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2" r:id="rId4"/>
    <p:sldId id="418" r:id="rId5"/>
    <p:sldId id="429" r:id="rId6"/>
    <p:sldId id="447" r:id="rId7"/>
    <p:sldId id="448" r:id="rId8"/>
    <p:sldId id="431" r:id="rId9"/>
    <p:sldId id="453" r:id="rId10"/>
    <p:sldId id="449" r:id="rId11"/>
    <p:sldId id="450" r:id="rId12"/>
    <p:sldId id="454" r:id="rId13"/>
    <p:sldId id="456" r:id="rId14"/>
    <p:sldId id="457" r:id="rId15"/>
    <p:sldId id="455" r:id="rId16"/>
    <p:sldId id="435" r:id="rId17"/>
    <p:sldId id="436" r:id="rId18"/>
    <p:sldId id="458" r:id="rId19"/>
    <p:sldId id="459" r:id="rId20"/>
  </p:sldIdLst>
  <p:sldSz cx="9144000" cy="6858000" type="screen4x3"/>
  <p:notesSz cx="6731000" cy="9855200"/>
  <p:custDataLst>
    <p:tags r:id="rId23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 z motywem 2 — Ak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z motywem 2 — Ak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9" autoAdjust="0"/>
    <p:restoredTop sz="88324" autoAdjust="0"/>
  </p:normalViewPr>
  <p:slideViewPr>
    <p:cSldViewPr>
      <p:cViewPr varScale="1">
        <p:scale>
          <a:sx n="83" d="100"/>
          <a:sy n="83" d="100"/>
        </p:scale>
        <p:origin x="17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858" y="3312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F3BABA77-E417-4280-AFCB-21CB419B0F58}" type="datetimeFigureOut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B8172E93-AE55-4993-89DE-7CE8DF0C338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905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BAA02D4E-6364-41D7-B2C4-EAA37D15D9B9}" type="datetimeFigureOut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6" rIns="91434" bIns="45716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3100" y="4681220"/>
            <a:ext cx="5384800" cy="4434840"/>
          </a:xfrm>
          <a:prstGeom prst="rect">
            <a:avLst/>
          </a:prstGeom>
        </p:spPr>
        <p:txBody>
          <a:bodyPr vert="horz" lIns="91434" tIns="45716" rIns="91434" bIns="4571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88A2E490-1900-4D0D-AF2B-2C7E5E1E305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6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>
                <a:sym typeface="Wingdings" pitchFamily="2" charset="2"/>
              </a:rPr>
              <a:t>Wpisać program w ramach którego szkolenia są realizowane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9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385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3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520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347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029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62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55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660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95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430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29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698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78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67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907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29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/>
          <a:lstStyle/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220822-C7B1-4B9A-B160-B13F84B4A62E}" type="datetime1">
              <a:rPr lang="pl-PL" smtClean="0"/>
              <a:t>15.03.2019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25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1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2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2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3" name="Symbol zastępczy stopki 4"/>
          <p:cNvSpPr>
            <a:spLocks noGrp="1"/>
          </p:cNvSpPr>
          <p:nvPr>
            <p:ph type="ftr" sz="quarter" idx="14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9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15.03.2019</a:t>
            </a:fld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t>15.03.2019</a:t>
            </a:fld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ghtywebdeveloper.com/design/jquery-ui-themes/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it.com/build-jquery-ui-themes-with-jquit-build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5720" y="1310903"/>
            <a:ext cx="8858280" cy="147002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Aplikacje webowe dla urządzeń </a:t>
            </a:r>
            <a:r>
              <a:rPr lang="pl-PL" dirty="0" smtClean="0">
                <a:solidFill>
                  <a:schemeClr val="bg1"/>
                </a:solidFill>
              </a:rPr>
              <a:t>mobilnych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err="1" smtClean="0"/>
              <a:t>jQuery</a:t>
            </a:r>
            <a:r>
              <a:rPr lang="pl-PL" dirty="0" smtClean="0"/>
              <a:t> Mobile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bg1"/>
              </a:solidFill>
              <a:latin typeface="Segoe Print" pitchFamily="2" charset="0"/>
            </a:endParaRPr>
          </a:p>
        </p:txBody>
      </p:sp>
      <p:pic>
        <p:nvPicPr>
          <p:cNvPr id="10" name="Picture 1" descr="D:\Dokumenty\Firma\Logo firmy\COMBIDATA ASSECO\wmf-office\COMBIDATA_ASSECO_red_bez_tla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4026" y="6281672"/>
            <a:ext cx="1022470" cy="531704"/>
          </a:xfrm>
          <a:prstGeom prst="rect">
            <a:avLst/>
          </a:prstGeom>
          <a:noFill/>
        </p:spPr>
      </p:pic>
      <p:sp>
        <p:nvSpPr>
          <p:cNvPr id="20" name="Podtytuł 2"/>
          <p:cNvSpPr txBox="1">
            <a:spLocks/>
          </p:cNvSpPr>
          <p:nvPr/>
        </p:nvSpPr>
        <p:spPr>
          <a:xfrm>
            <a:off x="285720" y="5105400"/>
            <a:ext cx="8643998" cy="966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3297" y="6215893"/>
            <a:ext cx="9144000" cy="657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b="1" dirty="0" smtClean="0">
                <a:solidFill>
                  <a:schemeClr val="tx1"/>
                </a:solidFill>
              </a:rPr>
              <a:t>Michał Kuciapski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Wyższa Szkoła Bankowa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Menu – Pasek nawigacji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107504" y="1412776"/>
            <a:ext cx="8568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data-role="header"&gt;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data-role="</a:t>
            </a:r>
            <a:r>
              <a:rPr lang="en-US" dirty="0" err="1" smtClean="0">
                <a:solidFill>
                  <a:srgbClr val="E80000"/>
                </a:solidFill>
                <a:latin typeface="Consolas" panose="020B0609020204030204" pitchFamily="49" charset="0"/>
              </a:rPr>
              <a:t>navbar</a:t>
            </a:r>
            <a:r>
              <a:rPr lang="en-US" dirty="0" smtClean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E80000"/>
                </a:solidFill>
                <a:latin typeface="Consolas" panose="020B0609020204030204" pitchFamily="49" charset="0"/>
              </a:rPr>
              <a:t> data-</a:t>
            </a:r>
            <a:r>
              <a:rPr lang="pl-PL" dirty="0" err="1">
                <a:solidFill>
                  <a:srgbClr val="E80000"/>
                </a:solidFill>
                <a:latin typeface="Consolas" panose="020B0609020204030204" pitchFamily="49" charset="0"/>
              </a:rPr>
              <a:t>iconpos</a:t>
            </a:r>
            <a:r>
              <a:rPr lang="pl-PL" dirty="0">
                <a:solidFill>
                  <a:srgbClr val="E80000"/>
                </a:solidFill>
                <a:latin typeface="Consolas" panose="020B0609020204030204" pitchFamily="49" charset="0"/>
              </a:rPr>
              <a:t>="</a:t>
            </a:r>
            <a:r>
              <a:rPr lang="pl-PL" dirty="0" err="1">
                <a:solidFill>
                  <a:srgbClr val="E80000"/>
                </a:solidFill>
                <a:latin typeface="Consolas" panose="020B0609020204030204" pitchFamily="49" charset="0"/>
              </a:rPr>
              <a:t>right</a:t>
            </a:r>
            <a:r>
              <a:rPr lang="pl-PL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="#" class="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-active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-state-persist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data-icon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="home"&gt;Home&lt;/a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data-icon="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arrow-r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"&gt;Page Two&lt;/a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li&gt;     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endParaRPr lang="en-US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5301208"/>
            <a:ext cx="7448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Przejścia 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107504" y="1412776"/>
            <a:ext cx="856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000000"/>
                </a:solidFill>
                <a:latin typeface="+mj-lt"/>
              </a:rPr>
              <a:t>Wykonywane w trakcie zmiany strony, m. in.: </a:t>
            </a:r>
            <a:r>
              <a:rPr lang="en-US" sz="2000" dirty="0" smtClean="0">
                <a:latin typeface="+mj-lt"/>
              </a:rPr>
              <a:t>fade</a:t>
            </a:r>
            <a:r>
              <a:rPr lang="pl-PL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slide</a:t>
            </a:r>
            <a:r>
              <a:rPr lang="pl-PL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turn</a:t>
            </a:r>
            <a:r>
              <a:rPr lang="pl-PL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23528" y="2348880"/>
            <a:ext cx="8245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anylink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data-transition="slide"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&gt;Slide to Page Two&lt;/a&gt;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B601"/>
                </a:solidFill>
              </a:rPr>
              <a:t>Kolumny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1800" dirty="0" err="1" smtClean="0"/>
              <a:t>jQuery</a:t>
            </a:r>
            <a:r>
              <a:rPr lang="pl-PL" sz="1800" dirty="0" smtClean="0"/>
              <a:t> Mobile jest dedykowany dla projektowania witryn dla urządzeń mobilnych stąd model siatki (ang. </a:t>
            </a:r>
            <a:r>
              <a:rPr lang="pl-PL" sz="1800" dirty="0" err="1" smtClean="0"/>
              <a:t>Grid</a:t>
            </a:r>
            <a:r>
              <a:rPr lang="pl-PL" sz="1800" dirty="0" smtClean="0"/>
              <a:t>) skromniejszy niż w </a:t>
            </a:r>
            <a:r>
              <a:rPr lang="pl-PL" sz="1800" dirty="0" err="1" smtClean="0"/>
              <a:t>Bootstrap-ie</a:t>
            </a:r>
            <a:r>
              <a:rPr lang="pl-PL" sz="18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pl-PL" sz="1800" dirty="0" smtClean="0"/>
              <a:t>Maksymalnie może występować 5 kolumn.</a:t>
            </a:r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algn="just">
              <a:lnSpc>
                <a:spcPct val="120000"/>
              </a:lnSpc>
            </a:pPr>
            <a:endParaRPr lang="pl-PL" sz="1800" dirty="0"/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algn="just">
              <a:lnSpc>
                <a:spcPct val="120000"/>
              </a:lnSpc>
            </a:pPr>
            <a:endParaRPr lang="pl-PL" sz="1800" dirty="0"/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algn="just">
              <a:lnSpc>
                <a:spcPct val="120000"/>
              </a:lnSpc>
            </a:pPr>
            <a:r>
              <a:rPr lang="pl-PL" sz="1800" dirty="0" smtClean="0"/>
              <a:t>Klasa </a:t>
            </a:r>
            <a:r>
              <a:rPr lang="pl-PL" sz="1800" i="1" dirty="0" smtClean="0"/>
              <a:t>.</a:t>
            </a:r>
            <a:r>
              <a:rPr lang="en-US" sz="1800" i="1" dirty="0" err="1" smtClean="0"/>
              <a:t>ui</a:t>
            </a:r>
            <a:r>
              <a:rPr lang="en-US" sz="1800" i="1" dirty="0" smtClean="0"/>
              <a:t>-responsive</a:t>
            </a:r>
            <a:r>
              <a:rPr lang="pl-PL" sz="1800" i="1" dirty="0" smtClean="0"/>
              <a:t> </a:t>
            </a:r>
            <a:r>
              <a:rPr lang="pl-PL" sz="1800" dirty="0" smtClean="0"/>
              <a:t>pozwala zapewnić </a:t>
            </a:r>
            <a:r>
              <a:rPr lang="pl-PL" sz="1800" dirty="0" err="1" smtClean="0"/>
              <a:t>responsywność</a:t>
            </a:r>
            <a:r>
              <a:rPr lang="pl-PL" sz="1800" dirty="0" smtClean="0"/>
              <a:t>.</a:t>
            </a:r>
            <a:endParaRPr lang="pl-PL" sz="1800" i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7" y="2348880"/>
            <a:ext cx="6307236" cy="210007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691228" y="467096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&lt;div class="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-grid-a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-responsive</a:t>
            </a:r>
            <a:r>
              <a:rPr lang="en-US" dirty="0"/>
              <a:t>"&gt;</a:t>
            </a:r>
          </a:p>
          <a:p>
            <a:r>
              <a:rPr lang="en-US" dirty="0"/>
              <a:t>      &lt;div class="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-block-a</a:t>
            </a:r>
            <a:r>
              <a:rPr lang="en-US" dirty="0" smtClean="0"/>
              <a:t>"&gt;</a:t>
            </a:r>
            <a:r>
              <a:rPr lang="pl-PL" dirty="0" smtClean="0"/>
              <a:t> </a:t>
            </a:r>
            <a:r>
              <a:rPr lang="en-US" dirty="0" smtClean="0"/>
              <a:t>C#  </a:t>
            </a:r>
            <a:r>
              <a:rPr lang="en-US" dirty="0"/>
              <a:t>&lt;/div&gt;</a:t>
            </a:r>
          </a:p>
          <a:p>
            <a:r>
              <a:rPr lang="en-US" dirty="0"/>
              <a:t>      &lt;div class="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-block-b</a:t>
            </a:r>
            <a:r>
              <a:rPr lang="en-US" dirty="0" smtClean="0"/>
              <a:t>"&gt;Java</a:t>
            </a:r>
            <a:r>
              <a:rPr lang="pl-PL" dirty="0" smtClean="0"/>
              <a:t> </a:t>
            </a:r>
            <a:r>
              <a:rPr lang="en-US" dirty="0" smtClean="0"/>
              <a:t>&lt;/</a:t>
            </a:r>
            <a:r>
              <a:rPr lang="en-US" dirty="0"/>
              <a:t>div&gt;      </a:t>
            </a:r>
          </a:p>
          <a:p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3743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B601"/>
                </a:solidFill>
              </a:rPr>
              <a:t>Interaktywne </a:t>
            </a:r>
            <a:r>
              <a:rPr lang="pl-PL" dirty="0" smtClean="0">
                <a:solidFill>
                  <a:srgbClr val="FFB601"/>
                </a:solidFill>
              </a:rPr>
              <a:t>panele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309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000" dirty="0" smtClean="0"/>
              <a:t>Pojawiają się z lewej lub prawej strony witryny.</a:t>
            </a:r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algn="just">
              <a:lnSpc>
                <a:spcPct val="120000"/>
              </a:lnSpc>
            </a:pPr>
            <a:endParaRPr lang="pl-PL" sz="1800" dirty="0"/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algn="just">
              <a:lnSpc>
                <a:spcPct val="120000"/>
              </a:lnSpc>
            </a:pPr>
            <a:endParaRPr lang="pl-PL" sz="18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21001" y="1585823"/>
            <a:ext cx="9036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data-role="</a:t>
            </a:r>
            <a:r>
              <a:rPr lang="en-US" dirty="0">
                <a:solidFill>
                  <a:srgbClr val="FF0000"/>
                </a:solidFill>
              </a:rPr>
              <a:t>panel</a:t>
            </a:r>
            <a:r>
              <a:rPr lang="en-US" dirty="0"/>
              <a:t>" id="</a:t>
            </a:r>
            <a:r>
              <a:rPr lang="en-US" dirty="0" err="1" smtClean="0">
                <a:solidFill>
                  <a:srgbClr val="FF0000"/>
                </a:solidFill>
              </a:rPr>
              <a:t>myPanel</a:t>
            </a:r>
            <a:r>
              <a:rPr lang="en-US" dirty="0" smtClean="0"/>
              <a:t>"</a:t>
            </a:r>
            <a:r>
              <a:rPr lang="pl-PL" dirty="0" smtClean="0"/>
              <a:t> </a:t>
            </a:r>
            <a:r>
              <a:rPr lang="en-US" dirty="0" smtClean="0"/>
              <a:t>data-position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"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    &lt;h2&gt;Panel Header&lt;/h2&gt;</a:t>
            </a:r>
          </a:p>
          <a:p>
            <a:r>
              <a:rPr lang="en-US" dirty="0"/>
              <a:t>    &lt;p&gt;You can close the panel by clicking outside the panel, pressing the Esc key, by </a:t>
            </a:r>
            <a:r>
              <a:rPr lang="pl-PL" dirty="0" smtClean="0"/>
              <a:t> </a:t>
            </a:r>
          </a:p>
          <a:p>
            <a:r>
              <a:rPr lang="pl-PL" dirty="0"/>
              <a:t> </a:t>
            </a:r>
            <a:r>
              <a:rPr lang="pl-PL" dirty="0" smtClean="0"/>
              <a:t>          </a:t>
            </a:r>
            <a:r>
              <a:rPr lang="en-US" dirty="0" smtClean="0"/>
              <a:t>swiping</a:t>
            </a:r>
            <a:r>
              <a:rPr lang="en-US" dirty="0"/>
              <a:t>, or by clicking the button below:&lt;/p&gt;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pageone</a:t>
            </a:r>
            <a:r>
              <a:rPr lang="en-US" dirty="0"/>
              <a:t>" data-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" class="</a:t>
            </a:r>
            <a:r>
              <a:rPr lang="en-US" dirty="0" err="1"/>
              <a:t>ui-btn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btn</a:t>
            </a:r>
            <a:r>
              <a:rPr lang="en-US" dirty="0"/>
              <a:t>-inline </a:t>
            </a:r>
            <a:r>
              <a:rPr lang="en-US" dirty="0" err="1"/>
              <a:t>ui</a:t>
            </a:r>
            <a:r>
              <a:rPr lang="en-US" dirty="0"/>
              <a:t>-shadow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        </a:t>
            </a:r>
            <a:r>
              <a:rPr lang="en-US" dirty="0" smtClean="0"/>
              <a:t>corner-all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btn</a:t>
            </a:r>
            <a:r>
              <a:rPr lang="en-US" dirty="0"/>
              <a:t>-a </a:t>
            </a:r>
            <a:r>
              <a:rPr lang="en-US" dirty="0" err="1"/>
              <a:t>ui</a:t>
            </a:r>
            <a:r>
              <a:rPr lang="en-US" dirty="0"/>
              <a:t>-icon-delete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btn</a:t>
            </a:r>
            <a:r>
              <a:rPr lang="en-US" dirty="0"/>
              <a:t>-icon-left"&gt;Close panel&lt;/a&gt;</a:t>
            </a:r>
          </a:p>
          <a:p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/>
              <a:t>div&gt; </a:t>
            </a:r>
          </a:p>
          <a:p>
            <a:endParaRPr lang="pl-PL" dirty="0" smtClean="0"/>
          </a:p>
          <a:p>
            <a:r>
              <a:rPr lang="en-US" dirty="0" smtClean="0"/>
              <a:t>&lt;</a:t>
            </a:r>
            <a:r>
              <a:rPr lang="en-US" dirty="0"/>
              <a:t>div data-role="main" class="</a:t>
            </a:r>
            <a:r>
              <a:rPr lang="en-US" dirty="0" err="1"/>
              <a:t>ui</a:t>
            </a:r>
            <a:r>
              <a:rPr lang="en-US" dirty="0"/>
              <a:t>-content"&gt;</a:t>
            </a:r>
          </a:p>
          <a:p>
            <a:r>
              <a:rPr lang="pl-PL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myPanel</a:t>
            </a:r>
            <a:r>
              <a:rPr lang="en-US" dirty="0"/>
              <a:t>" class="</a:t>
            </a:r>
            <a:r>
              <a:rPr lang="en-US" dirty="0" err="1"/>
              <a:t>ui-btn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btn</a:t>
            </a:r>
            <a:r>
              <a:rPr lang="en-US" dirty="0"/>
              <a:t>-inline </a:t>
            </a:r>
            <a:r>
              <a:rPr lang="en-US" dirty="0" err="1"/>
              <a:t>ui</a:t>
            </a:r>
            <a:r>
              <a:rPr lang="en-US" dirty="0"/>
              <a:t>-corner-all </a:t>
            </a:r>
            <a:r>
              <a:rPr lang="en-US" dirty="0" err="1"/>
              <a:t>ui</a:t>
            </a:r>
            <a:r>
              <a:rPr lang="en-US" dirty="0"/>
              <a:t>-shadow"&gt;Open </a:t>
            </a:r>
            <a:r>
              <a:rPr lang="en-US" dirty="0" smtClean="0"/>
              <a:t>Panel</a:t>
            </a:r>
            <a:r>
              <a:rPr lang="en-US" dirty="0"/>
              <a:t>&lt;/a&gt;</a:t>
            </a:r>
          </a:p>
          <a:p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60" y="4490368"/>
            <a:ext cx="6404996" cy="15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B601"/>
                </a:solidFill>
              </a:rPr>
              <a:t>Interaktywne listy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107504" y="1412776"/>
            <a:ext cx="856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&lt;ul data-role="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listview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 data-inset="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 data-role="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list-divider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"&gt;Europe&lt;/li&gt;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&lt;li&gt;&lt;a href="#"&gt;Norway&lt;/a&gt;&lt;/li&gt;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&lt;li&gt;&lt;a href="#"&gt;Germany&lt;/a&gt;&lt;/li&gt;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 data-role="list-divider"&gt;Asia&lt;/li&gt;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&lt;li&gt;&lt;a href="#"&gt;India&lt;/a&gt;&lt;/li&gt;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&lt;li&gt;&lt;a href="#"&gt;Thailand&lt;/a&gt;&lt;/li&gt;      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ul&gt;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21100"/>
            <a:ext cx="72009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Formularze - Formularz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5" name="Prostokąt 4"/>
          <p:cNvSpPr/>
          <p:nvPr/>
        </p:nvSpPr>
        <p:spPr>
          <a:xfrm>
            <a:off x="323528" y="2055082"/>
            <a:ext cx="8964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 method="post" action="demoform.asp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en-US" dirty="0"/>
              <a:t>&lt;div class="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-field-contain</a:t>
            </a:r>
            <a:r>
              <a:rPr lang="en-US" dirty="0" smtClean="0"/>
              <a:t>"&gt;</a:t>
            </a:r>
            <a:r>
              <a:rPr lang="pl-PL" dirty="0" smtClean="0"/>
              <a:t> - </a:t>
            </a:r>
            <a:r>
              <a:rPr lang="pl-PL" b="1" dirty="0" smtClean="0"/>
              <a:t>dba o </a:t>
            </a:r>
            <a:r>
              <a:rPr lang="pl-PL" b="1" dirty="0" err="1" smtClean="0"/>
              <a:t>responsywność</a:t>
            </a:r>
            <a:r>
              <a:rPr lang="pl-PL" b="1" dirty="0" smtClean="0"/>
              <a:t> kontrolek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 </a:t>
            </a:r>
            <a:r>
              <a:rPr lang="pl-PL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label for="</a:t>
            </a:r>
            <a:r>
              <a:rPr lang="en-US" dirty="0" err="1"/>
              <a:t>fname</a:t>
            </a:r>
            <a:r>
              <a:rPr lang="en-US" dirty="0"/>
              <a:t>" class="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-hidden-accessible</a:t>
            </a:r>
            <a:r>
              <a:rPr lang="en-US" dirty="0"/>
              <a:t>""&gt;First name:&lt;/label&gt;</a:t>
            </a:r>
          </a:p>
          <a:p>
            <a:r>
              <a:rPr lang="pl-PL" dirty="0" smtClean="0"/>
              <a:t>     </a:t>
            </a:r>
            <a:r>
              <a:rPr lang="en-US" dirty="0" smtClean="0"/>
              <a:t>&lt;</a:t>
            </a:r>
            <a:r>
              <a:rPr lang="en-US" dirty="0"/>
              <a:t>input type="text" name="</a:t>
            </a:r>
            <a:r>
              <a:rPr lang="en-US" dirty="0" err="1"/>
              <a:t>fname</a:t>
            </a:r>
            <a:r>
              <a:rPr lang="en-US" dirty="0"/>
              <a:t>" id="</a:t>
            </a:r>
            <a:r>
              <a:rPr lang="en-US" dirty="0" err="1"/>
              <a:t>fname</a:t>
            </a:r>
            <a:r>
              <a:rPr lang="en-US" dirty="0"/>
              <a:t>" placeholder="First name</a:t>
            </a:r>
            <a:r>
              <a:rPr lang="en-US" dirty="0" smtClean="0"/>
              <a:t>..."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data-</a:t>
            </a:r>
            <a:r>
              <a:rPr lang="pl-PL" dirty="0" err="1" smtClean="0">
                <a:solidFill>
                  <a:srgbClr val="FF0000"/>
                </a:solidFill>
              </a:rPr>
              <a:t>clear</a:t>
            </a:r>
            <a:r>
              <a:rPr lang="pl-PL" dirty="0" smtClean="0">
                <a:solidFill>
                  <a:srgbClr val="FF0000"/>
                </a:solidFill>
              </a:rPr>
              <a:t>-</a:t>
            </a:r>
          </a:p>
          <a:p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         </a:t>
            </a:r>
            <a:r>
              <a:rPr lang="pl-PL" dirty="0" err="1" smtClean="0">
                <a:solidFill>
                  <a:srgbClr val="FF0000"/>
                </a:solidFill>
              </a:rPr>
              <a:t>btn</a:t>
            </a:r>
            <a:r>
              <a:rPr lang="pl-PL" dirty="0">
                <a:solidFill>
                  <a:srgbClr val="FF0000"/>
                </a:solidFill>
              </a:rPr>
              <a:t>="</a:t>
            </a:r>
            <a:r>
              <a:rPr lang="pl-PL" dirty="0" err="1">
                <a:solidFill>
                  <a:srgbClr val="FF0000"/>
                </a:solidFill>
              </a:rPr>
              <a:t>true</a:t>
            </a:r>
            <a:r>
              <a:rPr lang="pl-PL" dirty="0">
                <a:solidFill>
                  <a:srgbClr val="FF0000"/>
                </a:solidFill>
              </a:rPr>
              <a:t>"</a:t>
            </a:r>
            <a:r>
              <a:rPr lang="en-US" dirty="0" smtClean="0"/>
              <a:t>&gt;</a:t>
            </a:r>
            <a:endParaRPr lang="pl-PL" dirty="0" smtClean="0"/>
          </a:p>
          <a:p>
            <a:r>
              <a:rPr lang="pl-PL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label for="</a:t>
            </a:r>
            <a:r>
              <a:rPr lang="en-US" dirty="0" err="1"/>
              <a:t>lname</a:t>
            </a:r>
            <a:r>
              <a:rPr lang="en-US" dirty="0"/>
              <a:t>"&gt;Last name:&lt;/label&gt;</a:t>
            </a:r>
            <a:br>
              <a:rPr lang="en-US" dirty="0"/>
            </a:br>
            <a:r>
              <a:rPr lang="en-US" dirty="0"/>
              <a:t>    &lt;input type="text" name="</a:t>
            </a:r>
            <a:r>
              <a:rPr lang="en-US" dirty="0" err="1"/>
              <a:t>lname</a:t>
            </a:r>
            <a:r>
              <a:rPr lang="en-US" dirty="0"/>
              <a:t>" id="</a:t>
            </a:r>
            <a:r>
              <a:rPr lang="en-US" dirty="0" err="1"/>
              <a:t>lname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 &lt;/div&gt;</a:t>
            </a:r>
            <a:endParaRPr lang="pl-PL" dirty="0"/>
          </a:p>
          <a:p>
            <a:r>
              <a:rPr lang="en-US" dirty="0"/>
              <a:t>&lt;input type="</a:t>
            </a:r>
            <a:r>
              <a:rPr lang="en-US" dirty="0">
                <a:solidFill>
                  <a:srgbClr val="FF0000"/>
                </a:solidFill>
              </a:rPr>
              <a:t>submit</a:t>
            </a:r>
            <a:r>
              <a:rPr lang="en-US" dirty="0"/>
              <a:t>" value="Submit Button"&gt;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&lt;/form&gt;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309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Przesyłany jest automatycznie poprzez </a:t>
            </a:r>
            <a:r>
              <a:rPr lang="pl-PL" sz="2400" dirty="0" err="1" smtClean="0"/>
              <a:t>Ajax</a:t>
            </a:r>
            <a:r>
              <a:rPr lang="pl-PL" sz="2400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36165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Formularze</a:t>
            </a:r>
            <a:r>
              <a:rPr lang="pl-PL" dirty="0">
                <a:solidFill>
                  <a:srgbClr val="FFB601"/>
                </a:solidFill>
              </a:rPr>
              <a:t> </a:t>
            </a:r>
            <a:r>
              <a:rPr lang="pl-PL" dirty="0" smtClean="0">
                <a:solidFill>
                  <a:srgbClr val="FFB601"/>
                </a:solidFill>
              </a:rPr>
              <a:t>- </a:t>
            </a:r>
            <a:r>
              <a:rPr lang="pl-PL" dirty="0">
                <a:solidFill>
                  <a:srgbClr val="FFB601"/>
                </a:solidFill>
              </a:rPr>
              <a:t>K</a:t>
            </a:r>
            <a:r>
              <a:rPr lang="pl-PL" dirty="0" smtClean="0">
                <a:solidFill>
                  <a:srgbClr val="FFB601"/>
                </a:solidFill>
              </a:rPr>
              <a:t>ontrolki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354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HTML5 z </a:t>
            </a:r>
            <a:r>
              <a:rPr lang="pl-PL" sz="2400" dirty="0" err="1" smtClean="0"/>
              <a:t>responsywnością</a:t>
            </a:r>
            <a:r>
              <a:rPr lang="pl-PL" sz="2400" dirty="0" smtClean="0"/>
              <a:t> i zorientowaniem na wsparcie dotyku.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Przykłady:</a:t>
            </a:r>
          </a:p>
          <a:p>
            <a:pPr lvl="1" algn="just">
              <a:lnSpc>
                <a:spcPct val="120000"/>
              </a:lnSpc>
            </a:pPr>
            <a:r>
              <a:rPr lang="pl-PL" sz="2000" dirty="0" err="1" smtClean="0"/>
              <a:t>Checkbox</a:t>
            </a:r>
            <a:endParaRPr lang="pl-PL" sz="20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179512" y="3212976"/>
            <a:ext cx="9482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data-role="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controlgroup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data-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l-PL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horizontal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&lt;legend&gt;Choose as many favorite colors as you'd like:&lt;/legend&gt;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&lt;label for="red"&gt;Red&lt;/label&gt;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&lt;input type="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id="red" value="red"&gt;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&lt;label for="green"&gt;Green&lt;/label&gt;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&lt;input type="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id="green" value="green"&gt;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&lt;label for="blue"&gt;Blue&lt;/label&gt;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&lt;input type="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id="blue" value="blue"&gt;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17638"/>
            <a:ext cx="3143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Formularze</a:t>
            </a:r>
            <a:r>
              <a:rPr lang="pl-PL" dirty="0">
                <a:solidFill>
                  <a:srgbClr val="FFB601"/>
                </a:solidFill>
              </a:rPr>
              <a:t> </a:t>
            </a:r>
            <a:r>
              <a:rPr lang="pl-PL" dirty="0" smtClean="0">
                <a:solidFill>
                  <a:srgbClr val="FFB601"/>
                </a:solidFill>
              </a:rPr>
              <a:t>- </a:t>
            </a:r>
            <a:r>
              <a:rPr lang="pl-PL" dirty="0">
                <a:solidFill>
                  <a:srgbClr val="FFB601"/>
                </a:solidFill>
              </a:rPr>
              <a:t>K</a:t>
            </a:r>
            <a:r>
              <a:rPr lang="pl-PL" dirty="0" smtClean="0">
                <a:solidFill>
                  <a:srgbClr val="FFB601"/>
                </a:solidFill>
              </a:rPr>
              <a:t>ontrolki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9190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Przykłady:</a:t>
            </a:r>
          </a:p>
          <a:p>
            <a:pPr lvl="1" algn="just">
              <a:lnSpc>
                <a:spcPct val="120000"/>
              </a:lnSpc>
            </a:pPr>
            <a:r>
              <a:rPr lang="pl-PL" sz="2000" dirty="0" smtClean="0"/>
              <a:t>Lista</a:t>
            </a:r>
            <a:endParaRPr lang="pl-PL" sz="20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457200" y="2492896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name="day" id="day"&gt;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optgroup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Weekdays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Monday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&lt;option value="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"&gt;Tuesday&lt;/option&gt;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&lt;option value="wed"&gt;Wednesday&lt;/option&gt;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label="Weekends"&gt;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&lt;option value="sat"&gt;Saturday&lt;/option&gt;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&lt;option value="sun"&gt;Sunday&lt;/option&gt;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&lt;/select&gt;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43" y="1260480"/>
            <a:ext cx="4630688" cy="18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Formularze</a:t>
            </a:r>
            <a:r>
              <a:rPr lang="pl-PL" dirty="0">
                <a:solidFill>
                  <a:srgbClr val="FFB601"/>
                </a:solidFill>
              </a:rPr>
              <a:t> </a:t>
            </a:r>
            <a:r>
              <a:rPr lang="pl-PL" dirty="0" smtClean="0">
                <a:solidFill>
                  <a:srgbClr val="FFB601"/>
                </a:solidFill>
              </a:rPr>
              <a:t>– Interaktywne panele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9" name="Prostokąt 8"/>
          <p:cNvSpPr/>
          <p:nvPr/>
        </p:nvSpPr>
        <p:spPr>
          <a:xfrm>
            <a:off x="441194" y="1268760"/>
            <a:ext cx="84512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&lt;form method="post" action="demoform.asp"&gt;</a:t>
            </a:r>
          </a:p>
          <a:p>
            <a:r>
              <a:rPr lang="en-US" dirty="0"/>
              <a:t>      &lt;</a:t>
            </a:r>
            <a:r>
              <a:rPr lang="en-US" dirty="0" err="1"/>
              <a:t>fieldset</a:t>
            </a:r>
            <a:r>
              <a:rPr lang="en-US" dirty="0"/>
              <a:t> data-role="</a:t>
            </a:r>
            <a:r>
              <a:rPr lang="en-US" dirty="0">
                <a:solidFill>
                  <a:srgbClr val="FF0000"/>
                </a:solidFill>
              </a:rPr>
              <a:t>collapsible</a:t>
            </a:r>
            <a:r>
              <a:rPr lang="en-US" dirty="0"/>
              <a:t>"&gt;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&lt;legend&gt;Click me - I'm collapsible!&lt;/legend&gt;</a:t>
            </a:r>
          </a:p>
          <a:p>
            <a:r>
              <a:rPr lang="en-US" dirty="0"/>
              <a:t>          &lt;label for="name"&gt;Full Name:&lt;/label&gt;</a:t>
            </a:r>
          </a:p>
          <a:p>
            <a:r>
              <a:rPr lang="en-US" dirty="0"/>
              <a:t>          &lt;input type="text" name="text" id="name"&gt;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140968"/>
            <a:ext cx="3905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Tematyka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5"/>
          </a:xfrm>
        </p:spPr>
        <p:txBody>
          <a:bodyPr>
            <a:normAutofit/>
          </a:bodyPr>
          <a:lstStyle/>
          <a:p>
            <a:pPr lvl="0"/>
            <a:r>
              <a:rPr lang="pl-PL" sz="2600" dirty="0" smtClean="0"/>
              <a:t>Czym jest </a:t>
            </a:r>
            <a:r>
              <a:rPr lang="pl-PL" sz="2600" dirty="0" err="1" smtClean="0"/>
              <a:t>jQueryMobile</a:t>
            </a:r>
            <a:r>
              <a:rPr lang="pl-PL" sz="2600" dirty="0" smtClean="0"/>
              <a:t>?</a:t>
            </a:r>
          </a:p>
          <a:p>
            <a:pPr lvl="0"/>
            <a:r>
              <a:rPr lang="pl-PL" sz="2600" dirty="0" smtClean="0"/>
              <a:t>Ważne elementy </a:t>
            </a:r>
            <a:r>
              <a:rPr lang="pl-PL" sz="2600" dirty="0" err="1" smtClean="0"/>
              <a:t>frameworku</a:t>
            </a:r>
            <a:r>
              <a:rPr lang="pl-PL" sz="2600" dirty="0" smtClean="0"/>
              <a:t> </a:t>
            </a:r>
            <a:r>
              <a:rPr lang="pl-PL" sz="2600" dirty="0" err="1" smtClean="0"/>
              <a:t>jQuery</a:t>
            </a:r>
            <a:r>
              <a:rPr lang="pl-PL" sz="2600" dirty="0" smtClean="0"/>
              <a:t> Mobile:</a:t>
            </a:r>
          </a:p>
          <a:p>
            <a:pPr lvl="1"/>
            <a:r>
              <a:rPr lang="pl-PL" sz="2200" dirty="0" smtClean="0"/>
              <a:t>Strony</a:t>
            </a:r>
          </a:p>
          <a:p>
            <a:pPr lvl="1"/>
            <a:r>
              <a:rPr lang="pl-PL" sz="2200" dirty="0" smtClean="0"/>
              <a:t>Wzorce</a:t>
            </a:r>
          </a:p>
          <a:p>
            <a:pPr lvl="1"/>
            <a:r>
              <a:rPr lang="pl-PL" sz="2200" dirty="0" smtClean="0"/>
              <a:t>Menu</a:t>
            </a:r>
          </a:p>
          <a:p>
            <a:pPr lvl="1"/>
            <a:r>
              <a:rPr lang="pl-PL" sz="2200" dirty="0" smtClean="0"/>
              <a:t>Przejścia</a:t>
            </a:r>
            <a:endParaRPr lang="pl-PL" sz="2200" dirty="0"/>
          </a:p>
          <a:p>
            <a:pPr lvl="1"/>
            <a:r>
              <a:rPr lang="pl-PL" sz="2200" dirty="0" smtClean="0"/>
              <a:t>Kolumny</a:t>
            </a:r>
          </a:p>
          <a:p>
            <a:pPr lvl="1"/>
            <a:r>
              <a:rPr lang="pl-PL" sz="2200" dirty="0" smtClean="0"/>
              <a:t>Interaktywne panele</a:t>
            </a:r>
          </a:p>
          <a:p>
            <a:pPr lvl="1"/>
            <a:r>
              <a:rPr lang="pl-PL" sz="2200" dirty="0"/>
              <a:t>Interaktywne </a:t>
            </a:r>
            <a:r>
              <a:rPr lang="pl-PL" sz="2200" dirty="0" smtClean="0"/>
              <a:t>listy</a:t>
            </a:r>
            <a:endParaRPr lang="pl-PL" sz="2200" dirty="0"/>
          </a:p>
          <a:p>
            <a:pPr lvl="1"/>
            <a:r>
              <a:rPr lang="pl-PL" sz="2200" dirty="0" smtClean="0"/>
              <a:t>Formularze: formatki, kontrolki, interaktywne panele.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36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Czym jest </a:t>
            </a:r>
            <a:r>
              <a:rPr lang="pl-PL" dirty="0" err="1" smtClean="0">
                <a:solidFill>
                  <a:srgbClr val="FFB601"/>
                </a:solidFill>
              </a:rPr>
              <a:t>jQuery</a:t>
            </a:r>
            <a:r>
              <a:rPr lang="pl-PL" dirty="0" smtClean="0">
                <a:solidFill>
                  <a:srgbClr val="FFB601"/>
                </a:solidFill>
              </a:rPr>
              <a:t> Mobile?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480743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l-PL" sz="2200" b="1" dirty="0" err="1" smtClean="0">
                <a:latin typeface="+mj-lt"/>
                <a:cs typeface="Consolas" panose="020B0609020204030204" pitchFamily="49" charset="0"/>
              </a:rPr>
              <a:t>jQuery</a:t>
            </a:r>
            <a:r>
              <a:rPr lang="pl-PL" sz="2200" b="1" dirty="0" smtClean="0">
                <a:latin typeface="+mj-lt"/>
                <a:cs typeface="Consolas" panose="020B0609020204030204" pitchFamily="49" charset="0"/>
              </a:rPr>
              <a:t> Mobile jest 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popularnym </a:t>
            </a:r>
            <a:r>
              <a:rPr lang="pl-PL" sz="2200" dirty="0" err="1" smtClean="0">
                <a:latin typeface="+mj-lt"/>
                <a:cs typeface="Consolas" panose="020B0609020204030204" pitchFamily="49" charset="0"/>
              </a:rPr>
              <a:t>frameworkiem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 opartym o </a:t>
            </a:r>
            <a:r>
              <a:rPr lang="en-US" sz="2200" dirty="0" smtClean="0">
                <a:latin typeface="+mj-lt"/>
                <a:cs typeface="Consolas" panose="020B0609020204030204" pitchFamily="49" charset="0"/>
              </a:rPr>
              <a:t>HTML</a:t>
            </a:r>
            <a:r>
              <a:rPr lang="en-US" sz="2200" dirty="0">
                <a:latin typeface="+mj-lt"/>
                <a:cs typeface="Consolas" panose="020B0609020204030204" pitchFamily="49" charset="0"/>
              </a:rPr>
              <a:t>, CSS, and JavaScript 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dla projektowania</a:t>
            </a:r>
            <a:r>
              <a:rPr lang="en-US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responsywnych witryn</a:t>
            </a:r>
            <a:r>
              <a:rPr lang="en-US" sz="22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pl-PL" sz="2200" i="1" dirty="0" smtClean="0">
                <a:latin typeface="+mj-lt"/>
                <a:cs typeface="Consolas" panose="020B0609020204030204" pitchFamily="49" charset="0"/>
              </a:rPr>
              <a:t>dedykowanych dla urządzeń mobilnych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, zatem również dotyku</a:t>
            </a:r>
            <a:r>
              <a:rPr lang="en-US" sz="2200" dirty="0" smtClean="0">
                <a:latin typeface="+mj-lt"/>
                <a:cs typeface="Consolas" panose="020B0609020204030204" pitchFamily="49" charset="0"/>
              </a:rPr>
              <a:t>.</a:t>
            </a:r>
            <a:endParaRPr lang="pl-PL" sz="2200" dirty="0" smtClean="0">
              <a:latin typeface="+mj-lt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pl-PL" sz="2200" dirty="0" err="1" smtClean="0">
                <a:latin typeface="+mj-lt"/>
                <a:cs typeface="Consolas" panose="020B0609020204030204" pitchFamily="49" charset="0"/>
              </a:rPr>
              <a:t>jQuery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 Mobile dostępny jest jako </a:t>
            </a:r>
            <a:r>
              <a:rPr lang="pl-PL" sz="2200" b="1" dirty="0" smtClean="0">
                <a:latin typeface="+mj-lt"/>
                <a:cs typeface="Consolas" panose="020B0609020204030204" pitchFamily="49" charset="0"/>
              </a:rPr>
              <a:t>style </a:t>
            </a:r>
            <a:r>
              <a:rPr lang="pl-PL" sz="2200" b="1" dirty="0" err="1" smtClean="0">
                <a:latin typeface="+mj-lt"/>
                <a:cs typeface="Consolas" panose="020B0609020204030204" pitchFamily="49" charset="0"/>
              </a:rPr>
              <a:t>css</a:t>
            </a:r>
            <a:r>
              <a:rPr lang="pl-PL" sz="2200" b="1" dirty="0" smtClean="0">
                <a:latin typeface="+mj-lt"/>
                <a:cs typeface="Consolas" panose="020B0609020204030204" pitchFamily="49" charset="0"/>
              </a:rPr>
              <a:t> oraz biblioteki </a:t>
            </a:r>
            <a:r>
              <a:rPr lang="pl-PL" sz="2200" b="1" dirty="0" err="1" smtClean="0">
                <a:latin typeface="+mj-lt"/>
                <a:cs typeface="Consolas" panose="020B0609020204030204" pitchFamily="49" charset="0"/>
              </a:rPr>
              <a:t>js</a:t>
            </a:r>
            <a:r>
              <a:rPr lang="pl-PL" sz="2200" dirty="0" smtClean="0">
                <a:latin typeface="+mj-lt"/>
                <a:cs typeface="Consolas" panose="020B0609020204030204" pitchFamily="49" charset="0"/>
              </a:rPr>
              <a:t>, które można pobrać lokalnie lub z CDN (Content Delivery Network):</a:t>
            </a:r>
            <a:endParaRPr lang="pl-PL" sz="2200" b="1" dirty="0">
              <a:latin typeface="+mj-lt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Mobile stylesheets 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="stylesheet"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="http://code.jquery.com/mobile/1.4.5/jquery.mobile-1.4.5.min.css"&gt;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pl-P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library 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="http://code.jquery.com/jquery-1.11.3.min.js"&gt;&lt;/script&gt;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Mobile library 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="http://code.jquery.com/mobile/1.4.5/jquery.mobile-1.4.5.min.js"&gt;&lt;/script&gt;</a:t>
            </a:r>
          </a:p>
          <a:p>
            <a:pPr marL="0" indent="0">
              <a:lnSpc>
                <a:spcPct val="120000"/>
              </a:lnSpc>
              <a:buNone/>
            </a:pPr>
            <a:endParaRPr lang="pl-P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l-PL" sz="2200" b="1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819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Strony - układ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1350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Układ oparty o atrybut </a:t>
            </a:r>
            <a:r>
              <a:rPr lang="pl-PL" sz="2400" i="1" dirty="0" smtClean="0"/>
              <a:t>data-…</a:t>
            </a:r>
            <a:r>
              <a:rPr lang="pl-PL" sz="2400" dirty="0" smtClean="0"/>
              <a:t>.</a:t>
            </a: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428596" y="1853374"/>
            <a:ext cx="8715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data-role="page"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data-role="header"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&lt;h1&gt;Welcome To My Homepage&lt;/h1&gt;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data-role="main" class="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-content"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&lt;p&gt;I Am Now A Mobile Developer!!&lt;/p&gt;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data-role="footer"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&lt;h1&gt;Footer Text&lt;/h1&gt;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Strony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1350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Można definiować wiele stron w jednym dokumencie HTML.</a:t>
            </a: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5" name="Prostokąt 4"/>
          <p:cNvSpPr/>
          <p:nvPr/>
        </p:nvSpPr>
        <p:spPr>
          <a:xfrm>
            <a:off x="731968" y="2195680"/>
            <a:ext cx="7728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data-role="page"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pageone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 data-role="main" class="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-content"&gt;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&lt;a 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pagetwo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 to Page Two&lt;/a&gt;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data-role="page"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pagetwo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 data-role="main" class="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-content"&gt;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&lt;a 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pageone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 to Page One&lt;/a&gt;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Strony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1350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Można definiować wiele stron w jednym dokumencie HTML.</a:t>
            </a: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5" name="Prostokąt 4"/>
          <p:cNvSpPr/>
          <p:nvPr/>
        </p:nvSpPr>
        <p:spPr>
          <a:xfrm>
            <a:off x="731968" y="2195680"/>
            <a:ext cx="7728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data-role="page"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pageone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 data-role="main" class="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-content"&gt;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&lt;a 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pagetwo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 to Page Two&lt;/a&gt;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data-role="page"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pagetwo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&lt;div data-role="main" class="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-content"&gt;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&lt;a 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pageone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 to Page One&lt;/a&gt;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&lt;/div&gt;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B601"/>
                </a:solidFill>
              </a:rPr>
              <a:t>Wzorce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 smtClean="0"/>
              <a:t>2 wbudowane wzorce – jasny i ciemny 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Dostępne dodatkowe wzorce </a:t>
            </a:r>
            <a:r>
              <a:rPr lang="pl-PL" sz="2400" dirty="0"/>
              <a:t>- </a:t>
            </a:r>
            <a:r>
              <a:rPr lang="pl-PL" sz="2400" dirty="0">
                <a:hlinkClick r:id="rId3"/>
              </a:rPr>
              <a:t>http://</a:t>
            </a:r>
            <a:r>
              <a:rPr lang="pl-PL" sz="2400" dirty="0" smtClean="0">
                <a:hlinkClick r:id="rId3"/>
              </a:rPr>
              <a:t>www.mightywebdeveloper.com/design/jquery-ui-themes/2</a:t>
            </a:r>
            <a:r>
              <a:rPr lang="pl-PL" sz="2400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Tworzenie własnych wzorców za pomocą </a:t>
            </a:r>
            <a:r>
              <a:rPr lang="pl-PL" sz="2400" dirty="0" err="1" smtClean="0"/>
              <a:t>jQuery</a:t>
            </a:r>
            <a:r>
              <a:rPr lang="pl-PL" sz="2400" dirty="0" smtClean="0"/>
              <a:t> UI </a:t>
            </a:r>
            <a:r>
              <a:rPr lang="pl-PL" sz="2400" dirty="0" err="1" smtClean="0"/>
              <a:t>Themes</a:t>
            </a:r>
            <a:r>
              <a:rPr lang="pl-PL" sz="2400" dirty="0"/>
              <a:t> - </a:t>
            </a:r>
            <a:r>
              <a:rPr lang="pl-PL" sz="2400" dirty="0">
                <a:hlinkClick r:id="rId4"/>
              </a:rPr>
              <a:t>http://</a:t>
            </a:r>
            <a:r>
              <a:rPr lang="pl-PL" sz="2400" dirty="0" smtClean="0">
                <a:hlinkClick r:id="rId4"/>
              </a:rPr>
              <a:t>jquit.com/build-jquery-ui-themes-with-jquit-builder</a:t>
            </a:r>
            <a:r>
              <a:rPr lang="pl-PL" sz="2400" dirty="0" smtClean="0"/>
              <a:t>.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827584" y="177281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&lt;div data-role="page" </a:t>
            </a:r>
            <a:r>
              <a:rPr lang="en-US" smtClean="0">
                <a:solidFill>
                  <a:srgbClr val="E80000"/>
                </a:solidFill>
                <a:latin typeface="Consolas" panose="020B0609020204030204" pitchFamily="49" charset="0"/>
              </a:rPr>
              <a:t>data-theme="a|b"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805984" y="2192540"/>
            <a:ext cx="6790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="#" class="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ui-btn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ui-btn-a|b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&gt;Button&lt;/a&gt;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B601"/>
                </a:solidFill>
              </a:rPr>
              <a:t>Menu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l-PL" sz="2400" dirty="0"/>
              <a:t>Szereg możliwości</a:t>
            </a:r>
            <a:r>
              <a:rPr lang="pl-PL" sz="24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l-PL" sz="2000" dirty="0" smtClean="0"/>
              <a:t>pasek narzędziowy(ang. </a:t>
            </a:r>
            <a:r>
              <a:rPr lang="pl-PL" sz="2000" dirty="0" err="1" smtClean="0"/>
              <a:t>Tool</a:t>
            </a:r>
            <a:r>
              <a:rPr lang="pl-PL" sz="2000" dirty="0" smtClean="0"/>
              <a:t> Bar),</a:t>
            </a:r>
          </a:p>
          <a:p>
            <a:pPr lvl="1" algn="just">
              <a:lnSpc>
                <a:spcPct val="120000"/>
              </a:lnSpc>
            </a:pPr>
            <a:r>
              <a:rPr lang="pl-PL" sz="2000" dirty="0"/>
              <a:t>pasek nawigacji (ang. </a:t>
            </a:r>
            <a:r>
              <a:rPr lang="pl-PL" sz="2000" dirty="0" err="1"/>
              <a:t>Navigation</a:t>
            </a:r>
            <a:r>
              <a:rPr lang="pl-PL" sz="2000" dirty="0"/>
              <a:t> Bar),</a:t>
            </a:r>
            <a:endParaRPr lang="pl-PL" sz="2000" dirty="0" smtClean="0"/>
          </a:p>
          <a:p>
            <a:pPr lvl="1" algn="just">
              <a:lnSpc>
                <a:spcPct val="120000"/>
              </a:lnSpc>
            </a:pPr>
            <a:r>
              <a:rPr lang="pl-PL" sz="2000" dirty="0"/>
              <a:t>lista (ang. List </a:t>
            </a:r>
            <a:r>
              <a:rPr lang="pl-PL" sz="2000" dirty="0" err="1"/>
              <a:t>view</a:t>
            </a:r>
            <a:r>
              <a:rPr lang="pl-PL" sz="2000" dirty="0" smtClean="0"/>
              <a:t>).</a:t>
            </a:r>
            <a:endParaRPr lang="pl-PL" sz="2000" dirty="0"/>
          </a:p>
          <a:p>
            <a:pPr algn="just">
              <a:lnSpc>
                <a:spcPct val="120000"/>
              </a:lnSpc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1444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Menu – Pasek narzędziowy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3" name="Prostokąt 2"/>
          <p:cNvSpPr/>
          <p:nvPr/>
        </p:nvSpPr>
        <p:spPr>
          <a:xfrm>
            <a:off x="323528" y="1665189"/>
            <a:ext cx="8820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&lt;div data-role="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="#" class="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ui-btn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-icon-home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-icon-left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"&gt;Home&lt;/a&gt;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&lt;h1&gt;Welcome To My Homepage&lt;/h1&gt;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="#" class="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ui-btn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-icon-search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-icon-left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&lt;/a&gt;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&lt;/div&gt;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242886"/>
            <a:ext cx="7200800" cy="6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MASTER" val="Polling Slide Design"/>
</p:tagLst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lling Slide Desig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19217</TotalTime>
  <Words>771</Words>
  <Application>Microsoft Office PowerPoint</Application>
  <PresentationFormat>Pokaz na ekranie (4:3)</PresentationFormat>
  <Paragraphs>176</Paragraphs>
  <Slides>18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Print</vt:lpstr>
      <vt:lpstr>Wingdings</vt:lpstr>
      <vt:lpstr>Motyw pakietu Office</vt:lpstr>
      <vt:lpstr>Polling Slide Design</vt:lpstr>
      <vt:lpstr>Aplikacje webowe dla urządzeń mobilnych  jQuery Mobile </vt:lpstr>
      <vt:lpstr>Tematyka</vt:lpstr>
      <vt:lpstr>Czym jest jQuery Mobile?</vt:lpstr>
      <vt:lpstr>Strony - układ</vt:lpstr>
      <vt:lpstr>Strony</vt:lpstr>
      <vt:lpstr>Strony</vt:lpstr>
      <vt:lpstr>Wzorce</vt:lpstr>
      <vt:lpstr>Menu</vt:lpstr>
      <vt:lpstr>Menu – Pasek narzędziowy</vt:lpstr>
      <vt:lpstr>Menu – Pasek nawigacji</vt:lpstr>
      <vt:lpstr>Przejścia </vt:lpstr>
      <vt:lpstr>Kolumny</vt:lpstr>
      <vt:lpstr>Interaktywne panele</vt:lpstr>
      <vt:lpstr>Interaktywne listy</vt:lpstr>
      <vt:lpstr>Formularze - Formularz</vt:lpstr>
      <vt:lpstr>Formularze - Kontrolki</vt:lpstr>
      <vt:lpstr>Formularze - Kontrolki</vt:lpstr>
      <vt:lpstr>Formularze – Interaktywne panele</vt:lpstr>
    </vt:vector>
  </TitlesOfParts>
  <Company>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i programowanie aplikacji nowej generacji</dc:title>
  <dc:creator>michal.kuciapski</dc:creator>
  <cp:lastModifiedBy>Michal Kuciapski</cp:lastModifiedBy>
  <cp:revision>651</cp:revision>
  <cp:lastPrinted>2011-06-17T18:32:39Z</cp:lastPrinted>
  <dcterms:created xsi:type="dcterms:W3CDTF">2009-08-10T15:37:34Z</dcterms:created>
  <dcterms:modified xsi:type="dcterms:W3CDTF">2019-03-15T14:57:35Z</dcterms:modified>
</cp:coreProperties>
</file>