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handoutMasterIdLst>
    <p:handoutMasterId r:id="rId17"/>
  </p:handoutMasterIdLst>
  <p:sldIdLst>
    <p:sldId id="280" r:id="rId2"/>
    <p:sldId id="269" r:id="rId3"/>
    <p:sldId id="270" r:id="rId4"/>
    <p:sldId id="271" r:id="rId5"/>
    <p:sldId id="281" r:id="rId6"/>
    <p:sldId id="284" r:id="rId7"/>
    <p:sldId id="283" r:id="rId8"/>
    <p:sldId id="285" r:id="rId9"/>
    <p:sldId id="273" r:id="rId10"/>
    <p:sldId id="276" r:id="rId11"/>
    <p:sldId id="277" r:id="rId12"/>
    <p:sldId id="279" r:id="rId13"/>
    <p:sldId id="286"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101" d="100"/>
          <a:sy n="101" d="100"/>
        </p:scale>
        <p:origin x="69" y="315"/>
      </p:cViewPr>
      <p:guideLst>
        <p:guide orient="horz" pos="2160"/>
        <p:guide pos="3840"/>
      </p:guideLst>
    </p:cSldViewPr>
  </p:slideViewPr>
  <p:notesTextViewPr>
    <p:cViewPr>
      <p:scale>
        <a:sx n="1" d="1"/>
        <a:sy n="1" d="1"/>
      </p:scale>
      <p:origin x="0" y="0"/>
    </p:cViewPr>
  </p:notesTextViewPr>
  <p:notesViewPr>
    <p:cSldViewPr snapToGrid="0" showGuides="1">
      <p:cViewPr>
        <p:scale>
          <a:sx n="85" d="100"/>
          <a:sy n="85" d="100"/>
        </p:scale>
        <p:origin x="540" y="3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10/21/2022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10/21/2022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Hi, I am Tricia Lang, a data analyst who has been invited by Company XYZ to create a proposal to assist with recent trends they have noticed.</a:t>
            </a:r>
            <a:endParaRPr lang="en-US" sz="2000" dirty="0"/>
          </a:p>
        </p:txBody>
      </p:sp>
      <p:sp>
        <p:nvSpPr>
          <p:cNvPr id="4" name="Slide Number Placeholder 3"/>
          <p:cNvSpPr>
            <a:spLocks noGrp="1"/>
          </p:cNvSpPr>
          <p:nvPr>
            <p:ph type="sldNum" sz="quarter" idx="5"/>
          </p:nvPr>
        </p:nvSpPr>
        <p:spPr/>
        <p:txBody>
          <a:bodyPr/>
          <a:lstStyle/>
          <a:p>
            <a:fld id="{F1E05635-4EFD-4447-A451-86C57984FA89}" type="slidenum">
              <a:rPr lang="en-US" smtClean="0"/>
              <a:t>1</a:t>
            </a:fld>
            <a:endParaRPr lang="en-US" dirty="0"/>
          </a:p>
        </p:txBody>
      </p:sp>
    </p:spTree>
    <p:extLst>
      <p:ext uri="{BB962C8B-B14F-4D97-AF65-F5344CB8AC3E}">
        <p14:creationId xmlns:p14="http://schemas.microsoft.com/office/powerpoint/2010/main" val="418648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One of the benefits of utilizing data analytics is the depth of the insights and the ability to make the most efficient use of resources. This is another dashboard created with MetricStream, which can perform the analysis as well as create these visuals, showing the greatest overall risk, as in this top left image. The largest and most red circle indicating the greatest overall risk. In the bottom left, the largest circle indicates the greatest source of this example’s risk, which is business continuity.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These tools also allow for a deeper dive into the data, should more specific information be desired. So, clicking on the bar for Q1 in 2017 in the chart on the bottom right will “drill-through” or bring us to more detailed information about the issues.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10</a:t>
            </a:fld>
            <a:endParaRPr lang="en-US" dirty="0"/>
          </a:p>
        </p:txBody>
      </p:sp>
    </p:spTree>
    <p:extLst>
      <p:ext uri="{BB962C8B-B14F-4D97-AF65-F5344CB8AC3E}">
        <p14:creationId xmlns:p14="http://schemas.microsoft.com/office/powerpoint/2010/main" val="220385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to take it in a concise, simplified direction, individualized views that highlight the specific area, and a general risk score, highlighted by the corresponding color allows a quick and easy read of the issue and the basic information that may be needed, with the opportunity to drill-through to greater detail by clicking on a specific item to bring up greater detail, like shown in the bottom half of this box.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11</a:t>
            </a:fld>
            <a:endParaRPr lang="en-US" dirty="0"/>
          </a:p>
        </p:txBody>
      </p:sp>
    </p:spTree>
    <p:extLst>
      <p:ext uri="{BB962C8B-B14F-4D97-AF65-F5344CB8AC3E}">
        <p14:creationId xmlns:p14="http://schemas.microsoft.com/office/powerpoint/2010/main" val="39506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to best support Company XYZ in meeting their goals, we will build a comprehensive operational framework with the solid foundation that addresses the four areas of data collection, internal loss, external loss, and risk and control self-assessment.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risks will be rated so as to identify the higher priority and higher risk overall as a combination of the likelihood and magnitude of loss.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tools for monitoring, analyzing, and visualizing the data and risk will be implemented, such as those seen here from MetricStream.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12</a:t>
            </a:fld>
            <a:endParaRPr lang="en-US" dirty="0"/>
          </a:p>
        </p:txBody>
      </p:sp>
    </p:spTree>
    <p:extLst>
      <p:ext uri="{BB962C8B-B14F-4D97-AF65-F5344CB8AC3E}">
        <p14:creationId xmlns:p14="http://schemas.microsoft.com/office/powerpoint/2010/main" val="12674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13</a:t>
            </a:fld>
            <a:endParaRPr lang="en-US" dirty="0"/>
          </a:p>
        </p:txBody>
      </p:sp>
    </p:spTree>
    <p:extLst>
      <p:ext uri="{BB962C8B-B14F-4D97-AF65-F5344CB8AC3E}">
        <p14:creationId xmlns:p14="http://schemas.microsoft.com/office/powerpoint/2010/main" val="2341964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latin typeface="Times New Roman" panose="02020603050405020304" pitchFamily="18" charset="0"/>
                <a:cs typeface="Times New Roman" panose="02020603050405020304" pitchFamily="18" charset="0"/>
              </a:rPr>
              <a:t>Are there any questions or comments?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If after this presentation there are any questions, please do not hesitate to reach out. My information is included here if anything comes to mind after you have had a chance to process all of this information.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Thank you so much for your time and attention. </a:t>
            </a:r>
          </a:p>
          <a:p>
            <a:r>
              <a:rPr lang="en-US" sz="1800" dirty="0">
                <a:latin typeface="Times New Roman" panose="02020603050405020304" pitchFamily="18" charset="0"/>
                <a:cs typeface="Times New Roman" panose="02020603050405020304" pitchFamily="18" charset="0"/>
              </a:rPr>
              <a:t>Hope you all have a great day.</a:t>
            </a:r>
          </a:p>
        </p:txBody>
      </p:sp>
      <p:sp>
        <p:nvSpPr>
          <p:cNvPr id="4" name="Slide Number Placeholder 3"/>
          <p:cNvSpPr>
            <a:spLocks noGrp="1"/>
          </p:cNvSpPr>
          <p:nvPr>
            <p:ph type="sldNum" sz="quarter" idx="5"/>
          </p:nvPr>
        </p:nvSpPr>
        <p:spPr>
          <a:xfrm>
            <a:off x="3884613" y="8696432"/>
            <a:ext cx="2971800" cy="458787"/>
          </a:xfrm>
        </p:spPr>
        <p:txBody>
          <a:bodyPr/>
          <a:lstStyle/>
          <a:p>
            <a:fld id="{F1E05635-4EFD-4447-A451-86C57984FA89}" type="slidenum">
              <a:rPr lang="en-US" smtClean="0"/>
              <a:t>14</a:t>
            </a:fld>
            <a:endParaRPr lang="en-US" dirty="0"/>
          </a:p>
        </p:txBody>
      </p:sp>
    </p:spTree>
    <p:extLst>
      <p:ext uri="{BB962C8B-B14F-4D97-AF65-F5344CB8AC3E}">
        <p14:creationId xmlns:p14="http://schemas.microsoft.com/office/powerpoint/2010/main" val="165317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As a property and casualty insurer Company XYZ has experienced what many insurers experience, a period of greater than expected operational losses. It has been traced back to fraudulent automobile claims, particularly those for personal injury. </a:t>
            </a:r>
          </a:p>
          <a:p>
            <a:pPr marL="457200" marR="0">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this time, Company XYZ does not have an operational risk program. What they do have, though, is a Special Investigations Unit that handles the fraud investigations. This team is good at what they do and are keeping Company XYZ operating to industry standards. But there are some challenges with this current system. Since this is a standalone fraud investigation unit, there is no system at this time to prioritize the higher risk claims to investigate. Data analytics is not being utilized to its full extent to help identify and predict the potentially fraudulent claims. Without an ability to prioritize the leads, there is  a limited ability to investigate all suspicious claims. </a:t>
            </a: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2</a:t>
            </a:fld>
            <a:endParaRPr lang="en-US" dirty="0"/>
          </a:p>
        </p:txBody>
      </p:sp>
    </p:spTree>
    <p:extLst>
      <p:ext uri="{BB962C8B-B14F-4D97-AF65-F5344CB8AC3E}">
        <p14:creationId xmlns:p14="http://schemas.microsoft.com/office/powerpoint/2010/main" val="246861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Goals that Company XYZ has, and that I will hopefully be able to help them achieve, are to utilize data analytics to identify the potentially fraudulent claims. This will reduce the workload on an already-stressed SIU team and better focus their investigations. To do this, claims will be ranked on the likelihood of being fraudulent. Without focusing on the claims that are less likely, the team can dedicate their time on reducing loss to the more likely fraudulent claims. And third, Company XYZ would like to create a risk management system that will cover the entire organization.</a:t>
            </a:r>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3</a:t>
            </a:fld>
            <a:endParaRPr lang="en-US" dirty="0"/>
          </a:p>
        </p:txBody>
      </p:sp>
    </p:spTree>
    <p:extLst>
      <p:ext uri="{BB962C8B-B14F-4D97-AF65-F5344CB8AC3E}">
        <p14:creationId xmlns:p14="http://schemas.microsoft.com/office/powerpoint/2010/main" val="354154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plan that is recommended for Company XYZ is to build a comprehensive operational framework. This will focus on the four building blocks- loss data collection, internal loss data, external loss data, and risk and control self-assessment (Girling, 2013). The risk that is evaluated can be divided into macro and micro risk categories. The macro risk categories are those that are broad reaching, including general areas such as credit, market, reputation, and systematic. The micro risk categories we will look at are ones defined by the Basel Committee in Basel II, such as internal and external fraud, employment practices, and business practices (Girling, 2013 &amp; Camac, 2022).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4</a:t>
            </a:fld>
            <a:endParaRPr lang="en-US" dirty="0"/>
          </a:p>
        </p:txBody>
      </p:sp>
    </p:spTree>
    <p:extLst>
      <p:ext uri="{BB962C8B-B14F-4D97-AF65-F5344CB8AC3E}">
        <p14:creationId xmlns:p14="http://schemas.microsoft.com/office/powerpoint/2010/main" val="381463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grid shows the macro risk categories. </a:t>
            </a:r>
          </a:p>
          <a:p>
            <a:pPr marL="457200"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following definitions are from Maverick, 2021) </a:t>
            </a:r>
          </a:p>
          <a:p>
            <a:pPr marL="457200"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Operational risk is the general risk of operating the business, such as legal, fraud, marketing, or personnel. </a:t>
            </a:r>
          </a:p>
          <a:p>
            <a:pPr marL="457200"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Credit risk includes any risk that is the result of extending credit to the customer, such as deferred payment plans. </a:t>
            </a:r>
          </a:p>
          <a:p>
            <a:pPr marL="457200"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Market risk is changes to the market, such as a shift by individuals to buying insurance from providers who have only an online presence or a competitor coming into the market and diluting business. </a:t>
            </a:r>
          </a:p>
          <a:p>
            <a:pPr marL="457200"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Liquidity risk is whether a company could liquefy assets if needed to cover expenses. </a:t>
            </a:r>
          </a:p>
          <a:p>
            <a:pPr marL="457200"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Business risk is the business performing to the required level to continue to stay in business. Reputational risk is any harm that comes to the company name, such as through bad press. Systematic risk occurs across the industry and are not limited to the company.</a:t>
            </a:r>
          </a:p>
          <a:p>
            <a:pPr marL="457200" marR="0">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Moral risk or a moral hazard (Joyce, 2021) includes conducting business not on good faith, an example of this might be claiming to cover something in an insurance policy, but if it comes time to pay not covering it. </a:t>
            </a: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5</a:t>
            </a:fld>
            <a:endParaRPr lang="en-US" dirty="0"/>
          </a:p>
        </p:txBody>
      </p:sp>
    </p:spTree>
    <p:extLst>
      <p:ext uri="{BB962C8B-B14F-4D97-AF65-F5344CB8AC3E}">
        <p14:creationId xmlns:p14="http://schemas.microsoft.com/office/powerpoint/2010/main" val="423214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 as an example of filling out this grid (Camac, 2022), identifying the probability of the risk occurring and multiplying that by the magnitude of the loss gives us the risk severity score. So, if we identify that operational risk is highly likely to occur, and assign it a score of 5; then the magnitude of incurring such a loss is given a score of 4, the risk severity score is a 20. The next line down, with credit being a probably rating of 2 and a magnitude of loss a 2, the corresponding risk severity score is 4. The risk severity score is coded from 0-9 in green, 10-19 in yellow, and the highest severity 20-25 in red. Using this color-coding draws our attention to the risks in red as those warranting greater attention and being a higher priority. </a:t>
            </a: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6</a:t>
            </a:fld>
            <a:endParaRPr lang="en-US" dirty="0"/>
          </a:p>
        </p:txBody>
      </p:sp>
    </p:spTree>
    <p:extLst>
      <p:ext uri="{BB962C8B-B14F-4D97-AF65-F5344CB8AC3E}">
        <p14:creationId xmlns:p14="http://schemas.microsoft.com/office/powerpoint/2010/main" val="3596796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These are the micro risk categories defined in Basel II (Girling, 2013). Internal fraud would be the misappropriation of funds or committing tax fraud. External fraud would be if someone were to attempt to steal from or defraud the company. This is where the example of the fraudulent claims would fall. Employment practices and workplace safety would be issues like discrimination against employees or an unsafe work environment. Clients, products and business practices includes behaviors like market manipulation. Damage to physical assets would mean events like a hurricane damaging the place of business or a warehouse. An example of business disruption and system failures is if the webpage to file claims on goes down, or the “get a quote” link breaks. And finally the execution, deliver, and process management would entail things like accounting errors, cutting a check for more than the cost of the claim, or entering the information incorrectly.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7</a:t>
            </a:fld>
            <a:endParaRPr lang="en-US" dirty="0"/>
          </a:p>
        </p:txBody>
      </p:sp>
    </p:spTree>
    <p:extLst>
      <p:ext uri="{BB962C8B-B14F-4D97-AF65-F5344CB8AC3E}">
        <p14:creationId xmlns:p14="http://schemas.microsoft.com/office/powerpoint/2010/main" val="1719124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in the same way as we evaluated the macro risks, the probability of occurrence is rated, multiplied by the magnitude of that loss, gives the risk severity rating. And here you see where the threshold of a risk rating of 20 moves a category from yellow to red. This helps to focus the needs to the right areas to mitigate that risk. (Camac, 2022)</a:t>
            </a: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8</a:t>
            </a:fld>
            <a:endParaRPr lang="en-US" dirty="0"/>
          </a:p>
        </p:txBody>
      </p:sp>
    </p:spTree>
    <p:extLst>
      <p:ext uri="{BB962C8B-B14F-4D97-AF65-F5344CB8AC3E}">
        <p14:creationId xmlns:p14="http://schemas.microsoft.com/office/powerpoint/2010/main" val="2817560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Tools such as MetricStream offer visualizations so these risks can be seen in context to each other and in real time. This dashboard shows different categories of Residual Risk Exposure, as this sample company defined, compliance risk, financial risk, human resources risk, legal risk, operational risk, and technology risk, in the top left. This shows an example of what areas may be deemed the highest risks overall, which ones have greater levels of certain risks, and in the bottom left corner, this company has a visualization to show the effectiveness of their mitigation efforts.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1E05635-4EFD-4447-A451-86C57984FA89}" type="slidenum">
              <a:rPr lang="en-US" smtClean="0"/>
              <a:t>9</a:t>
            </a:fld>
            <a:endParaRPr lang="en-US" dirty="0"/>
          </a:p>
        </p:txBody>
      </p:sp>
    </p:spTree>
    <p:extLst>
      <p:ext uri="{BB962C8B-B14F-4D97-AF65-F5344CB8AC3E}">
        <p14:creationId xmlns:p14="http://schemas.microsoft.com/office/powerpoint/2010/main" val="123141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10/21/2022</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Company XYZ</a:t>
            </a:r>
          </a:p>
        </p:txBody>
      </p:sp>
      <p:sp>
        <p:nvSpPr>
          <p:cNvPr id="4" name="Subtitle 3"/>
          <p:cNvSpPr>
            <a:spLocks noGrp="1"/>
          </p:cNvSpPr>
          <p:nvPr>
            <p:ph type="subTitle" idx="1"/>
          </p:nvPr>
        </p:nvSpPr>
        <p:spPr/>
        <p:txBody>
          <a:bodyPr/>
          <a:lstStyle/>
          <a:p>
            <a:r>
              <a:rPr lang="en-US" dirty="0"/>
              <a:t>Risk Analysis Model Proposal</a:t>
            </a:r>
          </a:p>
        </p:txBody>
      </p:sp>
      <p:sp>
        <p:nvSpPr>
          <p:cNvPr id="2" name="TextBox 1">
            <a:extLst>
              <a:ext uri="{FF2B5EF4-FFF2-40B4-BE49-F238E27FC236}">
                <a16:creationId xmlns:a16="http://schemas.microsoft.com/office/drawing/2014/main" id="{9A6DD7A7-C98C-5B4E-F6A1-14AB5F0CA958}"/>
              </a:ext>
            </a:extLst>
          </p:cNvPr>
          <p:cNvSpPr txBox="1"/>
          <p:nvPr/>
        </p:nvSpPr>
        <p:spPr>
          <a:xfrm>
            <a:off x="8859731" y="5179621"/>
            <a:ext cx="2776364" cy="1200329"/>
          </a:xfrm>
          <a:prstGeom prst="rect">
            <a:avLst/>
          </a:prstGeom>
          <a:noFill/>
          <a:ln>
            <a:solidFill>
              <a:schemeClr val="bg2"/>
            </a:solidFill>
          </a:ln>
        </p:spPr>
        <p:txBody>
          <a:bodyPr wrap="square" rtlCol="0" anchor="ctr" anchorCtr="1">
            <a:spAutoFit/>
          </a:bodyPr>
          <a:lstStyle/>
          <a:p>
            <a:r>
              <a:rPr lang="en-US" dirty="0"/>
              <a:t>Tricia M. Lang, MA, LPC</a:t>
            </a:r>
          </a:p>
          <a:p>
            <a:r>
              <a:rPr lang="en-US" dirty="0"/>
              <a:t>DAT 610</a:t>
            </a:r>
          </a:p>
          <a:p>
            <a:r>
              <a:rPr lang="en-US" dirty="0"/>
              <a:t>Prof. Camac</a:t>
            </a:r>
          </a:p>
          <a:p>
            <a:r>
              <a:rPr lang="en-US" dirty="0"/>
              <a:t>23 October 2022</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3050"/>
            <a:ext cx="10363200" cy="1143000"/>
          </a:xfrm>
        </p:spPr>
        <p:txBody>
          <a:bodyPr anchor="b">
            <a:normAutofit/>
          </a:bodyPr>
          <a:lstStyle/>
          <a:p>
            <a:r>
              <a:rPr lang="en-US" dirty="0"/>
              <a:t>MetricStream Risk Visualizations</a:t>
            </a:r>
            <a:r>
              <a:rPr lang="en-US" baseline="30000" dirty="0"/>
              <a:t>(b)</a:t>
            </a:r>
            <a:endParaRPr lang="en-US" dirty="0"/>
          </a:p>
        </p:txBody>
      </p:sp>
      <p:pic>
        <p:nvPicPr>
          <p:cNvPr id="8" name="Picture 7">
            <a:extLst>
              <a:ext uri="{FF2B5EF4-FFF2-40B4-BE49-F238E27FC236}">
                <a16:creationId xmlns:a16="http://schemas.microsoft.com/office/drawing/2014/main" id="{426B8E86-4FB6-9B11-206B-9152DD4162B1}"/>
              </a:ext>
            </a:extLst>
          </p:cNvPr>
          <p:cNvPicPr>
            <a:picLocks noChangeAspect="1"/>
          </p:cNvPicPr>
          <p:nvPr/>
        </p:nvPicPr>
        <p:blipFill>
          <a:blip r:embed="rId3"/>
          <a:stretch>
            <a:fillRect/>
          </a:stretch>
        </p:blipFill>
        <p:spPr>
          <a:xfrm>
            <a:off x="2496165" y="1320054"/>
            <a:ext cx="6798756" cy="4948143"/>
          </a:xfrm>
          <a:prstGeom prst="rect">
            <a:avLst/>
          </a:prstGeom>
        </p:spPr>
      </p:pic>
      <p:sp>
        <p:nvSpPr>
          <p:cNvPr id="11" name="Footer Placeholder 10">
            <a:extLst>
              <a:ext uri="{FF2B5EF4-FFF2-40B4-BE49-F238E27FC236}">
                <a16:creationId xmlns:a16="http://schemas.microsoft.com/office/drawing/2014/main" id="{B60DD96E-82A3-4EC4-4205-1453F5A3A0C4}"/>
              </a:ext>
            </a:extLst>
          </p:cNvPr>
          <p:cNvSpPr>
            <a:spLocks noGrp="1"/>
          </p:cNvSpPr>
          <p:nvPr>
            <p:ph type="ftr" sz="quarter" idx="11"/>
          </p:nvPr>
        </p:nvSpPr>
        <p:spPr>
          <a:xfrm>
            <a:off x="1219199" y="6172200"/>
            <a:ext cx="9726967" cy="539318"/>
          </a:xfrm>
        </p:spPr>
        <p:txBody>
          <a:bodyPr/>
          <a:lstStyle/>
          <a:p>
            <a:r>
              <a:rPr lang="en-US" dirty="0"/>
              <a:t>b. 2017 MetricStream Labs Report: From M7 to the GRC of Everything. (n.d.). </a:t>
            </a:r>
            <a:r>
              <a:rPr lang="en-US" dirty="0" err="1"/>
              <a:t>Metricstream</a:t>
            </a:r>
            <a:r>
              <a:rPr lang="en-US" dirty="0"/>
              <a:t>. Retrieved October 9, 2022, from https://www.metricstream.com/whitepapers/MetricStream-Labs-Report-2017.htm</a:t>
            </a:r>
          </a:p>
        </p:txBody>
      </p:sp>
    </p:spTree>
    <p:extLst>
      <p:ext uri="{BB962C8B-B14F-4D97-AF65-F5344CB8AC3E}">
        <p14:creationId xmlns:p14="http://schemas.microsoft.com/office/powerpoint/2010/main" val="22654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10363200" cy="1143000"/>
          </a:xfrm>
        </p:spPr>
        <p:txBody>
          <a:bodyPr anchor="b">
            <a:normAutofit/>
          </a:bodyPr>
          <a:lstStyle/>
          <a:p>
            <a:r>
              <a:rPr lang="en-US" dirty="0"/>
              <a:t>MetricStream Risk Visualizations</a:t>
            </a:r>
            <a:r>
              <a:rPr lang="en-US" baseline="30000" dirty="0"/>
              <a:t>(c)</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461B82EE-95B9-A4EE-88AB-310FE965EEC3}"/>
              </a:ext>
            </a:extLst>
          </p:cNvPr>
          <p:cNvPicPr>
            <a:picLocks noGrp="1" noChangeAspect="1"/>
          </p:cNvPicPr>
          <p:nvPr>
            <p:ph sz="quarter" idx="1"/>
          </p:nvPr>
        </p:nvPicPr>
        <p:blipFill>
          <a:blip r:embed="rId3"/>
          <a:stretch>
            <a:fillRect/>
          </a:stretch>
        </p:blipFill>
        <p:spPr>
          <a:xfrm>
            <a:off x="1152940" y="1447800"/>
            <a:ext cx="9809922" cy="4572000"/>
          </a:xfrm>
          <a:noFill/>
        </p:spPr>
      </p:pic>
      <p:sp>
        <p:nvSpPr>
          <p:cNvPr id="6" name="Footer Placeholder 5">
            <a:extLst>
              <a:ext uri="{FF2B5EF4-FFF2-40B4-BE49-F238E27FC236}">
                <a16:creationId xmlns:a16="http://schemas.microsoft.com/office/drawing/2014/main" id="{54827210-40CE-8F54-D13F-49A03602F357}"/>
              </a:ext>
            </a:extLst>
          </p:cNvPr>
          <p:cNvSpPr>
            <a:spLocks noGrp="1"/>
          </p:cNvSpPr>
          <p:nvPr>
            <p:ph type="ftr" sz="quarter" idx="11"/>
          </p:nvPr>
        </p:nvSpPr>
        <p:spPr>
          <a:xfrm>
            <a:off x="1152939" y="6082748"/>
            <a:ext cx="10575235" cy="502202"/>
          </a:xfrm>
        </p:spPr>
        <p:txBody>
          <a:bodyPr/>
          <a:lstStyle/>
          <a:p>
            <a:r>
              <a:rPr lang="en-US" dirty="0"/>
              <a:t>c. 2017 MetricStream Labs Report: From M7 to the GRC of Everything. (n.d.). </a:t>
            </a:r>
            <a:r>
              <a:rPr lang="en-US" dirty="0" err="1"/>
              <a:t>Metricstream</a:t>
            </a:r>
            <a:r>
              <a:rPr lang="en-US" dirty="0"/>
              <a:t>. Retrieved October 9, 2022, from https://www.metricstream.com/whitepapers/MetricStream-Labs-Report-2017.htm</a:t>
            </a:r>
          </a:p>
        </p:txBody>
      </p:sp>
    </p:spTree>
    <p:extLst>
      <p:ext uri="{BB962C8B-B14F-4D97-AF65-F5344CB8AC3E}">
        <p14:creationId xmlns:p14="http://schemas.microsoft.com/office/powerpoint/2010/main" val="19809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2" name="Content Placeholder 1"/>
          <p:cNvSpPr>
            <a:spLocks noGrp="1"/>
          </p:cNvSpPr>
          <p:nvPr>
            <p:ph sz="quarter" idx="1"/>
          </p:nvPr>
        </p:nvSpPr>
        <p:spPr/>
        <p:txBody>
          <a:bodyPr>
            <a:normAutofit fontScale="85000" lnSpcReduction="10000"/>
          </a:bodyPr>
          <a:lstStyle/>
          <a:p>
            <a:pPr>
              <a:lnSpc>
                <a:spcPct val="170000"/>
              </a:lnSpc>
            </a:pPr>
            <a:r>
              <a:rPr lang="en-US" dirty="0"/>
              <a:t>Build comprehensive operational framework</a:t>
            </a:r>
          </a:p>
          <a:p>
            <a:pPr lvl="1">
              <a:lnSpc>
                <a:spcPct val="170000"/>
              </a:lnSpc>
            </a:pPr>
            <a:r>
              <a:rPr lang="en-US" dirty="0"/>
              <a:t>Data collection</a:t>
            </a:r>
          </a:p>
          <a:p>
            <a:pPr lvl="1">
              <a:lnSpc>
                <a:spcPct val="170000"/>
              </a:lnSpc>
            </a:pPr>
            <a:r>
              <a:rPr lang="en-US" dirty="0"/>
              <a:t>Internal loss</a:t>
            </a:r>
          </a:p>
          <a:p>
            <a:pPr lvl="1">
              <a:lnSpc>
                <a:spcPct val="170000"/>
              </a:lnSpc>
            </a:pPr>
            <a:r>
              <a:rPr lang="en-US" dirty="0"/>
              <a:t>External loss</a:t>
            </a:r>
          </a:p>
          <a:p>
            <a:pPr lvl="1">
              <a:lnSpc>
                <a:spcPct val="170000"/>
              </a:lnSpc>
            </a:pPr>
            <a:r>
              <a:rPr lang="en-US" dirty="0"/>
              <a:t>Risk and control self-assessment</a:t>
            </a:r>
          </a:p>
          <a:p>
            <a:pPr>
              <a:lnSpc>
                <a:spcPct val="170000"/>
              </a:lnSpc>
            </a:pPr>
            <a:r>
              <a:rPr lang="en-US" dirty="0"/>
              <a:t>Rate risks</a:t>
            </a:r>
          </a:p>
          <a:p>
            <a:pPr lvl="1">
              <a:lnSpc>
                <a:spcPct val="170000"/>
              </a:lnSpc>
            </a:pPr>
            <a:r>
              <a:rPr lang="en-US" dirty="0"/>
              <a:t>Macro/Micro</a:t>
            </a:r>
          </a:p>
          <a:p>
            <a:pPr>
              <a:lnSpc>
                <a:spcPct val="170000"/>
              </a:lnSpc>
            </a:pPr>
            <a:r>
              <a:rPr lang="en-US" dirty="0"/>
              <a:t>Tools for monitoring, analyzing, and visualization, such as MetricStream</a:t>
            </a:r>
          </a:p>
        </p:txBody>
      </p:sp>
    </p:spTree>
    <p:extLst>
      <p:ext uri="{BB962C8B-B14F-4D97-AF65-F5344CB8AC3E}">
        <p14:creationId xmlns:p14="http://schemas.microsoft.com/office/powerpoint/2010/main" val="38996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8517-CB8C-72D4-3026-5E3CE8DB5AAF}"/>
              </a:ext>
            </a:extLst>
          </p:cNvPr>
          <p:cNvSpPr>
            <a:spLocks noGrp="1"/>
          </p:cNvSpPr>
          <p:nvPr>
            <p:ph type="title"/>
          </p:nvPr>
        </p:nvSpPr>
        <p:spPr/>
        <p:txBody>
          <a:bodyPr/>
          <a:lstStyle/>
          <a:p>
            <a:r>
              <a:rPr lang="en-US" dirty="0"/>
              <a:t>References</a:t>
            </a:r>
          </a:p>
        </p:txBody>
      </p:sp>
      <p:sp>
        <p:nvSpPr>
          <p:cNvPr id="4" name="Footer Placeholder 2">
            <a:extLst>
              <a:ext uri="{FF2B5EF4-FFF2-40B4-BE49-F238E27FC236}">
                <a16:creationId xmlns:a16="http://schemas.microsoft.com/office/drawing/2014/main" id="{92310F4C-5556-B1AB-F8F0-D32816586D7A}"/>
              </a:ext>
            </a:extLst>
          </p:cNvPr>
          <p:cNvSpPr>
            <a:spLocks noGrp="1"/>
          </p:cNvSpPr>
          <p:nvPr>
            <p:ph sz="quarter" idx="1"/>
          </p:nvPr>
        </p:nvSpPr>
        <p:spPr>
          <a:xfrm>
            <a:off x="1219200" y="1447800"/>
            <a:ext cx="10363200" cy="4572000"/>
          </a:xfrm>
        </p:spPr>
        <p:txBody>
          <a:bodyPr>
            <a:normAutofit fontScale="92500" lnSpcReduction="20000"/>
          </a:bodyPr>
          <a:lstStyle/>
          <a:p>
            <a:pPr marL="0" indent="0">
              <a:buNone/>
            </a:pPr>
            <a:r>
              <a:rPr lang="en-US" sz="2000" dirty="0">
                <a:effectLst/>
                <a:latin typeface="Times New Roman" panose="02020603050405020304" pitchFamily="18" charset="0"/>
                <a:ea typeface="Times New Roman" panose="02020603050405020304" pitchFamily="18" charset="0"/>
              </a:rPr>
              <a:t>1. Girling, P. (2013). </a:t>
            </a:r>
            <a:r>
              <a:rPr lang="en-US" sz="2000" i="1" dirty="0">
                <a:effectLst/>
                <a:latin typeface="Times New Roman" panose="02020603050405020304" pitchFamily="18" charset="0"/>
                <a:ea typeface="Times New Roman" panose="02020603050405020304" pitchFamily="18" charset="0"/>
              </a:rPr>
              <a:t>Operational Risk Management: A Complete Guide to a Successful Operational Risk Framework</a:t>
            </a:r>
            <a:r>
              <a:rPr lang="en-US" sz="2000" dirty="0">
                <a:effectLst/>
                <a:latin typeface="Times New Roman" panose="02020603050405020304" pitchFamily="18" charset="0"/>
                <a:ea typeface="Times New Roman" panose="02020603050405020304" pitchFamily="18" charset="0"/>
              </a:rPr>
              <a:t> (1st ed.) [E-book]. Wiley.</a:t>
            </a:r>
          </a:p>
          <a:p>
            <a:pPr marL="0" indent="0">
              <a:buNone/>
            </a:pPr>
            <a:r>
              <a:rPr lang="en-US" sz="2000" dirty="0">
                <a:latin typeface="Times New Roman" panose="02020603050405020304" pitchFamily="18" charset="0"/>
                <a:cs typeface="Times New Roman" panose="02020603050405020304" pitchFamily="18" charset="0"/>
              </a:rPr>
              <a:t>2. Camac, K. (2022, September 30). Module 7 Scenario Analysis [Online forum post]. SNHU.edu. Retrieved October 9, 2022, from https://learn.snhu.edu/d2l/lms/news/main.d2l?ou=1145647</a:t>
            </a:r>
          </a:p>
          <a:p>
            <a:pPr marL="0" indent="0">
              <a:buNone/>
            </a:pPr>
            <a:r>
              <a:rPr lang="en-US" sz="2000" dirty="0">
                <a:latin typeface="Times New Roman" panose="02020603050405020304" pitchFamily="18" charset="0"/>
                <a:cs typeface="Times New Roman" panose="02020603050405020304" pitchFamily="18" charset="0"/>
              </a:rPr>
              <a:t>3. </a:t>
            </a:r>
            <a:r>
              <a:rPr lang="en-US" sz="2000" dirty="0">
                <a:effectLst/>
                <a:latin typeface="Times New Roman" panose="02020603050405020304" pitchFamily="18" charset="0"/>
              </a:rPr>
              <a:t>Maverick, J. B. (2021, July 30). </a:t>
            </a:r>
            <a:r>
              <a:rPr lang="en-US" sz="2000" i="1" dirty="0">
                <a:effectLst/>
                <a:latin typeface="Times New Roman" panose="02020603050405020304" pitchFamily="18" charset="0"/>
              </a:rPr>
              <a:t>What Are the Major Categories of Financial Risk for a Company?</a:t>
            </a:r>
            <a:r>
              <a:rPr lang="en-US" sz="2000" dirty="0">
                <a:effectLst/>
                <a:latin typeface="Times New Roman" panose="02020603050405020304" pitchFamily="18" charset="0"/>
              </a:rPr>
              <a:t> Investopedia. Retrieved October 9, 2022, from https://www.investopedia.com/ask/answers/062415/what-are-major-categories-financial-risk-company.asp</a:t>
            </a:r>
          </a:p>
          <a:p>
            <a:pPr marL="0" indent="0">
              <a:buNone/>
            </a:pPr>
            <a:r>
              <a:rPr lang="en-US" sz="2000" dirty="0">
                <a:latin typeface="Times New Roman" panose="02020603050405020304" pitchFamily="18" charset="0"/>
              </a:rPr>
              <a:t>4. </a:t>
            </a:r>
            <a:r>
              <a:rPr lang="en-US" sz="1800" dirty="0">
                <a:effectLst/>
                <a:latin typeface="Times New Roman" panose="02020603050405020304" pitchFamily="18" charset="0"/>
              </a:rPr>
              <a:t>Joyce, N. (2021, October 25). </a:t>
            </a:r>
            <a:r>
              <a:rPr lang="en-US" sz="1800" i="1" dirty="0">
                <a:effectLst/>
                <a:latin typeface="Times New Roman" panose="02020603050405020304" pitchFamily="18" charset="0"/>
              </a:rPr>
              <a:t>Operational Risk</a:t>
            </a:r>
            <a:r>
              <a:rPr lang="en-US" sz="1800" dirty="0">
                <a:effectLst/>
                <a:latin typeface="Times New Roman" panose="02020603050405020304" pitchFamily="18" charset="0"/>
              </a:rPr>
              <a:t>. CFA, FRM, and Actuarial Exams Study Notes. Retrieved October 9, 2022, from https://analystprep.com/study-notes/frm/part-1/valuation-and-risk-management/operational-risk/</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Visualizations from: </a:t>
            </a:r>
          </a:p>
          <a:p>
            <a:pPr marL="0" indent="0">
              <a:buNone/>
            </a:pPr>
            <a:r>
              <a:rPr lang="en-US" sz="2000" dirty="0">
                <a:latin typeface="Times New Roman" panose="02020603050405020304" pitchFamily="18" charset="0"/>
                <a:cs typeface="Times New Roman" panose="02020603050405020304" pitchFamily="18" charset="0"/>
              </a:rPr>
              <a:t>a. Enterprise and Operational Risk Management. (n.d.). </a:t>
            </a:r>
            <a:r>
              <a:rPr lang="en-US" sz="2000" dirty="0" err="1">
                <a:latin typeface="Times New Roman" panose="02020603050405020304" pitchFamily="18" charset="0"/>
                <a:cs typeface="Times New Roman" panose="02020603050405020304" pitchFamily="18" charset="0"/>
              </a:rPr>
              <a:t>Metricstream</a:t>
            </a:r>
            <a:r>
              <a:rPr lang="en-US" sz="2000" dirty="0">
                <a:latin typeface="Times New Roman" panose="02020603050405020304" pitchFamily="18" charset="0"/>
                <a:cs typeface="Times New Roman" panose="02020603050405020304" pitchFamily="18" charset="0"/>
              </a:rPr>
              <a:t>. Retrieved October 9, 2022, from https://www.metricstream.com/products/enterprise-and-operational-risk.htm</a:t>
            </a:r>
          </a:p>
          <a:p>
            <a:pPr marL="0" indent="0">
              <a:buNone/>
            </a:pPr>
            <a:r>
              <a:rPr lang="en-US" sz="2000" dirty="0">
                <a:latin typeface="Times New Roman" panose="02020603050405020304" pitchFamily="18" charset="0"/>
                <a:cs typeface="Times New Roman" panose="02020603050405020304" pitchFamily="18" charset="0"/>
              </a:rPr>
              <a:t>b. &amp; c. 2017 MetricStream Labs Report: From M7 to the GRC of Everything. (n.d.). </a:t>
            </a:r>
            <a:r>
              <a:rPr lang="en-US" sz="2000" dirty="0" err="1">
                <a:latin typeface="Times New Roman" panose="02020603050405020304" pitchFamily="18" charset="0"/>
                <a:cs typeface="Times New Roman" panose="02020603050405020304" pitchFamily="18" charset="0"/>
              </a:rPr>
              <a:t>Metricstream</a:t>
            </a:r>
            <a:r>
              <a:rPr lang="en-US" sz="2000" dirty="0">
                <a:latin typeface="Times New Roman" panose="02020603050405020304" pitchFamily="18" charset="0"/>
                <a:cs typeface="Times New Roman" panose="02020603050405020304" pitchFamily="18" charset="0"/>
              </a:rPr>
              <a:t>. Retrieved October 9, 2022, from https://www.metricstream.com/whitepapers/MetricStream-Labs-Report-2017.htm</a:t>
            </a:r>
          </a:p>
          <a:p>
            <a:endParaRPr lang="en-US" dirty="0"/>
          </a:p>
        </p:txBody>
      </p:sp>
    </p:spTree>
    <p:extLst>
      <p:ext uri="{BB962C8B-B14F-4D97-AF65-F5344CB8AC3E}">
        <p14:creationId xmlns:p14="http://schemas.microsoft.com/office/powerpoint/2010/main" val="230246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B2AD-DD34-CCDB-1C3A-AB08635F2CF4}"/>
              </a:ext>
            </a:extLst>
          </p:cNvPr>
          <p:cNvSpPr>
            <a:spLocks noGrp="1"/>
          </p:cNvSpPr>
          <p:nvPr>
            <p:ph type="title"/>
          </p:nvPr>
        </p:nvSpPr>
        <p:spPr/>
        <p:txBody>
          <a:bodyPr/>
          <a:lstStyle/>
          <a:p>
            <a:r>
              <a:rPr lang="en-US" dirty="0"/>
              <a:t>Contact information: </a:t>
            </a:r>
          </a:p>
        </p:txBody>
      </p:sp>
      <p:sp>
        <p:nvSpPr>
          <p:cNvPr id="3" name="TextBox 2">
            <a:extLst>
              <a:ext uri="{FF2B5EF4-FFF2-40B4-BE49-F238E27FC236}">
                <a16:creationId xmlns:a16="http://schemas.microsoft.com/office/drawing/2014/main" id="{D03F23CC-E291-95AA-78CB-AD46E3769B6E}"/>
              </a:ext>
            </a:extLst>
          </p:cNvPr>
          <p:cNvSpPr txBox="1"/>
          <p:nvPr/>
        </p:nvSpPr>
        <p:spPr>
          <a:xfrm flipH="1">
            <a:off x="717230" y="1856364"/>
            <a:ext cx="7398069" cy="3724096"/>
          </a:xfrm>
          <a:prstGeom prst="rect">
            <a:avLst/>
          </a:prstGeom>
          <a:noFill/>
          <a:ln>
            <a:solidFill>
              <a:schemeClr val="bg2"/>
            </a:solidFill>
          </a:ln>
        </p:spPr>
        <p:txBody>
          <a:bodyPr wrap="square" rtlCol="0" anchor="ctr" anchorCtr="1">
            <a:spAutoFit/>
          </a:bodyPr>
          <a:lstStyle/>
          <a:p>
            <a:endParaRPr lang="en-US" dirty="0"/>
          </a:p>
          <a:p>
            <a:r>
              <a:rPr lang="en-US" sz="4000" dirty="0">
                <a:solidFill>
                  <a:schemeClr val="accent5">
                    <a:lumMod val="75000"/>
                  </a:schemeClr>
                </a:solidFill>
                <a:latin typeface="+mj-lt"/>
              </a:rPr>
              <a:t>Tricia M. Lang, MA, LPC</a:t>
            </a:r>
          </a:p>
          <a:p>
            <a:endParaRPr lang="en-US" sz="4000" dirty="0">
              <a:solidFill>
                <a:schemeClr val="accent5">
                  <a:lumMod val="75000"/>
                </a:schemeClr>
              </a:solidFill>
              <a:latin typeface="+mj-lt"/>
            </a:endParaRPr>
          </a:p>
          <a:p>
            <a:r>
              <a:rPr lang="en-US" sz="4000" dirty="0">
                <a:solidFill>
                  <a:schemeClr val="accent5">
                    <a:lumMod val="75000"/>
                  </a:schemeClr>
                </a:solidFill>
                <a:latin typeface="+mj-lt"/>
              </a:rPr>
              <a:t>Tricia.Lang@snhu.edu</a:t>
            </a:r>
          </a:p>
          <a:p>
            <a:endParaRPr lang="en-US" sz="4000" dirty="0">
              <a:solidFill>
                <a:schemeClr val="accent5">
                  <a:lumMod val="75000"/>
                </a:schemeClr>
              </a:solidFill>
              <a:latin typeface="+mj-lt"/>
            </a:endParaRPr>
          </a:p>
          <a:p>
            <a:r>
              <a:rPr lang="en-US" sz="4000" dirty="0">
                <a:solidFill>
                  <a:schemeClr val="accent5">
                    <a:lumMod val="75000"/>
                  </a:schemeClr>
                </a:solidFill>
                <a:latin typeface="+mj-lt"/>
              </a:rPr>
              <a:t>203-507-8431</a:t>
            </a:r>
          </a:p>
          <a:p>
            <a:endParaRPr lang="en-US" dirty="0"/>
          </a:p>
        </p:txBody>
      </p:sp>
    </p:spTree>
    <p:extLst>
      <p:ext uri="{BB962C8B-B14F-4D97-AF65-F5344CB8AC3E}">
        <p14:creationId xmlns:p14="http://schemas.microsoft.com/office/powerpoint/2010/main" val="60109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2" name="Content Placeholder 1"/>
          <p:cNvSpPr>
            <a:spLocks noGrp="1"/>
          </p:cNvSpPr>
          <p:nvPr>
            <p:ph sz="quarter" idx="1"/>
          </p:nvPr>
        </p:nvSpPr>
        <p:spPr/>
        <p:txBody>
          <a:bodyPr>
            <a:normAutofit fontScale="85000" lnSpcReduction="20000"/>
          </a:bodyPr>
          <a:lstStyle/>
          <a:p>
            <a:r>
              <a:rPr lang="en-US" dirty="0"/>
              <a:t>Company XYZ</a:t>
            </a:r>
          </a:p>
          <a:p>
            <a:pPr lvl="1"/>
            <a:r>
              <a:rPr lang="en-US" dirty="0"/>
              <a:t>Property and casualty insurer</a:t>
            </a:r>
          </a:p>
          <a:p>
            <a:pPr lvl="1"/>
            <a:r>
              <a:rPr lang="en-US" dirty="0"/>
              <a:t>Experiencing greater than expected operational losses</a:t>
            </a:r>
          </a:p>
          <a:p>
            <a:pPr lvl="2"/>
            <a:r>
              <a:rPr lang="en-US" dirty="0"/>
              <a:t>Traced to fraudulent automobile personal injury claims</a:t>
            </a:r>
          </a:p>
          <a:p>
            <a:pPr lvl="1"/>
            <a:r>
              <a:rPr lang="en-US" dirty="0"/>
              <a:t>Does not have an operational risk program</a:t>
            </a:r>
          </a:p>
          <a:p>
            <a:pPr marL="320040" lvl="1" indent="0">
              <a:buNone/>
            </a:pPr>
            <a:endParaRPr lang="en-US" dirty="0"/>
          </a:p>
          <a:p>
            <a:r>
              <a:rPr lang="en-US" dirty="0"/>
              <a:t>Special Investigations Unit (SIU)</a:t>
            </a:r>
          </a:p>
          <a:p>
            <a:pPr lvl="1"/>
            <a:r>
              <a:rPr lang="en-US" dirty="0"/>
              <a:t>Positives</a:t>
            </a:r>
          </a:p>
          <a:p>
            <a:pPr lvl="2"/>
            <a:r>
              <a:rPr lang="en-US" dirty="0"/>
              <a:t>Investigate claims that are suspected to be fraudulent</a:t>
            </a:r>
          </a:p>
          <a:p>
            <a:pPr lvl="2"/>
            <a:r>
              <a:rPr lang="en-US" dirty="0"/>
              <a:t>Operating to meet industry standards</a:t>
            </a:r>
          </a:p>
          <a:p>
            <a:pPr marL="594360" lvl="2" indent="0">
              <a:buNone/>
            </a:pPr>
            <a:endParaRPr lang="en-US" dirty="0"/>
          </a:p>
          <a:p>
            <a:pPr lvl="1"/>
            <a:r>
              <a:rPr lang="en-US" dirty="0"/>
              <a:t>Challenges</a:t>
            </a:r>
          </a:p>
          <a:p>
            <a:pPr lvl="2"/>
            <a:r>
              <a:rPr lang="en-US" dirty="0"/>
              <a:t>No system to prioritize claims to investigate</a:t>
            </a:r>
          </a:p>
          <a:p>
            <a:pPr lvl="2"/>
            <a:r>
              <a:rPr lang="en-US" dirty="0"/>
              <a:t>Not implementing data analytics to use data as an asset</a:t>
            </a:r>
          </a:p>
          <a:p>
            <a:pPr lvl="2"/>
            <a:r>
              <a:rPr lang="en-US" dirty="0"/>
              <a:t>Limited ability to investigate all suspicious claims</a:t>
            </a:r>
          </a:p>
          <a:p>
            <a:pPr lvl="2"/>
            <a:endParaRPr lang="en-US" dirty="0"/>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Goals</a:t>
            </a:r>
          </a:p>
        </p:txBody>
      </p:sp>
      <p:sp>
        <p:nvSpPr>
          <p:cNvPr id="2" name="Content Placeholder 1"/>
          <p:cNvSpPr>
            <a:spLocks noGrp="1"/>
          </p:cNvSpPr>
          <p:nvPr>
            <p:ph sz="quarter" idx="1"/>
          </p:nvPr>
        </p:nvSpPr>
        <p:spPr/>
        <p:txBody>
          <a:bodyPr/>
          <a:lstStyle/>
          <a:p>
            <a:pPr>
              <a:lnSpc>
                <a:spcPct val="200000"/>
              </a:lnSpc>
              <a:spcAft>
                <a:spcPts val="2400"/>
              </a:spcAft>
            </a:pPr>
            <a:r>
              <a:rPr lang="en-US" dirty="0"/>
              <a:t>Utilize data analytics to identify potentially fraudulent claims</a:t>
            </a:r>
          </a:p>
          <a:p>
            <a:pPr>
              <a:lnSpc>
                <a:spcPct val="200000"/>
              </a:lnSpc>
              <a:spcAft>
                <a:spcPts val="2400"/>
              </a:spcAft>
            </a:pPr>
            <a:r>
              <a:rPr lang="en-US" dirty="0"/>
              <a:t>Rank claims on likelihood of being fraudulent</a:t>
            </a:r>
          </a:p>
          <a:p>
            <a:pPr>
              <a:lnSpc>
                <a:spcPct val="200000"/>
              </a:lnSpc>
              <a:spcAft>
                <a:spcPts val="2400"/>
              </a:spcAft>
            </a:pPr>
            <a:r>
              <a:rPr lang="en-US" dirty="0"/>
              <a:t>Build risk management system for entire organization</a:t>
            </a:r>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Recommended Plan</a:t>
            </a:r>
          </a:p>
        </p:txBody>
      </p:sp>
      <p:sp>
        <p:nvSpPr>
          <p:cNvPr id="2" name="Content Placeholder 1"/>
          <p:cNvSpPr>
            <a:spLocks noGrp="1"/>
          </p:cNvSpPr>
          <p:nvPr>
            <p:ph sz="quarter" idx="1"/>
          </p:nvPr>
        </p:nvSpPr>
        <p:spPr/>
        <p:txBody>
          <a:bodyPr/>
          <a:lstStyle/>
          <a:p>
            <a:r>
              <a:rPr lang="en-US" dirty="0"/>
              <a:t>Build comprehensive operational framework</a:t>
            </a:r>
            <a:r>
              <a:rPr lang="en-US" baseline="30000" dirty="0"/>
              <a:t>(1)</a:t>
            </a:r>
            <a:r>
              <a:rPr lang="en-US" dirty="0"/>
              <a:t> </a:t>
            </a:r>
          </a:p>
          <a:p>
            <a:pPr lvl="1"/>
            <a:r>
              <a:rPr lang="en-US" dirty="0"/>
              <a:t>Loss data collection</a:t>
            </a:r>
          </a:p>
          <a:p>
            <a:pPr lvl="1"/>
            <a:r>
              <a:rPr lang="en-US" dirty="0"/>
              <a:t>Internal loss data</a:t>
            </a:r>
          </a:p>
          <a:p>
            <a:pPr lvl="1"/>
            <a:r>
              <a:rPr lang="en-US" dirty="0"/>
              <a:t>External loss data</a:t>
            </a:r>
          </a:p>
          <a:p>
            <a:pPr lvl="1"/>
            <a:r>
              <a:rPr lang="en-US" dirty="0"/>
              <a:t>Risk and control self-assessment</a:t>
            </a:r>
          </a:p>
          <a:p>
            <a:pPr marL="0" indent="0">
              <a:buNone/>
            </a:pPr>
            <a:endParaRPr lang="en-US" dirty="0"/>
          </a:p>
          <a:p>
            <a:r>
              <a:rPr lang="en-US" dirty="0"/>
              <a:t>Identify and Rate Risk</a:t>
            </a:r>
            <a:r>
              <a:rPr lang="en-US" baseline="30000" dirty="0"/>
              <a:t>(1, 2)</a:t>
            </a:r>
            <a:endParaRPr lang="en-US" dirty="0"/>
          </a:p>
          <a:p>
            <a:pPr lvl="1"/>
            <a:r>
              <a:rPr lang="en-US" dirty="0"/>
              <a:t>Macro</a:t>
            </a:r>
          </a:p>
          <a:p>
            <a:pPr lvl="1"/>
            <a:r>
              <a:rPr lang="en-US" dirty="0"/>
              <a:t>Micro</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8A12-3536-4B40-91FB-ACD80A331F98}"/>
              </a:ext>
            </a:extLst>
          </p:cNvPr>
          <p:cNvSpPr>
            <a:spLocks noGrp="1"/>
          </p:cNvSpPr>
          <p:nvPr>
            <p:ph type="title"/>
          </p:nvPr>
        </p:nvSpPr>
        <p:spPr/>
        <p:txBody>
          <a:bodyPr/>
          <a:lstStyle/>
          <a:p>
            <a:r>
              <a:rPr lang="en-US" dirty="0"/>
              <a:t>Macro Risk Categories</a:t>
            </a:r>
            <a:r>
              <a:rPr lang="en-US" baseline="30000" dirty="0"/>
              <a:t>(3, 4)</a:t>
            </a:r>
            <a:endParaRPr lang="en-US" dirty="0"/>
          </a:p>
        </p:txBody>
      </p:sp>
      <p:graphicFrame>
        <p:nvGraphicFramePr>
          <p:cNvPr id="5" name="Table 5">
            <a:extLst>
              <a:ext uri="{FF2B5EF4-FFF2-40B4-BE49-F238E27FC236}">
                <a16:creationId xmlns:a16="http://schemas.microsoft.com/office/drawing/2014/main" id="{05D1A935-50F9-7F16-62AE-A73C9F194BC0}"/>
              </a:ext>
            </a:extLst>
          </p:cNvPr>
          <p:cNvGraphicFramePr>
            <a:graphicFrameLocks noGrp="1"/>
          </p:cNvGraphicFramePr>
          <p:nvPr>
            <p:ph sz="quarter" idx="1"/>
            <p:extLst>
              <p:ext uri="{D42A27DB-BD31-4B8C-83A1-F6EECF244321}">
                <p14:modId xmlns:p14="http://schemas.microsoft.com/office/powerpoint/2010/main" val="3647012792"/>
              </p:ext>
            </p:extLst>
          </p:nvPr>
        </p:nvGraphicFramePr>
        <p:xfrm>
          <a:off x="1376039" y="1555811"/>
          <a:ext cx="8685665" cy="3337560"/>
        </p:xfrm>
        <a:graphic>
          <a:graphicData uri="http://schemas.openxmlformats.org/drawingml/2006/table">
            <a:tbl>
              <a:tblPr firstRow="1" bandRow="1">
                <a:tableStyleId>{21E4AEA4-8DFA-4A89-87EB-49C32662AFE0}</a:tableStyleId>
              </a:tblPr>
              <a:tblGrid>
                <a:gridCol w="1657710">
                  <a:extLst>
                    <a:ext uri="{9D8B030D-6E8A-4147-A177-3AD203B41FA5}">
                      <a16:colId xmlns:a16="http://schemas.microsoft.com/office/drawing/2014/main" val="306658682"/>
                    </a:ext>
                  </a:extLst>
                </a:gridCol>
                <a:gridCol w="2772247">
                  <a:extLst>
                    <a:ext uri="{9D8B030D-6E8A-4147-A177-3AD203B41FA5}">
                      <a16:colId xmlns:a16="http://schemas.microsoft.com/office/drawing/2014/main" val="4135537900"/>
                    </a:ext>
                  </a:extLst>
                </a:gridCol>
                <a:gridCol w="2006354">
                  <a:extLst>
                    <a:ext uri="{9D8B030D-6E8A-4147-A177-3AD203B41FA5}">
                      <a16:colId xmlns:a16="http://schemas.microsoft.com/office/drawing/2014/main" val="3915564198"/>
                    </a:ext>
                  </a:extLst>
                </a:gridCol>
                <a:gridCol w="2249354">
                  <a:extLst>
                    <a:ext uri="{9D8B030D-6E8A-4147-A177-3AD203B41FA5}">
                      <a16:colId xmlns:a16="http://schemas.microsoft.com/office/drawing/2014/main" val="1914108956"/>
                    </a:ext>
                  </a:extLst>
                </a:gridCol>
              </a:tblGrid>
              <a:tr h="370840">
                <a:tc>
                  <a:txBody>
                    <a:bodyPr/>
                    <a:lstStyle/>
                    <a:p>
                      <a:r>
                        <a:rPr lang="en-US" dirty="0"/>
                        <a:t>Risk</a:t>
                      </a:r>
                    </a:p>
                  </a:txBody>
                  <a:tcPr/>
                </a:tc>
                <a:tc>
                  <a:txBody>
                    <a:bodyPr/>
                    <a:lstStyle/>
                    <a:p>
                      <a:r>
                        <a:rPr lang="en-US" dirty="0"/>
                        <a:t>Probability of Occurrence</a:t>
                      </a:r>
                    </a:p>
                  </a:txBody>
                  <a:tcPr/>
                </a:tc>
                <a:tc>
                  <a:txBody>
                    <a:bodyPr/>
                    <a:lstStyle/>
                    <a:p>
                      <a:r>
                        <a:rPr lang="en-US" dirty="0"/>
                        <a:t>Magnitude of Loss</a:t>
                      </a:r>
                    </a:p>
                  </a:txBody>
                  <a:tcPr/>
                </a:tc>
                <a:tc>
                  <a:txBody>
                    <a:bodyPr/>
                    <a:lstStyle/>
                    <a:p>
                      <a:r>
                        <a:rPr lang="en-US" dirty="0"/>
                        <a:t>Risk Severity Rating</a:t>
                      </a:r>
                    </a:p>
                  </a:txBody>
                  <a:tcPr/>
                </a:tc>
                <a:extLst>
                  <a:ext uri="{0D108BD9-81ED-4DB2-BD59-A6C34878D82A}">
                    <a16:rowId xmlns:a16="http://schemas.microsoft.com/office/drawing/2014/main" val="4277283676"/>
                  </a:ext>
                </a:extLst>
              </a:tr>
              <a:tr h="370840">
                <a:tc>
                  <a:txBody>
                    <a:bodyPr/>
                    <a:lstStyle/>
                    <a:p>
                      <a:r>
                        <a:rPr lang="en-US" dirty="0"/>
                        <a:t>Operational</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81714658"/>
                  </a:ext>
                </a:extLst>
              </a:tr>
              <a:tr h="370840">
                <a:tc>
                  <a:txBody>
                    <a:bodyPr/>
                    <a:lstStyle/>
                    <a:p>
                      <a:r>
                        <a:rPr lang="en-US" dirty="0"/>
                        <a:t>Credit</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29750053"/>
                  </a:ext>
                </a:extLst>
              </a:tr>
              <a:tr h="370840">
                <a:tc>
                  <a:txBody>
                    <a:bodyPr/>
                    <a:lstStyle/>
                    <a:p>
                      <a:r>
                        <a:rPr lang="en-US" dirty="0"/>
                        <a:t>Market</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57474893"/>
                  </a:ext>
                </a:extLst>
              </a:tr>
              <a:tr h="370840">
                <a:tc>
                  <a:txBody>
                    <a:bodyPr/>
                    <a:lstStyle/>
                    <a:p>
                      <a:r>
                        <a:rPr lang="en-US" dirty="0"/>
                        <a:t>Liquidity</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2067112"/>
                  </a:ext>
                </a:extLst>
              </a:tr>
              <a:tr h="370840">
                <a:tc>
                  <a:txBody>
                    <a:bodyPr/>
                    <a:lstStyle/>
                    <a:p>
                      <a:r>
                        <a:rPr lang="en-US" dirty="0"/>
                        <a:t>Business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62706311"/>
                  </a:ext>
                </a:extLst>
              </a:tr>
              <a:tr h="370840">
                <a:tc>
                  <a:txBody>
                    <a:bodyPr/>
                    <a:lstStyle/>
                    <a:p>
                      <a:r>
                        <a:rPr lang="en-US" dirty="0"/>
                        <a:t>Reputational</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2335508"/>
                  </a:ext>
                </a:extLst>
              </a:tr>
              <a:tr h="370840">
                <a:tc>
                  <a:txBody>
                    <a:bodyPr/>
                    <a:lstStyle/>
                    <a:p>
                      <a:r>
                        <a:rPr lang="en-US" dirty="0"/>
                        <a:t>Systematic</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88977124"/>
                  </a:ext>
                </a:extLst>
              </a:tr>
              <a:tr h="370840">
                <a:tc>
                  <a:txBody>
                    <a:bodyPr/>
                    <a:lstStyle/>
                    <a:p>
                      <a:r>
                        <a:rPr lang="en-US" dirty="0"/>
                        <a:t>Moral</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94267954"/>
                  </a:ext>
                </a:extLst>
              </a:tr>
            </a:tbl>
          </a:graphicData>
        </a:graphic>
      </p:graphicFrame>
    </p:spTree>
    <p:extLst>
      <p:ext uri="{BB962C8B-B14F-4D97-AF65-F5344CB8AC3E}">
        <p14:creationId xmlns:p14="http://schemas.microsoft.com/office/powerpoint/2010/main" val="280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8A12-3536-4B40-91FB-ACD80A331F98}"/>
              </a:ext>
            </a:extLst>
          </p:cNvPr>
          <p:cNvSpPr>
            <a:spLocks noGrp="1"/>
          </p:cNvSpPr>
          <p:nvPr>
            <p:ph type="title"/>
          </p:nvPr>
        </p:nvSpPr>
        <p:spPr/>
        <p:txBody>
          <a:bodyPr/>
          <a:lstStyle/>
          <a:p>
            <a:r>
              <a:rPr lang="en-US" dirty="0"/>
              <a:t>Macro Risk Categories</a:t>
            </a:r>
            <a:r>
              <a:rPr lang="en-US" baseline="30000" dirty="0"/>
              <a:t>(2)</a:t>
            </a:r>
            <a:endParaRPr lang="en-US" dirty="0"/>
          </a:p>
        </p:txBody>
      </p:sp>
      <p:graphicFrame>
        <p:nvGraphicFramePr>
          <p:cNvPr id="5" name="Table 5">
            <a:extLst>
              <a:ext uri="{FF2B5EF4-FFF2-40B4-BE49-F238E27FC236}">
                <a16:creationId xmlns:a16="http://schemas.microsoft.com/office/drawing/2014/main" id="{05D1A935-50F9-7F16-62AE-A73C9F194BC0}"/>
              </a:ext>
            </a:extLst>
          </p:cNvPr>
          <p:cNvGraphicFramePr>
            <a:graphicFrameLocks noGrp="1"/>
          </p:cNvGraphicFramePr>
          <p:nvPr>
            <p:ph sz="quarter" idx="1"/>
            <p:extLst>
              <p:ext uri="{D42A27DB-BD31-4B8C-83A1-F6EECF244321}">
                <p14:modId xmlns:p14="http://schemas.microsoft.com/office/powerpoint/2010/main" val="1238658896"/>
              </p:ext>
            </p:extLst>
          </p:nvPr>
        </p:nvGraphicFramePr>
        <p:xfrm>
          <a:off x="1376039" y="1555811"/>
          <a:ext cx="8685665" cy="3337560"/>
        </p:xfrm>
        <a:graphic>
          <a:graphicData uri="http://schemas.openxmlformats.org/drawingml/2006/table">
            <a:tbl>
              <a:tblPr firstRow="1" bandRow="1">
                <a:tableStyleId>{21E4AEA4-8DFA-4A89-87EB-49C32662AFE0}</a:tableStyleId>
              </a:tblPr>
              <a:tblGrid>
                <a:gridCol w="1657710">
                  <a:extLst>
                    <a:ext uri="{9D8B030D-6E8A-4147-A177-3AD203B41FA5}">
                      <a16:colId xmlns:a16="http://schemas.microsoft.com/office/drawing/2014/main" val="306658682"/>
                    </a:ext>
                  </a:extLst>
                </a:gridCol>
                <a:gridCol w="2772247">
                  <a:extLst>
                    <a:ext uri="{9D8B030D-6E8A-4147-A177-3AD203B41FA5}">
                      <a16:colId xmlns:a16="http://schemas.microsoft.com/office/drawing/2014/main" val="4135537900"/>
                    </a:ext>
                  </a:extLst>
                </a:gridCol>
                <a:gridCol w="2006354">
                  <a:extLst>
                    <a:ext uri="{9D8B030D-6E8A-4147-A177-3AD203B41FA5}">
                      <a16:colId xmlns:a16="http://schemas.microsoft.com/office/drawing/2014/main" val="3915564198"/>
                    </a:ext>
                  </a:extLst>
                </a:gridCol>
                <a:gridCol w="2249354">
                  <a:extLst>
                    <a:ext uri="{9D8B030D-6E8A-4147-A177-3AD203B41FA5}">
                      <a16:colId xmlns:a16="http://schemas.microsoft.com/office/drawing/2014/main" val="1914108956"/>
                    </a:ext>
                  </a:extLst>
                </a:gridCol>
              </a:tblGrid>
              <a:tr h="370840">
                <a:tc>
                  <a:txBody>
                    <a:bodyPr/>
                    <a:lstStyle/>
                    <a:p>
                      <a:r>
                        <a:rPr lang="en-US" dirty="0"/>
                        <a:t>Risk</a:t>
                      </a:r>
                    </a:p>
                  </a:txBody>
                  <a:tcPr/>
                </a:tc>
                <a:tc>
                  <a:txBody>
                    <a:bodyPr/>
                    <a:lstStyle/>
                    <a:p>
                      <a:r>
                        <a:rPr lang="en-US" dirty="0"/>
                        <a:t>Probability of Occurrence</a:t>
                      </a:r>
                    </a:p>
                  </a:txBody>
                  <a:tcPr/>
                </a:tc>
                <a:tc>
                  <a:txBody>
                    <a:bodyPr/>
                    <a:lstStyle/>
                    <a:p>
                      <a:r>
                        <a:rPr lang="en-US" dirty="0"/>
                        <a:t>Magnitude of Loss</a:t>
                      </a:r>
                    </a:p>
                  </a:txBody>
                  <a:tcPr/>
                </a:tc>
                <a:tc>
                  <a:txBody>
                    <a:bodyPr/>
                    <a:lstStyle/>
                    <a:p>
                      <a:r>
                        <a:rPr lang="en-US" dirty="0"/>
                        <a:t>Risk Severity Rating</a:t>
                      </a:r>
                    </a:p>
                  </a:txBody>
                  <a:tcPr/>
                </a:tc>
                <a:extLst>
                  <a:ext uri="{0D108BD9-81ED-4DB2-BD59-A6C34878D82A}">
                    <a16:rowId xmlns:a16="http://schemas.microsoft.com/office/drawing/2014/main" val="4277283676"/>
                  </a:ext>
                </a:extLst>
              </a:tr>
              <a:tr h="370840">
                <a:tc>
                  <a:txBody>
                    <a:bodyPr/>
                    <a:lstStyle/>
                    <a:p>
                      <a:r>
                        <a:rPr lang="en-US" dirty="0"/>
                        <a:t>Operational</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20</a:t>
                      </a:r>
                    </a:p>
                  </a:txBody>
                  <a:tcPr>
                    <a:solidFill>
                      <a:srgbClr val="FF0000"/>
                    </a:solidFill>
                  </a:tcPr>
                </a:tc>
                <a:extLst>
                  <a:ext uri="{0D108BD9-81ED-4DB2-BD59-A6C34878D82A}">
                    <a16:rowId xmlns:a16="http://schemas.microsoft.com/office/drawing/2014/main" val="1681714658"/>
                  </a:ext>
                </a:extLst>
              </a:tr>
              <a:tr h="370840">
                <a:tc>
                  <a:txBody>
                    <a:bodyPr/>
                    <a:lstStyle/>
                    <a:p>
                      <a:r>
                        <a:rPr lang="en-US" dirty="0"/>
                        <a:t>Credit</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solidFill>
                      <a:srgbClr val="92D050"/>
                    </a:solidFill>
                  </a:tcPr>
                </a:tc>
                <a:extLst>
                  <a:ext uri="{0D108BD9-81ED-4DB2-BD59-A6C34878D82A}">
                    <a16:rowId xmlns:a16="http://schemas.microsoft.com/office/drawing/2014/main" val="3529750053"/>
                  </a:ext>
                </a:extLst>
              </a:tr>
              <a:tr h="370840">
                <a:tc>
                  <a:txBody>
                    <a:bodyPr/>
                    <a:lstStyle/>
                    <a:p>
                      <a:r>
                        <a:rPr lang="en-US" dirty="0"/>
                        <a:t>Market</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6</a:t>
                      </a:r>
                    </a:p>
                  </a:txBody>
                  <a:tcPr>
                    <a:solidFill>
                      <a:srgbClr val="92D050"/>
                    </a:solidFill>
                  </a:tcPr>
                </a:tc>
                <a:extLst>
                  <a:ext uri="{0D108BD9-81ED-4DB2-BD59-A6C34878D82A}">
                    <a16:rowId xmlns:a16="http://schemas.microsoft.com/office/drawing/2014/main" val="2457474893"/>
                  </a:ext>
                </a:extLst>
              </a:tr>
              <a:tr h="370840">
                <a:tc>
                  <a:txBody>
                    <a:bodyPr/>
                    <a:lstStyle/>
                    <a:p>
                      <a:r>
                        <a:rPr lang="en-US" dirty="0"/>
                        <a:t>Liquidity</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15</a:t>
                      </a:r>
                    </a:p>
                  </a:txBody>
                  <a:tcPr>
                    <a:solidFill>
                      <a:srgbClr val="FFFF00"/>
                    </a:solidFill>
                  </a:tcPr>
                </a:tc>
                <a:extLst>
                  <a:ext uri="{0D108BD9-81ED-4DB2-BD59-A6C34878D82A}">
                    <a16:rowId xmlns:a16="http://schemas.microsoft.com/office/drawing/2014/main" val="1632067112"/>
                  </a:ext>
                </a:extLst>
              </a:tr>
              <a:tr h="370840">
                <a:tc>
                  <a:txBody>
                    <a:bodyPr/>
                    <a:lstStyle/>
                    <a:p>
                      <a:r>
                        <a:rPr lang="en-US" dirty="0"/>
                        <a:t>Business</a:t>
                      </a:r>
                    </a:p>
                  </a:txBody>
                  <a:tcPr/>
                </a:tc>
                <a:tc>
                  <a:txBody>
                    <a:bodyPr/>
                    <a:lstStyle/>
                    <a:p>
                      <a:pPr algn="ctr"/>
                      <a:r>
                        <a:rPr lang="en-US" dirty="0"/>
                        <a:t>2</a:t>
                      </a:r>
                    </a:p>
                  </a:txBody>
                  <a:tcPr/>
                </a:tc>
                <a:tc>
                  <a:txBody>
                    <a:bodyPr/>
                    <a:lstStyle/>
                    <a:p>
                      <a:pPr algn="ctr"/>
                      <a:r>
                        <a:rPr lang="en-US" dirty="0"/>
                        <a:t>6</a:t>
                      </a:r>
                    </a:p>
                  </a:txBody>
                  <a:tcPr/>
                </a:tc>
                <a:tc>
                  <a:txBody>
                    <a:bodyPr/>
                    <a:lstStyle/>
                    <a:p>
                      <a:pPr algn="ctr"/>
                      <a:r>
                        <a:rPr lang="en-US" dirty="0"/>
                        <a:t>12</a:t>
                      </a:r>
                    </a:p>
                  </a:txBody>
                  <a:tcPr>
                    <a:solidFill>
                      <a:srgbClr val="FFFF00"/>
                    </a:solidFill>
                  </a:tcPr>
                </a:tc>
                <a:extLst>
                  <a:ext uri="{0D108BD9-81ED-4DB2-BD59-A6C34878D82A}">
                    <a16:rowId xmlns:a16="http://schemas.microsoft.com/office/drawing/2014/main" val="3662706311"/>
                  </a:ext>
                </a:extLst>
              </a:tr>
              <a:tr h="370840">
                <a:tc>
                  <a:txBody>
                    <a:bodyPr/>
                    <a:lstStyle/>
                    <a:p>
                      <a:r>
                        <a:rPr lang="en-US" dirty="0"/>
                        <a:t>Reputational</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6</a:t>
                      </a:r>
                    </a:p>
                  </a:txBody>
                  <a:tcPr>
                    <a:solidFill>
                      <a:srgbClr val="92D050"/>
                    </a:solidFill>
                  </a:tcPr>
                </a:tc>
                <a:extLst>
                  <a:ext uri="{0D108BD9-81ED-4DB2-BD59-A6C34878D82A}">
                    <a16:rowId xmlns:a16="http://schemas.microsoft.com/office/drawing/2014/main" val="3542335508"/>
                  </a:ext>
                </a:extLst>
              </a:tr>
              <a:tr h="370840">
                <a:tc>
                  <a:txBody>
                    <a:bodyPr/>
                    <a:lstStyle/>
                    <a:p>
                      <a:r>
                        <a:rPr lang="en-US" dirty="0"/>
                        <a:t>Systematic</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12</a:t>
                      </a:r>
                    </a:p>
                  </a:txBody>
                  <a:tcPr>
                    <a:solidFill>
                      <a:srgbClr val="FFFF00"/>
                    </a:solidFill>
                  </a:tcPr>
                </a:tc>
                <a:extLst>
                  <a:ext uri="{0D108BD9-81ED-4DB2-BD59-A6C34878D82A}">
                    <a16:rowId xmlns:a16="http://schemas.microsoft.com/office/drawing/2014/main" val="788977124"/>
                  </a:ext>
                </a:extLst>
              </a:tr>
              <a:tr h="370840">
                <a:tc>
                  <a:txBody>
                    <a:bodyPr/>
                    <a:lstStyle/>
                    <a:p>
                      <a:r>
                        <a:rPr lang="en-US" dirty="0"/>
                        <a:t>Moral</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6</a:t>
                      </a:r>
                    </a:p>
                  </a:txBody>
                  <a:tcPr>
                    <a:solidFill>
                      <a:srgbClr val="92D050"/>
                    </a:solidFill>
                  </a:tcPr>
                </a:tc>
                <a:extLst>
                  <a:ext uri="{0D108BD9-81ED-4DB2-BD59-A6C34878D82A}">
                    <a16:rowId xmlns:a16="http://schemas.microsoft.com/office/drawing/2014/main" val="694267954"/>
                  </a:ext>
                </a:extLst>
              </a:tr>
            </a:tbl>
          </a:graphicData>
        </a:graphic>
      </p:graphicFrame>
      <p:sp>
        <p:nvSpPr>
          <p:cNvPr id="3" name="Footer Placeholder 2">
            <a:extLst>
              <a:ext uri="{FF2B5EF4-FFF2-40B4-BE49-F238E27FC236}">
                <a16:creationId xmlns:a16="http://schemas.microsoft.com/office/drawing/2014/main" id="{6FD4B361-2275-9F43-0C2E-EF470A7AA0DB}"/>
              </a:ext>
            </a:extLst>
          </p:cNvPr>
          <p:cNvSpPr>
            <a:spLocks noGrp="1"/>
          </p:cNvSpPr>
          <p:nvPr>
            <p:ph type="ftr" sz="quarter" idx="11"/>
          </p:nvPr>
        </p:nvSpPr>
        <p:spPr>
          <a:xfrm>
            <a:off x="1216241" y="6241002"/>
            <a:ext cx="9774313" cy="106532"/>
          </a:xfrm>
        </p:spPr>
        <p:txBody>
          <a:bodyPr/>
          <a:lstStyle/>
          <a:p>
            <a:r>
              <a:rPr lang="en-US" dirty="0"/>
              <a:t>Camac, K. (2022, September 30). Module 7 Scenario Analysis [Online forum post]. SNHU.edu. Retrieved October 9, 2022, from https://learn.snhu.edu/d2l/lms/news/main.d2l?ou=1145647</a:t>
            </a:r>
          </a:p>
        </p:txBody>
      </p:sp>
    </p:spTree>
    <p:extLst>
      <p:ext uri="{BB962C8B-B14F-4D97-AF65-F5344CB8AC3E}">
        <p14:creationId xmlns:p14="http://schemas.microsoft.com/office/powerpoint/2010/main" val="54835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8A12-3536-4B40-91FB-ACD80A331F98}"/>
              </a:ext>
            </a:extLst>
          </p:cNvPr>
          <p:cNvSpPr>
            <a:spLocks noGrp="1"/>
          </p:cNvSpPr>
          <p:nvPr>
            <p:ph type="title"/>
          </p:nvPr>
        </p:nvSpPr>
        <p:spPr/>
        <p:txBody>
          <a:bodyPr/>
          <a:lstStyle/>
          <a:p>
            <a:r>
              <a:rPr lang="en-US" dirty="0"/>
              <a:t>Micro Operation Risk</a:t>
            </a:r>
            <a:r>
              <a:rPr lang="en-US" baseline="30000" dirty="0"/>
              <a:t>(1)</a:t>
            </a:r>
            <a:endParaRPr lang="en-US" dirty="0"/>
          </a:p>
        </p:txBody>
      </p:sp>
      <p:graphicFrame>
        <p:nvGraphicFramePr>
          <p:cNvPr id="5" name="Table 5">
            <a:extLst>
              <a:ext uri="{FF2B5EF4-FFF2-40B4-BE49-F238E27FC236}">
                <a16:creationId xmlns:a16="http://schemas.microsoft.com/office/drawing/2014/main" id="{05D1A935-50F9-7F16-62AE-A73C9F194BC0}"/>
              </a:ext>
            </a:extLst>
          </p:cNvPr>
          <p:cNvGraphicFramePr>
            <a:graphicFrameLocks noGrp="1"/>
          </p:cNvGraphicFramePr>
          <p:nvPr>
            <p:ph sz="quarter" idx="1"/>
            <p:extLst>
              <p:ext uri="{D42A27DB-BD31-4B8C-83A1-F6EECF244321}">
                <p14:modId xmlns:p14="http://schemas.microsoft.com/office/powerpoint/2010/main" val="4123106606"/>
              </p:ext>
            </p:extLst>
          </p:nvPr>
        </p:nvGraphicFramePr>
        <p:xfrm>
          <a:off x="985421" y="1600200"/>
          <a:ext cx="10076157" cy="4043680"/>
        </p:xfrm>
        <a:graphic>
          <a:graphicData uri="http://schemas.openxmlformats.org/drawingml/2006/table">
            <a:tbl>
              <a:tblPr firstRow="1" bandRow="1">
                <a:tableStyleId>{21E4AEA4-8DFA-4A89-87EB-49C32662AFE0}</a:tableStyleId>
              </a:tblPr>
              <a:tblGrid>
                <a:gridCol w="3132056">
                  <a:extLst>
                    <a:ext uri="{9D8B030D-6E8A-4147-A177-3AD203B41FA5}">
                      <a16:colId xmlns:a16="http://schemas.microsoft.com/office/drawing/2014/main" val="306658682"/>
                    </a:ext>
                  </a:extLst>
                </a:gridCol>
                <a:gridCol w="2691696">
                  <a:extLst>
                    <a:ext uri="{9D8B030D-6E8A-4147-A177-3AD203B41FA5}">
                      <a16:colId xmlns:a16="http://schemas.microsoft.com/office/drawing/2014/main" val="4135537900"/>
                    </a:ext>
                  </a:extLst>
                </a:gridCol>
                <a:gridCol w="2006353">
                  <a:extLst>
                    <a:ext uri="{9D8B030D-6E8A-4147-A177-3AD203B41FA5}">
                      <a16:colId xmlns:a16="http://schemas.microsoft.com/office/drawing/2014/main" val="3915564198"/>
                    </a:ext>
                  </a:extLst>
                </a:gridCol>
                <a:gridCol w="2246052">
                  <a:extLst>
                    <a:ext uri="{9D8B030D-6E8A-4147-A177-3AD203B41FA5}">
                      <a16:colId xmlns:a16="http://schemas.microsoft.com/office/drawing/2014/main" val="1914108956"/>
                    </a:ext>
                  </a:extLst>
                </a:gridCol>
              </a:tblGrid>
              <a:tr h="370840">
                <a:tc>
                  <a:txBody>
                    <a:bodyPr/>
                    <a:lstStyle/>
                    <a:p>
                      <a:r>
                        <a:rPr lang="en-US" dirty="0"/>
                        <a:t>Risk</a:t>
                      </a:r>
                    </a:p>
                  </a:txBody>
                  <a:tcPr/>
                </a:tc>
                <a:tc>
                  <a:txBody>
                    <a:bodyPr/>
                    <a:lstStyle/>
                    <a:p>
                      <a:r>
                        <a:rPr lang="en-US" dirty="0"/>
                        <a:t>Probability of Occurrence</a:t>
                      </a:r>
                    </a:p>
                  </a:txBody>
                  <a:tcPr/>
                </a:tc>
                <a:tc>
                  <a:txBody>
                    <a:bodyPr/>
                    <a:lstStyle/>
                    <a:p>
                      <a:r>
                        <a:rPr lang="en-US" dirty="0"/>
                        <a:t>Magnitude of Loss</a:t>
                      </a:r>
                    </a:p>
                  </a:txBody>
                  <a:tcPr/>
                </a:tc>
                <a:tc>
                  <a:txBody>
                    <a:bodyPr/>
                    <a:lstStyle/>
                    <a:p>
                      <a:r>
                        <a:rPr lang="en-US" dirty="0"/>
                        <a:t>Risk Severity Rating</a:t>
                      </a:r>
                    </a:p>
                  </a:txBody>
                  <a:tcPr/>
                </a:tc>
                <a:extLst>
                  <a:ext uri="{0D108BD9-81ED-4DB2-BD59-A6C34878D82A}">
                    <a16:rowId xmlns:a16="http://schemas.microsoft.com/office/drawing/2014/main" val="4277283676"/>
                  </a:ext>
                </a:extLst>
              </a:tr>
              <a:tr h="370840">
                <a:tc>
                  <a:txBody>
                    <a:bodyPr/>
                    <a:lstStyle/>
                    <a:p>
                      <a:r>
                        <a:rPr lang="en-US" dirty="0"/>
                        <a:t>Internal Fraud</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81714658"/>
                  </a:ext>
                </a:extLst>
              </a:tr>
              <a:tr h="370840">
                <a:tc>
                  <a:txBody>
                    <a:bodyPr/>
                    <a:lstStyle/>
                    <a:p>
                      <a:r>
                        <a:rPr lang="en-US" dirty="0"/>
                        <a:t>External Fraud</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29750053"/>
                  </a:ext>
                </a:extLst>
              </a:tr>
              <a:tr h="370840">
                <a:tc>
                  <a:txBody>
                    <a:bodyPr/>
                    <a:lstStyle/>
                    <a:p>
                      <a:r>
                        <a:rPr lang="en-US" dirty="0"/>
                        <a:t>Employment Practices &amp; Workplace Safety</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57474893"/>
                  </a:ext>
                </a:extLst>
              </a:tr>
              <a:tr h="370840">
                <a:tc>
                  <a:txBody>
                    <a:bodyPr/>
                    <a:lstStyle/>
                    <a:p>
                      <a:r>
                        <a:rPr lang="en-US" dirty="0"/>
                        <a:t>Clients, Products &amp; Business Practice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2067112"/>
                  </a:ext>
                </a:extLst>
              </a:tr>
              <a:tr h="370840">
                <a:tc>
                  <a:txBody>
                    <a:bodyPr/>
                    <a:lstStyle/>
                    <a:p>
                      <a:r>
                        <a:rPr lang="en-US" dirty="0"/>
                        <a:t>Damage to Physical Assets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62706311"/>
                  </a:ext>
                </a:extLst>
              </a:tr>
              <a:tr h="370840">
                <a:tc>
                  <a:txBody>
                    <a:bodyPr/>
                    <a:lstStyle/>
                    <a:p>
                      <a:r>
                        <a:rPr lang="en-US" dirty="0"/>
                        <a:t>Business Disruption &amp; System Failures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2335508"/>
                  </a:ext>
                </a:extLst>
              </a:tr>
              <a:tr h="370840">
                <a:tc>
                  <a:txBody>
                    <a:bodyPr/>
                    <a:lstStyle/>
                    <a:p>
                      <a:r>
                        <a:rPr lang="en-US" dirty="0"/>
                        <a:t>Execution, Delivery, and Process Management</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788977124"/>
                  </a:ext>
                </a:extLst>
              </a:tr>
            </a:tbl>
          </a:graphicData>
        </a:graphic>
      </p:graphicFrame>
    </p:spTree>
    <p:extLst>
      <p:ext uri="{BB962C8B-B14F-4D97-AF65-F5344CB8AC3E}">
        <p14:creationId xmlns:p14="http://schemas.microsoft.com/office/powerpoint/2010/main" val="333460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8A12-3536-4B40-91FB-ACD80A331F98}"/>
              </a:ext>
            </a:extLst>
          </p:cNvPr>
          <p:cNvSpPr>
            <a:spLocks noGrp="1"/>
          </p:cNvSpPr>
          <p:nvPr>
            <p:ph type="title"/>
          </p:nvPr>
        </p:nvSpPr>
        <p:spPr/>
        <p:txBody>
          <a:bodyPr/>
          <a:lstStyle/>
          <a:p>
            <a:r>
              <a:rPr lang="en-US" dirty="0"/>
              <a:t>Micro Operation Risk</a:t>
            </a:r>
            <a:r>
              <a:rPr lang="en-US" baseline="30000" dirty="0"/>
              <a:t>(2)</a:t>
            </a:r>
            <a:endParaRPr lang="en-US" dirty="0"/>
          </a:p>
        </p:txBody>
      </p:sp>
      <p:graphicFrame>
        <p:nvGraphicFramePr>
          <p:cNvPr id="5" name="Table 5">
            <a:extLst>
              <a:ext uri="{FF2B5EF4-FFF2-40B4-BE49-F238E27FC236}">
                <a16:creationId xmlns:a16="http://schemas.microsoft.com/office/drawing/2014/main" id="{05D1A935-50F9-7F16-62AE-A73C9F194BC0}"/>
              </a:ext>
            </a:extLst>
          </p:cNvPr>
          <p:cNvGraphicFramePr>
            <a:graphicFrameLocks noGrp="1"/>
          </p:cNvGraphicFramePr>
          <p:nvPr>
            <p:ph sz="quarter" idx="1"/>
            <p:extLst>
              <p:ext uri="{D42A27DB-BD31-4B8C-83A1-F6EECF244321}">
                <p14:modId xmlns:p14="http://schemas.microsoft.com/office/powerpoint/2010/main" val="3311089594"/>
              </p:ext>
            </p:extLst>
          </p:nvPr>
        </p:nvGraphicFramePr>
        <p:xfrm>
          <a:off x="985421" y="1600200"/>
          <a:ext cx="10076157" cy="4043680"/>
        </p:xfrm>
        <a:graphic>
          <a:graphicData uri="http://schemas.openxmlformats.org/drawingml/2006/table">
            <a:tbl>
              <a:tblPr firstRow="1" bandRow="1">
                <a:tableStyleId>{21E4AEA4-8DFA-4A89-87EB-49C32662AFE0}</a:tableStyleId>
              </a:tblPr>
              <a:tblGrid>
                <a:gridCol w="3132056">
                  <a:extLst>
                    <a:ext uri="{9D8B030D-6E8A-4147-A177-3AD203B41FA5}">
                      <a16:colId xmlns:a16="http://schemas.microsoft.com/office/drawing/2014/main" val="306658682"/>
                    </a:ext>
                  </a:extLst>
                </a:gridCol>
                <a:gridCol w="2691696">
                  <a:extLst>
                    <a:ext uri="{9D8B030D-6E8A-4147-A177-3AD203B41FA5}">
                      <a16:colId xmlns:a16="http://schemas.microsoft.com/office/drawing/2014/main" val="4135537900"/>
                    </a:ext>
                  </a:extLst>
                </a:gridCol>
                <a:gridCol w="2006353">
                  <a:extLst>
                    <a:ext uri="{9D8B030D-6E8A-4147-A177-3AD203B41FA5}">
                      <a16:colId xmlns:a16="http://schemas.microsoft.com/office/drawing/2014/main" val="3915564198"/>
                    </a:ext>
                  </a:extLst>
                </a:gridCol>
                <a:gridCol w="2246052">
                  <a:extLst>
                    <a:ext uri="{9D8B030D-6E8A-4147-A177-3AD203B41FA5}">
                      <a16:colId xmlns:a16="http://schemas.microsoft.com/office/drawing/2014/main" val="1914108956"/>
                    </a:ext>
                  </a:extLst>
                </a:gridCol>
              </a:tblGrid>
              <a:tr h="370840">
                <a:tc>
                  <a:txBody>
                    <a:bodyPr/>
                    <a:lstStyle/>
                    <a:p>
                      <a:r>
                        <a:rPr lang="en-US" dirty="0"/>
                        <a:t>Risk</a:t>
                      </a:r>
                    </a:p>
                  </a:txBody>
                  <a:tcPr/>
                </a:tc>
                <a:tc>
                  <a:txBody>
                    <a:bodyPr/>
                    <a:lstStyle/>
                    <a:p>
                      <a:r>
                        <a:rPr lang="en-US" dirty="0"/>
                        <a:t>Probability of Occurrence</a:t>
                      </a:r>
                    </a:p>
                  </a:txBody>
                  <a:tcPr/>
                </a:tc>
                <a:tc>
                  <a:txBody>
                    <a:bodyPr/>
                    <a:lstStyle/>
                    <a:p>
                      <a:r>
                        <a:rPr lang="en-US" dirty="0"/>
                        <a:t>Magnitude of Loss</a:t>
                      </a:r>
                    </a:p>
                  </a:txBody>
                  <a:tcPr/>
                </a:tc>
                <a:tc>
                  <a:txBody>
                    <a:bodyPr/>
                    <a:lstStyle/>
                    <a:p>
                      <a:r>
                        <a:rPr lang="en-US" dirty="0"/>
                        <a:t>Risk Severity Rating</a:t>
                      </a:r>
                    </a:p>
                  </a:txBody>
                  <a:tcPr/>
                </a:tc>
                <a:extLst>
                  <a:ext uri="{0D108BD9-81ED-4DB2-BD59-A6C34878D82A}">
                    <a16:rowId xmlns:a16="http://schemas.microsoft.com/office/drawing/2014/main" val="4277283676"/>
                  </a:ext>
                </a:extLst>
              </a:tr>
              <a:tr h="370840">
                <a:tc>
                  <a:txBody>
                    <a:bodyPr/>
                    <a:lstStyle/>
                    <a:p>
                      <a:r>
                        <a:rPr lang="en-US" dirty="0"/>
                        <a:t>Internal Fraud</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25</a:t>
                      </a:r>
                    </a:p>
                  </a:txBody>
                  <a:tcPr>
                    <a:solidFill>
                      <a:srgbClr val="FF0000"/>
                    </a:solidFill>
                  </a:tcPr>
                </a:tc>
                <a:extLst>
                  <a:ext uri="{0D108BD9-81ED-4DB2-BD59-A6C34878D82A}">
                    <a16:rowId xmlns:a16="http://schemas.microsoft.com/office/drawing/2014/main" val="1681714658"/>
                  </a:ext>
                </a:extLst>
              </a:tr>
              <a:tr h="370840">
                <a:tc>
                  <a:txBody>
                    <a:bodyPr/>
                    <a:lstStyle/>
                    <a:p>
                      <a:r>
                        <a:rPr lang="en-US" dirty="0"/>
                        <a:t>External Fraud</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25</a:t>
                      </a:r>
                    </a:p>
                  </a:txBody>
                  <a:tcPr>
                    <a:solidFill>
                      <a:srgbClr val="FF0000"/>
                    </a:solidFill>
                  </a:tcPr>
                </a:tc>
                <a:extLst>
                  <a:ext uri="{0D108BD9-81ED-4DB2-BD59-A6C34878D82A}">
                    <a16:rowId xmlns:a16="http://schemas.microsoft.com/office/drawing/2014/main" val="3529750053"/>
                  </a:ext>
                </a:extLst>
              </a:tr>
              <a:tr h="370840">
                <a:tc>
                  <a:txBody>
                    <a:bodyPr/>
                    <a:lstStyle/>
                    <a:p>
                      <a:r>
                        <a:rPr lang="en-US" dirty="0"/>
                        <a:t>Employment Practices &amp; Workplace Safety</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16</a:t>
                      </a:r>
                    </a:p>
                  </a:txBody>
                  <a:tcPr>
                    <a:solidFill>
                      <a:srgbClr val="FFFF00"/>
                    </a:solidFill>
                  </a:tcPr>
                </a:tc>
                <a:extLst>
                  <a:ext uri="{0D108BD9-81ED-4DB2-BD59-A6C34878D82A}">
                    <a16:rowId xmlns:a16="http://schemas.microsoft.com/office/drawing/2014/main" val="2457474893"/>
                  </a:ext>
                </a:extLst>
              </a:tr>
              <a:tr h="370840">
                <a:tc>
                  <a:txBody>
                    <a:bodyPr/>
                    <a:lstStyle/>
                    <a:p>
                      <a:r>
                        <a:rPr lang="en-US" dirty="0"/>
                        <a:t>Clients, Products &amp; Business Practice</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16</a:t>
                      </a:r>
                    </a:p>
                  </a:txBody>
                  <a:tcPr>
                    <a:solidFill>
                      <a:srgbClr val="FFFF00"/>
                    </a:solidFill>
                  </a:tcPr>
                </a:tc>
                <a:extLst>
                  <a:ext uri="{0D108BD9-81ED-4DB2-BD59-A6C34878D82A}">
                    <a16:rowId xmlns:a16="http://schemas.microsoft.com/office/drawing/2014/main" val="1632067112"/>
                  </a:ext>
                </a:extLst>
              </a:tr>
              <a:tr h="370840">
                <a:tc>
                  <a:txBody>
                    <a:bodyPr/>
                    <a:lstStyle/>
                    <a:p>
                      <a:r>
                        <a:rPr lang="en-US" dirty="0"/>
                        <a:t>Damage to Physical Assets</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16</a:t>
                      </a:r>
                    </a:p>
                  </a:txBody>
                  <a:tcPr>
                    <a:solidFill>
                      <a:srgbClr val="FFFF00"/>
                    </a:solidFill>
                  </a:tcPr>
                </a:tc>
                <a:extLst>
                  <a:ext uri="{0D108BD9-81ED-4DB2-BD59-A6C34878D82A}">
                    <a16:rowId xmlns:a16="http://schemas.microsoft.com/office/drawing/2014/main" val="3662706311"/>
                  </a:ext>
                </a:extLst>
              </a:tr>
              <a:tr h="370840">
                <a:tc>
                  <a:txBody>
                    <a:bodyPr/>
                    <a:lstStyle/>
                    <a:p>
                      <a:r>
                        <a:rPr lang="en-US" dirty="0"/>
                        <a:t>Business Disruption &amp; System Failures</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20</a:t>
                      </a:r>
                    </a:p>
                  </a:txBody>
                  <a:tcPr>
                    <a:solidFill>
                      <a:srgbClr val="FF0000"/>
                    </a:solidFill>
                  </a:tcPr>
                </a:tc>
                <a:extLst>
                  <a:ext uri="{0D108BD9-81ED-4DB2-BD59-A6C34878D82A}">
                    <a16:rowId xmlns:a16="http://schemas.microsoft.com/office/drawing/2014/main" val="3542335508"/>
                  </a:ext>
                </a:extLst>
              </a:tr>
              <a:tr h="370840">
                <a:tc>
                  <a:txBody>
                    <a:bodyPr/>
                    <a:lstStyle/>
                    <a:p>
                      <a:r>
                        <a:rPr lang="en-US" dirty="0"/>
                        <a:t>Execution, Delivery, and Process Management</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20</a:t>
                      </a:r>
                    </a:p>
                  </a:txBody>
                  <a:tcPr>
                    <a:solidFill>
                      <a:srgbClr val="FF0000"/>
                    </a:solidFill>
                  </a:tcPr>
                </a:tc>
                <a:extLst>
                  <a:ext uri="{0D108BD9-81ED-4DB2-BD59-A6C34878D82A}">
                    <a16:rowId xmlns:a16="http://schemas.microsoft.com/office/drawing/2014/main" val="788977124"/>
                  </a:ext>
                </a:extLst>
              </a:tr>
            </a:tbl>
          </a:graphicData>
        </a:graphic>
      </p:graphicFrame>
      <p:sp>
        <p:nvSpPr>
          <p:cNvPr id="3" name="Footer Placeholder 2">
            <a:extLst>
              <a:ext uri="{FF2B5EF4-FFF2-40B4-BE49-F238E27FC236}">
                <a16:creationId xmlns:a16="http://schemas.microsoft.com/office/drawing/2014/main" id="{11589B62-FE1E-D4CF-297A-18C8F975CABA}"/>
              </a:ext>
            </a:extLst>
          </p:cNvPr>
          <p:cNvSpPr>
            <a:spLocks noGrp="1"/>
          </p:cNvSpPr>
          <p:nvPr>
            <p:ph type="ftr" sz="quarter" idx="11"/>
          </p:nvPr>
        </p:nvSpPr>
        <p:spPr>
          <a:xfrm>
            <a:off x="1216241" y="6241002"/>
            <a:ext cx="9774313" cy="106532"/>
          </a:xfrm>
        </p:spPr>
        <p:txBody>
          <a:bodyPr/>
          <a:lstStyle/>
          <a:p>
            <a:r>
              <a:rPr lang="en-US" dirty="0"/>
              <a:t>Camac, K. (2022, September 30). Module 7 Scenario Analysis [Online forum post]. SNHU.edu. Retrieved October 9, 2022, from https://learn.snhu.edu/d2l/lms/news/main.d2l?ou=1145647</a:t>
            </a:r>
          </a:p>
        </p:txBody>
      </p:sp>
    </p:spTree>
    <p:extLst>
      <p:ext uri="{BB962C8B-B14F-4D97-AF65-F5344CB8AC3E}">
        <p14:creationId xmlns:p14="http://schemas.microsoft.com/office/powerpoint/2010/main" val="414615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3050"/>
            <a:ext cx="10363200" cy="1143000"/>
          </a:xfrm>
        </p:spPr>
        <p:txBody>
          <a:bodyPr anchor="b">
            <a:normAutofit/>
          </a:bodyPr>
          <a:lstStyle/>
          <a:p>
            <a:r>
              <a:rPr lang="en-US" dirty="0"/>
              <a:t>MetricStream Risk Visualizations</a:t>
            </a:r>
            <a:r>
              <a:rPr lang="en-US" baseline="30000" dirty="0"/>
              <a:t>(a)</a:t>
            </a:r>
            <a:endParaRPr lang="en-US" dirty="0"/>
          </a:p>
        </p:txBody>
      </p:sp>
      <p:pic>
        <p:nvPicPr>
          <p:cNvPr id="5" name="Content Placeholder 4" descr="Graphical user interface, chart, application&#10;&#10;Description automatically generated">
            <a:extLst>
              <a:ext uri="{FF2B5EF4-FFF2-40B4-BE49-F238E27FC236}">
                <a16:creationId xmlns:a16="http://schemas.microsoft.com/office/drawing/2014/main" id="{2C209D90-C8E3-17BD-25B7-9649F29DC03D}"/>
              </a:ext>
            </a:extLst>
          </p:cNvPr>
          <p:cNvPicPr>
            <a:picLocks noGrp="1" noChangeAspect="1"/>
          </p:cNvPicPr>
          <p:nvPr>
            <p:ph sz="quarter" idx="1"/>
          </p:nvPr>
        </p:nvPicPr>
        <p:blipFill>
          <a:blip r:embed="rId3"/>
          <a:stretch>
            <a:fillRect/>
          </a:stretch>
        </p:blipFill>
        <p:spPr>
          <a:xfrm>
            <a:off x="2251218" y="1546224"/>
            <a:ext cx="7136189" cy="4495800"/>
          </a:xfrm>
          <a:noFill/>
        </p:spPr>
      </p:pic>
      <p:sp>
        <p:nvSpPr>
          <p:cNvPr id="6" name="Footer Placeholder 5">
            <a:extLst>
              <a:ext uri="{FF2B5EF4-FFF2-40B4-BE49-F238E27FC236}">
                <a16:creationId xmlns:a16="http://schemas.microsoft.com/office/drawing/2014/main" id="{CB186214-1BC2-9B1F-4B0B-A531F7AB091E}"/>
              </a:ext>
            </a:extLst>
          </p:cNvPr>
          <p:cNvSpPr>
            <a:spLocks noGrp="1"/>
          </p:cNvSpPr>
          <p:nvPr>
            <p:ph type="ftr" sz="quarter" idx="11"/>
          </p:nvPr>
        </p:nvSpPr>
        <p:spPr>
          <a:xfrm>
            <a:off x="1219200" y="6172199"/>
            <a:ext cx="10121294" cy="487017"/>
          </a:xfrm>
        </p:spPr>
        <p:txBody>
          <a:bodyPr/>
          <a:lstStyle/>
          <a:p>
            <a:r>
              <a:rPr lang="en-US" dirty="0"/>
              <a:t>a. Enterprise and Operational Risk Management. (n.d.). </a:t>
            </a:r>
            <a:r>
              <a:rPr lang="en-US" dirty="0" err="1"/>
              <a:t>Metricstream</a:t>
            </a:r>
            <a:r>
              <a:rPr lang="en-US" dirty="0"/>
              <a:t>. Retrieved October 9, 2022, from https://www.metricstream.com/products/enterprise-and-operational-risk.htm</a:t>
            </a:r>
          </a:p>
        </p:txBody>
      </p:sp>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(widescreen)</Template>
  <TotalTime>215</TotalTime>
  <Words>2438</Words>
  <Application>Microsoft Office PowerPoint</Application>
  <PresentationFormat>Widescreen</PresentationFormat>
  <Paragraphs>207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Times New Roman</vt:lpstr>
      <vt:lpstr>Wingdings 2</vt:lpstr>
      <vt:lpstr>Business plan presentation</vt:lpstr>
      <vt:lpstr>Company XYZ</vt:lpstr>
      <vt:lpstr>Overview</vt:lpstr>
      <vt:lpstr>Goals</vt:lpstr>
      <vt:lpstr>Recommended Plan</vt:lpstr>
      <vt:lpstr>Macro Risk Categories(3, 4)</vt:lpstr>
      <vt:lpstr>Macro Risk Categories(2)</vt:lpstr>
      <vt:lpstr>Micro Operation Risk(1)</vt:lpstr>
      <vt:lpstr>Micro Operation Risk(2)</vt:lpstr>
      <vt:lpstr>MetricStream Risk Visualizations(a)</vt:lpstr>
      <vt:lpstr>MetricStream Risk Visualizations(b)</vt:lpstr>
      <vt:lpstr>MetricStream Risk Visualizations(c)</vt:lpstr>
      <vt:lpstr>Summary</vt:lpstr>
      <vt:lpstr>References</vt:lpstr>
      <vt:lpstr>Contact information: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XYZ</dc:title>
  <dc:creator>Tricia Lang</dc:creator>
  <cp:lastModifiedBy>Tricia Lang</cp:lastModifiedBy>
  <cp:revision>2</cp:revision>
  <dcterms:created xsi:type="dcterms:W3CDTF">2022-10-09T23:09:16Z</dcterms:created>
  <dcterms:modified xsi:type="dcterms:W3CDTF">2022-10-21T20:47:40Z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