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61" r:id="rId3"/>
    <p:sldId id="260" r:id="rId4"/>
    <p:sldId id="265" r:id="rId5"/>
    <p:sldId id="266" r:id="rId6"/>
    <p:sldId id="267" r:id="rId7"/>
  </p:sldIdLst>
  <p:sldSz cx="9144000" cy="5143500" type="screen16x9"/>
  <p:notesSz cx="6858000" cy="9144000"/>
  <p:embeddedFontLst>
    <p:embeddedFont>
      <p:font typeface="Fira Sans Condensed Medium" panose="02010600030101010101" charset="0"/>
      <p:regular r:id="rId9"/>
      <p:bold r:id="rId10"/>
      <p:italic r:id="rId11"/>
      <p:boldItalic r:id="rId12"/>
    </p:embeddedFont>
    <p:embeddedFont>
      <p:font typeface="Maven Pro" panose="02010600030101010101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Share Tech" panose="02010600030101010101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9923F-22CF-46B5-9E90-8C545BA8A1C0}">
  <a:tblStyle styleId="{24C9923F-22CF-46B5-9E90-8C545BA8A1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2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84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54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63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50" y="1605560"/>
            <a:ext cx="6020700" cy="10354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Melb_data use cases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585771" y="465463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USE CASE 1: </a:t>
            </a:r>
            <a:r>
              <a:rPr lang="en-GB" b="1" dirty="0"/>
              <a:t>Distributions of PRICE</a:t>
            </a:r>
            <a:endParaRPr sz="3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1D4C2-923B-41BE-8392-30F1A9501840}"/>
              </a:ext>
            </a:extLst>
          </p:cNvPr>
          <p:cNvSpPr txBox="1"/>
          <p:nvPr/>
        </p:nvSpPr>
        <p:spPr>
          <a:xfrm>
            <a:off x="986116" y="1043263"/>
            <a:ext cx="7345084" cy="393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Median price changes over time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(monthly, quarterly)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Property prices based on different categories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(distributions, significant statistical differences):</a:t>
            </a:r>
          </a:p>
          <a:p>
            <a:pPr marL="285750" indent="73025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type (house, unit, townhouse)</a:t>
            </a:r>
          </a:p>
          <a:p>
            <a:pPr marL="285750" indent="73025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locations (suburb, region, council)</a:t>
            </a:r>
          </a:p>
          <a:p>
            <a:pPr marL="285750" indent="73025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distance from CBD</a:t>
            </a:r>
          </a:p>
          <a:p>
            <a:pPr marL="285750" indent="73025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number of rooms,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</a:rPr>
              <a:t>carplots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73025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</a:rPr>
              <a:t>landsize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, building area {missing values}</a:t>
            </a:r>
          </a:p>
          <a:p>
            <a:pPr marL="285750" indent="73025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agents (top x% agents)</a:t>
            </a:r>
          </a:p>
          <a:p>
            <a:pPr marL="285750" indent="73025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method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(difference in the price of different method)</a:t>
            </a:r>
            <a:br>
              <a:rPr lang="en-GB" sz="1600" dirty="0">
                <a:solidFill>
                  <a:schemeClr val="bg1">
                    <a:lumMod val="95000"/>
                  </a:schemeClr>
                </a:solidFill>
              </a:rPr>
            </a:b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USE CASE 2: Distributions of LOCATIONS</a:t>
            </a:r>
            <a:endParaRPr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8A85B-1721-43D9-901F-8B9CBC96F761}"/>
              </a:ext>
            </a:extLst>
          </p:cNvPr>
          <p:cNvSpPr txBox="1"/>
          <p:nvPr/>
        </p:nvSpPr>
        <p:spPr>
          <a:xfrm>
            <a:off x="998070" y="1400520"/>
            <a:ext cx="6855013" cy="244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Numbers of different types of properties in suburbs/council areas/region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most expensive areas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Top agents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in different locations, with their sales in quantity and value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dirty="0" err="1">
                <a:solidFill>
                  <a:schemeClr val="bg1">
                    <a:lumMod val="95000"/>
                  </a:schemeClr>
                </a:solidFill>
              </a:rPr>
              <a:t>Landsize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/building area in different suburbs/region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Average rooms/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</a:rPr>
              <a:t>carplots</a:t>
            </a:r>
            <a:br>
              <a:rPr lang="en-GB" sz="1600" dirty="0">
                <a:solidFill>
                  <a:schemeClr val="bg1">
                    <a:lumMod val="95000"/>
                  </a:schemeClr>
                </a:solidFill>
              </a:rPr>
            </a:b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567841" y="573039"/>
            <a:ext cx="63290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USE CASE 3: </a:t>
            </a:r>
            <a:r>
              <a:rPr lang="en-GB" b="1" i="0" dirty="0">
                <a:effectLst/>
                <a:latin typeface="Roboto" panose="02000000000000000000" pitchFamily="2" charset="0"/>
              </a:rPr>
              <a:t>characteristic of </a:t>
            </a:r>
            <a:r>
              <a:rPr lang="en-GB" sz="3000" b="1" dirty="0"/>
              <a:t>AGENTS</a:t>
            </a:r>
            <a:endParaRPr sz="3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1D4C2-923B-41BE-8392-30F1A9501840}"/>
              </a:ext>
            </a:extLst>
          </p:cNvPr>
          <p:cNvSpPr txBox="1"/>
          <p:nvPr/>
        </p:nvSpPr>
        <p:spPr>
          <a:xfrm>
            <a:off x="1060823" y="1342086"/>
            <a:ext cx="6463553" cy="222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(Important info for sellers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gents distributions 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Top agents for different types of properties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Average sales of agents each month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Significant different methods by agents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9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573817" y="638780"/>
            <a:ext cx="63290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USE CASE 4: </a:t>
            </a:r>
            <a:r>
              <a:rPr lang="en-GB" b="1" i="0" dirty="0">
                <a:effectLst/>
                <a:latin typeface="Roboto" panose="02000000000000000000" pitchFamily="2" charset="0"/>
              </a:rPr>
              <a:t>correlations</a:t>
            </a:r>
            <a:endParaRPr sz="3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1D4C2-923B-41BE-8392-30F1A9501840}"/>
              </a:ext>
            </a:extLst>
          </p:cNvPr>
          <p:cNvSpPr txBox="1"/>
          <p:nvPr/>
        </p:nvSpPr>
        <p:spPr>
          <a:xfrm>
            <a:off x="1138517" y="1754463"/>
            <a:ext cx="6899835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Correlations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of attributes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influential factors of property price</a:t>
            </a:r>
          </a:p>
          <a:p>
            <a:pPr marL="358775" indent="-179388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new attributes might be added, e.g., distance to tier 1 public schools</a:t>
            </a:r>
          </a:p>
        </p:txBody>
      </p:sp>
    </p:spTree>
    <p:extLst>
      <p:ext uri="{BB962C8B-B14F-4D97-AF65-F5344CB8AC3E}">
        <p14:creationId xmlns:p14="http://schemas.microsoft.com/office/powerpoint/2010/main" val="283254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573817" y="638780"/>
            <a:ext cx="63290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USE CASE 5: </a:t>
            </a:r>
            <a:r>
              <a:rPr lang="en-GB" b="1" i="0" dirty="0">
                <a:effectLst/>
                <a:latin typeface="Roboto" panose="02000000000000000000" pitchFamily="2" charset="0"/>
              </a:rPr>
              <a:t>prediction of price</a:t>
            </a:r>
            <a:endParaRPr sz="3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1D4C2-923B-41BE-8392-30F1A9501840}"/>
              </a:ext>
            </a:extLst>
          </p:cNvPr>
          <p:cNvSpPr txBox="1"/>
          <p:nvPr/>
        </p:nvSpPr>
        <p:spPr>
          <a:xfrm>
            <a:off x="1054847" y="1838729"/>
            <a:ext cx="6595035" cy="73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For different property types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chemeClr val="bg1">
                    <a:lumMod val="95000"/>
                  </a:schemeClr>
                </a:solidFill>
              </a:rPr>
              <a:t>For different locations (overall, regional or council areas)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4646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230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Maven Pro</vt:lpstr>
      <vt:lpstr>Courier New</vt:lpstr>
      <vt:lpstr>Arial</vt:lpstr>
      <vt:lpstr>Wingdings</vt:lpstr>
      <vt:lpstr>Share Tech</vt:lpstr>
      <vt:lpstr>Fira Sans Condensed Medium</vt:lpstr>
      <vt:lpstr>Roboto</vt:lpstr>
      <vt:lpstr>Data Science Consulting by Slidesgo</vt:lpstr>
      <vt:lpstr>Melb_data use cases</vt:lpstr>
      <vt:lpstr>USE CASE 1: Distributions of PRICE</vt:lpstr>
      <vt:lpstr>USE CASE 2: Distributions of LOCATIONS</vt:lpstr>
      <vt:lpstr>USE CASE 3: characteristic of AGENTS</vt:lpstr>
      <vt:lpstr>USE CASE 4: correlations</vt:lpstr>
      <vt:lpstr>USE CASE 5: prediction of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Tricia yin</dc:creator>
  <cp:lastModifiedBy>Tricia yin</cp:lastModifiedBy>
  <cp:revision>3</cp:revision>
  <dcterms:modified xsi:type="dcterms:W3CDTF">2021-08-31T07:51:23Z</dcterms:modified>
</cp:coreProperties>
</file>