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b9a828e7b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cb9a828e7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b9a828e7b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b9a828e7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b9a828e7b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cb9a828e7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b9a828e7b_0_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cb9a828e7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b9a828e7b_0_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b9a828e7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b9a828e7b_0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b9a828e7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b9a828e7b_0_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cb9a828e7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9c3c313e2_0_2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c9c3c313e2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9c3c313e2_0_2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c9c3c313e2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9c3c313e2_0_1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9c3c313e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9c3c313e2_0_1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9c3c313e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9c3c313e2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9c3c313e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b9a828e7b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b9a828e7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9c3c313e2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9c3c313e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b9a828e7b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b9a828e7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b9a828e7b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b9a828e7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7002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/>
              <a:t> Обработка больших данных с Apache Airflow (ч. 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Астахов Сергей</a:t>
            </a:r>
            <a:r>
              <a:rPr lang="ru">
                <a:latin typeface="Raleway"/>
                <a:ea typeface="Raleway"/>
                <a:cs typeface="Raleway"/>
                <a:sym typeface="Raleway"/>
              </a:rPr>
              <a:t> ИУ6-22М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226650" y="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 атомарно</a:t>
            </a:r>
            <a:endParaRPr/>
          </a:p>
        </p:txBody>
      </p:sp>
      <p:sp>
        <p:nvSpPr>
          <p:cNvPr id="120" name="Google Shape;120;p22"/>
          <p:cNvSpPr txBox="1"/>
          <p:nvPr>
            <p:ph idx="2" type="body"/>
          </p:nvPr>
        </p:nvSpPr>
        <p:spPr>
          <a:xfrm>
            <a:off x="4888550" y="112045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Raleway"/>
                <a:ea typeface="Raleway"/>
                <a:cs typeface="Raleway"/>
                <a:sym typeface="Raleway"/>
              </a:rPr>
              <a:t>def _send_stats(email, **context):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Raleway"/>
                <a:ea typeface="Raleway"/>
                <a:cs typeface="Raleway"/>
                <a:sym typeface="Raleway"/>
              </a:rPr>
              <a:t>stats = pd.read_csv(context["templates_dict"]["stats_path"])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Raleway"/>
                <a:ea typeface="Raleway"/>
                <a:cs typeface="Raleway"/>
                <a:sym typeface="Raleway"/>
              </a:rPr>
              <a:t>email_stats(stats, email=email)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Raleway"/>
                <a:ea typeface="Raleway"/>
                <a:cs typeface="Raleway"/>
                <a:sym typeface="Raleway"/>
              </a:rPr>
              <a:t>send_stats = PythonOperator(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Raleway"/>
                <a:ea typeface="Raleway"/>
                <a:cs typeface="Raleway"/>
                <a:sym typeface="Raleway"/>
              </a:rPr>
              <a:t>task_id="send_stats",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Raleway"/>
                <a:ea typeface="Raleway"/>
                <a:cs typeface="Raleway"/>
                <a:sym typeface="Raleway"/>
              </a:rPr>
              <a:t>python_callable=_send_stats,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Raleway"/>
                <a:ea typeface="Raleway"/>
                <a:cs typeface="Raleway"/>
                <a:sym typeface="Raleway"/>
              </a:rPr>
              <a:t>op_kwargs={"email": "user@example.com"},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Raleway"/>
                <a:ea typeface="Raleway"/>
                <a:cs typeface="Raleway"/>
                <a:sym typeface="Raleway"/>
              </a:rPr>
              <a:t>templates_dict={"stats_path": "data/stats/{{ds}}.csv"},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Raleway"/>
                <a:ea typeface="Raleway"/>
                <a:cs typeface="Raleway"/>
                <a:sym typeface="Raleway"/>
              </a:rPr>
              <a:t>provide_context=True,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Raleway"/>
                <a:ea typeface="Raleway"/>
                <a:cs typeface="Raleway"/>
                <a:sym typeface="Raleway"/>
              </a:rPr>
              <a:t>dag=dag,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Raleway"/>
                <a:ea typeface="Raleway"/>
                <a:cs typeface="Raleway"/>
                <a:sym typeface="Raleway"/>
              </a:rPr>
              <a:t>)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Raleway"/>
                <a:ea typeface="Raleway"/>
                <a:cs typeface="Raleway"/>
                <a:sym typeface="Raleway"/>
              </a:rPr>
              <a:t>calculate_stats &gt;&gt; send_stats</a:t>
            </a:r>
            <a:endParaRPr b="1"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1" name="Google Shape;121;p22"/>
          <p:cNvSpPr txBox="1"/>
          <p:nvPr>
            <p:ph type="title"/>
          </p:nvPr>
        </p:nvSpPr>
        <p:spPr>
          <a:xfrm>
            <a:off x="4784450" y="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А</a:t>
            </a:r>
            <a:r>
              <a:rPr lang="ru">
                <a:solidFill>
                  <a:schemeClr val="lt1"/>
                </a:solidFill>
              </a:rPr>
              <a:t>томарно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22"/>
          <p:cNvSpPr txBox="1"/>
          <p:nvPr>
            <p:ph idx="2" type="body"/>
          </p:nvPr>
        </p:nvSpPr>
        <p:spPr>
          <a:xfrm>
            <a:off x="91700" y="112045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def _calculate_stats(**context):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 """Calculates event statistics."""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 input_path = context["templates_dict"]["input_path"]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 output_path = context["templates_dict"]["output_path"]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 events = pd.read_json(input_path)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 stats = events.groupby(["date",</a:t>
            </a:r>
            <a:r>
              <a:rPr lang="ru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ru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"user"]).size().reset_index()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 stats.to_csv(output_path, index=False)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 send_stats(stats, email="user@example.com")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725" y="1481025"/>
            <a:ext cx="7152550" cy="237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713" y="152400"/>
            <a:ext cx="532257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799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Ветвление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3275" y="399200"/>
            <a:ext cx="59436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/>
          <p:nvPr/>
        </p:nvSpPr>
        <p:spPr>
          <a:xfrm>
            <a:off x="147625" y="1885100"/>
            <a:ext cx="6339900" cy="28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def _pick_erp_system(**context):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	if context["execution_date"] &lt; ERP_SWITCH_DATE: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 	return "fetch_sales_old"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	else: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 	return "fetch_sales_new"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sales_branch = BranchPythonOperator(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	task_id='sales_branch',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	provide_context=True,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	python_callable=_pick_erp_system,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sales_branch &gt;&gt; [fetch_sales_old, fetch_sales_new]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BranchPythonOperator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ShortCircuitOperator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BranchSQLOperator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BranchDayOfWeekOperator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BranchDateTimeOperator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4" name="Google Shape;154;p28"/>
          <p:cNvSpPr txBox="1"/>
          <p:nvPr>
            <p:ph idx="2" type="body"/>
          </p:nvPr>
        </p:nvSpPr>
        <p:spPr>
          <a:xfrm>
            <a:off x="243650" y="567175"/>
            <a:ext cx="4254900" cy="44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all_success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</a:pPr>
            <a:r>
              <a:rPr lang="ru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all_failed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</a:pPr>
            <a:r>
              <a:rPr lang="ru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all_done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</a:pPr>
            <a:r>
              <a:rPr lang="ru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all_skipped</a:t>
            </a:r>
            <a:r>
              <a:rPr lang="ru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</a:pPr>
            <a:r>
              <a:rPr lang="ru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one_failed</a:t>
            </a:r>
            <a:r>
              <a:rPr lang="ru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</a:pPr>
            <a:r>
              <a:rPr lang="ru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one_success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</a:pPr>
            <a:r>
              <a:rPr lang="ru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one_done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</a:pPr>
            <a:r>
              <a:rPr lang="ru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none_failed 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</a:pPr>
            <a:r>
              <a:rPr lang="ru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none_failed_min_one_success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</a:pPr>
            <a:r>
              <a:rPr lang="ru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none_skipped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</a:pPr>
            <a:r>
              <a:rPr lang="ru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always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/>
              <a:t>Спасибо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 внимание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0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0" y="-66675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0"/>
          <p:cNvSpPr txBox="1"/>
          <p:nvPr>
            <p:ph idx="4294967295" type="title"/>
          </p:nvPr>
        </p:nvSpPr>
        <p:spPr>
          <a:xfrm>
            <a:off x="361950" y="1547550"/>
            <a:ext cx="8420100" cy="24294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rgbClr val="F1B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rgbClr val="F1B806"/>
                </a:solidFill>
              </a:rPr>
              <a:t>Спасибо</a:t>
            </a:r>
            <a:endParaRPr sz="4800">
              <a:solidFill>
                <a:srgbClr val="F1B80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rgbClr val="F1B806"/>
                </a:solidFill>
              </a:rPr>
              <a:t>за внимание</a:t>
            </a:r>
            <a:endParaRPr sz="4800">
              <a:solidFill>
                <a:srgbClr val="F1B80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Agenda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Планирование и выполнение конвейеров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Инкрементальная загрузка и обратное заполнение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Атомарность и идемпотентность задач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Ветвление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Планирование и выполнение конвейеров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739" y="0"/>
            <a:ext cx="67145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063" y="0"/>
            <a:ext cx="727787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Инкрементальная загрузка и обратное заполнение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663" y="1130478"/>
            <a:ext cx="4910675" cy="288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712" y="779663"/>
            <a:ext cx="5470575" cy="358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Атомарность и идемпотентность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