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BCB330-8126-489A-8FEF-8CA3761CD900}">
  <a:tblStyle styleId="{43BCB330-8126-489A-8FEF-8CA3761CD9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ee9e0b7b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ee9e0b7b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ee9e0b7b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ee9e0b7b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6f61628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6f61628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6f61628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6f61628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6f61628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6f61628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6f61628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6f61628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6f61628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6f61628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6f61628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6f61628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ee9e0b7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ee9e0b7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ee9e0b7b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ee9e0b7b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ee9e0b7b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ee9e0b7b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ee9e0b7b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ee9e0b7b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ee9e0b7b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ee9e0b7b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ee9e0b7b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ee9e0b7b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81125"/>
            <a:ext cx="5017500" cy="23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Системный анализ технологии</a:t>
            </a:r>
            <a:r>
              <a:rPr lang="ru"/>
              <a:t> обмена и хранения данных блокчейн</a:t>
            </a:r>
            <a:endParaRPr/>
          </a:p>
        </p:txBody>
      </p:sp>
      <p:sp>
        <p:nvSpPr>
          <p:cNvPr id="135" name="Google Shape;135;p13"/>
          <p:cNvSpPr txBox="1"/>
          <p:nvPr>
            <p:ph idx="1" type="subTitle"/>
          </p:nvPr>
        </p:nvSpPr>
        <p:spPr>
          <a:xfrm>
            <a:off x="5083950" y="3842375"/>
            <a:ext cx="3470700" cy="9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Лабораторная работа №1 </a:t>
            </a:r>
            <a:r>
              <a:rPr lang="ru"/>
              <a:t>по ТСиСА</a:t>
            </a:r>
            <a:endParaRPr/>
          </a:p>
          <a:p>
            <a:pPr indent="0" lvl="0" marL="0" rtl="0" algn="l">
              <a:spcBef>
                <a:spcPts val="0"/>
              </a:spcBef>
              <a:spcAft>
                <a:spcPts val="0"/>
              </a:spcAft>
              <a:buNone/>
            </a:pPr>
            <a:r>
              <a:rPr lang="ru"/>
              <a:t>“Формализация сложных систем”</a:t>
            </a:r>
            <a:endParaRPr/>
          </a:p>
          <a:p>
            <a:pPr indent="0" lvl="0" marL="0" rtl="0" algn="l">
              <a:spcBef>
                <a:spcPts val="0"/>
              </a:spcBef>
              <a:spcAft>
                <a:spcPts val="0"/>
              </a:spcAft>
              <a:buNone/>
            </a:pPr>
            <a:r>
              <a:rPr lang="ru"/>
              <a:t>Астахов Сергей ИУ6-72Б</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Факторы, влияющие на целевой показатель</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sz="1600"/>
              <a:t>количество узлов в сети;</a:t>
            </a:r>
            <a:endParaRPr sz="1600"/>
          </a:p>
          <a:p>
            <a:pPr indent="-330200" lvl="0" marL="457200" rtl="0" algn="l">
              <a:spcBef>
                <a:spcPts val="0"/>
              </a:spcBef>
              <a:spcAft>
                <a:spcPts val="0"/>
              </a:spcAft>
              <a:buSzPts val="1600"/>
              <a:buChar char="●"/>
            </a:pPr>
            <a:r>
              <a:rPr lang="ru" sz="1600"/>
              <a:t>тип и параметры используемого алгоритма консенсуса;</a:t>
            </a:r>
            <a:endParaRPr sz="1600"/>
          </a:p>
          <a:p>
            <a:pPr indent="-330200" lvl="0" marL="457200" rtl="0" algn="l">
              <a:spcBef>
                <a:spcPts val="0"/>
              </a:spcBef>
              <a:spcAft>
                <a:spcPts val="0"/>
              </a:spcAft>
              <a:buSzPts val="1600"/>
              <a:buChar char="●"/>
            </a:pPr>
            <a:r>
              <a:rPr lang="ru" sz="1600"/>
              <a:t>быстродействие сетевой инфраструктуры;</a:t>
            </a:r>
            <a:endParaRPr sz="1600"/>
          </a:p>
          <a:p>
            <a:pPr indent="-330200" lvl="0" marL="457200" rtl="0" algn="l">
              <a:spcBef>
                <a:spcPts val="0"/>
              </a:spcBef>
              <a:spcAft>
                <a:spcPts val="0"/>
              </a:spcAft>
              <a:buSzPts val="1600"/>
              <a:buChar char="●"/>
            </a:pPr>
            <a:r>
              <a:rPr lang="ru" sz="1600"/>
              <a:t>криптографическая стойкость используемых алгоритмов.</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Входные переменные</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sz="1600"/>
              <a:t>количество выполняемых транзакций;</a:t>
            </a:r>
            <a:endParaRPr sz="1600"/>
          </a:p>
          <a:p>
            <a:pPr indent="-330200" lvl="0" marL="457200" rtl="0" algn="l">
              <a:spcBef>
                <a:spcPts val="0"/>
              </a:spcBef>
              <a:spcAft>
                <a:spcPts val="0"/>
              </a:spcAft>
              <a:buSzPts val="1600"/>
              <a:buChar char="●"/>
            </a:pPr>
            <a:r>
              <a:rPr lang="ru" sz="1600"/>
              <a:t>вычислительная сложность транзакций;</a:t>
            </a:r>
            <a:endParaRPr sz="1600"/>
          </a:p>
          <a:p>
            <a:pPr indent="-330200" lvl="0" marL="457200" rtl="0" algn="l">
              <a:spcBef>
                <a:spcPts val="0"/>
              </a:spcBef>
              <a:spcAft>
                <a:spcPts val="0"/>
              </a:spcAft>
              <a:buSzPts val="1600"/>
              <a:buChar char="●"/>
            </a:pPr>
            <a:r>
              <a:rPr lang="ru" sz="1600"/>
              <a:t>уровень противоречивости транзакций.</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Формальное описание системы</a:t>
            </a:r>
            <a:endParaRPr/>
          </a:p>
        </p:txBody>
      </p:sp>
      <p:sp>
        <p:nvSpPr>
          <p:cNvPr id="202" name="Google Shape;202;p24"/>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1200"/>
              <a:t>S = &lt; ψ</a:t>
            </a:r>
            <a:r>
              <a:rPr baseline="-25000" lang="ru" sz="1200"/>
              <a:t>a</a:t>
            </a:r>
            <a:r>
              <a:rPr lang="ru" sz="1200"/>
              <a:t>, ψ</a:t>
            </a:r>
            <a:r>
              <a:rPr baseline="-25000" lang="ru" sz="1200"/>
              <a:t>b</a:t>
            </a:r>
            <a:r>
              <a:rPr lang="ru" sz="1200"/>
              <a:t>,  P</a:t>
            </a:r>
            <a:r>
              <a:rPr baseline="-25000" lang="ru" sz="1200"/>
              <a:t>0</a:t>
            </a:r>
            <a:r>
              <a:rPr lang="ru" sz="1200"/>
              <a:t> (ψ</a:t>
            </a:r>
            <a:r>
              <a:rPr baseline="-25000" lang="ru" sz="1200"/>
              <a:t>a</a:t>
            </a:r>
            <a:r>
              <a:rPr lang="ru" sz="1200"/>
              <a:t>, ψ</a:t>
            </a:r>
            <a:r>
              <a:rPr baseline="-25000" lang="ru" sz="1200"/>
              <a:t>b</a:t>
            </a:r>
            <a:r>
              <a:rPr lang="ru" sz="1200"/>
              <a:t>) &gt;</a:t>
            </a:r>
            <a:endParaRPr sz="1200"/>
          </a:p>
          <a:p>
            <a:pPr indent="0" lvl="0" marL="0" rtl="0" algn="l">
              <a:lnSpc>
                <a:spcPct val="150000"/>
              </a:lnSpc>
              <a:spcBef>
                <a:spcPts val="0"/>
              </a:spcBef>
              <a:spcAft>
                <a:spcPts val="0"/>
              </a:spcAft>
              <a:buNone/>
            </a:pPr>
            <a:r>
              <a:rPr lang="ru" sz="1200"/>
              <a:t>S – система</a:t>
            </a:r>
            <a:endParaRPr sz="1200"/>
          </a:p>
          <a:p>
            <a:pPr indent="0" lvl="0" marL="0" rtl="0" algn="l">
              <a:lnSpc>
                <a:spcPct val="150000"/>
              </a:lnSpc>
              <a:spcBef>
                <a:spcPts val="0"/>
              </a:spcBef>
              <a:spcAft>
                <a:spcPts val="0"/>
              </a:spcAft>
              <a:buNone/>
            </a:pPr>
            <a:r>
              <a:rPr lang="ru" sz="1200"/>
              <a:t>ψ</a:t>
            </a:r>
            <a:r>
              <a:rPr baseline="-25000" lang="ru" sz="1200"/>
              <a:t>a</a:t>
            </a:r>
            <a:r>
              <a:rPr lang="ru" sz="1200"/>
              <a:t> – подмодель, определяющая поведение системы</a:t>
            </a:r>
            <a:endParaRPr sz="1200"/>
          </a:p>
          <a:p>
            <a:pPr indent="0" lvl="0" marL="0" rtl="0" algn="l">
              <a:lnSpc>
                <a:spcPct val="150000"/>
              </a:lnSpc>
              <a:spcBef>
                <a:spcPts val="0"/>
              </a:spcBef>
              <a:spcAft>
                <a:spcPts val="0"/>
              </a:spcAft>
              <a:buNone/>
            </a:pPr>
            <a:r>
              <a:rPr lang="ru" sz="1200"/>
              <a:t>ψ</a:t>
            </a:r>
            <a:r>
              <a:rPr baseline="-25000" lang="ru" sz="1200"/>
              <a:t>b</a:t>
            </a:r>
            <a:r>
              <a:rPr lang="ru" sz="1200"/>
              <a:t> – это подмодель, определяющая структуру системы, при её внутреннем рассмотрении</a:t>
            </a:r>
            <a:endParaRPr sz="1200"/>
          </a:p>
          <a:p>
            <a:pPr indent="0" lvl="0" marL="0" rtl="0" algn="l">
              <a:lnSpc>
                <a:spcPct val="150000"/>
              </a:lnSpc>
              <a:spcBef>
                <a:spcPts val="0"/>
              </a:spcBef>
              <a:spcAft>
                <a:spcPts val="0"/>
              </a:spcAft>
              <a:buNone/>
            </a:pPr>
            <a:r>
              <a:rPr lang="ru" sz="1200"/>
              <a:t>P</a:t>
            </a:r>
            <a:r>
              <a:rPr baseline="-25000" lang="ru" sz="1200"/>
              <a:t>0</a:t>
            </a:r>
            <a:r>
              <a:rPr lang="ru" sz="1200"/>
              <a:t> – предикат целостности, определяющий назначение системы, семантику моделей</a:t>
            </a:r>
            <a:endParaRPr sz="1200"/>
          </a:p>
          <a:p>
            <a:pPr indent="0" lvl="0" marL="0" rtl="0" algn="l">
              <a:lnSpc>
                <a:spcPct val="150000"/>
              </a:lnSpc>
              <a:spcBef>
                <a:spcPts val="0"/>
              </a:spcBef>
              <a:spcAft>
                <a:spcPts val="0"/>
              </a:spcAft>
              <a:buNone/>
            </a:pPr>
            <a:r>
              <a:rPr lang="ru" sz="1200"/>
              <a:t>ψ</a:t>
            </a:r>
            <a:r>
              <a:rPr baseline="-25000" lang="ru" sz="1200"/>
              <a:t>a</a:t>
            </a:r>
            <a:r>
              <a:rPr lang="ru" sz="1200"/>
              <a:t> = &lt;x, y, z, f, g&gt;</a:t>
            </a:r>
            <a:endParaRPr sz="1200"/>
          </a:p>
          <a:p>
            <a:pPr indent="0" lvl="0" marL="0" rtl="0" algn="l">
              <a:lnSpc>
                <a:spcPct val="150000"/>
              </a:lnSpc>
              <a:spcBef>
                <a:spcPts val="0"/>
              </a:spcBef>
              <a:spcAft>
                <a:spcPts val="0"/>
              </a:spcAft>
              <a:buNone/>
            </a:pPr>
            <a:r>
              <a:rPr lang="ru" sz="1200"/>
              <a:t>x=x(t) – входной поток (набор предлагаемых транзакций)</a:t>
            </a:r>
            <a:endParaRPr sz="1200"/>
          </a:p>
          <a:p>
            <a:pPr indent="0" lvl="0" marL="0" rtl="0" algn="l">
              <a:lnSpc>
                <a:spcPct val="150000"/>
              </a:lnSpc>
              <a:spcBef>
                <a:spcPts val="0"/>
              </a:spcBef>
              <a:spcAft>
                <a:spcPts val="0"/>
              </a:spcAft>
              <a:buNone/>
            </a:pPr>
            <a:r>
              <a:rPr lang="ru" sz="1200"/>
              <a:t>y=y(t) – выходной поток (набор событий + информация о цепочке блоков по запросу)</a:t>
            </a:r>
            <a:endParaRPr sz="1200"/>
          </a:p>
          <a:p>
            <a:pPr indent="0" lvl="0" marL="0" rtl="0" algn="l">
              <a:lnSpc>
                <a:spcPct val="150000"/>
              </a:lnSpc>
              <a:spcBef>
                <a:spcPts val="0"/>
              </a:spcBef>
              <a:spcAft>
                <a:spcPts val="0"/>
              </a:spcAft>
              <a:buNone/>
            </a:pPr>
            <a:r>
              <a:rPr lang="ru" sz="1200"/>
              <a:t>z=z(t) – состояние модели (содержимое цепочки блоков)</a:t>
            </a:r>
            <a:endParaRPr sz="1200"/>
          </a:p>
          <a:p>
            <a:pPr indent="0" lvl="0" marL="0" rtl="0" algn="l">
              <a:lnSpc>
                <a:spcPct val="150000"/>
              </a:lnSpc>
              <a:spcBef>
                <a:spcPts val="0"/>
              </a:spcBef>
              <a:spcAft>
                <a:spcPts val="0"/>
              </a:spcAft>
              <a:buNone/>
            </a:pPr>
            <a:r>
              <a:rPr lang="ru" sz="1200"/>
              <a:t>f, g – функционалы (глобальные уравнения системы), задающие текущие значения выходного сигнала y(t) и внутреннего состояния z(t).</a:t>
            </a:r>
            <a:endParaRPr sz="1200"/>
          </a:p>
          <a:p>
            <a:pPr indent="0" lvl="0" marL="0" rtl="0" algn="l">
              <a:lnSpc>
                <a:spcPct val="150000"/>
              </a:lnSpc>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Модель “Черного ящика”</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200"/>
              <a:t>Черный ящик – термин, используемый для обозначения системы, внутреннее устройство и механизм работы которой очень сложны, неизвестны или неважны в рамках данной задачи.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ru" sz="1200"/>
              <a:t>Свойства ящика: целостность и обособленность от среды. Он обособлен, то есть выделен из среды, но не является полностью изолированным от нас, то есть ящик (система) связан со средой связями. Как среда действует на него, так и он действует на среду.</a:t>
            </a:r>
            <a:endParaRPr sz="1200"/>
          </a:p>
          <a:p>
            <a:pPr indent="0" lvl="0" marL="0" rtl="0" algn="just">
              <a:spcBef>
                <a:spcPts val="1000"/>
              </a:spcBef>
              <a:spcAft>
                <a:spcPts val="0"/>
              </a:spcAft>
              <a:buNone/>
            </a:pPr>
            <a:r>
              <a:rPr lang="ru" sz="1200"/>
              <a:t>«Метод чёрного ящика» — метод исследования таких систем, когда вместо свойств и взаимосвязей составных частей системы, изучается реакция системы, как целого, на изменяющиеся условия. </a:t>
            </a:r>
            <a:endParaRPr sz="1200"/>
          </a:p>
          <a:p>
            <a:pPr indent="0" lvl="0" marL="0" rtl="0" algn="l">
              <a:spcBef>
                <a:spcPts val="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Модель “Черного ящика”</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Так как внутренняя структура системы слишком сложна для формального описания, предлагается рассматривать систему в качестве черного ящика.</a:t>
            </a:r>
            <a:endParaRPr sz="1600"/>
          </a:p>
          <a:p>
            <a:pPr indent="0" lvl="0" marL="0" rtl="0" algn="l">
              <a:spcBef>
                <a:spcPts val="1200"/>
              </a:spcBef>
              <a:spcAft>
                <a:spcPts val="1200"/>
              </a:spcAft>
              <a:buNone/>
            </a:pPr>
            <a:r>
              <a:t/>
            </a:r>
            <a:endParaRPr sz="1200"/>
          </a:p>
        </p:txBody>
      </p:sp>
      <p:pic>
        <p:nvPicPr>
          <p:cNvPr id="215" name="Google Shape;215;p26"/>
          <p:cNvPicPr preferRelativeResize="0"/>
          <p:nvPr/>
        </p:nvPicPr>
        <p:blipFill>
          <a:blip r:embed="rId3">
            <a:alphaModFix/>
          </a:blip>
          <a:stretch>
            <a:fillRect/>
          </a:stretch>
        </p:blipFill>
        <p:spPr>
          <a:xfrm>
            <a:off x="2376488" y="2571750"/>
            <a:ext cx="4391025"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ctrTitle"/>
          </p:nvPr>
        </p:nvSpPr>
        <p:spPr>
          <a:xfrm>
            <a:off x="3537150" y="1565900"/>
            <a:ext cx="5017500" cy="15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Спасибо за внимание</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Введение</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ru" sz="1600"/>
              <a:t>Системный анализ — это научно-методологическая дисциплина, которая изучает принципы, методы и средства исследования сложных объектов посредством представления их в качестве систем и анализа этих систем.</a:t>
            </a:r>
            <a:endParaRPr sz="1600"/>
          </a:p>
          <a:p>
            <a:pPr indent="0" lvl="0" marL="0" rtl="0" algn="just">
              <a:lnSpc>
                <a:spcPct val="95000"/>
              </a:lnSpc>
              <a:spcBef>
                <a:spcPts val="1200"/>
              </a:spcBef>
              <a:spcAft>
                <a:spcPts val="0"/>
              </a:spcAft>
              <a:buSzPts val="1018"/>
              <a:buNone/>
            </a:pPr>
            <a:r>
              <a:rPr lang="ru" sz="1600"/>
              <a:t>При изучении сложного объекта главное внимание уделяется внешним связям объекта с другими системами, а не его детальной внутренней структуре, т.е. СА – это макроподход. </a:t>
            </a:r>
            <a:endParaRPr sz="1600"/>
          </a:p>
          <a:p>
            <a:pPr indent="0" lvl="0" marL="0" rtl="0" algn="just">
              <a:lnSpc>
                <a:spcPct val="95000"/>
              </a:lnSpc>
              <a:spcBef>
                <a:spcPts val="1200"/>
              </a:spcBef>
              <a:spcAft>
                <a:spcPts val="0"/>
              </a:spcAft>
              <a:buSzPts val="1018"/>
              <a:buNone/>
            </a:pPr>
            <a:r>
              <a:rPr lang="ru" sz="1600"/>
              <a:t>При изучении сложного объекта приоритет отдается его целям и функциям, из которых выводится структура (а не наоборот), т.е. СА – это функциональный подход. </a:t>
            </a:r>
            <a:endParaRPr sz="1600"/>
          </a:p>
          <a:p>
            <a:pPr indent="0" lvl="0" marL="0" rtl="0" algn="just">
              <a:lnSpc>
                <a:spcPct val="95000"/>
              </a:lnSpc>
              <a:spcBef>
                <a:spcPts val="1200"/>
              </a:spcBef>
              <a:spcAft>
                <a:spcPts val="1200"/>
              </a:spcAft>
              <a:buSzPts val="1018"/>
              <a:buNone/>
            </a:pPr>
            <a:r>
              <a:t/>
            </a:r>
            <a:endParaRPr sz="14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Рассматриваемая система</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600"/>
              <a:t>Рассматриваемая система - система хранения и обмена данными блокчейн.</a:t>
            </a:r>
            <a:endParaRPr sz="1600"/>
          </a:p>
          <a:p>
            <a:pPr indent="0" lvl="0" marL="0" rtl="0" algn="just">
              <a:spcBef>
                <a:spcPts val="1200"/>
              </a:spcBef>
              <a:spcAft>
                <a:spcPts val="1200"/>
              </a:spcAft>
              <a:buNone/>
            </a:pPr>
            <a:r>
              <a:rPr lang="ru" sz="1600"/>
              <a:t>Блокчейн - реестр децентрализованных данных, обмен которыми выполняется по безопасным каналам. В настоящей работе под блокчейном понимается также совокупность вспомогательных подсистем, позволяющих осуществлять взаимодействие с этим реестром.</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Цель рассматриваемой системы</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ru" sz="1600"/>
              <a:t>Целью рассматриваемой системы является децентрализованное хранение и изменение данных, а также обеспечение верификации транзакций изменения этих данных.</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Свойства системы</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sz="1600"/>
              <a:t>искусственная;</a:t>
            </a:r>
            <a:endParaRPr sz="1600"/>
          </a:p>
          <a:p>
            <a:pPr indent="-330200" lvl="0" marL="457200" rtl="0" algn="l">
              <a:spcBef>
                <a:spcPts val="0"/>
              </a:spcBef>
              <a:spcAft>
                <a:spcPts val="0"/>
              </a:spcAft>
              <a:buSzPts val="1600"/>
              <a:buChar char="●"/>
            </a:pPr>
            <a:r>
              <a:rPr lang="ru" sz="1600"/>
              <a:t>сложная;</a:t>
            </a:r>
            <a:endParaRPr sz="1600"/>
          </a:p>
          <a:p>
            <a:pPr indent="-330200" lvl="0" marL="457200" rtl="0" algn="l">
              <a:spcBef>
                <a:spcPts val="0"/>
              </a:spcBef>
              <a:spcAft>
                <a:spcPts val="0"/>
              </a:spcAft>
              <a:buSzPts val="1600"/>
              <a:buChar char="●"/>
            </a:pPr>
            <a:r>
              <a:rPr lang="ru" sz="1600"/>
              <a:t>распределенная;</a:t>
            </a:r>
            <a:endParaRPr sz="1600"/>
          </a:p>
          <a:p>
            <a:pPr indent="-330200" lvl="0" marL="457200" rtl="0" algn="l">
              <a:spcBef>
                <a:spcPts val="0"/>
              </a:spcBef>
              <a:spcAft>
                <a:spcPts val="0"/>
              </a:spcAft>
              <a:buSzPts val="1600"/>
              <a:buChar char="●"/>
            </a:pPr>
            <a:r>
              <a:rPr lang="ru" sz="1600"/>
              <a:t>по реакции на возмущающие воздействия активная;</a:t>
            </a:r>
            <a:endParaRPr sz="1600"/>
          </a:p>
          <a:p>
            <a:pPr indent="-330200" lvl="0" marL="457200" rtl="0" algn="l">
              <a:spcBef>
                <a:spcPts val="0"/>
              </a:spcBef>
              <a:spcAft>
                <a:spcPts val="0"/>
              </a:spcAft>
              <a:buSzPts val="1600"/>
              <a:buChar char="●"/>
            </a:pPr>
            <a:r>
              <a:rPr lang="ru" sz="1600"/>
              <a:t>статическая по степени изменчивости свойств.</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Структура системы (на примере Hyperledger Fabric)</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1385695" y="1307850"/>
            <a:ext cx="6862519" cy="348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Подсистемы и их цели</a:t>
            </a:r>
            <a:endParaRPr/>
          </a:p>
        </p:txBody>
      </p:sp>
      <p:graphicFrame>
        <p:nvGraphicFramePr>
          <p:cNvPr id="172" name="Google Shape;172;p19"/>
          <p:cNvGraphicFramePr/>
          <p:nvPr/>
        </p:nvGraphicFramePr>
        <p:xfrm>
          <a:off x="1166450" y="1581225"/>
          <a:ext cx="3000000" cy="3000000"/>
        </p:xfrm>
        <a:graphic>
          <a:graphicData uri="http://schemas.openxmlformats.org/drawingml/2006/table">
            <a:tbl>
              <a:tblPr>
                <a:noFill/>
                <a:tableStyleId>{43BCB330-8126-489A-8FEF-8CA3761CD900}</a:tableStyleId>
              </a:tblPr>
              <a:tblGrid>
                <a:gridCol w="3681500"/>
                <a:gridCol w="3619500"/>
              </a:tblGrid>
              <a:tr h="381000">
                <a:tc>
                  <a:txBody>
                    <a:bodyPr/>
                    <a:lstStyle/>
                    <a:p>
                      <a:pPr indent="0" lvl="0" marL="0" rtl="0" algn="l">
                        <a:spcBef>
                          <a:spcPts val="0"/>
                        </a:spcBef>
                        <a:spcAft>
                          <a:spcPts val="0"/>
                        </a:spcAft>
                        <a:buNone/>
                      </a:pPr>
                      <a:r>
                        <a:rPr lang="ru">
                          <a:solidFill>
                            <a:schemeClr val="lt1"/>
                          </a:solidFill>
                        </a:rPr>
                        <a:t>Подсистема</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Цель</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Клиентское приложение</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Хранение приватных ключей и подпись транзакций</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Реестр</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Хранение информации</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Умный договор</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Выполнение сложных операций с реестром</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Узел эмуляции транзакций</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Проверка соблюдения условий выполнения транзакций</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Подсистемы и их цели (продолжение)</a:t>
            </a:r>
            <a:endParaRPr/>
          </a:p>
        </p:txBody>
      </p:sp>
      <p:graphicFrame>
        <p:nvGraphicFramePr>
          <p:cNvPr id="178" name="Google Shape;178;p20"/>
          <p:cNvGraphicFramePr/>
          <p:nvPr/>
        </p:nvGraphicFramePr>
        <p:xfrm>
          <a:off x="1166450" y="1581225"/>
          <a:ext cx="3000000" cy="3000000"/>
        </p:xfrm>
        <a:graphic>
          <a:graphicData uri="http://schemas.openxmlformats.org/drawingml/2006/table">
            <a:tbl>
              <a:tblPr>
                <a:noFill/>
                <a:tableStyleId>{43BCB330-8126-489A-8FEF-8CA3761CD900}</a:tableStyleId>
              </a:tblPr>
              <a:tblGrid>
                <a:gridCol w="3681500"/>
                <a:gridCol w="3619500"/>
              </a:tblGrid>
              <a:tr h="381000">
                <a:tc>
                  <a:txBody>
                    <a:bodyPr/>
                    <a:lstStyle/>
                    <a:p>
                      <a:pPr indent="0" lvl="0" marL="0" rtl="0" algn="l">
                        <a:spcBef>
                          <a:spcPts val="0"/>
                        </a:spcBef>
                        <a:spcAft>
                          <a:spcPts val="0"/>
                        </a:spcAft>
                        <a:buNone/>
                      </a:pPr>
                      <a:r>
                        <a:rPr lang="ru">
                          <a:solidFill>
                            <a:schemeClr val="lt1"/>
                          </a:solidFill>
                        </a:rPr>
                        <a:t>Подсистема</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Цель</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Узел подтверждения транзакций</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Подпись корректных транзакций узлом-валидатором</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Служба управления членством</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Регистрация в реестре новых пользовательских адресов</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ru">
                          <a:solidFill>
                            <a:schemeClr val="lt1"/>
                          </a:solidFill>
                        </a:rPr>
                        <a:t>Служба упорядочивания запросов</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Добавление транзакции в блок согласно алгоритму консенсуса</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Целевые показатели</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sz="1600"/>
              <a:t>согласованность данных — во всех узлах в один момент времени данные не противоречат друг другу;</a:t>
            </a:r>
            <a:endParaRPr sz="1600"/>
          </a:p>
          <a:p>
            <a:pPr indent="-330200" lvl="0" marL="457200" rtl="0" algn="l">
              <a:spcBef>
                <a:spcPts val="0"/>
              </a:spcBef>
              <a:spcAft>
                <a:spcPts val="0"/>
              </a:spcAft>
              <a:buSzPts val="1600"/>
              <a:buChar char="●"/>
            </a:pPr>
            <a:r>
              <a:rPr lang="ru" sz="1600"/>
              <a:t>доступность — любой запрос к системе завершается корректным откликом, однако без гарантии, что ответы всех узлов системы совпадают;</a:t>
            </a:r>
            <a:endParaRPr sz="1600"/>
          </a:p>
          <a:p>
            <a:pPr indent="-330200" lvl="0" marL="457200" rtl="0" algn="l">
              <a:spcBef>
                <a:spcPts val="0"/>
              </a:spcBef>
              <a:spcAft>
                <a:spcPts val="0"/>
              </a:spcAft>
              <a:buSzPts val="1600"/>
              <a:buChar char="●"/>
            </a:pPr>
            <a:r>
              <a:rPr lang="ru" sz="1600"/>
              <a:t>устойчивость к разделению — расщепление системы на несколько изолированных секций не приводит к некорректности отклика от каждой из секций;</a:t>
            </a:r>
            <a:endParaRPr sz="1600"/>
          </a:p>
          <a:p>
            <a:pPr indent="-330200" lvl="0" marL="457200" rtl="0" algn="l">
              <a:spcBef>
                <a:spcPts val="0"/>
              </a:spcBef>
              <a:spcAft>
                <a:spcPts val="0"/>
              </a:spcAft>
              <a:buSzPts val="1600"/>
              <a:buChar char="●"/>
            </a:pPr>
            <a:r>
              <a:rPr lang="ru" sz="1600"/>
              <a:t>надежность </a:t>
            </a:r>
            <a:r>
              <a:rPr lang="ru" sz="1600"/>
              <a:t>верификации</a:t>
            </a:r>
            <a:r>
              <a:rPr lang="ru" sz="1600"/>
              <a:t> транзакций.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