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6" r:id="rId3"/>
    <p:sldId id="288" r:id="rId4"/>
    <p:sldId id="289" r:id="rId5"/>
    <p:sldId id="287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B2F7570-5276-415A-B6DD-256FCD245317}" type="datetimeFigureOut">
              <a:rPr lang="ru-RU"/>
              <a:pPr>
                <a:defRPr/>
              </a:pPr>
              <a:t>28.04.2019</a:t>
            </a:fld>
            <a:endParaRPr lang="ru-RU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E5B920-57E8-4E7A-A341-6A7BCED331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05CE2B-BFC2-444F-AB34-A22A59969C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3D38B-010F-469A-A714-726CA1A78624}" type="slidenum">
              <a:rPr lang="ru-RU" smtClean="0"/>
              <a:pPr/>
              <a:t>7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B0DC7-2E07-45C4-94B0-C3BF14EB04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4BF5-457D-47DF-BAB9-B190DE7D8F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ED198-74D1-4C82-B387-1646845AC4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27771-1640-4044-B298-B2425847E7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6E2E0-544F-428A-99C2-654E463BC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F511-A35F-45E4-8359-CE1003013A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E353-32A8-4EB3-95DB-94D3B54C62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8EAE1-EA48-4EFD-BB98-E2CF5FB8A6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AF67F-4E56-4208-B474-D596AC5E58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0995D-9CE7-404E-BB6D-5EB606808B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BA317-F6A0-4797-9C5C-6C96AA33F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BA994B7-A638-4478-A719-0AB25AC2F8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90105-24BB-4EEE-8774-3B0247E455DC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Глава </a:t>
            </a:r>
            <a:r>
              <a:rPr lang="en-US" sz="4000" smtClean="0"/>
              <a:t>10</a:t>
            </a:r>
            <a:r>
              <a:rPr lang="ru-RU" sz="4000" smtClean="0"/>
              <a:t>. </a:t>
            </a:r>
            <a:br>
              <a:rPr lang="ru-RU" sz="4000" smtClean="0"/>
            </a:br>
            <a:r>
              <a:rPr lang="en-US" sz="4000" smtClean="0"/>
              <a:t>"</a:t>
            </a:r>
            <a:r>
              <a:rPr lang="ru-RU" sz="3800" b="1" smtClean="0"/>
              <a:t>Умные</a:t>
            </a:r>
            <a:r>
              <a:rPr lang="en-US" sz="3800" b="1" smtClean="0"/>
              <a:t>"</a:t>
            </a:r>
            <a:r>
              <a:rPr lang="ru-RU" sz="3800" b="1" smtClean="0"/>
              <a:t> указатели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	    Иванова Галина Сергеевна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3708400" y="26035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ООП 201</a:t>
            </a:r>
            <a:r>
              <a:rPr lang="en-US" b="1"/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79297A-52E5-4DAF-9EB4-E4BB868E4886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Особенность шаблона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smtClean="0"/>
              <a:t>Шаблон реализует семантику «владения», при которой всегда существует только один объект-указатель, хранящий адрес выделенного фрагмента динамической памяти. </a:t>
            </a:r>
          </a:p>
          <a:p>
            <a:pPr>
              <a:buFont typeface="Wingdings" pitchFamily="2" charset="2"/>
              <a:buNone/>
            </a:pPr>
            <a:r>
              <a:rPr lang="ru-RU" sz="2400" smtClean="0"/>
              <a:t>Для этого реализация шаблона обеспечивает «разрушающее» копирование, при котором копируемый адрес уничтожается после переписи в новый объект-указатель. Таким образом становится невозможным наличие двух и более объектов-указателей, адресующих один объект, что исключает ошибки, связанные с повторным освобождением памяти объекта.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D9ECD9-6423-4EAC-979D-92A898C62770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</a:t>
            </a:r>
            <a:r>
              <a:rPr lang="en-US" sz="2800" b="1" smtClean="0"/>
              <a:t>"</a:t>
            </a:r>
            <a:r>
              <a:rPr lang="ru-RU" sz="2800" b="1" smtClean="0"/>
              <a:t>разрушения</a:t>
            </a:r>
            <a:r>
              <a:rPr lang="en-US" sz="2800" b="1" smtClean="0"/>
              <a:t>"</a:t>
            </a:r>
            <a:r>
              <a:rPr lang="ru-RU" sz="2800" b="1" smtClean="0"/>
              <a:t> указателя</a:t>
            </a:r>
            <a:r>
              <a:rPr lang="en-US" sz="2800" b="1" smtClean="0"/>
              <a:t> </a:t>
            </a:r>
            <a:r>
              <a:rPr lang="ru-RU" sz="2800" b="1" smtClean="0"/>
              <a:t>при копировании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5895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&lt;conio.h&gt;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&lt;memory&gt;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class A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public:    void f (){}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main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auto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1(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new A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sz="2000" smtClean="0">
                <a:cs typeface="Courier New" pitchFamily="49" charset="0"/>
              </a:rPr>
              <a:t>// объявление и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cs typeface="Courier New" pitchFamily="49" charset="0"/>
              </a:rPr>
              <a:t>                                                       // инициализация объекта-указателя 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1-&gt;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();  </a:t>
            </a:r>
            <a:r>
              <a:rPr lang="ru-RU" sz="2000" smtClean="0">
                <a:cs typeface="Courier New" pitchFamily="49" charset="0"/>
              </a:rPr>
              <a:t>// вызов метода - выполняется нормально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auto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2(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1); </a:t>
            </a:r>
            <a:r>
              <a:rPr lang="ru-RU" sz="2000" smtClean="0">
                <a:cs typeface="Courier New" pitchFamily="49" charset="0"/>
              </a:rPr>
              <a:t>// объявление и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cs typeface="Courier New" pitchFamily="49" charset="0"/>
              </a:rPr>
              <a:t>               </a:t>
            </a:r>
            <a:r>
              <a:rPr lang="en-US" sz="2000" smtClean="0">
                <a:cs typeface="Courier New" pitchFamily="49" charset="0"/>
              </a:rPr>
              <a:t>                   //</a:t>
            </a:r>
            <a:r>
              <a:rPr lang="ru-RU" sz="2000" smtClean="0">
                <a:cs typeface="Courier New" pitchFamily="49" charset="0"/>
              </a:rPr>
              <a:t> инициализация второго объекта-указателя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1-&gt;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</a:t>
            </a:r>
            <a:r>
              <a:rPr lang="ru-RU" sz="2000" smtClean="0">
                <a:cs typeface="Courier New" pitchFamily="49" charset="0"/>
              </a:rPr>
              <a:t>// вызов метода – не возможен, так как адрес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ru-RU" sz="2000" smtClean="0">
                <a:cs typeface="Courier New" pitchFamily="49" charset="0"/>
              </a:rPr>
              <a:t>// разрушен при копировании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2A6461-23AA-4740-A9CD-0677EB66AEBF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Ограничение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smtClean="0"/>
              <a:t>Невозможность создания копий адреса не позволяет использовать указатели, построенные по шаблону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auto_ptr</a:t>
            </a:r>
            <a:r>
              <a:rPr lang="ru-RU" sz="2000" smtClean="0"/>
              <a:t>, для создания списковых структур, поскольку в процессе обработки список будет разрушаться. Выходом из этой ситуации является использование умного указателя с подсчётом ссылок –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ru-RU" sz="2000" smtClean="0"/>
              <a:t>.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9818A2-A9C5-4E13-9BF6-29286AFA23D6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endParaRPr lang="ru-RU" sz="2800" b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0794BE-6BDB-4B4C-8FF8-C39C135266F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10.1 Проблемы с динамическими объектами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r>
              <a:rPr lang="ru-RU" sz="2000" smtClean="0"/>
              <a:t>при использовании указателей ответственность за выделение памяти под объект и ее освобождение целиком лежит на программисте; </a:t>
            </a:r>
          </a:p>
          <a:p>
            <a:r>
              <a:rPr lang="ru-RU" sz="2000" smtClean="0"/>
              <a:t>на один и тот же объект может ссылаться несколько не связанных между собой указателей, следовательно возможно наличие указателей, ссылающихся на освобождённые или перемещённые объекты; </a:t>
            </a:r>
          </a:p>
          <a:p>
            <a:r>
              <a:rPr lang="ru-RU" sz="2000" smtClean="0"/>
              <a:t>нет никакой возможности проверить, указывает ли ненулевой указатель на корректные данные, либо «в никуда»; </a:t>
            </a:r>
          </a:p>
          <a:p>
            <a:r>
              <a:rPr lang="ru-RU" sz="2000" smtClean="0"/>
              <a:t>указатель на единичный объект и указатель на массив объектов в С++ никак не отличаются друг от друга. 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C1EA3E-223A-40FB-AD22-3A2BA2A97D4A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Усложнение кода с учетом корректного освобождения памяти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85225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smtClean="0"/>
              <a:t>Исходный код: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proc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new B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ru-RU" sz="2000" smtClean="0"/>
              <a:t>// выделение памяти под объект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ru-RU" sz="2000" smtClean="0"/>
              <a:t>// вызов метода для объекта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delete 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        </a:t>
            </a:r>
            <a:r>
              <a:rPr lang="ru-RU" sz="2000" smtClean="0"/>
              <a:t>// освобождение памяти </a:t>
            </a:r>
          </a:p>
          <a:p>
            <a:pPr>
              <a:buFont typeface="Wingdings" pitchFamily="2" charset="2"/>
              <a:buNone/>
            </a:pPr>
            <a:r>
              <a:rPr lang="ru-RU" sz="2000" smtClean="0"/>
              <a:t>}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88297B-0FDF-496F-A950-6120F5B8C7A2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936625"/>
          </a:xfrm>
        </p:spPr>
        <p:txBody>
          <a:bodyPr/>
          <a:lstStyle/>
          <a:p>
            <a:pPr eaLnBrk="1" hangingPunct="1"/>
            <a:r>
              <a:rPr lang="ru-RU" sz="2800" b="1" smtClean="0"/>
              <a:t>Код, освобождающий память при аварийном завершении: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373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proc()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{   B *temp = NULL;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new B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smtClean="0">
                <a:cs typeface="Courier New" pitchFamily="49" charset="0"/>
              </a:rPr>
              <a:t>// выделение памяти под объект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();    </a:t>
            </a:r>
            <a:r>
              <a:rPr lang="ru-RU" sz="2000" smtClean="0">
                <a:cs typeface="Courier New" pitchFamily="49" charset="0"/>
              </a:rPr>
              <a:t>// вызов метода для объекта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(...)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smtClean="0">
                <a:cs typeface="Courier New" pitchFamily="49" charset="0"/>
              </a:rPr>
              <a:t>// перехват всех исключений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ru-RU" sz="2000" smtClean="0">
                <a:cs typeface="Courier New" pitchFamily="49" charset="0"/>
              </a:rPr>
              <a:t>// освобождение памяти при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 temp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smtClean="0">
                <a:cs typeface="Courier New" pitchFamily="49" charset="0"/>
              </a:rPr>
              <a:t>// аварийном завершении процедуры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smtClean="0">
                <a:cs typeface="Courier New" pitchFamily="49" charset="0"/>
              </a:rPr>
              <a:t>// возобновление исключения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delete temp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ru-RU" sz="2000" smtClean="0">
                <a:cs typeface="Courier New" pitchFamily="49" charset="0"/>
              </a:rPr>
              <a:t>// освобождение памяти при нормальном 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cs typeface="Courier New" pitchFamily="49" charset="0"/>
              </a:rPr>
              <a:t>                                               // завершении процедуры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4F9253-8C0E-4329-BEA7-786BE435281D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Проблема освобождения памяти при ошибке в конструкторе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516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class D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private: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A * a;   B * b;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public: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D() : a(new A), b(new B) { }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~D() {   delete a;   delete b; }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ru-RU" sz="2000" smtClean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smtClean="0">
                <a:cs typeface="Courier New" pitchFamily="49" charset="0"/>
              </a:rPr>
              <a:t>Деструктор вызывается</a:t>
            </a:r>
            <a:r>
              <a:rPr lang="en-US" sz="2000" b="1" smtClean="0">
                <a:cs typeface="Courier New" pitchFamily="49" charset="0"/>
              </a:rPr>
              <a:t> </a:t>
            </a:r>
            <a:r>
              <a:rPr lang="ru-RU" sz="2000" b="1" smtClean="0">
                <a:cs typeface="Courier New" pitchFamily="49" charset="0"/>
              </a:rPr>
              <a:t>только, если конструирование объекта завершено!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solidFill>
                  <a:srgbClr val="CC0000"/>
                </a:solidFill>
                <a:cs typeface="Courier New" pitchFamily="49" charset="0"/>
              </a:rPr>
              <a:t>При ошибке в конструкторе часть памяти останется недоступной!!!</a:t>
            </a:r>
          </a:p>
          <a:p>
            <a:pPr>
              <a:buFont typeface="Wingdings" pitchFamily="2" charset="2"/>
              <a:buNone/>
            </a:pPr>
            <a:endParaRPr lang="ru-RU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0BEBCF-8339-408F-9C08-3799310D2AE2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720725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 smtClean="0"/>
              <a:t>Технология </a:t>
            </a:r>
            <a:r>
              <a:rPr lang="ru-RU" sz="2800" b="1" i="1" dirty="0" err="1" smtClean="0">
                <a:latin typeface="+mn-lt"/>
                <a:ea typeface="+mn-ea"/>
                <a:cs typeface="+mn-cs"/>
              </a:rPr>
              <a:t>Resource</a:t>
            </a:r>
            <a:r>
              <a:rPr lang="ru-RU" sz="2800" b="1" i="1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2800" b="1" i="1" dirty="0" err="1" smtClean="0">
                <a:latin typeface="+mn-lt"/>
                <a:ea typeface="+mn-ea"/>
                <a:cs typeface="+mn-cs"/>
              </a:rPr>
              <a:t>Acquisition</a:t>
            </a:r>
            <a:r>
              <a:rPr lang="ru-RU" sz="2800" b="1" i="1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2800" b="1" i="1" dirty="0" err="1" smtClean="0">
                <a:latin typeface="+mn-lt"/>
                <a:ea typeface="+mn-ea"/>
                <a:cs typeface="+mn-cs"/>
              </a:rPr>
              <a:t>Is</a:t>
            </a:r>
            <a:r>
              <a:rPr lang="ru-RU" sz="2800" b="1" i="1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2800" b="1" i="1" dirty="0" err="1" smtClean="0">
                <a:latin typeface="+mn-lt"/>
                <a:ea typeface="+mn-ea"/>
                <a:cs typeface="+mn-cs"/>
              </a:rPr>
              <a:t>Initialization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 (RAII) – «Захват ресурса есть инициализация».</a:t>
            </a:r>
            <a:endParaRPr lang="ru-RU" sz="2800" b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22922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>
                <a:solidFill>
                  <a:srgbClr val="FF0000"/>
                </a:solidFill>
              </a:rPr>
              <a:t>Очевидное решение – вместо обычного указателя использовать объект-указатель, хранящий адрес и освобождающий память в своём деструкторе.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981223-B5BF-4B95-B6FB-7820F77F3FCC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476250"/>
            <a:ext cx="8642350" cy="360363"/>
          </a:xfrm>
        </p:spPr>
        <p:txBody>
          <a:bodyPr/>
          <a:lstStyle/>
          <a:p>
            <a:pPr eaLnBrk="1" hangingPunct="1"/>
            <a:r>
              <a:rPr lang="ru-RU" sz="2800" b="1" smtClean="0">
                <a:cs typeface="Times New Roman" pitchFamily="18" charset="0"/>
              </a:rPr>
              <a:t>10.2 Шаблон </a:t>
            </a:r>
            <a:r>
              <a:rPr lang="en-US" sz="2800" b="1" smtClean="0">
                <a:cs typeface="Times New Roman" pitchFamily="18" charset="0"/>
              </a:rPr>
              <a:t>auto_ptr</a:t>
            </a:r>
            <a:endParaRPr lang="ru-RU" sz="2800" b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805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smtClean="0"/>
              <a:t>Методы:</a:t>
            </a:r>
          </a:p>
          <a:p>
            <a:r>
              <a:rPr lang="ru-RU" sz="2000" smtClean="0"/>
              <a:t>конструкторы простой и копирующий, а также деструктор;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000" smtClean="0"/>
              <a:t>– возвращает хранимый адрес;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release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000" smtClean="0"/>
              <a:t>– возвращает хранимый адрес и записывает вместо него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2000" smtClean="0"/>
              <a:t> в объект-указатель;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000" smtClean="0"/>
              <a:t>– освобождает память, адрес которой хранится в указателе-объекте, и, если параметр – новый динамический объект указан, то записывает в него новый адрес, если параметр не указан, то адрес устанавливается в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2000" smtClean="0"/>
              <a:t>.  </a:t>
            </a:r>
          </a:p>
          <a:p>
            <a:pPr>
              <a:buFont typeface="Wingdings" pitchFamily="2" charset="2"/>
              <a:buNone/>
            </a:pPr>
            <a:r>
              <a:rPr lang="ru-RU" sz="2000" smtClean="0"/>
              <a:t>Шаблон переопределяет операции: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operator=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000" smtClean="0"/>
              <a:t>– операцию присваивания;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*() </a:t>
            </a:r>
            <a:r>
              <a:rPr lang="ru-RU" sz="2000" smtClean="0"/>
              <a:t>– операцию доступа к объекту по адресу;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-&gt;() </a:t>
            </a:r>
            <a:r>
              <a:rPr lang="ru-RU" sz="2000" smtClean="0"/>
              <a:t>–  операцию доступа к полям объекта по адресу;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operator auto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2000" smtClean="0"/>
              <a:t>– операцию преобразования указателя </a:t>
            </a:r>
            <a:r>
              <a:rPr lang="en-US" sz="2000" smtClean="0"/>
              <a:t>auto</a:t>
            </a:r>
            <a:r>
              <a:rPr lang="ru-RU" sz="2000" smtClean="0"/>
              <a:t>_</a:t>
            </a:r>
            <a:r>
              <a:rPr lang="en-US" sz="2000" smtClean="0"/>
              <a:t>ptr</a:t>
            </a:r>
            <a:r>
              <a:rPr lang="ru-RU" sz="2000" smtClean="0"/>
              <a:t> одного типа к указателю </a:t>
            </a:r>
            <a:r>
              <a:rPr lang="en-US" sz="2000" smtClean="0"/>
              <a:t>auto</a:t>
            </a:r>
            <a:r>
              <a:rPr lang="ru-RU" sz="2000" smtClean="0"/>
              <a:t>_</a:t>
            </a:r>
            <a:r>
              <a:rPr lang="en-US" sz="2000" smtClean="0"/>
              <a:t>ptr </a:t>
            </a:r>
            <a:r>
              <a:rPr lang="ru-RU" sz="2000" smtClean="0"/>
              <a:t>другого типа;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operator auto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2000" smtClean="0"/>
              <a:t>–  операцию преобразования указателя </a:t>
            </a:r>
            <a:r>
              <a:rPr lang="en-US" sz="2000" smtClean="0"/>
              <a:t>auto</a:t>
            </a:r>
            <a:r>
              <a:rPr lang="ru-RU" sz="2000" smtClean="0"/>
              <a:t>_</a:t>
            </a:r>
            <a:r>
              <a:rPr lang="en-US" sz="2000" smtClean="0"/>
              <a:t>ptr</a:t>
            </a:r>
            <a:r>
              <a:rPr lang="ru-RU" sz="2000" smtClean="0"/>
              <a:t> одного типа к указателю </a:t>
            </a:r>
            <a:r>
              <a:rPr lang="en-US" sz="2000" smtClean="0"/>
              <a:t>auto</a:t>
            </a:r>
            <a:r>
              <a:rPr lang="ru-RU" sz="2000" smtClean="0"/>
              <a:t>_</a:t>
            </a:r>
            <a:r>
              <a:rPr lang="en-US" sz="2000" smtClean="0"/>
              <a:t>ptr</a:t>
            </a:r>
            <a:r>
              <a:rPr lang="ru-RU" sz="2000" smtClean="0"/>
              <a:t>_</a:t>
            </a:r>
            <a:r>
              <a:rPr lang="en-US" sz="2000" smtClean="0"/>
              <a:t>ref </a:t>
            </a:r>
            <a:r>
              <a:rPr lang="ru-RU" sz="2000" smtClean="0"/>
              <a:t>другого типа.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160693-5E82-42FA-BB5E-01B1390847EC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Пример. Создание объекта-указателя, его использование и перезапись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dirty="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&lt;memory&gt;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namespace std;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	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X):x(X){}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A(){}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~A(){cout&lt;&lt;"destructor"&lt;&lt;endl;}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B41ADC-F182-4D26-AE6A-4361DEE99E6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Создание объекта-указателя, его использование и перезапись</a:t>
            </a:r>
            <a:r>
              <a:rPr lang="en-US" sz="2800" b="1" smtClean="0"/>
              <a:t> (2)</a:t>
            </a:r>
            <a:endParaRPr lang="ru-RU" sz="2800" b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5895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int main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auto_ptr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&lt;A&gt; temp1; </a:t>
            </a:r>
            <a:r>
              <a:rPr lang="ru-RU" sz="2000" dirty="0" smtClean="0">
                <a:cs typeface="Courier New" pitchFamily="49" charset="0"/>
              </a:rPr>
              <a:t>// неинициализированный объект-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cs typeface="Courier New" pitchFamily="49" charset="0"/>
              </a:rPr>
              <a:t>                                                         </a:t>
            </a:r>
            <a:r>
              <a:rPr lang="en-US" sz="2000" dirty="0" smtClean="0">
                <a:cs typeface="Courier New" pitchFamily="49" charset="0"/>
              </a:rPr>
              <a:t>//</a:t>
            </a:r>
            <a:r>
              <a:rPr lang="ru-RU" sz="2000" dirty="0" smtClean="0">
                <a:cs typeface="Courier New" pitchFamily="49" charset="0"/>
              </a:rPr>
              <a:t> указатель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auto_ptr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&lt;A&gt;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A(1)); </a:t>
            </a:r>
            <a:r>
              <a:rPr lang="ru-RU" sz="2000" dirty="0" smtClean="0">
                <a:cs typeface="Courier New" pitchFamily="49" charset="0"/>
              </a:rPr>
              <a:t>// инициализированный 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cs typeface="Courier New" pitchFamily="49" charset="0"/>
              </a:rPr>
              <a:t>                                              </a:t>
            </a:r>
            <a:r>
              <a:rPr lang="en-US" sz="2000" dirty="0" smtClean="0">
                <a:cs typeface="Courier New" pitchFamily="49" charset="0"/>
              </a:rPr>
              <a:t>// </a:t>
            </a:r>
            <a:r>
              <a:rPr lang="ru-RU" sz="2000" dirty="0" smtClean="0">
                <a:cs typeface="Courier New" pitchFamily="49" charset="0"/>
              </a:rPr>
              <a:t>объект-указатель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A &amp;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2000" dirty="0" smtClean="0">
                <a:cs typeface="Courier New" pitchFamily="49" charset="0"/>
              </a:rPr>
              <a:t>// ссылка на хранимый объект 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cout&lt;&lt;"a.x="&lt;&lt;a.x&lt;&lt;endl;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A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temp.get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// указатель на хранимый объект 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ptr=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temp.reset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ru-RU" sz="2000" dirty="0" smtClean="0">
                <a:cs typeface="Courier New" pitchFamily="49" charset="0"/>
              </a:rPr>
              <a:t>// освобождение указателя 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A *ptr1 =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temp.get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// указатель на хранимый объект 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&lt;&lt;"ptr1="&lt;&lt;ptr1&lt;&lt;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80063" y="5734050"/>
            <a:ext cx="2592387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ptr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=00396520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destructor</a:t>
            </a:r>
          </a:p>
          <a:p>
            <a:pPr>
              <a:defRPr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ptr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1=00000000</a:t>
            </a:r>
            <a:r>
              <a:rPr lang="ru-RU" sz="800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66675"/>
            <a:ext cx="184150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pPr eaLnBrk="0" hangingPunct="0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2022</TotalTime>
  <Words>694</Words>
  <Application>Microsoft Office PowerPoint</Application>
  <PresentationFormat>Экран (4:3)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Wingdings</vt:lpstr>
      <vt:lpstr>Arial Black</vt:lpstr>
      <vt:lpstr>Times New Roman</vt:lpstr>
      <vt:lpstr>Courier New</vt:lpstr>
      <vt:lpstr>Calibri</vt:lpstr>
      <vt:lpstr>Пиксел</vt:lpstr>
      <vt:lpstr>Глава 10.  "Умные" указатели</vt:lpstr>
      <vt:lpstr>10.1 Проблемы с динамическими объектами</vt:lpstr>
      <vt:lpstr>Усложнение кода с учетом корректного освобождения памяти</vt:lpstr>
      <vt:lpstr>Код, освобождающий память при аварийном завершении:</vt:lpstr>
      <vt:lpstr>Проблема освобождения памяти при ошибке в конструкторе</vt:lpstr>
      <vt:lpstr>Технология Resource Acquisition Is Initialization (RAII) – «Захват ресурса есть инициализация».</vt:lpstr>
      <vt:lpstr>10.2 Шаблон auto_ptr</vt:lpstr>
      <vt:lpstr>Пример. Создание объекта-указателя, его использование и перезапись</vt:lpstr>
      <vt:lpstr>Создание объекта-указателя, его использование и перезапись (2)</vt:lpstr>
      <vt:lpstr>Особенность шаблона</vt:lpstr>
      <vt:lpstr>Пример "разрушения" указателя при копировании</vt:lpstr>
      <vt:lpstr>Ограничение</vt:lpstr>
      <vt:lpstr>Слайд 13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Ivanova</dc:creator>
  <cp:lastModifiedBy>Иванова Галина Сергеевна</cp:lastModifiedBy>
  <cp:revision>143</cp:revision>
  <dcterms:created xsi:type="dcterms:W3CDTF">2007-01-23T14:39:55Z</dcterms:created>
  <dcterms:modified xsi:type="dcterms:W3CDTF">2019-04-28T17:34:43Z</dcterms:modified>
</cp:coreProperties>
</file>