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82" r:id="rId2"/>
    <p:sldId id="286" r:id="rId3"/>
    <p:sldId id="295" r:id="rId4"/>
    <p:sldId id="293" r:id="rId5"/>
    <p:sldId id="288" r:id="rId6"/>
    <p:sldId id="294" r:id="rId7"/>
    <p:sldId id="292" r:id="rId8"/>
    <p:sldId id="289" r:id="rId9"/>
    <p:sldId id="291" r:id="rId10"/>
    <p:sldId id="287" r:id="rId11"/>
    <p:sldId id="296" r:id="rId12"/>
    <p:sldId id="299" r:id="rId13"/>
    <p:sldId id="301" r:id="rId14"/>
    <p:sldId id="303" r:id="rId15"/>
    <p:sldId id="297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5DB12FF-52D1-47D7-9F70-1CFCFECF02C5}" type="datetimeFigureOut">
              <a:rPr lang="ru-RU"/>
              <a:pPr>
                <a:defRPr/>
              </a:pPr>
              <a:t>16.05.2019</a:t>
            </a:fld>
            <a:endParaRPr lang="ru-RU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1E70980-1EF2-4826-8667-BA9530A752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5EA298-2917-4D0F-87E0-37DE6C48AF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486EC-D81E-4891-8565-C03FC076B7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7FA03-3E11-4C7B-92F7-774AD640A2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0BFC-EE51-45E0-96F2-7F2895E410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A1A6-3C90-4F83-9F05-34DEDFAC97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B634-A376-467F-B279-74FD14CDCE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9518B-65F1-4420-9516-03EBB414D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C216D-BB41-4283-8EC9-65EF69E044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298F7-F619-4531-9316-8803AB526D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C2DE9-F989-4056-97CA-A9377398AC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4705-4B5E-40F4-A925-8E8E0EBAC0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049AF-579A-4FD8-A438-191ABD5966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C7CEC92-97D9-4086-B29E-53BB9567F4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2E88E-66B9-42EA-A692-91F71F47E41C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Глава </a:t>
            </a:r>
            <a:r>
              <a:rPr lang="en-US" sz="4000" smtClean="0"/>
              <a:t>1</a:t>
            </a:r>
            <a:r>
              <a:rPr lang="ru-RU" sz="4000" smtClean="0"/>
              <a:t>1. </a:t>
            </a:r>
            <a:br>
              <a:rPr lang="ru-RU" sz="4000" smtClean="0"/>
            </a:br>
            <a:r>
              <a:rPr lang="ru-RU" sz="3800" b="1" smtClean="0"/>
              <a:t>Библиотека стандартных контейнерных классов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	    Иванова Галина Сергеевна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3708400" y="26035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ООП 201</a:t>
            </a:r>
            <a:r>
              <a:rPr lang="en-US" b="1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5FA7DD-89EE-410D-A225-BA5311903B7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42350" cy="1008063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использования шаблона Динамический массив</a:t>
            </a:r>
            <a:r>
              <a:rPr lang="en-US" sz="2800" b="1" smtClean="0"/>
              <a:t>  </a:t>
            </a:r>
            <a:r>
              <a:rPr lang="en-US" sz="2800" b="1" smtClean="0">
                <a:solidFill>
                  <a:srgbClr val="92D050"/>
                </a:solidFill>
              </a:rPr>
              <a:t>(Ex11.1)</a:t>
            </a:r>
            <a:endParaRPr lang="ru-RU" sz="2800" b="1" smtClean="0">
              <a:solidFill>
                <a:srgbClr val="92D05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5895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fstream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iostream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&gt;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#include &lt;vector&gt;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using namespace std;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main()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{	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ifstream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in ("inp.txt");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vector&lt;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&gt; v; 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ru-RU" sz="2000" b="1" dirty="0" err="1" smtClean="0">
                <a:latin typeface="Courier New" pitchFamily="49" charset="0"/>
                <a:cs typeface="Times New Roman" pitchFamily="18" charset="0"/>
              </a:rPr>
              <a:t>инстанцирование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шаблона Динамический </a:t>
            </a:r>
            <a:endParaRPr lang="en-US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                                      // 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массив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x;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while ( in &gt;&gt; x )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v.push_back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(x);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//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добавление элемента в конец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for (vector&lt;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&gt;::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iterator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v.begin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(); 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                                  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v.end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(); ++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)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	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  <a:cs typeface="Times New Roman" pitchFamily="18" charset="0"/>
              </a:rPr>
              <a:t>cout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&lt;&lt; *</a:t>
            </a:r>
            <a:r>
              <a:rPr lang="ru-RU" sz="2000" b="1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&lt;&lt; " ";</a:t>
            </a:r>
            <a:endParaRPr lang="en-US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 return 0;</a:t>
            </a:r>
            <a:endParaRPr lang="ru-RU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AB988-2E0D-4F20-ADA7-77C31B1BB122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en-US" sz="2800" b="1" smtClean="0"/>
              <a:t>11.</a:t>
            </a:r>
            <a:r>
              <a:rPr lang="ru-RU" sz="2800" b="1" smtClean="0"/>
              <a:t>2</a:t>
            </a:r>
            <a:r>
              <a:rPr lang="en-US" sz="2800" b="1" smtClean="0"/>
              <a:t> </a:t>
            </a:r>
            <a:r>
              <a:rPr lang="ru-RU" sz="2800" b="1" smtClean="0"/>
              <a:t>Ассоциативные контейнеры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 lvl="1">
              <a:buSzPct val="100000"/>
              <a:buFont typeface="Wingdings" pitchFamily="2" charset="2"/>
              <a:buChar char="§"/>
            </a:pPr>
            <a:r>
              <a:rPr lang="ru-RU" sz="2000" smtClean="0"/>
              <a:t>map – словарь уникальных ключей,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sz="2000" smtClean="0"/>
              <a:t>multimap – словарь ключей с дубликатами,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sz="2000" smtClean="0"/>
              <a:t>set - множество,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sz="2000" smtClean="0"/>
              <a:t>multiset – мультиножество,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sz="2000" smtClean="0"/>
              <a:t>bitset – битовое множество (набор битов).</a:t>
            </a:r>
          </a:p>
          <a:p>
            <a:pPr algn="just">
              <a:buFont typeface="Wingdings" pitchFamily="2" charset="2"/>
              <a:buNone/>
            </a:pPr>
            <a:endParaRPr lang="ru-RU" sz="200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ru-RU" sz="2000" smtClean="0">
                <a:cs typeface="Times New Roman" pitchFamily="18" charset="0"/>
              </a:rPr>
              <a:t>Словари часто называют также </a:t>
            </a:r>
            <a:r>
              <a:rPr lang="ru-RU" sz="2000" i="1" smtClean="0">
                <a:cs typeface="Times New Roman" pitchFamily="18" charset="0"/>
              </a:rPr>
              <a:t>ассоциативными массивами</a:t>
            </a:r>
            <a:r>
              <a:rPr lang="ru-RU" sz="2000" smtClean="0">
                <a:cs typeface="Times New Roman" pitchFamily="18" charset="0"/>
              </a:rPr>
              <a:t> или </a:t>
            </a:r>
            <a:r>
              <a:rPr lang="ru-RU" sz="2000" i="1" smtClean="0">
                <a:cs typeface="Times New Roman" pitchFamily="18" charset="0"/>
              </a:rPr>
              <a:t>отображениями</a:t>
            </a:r>
            <a:r>
              <a:rPr lang="ru-RU" sz="2000" smtClean="0"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ru-RU" sz="2000" smtClean="0">
                <a:cs typeface="Times New Roman" pitchFamily="18" charset="0"/>
              </a:rPr>
              <a:t>Словарь построен на основе пар значений, первое из которых представляет собой ключ для идентификации элемента, а второе — собственно элемент. 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pPr>
              <a:buFont typeface="Wingdings" pitchFamily="2" charset="2"/>
              <a:buNone/>
            </a:pPr>
            <a:r>
              <a:rPr lang="ru-RU" sz="2000" smtClean="0"/>
              <a:t>Компонентная функция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find()</a:t>
            </a:r>
            <a:r>
              <a:rPr lang="ru-RU" sz="2000" smtClean="0"/>
              <a:t>ищет элемент контейнера по заданному ключу.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CC262E-13BD-480D-9355-07D54B7B511C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</a:t>
            </a:r>
            <a:r>
              <a:rPr lang="en-US" sz="2800" b="1" smtClean="0"/>
              <a:t> </a:t>
            </a:r>
            <a:r>
              <a:rPr lang="ru-RU" sz="2800" b="1" smtClean="0"/>
              <a:t>работы с ассоциативным контейнером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&lt;map&gt;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map &lt;string, long&gt;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map_sl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map_sl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m;    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	long num;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in("text.txt");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while (in &gt;&gt; num)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in.get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(in,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m[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num;	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  " &lt;&lt; num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659563" y="4149725"/>
            <a:ext cx="2089150" cy="143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122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Nicolay  156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Vadim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1805E7-30A9-4D3C-9C27-58DF4BDA031F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Работа со словарем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// дополнение словаря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Martin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"] = 213;	</a:t>
            </a:r>
          </a:p>
          <a:p>
            <a:pPr>
              <a:buFont typeface="Wingdings" pitchFamily="2" charset="2"/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// вывод словаря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map_sl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&lt;&lt; "m:" &lt;&lt;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 	</a:t>
            </a:r>
            <a:endParaRPr lang="ru-RU" sz="2000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m.begin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).first &lt;&lt; "  " &lt;&lt;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).second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cs typeface="Courier New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вывод второй пары</a:t>
            </a:r>
            <a:endParaRPr lang="en-US" sz="2000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m.begin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 		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"Second: ";	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).first &lt;&lt; "  " &lt;&lt;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).second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08625" y="981075"/>
            <a:ext cx="3311525" cy="2016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m: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Martin  213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Nicolay  156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122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Vadim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354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Second: Nicolay  156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3D9963-2687-4228-BCDB-E87B1EAC95A3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Поиск элемента по ключу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// Вывод элемента по ключу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"Name: "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cs typeface="Courier New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ввод ключа</a:t>
            </a:r>
            <a:endParaRPr lang="en-US" sz="2000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m.find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cs typeface="Courier New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cs typeface="Courier New" pitchFamily="49" charset="0"/>
              </a:rPr>
              <a:t>поиск значения по ключу</a:t>
            </a:r>
            <a:endParaRPr lang="en-US" sz="2000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m[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"Error" 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return 0;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58888" y="4941888"/>
            <a:ext cx="6337300" cy="143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Name: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Vadim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354</a:t>
            </a:r>
          </a:p>
          <a:p>
            <a:pPr>
              <a:defRPr/>
            </a:pP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Для продолжения нажмите любую клавишу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A856AB-43DE-483A-B56B-FF43F139E077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endParaRPr lang="ru-RU" sz="2800" b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9E596-8104-4C4B-860A-E7AC3027EEE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Стандартные контейнерные классы</a:t>
            </a:r>
            <a:r>
              <a:rPr lang="en-US" sz="2800" b="1" smtClean="0"/>
              <a:t> STD</a:t>
            </a:r>
            <a:endParaRPr lang="ru-RU" sz="2800" b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r>
              <a:rPr lang="ru-RU" sz="2000" b="1" smtClean="0"/>
              <a:t>последовательные</a:t>
            </a:r>
            <a:r>
              <a:rPr lang="ru-RU" sz="2000" smtClean="0"/>
              <a:t> - обеспечивают хранение конечного количества однотипных величин в виде непрерывной последовательности;</a:t>
            </a:r>
          </a:p>
          <a:p>
            <a:pPr>
              <a:buFont typeface="Wingdings" pitchFamily="2" charset="2"/>
              <a:buNone/>
            </a:pPr>
            <a:endParaRPr lang="ru-RU" sz="2000" b="1" smtClean="0"/>
          </a:p>
          <a:p>
            <a:r>
              <a:rPr lang="ru-RU" sz="2000" b="1" smtClean="0"/>
              <a:t>ассоциативные</a:t>
            </a:r>
            <a:r>
              <a:rPr lang="ru-RU" sz="2000" smtClean="0"/>
              <a:t> контейнеры обеспечивают быстрый доступ к данным по ключу, построены на основе сбалансированных деревьев.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1B3C53-91E9-45B5-8E08-E9B73586E3AF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1</a:t>
            </a:r>
            <a:r>
              <a:rPr lang="en-US" sz="2800" b="1" smtClean="0"/>
              <a:t>1</a:t>
            </a:r>
            <a:r>
              <a:rPr lang="ru-RU" sz="2800" b="1" smtClean="0"/>
              <a:t>.1 Последовательные контейнеры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 marL="355600" lvl="1" indent="-355600">
              <a:buSzPct val="100000"/>
              <a:buFont typeface="Wingdings" pitchFamily="2" charset="2"/>
              <a:buChar char="§"/>
              <a:defRPr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ru-RU" sz="2000" dirty="0" smtClean="0"/>
              <a:t>  – динамический массив </a:t>
            </a:r>
            <a:r>
              <a:rPr lang="ru-RU" sz="2000" dirty="0" smtClean="0">
                <a:cs typeface="Times New Roman" pitchFamily="18" charset="0"/>
              </a:rPr>
              <a:t>—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структура, эффективно реализующая произвольный доступ к элементам, добавление в конец и удаление из </a:t>
            </a:r>
            <a:r>
              <a:rPr lang="ru-RU" sz="2000" dirty="0" smtClean="0">
                <a:cs typeface="Times New Roman" pitchFamily="18" charset="0"/>
              </a:rPr>
              <a:t>конца</a:t>
            </a:r>
            <a:r>
              <a:rPr lang="ru-RU" sz="2000" dirty="0" smtClean="0">
                <a:cs typeface="Times New Roman" pitchFamily="18" charset="0"/>
              </a:rPr>
              <a:t>;</a:t>
            </a:r>
            <a:endParaRPr lang="ru-RU" sz="2000" dirty="0" smtClean="0"/>
          </a:p>
          <a:p>
            <a:pPr marL="355600" lvl="1" indent="-355600">
              <a:buSzPct val="100000"/>
              <a:buFont typeface="Wingdings" pitchFamily="2" charset="2"/>
              <a:buChar char="§"/>
              <a:defRPr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deque</a:t>
            </a:r>
            <a:r>
              <a:rPr lang="ru-RU" sz="2000" dirty="0" smtClean="0"/>
              <a:t>  – двусторонняя очередь (дек) – </a:t>
            </a:r>
            <a:r>
              <a:rPr lang="ru-RU" sz="2000" dirty="0" smtClean="0">
                <a:cs typeface="Times New Roman" pitchFamily="18" charset="0"/>
              </a:rPr>
              <a:t>эффективно реализует произвольный доступ к элементам, добавление в оба конца и удаление из обоих </a:t>
            </a:r>
            <a:r>
              <a:rPr lang="ru-RU" sz="2000" dirty="0" smtClean="0">
                <a:cs typeface="Times New Roman" pitchFamily="18" charset="0"/>
              </a:rPr>
              <a:t>концов;</a:t>
            </a:r>
            <a:endParaRPr lang="ru-RU" sz="2000" dirty="0" smtClean="0"/>
          </a:p>
          <a:p>
            <a:pPr marL="355600" lvl="1" indent="-355600">
              <a:buSzPct val="100000"/>
              <a:buFont typeface="Wingdings" pitchFamily="2" charset="2"/>
              <a:buChar char="§"/>
              <a:defRPr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2000" dirty="0" smtClean="0"/>
              <a:t>  – линейный список – </a:t>
            </a:r>
            <a:r>
              <a:rPr lang="ru-RU" sz="2000" dirty="0" smtClean="0">
                <a:cs typeface="Times New Roman" pitchFamily="18" charset="0"/>
              </a:rPr>
              <a:t>эффективно реализует вставку и удаление элементов в произвольное место, но не имеет произвольного доступа к своим </a:t>
            </a:r>
            <a:r>
              <a:rPr lang="ru-RU" sz="2000" dirty="0" smtClean="0">
                <a:cs typeface="Times New Roman" pitchFamily="18" charset="0"/>
              </a:rPr>
              <a:t>элементам;</a:t>
            </a:r>
            <a:endParaRPr lang="ru-RU" sz="2000" dirty="0" smtClean="0"/>
          </a:p>
          <a:p>
            <a:pPr marL="355600" lvl="1" indent="-355600">
              <a:buSzPct val="100000"/>
              <a:buFont typeface="Wingdings" pitchFamily="2" charset="2"/>
              <a:buChar char="§"/>
              <a:defRPr/>
            </a:pP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stack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  –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стек; </a:t>
            </a:r>
            <a:endParaRPr lang="ru-RU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55600" lvl="1" indent="-355600">
              <a:buSzPct val="100000"/>
              <a:buFont typeface="Wingdings" pitchFamily="2" charset="2"/>
              <a:buChar char="§"/>
              <a:defRPr/>
            </a:pP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queue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очередь; </a:t>
            </a:r>
            <a:endParaRPr lang="ru-RU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55600" lvl="1" indent="-355600">
              <a:buSzPct val="100000"/>
              <a:buFont typeface="Wingdings" pitchFamily="2" charset="2"/>
              <a:buChar char="§"/>
              <a:defRPr/>
            </a:pP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priority_queue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 – очередь с приоритетами.</a:t>
            </a:r>
          </a:p>
          <a:p>
            <a:pPr marL="355600" lvl="1" indent="-355600">
              <a:buSzPct val="100000"/>
              <a:buFont typeface="Wingdings" pitchFamily="2" charset="2"/>
              <a:buNone/>
              <a:defRPr/>
            </a:pPr>
            <a:endParaRPr lang="ru-RU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B86ABE-75CB-41BD-9ADE-FB097DCF3469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Примеры вызова конструкторов вектора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a) vector&lt;one&gt; m1 (10); </a:t>
            </a:r>
            <a:r>
              <a:rPr lang="ru-RU" sz="2000" dirty="0" smtClean="0">
                <a:solidFill>
                  <a:srgbClr val="00B050"/>
                </a:solidFill>
                <a:cs typeface="Times New Roman" pitchFamily="18" charset="0"/>
              </a:rPr>
              <a:t>/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*</a:t>
            </a:r>
            <a:r>
              <a:rPr lang="ru-RU" sz="2000" dirty="0" smtClean="0">
                <a:solidFill>
                  <a:srgbClr val="00B050"/>
                </a:solidFill>
                <a:cs typeface="Times New Roman" pitchFamily="18" charset="0"/>
              </a:rPr>
              <a:t> вектор из 10 объектов класса 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one</a:t>
            </a:r>
            <a:endParaRPr lang="ru-RU" sz="2000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                                           </a:t>
            </a:r>
            <a:r>
              <a:rPr lang="ru-RU" sz="2000" dirty="0" smtClean="0">
                <a:solidFill>
                  <a:srgbClr val="00B050"/>
                </a:solidFill>
                <a:cs typeface="Times New Roman" pitchFamily="18" charset="0"/>
              </a:rPr>
              <a:t> (работает конструктор 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one </a:t>
            </a:r>
            <a:r>
              <a:rPr lang="ru-RU" sz="2000" dirty="0" smtClean="0">
                <a:solidFill>
                  <a:srgbClr val="00B050"/>
                </a:solidFill>
                <a:cs typeface="Times New Roman" pitchFamily="18" charset="0"/>
              </a:rPr>
              <a:t>без параметров)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б)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&gt; v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(10, 1);</a:t>
            </a:r>
            <a:r>
              <a:rPr lang="ru-RU" sz="2000" dirty="0" smtClean="0">
                <a:solidFill>
                  <a:srgbClr val="00B050"/>
                </a:solidFill>
                <a:cs typeface="Times New Roman" pitchFamily="18" charset="0"/>
              </a:rPr>
              <a:t>// вектор из 10 единичных элементов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в)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&gt; v2 (v1);</a:t>
            </a:r>
            <a:r>
              <a:rPr lang="ru-RU" sz="20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cs typeface="Times New Roman" pitchFamily="18" charset="0"/>
              </a:rPr>
              <a:t>// вектор, равный вектору v1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8B1F79-8F81-43CD-AFC5-3F62D9F94017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Основные типы, используемые в шаблонах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value_type</a:t>
            </a:r>
            <a:r>
              <a:rPr lang="ru-RU" sz="2000" smtClean="0"/>
              <a:t>	</a:t>
            </a:r>
            <a:r>
              <a:rPr lang="en-US" sz="2000" smtClean="0"/>
              <a:t>	</a:t>
            </a:r>
            <a:r>
              <a:rPr lang="ru-RU" sz="2000" smtClean="0"/>
              <a:t>- тип элемента контейнера; 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size_type</a:t>
            </a:r>
            <a:r>
              <a:rPr lang="ru-RU" sz="2000" smtClean="0"/>
              <a:t>	</a:t>
            </a:r>
            <a:r>
              <a:rPr lang="en-US" sz="2000" smtClean="0"/>
              <a:t>	</a:t>
            </a:r>
            <a:r>
              <a:rPr lang="ru-RU" sz="2000" smtClean="0"/>
              <a:t>- тип индексов элементов и т. д.;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endParaRPr lang="ru-RU" sz="2000" smtClean="0"/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ru-RU" sz="2000" smtClean="0"/>
              <a:t>		- тип "итератор" – указатель на элемент;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ru-RU" sz="2000" smtClean="0"/>
              <a:t>	- тип "константный итератор" – используется для 					неизменных данных;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reverse_iterator</a:t>
            </a:r>
            <a:r>
              <a:rPr lang="ru-RU" sz="2000" smtClean="0"/>
              <a:t>	- обратный итератор – для просмотра от конца к 				началу;</a:t>
            </a:r>
          </a:p>
          <a:p>
            <a:pPr>
              <a:lnSpc>
                <a:spcPct val="9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const_reverse_iterato</a:t>
            </a:r>
            <a:r>
              <a:rPr lang="ru-RU" sz="2000" smtClean="0"/>
              <a:t>r	- константный обратный итератор;</a:t>
            </a:r>
          </a:p>
          <a:p>
            <a:pPr>
              <a:lnSpc>
                <a:spcPct val="90000"/>
              </a:lnSpc>
              <a:spcAft>
                <a:spcPct val="30000"/>
              </a:spcAft>
              <a:buFont typeface="Wingdings" pitchFamily="2" charset="2"/>
              <a:buNone/>
            </a:pPr>
            <a:endParaRPr lang="ru-RU" sz="2000" smtClean="0"/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key_type</a:t>
            </a:r>
            <a:r>
              <a:rPr lang="ru-RU" sz="2000" smtClean="0"/>
              <a:t>	 </a:t>
            </a:r>
            <a:r>
              <a:rPr lang="en-US" sz="2000" smtClean="0"/>
              <a:t>	- </a:t>
            </a:r>
            <a:r>
              <a:rPr lang="ru-RU" sz="2000" smtClean="0"/>
              <a:t>тип ключа (для ассоциативных контейнеров);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key_compare</a:t>
            </a:r>
            <a:r>
              <a:rPr lang="ru-RU" sz="2000" smtClean="0"/>
              <a:t>		- тип результата сравнения ключей.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ru-RU" sz="2000" smtClean="0"/>
              <a:t>	</a:t>
            </a:r>
            <a:r>
              <a:rPr lang="en-US" sz="2000" smtClean="0"/>
              <a:t>	</a:t>
            </a:r>
            <a:r>
              <a:rPr lang="ru-RU" sz="2000" smtClean="0"/>
              <a:t>-</a:t>
            </a:r>
            <a:r>
              <a:rPr lang="en-US" sz="2000" smtClean="0"/>
              <a:t> </a:t>
            </a:r>
            <a:r>
              <a:rPr lang="ru-RU" sz="2000" smtClean="0"/>
              <a:t>ссылка на элемент;</a:t>
            </a:r>
          </a:p>
          <a:p>
            <a:pPr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const_reference</a:t>
            </a:r>
            <a:r>
              <a:rPr lang="ru-RU" sz="2000" smtClean="0"/>
              <a:t>	- константная ссылка на элемент;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EED429-00B7-453D-8FC9-6D9E3BF2CB6C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Итераторы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Работа с элементами контейнеров ведется через итераторы и ссылки.</a:t>
            </a:r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Итератор – объект, обладающий свойствами указателя.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ru-RU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Объявление итератора: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vector&lt;double&gt; 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Доступ к элементу через итератор: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Перемещение итератора</a:t>
            </a:r>
            <a:r>
              <a:rPr lang="en-US" sz="2000" dirty="0" smtClean="0"/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>
              <a:buFont typeface="Wingdings" pitchFamily="2" charset="2"/>
              <a:buNone/>
              <a:defRPr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4720A5-B288-4E43-90AE-39208D4771B1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431800"/>
          </a:xfrm>
        </p:spPr>
        <p:txBody>
          <a:bodyPr/>
          <a:lstStyle/>
          <a:p>
            <a:pPr eaLnBrk="1" hangingPunct="1"/>
            <a:r>
              <a:rPr lang="ru-RU" sz="2800" b="1" smtClean="0"/>
              <a:t>Операции над итераторами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388" y="908050"/>
          <a:ext cx="8712968" cy="6117744"/>
        </p:xfrm>
        <a:graphic>
          <a:graphicData uri="http://schemas.openxmlformats.org/drawingml/2006/table">
            <a:tbl>
              <a:tblPr/>
              <a:tblGrid>
                <a:gridCol w="4968552"/>
                <a:gridCol w="2520280"/>
                <a:gridCol w="1224136"/>
              </a:tblGrid>
              <a:tr h="66350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Arial" charset="0"/>
                        </a:rPr>
                        <a:t>Категория итератора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Arial" charset="0"/>
                        </a:rPr>
                        <a:t>Допустимые операции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Arial" charset="0"/>
                        </a:rPr>
                        <a:t>Контей-неры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07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Входной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(input)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 – перемещается вперед и допускает только чтение элементов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x=*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все</a:t>
                      </a:r>
                      <a:endParaRPr kumimoji="0" 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89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Выходной (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output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) – перемещается вперед и допускает запись элементов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все</a:t>
                      </a:r>
                      <a:endParaRPr kumimoji="0" 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01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Прямой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(forward)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 – допускает запись и чтение элементов при движении вперед.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Реверсивный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reverse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 –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допускает запись и чтение элементов при движении назад.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x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x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все</a:t>
                      </a:r>
                      <a:endParaRPr kumimoji="0" 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2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Двунаправленный (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bidirectional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) – работает вперед и назад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x=*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i,i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все</a:t>
                      </a:r>
                      <a:endParaRPr kumimoji="0" 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597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Произвольного доступа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random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access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)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x,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+ n,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– n,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+= n,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-= 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&gt;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&lt;=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&gt;=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все, кроме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cs typeface="Times New Roman" pitchFamily="18" charset="0"/>
                        </a:rPr>
                        <a:t>list</a:t>
                      </a:r>
                      <a:endParaRPr kumimoji="0" 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_FuturaRound" pitchFamily="34" charset="-5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A1B706-1909-4715-AD87-994881A944D1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570912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Методы получения адресов для инициализации итераторов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5165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Указатель на первый: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iterator begin()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const_iterator begin() const</a:t>
            </a:r>
            <a:r>
              <a:rPr lang="ru-RU" sz="200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Указатель на следующий за последним: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iterator end()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const_iterator end() const</a:t>
            </a:r>
            <a:r>
              <a:rPr lang="ru-RU" sz="200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Указатель на первый при обратном просмотре: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reverse_iterator rbegin()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const_reverse_iterator rbegin() const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Указатель на элемент, следующий за последним, при обратном просмотре: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reverse_iterator rend()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const_reverse_iterator rend() const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180922-4D9D-4C20-83D3-60330A605E1F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>
                <a:cs typeface="Times New Roman" pitchFamily="18" charset="0"/>
              </a:rPr>
              <a:t>Операции последовательных контейнеров</a:t>
            </a:r>
            <a:r>
              <a:rPr lang="ru-RU" sz="2800" b="1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Операция		Метод			vector	deque	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Вставка в начало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push_front()</a:t>
            </a:r>
            <a:r>
              <a:rPr lang="ru-RU" sz="2000" smtClean="0"/>
              <a:t>		-	+	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Удаление из начала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pop_front()</a:t>
            </a:r>
            <a:r>
              <a:rPr lang="ru-RU" sz="2000" smtClean="0"/>
              <a:t>		-	+	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Вставка в конец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push_back()</a:t>
            </a:r>
            <a:r>
              <a:rPr lang="ru-RU" sz="2000" smtClean="0"/>
              <a:t>		+	+	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Удаление из конца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pop_back()	</a:t>
            </a:r>
            <a:r>
              <a:rPr lang="ru-RU" sz="2000" smtClean="0"/>
              <a:t>	+	+	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Вставка в произволь-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      ное  место              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	insert()		</a:t>
            </a:r>
            <a:r>
              <a:rPr lang="ru-RU" sz="2000" smtClean="0"/>
              <a:t>	+	+	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Удаление из произ-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      вольного места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erase()	</a:t>
            </a:r>
            <a:r>
              <a:rPr lang="ru-RU" sz="2000" smtClean="0"/>
              <a:t>		+	+	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Произвольный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      доступ	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[ ], at	</a:t>
            </a:r>
            <a:r>
              <a:rPr lang="ru-RU" sz="2000" smtClean="0"/>
              <a:t> 		+	+	-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2400</TotalTime>
  <Words>677</Words>
  <Application>Microsoft Office PowerPoint</Application>
  <PresentationFormat>Экран (4:3)</PresentationFormat>
  <Paragraphs>214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Пиксел</vt:lpstr>
      <vt:lpstr>Глава 11.  Библиотека стандартных контейнерных классов</vt:lpstr>
      <vt:lpstr>Стандартные контейнерные классы STD</vt:lpstr>
      <vt:lpstr>11.1 Последовательные контейнеры</vt:lpstr>
      <vt:lpstr>Примеры вызова конструкторов вектора</vt:lpstr>
      <vt:lpstr>Основные типы, используемые в шаблонах </vt:lpstr>
      <vt:lpstr>Итераторы</vt:lpstr>
      <vt:lpstr>Операции над итераторами</vt:lpstr>
      <vt:lpstr>Методы получения адресов для инициализации итераторов</vt:lpstr>
      <vt:lpstr>Операции последовательных контейнеров </vt:lpstr>
      <vt:lpstr>Пример использования шаблона Динамический массив  (Ex11.1)</vt:lpstr>
      <vt:lpstr>11.2 Ассоциативные контейнеры</vt:lpstr>
      <vt:lpstr>Пример работы с ассоциативным контейнером</vt:lpstr>
      <vt:lpstr>Работа со словарем</vt:lpstr>
      <vt:lpstr>Поиск элемента по ключу</vt:lpstr>
      <vt:lpstr>Слайд 15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Ivanova</dc:creator>
  <cp:lastModifiedBy>Иванова Галина Сергеевна</cp:lastModifiedBy>
  <cp:revision>178</cp:revision>
  <dcterms:created xsi:type="dcterms:W3CDTF">2007-01-23T14:39:55Z</dcterms:created>
  <dcterms:modified xsi:type="dcterms:W3CDTF">2019-05-15T21:24:42Z</dcterms:modified>
</cp:coreProperties>
</file>