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82" r:id="rId2"/>
    <p:sldId id="286" r:id="rId3"/>
    <p:sldId id="287" r:id="rId4"/>
    <p:sldId id="288" r:id="rId5"/>
    <p:sldId id="284" r:id="rId6"/>
    <p:sldId id="256" r:id="rId7"/>
    <p:sldId id="257" r:id="rId8"/>
    <p:sldId id="290" r:id="rId9"/>
    <p:sldId id="258" r:id="rId10"/>
    <p:sldId id="259" r:id="rId11"/>
    <p:sldId id="260" r:id="rId12"/>
    <p:sldId id="276" r:id="rId13"/>
    <p:sldId id="261" r:id="rId14"/>
    <p:sldId id="264" r:id="rId15"/>
    <p:sldId id="266" r:id="rId16"/>
    <p:sldId id="265" r:id="rId17"/>
    <p:sldId id="289" r:id="rId18"/>
    <p:sldId id="262" r:id="rId19"/>
    <p:sldId id="263" r:id="rId20"/>
    <p:sldId id="267" r:id="rId21"/>
    <p:sldId id="269" r:id="rId22"/>
    <p:sldId id="270" r:id="rId23"/>
    <p:sldId id="278" r:id="rId24"/>
    <p:sldId id="271" r:id="rId25"/>
    <p:sldId id="268" r:id="rId26"/>
    <p:sldId id="277" r:id="rId27"/>
    <p:sldId id="273" r:id="rId28"/>
    <p:sldId id="275" r:id="rId29"/>
    <p:sldId id="274" r:id="rId30"/>
    <p:sldId id="279" r:id="rId31"/>
    <p:sldId id="281" r:id="rId32"/>
    <p:sldId id="280" r:id="rId33"/>
    <p:sldId id="285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000"/>
    <a:srgbClr val="CC3399"/>
    <a:srgbClr val="0000FF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2976" autoAdjust="0"/>
  </p:normalViewPr>
  <p:slideViewPr>
    <p:cSldViewPr>
      <p:cViewPr varScale="1">
        <p:scale>
          <a:sx n="85" d="100"/>
          <a:sy n="85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10AC4EC-0741-4010-B4F0-FF9A0998D602}" type="datetimeFigureOut">
              <a:rPr lang="ru-RU"/>
              <a:pPr>
                <a:defRPr/>
              </a:pPr>
              <a:t>27.04.2019</a:t>
            </a:fld>
            <a:endParaRPr lang="ru-RU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7F35F08-E96B-4A67-A8BE-1F9E253255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DB5998-7EE7-4712-BF0E-FA8F02FE14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79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E5FD3-1FFB-4C0E-ADEA-5D32AD12F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17EBA-3EB4-4395-80FE-2FC730E8E3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D8068-D249-49FA-AC86-FCBDF224F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6486A-4650-41F7-9945-AD65BD010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B6881-34C2-45A5-8C04-B9DA8909FE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EC2AC-79CF-4A93-88F8-FC93E2DF2E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0C856-73DB-4738-9068-504B45BBD1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23D9D-441F-4044-94C9-8CCD889BC1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9051B-D921-4A49-A968-D04770F249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91A5C-9D74-4429-80C2-5F0AB62E88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BD86-43A9-4A02-85C3-D2955E62B5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29D66-DA83-492D-9E1C-E0814FA5E6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8D16B7A-C026-4F57-8C8E-9722D4D9DE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55B4E-63D9-413A-9223-2BA5A11DA1AD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Глава </a:t>
            </a:r>
            <a:r>
              <a:rPr lang="en-US" sz="4000" smtClean="0"/>
              <a:t>9</a:t>
            </a:r>
            <a:r>
              <a:rPr lang="ru-RU" sz="4000" smtClean="0"/>
              <a:t>. </a:t>
            </a:r>
            <a:br>
              <a:rPr lang="ru-RU" sz="4000" smtClean="0"/>
            </a:br>
            <a:r>
              <a:rPr lang="ru-RU" sz="3800" b="1" smtClean="0"/>
              <a:t>Исключения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267200"/>
            <a:ext cx="7443787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Факультет Информатика и системы управления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Кафедра Компьютерные системы и сети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Лектор: д.т.н., проф.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	    Иванова Галина Сергеевна</a:t>
            </a: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3708400" y="260350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/>
              <a:t>ООП 201</a:t>
            </a:r>
            <a:r>
              <a:rPr lang="en-US" b="1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05E60F-CCDC-4CBC-BF75-8F22BB02A77F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Доступ к аргументам исключения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5905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Использование имени объекта в качестве параметра оператора </a:t>
            </a:r>
            <a:r>
              <a:rPr lang="en-US" sz="2000" smtClean="0"/>
              <a:t>catch</a:t>
            </a:r>
            <a:r>
              <a:rPr lang="ru-RU" sz="2000" smtClean="0"/>
              <a:t> позволяет операторам обработки получить доступ к аргументам исключения через указанное имя.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Пример:</a:t>
            </a:r>
            <a:r>
              <a:rPr lang="ru-RU" sz="2000" smtClean="0"/>
              <a:t> </a:t>
            </a:r>
            <a:endParaRPr lang="en-US" sz="2000" i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class E</a:t>
            </a:r>
            <a:r>
              <a:rPr lang="ru-RU" sz="2000" smtClean="0"/>
              <a:t>    </a:t>
            </a:r>
            <a:r>
              <a:rPr lang="ru-RU" sz="2000" smtClean="0">
                <a:solidFill>
                  <a:schemeClr val="hlink"/>
                </a:solidFill>
              </a:rPr>
              <a:t>//класс исключения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{  </a:t>
            </a:r>
            <a:r>
              <a:rPr lang="en-US" sz="2000" b="1" smtClean="0">
                <a:latin typeface="Courier New" pitchFamily="49" charset="0"/>
              </a:rPr>
              <a:t>public</a:t>
            </a:r>
            <a:r>
              <a:rPr lang="ru-RU" sz="2000" b="1" smtClean="0">
                <a:latin typeface="Courier New" pitchFamily="49" charset="0"/>
              </a:rPr>
              <a:t>: </a:t>
            </a:r>
            <a:r>
              <a:rPr lang="en-US" sz="2000" b="1" smtClean="0">
                <a:latin typeface="Courier New" pitchFamily="49" charset="0"/>
              </a:rPr>
              <a:t>int num</a:t>
            </a:r>
            <a:r>
              <a:rPr lang="ru-RU" sz="2000" b="1" smtClean="0">
                <a:latin typeface="Courier New" pitchFamily="49" charset="0"/>
              </a:rPr>
              <a:t>;</a:t>
            </a:r>
            <a:r>
              <a:rPr lang="ru-RU" sz="2000" smtClean="0"/>
              <a:t>                  </a:t>
            </a:r>
            <a:r>
              <a:rPr lang="ru-RU" sz="2000" smtClean="0">
                <a:solidFill>
                  <a:schemeClr val="hlink"/>
                </a:solidFill>
              </a:rPr>
              <a:t>// номер исключения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</a:t>
            </a:r>
            <a:r>
              <a:rPr lang="en-US" sz="2000" b="1" smtClean="0">
                <a:latin typeface="Courier New" pitchFamily="49" charset="0"/>
              </a:rPr>
              <a:t>E</a:t>
            </a:r>
            <a:r>
              <a:rPr lang="ru-RU" sz="2000" b="1" smtClean="0">
                <a:latin typeface="Courier New" pitchFamily="49" charset="0"/>
              </a:rPr>
              <a:t>(</a:t>
            </a:r>
            <a:r>
              <a:rPr lang="en-US" sz="2000" b="1" smtClean="0">
                <a:latin typeface="Courier New" pitchFamily="49" charset="0"/>
              </a:rPr>
              <a:t>int n</a:t>
            </a:r>
            <a:r>
              <a:rPr lang="ru-RU" sz="2000" b="1" smtClean="0">
                <a:latin typeface="Courier New" pitchFamily="49" charset="0"/>
              </a:rPr>
              <a:t>): </a:t>
            </a:r>
            <a:r>
              <a:rPr lang="en-US" sz="2000" b="1" smtClean="0">
                <a:latin typeface="Courier New" pitchFamily="49" charset="0"/>
              </a:rPr>
              <a:t>num</a:t>
            </a:r>
            <a:r>
              <a:rPr lang="ru-RU" sz="2000" b="1" smtClean="0">
                <a:latin typeface="Courier New" pitchFamily="49" charset="0"/>
              </a:rPr>
              <a:t>(</a:t>
            </a:r>
            <a:r>
              <a:rPr lang="en-US" sz="2000" b="1" smtClean="0">
                <a:latin typeface="Courier New" pitchFamily="49" charset="0"/>
              </a:rPr>
              <a:t>n</a:t>
            </a:r>
            <a:r>
              <a:rPr lang="ru-RU" sz="2000" b="1" smtClean="0">
                <a:latin typeface="Courier New" pitchFamily="49" charset="0"/>
              </a:rPr>
              <a:t>){}</a:t>
            </a:r>
            <a:r>
              <a:rPr lang="ru-RU" sz="2000" smtClean="0"/>
              <a:t>    </a:t>
            </a:r>
            <a:r>
              <a:rPr lang="ru-RU" sz="2000" smtClean="0">
                <a:solidFill>
                  <a:schemeClr val="hlink"/>
                </a:solidFill>
              </a:rPr>
              <a:t>// конструктор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}</a:t>
            </a:r>
            <a:r>
              <a:rPr lang="en-US" sz="2000" b="1" smtClean="0">
                <a:latin typeface="Courier New" pitchFamily="49" charset="0"/>
              </a:rPr>
              <a:t>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…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try { 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throw E</a:t>
            </a:r>
            <a:r>
              <a:rPr lang="ru-RU" sz="2000" b="1" smtClean="0">
                <a:latin typeface="Courier New" pitchFamily="49" charset="0"/>
              </a:rPr>
              <a:t>(5);</a:t>
            </a:r>
            <a:r>
              <a:rPr lang="ru-RU" sz="2000" smtClean="0"/>
              <a:t>           </a:t>
            </a:r>
            <a:r>
              <a:rPr lang="ru-RU" sz="2000" smtClean="0">
                <a:solidFill>
                  <a:schemeClr val="hlink"/>
                </a:solidFill>
              </a:rPr>
              <a:t>// генерируемое исключение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...}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catch</a:t>
            </a:r>
            <a:r>
              <a:rPr lang="ru-RU" sz="2000" b="1" smtClean="0">
                <a:latin typeface="Courier New" pitchFamily="49" charset="0"/>
              </a:rPr>
              <a:t> (</a:t>
            </a:r>
            <a:r>
              <a:rPr lang="en-US" sz="2000" b="1" smtClean="0">
                <a:latin typeface="Courier New" pitchFamily="49" charset="0"/>
              </a:rPr>
              <a:t>E</a:t>
            </a:r>
            <a:r>
              <a:rPr lang="ru-RU" sz="2000" b="1" smtClean="0">
                <a:latin typeface="Courier New" pitchFamily="49" charset="0"/>
              </a:rPr>
              <a:t>&amp; </a:t>
            </a:r>
            <a:r>
              <a:rPr lang="en-US" sz="2000" b="1" smtClean="0">
                <a:latin typeface="Courier New" pitchFamily="49" charset="0"/>
              </a:rPr>
              <a:t>e</a:t>
            </a:r>
            <a:r>
              <a:rPr lang="ru-RU" sz="2000" b="1" smtClean="0">
                <a:latin typeface="Courier New" pitchFamily="49" charset="0"/>
              </a:rPr>
              <a:t>){</a:t>
            </a:r>
            <a:r>
              <a:rPr lang="en-US" sz="2000" b="1" smtClean="0">
                <a:latin typeface="Courier New" pitchFamily="49" charset="0"/>
              </a:rPr>
              <a:t>if</a:t>
            </a:r>
            <a:r>
              <a:rPr lang="ru-RU" sz="2000" b="1" smtClean="0">
                <a:latin typeface="Courier New" pitchFamily="49" charset="0"/>
              </a:rPr>
              <a:t> (</a:t>
            </a:r>
            <a:r>
              <a:rPr lang="en-US" sz="2000" b="1" smtClean="0">
                <a:latin typeface="Courier New" pitchFamily="49" charset="0"/>
              </a:rPr>
              <a:t>e</a:t>
            </a:r>
            <a:r>
              <a:rPr lang="ru-RU" sz="2000" b="1" smtClean="0">
                <a:latin typeface="Courier New" pitchFamily="49" charset="0"/>
              </a:rPr>
              <a:t>.</a:t>
            </a:r>
            <a:r>
              <a:rPr lang="en-US" sz="2000" b="1" smtClean="0">
                <a:latin typeface="Courier New" pitchFamily="49" charset="0"/>
              </a:rPr>
              <a:t>num</a:t>
            </a:r>
            <a:r>
              <a:rPr lang="ru-RU" sz="2000" b="1" smtClean="0">
                <a:latin typeface="Courier New" pitchFamily="49" charset="0"/>
              </a:rPr>
              <a:t>==5) {…}}</a:t>
            </a:r>
            <a:r>
              <a:rPr lang="ru-RU" sz="2000" smtClean="0"/>
              <a:t> </a:t>
            </a:r>
            <a:r>
              <a:rPr lang="ru-RU" sz="2000" smtClean="0">
                <a:solidFill>
                  <a:schemeClr val="hlink"/>
                </a:solidFill>
              </a:rPr>
              <a:t>// получен доступ к полю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84AA58-ABD2-44B0-AD53-A051DC1CD2C0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Последовательность обработки исключения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85225" cy="5689600"/>
          </a:xfrm>
        </p:spPr>
        <p:txBody>
          <a:bodyPr/>
          <a:lstStyle/>
          <a:p>
            <a:pPr eaLnBrk="1" hangingPunct="1"/>
            <a:r>
              <a:rPr lang="ru-RU" sz="2000" smtClean="0"/>
              <a:t>при генерации исключения происходит конструирование временного объекта исключения;</a:t>
            </a:r>
          </a:p>
          <a:p>
            <a:pPr eaLnBrk="1" hangingPunct="1"/>
            <a:r>
              <a:rPr lang="ru-RU" sz="2000" smtClean="0"/>
              <a:t>выполняется поиск обработчика исключения;</a:t>
            </a:r>
          </a:p>
          <a:p>
            <a:pPr eaLnBrk="1" hangingPunct="1"/>
            <a:r>
              <a:rPr lang="ru-RU" sz="2000" smtClean="0"/>
              <a:t>при нахождении обработчика создается копия объекта с указанным именем;</a:t>
            </a:r>
          </a:p>
          <a:p>
            <a:pPr eaLnBrk="1" hangingPunct="1"/>
            <a:r>
              <a:rPr lang="ru-RU" sz="2000" smtClean="0"/>
              <a:t>уничтожается временный объект исключения;</a:t>
            </a:r>
          </a:p>
          <a:p>
            <a:pPr eaLnBrk="1" hangingPunct="1"/>
            <a:r>
              <a:rPr lang="ru-RU" sz="2000" smtClean="0"/>
              <a:t>выполняется обработка исключения;</a:t>
            </a:r>
          </a:p>
          <a:p>
            <a:pPr eaLnBrk="1" hangingPunct="1"/>
            <a:r>
              <a:rPr lang="ru-RU" sz="2000" smtClean="0"/>
              <a:t>уничтожается копия исключения с указанным именем. </a:t>
            </a:r>
          </a:p>
          <a:p>
            <a:pPr eaLnBrk="1" hangingPunct="1"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Поскольку обработчику передается копия объекта исключения, желательно в классе исключения с динамическими полями предусмотреть копирующий конструктор и деструктор.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70BA70-494A-4738-B69C-40C1744C2A23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Обработка объекта исключения (</a:t>
            </a:r>
            <a:r>
              <a:rPr lang="en-US" sz="2800" b="1" smtClean="0">
                <a:solidFill>
                  <a:schemeClr val="folHlink"/>
                </a:solidFill>
              </a:rPr>
              <a:t>Ex9_2</a:t>
            </a:r>
            <a:r>
              <a:rPr lang="ru-RU" sz="2800" b="1" smtClean="0"/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761038"/>
          </a:xfrm>
        </p:spPr>
        <p:txBody>
          <a:bodyPr/>
          <a:lstStyle/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800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protected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nError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 "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contructor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nError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 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Copy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contructor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nError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Obj.nError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800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~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&lt;&lt;"destructor"&lt;&lt;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ErrorPut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&lt;&lt;"Error "&lt;&lt;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nError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28800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28800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try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throw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(5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catch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 {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E.ErrorPut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}</a:t>
            </a: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&lt;&lt;"program"&lt;&lt;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800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28800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6227763" y="4365625"/>
            <a:ext cx="2771775" cy="1943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" b="1">
                <a:latin typeface="Courier New" pitchFamily="49" charset="0"/>
              </a:rPr>
              <a:t>contructor</a:t>
            </a:r>
          </a:p>
          <a:p>
            <a:r>
              <a:rPr lang="es-ES" b="1">
                <a:latin typeface="Courier New" pitchFamily="49" charset="0"/>
              </a:rPr>
              <a:t>Copy constructor</a:t>
            </a:r>
          </a:p>
          <a:p>
            <a:r>
              <a:rPr lang="es-ES" b="1">
                <a:latin typeface="Courier New" pitchFamily="49" charset="0"/>
              </a:rPr>
              <a:t>Error 5.</a:t>
            </a:r>
          </a:p>
          <a:p>
            <a:r>
              <a:rPr lang="es-ES" b="1">
                <a:latin typeface="Courier New" pitchFamily="49" charset="0"/>
              </a:rPr>
              <a:t>destructor</a:t>
            </a:r>
          </a:p>
          <a:p>
            <a:r>
              <a:rPr lang="es-ES" b="1">
                <a:latin typeface="Courier New" pitchFamily="49" charset="0"/>
              </a:rPr>
              <a:t>destructor</a:t>
            </a:r>
          </a:p>
          <a:p>
            <a:r>
              <a:rPr lang="es-ES" b="1">
                <a:latin typeface="Courier New" pitchFamily="49" charset="0"/>
              </a:rPr>
              <a:t>program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D18DE8-331D-4887-B374-0D0D31FB0659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Спецификация исключений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6049963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ru-RU" sz="2000" smtClean="0"/>
              <a:t>При объявлении функции можно указать, какие исключения она может генерировать: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ru-RU" sz="1000" i="1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ru-RU" sz="2000" i="1" smtClean="0"/>
              <a:t>	</a:t>
            </a:r>
            <a:r>
              <a:rPr lang="en-US" sz="2000" b="1" smtClean="0"/>
              <a:t>throw</a:t>
            </a:r>
            <a:r>
              <a:rPr lang="en-US" sz="2000" smtClean="0"/>
              <a:t>(&lt;тип&gt;,&lt;тип&gt;…). </a:t>
            </a:r>
            <a:endParaRPr lang="ru-RU" sz="2000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ru-RU" sz="2000" smtClean="0"/>
              <a:t>Пример:</a:t>
            </a:r>
            <a:endParaRPr lang="en-US" sz="2000" i="1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void func</a:t>
            </a:r>
            <a:r>
              <a:rPr lang="ru-RU" sz="2000" b="1" smtClean="0">
                <a:latin typeface="Courier New" pitchFamily="49" charset="0"/>
              </a:rPr>
              <a:t>() </a:t>
            </a:r>
            <a:r>
              <a:rPr lang="en-US" sz="2000" b="1" smtClean="0">
                <a:latin typeface="Courier New" pitchFamily="49" charset="0"/>
              </a:rPr>
              <a:t>throw</a:t>
            </a:r>
            <a:r>
              <a:rPr lang="ru-RU" sz="2000" b="1" smtClean="0">
                <a:latin typeface="Courier New" pitchFamily="49" charset="0"/>
              </a:rPr>
              <a:t>(</a:t>
            </a:r>
            <a:r>
              <a:rPr lang="en-US" sz="2000" b="1" smtClean="0">
                <a:latin typeface="Courier New" pitchFamily="49" charset="0"/>
              </a:rPr>
              <a:t>char</a:t>
            </a:r>
            <a:r>
              <a:rPr lang="ru-RU" sz="2000" b="1" smtClean="0">
                <a:latin typeface="Courier New" pitchFamily="49" charset="0"/>
              </a:rPr>
              <a:t>*,</a:t>
            </a:r>
            <a:r>
              <a:rPr lang="en-US" sz="2000" b="1" smtClean="0">
                <a:latin typeface="Courier New" pitchFamily="49" charset="0"/>
              </a:rPr>
              <a:t>int</a:t>
            </a:r>
            <a:r>
              <a:rPr lang="ru-RU" sz="2000" b="1" smtClean="0">
                <a:latin typeface="Courier New" pitchFamily="49" charset="0"/>
              </a:rPr>
              <a:t>){…}</a:t>
            </a:r>
            <a:r>
              <a:rPr lang="ru-RU" sz="2000" i="1" smtClean="0"/>
              <a:t> </a:t>
            </a:r>
            <a:r>
              <a:rPr lang="ru-RU" sz="2000" smtClean="0">
                <a:solidFill>
                  <a:schemeClr val="hlink"/>
                </a:solidFill>
              </a:rPr>
              <a:t>/*функция может генерировать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ru-RU" sz="2000" smtClean="0">
                <a:solidFill>
                  <a:schemeClr val="hlink"/>
                </a:solidFill>
              </a:rPr>
              <a:t>						   исключения </a:t>
            </a:r>
            <a:r>
              <a:rPr lang="en-US" sz="2000" smtClean="0">
                <a:solidFill>
                  <a:schemeClr val="hlink"/>
                </a:solidFill>
              </a:rPr>
              <a:t>char</a:t>
            </a:r>
            <a:r>
              <a:rPr lang="ru-RU" sz="2000" smtClean="0">
                <a:solidFill>
                  <a:schemeClr val="hlink"/>
                </a:solidFill>
              </a:rPr>
              <a:t>* и </a:t>
            </a:r>
            <a:r>
              <a:rPr lang="en-US" sz="2000" smtClean="0">
                <a:solidFill>
                  <a:schemeClr val="hlink"/>
                </a:solidFill>
              </a:rPr>
              <a:t>int</a:t>
            </a:r>
            <a:r>
              <a:rPr lang="ru-RU" sz="2000" smtClean="0">
                <a:solidFill>
                  <a:schemeClr val="hlink"/>
                </a:solidFill>
              </a:rPr>
              <a:t>   */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ru-RU" sz="2000" smtClean="0"/>
              <a:t>Спецификация исключений не считается частью типа функции и, следовательно, ее можно изменить при переопределении:</a:t>
            </a:r>
            <a:endParaRPr lang="en-US" sz="2000" i="1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class ALPHA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{ public:  struct ALPHA_ERR{};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virtual void vfunc()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throw(ALPHA_ERR)</a:t>
            </a:r>
            <a:r>
              <a:rPr lang="en-US" sz="2000" b="1" smtClean="0">
                <a:latin typeface="Courier New" pitchFamily="49" charset="0"/>
              </a:rPr>
              <a:t>{}</a:t>
            </a:r>
            <a:r>
              <a:rPr lang="en-US" sz="2000" i="1" smtClean="0"/>
              <a:t> </a:t>
            </a:r>
            <a:r>
              <a:rPr lang="en-US" sz="2000" smtClean="0"/>
              <a:t>                                               </a:t>
            </a:r>
            <a:endParaRPr lang="ru-RU" sz="2000" i="1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};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class BETA</a:t>
            </a:r>
            <a:r>
              <a:rPr lang="ru-RU" sz="2000" b="1" smtClean="0">
                <a:latin typeface="Courier New" pitchFamily="49" charset="0"/>
              </a:rPr>
              <a:t> : </a:t>
            </a:r>
            <a:r>
              <a:rPr lang="en-US" sz="2000" b="1" smtClean="0">
                <a:latin typeface="Courier New" pitchFamily="49" charset="0"/>
              </a:rPr>
              <a:t>public ALPHA</a:t>
            </a:r>
            <a:r>
              <a:rPr lang="ru-RU" sz="2000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{ </a:t>
            </a:r>
            <a:r>
              <a:rPr lang="en-US" sz="2000" b="1" smtClean="0">
                <a:latin typeface="Courier New" pitchFamily="49" charset="0"/>
              </a:rPr>
              <a:t>public</a:t>
            </a:r>
            <a:r>
              <a:rPr lang="ru-RU" sz="2000" b="1" smtClean="0">
                <a:latin typeface="Courier New" pitchFamily="49" charset="0"/>
              </a:rPr>
              <a:t>: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</a:t>
            </a:r>
            <a:r>
              <a:rPr lang="en-US" sz="2000" b="1" smtClean="0">
                <a:latin typeface="Courier New" pitchFamily="49" charset="0"/>
              </a:rPr>
              <a:t>void vfunc</a:t>
            </a:r>
            <a:r>
              <a:rPr lang="ru-RU" sz="2000" b="1" smtClean="0">
                <a:latin typeface="Courier New" pitchFamily="49" charset="0"/>
              </a:rPr>
              <a:t>()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throw</a:t>
            </a:r>
            <a:r>
              <a:rPr lang="ru-RU" sz="2000" b="1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char</a:t>
            </a:r>
            <a:r>
              <a:rPr lang="ru-RU" sz="2000" b="1" smtClean="0">
                <a:solidFill>
                  <a:schemeClr val="accent2"/>
                </a:solidFill>
                <a:latin typeface="Courier New" pitchFamily="49" charset="0"/>
              </a:rPr>
              <a:t> *)</a:t>
            </a:r>
            <a:r>
              <a:rPr lang="ru-RU" sz="2000" b="1" smtClean="0">
                <a:latin typeface="Courier New" pitchFamily="49" charset="0"/>
              </a:rPr>
              <a:t> {} </a:t>
            </a:r>
            <a:r>
              <a:rPr lang="ru-RU" sz="2000" i="1" smtClean="0"/>
              <a:t>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ru-RU" sz="2000" smtClean="0"/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58C7D3-D2AD-470C-8E2B-33E9F2449F65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720725"/>
          </a:xfrm>
        </p:spPr>
        <p:txBody>
          <a:bodyPr/>
          <a:lstStyle/>
          <a:p>
            <a:pPr eaLnBrk="1" hangingPunct="1"/>
            <a:r>
              <a:rPr lang="ru-RU" sz="2800" b="1" smtClean="0"/>
              <a:t>Уничтожение локальных переменных при обработке исключения (</a:t>
            </a:r>
            <a:r>
              <a:rPr lang="en-US" sz="2800" b="1" smtClean="0">
                <a:solidFill>
                  <a:schemeClr val="folHlink"/>
                </a:solidFill>
              </a:rPr>
              <a:t>Ex9</a:t>
            </a:r>
            <a:r>
              <a:rPr lang="ru-RU" sz="2800" b="1" smtClean="0">
                <a:solidFill>
                  <a:schemeClr val="folHlink"/>
                </a:solidFill>
              </a:rPr>
              <a:t>_</a:t>
            </a:r>
            <a:r>
              <a:rPr lang="en-US" sz="2800" b="1" smtClean="0">
                <a:solidFill>
                  <a:schemeClr val="folHlink"/>
                </a:solidFill>
              </a:rPr>
              <a:t>3</a:t>
            </a:r>
            <a:r>
              <a:rPr lang="ru-RU" sz="2800" b="1" smtClean="0"/>
              <a:t>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#</a:t>
            </a:r>
            <a:r>
              <a:rPr lang="ru-RU" sz="2000" b="1" dirty="0" err="1" smtClean="0">
                <a:latin typeface="Courier New" pitchFamily="49" charset="0"/>
              </a:rPr>
              <a:t>include</a:t>
            </a:r>
            <a:r>
              <a:rPr lang="ru-RU" sz="2000" b="1" dirty="0" smtClean="0">
                <a:latin typeface="Courier New" pitchFamily="49" charset="0"/>
              </a:rPr>
              <a:t> &lt;</a:t>
            </a:r>
            <a:r>
              <a:rPr lang="ru-RU" sz="2000" b="1" dirty="0" err="1" smtClean="0">
                <a:latin typeface="Courier New" pitchFamily="49" charset="0"/>
              </a:rPr>
              <a:t>iostream</a:t>
            </a:r>
            <a:r>
              <a:rPr lang="ru-RU" sz="2000" b="1" dirty="0" smtClean="0">
                <a:latin typeface="Courier New" pitchFamily="49" charset="0"/>
              </a:rPr>
              <a:t>&gt;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using namespace std;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void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MyFunc</a:t>
            </a:r>
            <a:r>
              <a:rPr lang="ru-RU" sz="2000" b="1" dirty="0" smtClean="0">
                <a:latin typeface="Courier New" pitchFamily="49" charset="0"/>
              </a:rPr>
              <a:t>( </a:t>
            </a:r>
            <a:r>
              <a:rPr lang="ru-RU" sz="2000" b="1" dirty="0" err="1" smtClean="0">
                <a:latin typeface="Courier New" pitchFamily="49" charset="0"/>
              </a:rPr>
              <a:t>void</a:t>
            </a:r>
            <a:r>
              <a:rPr lang="ru-RU" sz="2000" b="1" dirty="0" smtClean="0">
                <a:latin typeface="Courier New" pitchFamily="49" charset="0"/>
              </a:rPr>
              <a:t> 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class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CTest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{</a:t>
            </a:r>
            <a:r>
              <a:rPr lang="ru-RU" sz="2000" b="1" dirty="0" err="1" smtClean="0">
                <a:latin typeface="Courier New" pitchFamily="49" charset="0"/>
              </a:rPr>
              <a:t>public</a:t>
            </a:r>
            <a:r>
              <a:rPr lang="ru-RU" sz="2000" b="1" dirty="0" smtClean="0">
                <a:latin typeface="Courier New" pitchFamily="49" charset="0"/>
              </a:rPr>
              <a:t>: </a:t>
            </a:r>
            <a:r>
              <a:rPr lang="ru-RU" sz="2000" b="1" dirty="0" err="1" smtClean="0">
                <a:latin typeface="Courier New" pitchFamily="49" charset="0"/>
              </a:rPr>
              <a:t>CTest</a:t>
            </a:r>
            <a:r>
              <a:rPr lang="ru-RU" sz="2000" b="1" dirty="0" smtClean="0">
                <a:latin typeface="Courier New" pitchFamily="49" charset="0"/>
              </a:rPr>
              <a:t>(){};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      </a:t>
            </a:r>
            <a:r>
              <a:rPr lang="ru-RU" sz="2000" b="1" dirty="0" err="1" smtClean="0">
                <a:latin typeface="Courier New" pitchFamily="49" charset="0"/>
              </a:rPr>
              <a:t>~CTest</a:t>
            </a:r>
            <a:r>
              <a:rPr lang="ru-RU" sz="2000" b="1" dirty="0" smtClean="0">
                <a:latin typeface="Courier New" pitchFamily="49" charset="0"/>
              </a:rPr>
              <a:t>(){};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      </a:t>
            </a:r>
            <a:r>
              <a:rPr lang="ru-RU" sz="2000" b="1" dirty="0" err="1" smtClean="0">
                <a:latin typeface="Courier New" pitchFamily="49" charset="0"/>
              </a:rPr>
              <a:t>const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char</a:t>
            </a:r>
            <a:r>
              <a:rPr lang="ru-RU" sz="2000" b="1" dirty="0" smtClean="0">
                <a:latin typeface="Courier New" pitchFamily="49" charset="0"/>
              </a:rPr>
              <a:t> *</a:t>
            </a:r>
            <a:r>
              <a:rPr lang="ru-RU" sz="2000" b="1" dirty="0" err="1" smtClean="0">
                <a:latin typeface="Courier New" pitchFamily="49" charset="0"/>
              </a:rPr>
              <a:t>ShowReason</a:t>
            </a:r>
            <a:r>
              <a:rPr lang="ru-RU" sz="2000" b="1" dirty="0" smtClean="0">
                <a:latin typeface="Courier New" pitchFamily="49" charset="0"/>
              </a:rPr>
              <a:t>() </a:t>
            </a:r>
            <a:r>
              <a:rPr lang="ru-RU" sz="2000" b="1" dirty="0" err="1" smtClean="0">
                <a:latin typeface="Courier New" pitchFamily="49" charset="0"/>
              </a:rPr>
              <a:t>const</a:t>
            </a:r>
            <a:r>
              <a:rPr lang="ru-RU" sz="20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         { </a:t>
            </a:r>
            <a:r>
              <a:rPr lang="ru-RU" sz="2000" b="1" dirty="0" err="1" smtClean="0">
                <a:latin typeface="Courier New" pitchFamily="49" charset="0"/>
              </a:rPr>
              <a:t>return</a:t>
            </a:r>
            <a:r>
              <a:rPr lang="ru-RU" sz="2000" b="1" dirty="0" smtClean="0">
                <a:latin typeface="Courier New" pitchFamily="49" charset="0"/>
              </a:rPr>
              <a:t> "</a:t>
            </a:r>
            <a:r>
              <a:rPr lang="ru-RU" sz="2000" b="1" dirty="0" err="1" smtClean="0">
                <a:latin typeface="Courier New" pitchFamily="49" charset="0"/>
              </a:rPr>
              <a:t>Exception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in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CTest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class</a:t>
            </a:r>
            <a:r>
              <a:rPr lang="ru-RU" sz="2000" b="1" dirty="0" smtClean="0">
                <a:latin typeface="Courier New" pitchFamily="49" charset="0"/>
              </a:rPr>
              <a:t>.";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class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CDtorDemo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{</a:t>
            </a:r>
            <a:r>
              <a:rPr lang="ru-RU" sz="2000" b="1" dirty="0" err="1" smtClean="0">
                <a:latin typeface="Courier New" pitchFamily="49" charset="0"/>
              </a:rPr>
              <a:t>public</a:t>
            </a:r>
            <a:r>
              <a:rPr lang="ru-RU" sz="2000" b="1" dirty="0" smtClean="0">
                <a:latin typeface="Courier New" pitchFamily="49" charset="0"/>
              </a:rPr>
              <a:t>:  </a:t>
            </a:r>
            <a:r>
              <a:rPr lang="ru-RU" sz="2000" b="1" dirty="0" err="1" smtClean="0">
                <a:latin typeface="Courier New" pitchFamily="49" charset="0"/>
              </a:rPr>
              <a:t>CDtorDemo</a:t>
            </a:r>
            <a:r>
              <a:rPr lang="ru-RU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       </a:t>
            </a:r>
            <a:r>
              <a:rPr lang="ru-RU" sz="2000" b="1" dirty="0" err="1" smtClean="0">
                <a:latin typeface="Courier New" pitchFamily="49" charset="0"/>
              </a:rPr>
              <a:t>~CDtorDemo</a:t>
            </a:r>
            <a:r>
              <a:rPr lang="ru-RU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CDtorDemo::CDtorDemo</a:t>
            </a:r>
            <a:r>
              <a:rPr lang="ru-RU" sz="20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{    </a:t>
            </a:r>
            <a:r>
              <a:rPr lang="ru-RU" sz="2000" b="1" dirty="0" err="1" smtClean="0">
                <a:latin typeface="Courier New" pitchFamily="49" charset="0"/>
              </a:rPr>
              <a:t>cout</a:t>
            </a:r>
            <a:r>
              <a:rPr lang="ru-RU" sz="2000" b="1" dirty="0" smtClean="0">
                <a:latin typeface="Courier New" pitchFamily="49" charset="0"/>
              </a:rPr>
              <a:t> &lt;&lt; "</a:t>
            </a:r>
            <a:r>
              <a:rPr lang="ru-RU" sz="2000" b="1" dirty="0" err="1" smtClean="0">
                <a:latin typeface="Courier New" pitchFamily="49" charset="0"/>
              </a:rPr>
              <a:t>Constructing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CDtorDemo</a:t>
            </a:r>
            <a:r>
              <a:rPr lang="ru-RU" sz="2000" b="1" dirty="0" smtClean="0">
                <a:latin typeface="Courier New" pitchFamily="49" charset="0"/>
              </a:rPr>
              <a:t>." &lt;&lt; </a:t>
            </a:r>
            <a:r>
              <a:rPr lang="ru-RU" sz="2000" b="1" dirty="0" err="1" smtClean="0">
                <a:latin typeface="Courier New" pitchFamily="49" charset="0"/>
              </a:rPr>
              <a:t>endl</a:t>
            </a:r>
            <a:r>
              <a:rPr lang="ru-RU" sz="2000" b="1" dirty="0" smtClean="0">
                <a:latin typeface="Courier New" pitchFamily="49" charset="0"/>
              </a:rPr>
              <a:t>;}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CDtorDemo::~CDtorDemo</a:t>
            </a:r>
            <a:r>
              <a:rPr lang="ru-RU" sz="20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{    </a:t>
            </a:r>
            <a:r>
              <a:rPr lang="ru-RU" sz="2000" b="1" dirty="0" err="1" smtClean="0">
                <a:latin typeface="Courier New" pitchFamily="49" charset="0"/>
              </a:rPr>
              <a:t>cout</a:t>
            </a:r>
            <a:r>
              <a:rPr lang="ru-RU" sz="2000" b="1" dirty="0" smtClean="0">
                <a:latin typeface="Courier New" pitchFamily="49" charset="0"/>
              </a:rPr>
              <a:t> &lt;&lt; "</a:t>
            </a:r>
            <a:r>
              <a:rPr lang="ru-RU" sz="2000" b="1" dirty="0" err="1" smtClean="0">
                <a:latin typeface="Courier New" pitchFamily="49" charset="0"/>
              </a:rPr>
              <a:t>Destructing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CDtorDemo</a:t>
            </a:r>
            <a:r>
              <a:rPr lang="ru-RU" sz="2000" b="1" dirty="0" smtClean="0">
                <a:latin typeface="Courier New" pitchFamily="49" charset="0"/>
              </a:rPr>
              <a:t>." &lt;&lt; </a:t>
            </a:r>
            <a:r>
              <a:rPr lang="ru-RU" sz="2000" b="1" dirty="0" err="1" smtClean="0">
                <a:latin typeface="Courier New" pitchFamily="49" charset="0"/>
              </a:rPr>
              <a:t>endl</a:t>
            </a:r>
            <a:r>
              <a:rPr lang="ru-RU" sz="2000" b="1" dirty="0" smtClean="0">
                <a:latin typeface="Courier New" pitchFamily="49" charset="0"/>
              </a:rPr>
              <a:t>;}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219700" y="1484313"/>
            <a:ext cx="36925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/>
            <a:r>
              <a:rPr lang="ru-RU">
                <a:solidFill>
                  <a:srgbClr val="CC0000"/>
                </a:solidFill>
              </a:rPr>
              <a:t>При «раскручивании» стека локальные переменные уничтожаются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E4F6DB-48F7-4E54-ABAF-AB521C97506B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792162"/>
          </a:xfrm>
        </p:spPr>
        <p:txBody>
          <a:bodyPr/>
          <a:lstStyle/>
          <a:p>
            <a:pPr eaLnBrk="1" hangingPunct="1"/>
            <a:r>
              <a:rPr lang="ru-RU" sz="2800" b="1" smtClean="0"/>
              <a:t>Уничтожение локальных переменных при обработке исключения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5451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void MyFunc()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{</a:t>
            </a:r>
            <a:r>
              <a:rPr lang="en-US" sz="2000" b="1" smtClean="0">
                <a:latin typeface="Courier New" pitchFamily="49" charset="0"/>
              </a:rPr>
              <a:t>   </a:t>
            </a:r>
            <a:r>
              <a:rPr lang="ru-RU" sz="2000" b="1" smtClean="0">
                <a:latin typeface="Courier New" pitchFamily="49" charset="0"/>
              </a:rPr>
              <a:t>CDtorDemo D;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cout&lt;&lt;"In MyFunc().Throwing CTest exception."&lt;&lt;endl;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</a:t>
            </a:r>
            <a:r>
              <a:rPr lang="ru-RU" sz="2000" b="1" smtClean="0">
                <a:solidFill>
                  <a:schemeClr val="accent2"/>
                </a:solidFill>
                <a:latin typeface="Courier New" pitchFamily="49" charset="0"/>
              </a:rPr>
              <a:t>throw CTest()</a:t>
            </a:r>
            <a:r>
              <a:rPr lang="ru-RU" sz="20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{   cout &lt;&lt; "In main." &lt;&lt; endl;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try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</a:t>
            </a:r>
            <a:r>
              <a:rPr lang="en-US" sz="2000" b="1" smtClean="0">
                <a:latin typeface="Courier New" pitchFamily="49" charset="0"/>
              </a:rPr>
              <a:t>  </a:t>
            </a:r>
            <a:r>
              <a:rPr lang="ru-RU" sz="2000" b="1" smtClean="0">
                <a:latin typeface="Courier New" pitchFamily="49" charset="0"/>
              </a:rPr>
              <a:t>{ cout&lt;&lt;"In try block, calling MyFunc()."&lt;&lt;endl;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</a:t>
            </a:r>
            <a:r>
              <a:rPr lang="en-US" sz="2000" b="1" smtClean="0">
                <a:latin typeface="Courier New" pitchFamily="49" charset="0"/>
              </a:rPr>
              <a:t>  </a:t>
            </a:r>
            <a:r>
              <a:rPr lang="ru-RU" sz="2000" b="1" smtClean="0">
                <a:solidFill>
                  <a:schemeClr val="accent2"/>
                </a:solidFill>
                <a:latin typeface="Courier New" pitchFamily="49" charset="0"/>
              </a:rPr>
              <a:t>MyFunc();</a:t>
            </a:r>
            <a:r>
              <a:rPr lang="ru-RU" sz="2000" b="1" smtClean="0"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catch(</a:t>
            </a:r>
            <a:r>
              <a:rPr lang="ru-RU" sz="2000" b="1" smtClean="0">
                <a:solidFill>
                  <a:schemeClr val="accent2"/>
                </a:solidFill>
                <a:latin typeface="Courier New" pitchFamily="49" charset="0"/>
              </a:rPr>
              <a:t>CTest E</a:t>
            </a:r>
            <a:r>
              <a:rPr lang="ru-RU" sz="2000" b="1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{   cout &lt;&lt; "In catch handler." &lt;&lt; endl;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  cout &lt;&lt; "Caught CTest exception type: ";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  cout &lt;&lt; </a:t>
            </a:r>
            <a:r>
              <a:rPr lang="ru-RU" sz="2000" b="1" smtClean="0">
                <a:solidFill>
                  <a:schemeClr val="accent2"/>
                </a:solidFill>
                <a:latin typeface="Courier New" pitchFamily="49" charset="0"/>
              </a:rPr>
              <a:t>E.ShowReason()</a:t>
            </a:r>
            <a:r>
              <a:rPr lang="ru-RU" sz="2000" b="1" smtClean="0">
                <a:latin typeface="Courier New" pitchFamily="49" charset="0"/>
              </a:rPr>
              <a:t> &lt;&lt; endl;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catch( char *str 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</a:t>
            </a:r>
            <a:r>
              <a:rPr lang="en-US" sz="2000" b="1" smtClean="0">
                <a:latin typeface="Courier New" pitchFamily="49" charset="0"/>
              </a:rPr>
              <a:t>  </a:t>
            </a:r>
            <a:r>
              <a:rPr lang="ru-RU" sz="2000" b="1" smtClean="0">
                <a:latin typeface="Courier New" pitchFamily="49" charset="0"/>
              </a:rPr>
              <a:t>{cout&lt;&lt;"Caught other exception</a:t>
            </a:r>
            <a:r>
              <a:rPr lang="en-US" sz="2000" b="1" smtClean="0">
                <a:latin typeface="Courier New" pitchFamily="49" charset="0"/>
              </a:rPr>
              <a:t>s</a:t>
            </a:r>
            <a:r>
              <a:rPr lang="ru-RU" sz="2000" b="1" smtClean="0">
                <a:latin typeface="Courier New" pitchFamily="49" charset="0"/>
              </a:rPr>
              <a:t>: "&lt;&lt;str&lt;&lt;endl;}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cout&lt;&lt;"Back in main.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Execution resumes here."&lt;&lt;endl;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return 0;}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CD19DE-AD4D-4DBE-B335-B6EA66620BCA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74675"/>
          </a:xfrm>
        </p:spPr>
        <p:txBody>
          <a:bodyPr/>
          <a:lstStyle/>
          <a:p>
            <a:pPr eaLnBrk="1" hangingPunct="1"/>
            <a:r>
              <a:rPr lang="ru-RU" sz="2800" b="1" smtClean="0"/>
              <a:t>Результат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250825" y="1268413"/>
            <a:ext cx="8496300" cy="3384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 main.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 try block, calling MyFunc().</a:t>
            </a:r>
          </a:p>
          <a:p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Constructing CDtorDemo.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 MyFunc(). Throwing CTest exception.</a:t>
            </a:r>
          </a:p>
          <a:p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Destructing CDtorDemo.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 catch handler.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Caught CTest exception type: Exception in CTest class.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Back in main. Execution resumes here.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Press any key to continue</a:t>
            </a:r>
            <a:endParaRPr lang="ru-RU" sz="2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E5419A-D729-4BD0-BD85-9914A74A5C6A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675687" cy="576262"/>
          </a:xfrm>
        </p:spPr>
        <p:txBody>
          <a:bodyPr/>
          <a:lstStyle/>
          <a:p>
            <a:pPr eaLnBrk="1" hangingPunct="1"/>
            <a:r>
              <a:rPr lang="ru-RU" sz="2800" b="1" smtClean="0"/>
              <a:t>Обработка исключений</a:t>
            </a:r>
          </a:p>
        </p:txBody>
      </p:sp>
      <p:sp>
        <p:nvSpPr>
          <p:cNvPr id="7" name="Ромб 6"/>
          <p:cNvSpPr/>
          <p:nvPr/>
        </p:nvSpPr>
        <p:spPr>
          <a:xfrm>
            <a:off x="1403350" y="2636838"/>
            <a:ext cx="2447925" cy="504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Найден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9388" y="3213100"/>
            <a:ext cx="1800225" cy="57626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Собственный</a:t>
            </a:r>
          </a:p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обработчик</a:t>
            </a:r>
          </a:p>
        </p:txBody>
      </p:sp>
      <p:sp>
        <p:nvSpPr>
          <p:cNvPr id="10" name="Ромб 9"/>
          <p:cNvSpPr/>
          <p:nvPr/>
        </p:nvSpPr>
        <p:spPr>
          <a:xfrm>
            <a:off x="2843213" y="3141663"/>
            <a:ext cx="4321175" cy="5032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set_unexpected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16013" y="4005263"/>
            <a:ext cx="2735262" cy="10795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Собственный</a:t>
            </a:r>
          </a:p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обработчик</a:t>
            </a:r>
          </a:p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непредусмотренных</a:t>
            </a:r>
          </a:p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исключений</a:t>
            </a:r>
          </a:p>
        </p:txBody>
      </p:sp>
      <p:sp>
        <p:nvSpPr>
          <p:cNvPr id="12" name="Ромб 11"/>
          <p:cNvSpPr/>
          <p:nvPr/>
        </p:nvSpPr>
        <p:spPr>
          <a:xfrm>
            <a:off x="4500563" y="3933825"/>
            <a:ext cx="4319587" cy="5032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set_terminate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651500" y="5445125"/>
            <a:ext cx="2016125" cy="57626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abort()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16238" y="5157788"/>
            <a:ext cx="2447925" cy="9350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Собственная</a:t>
            </a:r>
          </a:p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подпрограмма</a:t>
            </a:r>
          </a:p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завершения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2627313" y="1773238"/>
            <a:ext cx="0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7" idx="0"/>
          </p:cNvCxnSpPr>
          <p:nvPr/>
        </p:nvCxnSpPr>
        <p:spPr>
          <a:xfrm>
            <a:off x="2627313" y="2492375"/>
            <a:ext cx="0" cy="14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7" idx="3"/>
            <a:endCxn id="10" idx="0"/>
          </p:cNvCxnSpPr>
          <p:nvPr/>
        </p:nvCxnSpPr>
        <p:spPr>
          <a:xfrm>
            <a:off x="3851275" y="2889250"/>
            <a:ext cx="1152525" cy="25241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10" idx="3"/>
            <a:endCxn id="12" idx="0"/>
          </p:cNvCxnSpPr>
          <p:nvPr/>
        </p:nvCxnSpPr>
        <p:spPr>
          <a:xfrm flipH="1">
            <a:off x="6659563" y="3392488"/>
            <a:ext cx="504825" cy="541337"/>
          </a:xfrm>
          <a:prstGeom prst="bentConnector4">
            <a:avLst>
              <a:gd name="adj1" fmla="val -45352"/>
              <a:gd name="adj2" fmla="val 733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12" idx="2"/>
            <a:endCxn id="77" idx="0"/>
          </p:cNvCxnSpPr>
          <p:nvPr/>
        </p:nvCxnSpPr>
        <p:spPr>
          <a:xfrm rot="5400000">
            <a:off x="6551613" y="4545013"/>
            <a:ext cx="2159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2" idx="1"/>
            <a:endCxn id="15" idx="0"/>
          </p:cNvCxnSpPr>
          <p:nvPr/>
        </p:nvCxnSpPr>
        <p:spPr>
          <a:xfrm rot="10800000" flipV="1">
            <a:off x="4140200" y="4184650"/>
            <a:ext cx="360363" cy="97313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10" idx="1"/>
            <a:endCxn id="11" idx="0"/>
          </p:cNvCxnSpPr>
          <p:nvPr/>
        </p:nvCxnSpPr>
        <p:spPr>
          <a:xfrm rot="10800000" flipV="1">
            <a:off x="2484438" y="3392488"/>
            <a:ext cx="358775" cy="6127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endCxn id="14" idx="0"/>
          </p:cNvCxnSpPr>
          <p:nvPr/>
        </p:nvCxnSpPr>
        <p:spPr>
          <a:xfrm rot="5400000">
            <a:off x="6551613" y="5337175"/>
            <a:ext cx="2159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7" idx="1"/>
            <a:endCxn id="8" idx="0"/>
          </p:cNvCxnSpPr>
          <p:nvPr/>
        </p:nvCxnSpPr>
        <p:spPr>
          <a:xfrm rot="10800000" flipV="1">
            <a:off x="1079500" y="2889250"/>
            <a:ext cx="323850" cy="3238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0" name="TextBox 52"/>
          <p:cNvSpPr txBox="1">
            <a:spLocks noChangeArrowheads="1"/>
          </p:cNvSpPr>
          <p:nvPr/>
        </p:nvSpPr>
        <p:spPr bwMode="auto">
          <a:xfrm>
            <a:off x="684213" y="2565400"/>
            <a:ext cx="447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</a:t>
            </a:r>
          </a:p>
        </p:txBody>
      </p:sp>
      <p:sp>
        <p:nvSpPr>
          <p:cNvPr id="20501" name="TextBox 53"/>
          <p:cNvSpPr txBox="1">
            <a:spLocks noChangeArrowheads="1"/>
          </p:cNvSpPr>
          <p:nvPr/>
        </p:nvSpPr>
        <p:spPr bwMode="auto">
          <a:xfrm>
            <a:off x="2484438" y="3357563"/>
            <a:ext cx="447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</a:t>
            </a:r>
          </a:p>
        </p:txBody>
      </p:sp>
      <p:sp>
        <p:nvSpPr>
          <p:cNvPr id="20502" name="TextBox 54"/>
          <p:cNvSpPr txBox="1">
            <a:spLocks noChangeArrowheads="1"/>
          </p:cNvSpPr>
          <p:nvPr/>
        </p:nvSpPr>
        <p:spPr bwMode="auto">
          <a:xfrm>
            <a:off x="3995738" y="3860800"/>
            <a:ext cx="447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</a:t>
            </a:r>
          </a:p>
        </p:txBody>
      </p:sp>
      <p:sp>
        <p:nvSpPr>
          <p:cNvPr id="20503" name="TextBox 55"/>
          <p:cNvSpPr txBox="1">
            <a:spLocks noChangeArrowheads="1"/>
          </p:cNvSpPr>
          <p:nvPr/>
        </p:nvSpPr>
        <p:spPr bwMode="auto">
          <a:xfrm>
            <a:off x="3851275" y="2565400"/>
            <a:ext cx="539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нет</a:t>
            </a:r>
          </a:p>
        </p:txBody>
      </p:sp>
      <p:sp>
        <p:nvSpPr>
          <p:cNvPr id="20504" name="TextBox 56"/>
          <p:cNvSpPr txBox="1">
            <a:spLocks noChangeArrowheads="1"/>
          </p:cNvSpPr>
          <p:nvPr/>
        </p:nvSpPr>
        <p:spPr bwMode="auto">
          <a:xfrm>
            <a:off x="7164388" y="3068638"/>
            <a:ext cx="539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нет</a:t>
            </a:r>
          </a:p>
        </p:txBody>
      </p:sp>
      <p:sp>
        <p:nvSpPr>
          <p:cNvPr id="20505" name="TextBox 57"/>
          <p:cNvSpPr txBox="1">
            <a:spLocks noChangeArrowheads="1"/>
          </p:cNvSpPr>
          <p:nvPr/>
        </p:nvSpPr>
        <p:spPr bwMode="auto">
          <a:xfrm>
            <a:off x="7092950" y="4365625"/>
            <a:ext cx="538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нет</a:t>
            </a: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1547813" y="1196975"/>
            <a:ext cx="2160587" cy="57626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Обработка исключения</a:t>
            </a:r>
          </a:p>
        </p:txBody>
      </p:sp>
      <p:sp>
        <p:nvSpPr>
          <p:cNvPr id="68" name="Блок-схема: типовой процесс 67"/>
          <p:cNvSpPr/>
          <p:nvPr/>
        </p:nvSpPr>
        <p:spPr>
          <a:xfrm>
            <a:off x="1476375" y="1916113"/>
            <a:ext cx="2232025" cy="57626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Поиск обработчика</a:t>
            </a:r>
          </a:p>
        </p:txBody>
      </p:sp>
      <p:sp>
        <p:nvSpPr>
          <p:cNvPr id="77" name="Блок-схема: типовой процесс 76"/>
          <p:cNvSpPr/>
          <p:nvPr/>
        </p:nvSpPr>
        <p:spPr>
          <a:xfrm>
            <a:off x="5435600" y="4652963"/>
            <a:ext cx="2449513" cy="57626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terminate()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941E9A-F9FC-4E29-A7FD-74EB18480790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Обработка непредусмотренных исключений</a:t>
            </a:r>
            <a:r>
              <a:rPr lang="ru-RU" sz="280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85225" cy="59769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Для определения функции обработки непредусморенных исключений в программе используется функция </a:t>
            </a:r>
            <a:r>
              <a:rPr lang="en-US" sz="2000" b="1" smtClean="0"/>
              <a:t>set</a:t>
            </a:r>
            <a:r>
              <a:rPr lang="ru-RU" sz="2000" b="1" smtClean="0"/>
              <a:t>_</a:t>
            </a:r>
            <a:r>
              <a:rPr lang="en-US" sz="2000" b="1" smtClean="0"/>
              <a:t>unexpected</a:t>
            </a:r>
            <a:r>
              <a:rPr lang="ru-RU" sz="2000" smtClean="0"/>
              <a:t>:</a:t>
            </a:r>
            <a:endParaRPr lang="en-US" sz="2000" i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i="1" smtClean="0"/>
              <a:t>	</a:t>
            </a:r>
            <a:r>
              <a:rPr lang="en-US" sz="2000" b="1" smtClean="0">
                <a:latin typeface="Courier New" pitchFamily="49" charset="0"/>
              </a:rPr>
              <a:t>void my</a:t>
            </a:r>
            <a:r>
              <a:rPr lang="ru-RU" sz="2000" b="1" smtClean="0">
                <a:latin typeface="Courier New" pitchFamily="49" charset="0"/>
              </a:rPr>
              <a:t>_</a:t>
            </a:r>
            <a:r>
              <a:rPr lang="en-US" sz="2000" b="1" smtClean="0">
                <a:latin typeface="Courier New" pitchFamily="49" charset="0"/>
              </a:rPr>
              <a:t>unexpected</a:t>
            </a:r>
            <a:r>
              <a:rPr lang="ru-RU" sz="2000" b="1" smtClean="0">
                <a:latin typeface="Courier New" pitchFamily="49" charset="0"/>
              </a:rPr>
              <a:t>()  {</a:t>
            </a:r>
            <a:r>
              <a:rPr lang="ru-RU" sz="2000" i="1" smtClean="0"/>
              <a:t>&lt;</a:t>
            </a:r>
            <a:r>
              <a:rPr lang="ru-RU" sz="2000" smtClean="0"/>
              <a:t>обработка исключений</a:t>
            </a:r>
            <a:r>
              <a:rPr lang="ru-RU" sz="2000" i="1" smtClean="0"/>
              <a:t>&gt; </a:t>
            </a:r>
            <a:r>
              <a:rPr lang="ru-RU" sz="2000" b="1" smtClean="0">
                <a:latin typeface="Courier New" pitchFamily="49" charset="0"/>
              </a:rPr>
              <a:t>}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i="1" smtClean="0"/>
              <a:t>	</a:t>
            </a:r>
            <a:r>
              <a:rPr lang="en-US" sz="2000" i="1" smtClean="0"/>
              <a:t>…</a:t>
            </a:r>
            <a:endParaRPr lang="en-US" sz="2000" b="1" i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i="1" smtClean="0"/>
              <a:t>	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set_unexpected(my_unexpected)</a:t>
            </a:r>
            <a:r>
              <a:rPr lang="en-US" sz="2000" b="1" smtClean="0">
                <a:latin typeface="Courier New" pitchFamily="49" charset="0"/>
              </a:rPr>
              <a:t>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Функция </a:t>
            </a:r>
            <a:r>
              <a:rPr lang="en-US" sz="2000" smtClean="0"/>
              <a:t>set</a:t>
            </a:r>
            <a:r>
              <a:rPr lang="ru-RU" sz="2000" smtClean="0"/>
              <a:t>_</a:t>
            </a:r>
            <a:r>
              <a:rPr lang="en-US" sz="2000" smtClean="0"/>
              <a:t>unexpected</a:t>
            </a:r>
            <a:r>
              <a:rPr lang="ru-RU" sz="2000" smtClean="0"/>
              <a:t>() возвращает старый адрес функции – обработчика непредусмотренных исключений.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Если обработчик непредусмотренных исключений отсутствует, то вызывается функция </a:t>
            </a:r>
            <a:r>
              <a:rPr lang="en-US" sz="2000" b="1" smtClean="0"/>
              <a:t>terminate</a:t>
            </a:r>
            <a:r>
              <a:rPr lang="ru-RU" sz="2000" smtClean="0"/>
              <a:t>(). По умолчанию эта функция вызывает функцию </a:t>
            </a:r>
            <a:r>
              <a:rPr lang="en-US" sz="2000" b="1" smtClean="0"/>
              <a:t>abort</a:t>
            </a:r>
            <a:r>
              <a:rPr lang="ru-RU" sz="2000" smtClean="0"/>
              <a:t>(), которая аварийно завершает текущий процесс.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Для определения собственной функции завершения используется функция </a:t>
            </a:r>
            <a:r>
              <a:rPr lang="en-US" sz="2000" b="1" smtClean="0"/>
              <a:t>set</a:t>
            </a:r>
            <a:r>
              <a:rPr lang="ru-RU" sz="2000" b="1" smtClean="0"/>
              <a:t>_</a:t>
            </a:r>
            <a:r>
              <a:rPr lang="en-US" sz="2000" b="1" smtClean="0"/>
              <a:t>terminate</a:t>
            </a:r>
            <a:r>
              <a:rPr lang="ru-RU" sz="2000" smtClean="0"/>
              <a:t>(): </a:t>
            </a:r>
            <a:endParaRPr lang="en-US" sz="2000" i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void my_terminate(){&lt;обработка завершения&gt;}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set_terminate(my_terminate)</a:t>
            </a:r>
            <a:r>
              <a:rPr lang="en-US" sz="2000" b="1" smtClean="0">
                <a:latin typeface="Courier New" pitchFamily="49" charset="0"/>
              </a:rPr>
              <a:t>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Функция </a:t>
            </a:r>
            <a:r>
              <a:rPr lang="en-US" sz="2000" b="1" smtClean="0"/>
              <a:t>set</a:t>
            </a:r>
            <a:r>
              <a:rPr lang="ru-RU" sz="2000" b="1" smtClean="0"/>
              <a:t>_</a:t>
            </a:r>
            <a:r>
              <a:rPr lang="en-US" sz="2000" b="1" smtClean="0"/>
              <a:t>terminate</a:t>
            </a:r>
            <a:r>
              <a:rPr lang="ru-RU" sz="2000" b="1" smtClean="0"/>
              <a:t>()</a:t>
            </a:r>
            <a:r>
              <a:rPr lang="ru-RU" sz="2000" smtClean="0"/>
              <a:t> также возвращает адрес предыдущей программы обработки завершения.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909D43-B197-4A75-9C44-BD2FD37CC10C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431800"/>
          </a:xfrm>
        </p:spPr>
        <p:txBody>
          <a:bodyPr/>
          <a:lstStyle/>
          <a:p>
            <a:pPr eaLnBrk="1" hangingPunct="1"/>
            <a:r>
              <a:rPr lang="ru-RU" sz="2800" b="1" smtClean="0"/>
              <a:t>Завершающая обработка  (</a:t>
            </a:r>
            <a:r>
              <a:rPr lang="en-US" sz="2800" b="1" smtClean="0">
                <a:solidFill>
                  <a:schemeClr val="folHlink"/>
                </a:solidFill>
              </a:rPr>
              <a:t>Ex9_4</a:t>
            </a:r>
            <a:r>
              <a:rPr lang="ru-RU" sz="2800" b="1" smtClean="0"/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5905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1800" b="1" dirty="0" smtClean="0">
                <a:latin typeface="Courier New" pitchFamily="49" charset="0"/>
              </a:rPr>
              <a:t>#</a:t>
            </a:r>
            <a:r>
              <a:rPr lang="ru-RU" sz="1800" b="1" dirty="0" err="1" smtClean="0">
                <a:latin typeface="Courier New" pitchFamily="49" charset="0"/>
              </a:rPr>
              <a:t>include</a:t>
            </a:r>
            <a:r>
              <a:rPr lang="ru-RU" sz="1800" b="1" dirty="0" smtClean="0">
                <a:latin typeface="Courier New" pitchFamily="49" charset="0"/>
              </a:rPr>
              <a:t> &lt;</a:t>
            </a:r>
            <a:r>
              <a:rPr lang="ru-RU" sz="1800" b="1" dirty="0" err="1" smtClean="0">
                <a:latin typeface="Courier New" pitchFamily="49" charset="0"/>
              </a:rPr>
              <a:t>iostream</a:t>
            </a:r>
            <a:r>
              <a:rPr lang="ru-RU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using namespace std;</a:t>
            </a:r>
            <a:endParaRPr lang="ru-RU" sz="18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err="1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2"/>
                </a:solidFill>
                <a:latin typeface="Courier New" pitchFamily="49" charset="0"/>
              </a:rPr>
              <a:t>term_func</a:t>
            </a: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  <a:endParaRPr lang="en-US" sz="1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ru-RU" sz="1800" b="1" dirty="0" err="1" smtClean="0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 &lt;&lt; "</a:t>
            </a:r>
            <a:r>
              <a:rPr lang="ru-RU" sz="1800" b="1" dirty="0" err="1" smtClean="0">
                <a:solidFill>
                  <a:schemeClr val="accent2"/>
                </a:solidFill>
                <a:latin typeface="Courier New" pitchFamily="49" charset="0"/>
              </a:rPr>
              <a:t>term_func</a:t>
            </a: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2"/>
                </a:solidFill>
                <a:latin typeface="Courier New" pitchFamily="49" charset="0"/>
              </a:rPr>
              <a:t>was</a:t>
            </a: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2"/>
                </a:solidFill>
                <a:latin typeface="Courier New" pitchFamily="49" charset="0"/>
              </a:rPr>
              <a:t>called</a:t>
            </a: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2"/>
                </a:solidFill>
                <a:latin typeface="Courier New" pitchFamily="49" charset="0"/>
              </a:rPr>
              <a:t>by</a:t>
            </a: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chemeClr val="accent2"/>
                </a:solidFill>
                <a:latin typeface="Courier New" pitchFamily="49" charset="0"/>
              </a:rPr>
              <a:t>terminate</a:t>
            </a: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." &lt;&lt; </a:t>
            </a:r>
            <a:r>
              <a:rPr lang="ru-RU" sz="1800" b="1" dirty="0" err="1" smtClean="0">
                <a:solidFill>
                  <a:schemeClr val="accent2"/>
                </a:solidFill>
                <a:latin typeface="Courier New" pitchFamily="49" charset="0"/>
              </a:rPr>
              <a:t>endl</a:t>
            </a: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  <a:endParaRPr lang="en-US" sz="1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	system("pause");</a:t>
            </a:r>
            <a:endParaRPr lang="ru-RU" sz="1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ru-RU" sz="1800" b="1" dirty="0" err="1" smtClean="0">
                <a:solidFill>
                  <a:schemeClr val="accent2"/>
                </a:solidFill>
                <a:latin typeface="Courier New" pitchFamily="49" charset="0"/>
              </a:rPr>
              <a:t>exit</a:t>
            </a: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( -1 );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err="1" smtClean="0">
                <a:latin typeface="Courier New" pitchFamily="49" charset="0"/>
              </a:rPr>
              <a:t>int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main</a:t>
            </a:r>
            <a:r>
              <a:rPr lang="ru-RU" sz="18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>
                <a:latin typeface="Courier New" pitchFamily="49" charset="0"/>
              </a:rPr>
              <a:t>{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try</a:t>
            </a:r>
            <a:endParaRPr lang="ru-RU" sz="18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>
                <a:latin typeface="Courier New" pitchFamily="49" charset="0"/>
              </a:rPr>
              <a:t>   { </a:t>
            </a:r>
            <a:r>
              <a:rPr lang="ru-RU" sz="1800" b="1" dirty="0" err="1" smtClean="0">
                <a:solidFill>
                  <a:schemeClr val="accent2"/>
                </a:solidFill>
                <a:latin typeface="Courier New" pitchFamily="49" charset="0"/>
              </a:rPr>
              <a:t>set_terminate</a:t>
            </a: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( </a:t>
            </a:r>
            <a:r>
              <a:rPr lang="ru-RU" sz="1800" b="1" dirty="0" err="1" smtClean="0">
                <a:solidFill>
                  <a:schemeClr val="accent2"/>
                </a:solidFill>
                <a:latin typeface="Courier New" pitchFamily="49" charset="0"/>
              </a:rPr>
              <a:t>term_func</a:t>
            </a:r>
            <a:r>
              <a:rPr 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>
                <a:latin typeface="Courier New" pitchFamily="49" charset="0"/>
              </a:rPr>
              <a:t>     </a:t>
            </a:r>
            <a:r>
              <a:rPr lang="ru-RU" sz="1800" b="1" dirty="0" err="1" smtClean="0">
                <a:latin typeface="Courier New" pitchFamily="49" charset="0"/>
              </a:rPr>
              <a:t>throw</a:t>
            </a:r>
            <a:r>
              <a:rPr lang="ru-RU" sz="1800" b="1" dirty="0" smtClean="0">
                <a:latin typeface="Courier New" pitchFamily="49" charset="0"/>
              </a:rPr>
              <a:t> "</a:t>
            </a:r>
            <a:r>
              <a:rPr lang="ru-RU" sz="1800" b="1" dirty="0" err="1" smtClean="0">
                <a:latin typeface="Courier New" pitchFamily="49" charset="0"/>
              </a:rPr>
              <a:t>Out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of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memory</a:t>
            </a:r>
            <a:r>
              <a:rPr lang="ru-RU" sz="1800" b="1" dirty="0" smtClean="0">
                <a:latin typeface="Courier New" pitchFamily="49" charset="0"/>
              </a:rPr>
              <a:t>!";   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>
                <a:latin typeface="Courier New" pitchFamily="49" charset="0"/>
              </a:rPr>
              <a:t>   </a:t>
            </a:r>
            <a:r>
              <a:rPr lang="ru-RU" sz="1800" b="1" dirty="0" err="1" smtClean="0">
                <a:latin typeface="Courier New" pitchFamily="49" charset="0"/>
              </a:rPr>
              <a:t>catch</a:t>
            </a:r>
            <a:r>
              <a:rPr lang="ru-RU" sz="1800" b="1" dirty="0" smtClean="0">
                <a:latin typeface="Courier New" pitchFamily="49" charset="0"/>
              </a:rPr>
              <a:t>( </a:t>
            </a:r>
            <a:r>
              <a:rPr lang="ru-RU" sz="1800" b="1" dirty="0" err="1" smtClean="0">
                <a:latin typeface="Courier New" pitchFamily="49" charset="0"/>
              </a:rPr>
              <a:t>int</a:t>
            </a:r>
            <a:r>
              <a:rPr lang="ru-RU" sz="1800" b="1" dirty="0" smtClean="0">
                <a:latin typeface="Courier New" pitchFamily="49" charset="0"/>
              </a:rPr>
              <a:t> 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>
                <a:latin typeface="Courier New" pitchFamily="49" charset="0"/>
              </a:rPr>
              <a:t>   {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cout</a:t>
            </a:r>
            <a:r>
              <a:rPr lang="ru-RU" sz="1800" b="1" dirty="0" smtClean="0">
                <a:latin typeface="Courier New" pitchFamily="49" charset="0"/>
              </a:rPr>
              <a:t> &lt;&lt; "</a:t>
            </a:r>
            <a:r>
              <a:rPr lang="ru-RU" sz="1800" b="1" dirty="0" err="1" smtClean="0">
                <a:latin typeface="Courier New" pitchFamily="49" charset="0"/>
              </a:rPr>
              <a:t>Integer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exception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raised</a:t>
            </a:r>
            <a:r>
              <a:rPr lang="ru-RU" sz="1800" b="1" dirty="0" smtClean="0">
                <a:latin typeface="Courier New" pitchFamily="49" charset="0"/>
              </a:rPr>
              <a:t>." &lt;&lt; </a:t>
            </a:r>
            <a:r>
              <a:rPr lang="ru-RU" sz="1800" b="1" dirty="0" err="1" smtClean="0">
                <a:latin typeface="Courier New" pitchFamily="49" charset="0"/>
              </a:rPr>
              <a:t>endl</a:t>
            </a:r>
            <a:r>
              <a:rPr lang="ru-RU" sz="1800" b="1" dirty="0" smtClean="0">
                <a:latin typeface="Courier New" pitchFamily="49" charset="0"/>
              </a:rPr>
              <a:t>; }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ru-RU" sz="1800" b="1" dirty="0" err="1" smtClean="0">
                <a:latin typeface="Courier New" pitchFamily="49" charset="0"/>
              </a:rPr>
              <a:t>return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</a:rPr>
              <a:t>0;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63" y="1341438"/>
            <a:ext cx="1871662" cy="64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Запускать без отладчика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474F9E-9254-4A38-A518-16BFC7D460A0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2350" cy="504825"/>
          </a:xfrm>
        </p:spPr>
        <p:txBody>
          <a:bodyPr/>
          <a:lstStyle/>
          <a:p>
            <a:pPr eaLnBrk="1" hangingPunct="1"/>
            <a:r>
              <a:rPr lang="ru-RU" sz="2800" b="1" smtClean="0"/>
              <a:t>9.1 Обработка программных сбоев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2562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smtClean="0"/>
              <a:t>Примеры причин сбоев при выполнении </a:t>
            </a:r>
            <a:r>
              <a:rPr lang="ru-RU" sz="2000" smtClean="0">
                <a:solidFill>
                  <a:srgbClr val="CC0000"/>
                </a:solidFill>
              </a:rPr>
              <a:t>отлаженной</a:t>
            </a:r>
            <a:r>
              <a:rPr lang="ru-RU" sz="2000" smtClean="0"/>
              <a:t> программы: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  <a:p>
            <a:r>
              <a:rPr lang="ru-RU" sz="2000" smtClean="0"/>
              <a:t>ввод неверных данных для расчета: деление на ноль, переполнение разрядной сетки, ограничение используемых методов и т.п.;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  <a:p>
            <a:r>
              <a:rPr lang="ru-RU" sz="2000" smtClean="0"/>
              <a:t>невозможность выполнения операций ввода-вывода: отсутствие файла с заданным именем, сбой на диске или в сети, недоступность устройства;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  <a:p>
            <a:r>
              <a:rPr lang="ru-RU" sz="2000" smtClean="0"/>
              <a:t>невозможность предоставления памяти программе по ее запросу;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  <a:p>
            <a:r>
              <a:rPr lang="ru-RU" sz="2000" smtClean="0"/>
              <a:t>аварийное отключение электроэнергии;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  <a:p>
            <a:r>
              <a:rPr lang="ru-RU" sz="2000" smtClean="0"/>
              <a:t>невозможность считать быстроменяющиеся данные</a:t>
            </a:r>
            <a:r>
              <a:rPr lang="en-US" sz="2000" smtClean="0"/>
              <a:t> </a:t>
            </a:r>
            <a:r>
              <a:rPr lang="ru-RU" sz="2000" smtClean="0"/>
              <a:t>из сети и т.п.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841712-3542-4171-A89F-880A2A309B5C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649288"/>
          </a:xfrm>
        </p:spPr>
        <p:txBody>
          <a:bodyPr/>
          <a:lstStyle/>
          <a:p>
            <a:pPr eaLnBrk="1" hangingPunct="1"/>
            <a:r>
              <a:rPr lang="en-US" sz="2800" b="1" smtClean="0"/>
              <a:t>9</a:t>
            </a:r>
            <a:r>
              <a:rPr lang="ru-RU" sz="2800" b="1" smtClean="0"/>
              <a:t>.3 Механизм структурного управления исключениями</a:t>
            </a:r>
            <a:r>
              <a:rPr lang="ru-RU" sz="2800" i="1" smtClean="0"/>
              <a:t> </a:t>
            </a:r>
            <a:r>
              <a:rPr lang="ru-RU" sz="2800" b="1" smtClean="0"/>
              <a:t>С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Для перехвата исключения в языке С используется конструкция: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smtClean="0"/>
              <a:t>{&lt;Защищенный код&gt;}</a:t>
            </a:r>
            <a:endParaRPr lang="ru-RU" sz="20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ru-RU" sz="2000" smtClean="0"/>
              <a:t>(&lt;Фильтрующее выражение&gt;)  {&lt;Обработка исключений&gt;}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Фильтрующее выражение может принимать следующие значения: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1</a:t>
            </a:r>
            <a:r>
              <a:rPr lang="en-US" sz="2000" smtClean="0"/>
              <a:t> = EXCEPTION</a:t>
            </a:r>
            <a:r>
              <a:rPr lang="ru-RU" sz="2000" smtClean="0"/>
              <a:t>_</a:t>
            </a:r>
            <a:r>
              <a:rPr lang="en-US" sz="2000" smtClean="0"/>
              <a:t>EXECUTE</a:t>
            </a:r>
            <a:r>
              <a:rPr lang="ru-RU" sz="2000" smtClean="0"/>
              <a:t>_</a:t>
            </a:r>
            <a:r>
              <a:rPr lang="en-US" sz="2000" smtClean="0"/>
              <a:t>HANDLER</a:t>
            </a:r>
            <a:r>
              <a:rPr lang="ru-RU" sz="2000" smtClean="0"/>
              <a:t> – управление должно быть передано на следующий за ним обработчик исключения (</a:t>
            </a:r>
            <a:r>
              <a:rPr lang="ru-RU" sz="2000" smtClean="0">
                <a:solidFill>
                  <a:srgbClr val="CC0000"/>
                </a:solidFill>
              </a:rPr>
              <a:t>при этом по умолчанию при обратном просмотре стека вызовов активизируются деструкторы всех локальных объектов, созданных между местом генерации исключения и найденным обработчиком</a:t>
            </a:r>
            <a:r>
              <a:rPr lang="ru-RU" sz="2000" smtClean="0"/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0</a:t>
            </a:r>
            <a:r>
              <a:rPr lang="en-US" sz="2000" smtClean="0"/>
              <a:t> = EXCEPTION</a:t>
            </a:r>
            <a:r>
              <a:rPr lang="ru-RU" sz="2000" smtClean="0"/>
              <a:t>_</a:t>
            </a:r>
            <a:r>
              <a:rPr lang="en-US" sz="2000" smtClean="0"/>
              <a:t>CONTINUE</a:t>
            </a:r>
            <a:r>
              <a:rPr lang="ru-RU" sz="2000" smtClean="0"/>
              <a:t>_</a:t>
            </a:r>
            <a:r>
              <a:rPr lang="en-US" sz="2000" smtClean="0"/>
              <a:t>SEARCH</a:t>
            </a:r>
            <a:r>
              <a:rPr lang="ru-RU" sz="2000" smtClean="0"/>
              <a:t> – производится поиск другого обработчика;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-1</a:t>
            </a:r>
            <a:r>
              <a:rPr lang="en-US" sz="2000" smtClean="0"/>
              <a:t> = EXCEPTION</a:t>
            </a:r>
            <a:r>
              <a:rPr lang="ru-RU" sz="2000" smtClean="0"/>
              <a:t>_</a:t>
            </a:r>
            <a:r>
              <a:rPr lang="en-US" sz="2000" smtClean="0"/>
              <a:t>CONTINUE</a:t>
            </a:r>
            <a:r>
              <a:rPr lang="ru-RU" sz="2000" smtClean="0"/>
              <a:t>_</a:t>
            </a:r>
            <a:r>
              <a:rPr lang="en-US" sz="2000" smtClean="0"/>
              <a:t>EXECUTION</a:t>
            </a:r>
            <a:r>
              <a:rPr lang="ru-RU" sz="2000" smtClean="0"/>
              <a:t> – управление возвращается в то место, где было обнаружено исключение без обработки исключения (отмена исключения).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В качестве фильтрующего выражения обычно используется функция, которая возвращает одно из указанных выше трех значений.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2F7E3F-85DE-482C-883F-9EFEA3771529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Получение информации об исключении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59055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000" smtClean="0"/>
              <a:t>Для получения информации об исключении используют:</a:t>
            </a:r>
            <a:endParaRPr lang="en-US" sz="2000" b="1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_exception_code</a:t>
            </a:r>
            <a:r>
              <a:rPr lang="en-US" sz="2000" b="1" smtClean="0">
                <a:latin typeface="Courier New" pitchFamily="49" charset="0"/>
              </a:rPr>
              <a:t>()</a:t>
            </a:r>
            <a:r>
              <a:rPr lang="ru-RU" sz="2000" smtClean="0"/>
              <a:t> – возвращает код исключения.</a:t>
            </a:r>
            <a:endParaRPr lang="ru-RU" sz="2000" b="1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_exception_info</a:t>
            </a:r>
            <a:r>
              <a:rPr lang="en-US" sz="2000" b="1" smtClean="0">
                <a:latin typeface="Courier New" pitchFamily="49" charset="0"/>
              </a:rPr>
              <a:t>()</a:t>
            </a:r>
            <a:r>
              <a:rPr lang="ru-RU" sz="2000" smtClean="0"/>
              <a:t> – возвращает указатель на структуру</a:t>
            </a:r>
            <a:r>
              <a:rPr lang="en-US" sz="2000" smtClean="0"/>
              <a:t> </a:t>
            </a:r>
            <a:r>
              <a:rPr lang="ru-RU" sz="2000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</a:t>
            </a:r>
            <a:r>
              <a:rPr lang="en-US" sz="2000" b="1" smtClean="0">
                <a:latin typeface="Courier New" pitchFamily="49" charset="0"/>
              </a:rPr>
              <a:t>EXCEPTION_POINTERS</a:t>
            </a:r>
            <a:r>
              <a:rPr lang="ru-RU" sz="2000" smtClean="0"/>
              <a:t>, содержащую описание исключения: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struct exception_pointers { 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</a:t>
            </a:r>
            <a:r>
              <a:rPr lang="ru-RU" sz="2000" b="1" smtClean="0">
                <a:latin typeface="Courier New" pitchFamily="49" charset="0"/>
              </a:rPr>
              <a:t>EXCEPTION_RECORD *ExceptionRecord, 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</a:t>
            </a:r>
            <a:r>
              <a:rPr lang="ru-RU" sz="2000" b="1" smtClean="0">
                <a:latin typeface="Courier New" pitchFamily="49" charset="0"/>
              </a:rPr>
              <a:t>CONTEXT *ContextRecord }</a:t>
            </a:r>
            <a:r>
              <a:rPr lang="ru-RU" sz="2000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struct EXCEPTION_RECORD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{     DWORD ExceptionCode;    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// код завершения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DWORD ExceptionFlags;   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// флаг возобновления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struct EXCEPTION_RECORD *ExceptionRecord;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void *ExceptionAddress;    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// адрес исключения</a:t>
            </a:r>
            <a:r>
              <a:rPr lang="en-US" sz="2000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DWORD NumberParameters;  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// количество аргументов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DWORD ExceptionInformation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      </a:t>
            </a:r>
            <a:r>
              <a:rPr lang="en-US" sz="2000" b="1" smtClean="0">
                <a:latin typeface="Courier New" pitchFamily="49" charset="0"/>
              </a:rPr>
              <a:t>[EXCEPTION_MAXIMUM_PARAMETERS];  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/* адрес массива </a:t>
            </a:r>
            <a:r>
              <a:rPr lang="ru-RU" sz="2000" b="1" smtClean="0">
                <a:solidFill>
                  <a:schemeClr val="hlink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solidFill>
                  <a:schemeClr val="hlink"/>
                </a:solidFill>
                <a:latin typeface="Courier New" pitchFamily="49" charset="0"/>
              </a:rPr>
              <a:t>                                         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параметров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};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81F6EB-9C9E-42D6-97EE-04309E656EB3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Получение информации об исключении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9145587" cy="59055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400" smtClean="0"/>
              <a:t>Существует </a:t>
            </a:r>
            <a:r>
              <a:rPr lang="ru-RU" sz="2400" smtClean="0">
                <a:solidFill>
                  <a:schemeClr val="accent2"/>
                </a:solidFill>
              </a:rPr>
              <a:t>ограничение на вызов </a:t>
            </a:r>
            <a:r>
              <a:rPr lang="ru-RU" sz="2400" smtClean="0"/>
              <a:t>этих функций: они могут вызываться только из блока   __</a:t>
            </a:r>
            <a:r>
              <a:rPr lang="en-US" sz="2400" smtClean="0"/>
              <a:t>except</a:t>
            </a:r>
            <a:r>
              <a:rPr lang="ru-RU" sz="2400" smtClean="0"/>
              <a:t>().</a:t>
            </a:r>
            <a:endParaRPr lang="en-US" sz="240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400" smtClean="0"/>
              <a:t> </a:t>
            </a:r>
            <a:endParaRPr lang="en-US" sz="240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400" smtClean="0"/>
              <a:t>Фильтрующая функция не может вызывать </a:t>
            </a:r>
            <a:r>
              <a:rPr lang="ru-RU" sz="2400" b="1" smtClean="0">
                <a:latin typeface="Courier New" pitchFamily="49" charset="0"/>
              </a:rPr>
              <a:t>_exception_info</a:t>
            </a:r>
            <a:r>
              <a:rPr lang="en-US" sz="2400" b="1" smtClean="0">
                <a:latin typeface="Courier New" pitchFamily="49" charset="0"/>
              </a:rPr>
              <a:t>()</a:t>
            </a:r>
            <a:r>
              <a:rPr lang="ru-RU" sz="2400" smtClean="0"/>
              <a:t>, но результат этого вызова можно передать в качестве параметра. Так  например:</a:t>
            </a:r>
            <a:endParaRPr lang="en-US" sz="240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2400" i="1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i="1" smtClean="0"/>
              <a:t>  </a:t>
            </a:r>
            <a:r>
              <a:rPr lang="ru-RU" sz="2400" i="1" smtClean="0"/>
              <a:t>  </a:t>
            </a:r>
            <a:r>
              <a:rPr lang="en-US" sz="2400" i="1" smtClean="0"/>
              <a:t>__</a:t>
            </a:r>
            <a:r>
              <a:rPr lang="en-US" sz="2400" b="1" smtClean="0">
                <a:latin typeface="Courier New" pitchFamily="49" charset="0"/>
              </a:rPr>
              <a:t>except (filter_func(xp = </a:t>
            </a:r>
            <a:r>
              <a:rPr lang="ru-RU" sz="2400" b="1" smtClean="0">
                <a:solidFill>
                  <a:schemeClr val="accent2"/>
                </a:solidFill>
                <a:latin typeface="Courier New" pitchFamily="49" charset="0"/>
              </a:rPr>
              <a:t>_exception_code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2400" b="1" smtClean="0">
                <a:latin typeface="Courier New" pitchFamily="49" charset="0"/>
              </a:rPr>
              <a:t>)) {</a:t>
            </a:r>
            <a:r>
              <a:rPr lang="en-US" sz="2400" smtClean="0"/>
              <a:t>/* получение информации об исключении */</a:t>
            </a:r>
            <a:r>
              <a:rPr lang="en-US" sz="2400" i="1" smtClean="0"/>
              <a:t> </a:t>
            </a:r>
            <a:r>
              <a:rPr lang="en-US" sz="2400" b="1" smtClean="0">
                <a:latin typeface="Courier New" pitchFamily="49" charset="0"/>
              </a:rPr>
              <a:t>}</a:t>
            </a:r>
            <a:endParaRPr lang="ru-RU" sz="2400" b="1" smtClean="0"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400" smtClean="0"/>
              <a:t>или с использованием составного оператора:</a:t>
            </a:r>
            <a:endParaRPr lang="en-US" sz="2400" i="1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400" i="1" smtClean="0"/>
              <a:t>    </a:t>
            </a:r>
            <a:r>
              <a:rPr lang="en-US" sz="2400" i="1" smtClean="0"/>
              <a:t>__</a:t>
            </a:r>
            <a:r>
              <a:rPr lang="en-US" sz="2400" b="1" smtClean="0">
                <a:latin typeface="Courier New" pitchFamily="49" charset="0"/>
              </a:rPr>
              <a:t>except((xp = </a:t>
            </a:r>
            <a:r>
              <a:rPr lang="ru-RU" sz="2400" b="1" smtClean="0">
                <a:solidFill>
                  <a:schemeClr val="accent2"/>
                </a:solidFill>
                <a:latin typeface="Courier New" pitchFamily="49" charset="0"/>
              </a:rPr>
              <a:t>_exception_info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2400" b="1" smtClean="0">
                <a:latin typeface="Courier New" pitchFamily="49" charset="0"/>
              </a:rPr>
              <a:t>), </a:t>
            </a:r>
            <a:r>
              <a:rPr lang="ru-RU" sz="2400" b="1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400" b="1" smtClean="0">
                <a:latin typeface="Courier New" pitchFamily="49" charset="0"/>
              </a:rPr>
              <a:t>                               </a:t>
            </a:r>
            <a:r>
              <a:rPr lang="en-US" sz="2400" b="1" smtClean="0">
                <a:latin typeface="Courier New" pitchFamily="49" charset="0"/>
              </a:rPr>
              <a:t>filter_func(xp))</a:t>
            </a:r>
            <a:endParaRPr lang="ru-RU" sz="2400" b="1" smtClean="0"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C8F0BC-ACC4-4788-B367-F0BEE73BE7C2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081088"/>
          </a:xfrm>
        </p:spPr>
        <p:txBody>
          <a:bodyPr/>
          <a:lstStyle/>
          <a:p>
            <a:pPr eaLnBrk="1" hangingPunct="1"/>
            <a:r>
              <a:rPr lang="ru-RU" sz="2800" b="1" smtClean="0"/>
              <a:t>Обработка аппаратных и программных исключений </a:t>
            </a:r>
            <a:r>
              <a:rPr lang="en-US" sz="2800" b="1" smtClean="0"/>
              <a:t>Windows</a:t>
            </a:r>
            <a:r>
              <a:rPr lang="ru-RU" sz="2800" b="1" smtClean="0"/>
              <a:t> (</a:t>
            </a:r>
            <a:r>
              <a:rPr lang="en-US" sz="2800" b="1" smtClean="0">
                <a:solidFill>
                  <a:schemeClr val="folHlink"/>
                </a:solidFill>
              </a:rPr>
              <a:t>Ex9_5</a:t>
            </a:r>
            <a:r>
              <a:rPr lang="ru-RU" sz="2800" b="1" smtClean="0"/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9145587" cy="52562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#include &lt;EXCPT.H&gt;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int main</a:t>
            </a:r>
            <a:r>
              <a:rPr lang="en-US" sz="2000" b="1" noProof="1" smtClean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int* p = 0x00000000;   </a:t>
            </a:r>
            <a:r>
              <a:rPr lang="en-US" sz="2000" b="1" noProof="1" smtClean="0">
                <a:solidFill>
                  <a:srgbClr val="33CC33"/>
                </a:solidFill>
                <a:latin typeface="Arial Unicode MS" pitchFamily="34" charset="-128"/>
              </a:rPr>
              <a:t>// NULL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cout &lt;&lt; "begin"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__try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   cout &lt;&lt; "in try" &lt;&lt;endl;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   *p = 13;    </a:t>
            </a:r>
            <a:r>
              <a:rPr lang="en-US" sz="2000" noProof="1" smtClean="0">
                <a:solidFill>
                  <a:srgbClr val="33CC33"/>
                </a:solidFill>
                <a:latin typeface="Arial Unicode MS" pitchFamily="34" charset="-128"/>
              </a:rPr>
              <a:t>// </a:t>
            </a:r>
            <a:r>
              <a:rPr lang="ru-RU" sz="2000" noProof="1" smtClean="0">
                <a:solidFill>
                  <a:srgbClr val="33CC33"/>
                </a:solidFill>
                <a:latin typeface="Arial Unicode MS" pitchFamily="34" charset="-128"/>
              </a:rPr>
              <a:t>генерация исключения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noProof="1" smtClean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__except(_exception_code(),1)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{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noProof="1" smtClean="0">
                <a:latin typeface="Courier New" pitchFamily="49" charset="0"/>
              </a:rPr>
              <a:t>cout &lt;&lt; "code =" &lt;&lt;hex&lt;&lt;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noProof="1" smtClean="0">
                <a:latin typeface="Courier New" pitchFamily="49" charset="0"/>
              </a:rPr>
              <a:t>_exception_code() &lt;&lt; endl;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cout &lt;&lt; "end"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noProof="1" smtClean="0">
                <a:latin typeface="Courier New" pitchFamily="49" charset="0"/>
              </a:rPr>
              <a:t>&lt;&lt;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noProof="1" smtClean="0">
                <a:latin typeface="Courier New" pitchFamily="49" charset="0"/>
              </a:rPr>
              <a:t>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</a:t>
            </a:r>
            <a:r>
              <a:rPr lang="en-US" sz="2000" b="1" noProof="1" smtClean="0">
                <a:latin typeface="Courier New" pitchFamily="49" charset="0"/>
              </a:rPr>
              <a:t>return 0;</a:t>
            </a:r>
            <a:endParaRPr lang="en-US" sz="2000" b="1" noProof="1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}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435600" y="1341438"/>
            <a:ext cx="3708400" cy="14398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begin</a:t>
            </a:r>
          </a:p>
          <a:p>
            <a:r>
              <a:rPr lang="en-US" b="1">
                <a:latin typeface="Courier New" pitchFamily="49" charset="0"/>
              </a:rPr>
              <a:t>in try</a:t>
            </a:r>
          </a:p>
          <a:p>
            <a:r>
              <a:rPr lang="en-US" b="1">
                <a:latin typeface="Courier New" pitchFamily="49" charset="0"/>
              </a:rPr>
              <a:t>code = c0000005</a:t>
            </a:r>
          </a:p>
          <a:p>
            <a:r>
              <a:rPr lang="en-US" b="1">
                <a:latin typeface="Courier New" pitchFamily="49" charset="0"/>
              </a:rPr>
              <a:t>end</a:t>
            </a:r>
          </a:p>
          <a:p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26309B-E7D3-4763-8B35-A11BF5668BB4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Генерация исключений в С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5905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Для генерации исключения используется функция </a:t>
            </a:r>
            <a:endParaRPr lang="en-US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void RaiseException</a:t>
            </a:r>
            <a:r>
              <a:rPr lang="ru-RU" sz="2000" b="1" smtClean="0">
                <a:latin typeface="Courier New" pitchFamily="49" charset="0"/>
              </a:rPr>
              <a:t>(</a:t>
            </a:r>
            <a:r>
              <a:rPr lang="en-US" sz="2000" b="1" smtClean="0">
                <a:latin typeface="Courier New" pitchFamily="49" charset="0"/>
              </a:rPr>
              <a:t>DWORD</a:t>
            </a:r>
            <a:r>
              <a:rPr lang="ru-RU" sz="2000" b="1" smtClean="0"/>
              <a:t> &lt;</a:t>
            </a:r>
            <a:r>
              <a:rPr lang="ru-RU" sz="2000" smtClean="0"/>
              <a:t>код исключения</a:t>
            </a:r>
            <a:r>
              <a:rPr lang="ru-RU" sz="2000" b="1" smtClean="0"/>
              <a:t>&gt;,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/>
              <a:t>             </a:t>
            </a:r>
            <a:r>
              <a:rPr lang="en-US" sz="2000" b="1" smtClean="0">
                <a:latin typeface="Courier New" pitchFamily="49" charset="0"/>
              </a:rPr>
              <a:t>DWORD</a:t>
            </a:r>
            <a:r>
              <a:rPr lang="ru-RU" sz="2000" b="1" smtClean="0"/>
              <a:t> &lt;</a:t>
            </a:r>
            <a:r>
              <a:rPr lang="ru-RU" sz="2000" smtClean="0"/>
              <a:t>флаг</a:t>
            </a:r>
            <a:r>
              <a:rPr lang="ru-RU" sz="2000" b="1" smtClean="0"/>
              <a:t>&gt;,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/>
              <a:t>             </a:t>
            </a:r>
            <a:r>
              <a:rPr lang="en-US" sz="2000" b="1" smtClean="0">
                <a:latin typeface="Courier New" pitchFamily="49" charset="0"/>
              </a:rPr>
              <a:t>DWORD</a:t>
            </a:r>
            <a:r>
              <a:rPr lang="ru-RU" sz="2000" b="1" smtClean="0"/>
              <a:t> &lt;</a:t>
            </a:r>
            <a:r>
              <a:rPr lang="ru-RU" sz="2000" smtClean="0"/>
              <a:t>количество аргументов</a:t>
            </a:r>
            <a:r>
              <a:rPr lang="ru-RU" sz="2000" b="1" smtClean="0"/>
              <a:t>&gt;,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/>
              <a:t>             </a:t>
            </a:r>
            <a:r>
              <a:rPr lang="en-US" sz="2000" b="1" smtClean="0">
                <a:latin typeface="Courier New" pitchFamily="49" charset="0"/>
              </a:rPr>
              <a:t>const DWORD</a:t>
            </a:r>
            <a:r>
              <a:rPr lang="ru-RU" sz="2000" b="1" smtClean="0"/>
              <a:t> *&lt;</a:t>
            </a:r>
            <a:r>
              <a:rPr lang="ru-RU" sz="2000" smtClean="0"/>
              <a:t>адрес массива 32 разрядных аргументов</a:t>
            </a:r>
            <a:r>
              <a:rPr lang="ru-RU" sz="2000" b="1" smtClean="0"/>
              <a:t>&gt;);</a:t>
            </a: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где </a:t>
            </a:r>
            <a:r>
              <a:rPr lang="en-US" sz="2000" smtClean="0"/>
              <a:t>&lt;</a:t>
            </a:r>
            <a:r>
              <a:rPr lang="ru-RU" sz="2000" smtClean="0"/>
              <a:t>код исключения</a:t>
            </a:r>
            <a:r>
              <a:rPr lang="en-US" sz="2000" smtClean="0"/>
              <a:t>&gt;</a:t>
            </a:r>
            <a:r>
              <a:rPr lang="ru-RU" sz="2000" smtClean="0"/>
              <a:t> – число следующего вида: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       биты 30-31: 11  – ошибка; 01 – информация; 10 – предупреждение;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       бит    29: 1 – не системный код;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       бит    28:  0 – резерв;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&lt;флаг&gt; может принимать значения: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             </a:t>
            </a:r>
            <a:r>
              <a:rPr lang="en-US" sz="2000" b="1" smtClean="0">
                <a:latin typeface="Courier New" pitchFamily="49" charset="0"/>
              </a:rPr>
              <a:t>EXCEPTION</a:t>
            </a:r>
            <a:r>
              <a:rPr lang="ru-RU" sz="2000" b="1" smtClean="0">
                <a:latin typeface="Courier New" pitchFamily="49" charset="0"/>
              </a:rPr>
              <a:t>_</a:t>
            </a:r>
            <a:r>
              <a:rPr lang="en-US" sz="2000" b="1" smtClean="0">
                <a:latin typeface="Courier New" pitchFamily="49" charset="0"/>
              </a:rPr>
              <a:t>CONTINUABLE</a:t>
            </a:r>
            <a:r>
              <a:rPr lang="ru-RU" sz="2000" b="1" smtClean="0">
                <a:latin typeface="Courier New" pitchFamily="49" charset="0"/>
              </a:rPr>
              <a:t> (0)</a:t>
            </a:r>
            <a:r>
              <a:rPr lang="ru-RU" sz="2000" smtClean="0"/>
              <a:t>  – обработка возобновима;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             </a:t>
            </a:r>
            <a:r>
              <a:rPr lang="en-US" sz="2000" b="1" smtClean="0">
                <a:latin typeface="Courier New" pitchFamily="49" charset="0"/>
              </a:rPr>
              <a:t>EXCEPTION</a:t>
            </a:r>
            <a:r>
              <a:rPr lang="ru-RU" sz="2000" b="1" smtClean="0">
                <a:latin typeface="Courier New" pitchFamily="49" charset="0"/>
              </a:rPr>
              <a:t>_</a:t>
            </a:r>
            <a:r>
              <a:rPr lang="en-US" sz="2000" b="1" smtClean="0">
                <a:latin typeface="Courier New" pitchFamily="49" charset="0"/>
              </a:rPr>
              <a:t>NONCONTINUABLE</a:t>
            </a:r>
            <a:r>
              <a:rPr lang="ru-RU" sz="2000" smtClean="0"/>
              <a:t> – обработка не возобновима (любая попытка продолжить процесс вызовет соответствующее прерывание).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/>
              <a:t>Пример: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#define STATUS_1  0xE0000001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...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RaiseException(STATUS_1, 0, 0, 0);</a:t>
            </a:r>
            <a:endParaRPr lang="en-US" sz="20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BCBF2B-8481-407A-A9A0-0280D713E3AD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Завершающая обработка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85225" cy="568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Структурное управление исключениями поддерживает также завершающую конструкцию, которая выполняется независимо от того, было ли обнаружено исключение при выполнении защищенного блока:</a:t>
            </a:r>
            <a:endParaRPr lang="ru-RU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smtClean="0"/>
              <a:t>{&lt;Защищенный блок&gt; }</a:t>
            </a:r>
            <a:endParaRPr lang="ru-RU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smtClean="0"/>
              <a:t>{&lt;Завершающая обработка&gt;}</a:t>
            </a:r>
          </a:p>
          <a:p>
            <a:pPr eaLnBrk="1" hangingPunct="1"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buFont typeface="Wingdings" pitchFamily="2" charset="2"/>
              <a:buNone/>
            </a:pPr>
            <a:endParaRPr lang="ru-RU" sz="20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8B17AD-0251-4342-A9AB-AC64B3E90D89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569325" cy="935038"/>
          </a:xfrm>
        </p:spPr>
        <p:txBody>
          <a:bodyPr/>
          <a:lstStyle/>
          <a:p>
            <a:pPr eaLnBrk="1" hangingPunct="1"/>
            <a:r>
              <a:rPr lang="ru-RU" sz="2800" b="1" smtClean="0"/>
              <a:t>Совместное использование обычной и завершающей обработки исключений</a:t>
            </a:r>
            <a:r>
              <a:rPr lang="en-US" sz="2800" b="1" smtClean="0"/>
              <a:t> (</a:t>
            </a:r>
            <a:r>
              <a:rPr lang="en-US" sz="2800" b="1" smtClean="0">
                <a:solidFill>
                  <a:schemeClr val="folHlink"/>
                </a:solidFill>
              </a:rPr>
              <a:t>Ex9_6</a:t>
            </a:r>
            <a:r>
              <a:rPr lang="en-US" sz="2800" b="1" smtClean="0"/>
              <a:t>)</a:t>
            </a:r>
            <a:endParaRPr lang="ru-RU" sz="2800" b="1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85888"/>
            <a:ext cx="8893175" cy="5472112"/>
          </a:xfrm>
        </p:spPr>
        <p:txBody>
          <a:bodyPr/>
          <a:lstStyle/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#include &lt;iostream&gt;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using namespace std;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int main</a:t>
            </a:r>
            <a:r>
              <a:rPr lang="en-US" sz="2000" b="1" noProof="1" smtClean="0">
                <a:latin typeface="Courier New" pitchFamily="49" charset="0"/>
              </a:rPr>
              <a:t>()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{  int* p = 0x00000000;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noProof="1" smtClean="0">
                <a:solidFill>
                  <a:srgbClr val="33CC33"/>
                </a:solidFill>
                <a:latin typeface="Courier New" pitchFamily="49" charset="0"/>
              </a:rPr>
              <a:t>// NULL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cout &lt;&lt; "Begin" &lt;&lt; endl;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__try{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       cout &lt;&lt; "in try1" &lt;&lt; endl;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       __try{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             cout&lt;&lt; "in try2" &lt;&lt; endl;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             *p = 13;   </a:t>
            </a:r>
            <a:r>
              <a:rPr lang="en-US" sz="2000" b="1" noProof="1" smtClean="0">
                <a:solidFill>
                  <a:srgbClr val="33CC33"/>
                </a:solidFill>
                <a:latin typeface="Courier New" pitchFamily="49" charset="0"/>
              </a:rPr>
              <a:t>// </a:t>
            </a:r>
            <a:r>
              <a:rPr lang="ru-RU" sz="2000" b="1" noProof="1" smtClean="0">
                <a:solidFill>
                  <a:srgbClr val="33CC33"/>
                </a:solidFill>
                <a:latin typeface="Courier New" pitchFamily="49" charset="0"/>
              </a:rPr>
              <a:t>генерация исключения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ru-RU" sz="2000" b="1" noProof="1" smtClean="0">
                <a:latin typeface="Courier New" pitchFamily="49" charset="0"/>
              </a:rPr>
              <a:t>               }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       __finally{ puts("in finally"); }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      }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__except(1){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noProof="1" smtClean="0">
                <a:latin typeface="Courier New" pitchFamily="49" charset="0"/>
              </a:rPr>
              <a:t>cout&lt;&lt;"in except"&lt;&lt;endl;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noProof="1" smtClean="0">
                <a:latin typeface="Courier New" pitchFamily="49" charset="0"/>
              </a:rPr>
              <a:t>}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cout&lt;&lt;"end"&lt;&lt;endl;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   </a:t>
            </a:r>
            <a:r>
              <a:rPr lang="en-US" sz="2000" b="1" noProof="1" smtClean="0">
                <a:latin typeface="Courier New" pitchFamily="49" charset="0"/>
              </a:rPr>
              <a:t>return 0;</a:t>
            </a:r>
            <a:endParaRPr lang="en-US" sz="2000" b="1" noProof="1" smtClean="0">
              <a:latin typeface="Courier New" pitchFamily="49" charset="0"/>
            </a:endParaRP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}</a:t>
            </a:r>
            <a:endParaRPr lang="ru-RU" sz="2000" b="1" dirty="0" smtClean="0">
              <a:latin typeface="Courier New" pitchFamily="49" charset="0"/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6156325" y="1557338"/>
            <a:ext cx="2232025" cy="20161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b="1">
                <a:latin typeface="Courier New" pitchFamily="49" charset="0"/>
              </a:rPr>
              <a:t>Begin</a:t>
            </a:r>
          </a:p>
          <a:p>
            <a:r>
              <a:rPr lang="en-US" sz="2000" b="1">
                <a:latin typeface="Courier New" pitchFamily="49" charset="0"/>
              </a:rPr>
              <a:t>in try1</a:t>
            </a:r>
          </a:p>
          <a:p>
            <a:r>
              <a:rPr lang="en-US" sz="2000" b="1">
                <a:latin typeface="Courier New" pitchFamily="49" charset="0"/>
              </a:rPr>
              <a:t>in try2</a:t>
            </a:r>
          </a:p>
          <a:p>
            <a:r>
              <a:rPr lang="en-US" sz="2000" b="1">
                <a:latin typeface="Courier New" pitchFamily="49" charset="0"/>
              </a:rPr>
              <a:t>in finally</a:t>
            </a:r>
          </a:p>
          <a:p>
            <a:r>
              <a:rPr lang="en-US" sz="2000" b="1">
                <a:latin typeface="Courier New" pitchFamily="49" charset="0"/>
              </a:rPr>
              <a:t>in except</a:t>
            </a:r>
          </a:p>
          <a:p>
            <a:r>
              <a:rPr lang="en-US" sz="2000" b="1">
                <a:latin typeface="Courier New" pitchFamily="49" charset="0"/>
              </a:rPr>
              <a:t>end</a:t>
            </a:r>
            <a:endParaRPr 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55F557-F60B-4D64-A2A1-4BC837E2A750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008063"/>
          </a:xfrm>
        </p:spPr>
        <p:txBody>
          <a:bodyPr/>
          <a:lstStyle/>
          <a:p>
            <a:pPr eaLnBrk="1" hangingPunct="1"/>
            <a:r>
              <a:rPr lang="ru-RU" sz="2800" b="1" smtClean="0"/>
              <a:t>9.4 Совместное использование различных механизмов обработки исключений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7610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2000" smtClean="0"/>
              <a:t>1) исключения </a:t>
            </a:r>
            <a:r>
              <a:rPr lang="en-US" sz="2000" smtClean="0"/>
              <a:t>Win</a:t>
            </a:r>
            <a:r>
              <a:rPr lang="ru-RU" sz="2000" smtClean="0"/>
              <a:t>32 можно обрабатывать только </a:t>
            </a:r>
            <a:r>
              <a:rPr lang="en-US" sz="2000" smtClean="0"/>
              <a:t>try</a:t>
            </a:r>
            <a:r>
              <a:rPr lang="ru-RU" sz="2000" smtClean="0"/>
              <a:t>…_ _</a:t>
            </a:r>
            <a:r>
              <a:rPr lang="en-US" sz="2000" smtClean="0"/>
              <a:t>except</a:t>
            </a:r>
            <a:r>
              <a:rPr lang="ru-RU" sz="2000" smtClean="0"/>
              <a:t> (</a:t>
            </a:r>
            <a:r>
              <a:rPr lang="en-US" sz="2000" smtClean="0"/>
              <a:t>C</a:t>
            </a:r>
            <a:r>
              <a:rPr lang="ru-RU" sz="2000" smtClean="0"/>
              <a:t>++) или _ _</a:t>
            </a:r>
            <a:r>
              <a:rPr lang="en-US" sz="2000" smtClean="0"/>
              <a:t>try</a:t>
            </a:r>
            <a:r>
              <a:rPr lang="ru-RU" sz="2000" smtClean="0"/>
              <a:t>…_ _</a:t>
            </a:r>
            <a:r>
              <a:rPr lang="en-US" sz="2000" smtClean="0"/>
              <a:t>except</a:t>
            </a:r>
            <a:r>
              <a:rPr lang="ru-RU" sz="2000" smtClean="0"/>
              <a:t> (</a:t>
            </a:r>
            <a:r>
              <a:rPr lang="en-US" sz="2000" smtClean="0"/>
              <a:t>C</a:t>
            </a:r>
            <a:r>
              <a:rPr lang="ru-RU" sz="2000" smtClean="0"/>
              <a:t>) или соответственно </a:t>
            </a:r>
            <a:r>
              <a:rPr lang="en-US" sz="2000" smtClean="0"/>
              <a:t>try</a:t>
            </a:r>
            <a:r>
              <a:rPr lang="ru-RU" sz="2000" smtClean="0"/>
              <a:t>…_ _</a:t>
            </a:r>
            <a:r>
              <a:rPr lang="en-US" sz="2000" smtClean="0"/>
              <a:t>finally</a:t>
            </a:r>
            <a:r>
              <a:rPr lang="ru-RU" sz="2000" smtClean="0"/>
              <a:t> (С++) или  _ _</a:t>
            </a:r>
            <a:r>
              <a:rPr lang="en-US" sz="2000" smtClean="0"/>
              <a:t>try</a:t>
            </a:r>
            <a:r>
              <a:rPr lang="ru-RU" sz="2000" smtClean="0"/>
              <a:t>…_ _</a:t>
            </a:r>
            <a:r>
              <a:rPr lang="en-US" sz="2000" smtClean="0"/>
              <a:t>finally</a:t>
            </a:r>
            <a:r>
              <a:rPr lang="ru-RU" sz="2000" smtClean="0"/>
              <a:t> (С); </a:t>
            </a:r>
            <a:r>
              <a:rPr lang="ru-RU" sz="2000" smtClean="0">
                <a:solidFill>
                  <a:srgbClr val="CC0000"/>
                </a:solidFill>
              </a:rPr>
              <a:t>оператор </a:t>
            </a:r>
            <a:r>
              <a:rPr lang="en-US" sz="2000" b="1" smtClean="0">
                <a:solidFill>
                  <a:srgbClr val="CC0000"/>
                </a:solidFill>
                <a:latin typeface="Courier New" pitchFamily="49" charset="0"/>
              </a:rPr>
              <a:t>catch</a:t>
            </a:r>
            <a:r>
              <a:rPr lang="ru-RU" sz="2000" smtClean="0">
                <a:solidFill>
                  <a:srgbClr val="CC0000"/>
                </a:solidFill>
              </a:rPr>
              <a:t> эти исключения игнорирует</a:t>
            </a:r>
            <a:r>
              <a:rPr lang="ru-RU" sz="2000" smtClean="0"/>
              <a:t>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2000" smtClean="0"/>
              <a:t>2) неперехваченные исключения </a:t>
            </a:r>
            <a:r>
              <a:rPr lang="en-US" sz="2000" smtClean="0"/>
              <a:t>Win</a:t>
            </a:r>
            <a:r>
              <a:rPr lang="ru-RU" sz="2000" smtClean="0"/>
              <a:t>32 не обрабатываются функцией обработки неперехваченных исключений и функцией </a:t>
            </a:r>
            <a:r>
              <a:rPr lang="en-US" sz="2000" b="1" smtClean="0">
                <a:latin typeface="Courier New" pitchFamily="49" charset="0"/>
              </a:rPr>
              <a:t>terminate</a:t>
            </a:r>
            <a:r>
              <a:rPr lang="ru-RU" sz="2000" b="1" smtClean="0">
                <a:latin typeface="Courier New" pitchFamily="49" charset="0"/>
              </a:rPr>
              <a:t>()</a:t>
            </a:r>
            <a:r>
              <a:rPr lang="ru-RU" sz="2000" smtClean="0"/>
              <a:t>, а передаются операционной системе, что обычно приводит к аварийному завершению приложения;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2000" smtClean="0"/>
              <a:t>3) обработчики структурных исключений не получают копии объекта исключения, так как он не создается, а для получения информации об исключении используют специальные функции </a:t>
            </a:r>
            <a:r>
              <a:rPr lang="ru-RU" sz="2000" b="1" smtClean="0">
                <a:latin typeface="Courier New" pitchFamily="49" charset="0"/>
              </a:rPr>
              <a:t>_exception_code</a:t>
            </a:r>
            <a:r>
              <a:rPr lang="en-US" sz="2000" b="1" smtClean="0">
                <a:latin typeface="Courier New" pitchFamily="49" charset="0"/>
              </a:rPr>
              <a:t>()</a:t>
            </a:r>
            <a:r>
              <a:rPr lang="ru-RU" sz="2000" smtClean="0"/>
              <a:t> и </a:t>
            </a:r>
            <a:r>
              <a:rPr lang="ru-RU" sz="2000" b="1" smtClean="0">
                <a:latin typeface="Courier New" pitchFamily="49" charset="0"/>
              </a:rPr>
              <a:t>_exception_info</a:t>
            </a:r>
            <a:r>
              <a:rPr lang="en-US" sz="2000" b="1" smtClean="0">
                <a:latin typeface="Courier New" pitchFamily="49" charset="0"/>
              </a:rPr>
              <a:t>()</a:t>
            </a:r>
            <a:r>
              <a:rPr lang="ru-RU" sz="2000" smtClean="0"/>
              <a:t>.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2000" smtClean="0"/>
              <a:t> Если возникает необходимость перехвата структурных исключений и исключений С++ для одной последовательности операторов, то соответствующие конструкции вкладываются одна в другую.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9A3DCE-0A95-447F-AD14-FA12036ACAB1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8636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ru-RU" sz="2800" b="1" smtClean="0"/>
              <a:t>Пример совместного использования механизмов исключения (</a:t>
            </a:r>
            <a:r>
              <a:rPr lang="en-US" sz="2800" b="1" smtClean="0">
                <a:solidFill>
                  <a:schemeClr val="folHlink"/>
                </a:solidFill>
              </a:rPr>
              <a:t>Ex9_7</a:t>
            </a:r>
            <a:r>
              <a:rPr lang="ru-RU" sz="2800" b="1" smtClean="0"/>
              <a:t>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#</a:t>
            </a:r>
            <a:r>
              <a:rPr lang="ru-RU" sz="2000" b="1" dirty="0" err="1" smtClean="0">
                <a:latin typeface="Courier New" pitchFamily="49" charset="0"/>
              </a:rPr>
              <a:t>include</a:t>
            </a:r>
            <a:r>
              <a:rPr lang="ru-RU" sz="2000" b="1" dirty="0" smtClean="0">
                <a:latin typeface="Courier New" pitchFamily="49" charset="0"/>
              </a:rPr>
              <a:t> &lt;</a:t>
            </a:r>
            <a:r>
              <a:rPr lang="ru-RU" sz="2000" b="1" dirty="0" err="1" smtClean="0">
                <a:latin typeface="Courier New" pitchFamily="49" charset="0"/>
              </a:rPr>
              <a:t>string.h</a:t>
            </a:r>
            <a:r>
              <a:rPr lang="ru-RU" sz="20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#</a:t>
            </a:r>
            <a:r>
              <a:rPr lang="ru-RU" sz="2000" b="1" dirty="0" err="1" smtClean="0">
                <a:latin typeface="Courier New" pitchFamily="49" charset="0"/>
              </a:rPr>
              <a:t>include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</a:rPr>
              <a:t>iostream</a:t>
            </a:r>
            <a:r>
              <a:rPr lang="ru-RU" sz="2000" b="1" dirty="0" smtClean="0">
                <a:latin typeface="Courier New" pitchFamily="49" charset="0"/>
              </a:rPr>
              <a:t>&gt;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using namespace std;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lang="ru-RU" sz="2000" b="1" dirty="0" smtClean="0">
                <a:solidFill>
                  <a:schemeClr val="hlink"/>
                </a:solidFill>
                <a:latin typeface="Courier New" pitchFamily="49" charset="0"/>
              </a:rPr>
              <a:t>класс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ru-RU" sz="2000" b="1" dirty="0" smtClean="0">
                <a:solidFill>
                  <a:schemeClr val="hlink"/>
                </a:solidFill>
                <a:latin typeface="Courier New" pitchFamily="49" charset="0"/>
              </a:rPr>
              <a:t>исключения</a:t>
            </a:r>
            <a:endParaRPr lang="en-US" sz="20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{ private:  char* what; 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lang="ru-RU" sz="2000" b="1" dirty="0" smtClean="0">
                <a:solidFill>
                  <a:schemeClr val="hlink"/>
                </a:solidFill>
                <a:latin typeface="Courier New" pitchFamily="49" charset="0"/>
              </a:rPr>
              <a:t>динамическое поле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ru-RU" sz="2000" b="1" dirty="0" smtClean="0">
                <a:solidFill>
                  <a:schemeClr val="hlink"/>
                </a:solidFill>
                <a:latin typeface="Courier New" pitchFamily="49" charset="0"/>
              </a:rPr>
              <a:t>сообщения</a:t>
            </a:r>
            <a:endParaRPr lang="en-US" sz="20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public:  </a:t>
            </a: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(const char</a:t>
            </a:r>
            <a:r>
              <a:rPr lang="en-US" sz="2000" b="1" dirty="0" smtClean="0">
                <a:latin typeface="Courier New" pitchFamily="49" charset="0"/>
              </a:rPr>
              <a:t>* 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     </a:t>
            </a: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(const </a:t>
            </a: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&amp; e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     ~</a:t>
            </a: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     char* </a:t>
            </a:r>
            <a:r>
              <a:rPr lang="en-US" sz="2000" b="1" dirty="0" err="1" smtClean="0">
                <a:latin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</a:rPr>
              <a:t>()const;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};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(const char</a:t>
            </a:r>
            <a:r>
              <a:rPr lang="en-US" sz="2000" b="1" dirty="0" smtClean="0">
                <a:latin typeface="Courier New" pitchFamily="49" charset="0"/>
              </a:rPr>
              <a:t>* s = "Unknown")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	            </a:t>
            </a:r>
            <a:r>
              <a:rPr lang="en-US" sz="2000" b="1" dirty="0" smtClean="0">
                <a:latin typeface="Courier New" pitchFamily="49" charset="0"/>
              </a:rPr>
              <a:t>{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what =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_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strdup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(s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);</a:t>
            </a:r>
            <a:r>
              <a:rPr lang="en-US" sz="20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(const </a:t>
            </a: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&amp; e )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           </a:t>
            </a:r>
            <a:r>
              <a:rPr lang="en-US" sz="2000" b="1" dirty="0" smtClean="0">
                <a:latin typeface="Courier New" pitchFamily="49" charset="0"/>
              </a:rPr>
              <a:t>{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what =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_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strdup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e.what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);</a:t>
            </a: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::~</a:t>
            </a: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()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           </a:t>
            </a:r>
            <a:r>
              <a:rPr lang="en-US" sz="2000" b="1" dirty="0" smtClean="0">
                <a:latin typeface="Courier New" pitchFamily="49" charset="0"/>
              </a:rPr>
              <a:t>{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delete[] what;</a:t>
            </a:r>
            <a:r>
              <a:rPr lang="en-US" sz="20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char* </a:t>
            </a: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</a:rPr>
              <a:t>() const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           </a:t>
            </a:r>
            <a:r>
              <a:rPr lang="en-US" sz="2000" b="1" dirty="0" smtClean="0">
                <a:latin typeface="Courier New" pitchFamily="49" charset="0"/>
              </a:rPr>
              <a:t>{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return what; }</a:t>
            </a:r>
            <a:endParaRPr lang="ru-RU" sz="20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15CE7F-677A-47DD-9755-68409A7044DC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 совместного использования механизмов исключения (2)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void f()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*p=NULL;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_</a:t>
            </a:r>
            <a:r>
              <a:rPr lang="ru-RU" sz="1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_try   { *p=3;}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_</a:t>
            </a:r>
            <a:r>
              <a:rPr lang="ru-RU" sz="1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_except(1){throw(</a:t>
            </a: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("Wrong pointer"));}}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void f1()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{try { f();}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catch(const </a:t>
            </a:r>
            <a:r>
              <a:rPr lang="en-US" sz="2000" b="1" dirty="0" err="1" smtClean="0">
                <a:latin typeface="Courier New" pitchFamily="49" charset="0"/>
              </a:rPr>
              <a:t>MyException</a:t>
            </a:r>
            <a:r>
              <a:rPr lang="en-US" sz="2000" b="1" dirty="0" smtClean="0">
                <a:latin typeface="Courier New" pitchFamily="49" charset="0"/>
              </a:rPr>
              <a:t>&amp; e){ </a:t>
            </a:r>
            <a:r>
              <a:rPr lang="en-US" sz="2000" b="1" dirty="0" err="1" smtClean="0">
                <a:latin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</a:rPr>
              <a:t>&lt;&lt;e.msg()&lt;&lt;</a:t>
            </a:r>
            <a:r>
              <a:rPr lang="en-US" sz="2000" b="1" dirty="0" err="1" smtClean="0">
                <a:latin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</a:rPr>
              <a:t>;}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main(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argc</a:t>
            </a:r>
            <a:r>
              <a:rPr lang="en-US" sz="2000" b="1" dirty="0" smtClean="0">
                <a:latin typeface="Courier New" pitchFamily="49" charset="0"/>
              </a:rPr>
              <a:t>, char* </a:t>
            </a:r>
            <a:r>
              <a:rPr lang="en-US" sz="2000" b="1" dirty="0" err="1" smtClean="0">
                <a:latin typeface="Courier New" pitchFamily="49" charset="0"/>
              </a:rPr>
              <a:t>argv</a:t>
            </a:r>
            <a:r>
              <a:rPr lang="en-US" sz="2000" b="1" dirty="0" smtClean="0">
                <a:latin typeface="Courier New" pitchFamily="49" charset="0"/>
              </a:rPr>
              <a:t>[])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{_</a:t>
            </a:r>
            <a:r>
              <a:rPr lang="ru-RU" sz="1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_try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{f1();}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_</a:t>
            </a:r>
            <a:r>
              <a:rPr lang="ru-RU" sz="1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_finally  { </a:t>
            </a:r>
            <a:r>
              <a:rPr lang="en-US" sz="2000" b="1" dirty="0" err="1" smtClean="0">
                <a:latin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</a:rPr>
              <a:t>&lt;&lt;"end"&lt;&lt;</a:t>
            </a:r>
            <a:r>
              <a:rPr lang="en-US" sz="2000" b="1" dirty="0" err="1" smtClean="0">
                <a:latin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}</a:t>
            </a:r>
            <a:endParaRPr lang="ru-RU" sz="2000" b="1" dirty="0" smtClean="0">
              <a:latin typeface="Courier New" pitchFamily="49" charset="0"/>
            </a:endParaRP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6084888" y="4724400"/>
            <a:ext cx="2951162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 dirty="0"/>
              <a:t>Wrong pointer</a:t>
            </a:r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508625" y="1196975"/>
            <a:ext cx="3384550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В пределах функции нельзя </a:t>
            </a:r>
          </a:p>
          <a:p>
            <a:pPr algn="ctr"/>
            <a:r>
              <a:rPr lang="ru-RU"/>
              <a:t>использовать исключения </a:t>
            </a:r>
          </a:p>
          <a:p>
            <a:pPr algn="ctr"/>
            <a:r>
              <a:rPr lang="ru-RU"/>
              <a:t>разного типа!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988BE5-6CA0-443D-8C32-1401F0A68834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42350" cy="649288"/>
          </a:xfrm>
        </p:spPr>
        <p:txBody>
          <a:bodyPr/>
          <a:lstStyle/>
          <a:p>
            <a:pPr eaLnBrk="1" hangingPunct="1"/>
            <a:r>
              <a:rPr lang="ru-RU" sz="2800" b="1" smtClean="0"/>
              <a:t>Виды исключительных ситуаций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52500"/>
            <a:ext cx="8785225" cy="5789613"/>
          </a:xfrm>
        </p:spPr>
        <p:txBody>
          <a:bodyPr/>
          <a:lstStyle/>
          <a:p>
            <a:r>
              <a:rPr lang="ru-RU" sz="2000" b="1" smtClean="0"/>
              <a:t>Синхронные исключения</a:t>
            </a:r>
            <a:r>
              <a:rPr lang="ru-RU" sz="2000" smtClean="0"/>
              <a:t> – могут возникнуть только в определённых, заранее известных точках программы. Так, ошибка чтения файла или коммуникационного канала, нехватка памяти — типичные синхронные исключения, так как возникают они только в операции чтения из файла или из канала или в операции выделения памяти соответственно.</a:t>
            </a:r>
          </a:p>
          <a:p>
            <a:r>
              <a:rPr lang="ru-RU" sz="2000" b="1" smtClean="0"/>
              <a:t>Асинхронные исключения</a:t>
            </a:r>
            <a:r>
              <a:rPr lang="ru-RU" sz="2000" smtClean="0"/>
              <a:t> могут возникать в любой момент времени и не зависят от того, какую конкретно инструкцию программы выполняет система. Типичные примеры таких исключений: аварийный отказ питания или поступление новых данных.</a:t>
            </a:r>
          </a:p>
          <a:p>
            <a:pPr>
              <a:buFont typeface="Wingdings" pitchFamily="2" charset="2"/>
              <a:buNone/>
            </a:pPr>
            <a:endParaRPr lang="ru-RU" sz="2000" smtClean="0"/>
          </a:p>
          <a:p>
            <a:pPr>
              <a:buFont typeface="Wingdings" pitchFamily="2" charset="2"/>
              <a:buNone/>
            </a:pPr>
            <a:r>
              <a:rPr lang="ru-RU" sz="2000" smtClean="0"/>
              <a:t>Синхронные исключения можно предусмотреть, асинхронные – предусмотреть невозможно!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4C2907-9E7B-4202-A066-89DD54F10BD0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850900"/>
          </a:xfrm>
        </p:spPr>
        <p:txBody>
          <a:bodyPr/>
          <a:lstStyle/>
          <a:p>
            <a:pPr eaLnBrk="1" hangingPunct="1"/>
            <a:r>
              <a:rPr lang="ru-RU" sz="2800" b="1" smtClean="0"/>
              <a:t>Обработка структурных исключений как исключений С++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964612" cy="55895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smtClean="0"/>
              <a:t>Для преобразования структурных исключений в исключения С++ можно использовать функцию  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_set_se_translator()</a:t>
            </a:r>
            <a:r>
              <a:rPr lang="ru-RU" sz="2000" smtClean="0"/>
              <a:t>: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typedef void (* translator_function)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   ( unsigned int, struct _EXCEPTION_POINTERS* );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translator_function </a:t>
            </a:r>
            <a:r>
              <a:rPr lang="ru-RU" sz="2000" b="1" smtClean="0">
                <a:solidFill>
                  <a:schemeClr val="accent2"/>
                </a:solidFill>
                <a:latin typeface="Courier New" pitchFamily="49" charset="0"/>
              </a:rPr>
              <a:t>_set_se_translator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smtClean="0">
                <a:solidFill>
                  <a:schemeClr val="accent2"/>
                </a:solidFill>
                <a:latin typeface="Courier New" pitchFamily="49" charset="0"/>
              </a:rPr>
              <a:t>                   </a:t>
            </a:r>
            <a:r>
              <a:rPr lang="ru-RU" sz="2000" b="1" smtClean="0">
                <a:latin typeface="Courier New" pitchFamily="49" charset="0"/>
              </a:rPr>
              <a:t>(translator_function se_trans_func);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ru-RU" sz="1000" b="1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smtClean="0"/>
              <a:t>В качестве параметра функции </a:t>
            </a:r>
            <a:r>
              <a:rPr lang="ru-RU" sz="2000" b="1" smtClean="0">
                <a:latin typeface="Courier New" pitchFamily="49" charset="0"/>
              </a:rPr>
              <a:t>_set_se_translator</a:t>
            </a:r>
            <a:r>
              <a:rPr lang="ru-RU" sz="2000" smtClean="0"/>
              <a:t> необходимо передать адрес функции-переходника, которая назначает для структурных исключений вызов соответствующих исключений С++, например:</a:t>
            </a:r>
            <a:endParaRPr lang="en-US" sz="2000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void trans_func( unsigned int u,EXCEPTION_POINTERS* pExp)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</a:t>
            </a:r>
            <a:r>
              <a:rPr lang="ru-RU" sz="2000" b="1" smtClean="0">
                <a:latin typeface="Courier New" pitchFamily="49" charset="0"/>
              </a:rPr>
              <a:t>{</a:t>
            </a:r>
            <a:r>
              <a:rPr lang="ru-RU" sz="2000" b="1" smtClean="0">
                <a:solidFill>
                  <a:schemeClr val="accent2"/>
                </a:solidFill>
                <a:latin typeface="Courier New" pitchFamily="49" charset="0"/>
              </a:rPr>
              <a:t>throw SE_Exception(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u</a:t>
            </a:r>
            <a:r>
              <a:rPr lang="ru-RU" sz="2000" b="1" smtClean="0">
                <a:solidFill>
                  <a:schemeClr val="accent2"/>
                </a:solidFill>
                <a:latin typeface="Courier New" pitchFamily="49" charset="0"/>
              </a:rPr>
              <a:t>);</a:t>
            </a:r>
            <a:r>
              <a:rPr lang="ru-RU" sz="2000" b="1" smtClean="0">
                <a:latin typeface="Courier New" pitchFamily="49" charset="0"/>
              </a:rPr>
              <a:t>}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sz="1000" b="1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smtClean="0"/>
              <a:t>Функция возвращает указатель на предыдущую функцию</a:t>
            </a:r>
            <a:r>
              <a:rPr lang="ru-RU" sz="2000" b="1" smtClean="0">
                <a:latin typeface="Courier New" pitchFamily="49" charset="0"/>
              </a:rPr>
              <a:t> _set_se_translator()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9A97D2-E861-45CF-AA36-6BA150BBD23B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42350" cy="649288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Трансляция структурных исключений (</a:t>
            </a:r>
            <a:r>
              <a:rPr lang="en-US" sz="2800" b="1" dirty="0" smtClean="0">
                <a:solidFill>
                  <a:schemeClr val="folHlink"/>
                </a:solidFill>
              </a:rPr>
              <a:t>Ex9_8</a:t>
            </a:r>
            <a:r>
              <a:rPr lang="ru-RU" sz="2800" b="1" dirty="0" smtClean="0"/>
              <a:t>)</a:t>
            </a:r>
            <a:endParaRPr lang="ru-RU" sz="2800" b="1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52500"/>
            <a:ext cx="8785225" cy="5905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#</a:t>
            </a:r>
            <a:r>
              <a:rPr lang="ru-RU" sz="2000" b="1" dirty="0" err="1" smtClean="0">
                <a:latin typeface="Courier New" pitchFamily="49" charset="0"/>
              </a:rPr>
              <a:t>include</a:t>
            </a:r>
            <a:r>
              <a:rPr lang="ru-RU" sz="2000" b="1" dirty="0" smtClean="0">
                <a:latin typeface="Courier New" pitchFamily="49" charset="0"/>
              </a:rPr>
              <a:t> &lt;</a:t>
            </a:r>
            <a:r>
              <a:rPr lang="ru-RU" sz="2000" b="1" dirty="0" err="1" smtClean="0">
                <a:latin typeface="Courier New" pitchFamily="49" charset="0"/>
              </a:rPr>
              <a:t>stdio.h</a:t>
            </a:r>
            <a:r>
              <a:rPr lang="ru-RU" sz="20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#</a:t>
            </a:r>
            <a:r>
              <a:rPr lang="ru-RU" sz="2000" b="1" dirty="0" err="1" smtClean="0">
                <a:latin typeface="Courier New" pitchFamily="49" charset="0"/>
              </a:rPr>
              <a:t>include</a:t>
            </a:r>
            <a:r>
              <a:rPr lang="ru-RU" sz="2000" b="1" dirty="0" smtClean="0">
                <a:latin typeface="Courier New" pitchFamily="49" charset="0"/>
              </a:rPr>
              <a:t> &lt;</a:t>
            </a:r>
            <a:r>
              <a:rPr lang="ru-RU" sz="2000" b="1" dirty="0" err="1" smtClean="0">
                <a:latin typeface="Courier New" pitchFamily="49" charset="0"/>
              </a:rPr>
              <a:t>windows.h</a:t>
            </a:r>
            <a:r>
              <a:rPr lang="ru-RU" sz="20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#</a:t>
            </a:r>
            <a:r>
              <a:rPr lang="ru-RU" sz="2000" b="1" dirty="0" err="1" smtClean="0">
                <a:latin typeface="Courier New" pitchFamily="49" charset="0"/>
              </a:rPr>
              <a:t>include</a:t>
            </a:r>
            <a:r>
              <a:rPr lang="ru-RU" sz="2000" b="1" dirty="0" smtClean="0">
                <a:latin typeface="Courier New" pitchFamily="49" charset="0"/>
              </a:rPr>
              <a:t> &lt;</a:t>
            </a:r>
            <a:r>
              <a:rPr lang="ru-RU" sz="2000" b="1" dirty="0" err="1" smtClean="0">
                <a:latin typeface="Courier New" pitchFamily="49" charset="0"/>
              </a:rPr>
              <a:t>eh.h</a:t>
            </a:r>
            <a:r>
              <a:rPr lang="ru-RU" sz="20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class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SE_Exception</a:t>
            </a:r>
            <a:r>
              <a:rPr lang="ru-RU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//</a:t>
            </a:r>
            <a:r>
              <a:rPr lang="ru-RU" sz="2000" b="1" dirty="0" smtClean="0">
                <a:solidFill>
                  <a:schemeClr val="hlink"/>
                </a:solidFill>
                <a:latin typeface="Courier New" pitchFamily="49" charset="0"/>
              </a:rPr>
              <a:t> класс для обработки структурных </a:t>
            </a:r>
            <a:endParaRPr lang="en-US" sz="20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                   // </a:t>
            </a:r>
            <a:r>
              <a:rPr lang="ru-RU" sz="2000" b="1" dirty="0" smtClean="0">
                <a:solidFill>
                  <a:schemeClr val="hlink"/>
                </a:solidFill>
                <a:latin typeface="Courier New" pitchFamily="49" charset="0"/>
              </a:rPr>
              <a:t>исключений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{</a:t>
            </a:r>
            <a:r>
              <a:rPr lang="ru-RU" sz="2000" b="1" dirty="0" err="1" smtClean="0">
                <a:latin typeface="Courier New" pitchFamily="49" charset="0"/>
              </a:rPr>
              <a:t>private</a:t>
            </a:r>
            <a:r>
              <a:rPr lang="ru-RU" sz="2000" b="1" dirty="0" smtClean="0">
                <a:latin typeface="Courier New" pitchFamily="49" charset="0"/>
              </a:rPr>
              <a:t>:  </a:t>
            </a:r>
            <a:r>
              <a:rPr lang="ru-RU" sz="2000" b="1" dirty="0" err="1" smtClean="0">
                <a:latin typeface="Courier New" pitchFamily="49" charset="0"/>
              </a:rPr>
              <a:t>unsigned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nSE</a:t>
            </a:r>
            <a:r>
              <a:rPr lang="ru-RU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public</a:t>
            </a:r>
            <a:r>
              <a:rPr lang="ru-RU" sz="2000" b="1" dirty="0" smtClean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 </a:t>
            </a:r>
            <a:r>
              <a:rPr lang="ru-RU" sz="2000" b="1" dirty="0" err="1" smtClean="0">
                <a:latin typeface="Courier New" pitchFamily="49" charset="0"/>
              </a:rPr>
              <a:t>SE_Exception</a:t>
            </a:r>
            <a:r>
              <a:rPr lang="ru-RU" sz="2000" b="1" dirty="0" smtClean="0">
                <a:latin typeface="Courier New" pitchFamily="49" charset="0"/>
              </a:rPr>
              <a:t>() 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 </a:t>
            </a:r>
            <a:r>
              <a:rPr lang="ru-RU" sz="2000" b="1" dirty="0" err="1" smtClean="0">
                <a:latin typeface="Courier New" pitchFamily="49" charset="0"/>
              </a:rPr>
              <a:t>SE_Exception</a:t>
            </a:r>
            <a:r>
              <a:rPr lang="ru-RU" sz="2000" b="1" dirty="0" smtClean="0">
                <a:latin typeface="Courier New" pitchFamily="49" charset="0"/>
              </a:rPr>
              <a:t>( </a:t>
            </a:r>
            <a:r>
              <a:rPr lang="ru-RU" sz="2000" b="1" dirty="0" err="1" smtClean="0">
                <a:latin typeface="Courier New" pitchFamily="49" charset="0"/>
              </a:rPr>
              <a:t>unsigned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n</a:t>
            </a:r>
            <a:r>
              <a:rPr lang="ru-RU" sz="2000" b="1" dirty="0" smtClean="0">
                <a:latin typeface="Courier New" pitchFamily="49" charset="0"/>
              </a:rPr>
              <a:t> ) : </a:t>
            </a:r>
            <a:r>
              <a:rPr lang="ru-RU" sz="2000" b="1" dirty="0" err="1" smtClean="0">
                <a:latin typeface="Courier New" pitchFamily="49" charset="0"/>
              </a:rPr>
              <a:t>nSE</a:t>
            </a:r>
            <a:r>
              <a:rPr lang="ru-RU" sz="2000" b="1" dirty="0" smtClean="0">
                <a:latin typeface="Courier New" pitchFamily="49" charset="0"/>
              </a:rPr>
              <a:t>( </a:t>
            </a:r>
            <a:r>
              <a:rPr lang="ru-RU" sz="2000" b="1" dirty="0" err="1" smtClean="0">
                <a:latin typeface="Courier New" pitchFamily="49" charset="0"/>
              </a:rPr>
              <a:t>n</a:t>
            </a:r>
            <a:r>
              <a:rPr lang="ru-RU" sz="2000" b="1" dirty="0" smtClean="0">
                <a:latin typeface="Courier New" pitchFamily="49" charset="0"/>
              </a:rPr>
              <a:t> ) 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 </a:t>
            </a:r>
            <a:r>
              <a:rPr lang="ru-RU" sz="2000" b="1" dirty="0" err="1" smtClean="0">
                <a:latin typeface="Courier New" pitchFamily="49" charset="0"/>
              </a:rPr>
              <a:t>~SE_Exception</a:t>
            </a:r>
            <a:r>
              <a:rPr lang="ru-RU" sz="2000" b="1" dirty="0" smtClean="0">
                <a:latin typeface="Courier New" pitchFamily="49" charset="0"/>
              </a:rPr>
              <a:t>() 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 </a:t>
            </a:r>
            <a:r>
              <a:rPr lang="ru-RU" sz="2000" b="1" dirty="0" err="1" smtClean="0">
                <a:latin typeface="Courier New" pitchFamily="49" charset="0"/>
              </a:rPr>
              <a:t>unsigned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getSeNumber</a:t>
            </a:r>
            <a:r>
              <a:rPr lang="ru-RU" sz="2000" b="1" dirty="0" smtClean="0">
                <a:latin typeface="Courier New" pitchFamily="49" charset="0"/>
              </a:rPr>
              <a:t>() { </a:t>
            </a:r>
            <a:r>
              <a:rPr lang="ru-RU" sz="2000" b="1" dirty="0" err="1" smtClean="0">
                <a:latin typeface="Courier New" pitchFamily="49" charset="0"/>
              </a:rPr>
              <a:t>return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nSE</a:t>
            </a:r>
            <a:r>
              <a:rPr lang="ru-RU" sz="2000" b="1" dirty="0" smtClean="0">
                <a:latin typeface="Courier New" pitchFamily="49" charset="0"/>
              </a:rPr>
              <a:t>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void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SEFunc</a:t>
            </a:r>
            <a:r>
              <a:rPr lang="ru-RU" sz="2000" b="1" dirty="0" smtClean="0">
                <a:latin typeface="Courier New" pitchFamily="49" charset="0"/>
              </a:rPr>
              <a:t>() 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lang="ru-RU" sz="2000" b="1" dirty="0" smtClean="0">
                <a:solidFill>
                  <a:schemeClr val="hlink"/>
                </a:solidFill>
                <a:latin typeface="Courier New" pitchFamily="49" charset="0"/>
              </a:rPr>
              <a:t>пример функции с исключением</a:t>
            </a:r>
            <a:endParaRPr lang="en-US" sz="20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{   _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_try { 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x, y=0; x = 5 / y; } </a:t>
            </a: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</a:rPr>
              <a:t>//</a:t>
            </a:r>
            <a:r>
              <a:rPr lang="ru-RU" sz="2000" b="1" dirty="0" smtClean="0">
                <a:solidFill>
                  <a:srgbClr val="CC0000"/>
                </a:solidFill>
                <a:latin typeface="Courier New" pitchFamily="49" charset="0"/>
              </a:rPr>
              <a:t> исключение!</a:t>
            </a:r>
            <a:endParaRPr lang="en-US" sz="2000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_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_finally  { </a:t>
            </a:r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</a:rPr>
              <a:t>( "In finally\n" );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  <a:endParaRPr lang="ru-RU" sz="20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4415B6-33B0-4AD0-92EF-4B8D69E95DB2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260350"/>
            <a:ext cx="8785225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Трансляция структурных исключений 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9036050" cy="38163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void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trans_func</a:t>
            </a:r>
            <a:r>
              <a:rPr lang="ru-RU" sz="2000" b="1" dirty="0" smtClean="0">
                <a:latin typeface="Courier New" pitchFamily="49" charset="0"/>
              </a:rPr>
              <a:t>( </a:t>
            </a:r>
            <a:r>
              <a:rPr lang="ru-RU" sz="2000" b="1" dirty="0" err="1" smtClean="0">
                <a:latin typeface="Courier New" pitchFamily="49" charset="0"/>
              </a:rPr>
              <a:t>unsigned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u</a:t>
            </a:r>
            <a:r>
              <a:rPr lang="ru-RU" sz="2000" b="1" dirty="0" smtClean="0">
                <a:latin typeface="Courier New" pitchFamily="49" charset="0"/>
              </a:rPr>
              <a:t>, EXCEPTION_POINTERS* </a:t>
            </a:r>
            <a:r>
              <a:rPr lang="ru-RU" sz="2000" b="1" dirty="0" err="1" smtClean="0">
                <a:latin typeface="Courier New" pitchFamily="49" charset="0"/>
              </a:rPr>
              <a:t>pExp</a:t>
            </a:r>
            <a:r>
              <a:rPr lang="ru-RU" sz="20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{   </a:t>
            </a:r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</a:rPr>
              <a:t>( "In </a:t>
            </a:r>
            <a:r>
              <a:rPr lang="en-US" sz="2000" b="1" dirty="0" err="1" smtClean="0">
                <a:latin typeface="Courier New" pitchFamily="49" charset="0"/>
              </a:rPr>
              <a:t>trans_func</a:t>
            </a:r>
            <a:r>
              <a:rPr lang="en-US" sz="2000" b="1" dirty="0" smtClean="0">
                <a:latin typeface="Courier New" pitchFamily="49" charset="0"/>
              </a:rPr>
              <a:t>.\n"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</a:rPr>
              <a:t>throw </a:t>
            </a:r>
            <a:r>
              <a:rPr lang="en-US" sz="2000" b="1" dirty="0" err="1" smtClean="0">
                <a:solidFill>
                  <a:srgbClr val="CC0000"/>
                </a:solidFill>
                <a:latin typeface="Courier New" pitchFamily="49" charset="0"/>
              </a:rPr>
              <a:t>SE_Exception</a:t>
            </a: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</a:rPr>
              <a:t>(u)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void main( 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try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{  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_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set_se_translator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trans_func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SEFunc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catch( </a:t>
            </a:r>
            <a:r>
              <a:rPr lang="en-US" sz="2000" b="1" dirty="0" err="1" smtClean="0">
                <a:latin typeface="Courier New" pitchFamily="49" charset="0"/>
              </a:rPr>
              <a:t>SE_Exception</a:t>
            </a:r>
            <a:r>
              <a:rPr lang="en-US" sz="2000" b="1" dirty="0" smtClean="0">
                <a:latin typeface="Courier New" pitchFamily="49" charset="0"/>
              </a:rPr>
              <a:t> e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{   </a:t>
            </a:r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</a:rPr>
              <a:t>( "%x.\</a:t>
            </a:r>
            <a:r>
              <a:rPr lang="en-US" sz="2000" b="1" dirty="0" err="1" smtClean="0">
                <a:latin typeface="Courier New" pitchFamily="49" charset="0"/>
              </a:rPr>
              <a:t>n",e.getSeNumber</a:t>
            </a:r>
            <a:r>
              <a:rPr lang="en-US" sz="2000" b="1" dirty="0" smtClean="0">
                <a:latin typeface="Courier New" pitchFamily="49" charset="0"/>
              </a:rPr>
              <a:t>() );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  <a:endParaRPr lang="ru-RU" sz="2000" b="1" dirty="0" smtClean="0">
              <a:latin typeface="Courier New" pitchFamily="49" charset="0"/>
            </a:endParaRP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1835150" y="5084763"/>
            <a:ext cx="5183188" cy="12969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In trans_func.</a:t>
            </a:r>
          </a:p>
          <a:p>
            <a:r>
              <a:rPr lang="en-US" b="1">
                <a:latin typeface="Courier New" pitchFamily="49" charset="0"/>
              </a:rPr>
              <a:t>In finally</a:t>
            </a:r>
          </a:p>
          <a:p>
            <a:r>
              <a:rPr lang="en-US" b="1">
                <a:latin typeface="Courier New" pitchFamily="49" charset="0"/>
              </a:rPr>
              <a:t>c0000094.</a:t>
            </a:r>
          </a:p>
          <a:p>
            <a:r>
              <a:rPr lang="en-US" b="1">
                <a:latin typeface="Courier New" pitchFamily="49" charset="0"/>
              </a:rPr>
              <a:t>Press any key to continue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E26653-C3E1-4BAD-BCB8-3EC61718B4DF}" type="slidenum">
              <a:rPr lang="ru-RU" smtClean="0"/>
              <a:pPr/>
              <a:t>33</a:t>
            </a:fld>
            <a:endParaRPr lang="ru-RU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42350" cy="649288"/>
          </a:xfrm>
        </p:spPr>
        <p:txBody>
          <a:bodyPr/>
          <a:lstStyle/>
          <a:p>
            <a:pPr eaLnBrk="1" hangingPunct="1"/>
            <a:endParaRPr lang="ru-RU" sz="2800" b="1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52500"/>
            <a:ext cx="8785225" cy="5905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93415F-0934-409D-8F3D-B139E4AB4292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42350" cy="1152525"/>
          </a:xfrm>
        </p:spPr>
        <p:txBody>
          <a:bodyPr/>
          <a:lstStyle/>
          <a:p>
            <a:pPr eaLnBrk="1" hangingPunct="1"/>
            <a:r>
              <a:rPr lang="ru-RU" sz="2800" b="1" smtClean="0"/>
              <a:t>Действия системы при обнаружении ошибки при выполнении программы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785225" cy="5157787"/>
          </a:xfrm>
        </p:spPr>
        <p:txBody>
          <a:bodyPr/>
          <a:lstStyle/>
          <a:p>
            <a:r>
              <a:rPr lang="ru-RU" sz="2000" smtClean="0"/>
              <a:t>автоматическое – выдать системное сообщение об ошибке и аварийно завершить программу без сохранения данных;</a:t>
            </a:r>
          </a:p>
          <a:p>
            <a:r>
              <a:rPr lang="ru-RU" sz="2000" smtClean="0"/>
              <a:t>программируемое:</a:t>
            </a:r>
          </a:p>
          <a:p>
            <a:pPr lvl="1"/>
            <a:r>
              <a:rPr lang="ru-RU" sz="1800" smtClean="0"/>
              <a:t>если ошибка предусмотрена, то можно :</a:t>
            </a:r>
          </a:p>
          <a:p>
            <a:pPr lvl="2"/>
            <a:r>
              <a:rPr lang="ru-RU" sz="1800" smtClean="0"/>
              <a:t>по возможности сохранить данные, выдать уточненное сообщение об ошибке и прервать выполнение программы – </a:t>
            </a:r>
            <a:r>
              <a:rPr lang="ru-RU" sz="1800" smtClean="0">
                <a:solidFill>
                  <a:srgbClr val="CC0000"/>
                </a:solidFill>
              </a:rPr>
              <a:t>обработка без возврата</a:t>
            </a:r>
            <a:r>
              <a:rPr lang="ru-RU" sz="1800" smtClean="0"/>
              <a:t>;</a:t>
            </a:r>
          </a:p>
          <a:p>
            <a:pPr lvl="2"/>
            <a:r>
              <a:rPr lang="ru-RU" sz="1800" smtClean="0"/>
              <a:t>"исправить" ошибку и продолжить работу – </a:t>
            </a:r>
            <a:r>
              <a:rPr lang="ru-RU" sz="1800" smtClean="0">
                <a:solidFill>
                  <a:srgbClr val="CC0000"/>
                </a:solidFill>
              </a:rPr>
              <a:t>обработка с возвратом</a:t>
            </a:r>
            <a:r>
              <a:rPr lang="ru-RU" sz="1800" smtClean="0"/>
              <a:t>;</a:t>
            </a:r>
          </a:p>
          <a:p>
            <a:pPr lvl="1"/>
            <a:r>
              <a:rPr lang="ru-RU" sz="1800" smtClean="0"/>
              <a:t>если используется механизм исключений, то можно </a:t>
            </a:r>
            <a:r>
              <a:rPr lang="ru-RU" sz="1800" smtClean="0">
                <a:solidFill>
                  <a:srgbClr val="CC0000"/>
                </a:solidFill>
              </a:rPr>
              <a:t>перехватить уже возникшую</a:t>
            </a:r>
            <a:r>
              <a:rPr lang="ru-RU" sz="1800" smtClean="0"/>
              <a:t> аварийную ситуацию, предоставить возможность пользователю изменить данные и продолжить выполнение программы с исправленными данными – </a:t>
            </a:r>
            <a:r>
              <a:rPr lang="ru-RU" sz="1800" smtClean="0">
                <a:solidFill>
                  <a:srgbClr val="CC0000"/>
                </a:solidFill>
              </a:rPr>
              <a:t>обработка с возвратом</a:t>
            </a:r>
            <a:r>
              <a:rPr lang="ru-RU" sz="180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b="1" smtClean="0"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ru-RU" sz="2000" smtClean="0"/>
              <a:t>Автоматического завершения программы лучше не допускать!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5EE5A-3CE1-4CC2-B764-2B595EA88313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656638" cy="473075"/>
          </a:xfrm>
        </p:spPr>
        <p:txBody>
          <a:bodyPr/>
          <a:lstStyle/>
          <a:p>
            <a:r>
              <a:rPr lang="ru-RU" sz="2800" b="1" smtClean="0"/>
              <a:t>Механизм исключений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81075"/>
            <a:ext cx="8893175" cy="352742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ru-RU" sz="2000" smtClean="0"/>
              <a:t>Механизм исключений предполагает автоматическое формирование специального блока информации при обнаружении аварийной ситуации.</a:t>
            </a:r>
            <a:endParaRPr lang="en-US" sz="200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ru-RU" sz="2000" smtClean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ru-RU" sz="2000" smtClean="0"/>
              <a:t>Достоинство: позволяет группировать обработку ошибок в том месте, где возможно принятие решения об ее устранении: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95288" y="1989138"/>
            <a:ext cx="41052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/>
              <a:t>Традиционный подход:</a:t>
            </a:r>
          </a:p>
          <a:p>
            <a:r>
              <a:rPr lang="en-US" sz="2000" b="1">
                <a:latin typeface="Courier New" pitchFamily="49" charset="0"/>
              </a:rPr>
              <a:t>if (p!=NULL) *p=3;</a:t>
            </a:r>
          </a:p>
          <a:p>
            <a:r>
              <a:rPr lang="en-US" sz="2000" b="1">
                <a:latin typeface="Courier New" pitchFamily="49" charset="0"/>
              </a:rPr>
              <a:t>else</a:t>
            </a:r>
            <a:r>
              <a:rPr lang="en-US" sz="2000"/>
              <a:t> &lt;</a:t>
            </a:r>
            <a:r>
              <a:rPr lang="ru-RU" sz="2000"/>
              <a:t>Действие по  устранению </a:t>
            </a:r>
          </a:p>
          <a:p>
            <a:r>
              <a:rPr lang="ru-RU" sz="2000"/>
              <a:t>			ошибки</a:t>
            </a:r>
            <a:r>
              <a:rPr lang="en-US" sz="2000"/>
              <a:t>&gt;</a:t>
            </a:r>
            <a:endParaRPr lang="ru-RU" sz="2000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643438" y="1989138"/>
            <a:ext cx="4500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/>
              <a:t>Механизм исключений:</a:t>
            </a:r>
          </a:p>
          <a:p>
            <a:r>
              <a:rPr lang="en-US" sz="2000" b="1">
                <a:latin typeface="Courier New" pitchFamily="49" charset="0"/>
              </a:rPr>
              <a:t>try {*p=3;}</a:t>
            </a:r>
          </a:p>
          <a:p>
            <a:r>
              <a:rPr lang="en-US" sz="2000" b="1">
                <a:latin typeface="Courier New" pitchFamily="49" charset="0"/>
              </a:rPr>
              <a:t>catch </a:t>
            </a:r>
            <a:r>
              <a:rPr lang="ru-RU" sz="2000"/>
              <a:t>(&lt;Ссылка на тип&gt;)</a:t>
            </a:r>
            <a:endParaRPr lang="en-US" sz="2000"/>
          </a:p>
          <a:p>
            <a:r>
              <a:rPr lang="en-US" sz="2000"/>
              <a:t>{ </a:t>
            </a:r>
            <a:r>
              <a:rPr lang="ru-RU" sz="2000"/>
              <a:t>Действия по устранению ошибки</a:t>
            </a:r>
            <a:r>
              <a:rPr lang="en-US" sz="2000"/>
              <a:t>}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1258888" y="4894263"/>
            <a:ext cx="1944687" cy="14398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/>
              <a:t>__</a:t>
            </a:r>
            <a:r>
              <a:rPr lang="en-US"/>
              <a:t>try </a:t>
            </a:r>
          </a:p>
          <a:p>
            <a:r>
              <a:rPr lang="en-US"/>
              <a:t>...</a:t>
            </a:r>
          </a:p>
          <a:p>
            <a:r>
              <a:rPr lang="ru-RU"/>
              <a:t>__</a:t>
            </a:r>
            <a:r>
              <a:rPr lang="en-US"/>
              <a:t>except</a:t>
            </a:r>
            <a:endParaRPr lang="ru-RU"/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5508625" y="4822825"/>
            <a:ext cx="1871663" cy="151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 sz="2400" b="1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V="1">
            <a:off x="1835150" y="5038725"/>
            <a:ext cx="417671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115050" y="52101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?</a:t>
            </a:r>
            <a:endParaRPr lang="ru-RU" sz="2400" b="1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1908175" y="5470525"/>
            <a:ext cx="4103688" cy="576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547813" y="4508500"/>
            <a:ext cx="1370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/>
              <a:t>Объект </a:t>
            </a:r>
            <a:r>
              <a:rPr lang="en-US" sz="2000" b="1"/>
              <a:t>A</a:t>
            </a:r>
            <a:endParaRPr lang="ru-RU" sz="2000" b="1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5867400" y="4437063"/>
            <a:ext cx="1370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/>
              <a:t>Объект</a:t>
            </a:r>
            <a:r>
              <a:rPr lang="en-US" sz="2000" b="1"/>
              <a:t> B</a:t>
            </a:r>
            <a:endParaRPr lang="ru-RU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animBg="1"/>
      <p:bldP spid="54280" grpId="0" animBg="1"/>
      <p:bldP spid="54281" grpId="0" animBg="1"/>
      <p:bldP spid="54283" grpId="0"/>
      <p:bldP spid="54284" grpId="0" animBg="1"/>
      <p:bldP spid="54285" grpId="0"/>
      <p:bldP spid="542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57A2C6-DA71-481C-8A90-9AA140911565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6410325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>
                <a:solidFill>
                  <a:srgbClr val="0000FF"/>
                </a:solidFill>
              </a:rPr>
              <a:t>В языках С и С++ используются разные стандарты обработки исключений.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000" smtClean="0"/>
              <a:t> </a:t>
            </a:r>
            <a:endParaRPr lang="en-US" sz="1000" b="1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i="1" smtClean="0"/>
              <a:t>Генерация исключений</a:t>
            </a:r>
            <a:r>
              <a:rPr lang="ru-RU" sz="2000" smtClean="0"/>
              <a:t>: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/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[&lt;Тип&gt;](&lt;Аргументы&gt;);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где &lt;Тип&gt; – тип или класс генерируемого блока; если тип не указан, то компилятор определяет его исходя из типа аргумента (обычно это один из встроенных типов);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     &lt;Аргументы&gt; – одно или несколько выражений, значения которых будут использованы для инициализации генерируемого объекта.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/>
              <a:t>Примеры</a:t>
            </a:r>
            <a:r>
              <a:rPr lang="ru-RU" sz="2000" smtClean="0"/>
              <a:t>:</a:t>
            </a:r>
            <a:endParaRPr lang="en-US" sz="2000" i="1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а) </a:t>
            </a:r>
            <a:r>
              <a:rPr lang="en-US" sz="2000" b="1" smtClean="0">
                <a:latin typeface="Courier New" pitchFamily="49" charset="0"/>
              </a:rPr>
              <a:t>throw</a:t>
            </a:r>
            <a:r>
              <a:rPr lang="ru-RU" sz="2000" b="1" smtClean="0">
                <a:latin typeface="Courier New" pitchFamily="49" charset="0"/>
              </a:rPr>
              <a:t> (”Неверный параметр”);</a:t>
            </a:r>
            <a:r>
              <a:rPr lang="ru-RU" sz="2000" smtClean="0"/>
              <a:t>   </a:t>
            </a:r>
            <a:r>
              <a:rPr lang="ru-RU" sz="2000" smtClean="0">
                <a:solidFill>
                  <a:schemeClr val="hlink"/>
                </a:solidFill>
              </a:rPr>
              <a:t>/* тип  </a:t>
            </a:r>
            <a:r>
              <a:rPr lang="en-US" sz="2000" smtClean="0">
                <a:solidFill>
                  <a:schemeClr val="hlink"/>
                </a:solidFill>
              </a:rPr>
              <a:t>const char</a:t>
            </a:r>
            <a:r>
              <a:rPr lang="ru-RU" sz="2000" smtClean="0">
                <a:solidFill>
                  <a:schemeClr val="hlink"/>
                </a:solidFill>
              </a:rPr>
              <a:t> * с указанным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>
                <a:solidFill>
                  <a:schemeClr val="hlink"/>
                </a:solidFill>
              </a:rPr>
              <a:t>                                                                  в кавычках значением  */</a:t>
            </a:r>
            <a:endParaRPr lang="en-US" sz="2000" smtClean="0">
              <a:solidFill>
                <a:schemeClr val="hlink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б) </a:t>
            </a:r>
            <a:r>
              <a:rPr lang="en-US" sz="2000" b="1" smtClean="0">
                <a:latin typeface="Courier New" pitchFamily="49" charset="0"/>
              </a:rPr>
              <a:t>throw</a:t>
            </a:r>
            <a:r>
              <a:rPr lang="ru-RU" sz="2000" b="1" smtClean="0">
                <a:latin typeface="Courier New" pitchFamily="49" charset="0"/>
              </a:rPr>
              <a:t> (221);</a:t>
            </a:r>
            <a:r>
              <a:rPr lang="ru-RU" sz="2000" smtClean="0"/>
              <a:t>  </a:t>
            </a:r>
            <a:r>
              <a:rPr lang="ru-RU" sz="2000" smtClean="0">
                <a:solidFill>
                  <a:schemeClr val="hlink"/>
                </a:solidFill>
              </a:rPr>
              <a:t>/</a:t>
            </a:r>
            <a:r>
              <a:rPr lang="en-US" sz="2000" smtClean="0">
                <a:solidFill>
                  <a:schemeClr val="hlink"/>
                </a:solidFill>
              </a:rPr>
              <a:t>/</a:t>
            </a:r>
            <a:r>
              <a:rPr lang="ru-RU" sz="2000" smtClean="0">
                <a:solidFill>
                  <a:schemeClr val="hlink"/>
                </a:solidFill>
              </a:rPr>
              <a:t> тип </a:t>
            </a:r>
            <a:r>
              <a:rPr lang="en-US" sz="2000" smtClean="0">
                <a:solidFill>
                  <a:schemeClr val="hlink"/>
                </a:solidFill>
              </a:rPr>
              <a:t>const int</a:t>
            </a:r>
            <a:r>
              <a:rPr lang="ru-RU" sz="2000" smtClean="0">
                <a:solidFill>
                  <a:schemeClr val="hlink"/>
                </a:solidFill>
              </a:rPr>
              <a:t> с указанным значением </a:t>
            </a:r>
            <a:endParaRPr lang="en-US" sz="2000" smtClean="0">
              <a:solidFill>
                <a:schemeClr val="hlink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800" b="1" smtClean="0">
              <a:latin typeface="Courier New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в) </a:t>
            </a:r>
            <a:r>
              <a:rPr lang="en-US" sz="2000" b="1" smtClean="0">
                <a:latin typeface="Courier New" pitchFamily="49" charset="0"/>
              </a:rPr>
              <a:t>class E</a:t>
            </a:r>
            <a:r>
              <a:rPr lang="ru-RU" sz="2000" b="1" smtClean="0">
                <a:latin typeface="Courier New" pitchFamily="49" charset="0"/>
              </a:rPr>
              <a:t> {</a:t>
            </a:r>
            <a:r>
              <a:rPr lang="ru-RU" sz="2000" smtClean="0"/>
              <a:t>    </a:t>
            </a:r>
            <a:r>
              <a:rPr lang="ru-RU" sz="2000" smtClean="0">
                <a:solidFill>
                  <a:schemeClr val="hlink"/>
                </a:solidFill>
              </a:rPr>
              <a:t>//класс исключения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        </a:t>
            </a:r>
            <a:r>
              <a:rPr lang="en-US" sz="2000" b="1" smtClean="0">
                <a:latin typeface="Courier New" pitchFamily="49" charset="0"/>
              </a:rPr>
              <a:t>public</a:t>
            </a:r>
            <a:r>
              <a:rPr lang="ru-RU" sz="2000" b="1" smtClean="0">
                <a:latin typeface="Courier New" pitchFamily="49" charset="0"/>
              </a:rPr>
              <a:t>: </a:t>
            </a:r>
            <a:r>
              <a:rPr lang="en-US" sz="2000" b="1" smtClean="0">
                <a:latin typeface="Courier New" pitchFamily="49" charset="0"/>
              </a:rPr>
              <a:t>int num</a:t>
            </a:r>
            <a:r>
              <a:rPr lang="ru-RU" sz="2000" b="1" smtClean="0">
                <a:latin typeface="Courier New" pitchFamily="49" charset="0"/>
              </a:rPr>
              <a:t>;</a:t>
            </a:r>
            <a:r>
              <a:rPr lang="ru-RU" sz="2000" smtClean="0"/>
              <a:t>                  </a:t>
            </a:r>
            <a:r>
              <a:rPr lang="ru-RU" sz="2000" smtClean="0">
                <a:solidFill>
                  <a:schemeClr val="hlink"/>
                </a:solidFill>
              </a:rPr>
              <a:t>// номер исключения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                    </a:t>
            </a:r>
            <a:r>
              <a:rPr lang="en-US" sz="2000" b="1" smtClean="0">
                <a:latin typeface="Courier New" pitchFamily="49" charset="0"/>
              </a:rPr>
              <a:t>E</a:t>
            </a:r>
            <a:r>
              <a:rPr lang="ru-RU" sz="2000" b="1" smtClean="0">
                <a:latin typeface="Courier New" pitchFamily="49" charset="0"/>
              </a:rPr>
              <a:t>(</a:t>
            </a:r>
            <a:r>
              <a:rPr lang="en-US" sz="2000" b="1" smtClean="0">
                <a:latin typeface="Courier New" pitchFamily="49" charset="0"/>
              </a:rPr>
              <a:t>int n</a:t>
            </a:r>
            <a:r>
              <a:rPr lang="ru-RU" sz="2000" b="1" smtClean="0">
                <a:latin typeface="Courier New" pitchFamily="49" charset="0"/>
              </a:rPr>
              <a:t>): </a:t>
            </a:r>
            <a:r>
              <a:rPr lang="en-US" sz="2000" b="1" smtClean="0">
                <a:latin typeface="Courier New" pitchFamily="49" charset="0"/>
              </a:rPr>
              <a:t>num</a:t>
            </a:r>
            <a:r>
              <a:rPr lang="ru-RU" sz="2000" b="1" smtClean="0">
                <a:latin typeface="Courier New" pitchFamily="49" charset="0"/>
              </a:rPr>
              <a:t>(</a:t>
            </a:r>
            <a:r>
              <a:rPr lang="en-US" sz="2000" b="1" smtClean="0">
                <a:latin typeface="Courier New" pitchFamily="49" charset="0"/>
              </a:rPr>
              <a:t>n</a:t>
            </a:r>
            <a:r>
              <a:rPr lang="ru-RU" sz="2000" b="1" smtClean="0">
                <a:latin typeface="Courier New" pitchFamily="49" charset="0"/>
              </a:rPr>
              <a:t>){} </a:t>
            </a:r>
            <a:r>
              <a:rPr lang="ru-RU" sz="2000" smtClean="0"/>
              <a:t>   </a:t>
            </a:r>
            <a:r>
              <a:rPr lang="ru-RU" sz="2000" smtClean="0">
                <a:solidFill>
                  <a:schemeClr val="hlink"/>
                </a:solidFill>
              </a:rPr>
              <a:t>// конструктор класса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      }</a:t>
            </a:r>
            <a:r>
              <a:rPr lang="en-US" sz="2000" smtClean="0"/>
              <a:t>;</a:t>
            </a:r>
            <a:endParaRPr lang="ru-RU" sz="20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…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throw E(5);</a:t>
            </a:r>
            <a:r>
              <a:rPr lang="ru-RU" sz="2000" smtClean="0"/>
              <a:t>  </a:t>
            </a:r>
            <a:r>
              <a:rPr lang="ru-RU" sz="2000" smtClean="0">
                <a:solidFill>
                  <a:schemeClr val="hlink"/>
                </a:solidFill>
              </a:rPr>
              <a:t>//  тип исключения – класс E, значение – 5</a:t>
            </a:r>
            <a:r>
              <a:rPr lang="ru-RU" sz="2000" smtClean="0"/>
              <a:t>  </a:t>
            </a:r>
          </a:p>
        </p:txBody>
      </p:sp>
      <p:sp>
        <p:nvSpPr>
          <p:cNvPr id="9220" name="Заголовок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en-US" sz="2800" b="1" smtClean="0"/>
              <a:t>9</a:t>
            </a:r>
            <a:r>
              <a:rPr lang="ru-RU" sz="2800" b="1" smtClean="0"/>
              <a:t>.2 Механизм исключений С++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BF8E2B-A394-4809-A0C7-32F9CFE50915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Перехват и обработка исключений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964612" cy="6192838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b="1" smtClean="0"/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000" b="1" smtClean="0"/>
              <a:t> </a:t>
            </a:r>
            <a:r>
              <a:rPr lang="ru-RU" sz="2000" smtClean="0"/>
              <a:t>{&lt;Защищенный код&gt;}</a:t>
            </a:r>
            <a:endParaRPr lang="ru-RU" sz="2000" b="1" smtClean="0"/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b="1" smtClean="0"/>
              <a:t>	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sz="2000" smtClean="0"/>
              <a:t> (&lt;Ссылка на тип&gt;){&lt;Обработка исключений&gt;} 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smtClean="0"/>
              <a:t>При перехвате исключений выполняются следующие правила: 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smtClean="0"/>
              <a:t>1) исключение типа </a:t>
            </a:r>
            <a:r>
              <a:rPr lang="en-US" sz="2000" smtClean="0"/>
              <a:t>T</a:t>
            </a:r>
            <a:r>
              <a:rPr lang="ru-RU" sz="2000" smtClean="0"/>
              <a:t> будет перехватываться обработчиками исключений типов </a:t>
            </a:r>
            <a:r>
              <a:rPr lang="en-US" sz="2000" b="1" smtClean="0">
                <a:latin typeface="Courier New" pitchFamily="49" charset="0"/>
              </a:rPr>
              <a:t>T</a:t>
            </a:r>
            <a:r>
              <a:rPr lang="ru-RU" sz="2000" smtClean="0"/>
              <a:t>, </a:t>
            </a:r>
            <a:r>
              <a:rPr lang="en-US" sz="2000" b="1" smtClean="0">
                <a:latin typeface="Courier New" pitchFamily="49" charset="0"/>
              </a:rPr>
              <a:t>const T</a:t>
            </a:r>
            <a:r>
              <a:rPr lang="ru-RU" sz="2000" smtClean="0"/>
              <a:t>, </a:t>
            </a:r>
            <a:r>
              <a:rPr lang="en-US" sz="2000" b="1" smtClean="0">
                <a:latin typeface="Courier New" pitchFamily="49" charset="0"/>
              </a:rPr>
              <a:t>T</a:t>
            </a:r>
            <a:r>
              <a:rPr lang="ru-RU" sz="2000" b="1" smtClean="0">
                <a:latin typeface="Courier New" pitchFamily="49" charset="0"/>
              </a:rPr>
              <a:t>&amp;</a:t>
            </a:r>
            <a:r>
              <a:rPr lang="ru-RU" sz="2000" smtClean="0"/>
              <a:t> или </a:t>
            </a:r>
            <a:r>
              <a:rPr lang="en-US" sz="2000" b="1" smtClean="0">
                <a:latin typeface="Courier New" pitchFamily="49" charset="0"/>
              </a:rPr>
              <a:t>const T</a:t>
            </a:r>
            <a:r>
              <a:rPr lang="ru-RU" sz="2000" b="1" smtClean="0">
                <a:latin typeface="Courier New" pitchFamily="49" charset="0"/>
              </a:rPr>
              <a:t>&amp;</a:t>
            </a:r>
            <a:r>
              <a:rPr lang="ru-RU" sz="2000" smtClean="0"/>
              <a:t>;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smtClean="0"/>
              <a:t>2) обработчики типа базового класса перехватывают исключения типа производных классов;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smtClean="0"/>
              <a:t>3) обработчики типа </a:t>
            </a:r>
            <a:r>
              <a:rPr lang="en-US" sz="2000" b="1" smtClean="0">
                <a:latin typeface="Courier New" pitchFamily="49" charset="0"/>
              </a:rPr>
              <a:t>void</a:t>
            </a:r>
            <a:r>
              <a:rPr lang="ru-RU" sz="2000" b="1" smtClean="0">
                <a:latin typeface="Courier New" pitchFamily="49" charset="0"/>
              </a:rPr>
              <a:t>*</a:t>
            </a:r>
            <a:r>
              <a:rPr lang="ru-RU" sz="2000" smtClean="0"/>
              <a:t> перехватывают все исключения типа указателя.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smtClean="0"/>
              <a:t>Блок </a:t>
            </a:r>
            <a:r>
              <a:rPr lang="en-US" sz="2000" b="1" smtClean="0">
                <a:latin typeface="Courier New" pitchFamily="49" charset="0"/>
              </a:rPr>
              <a:t>catch</a:t>
            </a:r>
            <a:r>
              <a:rPr lang="ru-RU" sz="2000" smtClean="0"/>
              <a:t>, для которого в качестве типа указано «…» обрабатывает исключения всех типов.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b="1" smtClean="0"/>
              <a:t>Пример:</a:t>
            </a:r>
            <a:endParaRPr lang="en-US" sz="2000" b="1" i="1" smtClean="0"/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try</a:t>
            </a:r>
            <a:r>
              <a:rPr lang="ru-RU" sz="2000" b="1" smtClean="0">
                <a:latin typeface="Courier New" pitchFamily="49" charset="0"/>
              </a:rPr>
              <a:t> {</a:t>
            </a:r>
            <a:r>
              <a:rPr lang="ru-RU" sz="2000" i="1" smtClean="0"/>
              <a:t>&lt;</a:t>
            </a:r>
            <a:r>
              <a:rPr lang="ru-RU" sz="2000" smtClean="0"/>
              <a:t>Операторы</a:t>
            </a:r>
            <a:r>
              <a:rPr lang="ru-RU" sz="2000" i="1" smtClean="0"/>
              <a:t>&gt;</a:t>
            </a:r>
            <a:r>
              <a:rPr lang="ru-RU" sz="2000" smtClean="0">
                <a:latin typeface="Courier New" pitchFamily="49" charset="0"/>
              </a:rPr>
              <a:t>}</a:t>
            </a:r>
            <a:r>
              <a:rPr lang="ru-RU" sz="2000" i="1" smtClean="0"/>
              <a:t> </a:t>
            </a:r>
            <a:r>
              <a:rPr lang="ru-RU" sz="2000" smtClean="0">
                <a:solidFill>
                  <a:schemeClr val="hlink"/>
                </a:solidFill>
              </a:rPr>
              <a:t>// выполняемый фрагмент программы</a:t>
            </a:r>
            <a:endParaRPr lang="en-US" sz="2000" i="1" smtClean="0">
              <a:solidFill>
                <a:schemeClr val="hlink"/>
              </a:solidFill>
            </a:endParaRP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catch</a:t>
            </a:r>
            <a:r>
              <a:rPr lang="ru-RU" sz="2000" b="1" smtClean="0">
                <a:latin typeface="Courier New" pitchFamily="49" charset="0"/>
              </a:rPr>
              <a:t> (</a:t>
            </a:r>
            <a:r>
              <a:rPr lang="en-US" sz="2000" b="1" smtClean="0">
                <a:latin typeface="Courier New" pitchFamily="49" charset="0"/>
              </a:rPr>
              <a:t>EConvert</a:t>
            </a:r>
            <a:r>
              <a:rPr lang="ru-RU" sz="2000" b="1" smtClean="0">
                <a:latin typeface="Courier New" pitchFamily="49" charset="0"/>
              </a:rPr>
              <a:t>&amp; </a:t>
            </a:r>
            <a:r>
              <a:rPr lang="en-US" sz="2000" b="1" smtClean="0">
                <a:latin typeface="Courier New" pitchFamily="49" charset="0"/>
              </a:rPr>
              <a:t>A</a:t>
            </a:r>
            <a:r>
              <a:rPr lang="ru-RU" sz="2000" b="1" smtClean="0">
                <a:latin typeface="Courier New" pitchFamily="49" charset="0"/>
              </a:rPr>
              <a:t>){&lt;</a:t>
            </a:r>
            <a:r>
              <a:rPr lang="ru-RU" sz="2000" smtClean="0"/>
              <a:t>Операторы</a:t>
            </a:r>
            <a:r>
              <a:rPr lang="ru-RU" sz="2000" b="1" smtClean="0">
                <a:latin typeface="Courier New" pitchFamily="49" charset="0"/>
              </a:rPr>
              <a:t>&gt;}</a:t>
            </a:r>
            <a:r>
              <a:rPr lang="ru-RU" sz="2000" i="1" smtClean="0"/>
              <a:t> </a:t>
            </a:r>
            <a:r>
              <a:rPr lang="ru-RU" sz="2000" smtClean="0">
                <a:solidFill>
                  <a:schemeClr val="hlink"/>
                </a:solidFill>
              </a:rPr>
              <a:t>/* перехват исключений 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smtClean="0">
                <a:solidFill>
                  <a:schemeClr val="hlink"/>
                </a:solidFill>
              </a:rPr>
              <a:t>                                                                          типа </a:t>
            </a:r>
            <a:r>
              <a:rPr lang="en-US" sz="2000" smtClean="0">
                <a:solidFill>
                  <a:schemeClr val="hlink"/>
                </a:solidFill>
              </a:rPr>
              <a:t>EConvert</a:t>
            </a:r>
            <a:r>
              <a:rPr lang="ru-RU" sz="2000" smtClean="0">
                <a:solidFill>
                  <a:schemeClr val="hlink"/>
                </a:solidFill>
              </a:rPr>
              <a:t> */</a:t>
            </a:r>
            <a:r>
              <a:rPr lang="ru-RU" sz="2000" i="1" smtClean="0"/>
              <a:t> </a:t>
            </a:r>
            <a:endParaRPr lang="en-US" sz="2000" i="1" smtClean="0"/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catch</a:t>
            </a:r>
            <a:r>
              <a:rPr lang="ru-RU" sz="2000" b="1" smtClean="0">
                <a:latin typeface="Courier New" pitchFamily="49" charset="0"/>
              </a:rPr>
              <a:t> (</a:t>
            </a:r>
            <a:r>
              <a:rPr lang="en-US" sz="2000" b="1" smtClean="0">
                <a:latin typeface="Courier New" pitchFamily="49" charset="0"/>
              </a:rPr>
              <a:t>char</a:t>
            </a:r>
            <a:r>
              <a:rPr lang="ru-RU" sz="2000" b="1" smtClean="0">
                <a:latin typeface="Courier New" pitchFamily="49" charset="0"/>
              </a:rPr>
              <a:t>* </a:t>
            </a:r>
            <a:r>
              <a:rPr lang="en-US" sz="2000" b="1" smtClean="0">
                <a:latin typeface="Courier New" pitchFamily="49" charset="0"/>
              </a:rPr>
              <a:t>Mes</a:t>
            </a:r>
            <a:r>
              <a:rPr lang="ru-RU" sz="2000" b="1" smtClean="0">
                <a:latin typeface="Courier New" pitchFamily="49" charset="0"/>
              </a:rPr>
              <a:t>){&lt;</a:t>
            </a:r>
            <a:r>
              <a:rPr lang="ru-RU" sz="2000" smtClean="0"/>
              <a:t>Операторы</a:t>
            </a:r>
            <a:r>
              <a:rPr lang="ru-RU" sz="2000" b="1" smtClean="0">
                <a:latin typeface="Courier New" pitchFamily="49" charset="0"/>
              </a:rPr>
              <a:t>&gt;}</a:t>
            </a:r>
            <a:r>
              <a:rPr lang="ru-RU" sz="2000" i="1" smtClean="0"/>
              <a:t> </a:t>
            </a:r>
            <a:r>
              <a:rPr lang="ru-RU" sz="2000" smtClean="0">
                <a:solidFill>
                  <a:schemeClr val="hlink"/>
                </a:solidFill>
              </a:rPr>
              <a:t>/</a:t>
            </a:r>
            <a:r>
              <a:rPr lang="en-US" sz="2000" smtClean="0">
                <a:solidFill>
                  <a:schemeClr val="hlink"/>
                </a:solidFill>
              </a:rPr>
              <a:t>/</a:t>
            </a:r>
            <a:r>
              <a:rPr lang="ru-RU" sz="2000" smtClean="0">
                <a:solidFill>
                  <a:schemeClr val="hlink"/>
                </a:solidFill>
              </a:rPr>
              <a:t>перехват исключений </a:t>
            </a:r>
            <a:r>
              <a:rPr lang="en-US" sz="2000" smtClean="0">
                <a:solidFill>
                  <a:schemeClr val="hlink"/>
                </a:solidFill>
              </a:rPr>
              <a:t>char</a:t>
            </a:r>
            <a:r>
              <a:rPr lang="ru-RU" sz="2000" smtClean="0">
                <a:solidFill>
                  <a:schemeClr val="hlink"/>
                </a:solidFill>
              </a:rPr>
              <a:t>*</a:t>
            </a:r>
            <a:endParaRPr lang="en-US" sz="2000" smtClean="0"/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catch(…) {</a:t>
            </a:r>
            <a:r>
              <a:rPr lang="ru-RU" sz="2000" i="1" smtClean="0"/>
              <a:t>&lt;</a:t>
            </a:r>
            <a:r>
              <a:rPr lang="ru-RU" sz="2000" smtClean="0"/>
              <a:t>Операторы</a:t>
            </a:r>
            <a:r>
              <a:rPr lang="ru-RU" sz="2000" i="1" smtClean="0"/>
              <a:t>&gt;</a:t>
            </a:r>
            <a:r>
              <a:rPr lang="ru-RU" sz="2000" b="1" smtClean="0">
                <a:latin typeface="Courier New" pitchFamily="49" charset="0"/>
              </a:rPr>
              <a:t>}</a:t>
            </a:r>
            <a:r>
              <a:rPr lang="ru-RU" sz="2000" i="1" smtClean="0"/>
              <a:t>         </a:t>
            </a:r>
            <a:r>
              <a:rPr lang="ru-RU" sz="2000" smtClean="0">
                <a:solidFill>
                  <a:schemeClr val="hlink"/>
                </a:solidFill>
              </a:rPr>
              <a:t>//перехват остальных исключений</a:t>
            </a:r>
            <a:r>
              <a:rPr lang="ru-RU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425A777-C291-4033-9773-32A4E64A0FCC}" type="slidenum">
              <a:rPr lang="ru-RU" sz="1200">
                <a:latin typeface="Arial Black" pitchFamily="34" charset="0"/>
              </a:rPr>
              <a:pPr algn="r"/>
              <a:t>8</a:t>
            </a:fld>
            <a:endParaRPr lang="ru-RU" sz="1200">
              <a:latin typeface="Arial Black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964612" cy="649288"/>
          </a:xfrm>
        </p:spPr>
        <p:txBody>
          <a:bodyPr/>
          <a:lstStyle/>
          <a:p>
            <a:pPr eaLnBrk="1" hangingPunct="1"/>
            <a:r>
              <a:rPr lang="ru-RU" sz="2400" b="1" smtClean="0"/>
              <a:t>Пример генерации и перехвата исключений</a:t>
            </a:r>
            <a:r>
              <a:rPr lang="en-US" sz="2400" b="1" smtClean="0"/>
              <a:t> </a:t>
            </a:r>
            <a:r>
              <a:rPr lang="ru-RU" sz="2000" b="1" smtClean="0"/>
              <a:t>(</a:t>
            </a:r>
            <a:r>
              <a:rPr lang="en-US" sz="2800" b="1" smtClean="0">
                <a:solidFill>
                  <a:schemeClr val="folHlink"/>
                </a:solidFill>
              </a:rPr>
              <a:t>Ex9_1</a:t>
            </a:r>
            <a:r>
              <a:rPr lang="ru-RU" sz="2000" b="1" smtClean="0"/>
              <a:t>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836613"/>
            <a:ext cx="8785225" cy="6021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#include &lt;iostream&gt;</a:t>
            </a:r>
          </a:p>
          <a:p>
            <a:pPr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using namespace std;</a:t>
            </a:r>
            <a:endParaRPr lang="ru-RU" sz="2000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void f(int a,int b,int &amp;c){</a:t>
            </a:r>
          </a:p>
          <a:p>
            <a:pPr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	if (b!=0) c=a/b;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noProof="1" smtClean="0">
                <a:latin typeface="Courier New" pitchFamily="49" charset="0"/>
              </a:rPr>
              <a:t>else </a:t>
            </a:r>
            <a:r>
              <a:rPr lang="en-US" sz="2000" b="1" noProof="1" smtClean="0">
                <a:solidFill>
                  <a:srgbClr val="CC0000"/>
                </a:solidFill>
                <a:latin typeface="Courier New" pitchFamily="49" charset="0"/>
              </a:rPr>
              <a:t>throw(5)</a:t>
            </a:r>
            <a:r>
              <a:rPr lang="en-US" sz="2000" b="1" noProof="1" smtClean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	if (c&gt;50)</a:t>
            </a:r>
            <a:r>
              <a:rPr lang="en-US" sz="2000" b="1" noProof="1" smtClean="0">
                <a:solidFill>
                  <a:srgbClr val="CC0000"/>
                </a:solidFill>
                <a:latin typeface="Courier New" pitchFamily="49" charset="0"/>
              </a:rPr>
              <a:t>throw('c')</a:t>
            </a:r>
            <a:r>
              <a:rPr lang="en-US" sz="2000" b="1" noProof="1" smtClean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int main</a:t>
            </a:r>
            <a:r>
              <a:rPr lang="en-US" sz="2000" b="1" noProof="1" smtClean="0">
                <a:latin typeface="Courier New" pitchFamily="49" charset="0"/>
              </a:rPr>
              <a:t>() </a:t>
            </a:r>
            <a:endParaRPr lang="ru-RU" sz="2000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b="1" noProof="1" smtClean="0">
                <a:latin typeface="Courier New" pitchFamily="49" charset="0"/>
              </a:rPr>
              <a:t>{</a:t>
            </a:r>
            <a:r>
              <a:rPr lang="ru-RU" sz="2000" b="1" dirty="0" smtClean="0">
                <a:latin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	</a:t>
            </a:r>
            <a:r>
              <a:rPr lang="en-US" sz="2000" b="1" noProof="1" smtClean="0">
                <a:latin typeface="Courier New" pitchFamily="49" charset="0"/>
              </a:rPr>
              <a:t>int a,b,c;</a:t>
            </a:r>
          </a:p>
          <a:p>
            <a:pPr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	e1: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noProof="1" smtClean="0">
                <a:latin typeface="Courier New" pitchFamily="49" charset="0"/>
              </a:rPr>
              <a:t>cout&lt;&lt;"Enter a,b";</a:t>
            </a:r>
          </a:p>
          <a:p>
            <a:pPr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	cin &gt;&gt; a &gt;&gt; b;</a:t>
            </a:r>
          </a:p>
          <a:p>
            <a:pPr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	</a:t>
            </a:r>
            <a:r>
              <a:rPr lang="en-US" sz="2000" b="1" noProof="1" smtClean="0">
                <a:solidFill>
                  <a:srgbClr val="CC0000"/>
                </a:solidFill>
                <a:latin typeface="Courier New" pitchFamily="49" charset="0"/>
              </a:rPr>
              <a:t>try</a:t>
            </a:r>
            <a:r>
              <a:rPr lang="en-US" sz="2000" b="1" noProof="1" smtClean="0">
                <a:latin typeface="Courier New" pitchFamily="49" charset="0"/>
              </a:rPr>
              <a:t>  {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noProof="1" smtClean="0">
                <a:latin typeface="Courier New" pitchFamily="49" charset="0"/>
              </a:rPr>
              <a:t>f(a,b,c);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noProof="1" smtClean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ru-RU" sz="2000" b="1" noProof="1" smtClean="0">
                <a:latin typeface="Courier New" pitchFamily="49" charset="0"/>
              </a:rPr>
              <a:t>	</a:t>
            </a:r>
            <a:r>
              <a:rPr lang="en-US" sz="2000" b="1" noProof="1" smtClean="0">
                <a:solidFill>
                  <a:srgbClr val="CC0000"/>
                </a:solidFill>
                <a:latin typeface="Courier New" pitchFamily="49" charset="0"/>
              </a:rPr>
              <a:t>catch</a:t>
            </a:r>
            <a:r>
              <a:rPr lang="en-US" sz="2000" b="1" noProof="1" smtClean="0">
                <a:latin typeface="Courier New" pitchFamily="49" charset="0"/>
              </a:rPr>
              <a:t>(int){ cerr&lt;&lt;"Error b=0"&lt;&lt;endl</a:t>
            </a:r>
            <a:r>
              <a:rPr lang="en-US" sz="2000" b="1" noProof="1" smtClean="0">
                <a:latin typeface="Courier New" pitchFamily="49" charset="0"/>
              </a:rPr>
              <a:t>; </a:t>
            </a:r>
            <a:r>
              <a:rPr lang="en-US" sz="2000" b="1" noProof="1" smtClean="0">
                <a:latin typeface="Courier New" pitchFamily="49" charset="0"/>
              </a:rPr>
              <a:t>  goto </a:t>
            </a:r>
            <a:r>
              <a:rPr lang="en-US" sz="2000" b="1" noProof="1" smtClean="0">
                <a:latin typeface="Courier New" pitchFamily="49" charset="0"/>
              </a:rPr>
              <a:t>e1;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noProof="1" smtClean="0">
                <a:latin typeface="Courier New" pitchFamily="49" charset="0"/>
              </a:rPr>
              <a:t>}  </a:t>
            </a:r>
          </a:p>
          <a:p>
            <a:pPr>
              <a:buFont typeface="Wingdings" pitchFamily="2" charset="2"/>
              <a:buNone/>
            </a:pPr>
            <a:r>
              <a:rPr lang="ru-RU" sz="2000" b="1" noProof="1" smtClean="0">
                <a:latin typeface="Courier New" pitchFamily="49" charset="0"/>
              </a:rPr>
              <a:t>	</a:t>
            </a:r>
            <a:r>
              <a:rPr lang="en-US" sz="2000" b="1" noProof="1" smtClean="0">
                <a:solidFill>
                  <a:srgbClr val="CC0000"/>
                </a:solidFill>
                <a:latin typeface="Courier New" pitchFamily="49" charset="0"/>
              </a:rPr>
              <a:t>catch</a:t>
            </a:r>
            <a:r>
              <a:rPr lang="en-US" sz="2000" b="1" noProof="1" smtClean="0">
                <a:latin typeface="Courier New" pitchFamily="49" charset="0"/>
              </a:rPr>
              <a:t>(char){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noProof="1" smtClean="0">
                <a:latin typeface="Courier New" pitchFamily="49" charset="0"/>
              </a:rPr>
              <a:t>cerr&lt;&lt;"Error c&gt;50"&lt;&lt;endl; </a:t>
            </a:r>
            <a:r>
              <a:rPr lang="en-US" sz="2000" b="1" dirty="0" smtClean="0">
                <a:latin typeface="Courier New" pitchFamily="49" charset="0"/>
              </a:rPr>
              <a:t>exit(-1); </a:t>
            </a:r>
            <a:r>
              <a:rPr lang="en-US" sz="2000" b="1" noProof="1" smtClean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000" b="1" noProof="1" smtClean="0">
                <a:latin typeface="Courier New" pitchFamily="49" charset="0"/>
              </a:rPr>
              <a:t>	</a:t>
            </a:r>
            <a:r>
              <a:rPr lang="en-US" sz="2000" b="1" noProof="1" smtClean="0">
                <a:latin typeface="Courier New" pitchFamily="49" charset="0"/>
              </a:rPr>
              <a:t>return 0;</a:t>
            </a:r>
            <a:endParaRPr lang="ru-RU" sz="2000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b="1" noProof="1" smtClean="0">
                <a:latin typeface="Courier New" pitchFamily="49" charset="0"/>
              </a:rPr>
              <a:t>}</a:t>
            </a:r>
            <a:r>
              <a:rPr lang="ru-RU" sz="2000" noProof="1" smtClean="0"/>
              <a:t> 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123894-07A0-4D81-9A5C-C20F6C5C70A9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Возобновление исключения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52500"/>
            <a:ext cx="8785225" cy="5905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Если перехваченное исключение не может быть обработано, то оно возобновляется.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Пример</a:t>
            </a:r>
            <a:r>
              <a:rPr lang="ru-RU" sz="200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class E</a:t>
            </a:r>
            <a:r>
              <a:rPr lang="ru-RU" sz="2000" b="1" smtClean="0">
                <a:latin typeface="Courier New" pitchFamily="49" charset="0"/>
              </a:rPr>
              <a:t>{}; </a:t>
            </a:r>
            <a:r>
              <a:rPr lang="ru-RU" sz="2000" smtClean="0"/>
              <a:t>                       </a:t>
            </a:r>
            <a:r>
              <a:rPr lang="ru-RU" sz="2000" smtClean="0">
                <a:solidFill>
                  <a:schemeClr val="hlink"/>
                </a:solidFill>
              </a:rPr>
              <a:t>// класс исключения</a:t>
            </a:r>
            <a:endParaRPr lang="en-US" sz="2000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void somefunc</a:t>
            </a:r>
            <a:r>
              <a:rPr lang="ru-RU" sz="2000" b="1" smtClean="0">
                <a:latin typeface="Courier New" pitchFamily="49" charset="0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{ </a:t>
            </a:r>
            <a:r>
              <a:rPr lang="en-US" sz="2000" b="1" smtClean="0">
                <a:latin typeface="Courier New" pitchFamily="49" charset="0"/>
              </a:rPr>
              <a:t>if</a:t>
            </a:r>
            <a:r>
              <a:rPr lang="ru-RU" sz="2000" b="1" smtClean="0">
                <a:latin typeface="Courier New" pitchFamily="49" charset="0"/>
              </a:rPr>
              <a:t>(&lt;условие&gt;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throw</a:t>
            </a:r>
            <a:r>
              <a:rPr lang="en-US" sz="2000" b="1" smtClean="0">
                <a:latin typeface="Courier New" pitchFamily="49" charset="0"/>
              </a:rPr>
              <a:t> E</a:t>
            </a:r>
            <a:r>
              <a:rPr lang="ru-RU" sz="2000" b="1" smtClean="0">
                <a:latin typeface="Courier New" pitchFamily="49" charset="0"/>
              </a:rPr>
              <a:t>();  }</a:t>
            </a:r>
            <a:r>
              <a:rPr lang="ru-RU" sz="2000" smtClean="0">
                <a:solidFill>
                  <a:schemeClr val="hlink"/>
                </a:solidFill>
              </a:rPr>
              <a:t>// генерация исключения</a:t>
            </a:r>
            <a:endParaRPr lang="en-US" sz="2000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void func()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{  try  { somefunc();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catch</a:t>
            </a:r>
            <a:r>
              <a:rPr lang="ru-RU" sz="2000" b="1" smtClean="0">
                <a:latin typeface="Courier New" pitchFamily="49" charset="0"/>
              </a:rPr>
              <a:t>(</a:t>
            </a:r>
            <a:r>
              <a:rPr lang="en-US" sz="2000" b="1" smtClean="0">
                <a:latin typeface="Courier New" pitchFamily="49" charset="0"/>
              </a:rPr>
              <a:t>E</a:t>
            </a:r>
            <a:r>
              <a:rPr lang="ru-RU" sz="2000" b="1" smtClean="0">
                <a:latin typeface="Courier New" pitchFamily="49" charset="0"/>
              </a:rPr>
              <a:t>&amp; </a:t>
            </a:r>
            <a:r>
              <a:rPr lang="en-US" sz="2000" b="1" smtClean="0">
                <a:latin typeface="Courier New" pitchFamily="49" charset="0"/>
              </a:rPr>
              <a:t>e</a:t>
            </a:r>
            <a:r>
              <a:rPr lang="ru-RU" sz="2000" b="1" smtClean="0">
                <a:latin typeface="Courier New" pitchFamily="49" charset="0"/>
              </a:rPr>
              <a:t>){ </a:t>
            </a:r>
            <a:r>
              <a:rPr lang="en-US" sz="2000" b="1" smtClean="0">
                <a:latin typeface="Courier New" pitchFamily="49" charset="0"/>
              </a:rPr>
              <a:t>if</a:t>
            </a:r>
            <a:r>
              <a:rPr lang="ru-RU" sz="2000" b="1" smtClean="0">
                <a:latin typeface="Courier New" pitchFamily="49" charset="0"/>
              </a:rPr>
              <a:t> (&lt;условие&gt;)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throw</a:t>
            </a:r>
            <a:r>
              <a:rPr lang="ru-RU" sz="2000" b="1" smtClean="0">
                <a:latin typeface="Courier New" pitchFamily="49" charset="0"/>
              </a:rPr>
              <a:t>; } </a:t>
            </a:r>
            <a:r>
              <a:rPr lang="ru-RU" sz="2000" smtClean="0"/>
              <a:t>/</a:t>
            </a:r>
            <a:r>
              <a:rPr lang="ru-RU" sz="2000" smtClean="0">
                <a:solidFill>
                  <a:schemeClr val="hlink"/>
                </a:solidFill>
              </a:rPr>
              <a:t>* если здесь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>
                <a:solidFill>
                  <a:schemeClr val="hlink"/>
                </a:solidFill>
              </a:rPr>
              <a:t>                      исключение обработать нельзя, то возобновляем его  */</a:t>
            </a:r>
            <a:r>
              <a:rPr lang="ru-RU" sz="2000" smtClean="0"/>
              <a:t>  }</a:t>
            </a: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void  mainfunc()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{  try  { func();}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catch(E&amp; e){ … }   }</a:t>
            </a:r>
            <a:r>
              <a:rPr lang="ru-RU" sz="2000" smtClean="0"/>
              <a:t> </a:t>
            </a:r>
            <a:r>
              <a:rPr lang="ru-RU" sz="2000" smtClean="0">
                <a:solidFill>
                  <a:schemeClr val="hlink"/>
                </a:solidFill>
              </a:rPr>
              <a:t> // здесь обрабатываем исключение</a:t>
            </a:r>
            <a:r>
              <a:rPr lang="ru-RU" sz="2000" smtClean="0"/>
              <a:t> </a:t>
            </a:r>
          </a:p>
        </p:txBody>
      </p:sp>
      <p:pic>
        <p:nvPicPr>
          <p:cNvPr id="7172" name="Picture 4" descr="R_6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5667375"/>
            <a:ext cx="31321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9">
      <a:dk1>
        <a:srgbClr val="000000"/>
      </a:dk1>
      <a:lt1>
        <a:srgbClr val="FFFFFF"/>
      </a:lt1>
      <a:dk2>
        <a:srgbClr val="000000"/>
      </a:dk2>
      <a:lt2>
        <a:srgbClr val="440044"/>
      </a:lt2>
      <a:accent1>
        <a:srgbClr val="FFCCCC"/>
      </a:accent1>
      <a:accent2>
        <a:srgbClr val="790571"/>
      </a:accent2>
      <a:accent3>
        <a:srgbClr val="FFFFFF"/>
      </a:accent3>
      <a:accent4>
        <a:srgbClr val="000000"/>
      </a:accent4>
      <a:accent5>
        <a:srgbClr val="FFE2E2"/>
      </a:accent5>
      <a:accent6>
        <a:srgbClr val="6D0466"/>
      </a:accent6>
      <a:hlink>
        <a:srgbClr val="993366"/>
      </a:hlink>
      <a:folHlink>
        <a:srgbClr val="9F839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2558</TotalTime>
  <Words>2211</Words>
  <Application>Microsoft Office PowerPoint</Application>
  <PresentationFormat>Экран (4:3)</PresentationFormat>
  <Paragraphs>522</Paragraphs>
  <Slides>33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Wingdings</vt:lpstr>
      <vt:lpstr>Arial Black</vt:lpstr>
      <vt:lpstr>Times New Roman</vt:lpstr>
      <vt:lpstr>Courier New</vt:lpstr>
      <vt:lpstr>Arial Unicode MS</vt:lpstr>
      <vt:lpstr>Пиксел</vt:lpstr>
      <vt:lpstr>Глава 9.  Исключения</vt:lpstr>
      <vt:lpstr>9.1 Обработка программных сбоев</vt:lpstr>
      <vt:lpstr>Виды исключительных ситуаций</vt:lpstr>
      <vt:lpstr>Действия системы при обнаружении ошибки при выполнении программы</vt:lpstr>
      <vt:lpstr>Механизм исключений</vt:lpstr>
      <vt:lpstr>9.2 Механизм исключений С++</vt:lpstr>
      <vt:lpstr>Перехват и обработка исключений</vt:lpstr>
      <vt:lpstr>Пример генерации и перехвата исключений (Ex9_1)</vt:lpstr>
      <vt:lpstr>Возобновление исключения</vt:lpstr>
      <vt:lpstr>Доступ к аргументам исключения </vt:lpstr>
      <vt:lpstr>Последовательность обработки исключения</vt:lpstr>
      <vt:lpstr>Обработка объекта исключения (Ex9_2)</vt:lpstr>
      <vt:lpstr>Спецификация исключений</vt:lpstr>
      <vt:lpstr>Уничтожение локальных переменных при обработке исключения (Ex9_3)</vt:lpstr>
      <vt:lpstr>Уничтожение локальных переменных при обработке исключения (2)</vt:lpstr>
      <vt:lpstr>Результат</vt:lpstr>
      <vt:lpstr>Обработка исключений</vt:lpstr>
      <vt:lpstr>Обработка непредусмотренных исключений </vt:lpstr>
      <vt:lpstr>Завершающая обработка  (Ex9_4)</vt:lpstr>
      <vt:lpstr>9.3 Механизм структурного управления исключениями С</vt:lpstr>
      <vt:lpstr>Получение информации об исключении</vt:lpstr>
      <vt:lpstr>Получение информации об исключении (2)</vt:lpstr>
      <vt:lpstr>Обработка аппаратных и программных исключений Windows (Ex9_5)</vt:lpstr>
      <vt:lpstr>Генерация исключений в С</vt:lpstr>
      <vt:lpstr>Завершающая обработка</vt:lpstr>
      <vt:lpstr>Совместное использование обычной и завершающей обработки исключений (Ex9_6)</vt:lpstr>
      <vt:lpstr>9.4 Совместное использование различных механизмов обработки исключений</vt:lpstr>
      <vt:lpstr>Пример совместного использования механизмов исключения (Ex9_7)</vt:lpstr>
      <vt:lpstr>Пример совместного использования механизмов исключения (2)</vt:lpstr>
      <vt:lpstr>Обработка структурных исключений как исключений С++</vt:lpstr>
      <vt:lpstr>Трансляция структурных исключений (Ex9_8)</vt:lpstr>
      <vt:lpstr>Трансляция структурных исключений (2)</vt:lpstr>
      <vt:lpstr>Слайд 33</vt:lpstr>
    </vt:vector>
  </TitlesOfParts>
  <Company>MGTU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Ivanova</dc:creator>
  <cp:lastModifiedBy>Иванова Галина Сергеевна</cp:lastModifiedBy>
  <cp:revision>168</cp:revision>
  <dcterms:created xsi:type="dcterms:W3CDTF">2007-01-23T14:39:55Z</dcterms:created>
  <dcterms:modified xsi:type="dcterms:W3CDTF">2019-04-27T20:08:00Z</dcterms:modified>
</cp:coreProperties>
</file>