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92" r:id="rId3"/>
    <p:sldId id="294" r:id="rId4"/>
    <p:sldId id="295" r:id="rId5"/>
    <p:sldId id="296" r:id="rId6"/>
    <p:sldId id="293" r:id="rId7"/>
    <p:sldId id="297" r:id="rId8"/>
    <p:sldId id="298" r:id="rId9"/>
    <p:sldId id="299" r:id="rId10"/>
    <p:sldId id="300" r:id="rId11"/>
    <p:sldId id="301" r:id="rId12"/>
    <p:sldId id="302"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mbria Math" panose="02040503050406030204" pitchFamily="18" charset="0"/>
      <p:regular r:id="rId19"/>
    </p:embeddedFont>
    <p:embeddedFont>
      <p:font typeface="DM Sans" pitchFamily="2"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554"/>
    <a:srgbClr val="66FFFF"/>
    <a:srgbClr val="00D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5" d="100"/>
          <a:sy n="105" d="100"/>
        </p:scale>
        <p:origin x="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7" name="Google Shape;57;p15"/>
          <p:cNvGrpSpPr/>
          <p:nvPr/>
        </p:nvGrpSpPr>
        <p:grpSpPr>
          <a:xfrm rot="20000739">
            <a:off x="533757" y="3223900"/>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rot="19343958">
            <a:off x="2684121" y="1902879"/>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TextBox 105">
            <a:extLst>
              <a:ext uri="{FF2B5EF4-FFF2-40B4-BE49-F238E27FC236}">
                <a16:creationId xmlns:a16="http://schemas.microsoft.com/office/drawing/2014/main" id="{0E9EB44C-8C26-8A74-97F9-8CD3014A2F37}"/>
              </a:ext>
            </a:extLst>
          </p:cNvPr>
          <p:cNvSpPr txBox="1"/>
          <p:nvPr/>
        </p:nvSpPr>
        <p:spPr>
          <a:xfrm>
            <a:off x="299157" y="352996"/>
            <a:ext cx="7376337" cy="1077218"/>
          </a:xfrm>
          <a:prstGeom prst="rect">
            <a:avLst/>
          </a:prstGeom>
          <a:noFill/>
        </p:spPr>
        <p:txBody>
          <a:bodyPr wrap="square">
            <a:spAutoFit/>
          </a:bodyPr>
          <a:lstStyle/>
          <a:p>
            <a:r>
              <a:rPr lang="en-US" sz="3200" b="1" dirty="0">
                <a:solidFill>
                  <a:schemeClr val="accent6"/>
                </a:solidFill>
                <a:latin typeface="DM Sans" pitchFamily="2" charset="0"/>
                <a:cs typeface="Segoe UI" panose="020B0502040204020203" pitchFamily="34" charset="0"/>
              </a:rPr>
              <a:t>N-BEATS: Time-Series Forecasting with Neural Basis Expansion</a:t>
            </a:r>
            <a:endParaRPr lang="en-IN" sz="3200" b="1" dirty="0">
              <a:solidFill>
                <a:schemeClr val="accent6"/>
              </a:solidFill>
              <a:latin typeface="DM Sans" pitchFamily="2" charset="0"/>
              <a:cs typeface="Segoe UI" panose="020B0502040204020203" pitchFamily="34" charset="0"/>
            </a:endParaRPr>
          </a:p>
        </p:txBody>
      </p:sp>
      <p:sp>
        <p:nvSpPr>
          <p:cNvPr id="108" name="TextBox 107">
            <a:extLst>
              <a:ext uri="{FF2B5EF4-FFF2-40B4-BE49-F238E27FC236}">
                <a16:creationId xmlns:a16="http://schemas.microsoft.com/office/drawing/2014/main" id="{782C785F-50EF-92C6-5C69-6BCCEB2A1EB2}"/>
              </a:ext>
            </a:extLst>
          </p:cNvPr>
          <p:cNvSpPr txBox="1"/>
          <p:nvPr/>
        </p:nvSpPr>
        <p:spPr>
          <a:xfrm>
            <a:off x="351034" y="1571279"/>
            <a:ext cx="6400800" cy="523220"/>
          </a:xfrm>
          <a:prstGeom prst="rect">
            <a:avLst/>
          </a:prstGeom>
          <a:noFill/>
        </p:spPr>
        <p:txBody>
          <a:bodyPr wrap="square">
            <a:spAutoFit/>
          </a:bodyPr>
          <a:lstStyle/>
          <a:p>
            <a:r>
              <a:rPr lang="en-IN" sz="1400" i="0" u="none" strike="noStrike" baseline="0" dirty="0">
                <a:latin typeface="DM Sans" pitchFamily="2" charset="0"/>
              </a:rPr>
              <a:t>Boris N. </a:t>
            </a:r>
            <a:r>
              <a:rPr lang="en-IN" sz="1400" i="0" u="none" strike="noStrike" baseline="0" dirty="0" err="1">
                <a:latin typeface="DM Sans" pitchFamily="2" charset="0"/>
              </a:rPr>
              <a:t>Oreshkin</a:t>
            </a:r>
            <a:r>
              <a:rPr lang="en-IN" sz="1400" i="0" u="none" strike="noStrike" baseline="0" dirty="0">
                <a:latin typeface="DM Sans" pitchFamily="2" charset="0"/>
              </a:rPr>
              <a:t>, Dmitri </a:t>
            </a:r>
            <a:r>
              <a:rPr lang="en-IN" sz="1400" i="0" u="none" strike="noStrike" baseline="0" dirty="0" err="1">
                <a:latin typeface="DM Sans" pitchFamily="2" charset="0"/>
              </a:rPr>
              <a:t>Carpov</a:t>
            </a:r>
            <a:r>
              <a:rPr lang="en-IN" sz="1400" i="0" u="none" strike="noStrike" baseline="0" dirty="0">
                <a:latin typeface="DM Sans" pitchFamily="2" charset="0"/>
              </a:rPr>
              <a:t>, Nicolas </a:t>
            </a:r>
            <a:r>
              <a:rPr lang="en-IN" sz="1400" i="0" u="none" strike="noStrike" baseline="0" dirty="0" err="1">
                <a:latin typeface="DM Sans" pitchFamily="2" charset="0"/>
              </a:rPr>
              <a:t>Chapados</a:t>
            </a:r>
            <a:r>
              <a:rPr lang="en-IN" sz="1400" i="0" u="none" strike="noStrike" baseline="0" dirty="0">
                <a:latin typeface="DM Sans" pitchFamily="2" charset="0"/>
              </a:rPr>
              <a:t>, </a:t>
            </a:r>
            <a:r>
              <a:rPr lang="en-IN" sz="1400" i="0" u="none" strike="noStrike" baseline="0" dirty="0" err="1">
                <a:latin typeface="DM Sans" pitchFamily="2" charset="0"/>
              </a:rPr>
              <a:t>Yoshua</a:t>
            </a:r>
            <a:r>
              <a:rPr lang="en-IN" sz="1400" i="0" u="none" strike="noStrike" baseline="0" dirty="0">
                <a:latin typeface="DM Sans" pitchFamily="2" charset="0"/>
              </a:rPr>
              <a:t> </a:t>
            </a:r>
            <a:r>
              <a:rPr lang="en-IN" sz="1400" i="0" u="none" strike="noStrike" baseline="0" dirty="0" err="1">
                <a:latin typeface="DM Sans" pitchFamily="2" charset="0"/>
              </a:rPr>
              <a:t>Bengio</a:t>
            </a:r>
            <a:endParaRPr lang="en-IN" sz="1400" i="0" u="none" strike="noStrike" baseline="0" dirty="0">
              <a:latin typeface="DM Sans" pitchFamily="2" charset="0"/>
            </a:endParaRPr>
          </a:p>
          <a:p>
            <a:r>
              <a:rPr lang="en-IN" dirty="0">
                <a:latin typeface="DM Sans" pitchFamily="2" charset="0"/>
              </a:rPr>
              <a:t>International Conference on Learning Representations, 2020</a:t>
            </a:r>
            <a:r>
              <a:rPr lang="en-IN" sz="1400" i="0" u="none" strike="noStrike" baseline="0" dirty="0">
                <a:latin typeface="DM Sans" pitchFamily="2" charset="0"/>
              </a:rPr>
              <a:t>   </a:t>
            </a:r>
            <a:endParaRPr lang="en-IN" dirty="0">
              <a:latin typeface="DM Sans" pitchFamily="2" charset="0"/>
            </a:endParaRPr>
          </a:p>
        </p:txBody>
      </p:sp>
      <p:sp>
        <p:nvSpPr>
          <p:cNvPr id="109" name="Rectangle 108">
            <a:extLst>
              <a:ext uri="{FF2B5EF4-FFF2-40B4-BE49-F238E27FC236}">
                <a16:creationId xmlns:a16="http://schemas.microsoft.com/office/drawing/2014/main" id="{0DD93D89-1326-93AC-73BA-E93D1B1008BD}"/>
              </a:ext>
            </a:extLst>
          </p:cNvPr>
          <p:cNvSpPr/>
          <p:nvPr/>
        </p:nvSpPr>
        <p:spPr>
          <a:xfrm>
            <a:off x="159714" y="400754"/>
            <a:ext cx="84583" cy="1655600"/>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id="{E4B61394-62F2-E7E9-B204-BD5DF3177288}"/>
              </a:ext>
            </a:extLst>
          </p:cNvPr>
          <p:cNvSpPr txBox="1"/>
          <p:nvPr/>
        </p:nvSpPr>
        <p:spPr>
          <a:xfrm>
            <a:off x="299157" y="3015187"/>
            <a:ext cx="2888685" cy="1169551"/>
          </a:xfrm>
          <a:prstGeom prst="rect">
            <a:avLst/>
          </a:prstGeom>
          <a:noFill/>
        </p:spPr>
        <p:txBody>
          <a:bodyPr wrap="square" rtlCol="0">
            <a:spAutoFit/>
          </a:bodyPr>
          <a:lstStyle/>
          <a:p>
            <a:r>
              <a:rPr lang="en-US" dirty="0">
                <a:latin typeface="DM Sans" pitchFamily="2" charset="0"/>
              </a:rPr>
              <a:t>Presented by Group 8</a:t>
            </a:r>
          </a:p>
          <a:p>
            <a:endParaRPr lang="en-US" dirty="0">
              <a:latin typeface="DM Sans" pitchFamily="2" charset="0"/>
            </a:endParaRPr>
          </a:p>
          <a:p>
            <a:r>
              <a:rPr lang="en-US" dirty="0">
                <a:latin typeface="DM Sans" pitchFamily="2" charset="0"/>
              </a:rPr>
              <a:t>Madhav Bajaj</a:t>
            </a:r>
          </a:p>
          <a:p>
            <a:r>
              <a:rPr lang="en-US" dirty="0">
                <a:latin typeface="DM Sans" pitchFamily="2" charset="0"/>
              </a:rPr>
              <a:t>Aditya Agarwal</a:t>
            </a:r>
          </a:p>
          <a:p>
            <a:endParaRPr lang="en-IN" dirty="0">
              <a:latin typeface="DM San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Results</a:t>
            </a:r>
            <a:endParaRPr lang="en-IN" sz="2400" dirty="0">
              <a:solidFill>
                <a:schemeClr val="bg1"/>
              </a:solidFill>
              <a:latin typeface="DM Sans" pitchFamily="2" charset="0"/>
            </a:endParaRPr>
          </a:p>
        </p:txBody>
      </p:sp>
      <p:pic>
        <p:nvPicPr>
          <p:cNvPr id="5" name="Picture 4">
            <a:extLst>
              <a:ext uri="{FF2B5EF4-FFF2-40B4-BE49-F238E27FC236}">
                <a16:creationId xmlns:a16="http://schemas.microsoft.com/office/drawing/2014/main" id="{12E4DF04-9E39-13C8-14A9-5F84DDD39ABC}"/>
              </a:ext>
            </a:extLst>
          </p:cNvPr>
          <p:cNvPicPr>
            <a:picLocks noChangeAspect="1"/>
          </p:cNvPicPr>
          <p:nvPr/>
        </p:nvPicPr>
        <p:blipFill>
          <a:blip r:embed="rId2"/>
          <a:stretch>
            <a:fillRect/>
          </a:stretch>
        </p:blipFill>
        <p:spPr>
          <a:xfrm>
            <a:off x="1453116" y="979828"/>
            <a:ext cx="6192470" cy="2045069"/>
          </a:xfrm>
          <a:prstGeom prst="rect">
            <a:avLst/>
          </a:prstGeom>
        </p:spPr>
      </p:pic>
      <p:sp>
        <p:nvSpPr>
          <p:cNvPr id="7" name="TextBox 6">
            <a:extLst>
              <a:ext uri="{FF2B5EF4-FFF2-40B4-BE49-F238E27FC236}">
                <a16:creationId xmlns:a16="http://schemas.microsoft.com/office/drawing/2014/main" id="{BABE484D-2A8E-FC2E-F04A-950E9A6B3DAA}"/>
              </a:ext>
            </a:extLst>
          </p:cNvPr>
          <p:cNvSpPr txBox="1"/>
          <p:nvPr/>
        </p:nvSpPr>
        <p:spPr>
          <a:xfrm>
            <a:off x="306820" y="3815841"/>
            <a:ext cx="8530358" cy="646331"/>
          </a:xfrm>
          <a:prstGeom prst="rect">
            <a:avLst/>
          </a:prstGeom>
          <a:noFill/>
        </p:spPr>
        <p:txBody>
          <a:bodyPr wrap="square" rtlCol="0">
            <a:spAutoFit/>
          </a:bodyPr>
          <a:lstStyle/>
          <a:p>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N-BEATS has performed remarkably well against the SOTA models. </a:t>
            </a:r>
          </a:p>
          <a:p>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N-BEATS registered a 3% improvement over the DL/TS Hybrid model ES-RNN, the winner of the M4 competition.</a:t>
            </a:r>
            <a:endParaRPr lang="en-IN" sz="1200" b="1" dirty="0">
              <a:solidFill>
                <a:schemeClr val="accent1"/>
              </a:solidFill>
              <a:effectLst/>
              <a:latin typeface="DM Sans" pitchFamily="2" charset="0"/>
              <a:ea typeface="Calibri" panose="020F0502020204030204" pitchFamily="34" charset="0"/>
              <a:cs typeface="Times New Roman" panose="02020603050405020304" pitchFamily="18" charset="0"/>
            </a:endParaRPr>
          </a:p>
          <a:p>
            <a:endParaRPr lang="en-US" sz="1200" b="1" dirty="0">
              <a:solidFill>
                <a:schemeClr val="accent1"/>
              </a:solidFill>
              <a:latin typeface="DM Sans" pitchFamily="2" charset="0"/>
            </a:endParaRPr>
          </a:p>
        </p:txBody>
      </p:sp>
      <p:sp>
        <p:nvSpPr>
          <p:cNvPr id="10" name="TextBox 9">
            <a:extLst>
              <a:ext uri="{FF2B5EF4-FFF2-40B4-BE49-F238E27FC236}">
                <a16:creationId xmlns:a16="http://schemas.microsoft.com/office/drawing/2014/main" id="{A0C85EEF-F280-4EAE-E250-DE3CEABA6E76}"/>
              </a:ext>
            </a:extLst>
          </p:cNvPr>
          <p:cNvSpPr txBox="1"/>
          <p:nvPr/>
        </p:nvSpPr>
        <p:spPr>
          <a:xfrm>
            <a:off x="1498414" y="3024897"/>
            <a:ext cx="4582632" cy="430887"/>
          </a:xfrm>
          <a:prstGeom prst="rect">
            <a:avLst/>
          </a:prstGeom>
          <a:noFill/>
        </p:spPr>
        <p:txBody>
          <a:bodyPr wrap="square">
            <a:spAutoFit/>
          </a:bodyPr>
          <a:lstStyle/>
          <a:p>
            <a:r>
              <a:rPr lang="en-US" sz="1100" i="1" dirty="0">
                <a:solidFill>
                  <a:schemeClr val="tx1"/>
                </a:solidFill>
                <a:latin typeface="DM Sans" pitchFamily="2" charset="0"/>
              </a:rPr>
              <a:t>Lower values better</a:t>
            </a:r>
          </a:p>
          <a:p>
            <a:r>
              <a:rPr lang="en-US" sz="1100" i="1" dirty="0">
                <a:solidFill>
                  <a:schemeClr val="tx1"/>
                </a:solidFill>
                <a:latin typeface="DM Sans" pitchFamily="2" charset="0"/>
              </a:rPr>
              <a:t>G refers to Generic, I refers to Interpretable</a:t>
            </a:r>
          </a:p>
        </p:txBody>
      </p:sp>
    </p:spTree>
    <p:extLst>
      <p:ext uri="{BB962C8B-B14F-4D97-AF65-F5344CB8AC3E}">
        <p14:creationId xmlns:p14="http://schemas.microsoft.com/office/powerpoint/2010/main" val="363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Future Work</a:t>
            </a:r>
            <a:endParaRPr lang="en-IN" sz="2400" dirty="0">
              <a:solidFill>
                <a:schemeClr val="bg1"/>
              </a:solidFill>
              <a:latin typeface="DM Sans" pitchFamily="2" charset="0"/>
            </a:endParaRPr>
          </a:p>
        </p:txBody>
      </p:sp>
      <p:sp>
        <p:nvSpPr>
          <p:cNvPr id="9" name="TextBox 8">
            <a:extLst>
              <a:ext uri="{FF2B5EF4-FFF2-40B4-BE49-F238E27FC236}">
                <a16:creationId xmlns:a16="http://schemas.microsoft.com/office/drawing/2014/main" id="{01002823-A68B-F4A8-C6CC-C987B37EAA8F}"/>
              </a:ext>
            </a:extLst>
          </p:cNvPr>
          <p:cNvSpPr txBox="1"/>
          <p:nvPr/>
        </p:nvSpPr>
        <p:spPr>
          <a:xfrm>
            <a:off x="193157" y="1031222"/>
            <a:ext cx="8277447" cy="134415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tabLst>
                <a:tab pos="2979420" algn="l"/>
              </a:tabLst>
            </a:pPr>
            <a:r>
              <a:rPr lang="en-US" sz="1600" dirty="0">
                <a:effectLst/>
                <a:latin typeface="DM Sans" pitchFamily="2" charset="0"/>
                <a:ea typeface="Times New Roman" panose="02020603050405020304" pitchFamily="18" charset="0"/>
                <a:cs typeface="Times New Roman" panose="02020603050405020304" pitchFamily="18" charset="0"/>
              </a:rPr>
              <a:t>Extension to Multivariate Forecasting</a:t>
            </a:r>
            <a:endParaRPr lang="en-IN" sz="1600" dirty="0">
              <a:effectLst/>
              <a:latin typeface="DM Sans" pitchFamily="2"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tabLst>
                <a:tab pos="2979420" algn="l"/>
              </a:tabLst>
            </a:pPr>
            <a:r>
              <a:rPr lang="en-US" sz="1600" dirty="0">
                <a:effectLst/>
                <a:latin typeface="DM Sans" pitchFamily="2" charset="0"/>
                <a:ea typeface="Times New Roman" panose="02020603050405020304" pitchFamily="18" charset="0"/>
                <a:cs typeface="Times New Roman" panose="02020603050405020304" pitchFamily="18" charset="0"/>
              </a:rPr>
              <a:t>Extension to Distributive Forecasting</a:t>
            </a:r>
            <a:endParaRPr lang="en-IN" sz="1600" dirty="0">
              <a:effectLst/>
              <a:latin typeface="DM Sans" pitchFamily="2"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tabLst>
                <a:tab pos="2979420" algn="l"/>
              </a:tabLst>
            </a:pPr>
            <a:r>
              <a:rPr lang="en-US" sz="1600" dirty="0">
                <a:effectLst/>
                <a:latin typeface="DM Sans" pitchFamily="2" charset="0"/>
                <a:ea typeface="Times New Roman" panose="02020603050405020304" pitchFamily="18" charset="0"/>
                <a:cs typeface="Times New Roman" panose="02020603050405020304" pitchFamily="18" charset="0"/>
              </a:rPr>
              <a:t>Analysis and empirical exploration of the meta-learning effects associated with the architecture. </a:t>
            </a:r>
            <a:endParaRPr lang="en-IN" sz="1600" dirty="0">
              <a:effectLst/>
              <a:latin typeface="DM Sans"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24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0D30E4-49BB-6193-3A6C-9EDCB2FD8FF8}"/>
              </a:ext>
            </a:extLst>
          </p:cNvPr>
          <p:cNvSpPr/>
          <p:nvPr/>
        </p:nvSpPr>
        <p:spPr>
          <a:xfrm>
            <a:off x="-1"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D69FCE9-C5DE-2FA6-4B54-CF4385C36B83}"/>
              </a:ext>
            </a:extLst>
          </p:cNvPr>
          <p:cNvSpPr txBox="1"/>
          <p:nvPr/>
        </p:nvSpPr>
        <p:spPr>
          <a:xfrm>
            <a:off x="127590" y="1971585"/>
            <a:ext cx="5458047" cy="1200329"/>
          </a:xfrm>
          <a:prstGeom prst="rect">
            <a:avLst/>
          </a:prstGeom>
          <a:noFill/>
        </p:spPr>
        <p:txBody>
          <a:bodyPr wrap="square" rtlCol="0">
            <a:spAutoFit/>
          </a:bodyPr>
          <a:lstStyle/>
          <a:p>
            <a:r>
              <a:rPr lang="en-US" sz="7200" dirty="0">
                <a:solidFill>
                  <a:schemeClr val="bg1"/>
                </a:solidFill>
                <a:latin typeface="DM Sans" pitchFamily="2" charset="0"/>
              </a:rPr>
              <a:t>Thank You!</a:t>
            </a:r>
            <a:endParaRPr lang="en-IN" sz="7200" dirty="0">
              <a:solidFill>
                <a:schemeClr val="bg1"/>
              </a:solidFill>
              <a:latin typeface="DM Sans" pitchFamily="2" charset="0"/>
            </a:endParaRPr>
          </a:p>
        </p:txBody>
      </p:sp>
    </p:spTree>
    <p:extLst>
      <p:ext uri="{BB962C8B-B14F-4D97-AF65-F5344CB8AC3E}">
        <p14:creationId xmlns:p14="http://schemas.microsoft.com/office/powerpoint/2010/main" val="48468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DE637D1-E347-08FA-4F24-3B7851069969}"/>
              </a:ext>
            </a:extLst>
          </p:cNvPr>
          <p:cNvSpPr txBox="1"/>
          <p:nvPr/>
        </p:nvSpPr>
        <p:spPr>
          <a:xfrm>
            <a:off x="251999" y="726192"/>
            <a:ext cx="5491575" cy="584775"/>
          </a:xfrm>
          <a:prstGeom prst="rect">
            <a:avLst/>
          </a:prstGeom>
          <a:noFill/>
        </p:spPr>
        <p:txBody>
          <a:bodyPr wrap="square">
            <a:spAutoFit/>
          </a:bodyPr>
          <a:lstStyle/>
          <a:p>
            <a:r>
              <a:rPr lang="en-US" sz="1600" dirty="0">
                <a:solidFill>
                  <a:schemeClr val="accent2"/>
                </a:solidFill>
                <a:latin typeface="DM Sans" pitchFamily="2" charset="0"/>
              </a:rPr>
              <a:t>Time-series forecasting underpins essential aspects of modern business across numerous sectors.</a:t>
            </a:r>
          </a:p>
        </p:txBody>
      </p:sp>
      <p:sp>
        <p:nvSpPr>
          <p:cNvPr id="23" name="TextBox 22">
            <a:extLst>
              <a:ext uri="{FF2B5EF4-FFF2-40B4-BE49-F238E27FC236}">
                <a16:creationId xmlns:a16="http://schemas.microsoft.com/office/drawing/2014/main" id="{437DCA42-3C61-D1D4-3AAA-48CD032E129A}"/>
              </a:ext>
            </a:extLst>
          </p:cNvPr>
          <p:cNvSpPr txBox="1"/>
          <p:nvPr/>
        </p:nvSpPr>
        <p:spPr>
          <a:xfrm>
            <a:off x="251999" y="1406008"/>
            <a:ext cx="8082375" cy="316562"/>
          </a:xfrm>
          <a:prstGeom prst="rect">
            <a:avLst/>
          </a:prstGeom>
          <a:noFill/>
        </p:spPr>
        <p:txBody>
          <a:bodyPr wrap="square">
            <a:spAutoFit/>
          </a:bodyPr>
          <a:lstStyle/>
          <a:p>
            <a:pPr>
              <a:lnSpc>
                <a:spcPct val="107000"/>
              </a:lnSpc>
              <a:spcAft>
                <a:spcPts val="800"/>
              </a:spcAft>
            </a:pPr>
            <a:r>
              <a:rPr lang="en-US" sz="1400" b="1" dirty="0">
                <a:solidFill>
                  <a:srgbClr val="071554"/>
                </a:solidFill>
                <a:effectLst/>
                <a:latin typeface="DM Sans" pitchFamily="2" charset="0"/>
                <a:ea typeface="Calibri" panose="020F0502020204030204" pitchFamily="34" charset="0"/>
                <a:cs typeface="Times New Roman" panose="02020603050405020304" pitchFamily="18" charset="0"/>
              </a:rPr>
              <a:t>Even minute improvement in forecasting accuracy can result in tremendous gains</a:t>
            </a:r>
            <a:r>
              <a:rPr lang="en-US" sz="1400" b="1" baseline="30000" dirty="0">
                <a:solidFill>
                  <a:srgbClr val="071554"/>
                </a:solidFill>
                <a:effectLst/>
                <a:latin typeface="DM Sans" pitchFamily="2" charset="0"/>
                <a:ea typeface="Calibri" panose="020F0502020204030204" pitchFamily="34" charset="0"/>
                <a:cs typeface="Times New Roman" panose="02020603050405020304" pitchFamily="18" charset="0"/>
              </a:rPr>
              <a:t>1</a:t>
            </a:r>
            <a:endParaRPr lang="en-IN" sz="1400" b="1" dirty="0">
              <a:solidFill>
                <a:srgbClr val="071554"/>
              </a:solidFill>
              <a:effectLst/>
              <a:latin typeface="DM Sans" pitchFamily="2" charset="0"/>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24179730-0B14-62A5-ECAB-CDE206597431}"/>
              </a:ext>
            </a:extLst>
          </p:cNvPr>
          <p:cNvSpPr txBox="1"/>
          <p:nvPr/>
        </p:nvSpPr>
        <p:spPr>
          <a:xfrm>
            <a:off x="251999" y="1943711"/>
            <a:ext cx="948151" cy="307777"/>
          </a:xfrm>
          <a:prstGeom prst="rect">
            <a:avLst/>
          </a:prstGeom>
          <a:noFill/>
        </p:spPr>
        <p:txBody>
          <a:bodyPr wrap="square" rtlCol="0">
            <a:spAutoFit/>
          </a:bodyPr>
          <a:lstStyle/>
          <a:p>
            <a:r>
              <a:rPr lang="en-US" dirty="0">
                <a:latin typeface="DM Sans" pitchFamily="2" charset="0"/>
              </a:rPr>
              <a:t>Finance</a:t>
            </a:r>
            <a:endParaRPr lang="en-IN" dirty="0">
              <a:latin typeface="DM Sans" pitchFamily="2" charset="0"/>
            </a:endParaRPr>
          </a:p>
        </p:txBody>
      </p:sp>
      <p:pic>
        <p:nvPicPr>
          <p:cNvPr id="27" name="Picture 26">
            <a:extLst>
              <a:ext uri="{FF2B5EF4-FFF2-40B4-BE49-F238E27FC236}">
                <a16:creationId xmlns:a16="http://schemas.microsoft.com/office/drawing/2014/main" id="{251184E0-E791-3B12-BC85-18359C3743D8}"/>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5300"/>
                    </a14:imgEffect>
                    <a14:imgEffect>
                      <a14:saturation sat="200000"/>
                    </a14:imgEffect>
                  </a14:imgLayer>
                </a14:imgProps>
              </a:ext>
            </a:extLst>
          </a:blip>
          <a:srcRect r="1122"/>
          <a:stretch/>
        </p:blipFill>
        <p:spPr>
          <a:xfrm>
            <a:off x="251997" y="2251488"/>
            <a:ext cx="2519777" cy="1080096"/>
          </a:xfrm>
          <a:prstGeom prst="rect">
            <a:avLst/>
          </a:prstGeom>
        </p:spPr>
      </p:pic>
      <p:pic>
        <p:nvPicPr>
          <p:cNvPr id="29" name="Picture 28">
            <a:extLst>
              <a:ext uri="{FF2B5EF4-FFF2-40B4-BE49-F238E27FC236}">
                <a16:creationId xmlns:a16="http://schemas.microsoft.com/office/drawing/2014/main" id="{53F80067-D2BE-92D2-0EFA-9BF373F79FE4}"/>
              </a:ext>
            </a:extLst>
          </p:cNvPr>
          <p:cNvPicPr>
            <a:picLocks noChangeAspect="1"/>
          </p:cNvPicPr>
          <p:nvPr/>
        </p:nvPicPr>
        <p:blipFill rotWithShape="1">
          <a:blip r:embed="rId4"/>
          <a:srcRect l="10409" r="8424"/>
          <a:stretch/>
        </p:blipFill>
        <p:spPr>
          <a:xfrm>
            <a:off x="3312111" y="2251488"/>
            <a:ext cx="2519777" cy="1080000"/>
          </a:xfrm>
          <a:prstGeom prst="rect">
            <a:avLst/>
          </a:prstGeom>
        </p:spPr>
      </p:pic>
      <p:sp>
        <p:nvSpPr>
          <p:cNvPr id="30" name="TextBox 29">
            <a:extLst>
              <a:ext uri="{FF2B5EF4-FFF2-40B4-BE49-F238E27FC236}">
                <a16:creationId xmlns:a16="http://schemas.microsoft.com/office/drawing/2014/main" id="{E84AAE67-A95D-ED07-F212-E79FA9302E62}"/>
              </a:ext>
            </a:extLst>
          </p:cNvPr>
          <p:cNvSpPr txBox="1"/>
          <p:nvPr/>
        </p:nvSpPr>
        <p:spPr>
          <a:xfrm>
            <a:off x="3312111" y="1943711"/>
            <a:ext cx="1536114" cy="307777"/>
          </a:xfrm>
          <a:prstGeom prst="rect">
            <a:avLst/>
          </a:prstGeom>
          <a:noFill/>
        </p:spPr>
        <p:txBody>
          <a:bodyPr wrap="square" rtlCol="0">
            <a:spAutoFit/>
          </a:bodyPr>
          <a:lstStyle/>
          <a:p>
            <a:r>
              <a:rPr lang="en-US" dirty="0">
                <a:latin typeface="DM Sans" pitchFamily="2" charset="0"/>
              </a:rPr>
              <a:t>Manufacturing</a:t>
            </a:r>
            <a:endParaRPr lang="en-IN" dirty="0">
              <a:latin typeface="DM Sans" pitchFamily="2" charset="0"/>
            </a:endParaRPr>
          </a:p>
        </p:txBody>
      </p:sp>
      <p:pic>
        <p:nvPicPr>
          <p:cNvPr id="32" name="Picture 31">
            <a:extLst>
              <a:ext uri="{FF2B5EF4-FFF2-40B4-BE49-F238E27FC236}">
                <a16:creationId xmlns:a16="http://schemas.microsoft.com/office/drawing/2014/main" id="{E063D4B5-8B0C-A251-19C9-7DD255CCD33D}"/>
              </a:ext>
            </a:extLst>
          </p:cNvPr>
          <p:cNvPicPr>
            <a:picLocks noChangeAspect="1"/>
          </p:cNvPicPr>
          <p:nvPr/>
        </p:nvPicPr>
        <p:blipFill rotWithShape="1">
          <a:blip r:embed="rId5"/>
          <a:srcRect l="5742"/>
          <a:stretch/>
        </p:blipFill>
        <p:spPr>
          <a:xfrm>
            <a:off x="6372225" y="2251488"/>
            <a:ext cx="2519777" cy="1080000"/>
          </a:xfrm>
          <a:prstGeom prst="rect">
            <a:avLst/>
          </a:prstGeom>
        </p:spPr>
      </p:pic>
      <p:sp>
        <p:nvSpPr>
          <p:cNvPr id="33" name="TextBox 32">
            <a:extLst>
              <a:ext uri="{FF2B5EF4-FFF2-40B4-BE49-F238E27FC236}">
                <a16:creationId xmlns:a16="http://schemas.microsoft.com/office/drawing/2014/main" id="{A23344A1-61DD-39F4-F5A3-17F7F9CC037C}"/>
              </a:ext>
            </a:extLst>
          </p:cNvPr>
          <p:cNvSpPr txBox="1"/>
          <p:nvPr/>
        </p:nvSpPr>
        <p:spPr>
          <a:xfrm>
            <a:off x="6372225" y="1943711"/>
            <a:ext cx="1536114" cy="307777"/>
          </a:xfrm>
          <a:prstGeom prst="rect">
            <a:avLst/>
          </a:prstGeom>
          <a:noFill/>
        </p:spPr>
        <p:txBody>
          <a:bodyPr wrap="square" rtlCol="0">
            <a:spAutoFit/>
          </a:bodyPr>
          <a:lstStyle/>
          <a:p>
            <a:r>
              <a:rPr lang="en-US" dirty="0">
                <a:latin typeface="DM Sans" pitchFamily="2" charset="0"/>
              </a:rPr>
              <a:t>Energy</a:t>
            </a:r>
            <a:endParaRPr lang="en-IN" dirty="0">
              <a:latin typeface="DM Sans" pitchFamily="2" charset="0"/>
            </a:endParaRPr>
          </a:p>
        </p:txBody>
      </p:sp>
      <p:sp>
        <p:nvSpPr>
          <p:cNvPr id="35" name="TextBox 34">
            <a:extLst>
              <a:ext uri="{FF2B5EF4-FFF2-40B4-BE49-F238E27FC236}">
                <a16:creationId xmlns:a16="http://schemas.microsoft.com/office/drawing/2014/main" id="{3AE14708-0A67-E5EC-459D-F58107BACC7B}"/>
              </a:ext>
            </a:extLst>
          </p:cNvPr>
          <p:cNvSpPr txBox="1"/>
          <p:nvPr/>
        </p:nvSpPr>
        <p:spPr>
          <a:xfrm>
            <a:off x="157162" y="3378939"/>
            <a:ext cx="2614612" cy="681020"/>
          </a:xfrm>
          <a:prstGeom prst="rect">
            <a:avLst/>
          </a:prstGeom>
          <a:noFill/>
        </p:spPr>
        <p:txBody>
          <a:bodyPr wrap="square">
            <a:spAutoFit/>
          </a:bodyPr>
          <a:lstStyle/>
          <a:p>
            <a:pPr algn="just">
              <a:lnSpc>
                <a:spcPct val="107000"/>
              </a:lnSpc>
              <a:spcAft>
                <a:spcPts val="800"/>
              </a:spcAft>
            </a:pPr>
            <a:r>
              <a:rPr lang="en-US" sz="900" dirty="0">
                <a:effectLst/>
                <a:latin typeface="DM Sans" pitchFamily="2" charset="0"/>
                <a:ea typeface="Calibri" panose="020F0502020204030204" pitchFamily="34" charset="0"/>
                <a:cs typeface="Times New Roman" panose="02020603050405020304" pitchFamily="18" charset="0"/>
              </a:rPr>
              <a:t>Forecasting is ubiquitous in the financial industry. Modeling of price and volatility of market variables used as a measure of risk is well ingrained in industry practices.</a:t>
            </a:r>
            <a:endParaRPr lang="en-IN" sz="900" dirty="0">
              <a:effectLst/>
              <a:latin typeface="DM Sans" pitchFamily="2"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19E73F6F-7621-9C02-6EC0-777B095D583F}"/>
              </a:ext>
            </a:extLst>
          </p:cNvPr>
          <p:cNvSpPr txBox="1"/>
          <p:nvPr/>
        </p:nvSpPr>
        <p:spPr>
          <a:xfrm>
            <a:off x="3233322" y="3378939"/>
            <a:ext cx="2598566" cy="681020"/>
          </a:xfrm>
          <a:prstGeom prst="rect">
            <a:avLst/>
          </a:prstGeom>
          <a:noFill/>
        </p:spPr>
        <p:txBody>
          <a:bodyPr wrap="square">
            <a:spAutoFit/>
          </a:bodyPr>
          <a:lstStyle/>
          <a:p>
            <a:pPr algn="just">
              <a:lnSpc>
                <a:spcPct val="107000"/>
              </a:lnSpc>
              <a:spcAft>
                <a:spcPts val="800"/>
              </a:spcAft>
            </a:pPr>
            <a:r>
              <a:rPr lang="en-US" sz="900" dirty="0">
                <a:effectLst/>
                <a:latin typeface="DM Sans" pitchFamily="2" charset="0"/>
                <a:ea typeface="Calibri" panose="020F0502020204030204" pitchFamily="34" charset="0"/>
                <a:cs typeface="Times New Roman" panose="02020603050405020304" pitchFamily="18" charset="0"/>
              </a:rPr>
              <a:t>According to a study</a:t>
            </a:r>
            <a:r>
              <a:rPr lang="en-US" sz="900" baseline="30000" dirty="0">
                <a:effectLst/>
                <a:latin typeface="DM Sans" pitchFamily="2" charset="0"/>
                <a:ea typeface="Calibri" panose="020F0502020204030204" pitchFamily="34" charset="0"/>
                <a:cs typeface="Times New Roman" panose="02020603050405020304" pitchFamily="18" charset="0"/>
              </a:rPr>
              <a:t>2</a:t>
            </a:r>
            <a:r>
              <a:rPr lang="en-US" sz="900" dirty="0">
                <a:effectLst/>
                <a:latin typeface="DM Sans" pitchFamily="2" charset="0"/>
                <a:ea typeface="Calibri" panose="020F0502020204030204" pitchFamily="34" charset="0"/>
                <a:cs typeface="Times New Roman" panose="02020603050405020304" pitchFamily="18" charset="0"/>
              </a:rPr>
              <a:t>, every 1% percent improvement in forecasting errors can result in savings of around $3.52 million for an average consumer products company.</a:t>
            </a:r>
            <a:endParaRPr lang="en-IN" sz="900" dirty="0">
              <a:effectLst/>
              <a:latin typeface="DM Sans" pitchFamily="2"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8F2CD53D-CD09-E3BD-CA7F-FBE4DCA814BF}"/>
              </a:ext>
            </a:extLst>
          </p:cNvPr>
          <p:cNvSpPr txBox="1"/>
          <p:nvPr/>
        </p:nvSpPr>
        <p:spPr>
          <a:xfrm>
            <a:off x="6293436" y="3378939"/>
            <a:ext cx="2598564" cy="681020"/>
          </a:xfrm>
          <a:prstGeom prst="rect">
            <a:avLst/>
          </a:prstGeom>
          <a:noFill/>
        </p:spPr>
        <p:txBody>
          <a:bodyPr wrap="square">
            <a:spAutoFit/>
          </a:bodyPr>
          <a:lstStyle/>
          <a:p>
            <a:pPr algn="just">
              <a:lnSpc>
                <a:spcPct val="107000"/>
              </a:lnSpc>
              <a:spcAft>
                <a:spcPts val="800"/>
              </a:spcAft>
            </a:pPr>
            <a:r>
              <a:rPr lang="en-US" sz="900" dirty="0">
                <a:effectLst/>
                <a:latin typeface="DM Sans" pitchFamily="2" charset="0"/>
                <a:ea typeface="Calibri" panose="020F0502020204030204" pitchFamily="34" charset="0"/>
                <a:cs typeface="Times New Roman" panose="02020603050405020304" pitchFamily="18" charset="0"/>
              </a:rPr>
              <a:t>Electricity price forecasts have become a fundamental input to energy companies’ decision-making and risk management mechanisms.</a:t>
            </a:r>
            <a:r>
              <a:rPr lang="en-US" sz="900" baseline="30000" dirty="0">
                <a:effectLst/>
                <a:latin typeface="DM Sans" pitchFamily="2" charset="0"/>
                <a:ea typeface="Calibri" panose="020F0502020204030204" pitchFamily="34" charset="0"/>
                <a:cs typeface="Times New Roman" panose="02020603050405020304" pitchFamily="18" charset="0"/>
              </a:rPr>
              <a:t>3,4</a:t>
            </a:r>
            <a:endParaRPr lang="en-IN" sz="900" dirty="0">
              <a:effectLst/>
              <a:latin typeface="DM Sans" pitchFamily="2" charset="0"/>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617298A9-C356-24E0-EBAA-F1FE26065020}"/>
              </a:ext>
            </a:extLst>
          </p:cNvPr>
          <p:cNvSpPr txBox="1"/>
          <p:nvPr/>
        </p:nvSpPr>
        <p:spPr>
          <a:xfrm>
            <a:off x="0" y="4593157"/>
            <a:ext cx="9059863" cy="550343"/>
          </a:xfrm>
          <a:prstGeom prst="rect">
            <a:avLst/>
          </a:prstGeom>
          <a:noFill/>
        </p:spPr>
        <p:txBody>
          <a:bodyPr wrap="square">
            <a:spAutoFit/>
          </a:bodyPr>
          <a:lstStyle/>
          <a:p>
            <a:pPr marL="228600" lvl="0" indent="-228600">
              <a:lnSpc>
                <a:spcPct val="107000"/>
              </a:lnSpc>
              <a:buClr>
                <a:schemeClr val="bg2"/>
              </a:buClr>
              <a:buFont typeface="+mj-lt"/>
              <a:buAutoNum type="arabicPeriod"/>
            </a:pP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K. B. Kahn, How to Measure the Impact of a Forecast Error on an Enterprise?, The Journal of Business Forecasting Methods &amp; Systems, 22(1), 2003</a:t>
            </a:r>
            <a:endParaRPr lang="en-IN" sz="700" i="1" dirty="0">
              <a:solidFill>
                <a:schemeClr val="bg2"/>
              </a:solidFill>
              <a:effectLst/>
              <a:latin typeface="DM Sans" pitchFamily="2" charset="0"/>
              <a:ea typeface="Calibri" panose="020F0502020204030204" pitchFamily="34" charset="0"/>
              <a:cs typeface="Times New Roman" panose="02020603050405020304" pitchFamily="18" charset="0"/>
            </a:endParaRPr>
          </a:p>
          <a:p>
            <a:pPr marL="228600" lvl="0" indent="-228600">
              <a:lnSpc>
                <a:spcPct val="107000"/>
              </a:lnSpc>
              <a:buClr>
                <a:schemeClr val="bg2"/>
              </a:buClr>
              <a:buFont typeface="+mj-lt"/>
              <a:buAutoNum type="arabicPeriod"/>
            </a:pP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C. L. Jain, Answers to your forecasting questions, Journal of Business Forecasting, 36, 2017</a:t>
            </a:r>
            <a:endParaRPr lang="en-IN" sz="700" i="1" dirty="0">
              <a:solidFill>
                <a:schemeClr val="bg2"/>
              </a:solidFill>
              <a:effectLst/>
              <a:latin typeface="DM Sans" pitchFamily="2" charset="0"/>
              <a:ea typeface="Calibri" panose="020F0502020204030204" pitchFamily="34" charset="0"/>
              <a:cs typeface="Times New Roman" panose="02020603050405020304" pitchFamily="18" charset="0"/>
            </a:endParaRPr>
          </a:p>
          <a:p>
            <a:pPr marL="228600" lvl="0" indent="-228600">
              <a:lnSpc>
                <a:spcPct val="107000"/>
              </a:lnSpc>
              <a:buClr>
                <a:schemeClr val="bg2"/>
              </a:buClr>
              <a:buFont typeface="+mj-lt"/>
              <a:buAutoNum type="arabicPeriod"/>
            </a:pP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A. </a:t>
            </a:r>
            <a:r>
              <a:rPr lang="en-US" sz="700" i="1" dirty="0" err="1">
                <a:solidFill>
                  <a:schemeClr val="bg2"/>
                </a:solidFill>
                <a:effectLst/>
                <a:latin typeface="DM Sans" pitchFamily="2" charset="0"/>
                <a:ea typeface="Calibri" panose="020F0502020204030204" pitchFamily="34" charset="0"/>
                <a:cs typeface="Times New Roman" panose="02020603050405020304" pitchFamily="18" charset="0"/>
              </a:rPr>
              <a:t>Eydeland</a:t>
            </a: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 K. </a:t>
            </a:r>
            <a:r>
              <a:rPr lang="en-US" sz="700" i="1" dirty="0" err="1">
                <a:solidFill>
                  <a:schemeClr val="bg2"/>
                </a:solidFill>
                <a:effectLst/>
                <a:latin typeface="DM Sans" pitchFamily="2" charset="0"/>
                <a:ea typeface="Calibri" panose="020F0502020204030204" pitchFamily="34" charset="0"/>
                <a:cs typeface="Times New Roman" panose="02020603050405020304" pitchFamily="18" charset="0"/>
              </a:rPr>
              <a:t>Wolyniec</a:t>
            </a: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 Energy and power risk management, Wiley, 2003</a:t>
            </a:r>
            <a:endParaRPr lang="en-IN" sz="700" i="1" dirty="0">
              <a:solidFill>
                <a:schemeClr val="bg2"/>
              </a:solidFill>
              <a:effectLst/>
              <a:latin typeface="DM Sans" pitchFamily="2" charset="0"/>
              <a:ea typeface="Calibri" panose="020F0502020204030204" pitchFamily="34" charset="0"/>
              <a:cs typeface="Times New Roman" panose="02020603050405020304" pitchFamily="18" charset="0"/>
            </a:endParaRPr>
          </a:p>
          <a:p>
            <a:pPr marL="228600" lvl="0" indent="-228600">
              <a:lnSpc>
                <a:spcPct val="107000"/>
              </a:lnSpc>
              <a:spcAft>
                <a:spcPts val="800"/>
              </a:spcAft>
              <a:buClr>
                <a:schemeClr val="bg2"/>
              </a:buClr>
              <a:buFont typeface="+mj-lt"/>
              <a:buAutoNum type="arabicPeriod"/>
            </a:pP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D.W. Bunn (Ed.), Modelling prices in competitive electricity markets, Wiley, 2004</a:t>
            </a:r>
            <a:endParaRPr lang="en-IN" sz="700" i="1" dirty="0">
              <a:solidFill>
                <a:schemeClr val="bg2"/>
              </a:solidFill>
              <a:effectLst/>
              <a:latin typeface="DM Sans" pitchFamily="2"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0B66C922-EEE7-4605-CEC8-F5488E72A50F}"/>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309C02AB-4597-F3DE-0858-4E9102628D06}"/>
              </a:ext>
            </a:extLst>
          </p:cNvPr>
          <p:cNvSpPr txBox="1"/>
          <p:nvPr/>
        </p:nvSpPr>
        <p:spPr>
          <a:xfrm>
            <a:off x="76200" y="95250"/>
            <a:ext cx="2428875" cy="461665"/>
          </a:xfrm>
          <a:prstGeom prst="rect">
            <a:avLst/>
          </a:prstGeom>
          <a:noFill/>
        </p:spPr>
        <p:txBody>
          <a:bodyPr wrap="square" rtlCol="0">
            <a:spAutoFit/>
          </a:bodyPr>
          <a:lstStyle/>
          <a:p>
            <a:r>
              <a:rPr lang="en-US" sz="2400" dirty="0">
                <a:solidFill>
                  <a:schemeClr val="bg1"/>
                </a:solidFill>
                <a:latin typeface="DM Sans" pitchFamily="2" charset="0"/>
              </a:rPr>
              <a:t>Introduction</a:t>
            </a:r>
            <a:endParaRPr lang="en-IN" sz="2400" dirty="0">
              <a:solidFill>
                <a:schemeClr val="bg1"/>
              </a:solidFill>
              <a:latin typeface="DM Sans" pitchFamily="2" charset="0"/>
            </a:endParaRPr>
          </a:p>
        </p:txBody>
      </p:sp>
      <p:cxnSp>
        <p:nvCxnSpPr>
          <p:cNvPr id="45" name="Straight Connector 44">
            <a:extLst>
              <a:ext uri="{FF2B5EF4-FFF2-40B4-BE49-F238E27FC236}">
                <a16:creationId xmlns:a16="http://schemas.microsoft.com/office/drawing/2014/main" id="{A525FBDF-7271-ED30-3E01-5976B76DF8C6}"/>
              </a:ext>
            </a:extLst>
          </p:cNvPr>
          <p:cNvCxnSpPr/>
          <p:nvPr/>
        </p:nvCxnSpPr>
        <p:spPr>
          <a:xfrm>
            <a:off x="2984205" y="1920952"/>
            <a:ext cx="0" cy="2239926"/>
          </a:xfrm>
          <a:prstGeom prst="line">
            <a:avLst/>
          </a:prstGeom>
        </p:spPr>
        <p:style>
          <a:lnRef idx="1">
            <a:schemeClr val="accent5"/>
          </a:lnRef>
          <a:fillRef idx="0">
            <a:schemeClr val="accent5"/>
          </a:fillRef>
          <a:effectRef idx="0">
            <a:schemeClr val="accent5"/>
          </a:effectRef>
          <a:fontRef idx="minor">
            <a:schemeClr val="tx1"/>
          </a:fontRef>
        </p:style>
      </p:cxnSp>
      <p:cxnSp>
        <p:nvCxnSpPr>
          <p:cNvPr id="46" name="Straight Connector 45">
            <a:extLst>
              <a:ext uri="{FF2B5EF4-FFF2-40B4-BE49-F238E27FC236}">
                <a16:creationId xmlns:a16="http://schemas.microsoft.com/office/drawing/2014/main" id="{0F456DB7-07D0-F74E-10BF-B34E08A5947C}"/>
              </a:ext>
            </a:extLst>
          </p:cNvPr>
          <p:cNvCxnSpPr/>
          <p:nvPr/>
        </p:nvCxnSpPr>
        <p:spPr>
          <a:xfrm>
            <a:off x="6106633" y="1920952"/>
            <a:ext cx="0" cy="2239926"/>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1224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17EB159-80FF-3ED8-4BC6-7FCF03A8EF87}"/>
                  </a:ext>
                </a:extLst>
              </p:cNvPr>
              <p:cNvSpPr txBox="1"/>
              <p:nvPr/>
            </p:nvSpPr>
            <p:spPr>
              <a:xfrm>
                <a:off x="186068" y="809765"/>
                <a:ext cx="8639999" cy="1043812"/>
              </a:xfrm>
              <a:prstGeom prst="rect">
                <a:avLst/>
              </a:prstGeom>
              <a:noFill/>
            </p:spPr>
            <p:txBody>
              <a:bodyPr wrap="square">
                <a:spAutoFit/>
              </a:bodyPr>
              <a:lstStyle/>
              <a:p>
                <a:pPr>
                  <a:lnSpc>
                    <a:spcPct val="107000"/>
                  </a:lnSpc>
                  <a:spcAft>
                    <a:spcPts val="800"/>
                  </a:spcAft>
                </a:pPr>
                <a:r>
                  <a:rPr lang="en-US" sz="1300" dirty="0">
                    <a:effectLst/>
                    <a:latin typeface="DM Sans" pitchFamily="2" charset="0"/>
                    <a:ea typeface="Calibri" panose="020F0502020204030204" pitchFamily="34" charset="0"/>
                    <a:cs typeface="Times New Roman" panose="02020603050405020304" pitchFamily="18" charset="0"/>
                  </a:rPr>
                  <a:t>The objective is to provide a Deep Learning based solution to a </a:t>
                </a:r>
                <a:r>
                  <a:rPr lang="en-US" sz="1300" b="1" dirty="0">
                    <a:solidFill>
                      <a:srgbClr val="071554"/>
                    </a:solidFill>
                    <a:effectLst/>
                    <a:latin typeface="DM Sans" pitchFamily="2" charset="0"/>
                    <a:ea typeface="Calibri" panose="020F0502020204030204" pitchFamily="34" charset="0"/>
                    <a:cs typeface="Times New Roman" panose="02020603050405020304" pitchFamily="18" charset="0"/>
                  </a:rPr>
                  <a:t>univariate point forecasting problem in discrete time.</a:t>
                </a:r>
                <a:endParaRPr lang="en-IN" sz="1300" b="1" dirty="0">
                  <a:solidFill>
                    <a:srgbClr val="071554"/>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effectLst/>
                    <a:latin typeface="DM Sans" pitchFamily="2" charset="0"/>
                    <a:ea typeface="Calibri" panose="020F0502020204030204" pitchFamily="34" charset="0"/>
                    <a:cs typeface="Times New Roman" panose="02020603050405020304" pitchFamily="18" charset="0"/>
                  </a:rPr>
                  <a:t>Given a length-</a:t>
                </a:r>
                <a:r>
                  <a:rPr lang="en-US" sz="1300" i="1" dirty="0">
                    <a:effectLst/>
                    <a:latin typeface="DM Sans" pitchFamily="2" charset="0"/>
                    <a:ea typeface="Calibri" panose="020F0502020204030204" pitchFamily="34" charset="0"/>
                    <a:cs typeface="Times New Roman" panose="02020603050405020304" pitchFamily="18" charset="0"/>
                  </a:rPr>
                  <a:t>H</a:t>
                </a:r>
                <a:r>
                  <a:rPr lang="en-US" sz="1300" dirty="0">
                    <a:effectLst/>
                    <a:latin typeface="DM Sans" pitchFamily="2" charset="0"/>
                    <a:ea typeface="Calibri" panose="020F0502020204030204" pitchFamily="34" charset="0"/>
                    <a:cs typeface="Times New Roman" panose="02020603050405020304" pitchFamily="18" charset="0"/>
                  </a:rPr>
                  <a:t> forecast horizon and a length-</a:t>
                </a:r>
                <a:r>
                  <a:rPr lang="en-US" sz="1300" i="1" dirty="0">
                    <a:effectLst/>
                    <a:latin typeface="DM Sans" pitchFamily="2" charset="0"/>
                    <a:ea typeface="Calibri" panose="020F0502020204030204" pitchFamily="34" charset="0"/>
                    <a:cs typeface="Times New Roman" panose="02020603050405020304" pitchFamily="18" charset="0"/>
                  </a:rPr>
                  <a:t>T</a:t>
                </a:r>
                <a:r>
                  <a:rPr lang="en-US" sz="1300" dirty="0">
                    <a:effectLst/>
                    <a:latin typeface="DM Sans" pitchFamily="2" charset="0"/>
                    <a:ea typeface="Calibri" panose="020F0502020204030204" pitchFamily="34" charset="0"/>
                    <a:cs typeface="Times New Roman" panose="02020603050405020304" pitchFamily="18" charset="0"/>
                  </a:rPr>
                  <a:t> observed series history out of which a lookback window of size </a:t>
                </a:r>
                <a14:m>
                  <m:oMath xmlns:m="http://schemas.openxmlformats.org/officeDocument/2006/math">
                    <m:r>
                      <a:rPr lang="en-US" sz="13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r>
                      <a:rPr lang="en-US" sz="1300" i="1">
                        <a:effectLst/>
                        <a:latin typeface="Cambria Math" panose="02040503050406030204" pitchFamily="18" charset="0"/>
                        <a:ea typeface="Calibri" panose="020F0502020204030204" pitchFamily="34" charset="0"/>
                        <a:cs typeface="Times New Roman" panose="02020603050405020304" pitchFamily="18" charset="0"/>
                      </a:rPr>
                      <m:t>𝑇</m:t>
                    </m:r>
                  </m:oMath>
                </a14:m>
                <a:r>
                  <a:rPr lang="en-US" sz="1300" dirty="0">
                    <a:effectLst/>
                    <a:latin typeface="DM Sans" pitchFamily="2" charset="0"/>
                    <a:ea typeface="Calibri" panose="020F0502020204030204" pitchFamily="34" charset="0"/>
                    <a:cs typeface="Times New Roman" panose="02020603050405020304" pitchFamily="18" charset="0"/>
                  </a:rPr>
                  <a:t> is considered</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A17EB159-80FF-3ED8-4BC6-7FCF03A8EF87}"/>
                  </a:ext>
                </a:extLst>
              </p:cNvPr>
              <p:cNvSpPr txBox="1">
                <a:spLocks noRot="1" noChangeAspect="1" noMove="1" noResize="1" noEditPoints="1" noAdjustHandles="1" noChangeArrowheads="1" noChangeShapeType="1" noTextEdit="1"/>
              </p:cNvSpPr>
              <p:nvPr/>
            </p:nvSpPr>
            <p:spPr>
              <a:xfrm>
                <a:off x="186068" y="809765"/>
                <a:ext cx="8639999" cy="1043812"/>
              </a:xfrm>
              <a:prstGeom prst="rect">
                <a:avLst/>
              </a:prstGeom>
              <a:blipFill>
                <a:blip r:embed="rId2"/>
                <a:stretch>
                  <a:fillRect l="-141" b="-40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8931EC-132C-FB39-C25C-517AC2654164}"/>
                  </a:ext>
                </a:extLst>
              </p:cNvPr>
              <p:cNvSpPr txBox="1"/>
              <p:nvPr/>
            </p:nvSpPr>
            <p:spPr>
              <a:xfrm>
                <a:off x="2280684" y="1918979"/>
                <a:ext cx="4582632"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300" b="1" smtClean="0">
                          <a:latin typeface="Cambria Math" panose="02040503050406030204" pitchFamily="18" charset="0"/>
                        </a:rPr>
                        <m:t>𝐱</m:t>
                      </m:r>
                      <m:r>
                        <a:rPr lang="en-IN" sz="1300" b="0" i="0">
                          <a:latin typeface="Cambria Math" panose="02040503050406030204" pitchFamily="18" charset="0"/>
                        </a:rPr>
                        <m:t> ∈ </m:t>
                      </m:r>
                      <m:sSup>
                        <m:sSupPr>
                          <m:ctrlPr>
                            <a:rPr lang="en-IN" sz="1300" b="0" i="1">
                              <a:solidFill>
                                <a:srgbClr val="836967"/>
                              </a:solidFill>
                              <a:latin typeface="Cambria Math" panose="02040503050406030204" pitchFamily="18" charset="0"/>
                            </a:rPr>
                          </m:ctrlPr>
                        </m:sSupPr>
                        <m:e>
                          <m:r>
                            <a:rPr lang="en-IN" sz="1300" b="0" i="0">
                              <a:latin typeface="Cambria Math" panose="02040503050406030204" pitchFamily="18" charset="0"/>
                            </a:rPr>
                            <m:t>ℝ</m:t>
                          </m:r>
                        </m:e>
                        <m:sup>
                          <m:r>
                            <a:rPr lang="en-IN" sz="1300" b="1" i="1">
                              <a:latin typeface="Cambria Math" panose="02040503050406030204" pitchFamily="18" charset="0"/>
                            </a:rPr>
                            <m:t>𝒕</m:t>
                          </m:r>
                        </m:sup>
                      </m:sSup>
                      <m:r>
                        <a:rPr lang="en-IN" sz="1300" b="0" i="0">
                          <a:latin typeface="Cambria Math" panose="02040503050406030204" pitchFamily="18" charset="0"/>
                        </a:rPr>
                        <m:t>=</m:t>
                      </m:r>
                      <m:d>
                        <m:dPr>
                          <m:begChr m:val="["/>
                          <m:endChr m:val="]"/>
                          <m:sepChr m:val=","/>
                          <m:ctrlPr>
                            <a:rPr lang="en-IN" sz="1300" b="0" i="1">
                              <a:latin typeface="Cambria Math" panose="02040503050406030204" pitchFamily="18" charset="0"/>
                            </a:rPr>
                          </m:ctrlPr>
                        </m:dPr>
                        <m:e>
                          <m:sSub>
                            <m:sSubPr>
                              <m:ctrlPr>
                                <a:rPr lang="en-IN" sz="1300" b="0" i="1">
                                  <a:solidFill>
                                    <a:srgbClr val="836967"/>
                                  </a:solidFill>
                                  <a:latin typeface="Cambria Math" panose="02040503050406030204" pitchFamily="18" charset="0"/>
                                </a:rPr>
                              </m:ctrlPr>
                            </m:sSubPr>
                            <m:e>
                              <m:r>
                                <a:rPr lang="en-IN" sz="1300" b="0" i="1">
                                  <a:latin typeface="Cambria Math" panose="02040503050406030204" pitchFamily="18" charset="0"/>
                                </a:rPr>
                                <m:t>𝑦</m:t>
                              </m:r>
                            </m:e>
                            <m:sub>
                              <m:r>
                                <a:rPr lang="en-IN" sz="1300" b="0" i="1">
                                  <a:latin typeface="Cambria Math" panose="02040503050406030204" pitchFamily="18" charset="0"/>
                                </a:rPr>
                                <m:t>𝑇</m:t>
                              </m:r>
                              <m:r>
                                <a:rPr lang="en-IN" sz="1300" b="0" i="0">
                                  <a:latin typeface="Cambria Math" panose="02040503050406030204" pitchFamily="18" charset="0"/>
                                </a:rPr>
                                <m:t>−</m:t>
                              </m:r>
                              <m:r>
                                <a:rPr lang="en-IN" sz="1300" b="0" i="1">
                                  <a:latin typeface="Cambria Math" panose="02040503050406030204" pitchFamily="18" charset="0"/>
                                </a:rPr>
                                <m:t>𝑡</m:t>
                              </m:r>
                              <m:r>
                                <a:rPr lang="en-IN" sz="1300" b="0" i="0">
                                  <a:latin typeface="Cambria Math" panose="02040503050406030204" pitchFamily="18" charset="0"/>
                                </a:rPr>
                                <m:t>+1</m:t>
                              </m:r>
                            </m:sub>
                          </m:sSub>
                          <m:r>
                            <a:rPr lang="en-US" sz="1300" b="0" i="1" smtClean="0">
                              <a:latin typeface="Cambria Math" panose="02040503050406030204" pitchFamily="18" charset="0"/>
                            </a:rPr>
                            <m:t> </m:t>
                          </m:r>
                        </m:e>
                        <m:e>
                          <m:r>
                            <a:rPr lang="en-IN" sz="1300" b="0" i="0">
                              <a:latin typeface="Cambria Math" panose="02040503050406030204" pitchFamily="18" charset="0"/>
                            </a:rPr>
                            <m:t>…</m:t>
                          </m:r>
                        </m:e>
                        <m:e>
                          <m:r>
                            <a:rPr lang="en-IN" sz="1300" b="0" i="0">
                              <a:latin typeface="Cambria Math" panose="02040503050406030204" pitchFamily="18" charset="0"/>
                            </a:rPr>
                            <m:t>  </m:t>
                          </m:r>
                          <m:sSub>
                            <m:sSubPr>
                              <m:ctrlPr>
                                <a:rPr lang="en-IN" sz="1300" b="0" i="1">
                                  <a:solidFill>
                                    <a:srgbClr val="836967"/>
                                  </a:solidFill>
                                  <a:latin typeface="Cambria Math" panose="02040503050406030204" pitchFamily="18" charset="0"/>
                                </a:rPr>
                              </m:ctrlPr>
                            </m:sSubPr>
                            <m:e>
                              <m:r>
                                <a:rPr lang="en-IN" sz="1300" b="0" i="1">
                                  <a:latin typeface="Cambria Math" panose="02040503050406030204" pitchFamily="18" charset="0"/>
                                </a:rPr>
                                <m:t>𝑦</m:t>
                              </m:r>
                            </m:e>
                            <m:sub>
                              <m:r>
                                <a:rPr lang="en-IN" sz="1300" b="0" i="1">
                                  <a:latin typeface="Cambria Math" panose="02040503050406030204" pitchFamily="18" charset="0"/>
                                </a:rPr>
                                <m:t>𝑇</m:t>
                              </m:r>
                            </m:sub>
                          </m:sSub>
                        </m:e>
                      </m:d>
                      <m:r>
                        <a:rPr lang="en-IN" sz="1300" b="0" i="0">
                          <a:latin typeface="Cambria Math" panose="02040503050406030204" pitchFamily="18" charset="0"/>
                        </a:rPr>
                        <m:t> </m:t>
                      </m:r>
                    </m:oMath>
                  </m:oMathPara>
                </a14:m>
                <a:endParaRPr lang="en-IN" sz="1300" dirty="0"/>
              </a:p>
            </p:txBody>
          </p:sp>
        </mc:Choice>
        <mc:Fallback xmlns="">
          <p:sp>
            <p:nvSpPr>
              <p:cNvPr id="7" name="TextBox 6">
                <a:extLst>
                  <a:ext uri="{FF2B5EF4-FFF2-40B4-BE49-F238E27FC236}">
                    <a16:creationId xmlns:a16="http://schemas.microsoft.com/office/drawing/2014/main" id="{0C8931EC-132C-FB39-C25C-517AC2654164}"/>
                  </a:ext>
                </a:extLst>
              </p:cNvPr>
              <p:cNvSpPr txBox="1">
                <a:spLocks noRot="1" noChangeAspect="1" noMove="1" noResize="1" noEditPoints="1" noAdjustHandles="1" noChangeArrowheads="1" noChangeShapeType="1" noTextEdit="1"/>
              </p:cNvSpPr>
              <p:nvPr/>
            </p:nvSpPr>
            <p:spPr>
              <a:xfrm>
                <a:off x="2280684" y="1918979"/>
                <a:ext cx="4582632" cy="292388"/>
              </a:xfrm>
              <a:prstGeom prst="rect">
                <a:avLst/>
              </a:prstGeom>
              <a:blipFill>
                <a:blip r:embed="rId3"/>
                <a:stretch>
                  <a:fillRect b="-2083"/>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81468C8C-D8BC-1348-B881-66358E0CA6E3}"/>
              </a:ext>
            </a:extLst>
          </p:cNvPr>
          <p:cNvSpPr txBox="1"/>
          <p:nvPr/>
        </p:nvSpPr>
        <p:spPr>
          <a:xfrm>
            <a:off x="186067" y="2226756"/>
            <a:ext cx="8705933" cy="299697"/>
          </a:xfrm>
          <a:prstGeom prst="rect">
            <a:avLst/>
          </a:prstGeom>
          <a:noFill/>
        </p:spPr>
        <p:txBody>
          <a:bodyPr wrap="square">
            <a:spAutoFit/>
          </a:bodyPr>
          <a:lstStyle/>
          <a:p>
            <a:pPr>
              <a:lnSpc>
                <a:spcPct val="107000"/>
              </a:lnSpc>
              <a:spcAft>
                <a:spcPts val="800"/>
              </a:spcAft>
              <a:tabLst>
                <a:tab pos="2979420" algn="l"/>
              </a:tabLst>
            </a:pPr>
            <a:r>
              <a:rPr lang="en-US" sz="1300" dirty="0">
                <a:effectLst/>
                <a:latin typeface="DM Sans" pitchFamily="2" charset="0"/>
                <a:ea typeface="Calibri" panose="020F0502020204030204" pitchFamily="34" charset="0"/>
                <a:cs typeface="Times New Roman" panose="02020603050405020304" pitchFamily="18" charset="0"/>
              </a:rPr>
              <a:t>The task is to predict the vector of future values 	</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F53934A-82FB-8D6D-5CC5-2C5598AC6C15}"/>
                  </a:ext>
                </a:extLst>
              </p:cNvPr>
              <p:cNvSpPr txBox="1"/>
              <p:nvPr/>
            </p:nvSpPr>
            <p:spPr>
              <a:xfrm>
                <a:off x="2280684" y="2534533"/>
                <a:ext cx="4582632" cy="413062"/>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300" b="1" i="1" smtClean="0">
                          <a:effectLst/>
                          <a:latin typeface="Cambria Math" panose="02040503050406030204" pitchFamily="18" charset="0"/>
                          <a:ea typeface="Calibri" panose="020F0502020204030204" pitchFamily="34" charset="0"/>
                          <a:cs typeface="Times New Roman" panose="02020603050405020304" pitchFamily="18" charset="0"/>
                        </a:rPr>
                        <m:t>𝐲</m:t>
                      </m:r>
                      <m:r>
                        <a:rPr lang="en-US" sz="1300" b="1">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IN" sz="13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ℝ</m:t>
                          </m:r>
                        </m:e>
                        <m:sup>
                          <m:r>
                            <a:rPr lang="en-US" sz="1300" b="1" i="1">
                              <a:effectLst/>
                              <a:latin typeface="Cambria Math" panose="02040503050406030204" pitchFamily="18" charset="0"/>
                              <a:ea typeface="Calibri" panose="020F0502020204030204" pitchFamily="34" charset="0"/>
                              <a:cs typeface="Times New Roman" panose="02020603050405020304" pitchFamily="18" charset="0"/>
                            </a:rPr>
                            <m:t>𝑯</m:t>
                          </m:r>
                        </m:sup>
                      </m:sSup>
                      <m:r>
                        <a:rPr lang="en-US" sz="13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3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IN" sz="13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3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effectLst/>
                              <a:latin typeface="Cambria Math" panose="02040503050406030204" pitchFamily="18" charset="0"/>
                              <a:ea typeface="Calibri" panose="020F0502020204030204" pitchFamily="34" charset="0"/>
                              <a:cs typeface="Times New Roman" panose="02020603050405020304" pitchFamily="18" charset="0"/>
                            </a:rPr>
                            <m:t>𝑇</m:t>
                          </m:r>
                          <m:r>
                            <a:rPr lang="en-US" sz="1300" i="1">
                              <a:effectLst/>
                              <a:latin typeface="Cambria Math" panose="02040503050406030204" pitchFamily="18" charset="0"/>
                              <a:ea typeface="Calibri" panose="020F0502020204030204" pitchFamily="34" charset="0"/>
                              <a:cs typeface="Times New Roman" panose="02020603050405020304" pitchFamily="18" charset="0"/>
                            </a:rPr>
                            <m:t>+</m:t>
                          </m:r>
                          <m:r>
                            <a:rPr lang="en-US" sz="1300" i="1">
                              <a:effectLst/>
                              <a:latin typeface="Cambria Math" panose="02040503050406030204" pitchFamily="18" charset="0"/>
                              <a:ea typeface="Calibri" panose="020F0502020204030204" pitchFamily="34" charset="0"/>
                              <a:cs typeface="Times New Roman" panose="02020603050405020304" pitchFamily="18" charset="0"/>
                            </a:rPr>
                            <m:t>𝐻</m:t>
                          </m:r>
                        </m:sub>
                      </m:sSub>
                      <m:r>
                        <a:rPr lang="en-US" sz="13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DF53934A-82FB-8D6D-5CC5-2C5598AC6C15}"/>
                  </a:ext>
                </a:extLst>
              </p:cNvPr>
              <p:cNvSpPr txBox="1">
                <a:spLocks noRot="1" noChangeAspect="1" noMove="1" noResize="1" noEditPoints="1" noAdjustHandles="1" noChangeArrowheads="1" noChangeShapeType="1" noTextEdit="1"/>
              </p:cNvSpPr>
              <p:nvPr/>
            </p:nvSpPr>
            <p:spPr>
              <a:xfrm>
                <a:off x="2280684" y="2534533"/>
                <a:ext cx="4582632" cy="41306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75FFACD-7BDE-1F19-ED2C-1AC7E880F126}"/>
                  </a:ext>
                </a:extLst>
              </p:cNvPr>
              <p:cNvSpPr txBox="1"/>
              <p:nvPr/>
            </p:nvSpPr>
            <p:spPr>
              <a:xfrm>
                <a:off x="186067" y="2955675"/>
                <a:ext cx="8705932" cy="299121"/>
              </a:xfrm>
              <a:prstGeom prst="rect">
                <a:avLst/>
              </a:prstGeom>
              <a:noFill/>
            </p:spPr>
            <p:txBody>
              <a:bodyPr wrap="square">
                <a:spAutoFit/>
              </a:bodyPr>
              <a:lstStyle/>
              <a:p>
                <a:pPr>
                  <a:lnSpc>
                    <a:spcPct val="107000"/>
                  </a:lnSpc>
                  <a:spcAft>
                    <a:spcPts val="800"/>
                  </a:spcAft>
                  <a:tabLst>
                    <a:tab pos="2979420" algn="l"/>
                  </a:tabLst>
                </a:pPr>
                <a:r>
                  <a:rPr lang="en-US" sz="1300" dirty="0">
                    <a:effectLst/>
                    <a:latin typeface="DM Sans" pitchFamily="2" charset="0"/>
                    <a:ea typeface="Calibri" panose="020F0502020204030204" pitchFamily="34" charset="0"/>
                    <a:cs typeface="Times New Roman" panose="02020603050405020304" pitchFamily="18" charset="0"/>
                  </a:rPr>
                  <a:t>Let </a:t>
                </a:r>
                <a14:m>
                  <m:oMath xmlns:m="http://schemas.openxmlformats.org/officeDocument/2006/math">
                    <m:acc>
                      <m:accPr>
                        <m:chr m:val="̂"/>
                        <m:ctrlPr>
                          <a:rPr lang="en-IN" sz="13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300" b="1" i="1">
                            <a:effectLst/>
                            <a:latin typeface="Cambria Math" panose="02040503050406030204" pitchFamily="18" charset="0"/>
                            <a:ea typeface="Calibri" panose="020F0502020204030204" pitchFamily="34" charset="0"/>
                            <a:cs typeface="Times New Roman" panose="02020603050405020304" pitchFamily="18" charset="0"/>
                          </a:rPr>
                          <m:t>𝐲</m:t>
                        </m:r>
                      </m:e>
                    </m:acc>
                    <m:r>
                      <a:rPr lang="en-US" sz="1300" b="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effectLst/>
                    <a:latin typeface="DM Sans" pitchFamily="2" charset="0"/>
                    <a:ea typeface="Times New Roman" panose="02020603050405020304" pitchFamily="18" charset="0"/>
                    <a:cs typeface="Times New Roman" panose="02020603050405020304" pitchFamily="18" charset="0"/>
                  </a:rPr>
                  <a:t>denote the forecast of </a:t>
                </a:r>
                <a14:m>
                  <m:oMath xmlns:m="http://schemas.openxmlformats.org/officeDocument/2006/math">
                    <m:r>
                      <a:rPr lang="en-US" sz="1300" b="1" i="1">
                        <a:effectLst/>
                        <a:latin typeface="Cambria Math" panose="02040503050406030204" pitchFamily="18" charset="0"/>
                        <a:ea typeface="Calibri" panose="020F0502020204030204" pitchFamily="34" charset="0"/>
                        <a:cs typeface="Times New Roman" panose="02020603050405020304" pitchFamily="18" charset="0"/>
                      </a:rPr>
                      <m:t>𝐲</m:t>
                    </m:r>
                  </m:oMath>
                </a14:m>
                <a:r>
                  <a:rPr lang="en-US" sz="1300" dirty="0">
                    <a:effectLst/>
                    <a:latin typeface="DM Sans" pitchFamily="2" charset="0"/>
                    <a:ea typeface="Times New Roman" panose="02020603050405020304" pitchFamily="18" charset="0"/>
                    <a:cs typeface="Times New Roman" panose="02020603050405020304" pitchFamily="18" charset="0"/>
                  </a:rPr>
                  <a:t>, then the following metrics will be used to evaluate the performance of the model</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75FFACD-7BDE-1F19-ED2C-1AC7E880F126}"/>
                  </a:ext>
                </a:extLst>
              </p:cNvPr>
              <p:cNvSpPr txBox="1">
                <a:spLocks noRot="1" noChangeAspect="1" noMove="1" noResize="1" noEditPoints="1" noAdjustHandles="1" noChangeArrowheads="1" noChangeShapeType="1" noTextEdit="1"/>
              </p:cNvSpPr>
              <p:nvPr/>
            </p:nvSpPr>
            <p:spPr>
              <a:xfrm>
                <a:off x="186067" y="2955675"/>
                <a:ext cx="8705932" cy="299121"/>
              </a:xfrm>
              <a:prstGeom prst="rect">
                <a:avLst/>
              </a:prstGeom>
              <a:blipFill>
                <a:blip r:embed="rId5"/>
                <a:stretch>
                  <a:fillRect l="-140" b="-16327"/>
                </a:stretch>
              </a:blipFill>
            </p:spPr>
            <p:txBody>
              <a:bodyPr/>
              <a:lstStyle/>
              <a:p>
                <a:r>
                  <a:rPr lang="en-IN">
                    <a:noFill/>
                  </a:rPr>
                  <a:t> </a:t>
                </a:r>
              </a:p>
            </p:txBody>
          </p:sp>
        </mc:Fallback>
      </mc:AlternateContent>
      <p:pic>
        <p:nvPicPr>
          <p:cNvPr id="14" name="Picture 13">
            <a:extLst>
              <a:ext uri="{FF2B5EF4-FFF2-40B4-BE49-F238E27FC236}">
                <a16:creationId xmlns:a16="http://schemas.microsoft.com/office/drawing/2014/main" id="{52AF98B3-C9A5-6CA9-7C6F-FB204B10C43E}"/>
              </a:ext>
            </a:extLst>
          </p:cNvPr>
          <p:cNvPicPr>
            <a:picLocks noChangeAspect="1"/>
          </p:cNvPicPr>
          <p:nvPr/>
        </p:nvPicPr>
        <p:blipFill>
          <a:blip r:embed="rId6"/>
          <a:stretch>
            <a:fillRect/>
          </a:stretch>
        </p:blipFill>
        <p:spPr>
          <a:xfrm>
            <a:off x="1216078" y="3376817"/>
            <a:ext cx="6645910" cy="1124585"/>
          </a:xfrm>
          <a:prstGeom prst="rect">
            <a:avLst/>
          </a:prstGeom>
        </p:spPr>
      </p:pic>
      <p:sp>
        <p:nvSpPr>
          <p:cNvPr id="17" name="TextBox 16">
            <a:extLst>
              <a:ext uri="{FF2B5EF4-FFF2-40B4-BE49-F238E27FC236}">
                <a16:creationId xmlns:a16="http://schemas.microsoft.com/office/drawing/2014/main" id="{19861E12-6286-087F-AA69-21C1FA96DBDB}"/>
              </a:ext>
            </a:extLst>
          </p:cNvPr>
          <p:cNvSpPr txBox="1"/>
          <p:nvPr/>
        </p:nvSpPr>
        <p:spPr>
          <a:xfrm>
            <a:off x="0" y="4681835"/>
            <a:ext cx="8883503" cy="461665"/>
          </a:xfrm>
          <a:prstGeom prst="rect">
            <a:avLst/>
          </a:prstGeom>
          <a:noFill/>
        </p:spPr>
        <p:txBody>
          <a:bodyPr wrap="square">
            <a:spAutoFit/>
          </a:bodyPr>
          <a:lstStyle/>
          <a:p>
            <a:pPr marL="171450" indent="-171450">
              <a:buClr>
                <a:schemeClr val="bg2"/>
              </a:buClr>
              <a:buFont typeface="Arial" panose="020B0604020202020204" pitchFamily="34" charset="0"/>
              <a:buChar char="•"/>
            </a:pPr>
            <a:r>
              <a:rPr lang="en-US" sz="800" i="1" dirty="0">
                <a:solidFill>
                  <a:schemeClr val="bg2"/>
                </a:solidFill>
                <a:effectLst/>
                <a:latin typeface="DM Sans" pitchFamily="2" charset="0"/>
                <a:ea typeface="Calibri" panose="020F0502020204030204" pitchFamily="34" charset="0"/>
                <a:cs typeface="Times New Roman" panose="02020603050405020304" pitchFamily="18" charset="0"/>
              </a:rPr>
              <a:t>MAPE (Mean Absolute Percentage Errors), </a:t>
            </a:r>
            <a:r>
              <a:rPr lang="en-US" sz="800" i="1" dirty="0" err="1">
                <a:solidFill>
                  <a:schemeClr val="bg2"/>
                </a:solidFill>
                <a:effectLst/>
                <a:latin typeface="DM Sans" pitchFamily="2" charset="0"/>
                <a:ea typeface="Calibri" panose="020F0502020204030204" pitchFamily="34" charset="0"/>
                <a:cs typeface="Times New Roman" panose="02020603050405020304" pitchFamily="18" charset="0"/>
              </a:rPr>
              <a:t>sMAPE</a:t>
            </a:r>
            <a:r>
              <a:rPr lang="en-US" sz="800" i="1" dirty="0">
                <a:solidFill>
                  <a:schemeClr val="bg2"/>
                </a:solidFill>
                <a:effectLst/>
                <a:latin typeface="DM Sans" pitchFamily="2" charset="0"/>
                <a:ea typeface="Calibri" panose="020F0502020204030204" pitchFamily="34" charset="0"/>
                <a:cs typeface="Times New Roman" panose="02020603050405020304" pitchFamily="18" charset="0"/>
              </a:rPr>
              <a:t> (Symmetric MAPE), MASE (Mean Absolute Scaled Error), OWA (overall weighted average).</a:t>
            </a:r>
          </a:p>
          <a:p>
            <a:pPr marL="171450" indent="-171450">
              <a:buClr>
                <a:schemeClr val="bg2"/>
              </a:buClr>
              <a:buFont typeface="Arial" panose="020B0604020202020204" pitchFamily="34" charset="0"/>
              <a:buChar char="•"/>
            </a:pPr>
            <a:r>
              <a:rPr lang="en-US" sz="800" i="1" dirty="0">
                <a:solidFill>
                  <a:schemeClr val="bg2"/>
                </a:solidFill>
                <a:latin typeface="DM Sans" pitchFamily="2" charset="0"/>
                <a:cs typeface="Times New Roman" panose="02020603050405020304" pitchFamily="18" charset="0"/>
              </a:rPr>
              <a:t>m is the periodicity of data</a:t>
            </a:r>
          </a:p>
          <a:p>
            <a:pPr marL="171450" indent="-171450">
              <a:buClr>
                <a:schemeClr val="bg2"/>
              </a:buClr>
              <a:buFont typeface="Arial" panose="020B0604020202020204" pitchFamily="34" charset="0"/>
              <a:buChar char="•"/>
            </a:pPr>
            <a:r>
              <a:rPr lang="en-US" sz="800" i="1" dirty="0">
                <a:solidFill>
                  <a:schemeClr val="bg2"/>
                </a:solidFill>
                <a:latin typeface="DM Sans" pitchFamily="2" charset="0"/>
                <a:cs typeface="Times New Roman" panose="02020603050405020304" pitchFamily="18" charset="0"/>
              </a:rPr>
              <a:t>Naïve predictor simply copies the observation measured m periods in the past</a:t>
            </a:r>
          </a:p>
        </p:txBody>
      </p:sp>
      <p:sp>
        <p:nvSpPr>
          <p:cNvPr id="20" name="Rectangle 19">
            <a:extLst>
              <a:ext uri="{FF2B5EF4-FFF2-40B4-BE49-F238E27FC236}">
                <a16:creationId xmlns:a16="http://schemas.microsoft.com/office/drawing/2014/main" id="{A99DD38E-E0EA-D81F-1398-59358F858A5D}"/>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BEF652BD-E256-E97C-7AB2-E61D3807C273}"/>
              </a:ext>
            </a:extLst>
          </p:cNvPr>
          <p:cNvSpPr txBox="1"/>
          <p:nvPr/>
        </p:nvSpPr>
        <p:spPr>
          <a:xfrm>
            <a:off x="76200" y="95250"/>
            <a:ext cx="3429000" cy="461665"/>
          </a:xfrm>
          <a:prstGeom prst="rect">
            <a:avLst/>
          </a:prstGeom>
          <a:noFill/>
        </p:spPr>
        <p:txBody>
          <a:bodyPr wrap="square" rtlCol="0">
            <a:spAutoFit/>
          </a:bodyPr>
          <a:lstStyle/>
          <a:p>
            <a:r>
              <a:rPr lang="en-US" sz="2400" dirty="0">
                <a:solidFill>
                  <a:schemeClr val="bg1"/>
                </a:solidFill>
                <a:latin typeface="DM Sans" pitchFamily="2" charset="0"/>
              </a:rPr>
              <a:t>Problem Statement</a:t>
            </a:r>
            <a:endParaRPr lang="en-IN" sz="2400" dirty="0">
              <a:solidFill>
                <a:schemeClr val="bg1"/>
              </a:solidFill>
              <a:latin typeface="DM Sans" pitchFamily="2" charset="0"/>
            </a:endParaRPr>
          </a:p>
        </p:txBody>
      </p:sp>
    </p:spTree>
    <p:extLst>
      <p:ext uri="{BB962C8B-B14F-4D97-AF65-F5344CB8AC3E}">
        <p14:creationId xmlns:p14="http://schemas.microsoft.com/office/powerpoint/2010/main" val="14616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527BB7E-C14C-BDAC-9371-7DA1FB19D362}"/>
              </a:ext>
            </a:extLst>
          </p:cNvPr>
          <p:cNvGraphicFramePr>
            <a:graphicFrameLocks noGrp="1"/>
          </p:cNvGraphicFramePr>
          <p:nvPr>
            <p:extLst>
              <p:ext uri="{D42A27DB-BD31-4B8C-83A1-F6EECF244321}">
                <p14:modId xmlns:p14="http://schemas.microsoft.com/office/powerpoint/2010/main" val="2092533090"/>
              </p:ext>
            </p:extLst>
          </p:nvPr>
        </p:nvGraphicFramePr>
        <p:xfrm>
          <a:off x="5935387" y="883640"/>
          <a:ext cx="2857500" cy="2560320"/>
        </p:xfrm>
        <a:graphic>
          <a:graphicData uri="http://schemas.openxmlformats.org/drawingml/2006/table">
            <a:tbl>
              <a:tblPr/>
              <a:tblGrid>
                <a:gridCol w="787400">
                  <a:extLst>
                    <a:ext uri="{9D8B030D-6E8A-4147-A177-3AD203B41FA5}">
                      <a16:colId xmlns:a16="http://schemas.microsoft.com/office/drawing/2014/main" val="1594183398"/>
                    </a:ext>
                  </a:extLst>
                </a:gridCol>
                <a:gridCol w="774700">
                  <a:extLst>
                    <a:ext uri="{9D8B030D-6E8A-4147-A177-3AD203B41FA5}">
                      <a16:colId xmlns:a16="http://schemas.microsoft.com/office/drawing/2014/main" val="2039074635"/>
                    </a:ext>
                  </a:extLst>
                </a:gridCol>
                <a:gridCol w="673100">
                  <a:extLst>
                    <a:ext uri="{9D8B030D-6E8A-4147-A177-3AD203B41FA5}">
                      <a16:colId xmlns:a16="http://schemas.microsoft.com/office/drawing/2014/main" val="898027520"/>
                    </a:ext>
                  </a:extLst>
                </a:gridCol>
                <a:gridCol w="622300">
                  <a:extLst>
                    <a:ext uri="{9D8B030D-6E8A-4147-A177-3AD203B41FA5}">
                      <a16:colId xmlns:a16="http://schemas.microsoft.com/office/drawing/2014/main" val="3260113959"/>
                    </a:ext>
                  </a:extLst>
                </a:gridCol>
              </a:tblGrid>
              <a:tr h="182880">
                <a:tc>
                  <a:txBody>
                    <a:bodyPr/>
                    <a:lstStyle/>
                    <a:p>
                      <a:pPr algn="l" fontAlgn="b"/>
                      <a:r>
                        <a:rPr lang="en-IN" sz="900" b="0" i="0" u="none" strike="noStrike" dirty="0">
                          <a:solidFill>
                            <a:schemeClr val="bg1"/>
                          </a:solidFill>
                          <a:effectLst/>
                          <a:latin typeface="Calibri" panose="020F0502020204030204" pitchFamily="34" charset="0"/>
                        </a:rPr>
                        <a:t> </a:t>
                      </a:r>
                    </a:p>
                  </a:txBody>
                  <a:tcPr marL="7620" marR="7620" marT="7620"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IN" sz="900" b="1" i="0" u="none" strike="noStrike" dirty="0">
                          <a:solidFill>
                            <a:schemeClr val="bg1"/>
                          </a:solidFill>
                          <a:effectLst/>
                          <a:latin typeface="Calibri" panose="020F0502020204030204" pitchFamily="34" charset="0"/>
                        </a:rPr>
                        <a:t>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IN" sz="900" b="1" i="0" u="none" strike="noStrike" dirty="0">
                          <a:solidFill>
                            <a:schemeClr val="bg1"/>
                          </a:solidFill>
                          <a:effectLst/>
                          <a:latin typeface="Calibri" panose="020F0502020204030204" pitchFamily="34" charset="0"/>
                        </a:rPr>
                        <a:t>Mean </a:t>
                      </a:r>
                      <a:r>
                        <a:rPr lang="en-IN" sz="900" b="1" i="0" u="none" strike="noStrike" dirty="0" err="1">
                          <a:solidFill>
                            <a:schemeClr val="bg1"/>
                          </a:solidFill>
                          <a:effectLst/>
                          <a:latin typeface="Calibri" panose="020F0502020204030204" pitchFamily="34" charset="0"/>
                        </a:rPr>
                        <a:t>sMAPE</a:t>
                      </a:r>
                      <a:endParaRPr lang="en-IN" sz="900" b="1" i="0" u="none" strike="noStrike" dirty="0">
                        <a:solidFill>
                          <a:schemeClr val="bg1"/>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IN" sz="900" b="1" i="0" u="none" strike="noStrike" dirty="0">
                          <a:solidFill>
                            <a:schemeClr val="bg1"/>
                          </a:solidFill>
                          <a:effectLst/>
                          <a:latin typeface="Calibri" panose="020F0502020204030204" pitchFamily="34" charset="0"/>
                        </a:rPr>
                        <a:t>Mean MASE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4225066529"/>
                  </a:ext>
                </a:extLst>
              </a:tr>
              <a:tr h="182880">
                <a:tc rowSpan="5">
                  <a:txBody>
                    <a:bodyPr/>
                    <a:lstStyle/>
                    <a:p>
                      <a:pPr algn="ctr" fontAlgn="ctr"/>
                      <a:r>
                        <a:rPr lang="en-IN" sz="900" b="1" i="0" u="none" strike="noStrike" dirty="0">
                          <a:solidFill>
                            <a:schemeClr val="bg1"/>
                          </a:solidFill>
                          <a:effectLst/>
                          <a:latin typeface="DM Sans" pitchFamily="2" charset="0"/>
                        </a:rPr>
                        <a:t>ML Models</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IN" sz="900" b="0" i="0" u="none" strike="noStrike" dirty="0">
                          <a:solidFill>
                            <a:srgbClr val="000000"/>
                          </a:solidFill>
                          <a:effectLst/>
                          <a:latin typeface="DM Sans" pitchFamily="2" charset="0"/>
                        </a:rPr>
                        <a:t>MLP Iterative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0.96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45623"/>
                  </a:ext>
                </a:extLst>
              </a:tr>
              <a:tr h="182880">
                <a:tc vMerge="1">
                  <a:txBody>
                    <a:bodyPr/>
                    <a:lstStyle/>
                    <a:p>
                      <a:endParaRPr lang="en-IN"/>
                    </a:p>
                  </a:txBody>
                  <a:tcPr/>
                </a:tc>
                <a:tc>
                  <a:txBody>
                    <a:bodyPr/>
                    <a:lstStyle/>
                    <a:p>
                      <a:pPr algn="ctr" fontAlgn="b"/>
                      <a:r>
                        <a:rPr lang="en-IN" sz="900" b="0" i="0" u="none" strike="noStrike">
                          <a:solidFill>
                            <a:srgbClr val="000000"/>
                          </a:solidFill>
                          <a:effectLst/>
                          <a:latin typeface="DM Sans" pitchFamily="2" charset="0"/>
                        </a:rPr>
                        <a:t>MLP Direct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13.49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1.08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188219"/>
                  </a:ext>
                </a:extLst>
              </a:tr>
              <a:tr h="182880">
                <a:tc vMerge="1">
                  <a:txBody>
                    <a:bodyPr/>
                    <a:lstStyle/>
                    <a:p>
                      <a:endParaRPr lang="en-IN"/>
                    </a:p>
                  </a:txBody>
                  <a:tcPr/>
                </a:tc>
                <a:tc>
                  <a:txBody>
                    <a:bodyPr/>
                    <a:lstStyle/>
                    <a:p>
                      <a:pPr algn="ctr" fontAlgn="b"/>
                      <a:r>
                        <a:rPr lang="en-IN" sz="900" b="0" i="0" u="none" strike="noStrike" dirty="0">
                          <a:solidFill>
                            <a:srgbClr val="000000"/>
                          </a:solidFill>
                          <a:effectLst/>
                          <a:latin typeface="DM Sans" pitchFamily="2" charset="0"/>
                        </a:rPr>
                        <a:t>MLP Multi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12.77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1.01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778011"/>
                  </a:ext>
                </a:extLst>
              </a:tr>
              <a:tr h="182880">
                <a:tc vMerge="1">
                  <a:txBody>
                    <a:bodyPr/>
                    <a:lstStyle/>
                    <a:p>
                      <a:endParaRPr lang="en-IN"/>
                    </a:p>
                  </a:txBody>
                  <a:tcPr/>
                </a:tc>
                <a:tc>
                  <a:txBody>
                    <a:bodyPr/>
                    <a:lstStyle/>
                    <a:p>
                      <a:pPr algn="ctr" fontAlgn="b"/>
                      <a:r>
                        <a:rPr lang="en-IN" sz="900" b="0" i="0" u="none" strike="noStrike">
                          <a:solidFill>
                            <a:srgbClr val="000000"/>
                          </a:solidFill>
                          <a:effectLst/>
                          <a:latin typeface="DM Sans" pitchFamily="2" charset="0"/>
                        </a:rPr>
                        <a:t>BNN Iterative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0.93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740680"/>
                  </a:ext>
                </a:extLst>
              </a:tr>
              <a:tr h="182880">
                <a:tc vMerge="1">
                  <a:txBody>
                    <a:bodyPr/>
                    <a:lstStyle/>
                    <a:p>
                      <a:endParaRPr lang="en-IN"/>
                    </a:p>
                  </a:txBody>
                  <a:tcPr/>
                </a:tc>
                <a:tc>
                  <a:txBody>
                    <a:bodyPr/>
                    <a:lstStyle/>
                    <a:p>
                      <a:pPr algn="ctr" fontAlgn="b"/>
                      <a:r>
                        <a:rPr lang="en-IN" sz="900" b="0" i="0" u="none" strike="noStrike" dirty="0">
                          <a:solidFill>
                            <a:srgbClr val="000000"/>
                          </a:solidFill>
                          <a:effectLst/>
                          <a:latin typeface="DM Sans" pitchFamily="2" charset="0"/>
                        </a:rPr>
                        <a:t>BNN Multi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12.71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1.01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670950"/>
                  </a:ext>
                </a:extLst>
              </a:tr>
              <a:tr h="182880">
                <a:tc rowSpan="8">
                  <a:txBody>
                    <a:bodyPr/>
                    <a:lstStyle/>
                    <a:p>
                      <a:pPr algn="ctr" fontAlgn="ctr"/>
                      <a:r>
                        <a:rPr lang="en-IN" sz="900" b="1" i="0" u="none" strike="noStrike" dirty="0">
                          <a:solidFill>
                            <a:schemeClr val="bg1"/>
                          </a:solidFill>
                          <a:effectLst/>
                          <a:latin typeface="DM Sans" pitchFamily="2" charset="0"/>
                        </a:rPr>
                        <a:t>Statistical Models</a:t>
                      </a:r>
                    </a:p>
                  </a:txBody>
                  <a:tcPr marL="7620" marR="7620" marT="762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b"/>
                      <a:r>
                        <a:rPr lang="en-IN" sz="900" b="0" i="0" u="none" strike="noStrike" dirty="0">
                          <a:solidFill>
                            <a:srgbClr val="000000"/>
                          </a:solidFill>
                          <a:effectLst/>
                          <a:latin typeface="DM Sans" pitchFamily="2" charset="0"/>
                        </a:rPr>
                        <a:t>Naïve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12.77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1.05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529647"/>
                  </a:ext>
                </a:extLst>
              </a:tr>
              <a:tr h="182880">
                <a:tc vMerge="1">
                  <a:txBody>
                    <a:bodyPr/>
                    <a:lstStyle/>
                    <a:p>
                      <a:endParaRPr lang="en-IN"/>
                    </a:p>
                  </a:txBody>
                  <a:tcPr/>
                </a:tc>
                <a:tc>
                  <a:txBody>
                    <a:bodyPr/>
                    <a:lstStyle/>
                    <a:p>
                      <a:pPr algn="ctr" fontAlgn="b"/>
                      <a:r>
                        <a:rPr lang="en-IN" sz="900" b="0" i="0" u="none" strike="noStrike">
                          <a:solidFill>
                            <a:srgbClr val="000000"/>
                          </a:solidFill>
                          <a:effectLst/>
                          <a:latin typeface="DM Sans" pitchFamily="2" charset="0"/>
                        </a:rPr>
                        <a:t>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0.97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949793"/>
                  </a:ext>
                </a:extLst>
              </a:tr>
              <a:tr h="182880">
                <a:tc vMerge="1">
                  <a:txBody>
                    <a:bodyPr/>
                    <a:lstStyle/>
                    <a:p>
                      <a:endParaRPr lang="en-IN"/>
                    </a:p>
                  </a:txBody>
                  <a:tcPr/>
                </a:tc>
                <a:tc>
                  <a:txBody>
                    <a:bodyPr/>
                    <a:lstStyle/>
                    <a:p>
                      <a:pPr algn="ctr" fontAlgn="b"/>
                      <a:r>
                        <a:rPr lang="en-IN" sz="900" b="0" i="0" u="none" strike="noStrike">
                          <a:solidFill>
                            <a:srgbClr val="000000"/>
                          </a:solidFill>
                          <a:effectLst/>
                          <a:latin typeface="DM Sans" pitchFamily="2" charset="0"/>
                        </a:rPr>
                        <a:t>Holt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11.51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0.94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403302"/>
                  </a:ext>
                </a:extLst>
              </a:tr>
              <a:tr h="182880">
                <a:tc vMerge="1">
                  <a:txBody>
                    <a:bodyPr/>
                    <a:lstStyle/>
                    <a:p>
                      <a:endParaRPr lang="en-IN"/>
                    </a:p>
                  </a:txBody>
                  <a:tcPr/>
                </a:tc>
                <a:tc>
                  <a:txBody>
                    <a:bodyPr/>
                    <a:lstStyle/>
                    <a:p>
                      <a:pPr algn="ctr" fontAlgn="b"/>
                      <a:r>
                        <a:rPr lang="en-IN" sz="900" b="0" i="0" u="none" strike="noStrike" dirty="0">
                          <a:solidFill>
                            <a:srgbClr val="000000"/>
                          </a:solidFill>
                          <a:effectLst/>
                          <a:latin typeface="DM Sans" pitchFamily="2" charset="0"/>
                        </a:rPr>
                        <a:t>Damped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11.02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0.92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788492"/>
                  </a:ext>
                </a:extLst>
              </a:tr>
              <a:tr h="182880">
                <a:tc vMerge="1">
                  <a:txBody>
                    <a:bodyPr/>
                    <a:lstStyle/>
                    <a:p>
                      <a:endParaRPr lang="en-IN"/>
                    </a:p>
                  </a:txBody>
                  <a:tcPr/>
                </a:tc>
                <a:tc>
                  <a:txBody>
                    <a:bodyPr/>
                    <a:lstStyle/>
                    <a:p>
                      <a:pPr algn="ctr" fontAlgn="b"/>
                      <a:r>
                        <a:rPr lang="en-IN" sz="900" b="0" i="0" u="none" strike="noStrike" dirty="0">
                          <a:solidFill>
                            <a:srgbClr val="000000"/>
                          </a:solidFill>
                          <a:effectLst/>
                          <a:latin typeface="DM Sans" pitchFamily="2" charset="0"/>
                        </a:rPr>
                        <a:t>Comb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10.97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0.91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5466883"/>
                  </a:ext>
                </a:extLst>
              </a:tr>
              <a:tr h="182880">
                <a:tc vMerge="1">
                  <a:txBody>
                    <a:bodyPr/>
                    <a:lstStyle/>
                    <a:p>
                      <a:endParaRPr lang="en-IN"/>
                    </a:p>
                  </a:txBody>
                  <a:tcPr/>
                </a:tc>
                <a:tc>
                  <a:txBody>
                    <a:bodyPr/>
                    <a:lstStyle/>
                    <a:p>
                      <a:pPr algn="ctr" fontAlgn="b"/>
                      <a:r>
                        <a:rPr lang="en-IN" sz="900" b="0" i="0" u="none" strike="noStrike" dirty="0">
                          <a:solidFill>
                            <a:srgbClr val="000000"/>
                          </a:solidFill>
                          <a:effectLst/>
                          <a:latin typeface="DM Sans" pitchFamily="2" charset="0"/>
                        </a:rPr>
                        <a:t>Theta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10.89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0.9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886919"/>
                  </a:ext>
                </a:extLst>
              </a:tr>
              <a:tr h="182880">
                <a:tc vMerge="1">
                  <a:txBody>
                    <a:bodyPr/>
                    <a:lstStyle/>
                    <a:p>
                      <a:endParaRPr lang="en-IN"/>
                    </a:p>
                  </a:txBody>
                  <a:tcPr/>
                </a:tc>
                <a:tc>
                  <a:txBody>
                    <a:bodyPr/>
                    <a:lstStyle/>
                    <a:p>
                      <a:pPr algn="ctr" fontAlgn="b"/>
                      <a:r>
                        <a:rPr lang="en-IN" sz="900" b="0" i="0" u="none" strike="noStrike" dirty="0">
                          <a:solidFill>
                            <a:srgbClr val="000000"/>
                          </a:solidFill>
                          <a:effectLst/>
                          <a:latin typeface="DM Sans" pitchFamily="2" charset="0"/>
                        </a:rPr>
                        <a:t>ARIMA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11.28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0.89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1593196"/>
                  </a:ext>
                </a:extLst>
              </a:tr>
              <a:tr h="182880">
                <a:tc vMerge="1">
                  <a:txBody>
                    <a:bodyPr/>
                    <a:lstStyle/>
                    <a:p>
                      <a:endParaRPr lang="en-IN"/>
                    </a:p>
                  </a:txBody>
                  <a:tcPr/>
                </a:tc>
                <a:tc>
                  <a:txBody>
                    <a:bodyPr/>
                    <a:lstStyle/>
                    <a:p>
                      <a:pPr algn="ctr" fontAlgn="b"/>
                      <a:r>
                        <a:rPr lang="en-IN" sz="900" b="0" i="0" u="none" strike="noStrike" dirty="0">
                          <a:solidFill>
                            <a:srgbClr val="000000"/>
                          </a:solidFill>
                          <a:effectLst/>
                          <a:latin typeface="DM Sans" pitchFamily="2" charset="0"/>
                        </a:rPr>
                        <a:t>ETS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b="0" i="0" u="none" strike="noStrike">
                          <a:solidFill>
                            <a:srgbClr val="000000"/>
                          </a:solidFill>
                          <a:effectLst/>
                          <a:latin typeface="DM Sans" pitchFamily="2" charset="0"/>
                        </a:rPr>
                        <a:t>11.26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900" b="0" i="0" u="none" strike="noStrike" dirty="0">
                          <a:solidFill>
                            <a:srgbClr val="000000"/>
                          </a:solidFill>
                          <a:effectLst/>
                          <a:latin typeface="DM Sans" pitchFamily="2" charset="0"/>
                        </a:rPr>
                        <a:t>0.92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249397"/>
                  </a:ext>
                </a:extLst>
              </a:tr>
            </a:tbl>
          </a:graphicData>
        </a:graphic>
      </p:graphicFrame>
      <p:sp>
        <p:nvSpPr>
          <p:cNvPr id="3" name="TextBox 2">
            <a:extLst>
              <a:ext uri="{FF2B5EF4-FFF2-40B4-BE49-F238E27FC236}">
                <a16:creationId xmlns:a16="http://schemas.microsoft.com/office/drawing/2014/main" id="{014AD065-2C38-54F6-3F06-5A4F486DAA5B}"/>
              </a:ext>
            </a:extLst>
          </p:cNvPr>
          <p:cNvSpPr txBox="1"/>
          <p:nvPr/>
        </p:nvSpPr>
        <p:spPr>
          <a:xfrm>
            <a:off x="5935387" y="3443960"/>
            <a:ext cx="2857500" cy="400110"/>
          </a:xfrm>
          <a:prstGeom prst="rect">
            <a:avLst/>
          </a:prstGeom>
          <a:noFill/>
        </p:spPr>
        <p:txBody>
          <a:bodyPr wrap="square" rtlCol="0">
            <a:spAutoFit/>
          </a:bodyPr>
          <a:lstStyle/>
          <a:p>
            <a:r>
              <a:rPr lang="en-US" sz="1000" i="1" dirty="0">
                <a:latin typeface="DM Sans" pitchFamily="2" charset="0"/>
              </a:rPr>
              <a:t>Source: </a:t>
            </a:r>
            <a:r>
              <a:rPr lang="en-US" sz="1000" i="1" baseline="30000" dirty="0">
                <a:latin typeface="DM Sans" pitchFamily="2" charset="0"/>
              </a:rPr>
              <a:t>1</a:t>
            </a:r>
            <a:r>
              <a:rPr lang="en-US" sz="1000" i="1" dirty="0">
                <a:latin typeface="DM Sans" pitchFamily="2" charset="0"/>
              </a:rPr>
              <a:t>S. </a:t>
            </a:r>
            <a:r>
              <a:rPr lang="en-US" sz="1000" i="1" dirty="0" err="1">
                <a:latin typeface="DM Sans" pitchFamily="2" charset="0"/>
              </a:rPr>
              <a:t>Makridakis</a:t>
            </a:r>
            <a:r>
              <a:rPr lang="en-US" sz="1000" i="1" dirty="0">
                <a:latin typeface="DM Sans" pitchFamily="2" charset="0"/>
              </a:rPr>
              <a:t> (2018)</a:t>
            </a:r>
          </a:p>
          <a:p>
            <a:r>
              <a:rPr lang="en-US" sz="1000" i="1" dirty="0">
                <a:latin typeface="DM Sans" pitchFamily="2" charset="0"/>
              </a:rPr>
              <a:t>Lower Metric values are better</a:t>
            </a:r>
            <a:endParaRPr lang="en-IN" sz="1000" i="1" dirty="0">
              <a:latin typeface="DM Sans" pitchFamily="2" charset="0"/>
            </a:endParaRPr>
          </a:p>
        </p:txBody>
      </p:sp>
      <p:sp>
        <p:nvSpPr>
          <p:cNvPr id="7" name="TextBox 6">
            <a:extLst>
              <a:ext uri="{FF2B5EF4-FFF2-40B4-BE49-F238E27FC236}">
                <a16:creationId xmlns:a16="http://schemas.microsoft.com/office/drawing/2014/main" id="{012F74A4-664A-46DF-CD9D-2864F73B6620}"/>
              </a:ext>
            </a:extLst>
          </p:cNvPr>
          <p:cNvSpPr txBox="1"/>
          <p:nvPr/>
        </p:nvSpPr>
        <p:spPr>
          <a:xfrm>
            <a:off x="251999" y="764480"/>
            <a:ext cx="5248577" cy="3460819"/>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tabLst>
                <a:tab pos="2979420" algn="l"/>
              </a:tabLst>
            </a:pPr>
            <a:r>
              <a:rPr lang="en-US" sz="1200" dirty="0">
                <a:effectLst/>
                <a:latin typeface="DM Sans" pitchFamily="2" charset="0"/>
                <a:ea typeface="Calibri" panose="020F0502020204030204" pitchFamily="34" charset="0"/>
                <a:cs typeface="Times New Roman" panose="02020603050405020304" pitchFamily="18" charset="0"/>
              </a:rPr>
              <a:t>For the longest time, studies</a:t>
            </a:r>
            <a:r>
              <a:rPr lang="en-US" sz="1200" baseline="30000" dirty="0">
                <a:effectLst/>
                <a:latin typeface="DM Sans" pitchFamily="2" charset="0"/>
                <a:ea typeface="Calibri" panose="020F0502020204030204" pitchFamily="34" charset="0"/>
                <a:cs typeface="Times New Roman" panose="02020603050405020304" pitchFamily="18" charset="0"/>
              </a:rPr>
              <a:t>1</a:t>
            </a:r>
            <a:r>
              <a:rPr lang="en-US" sz="1200" dirty="0">
                <a:effectLst/>
                <a:latin typeface="DM Sans" pitchFamily="2" charset="0"/>
                <a:ea typeface="Calibri" panose="020F0502020204030204" pitchFamily="34" charset="0"/>
                <a:cs typeface="Times New Roman" panose="02020603050405020304" pitchFamily="18" charset="0"/>
              </a:rPr>
              <a:t> provided evidence that pure ML models are inferior to the classical approaches on univariate TS forecasting tasks. </a:t>
            </a:r>
            <a:r>
              <a:rPr lang="en-US" sz="1200" b="1" dirty="0">
                <a:solidFill>
                  <a:srgbClr val="071554"/>
                </a:solidFill>
                <a:effectLst/>
                <a:latin typeface="DM Sans" pitchFamily="2" charset="0"/>
                <a:ea typeface="Calibri" panose="020F0502020204030204" pitchFamily="34" charset="0"/>
                <a:cs typeface="Times New Roman" panose="02020603050405020304" pitchFamily="18" charset="0"/>
              </a:rPr>
              <a:t>It was only recently that the domain witnessed a paradigm shift towards ML-based models</a:t>
            </a:r>
            <a:r>
              <a:rPr lang="en-US" sz="1200" dirty="0">
                <a:effectLst/>
                <a:latin typeface="DM Sans" pitchFamily="2"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tabLst>
                <a:tab pos="2979420" algn="l"/>
              </a:tabLst>
            </a:pPr>
            <a:r>
              <a:rPr lang="en-US" sz="1200" dirty="0">
                <a:effectLst/>
                <a:latin typeface="DM Sans" pitchFamily="2" charset="0"/>
                <a:ea typeface="Calibri" panose="020F0502020204030204" pitchFamily="34" charset="0"/>
                <a:cs typeface="Times New Roman" panose="02020603050405020304" pitchFamily="18" charset="0"/>
              </a:rPr>
              <a:t>In the last few years, the combination of ML and statistical approaches have shown promising results by using the outputs of statistical engines as features.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tabLst>
                <a:tab pos="2979420" algn="l"/>
              </a:tabLst>
            </a:pPr>
            <a:r>
              <a:rPr lang="en-US" sz="1200" dirty="0">
                <a:effectLst/>
                <a:latin typeface="DM Sans" pitchFamily="2" charset="0"/>
                <a:ea typeface="Calibri" panose="020F0502020204030204" pitchFamily="34" charset="0"/>
                <a:cs typeface="Times New Roman" panose="02020603050405020304" pitchFamily="18" charset="0"/>
              </a:rPr>
              <a:t>The winner of the 4</a:t>
            </a:r>
            <a:r>
              <a:rPr lang="en-US" sz="1200" baseline="30000" dirty="0">
                <a:effectLst/>
                <a:latin typeface="DM Sans" pitchFamily="2" charset="0"/>
                <a:ea typeface="Calibri" panose="020F0502020204030204" pitchFamily="34" charset="0"/>
                <a:cs typeface="Times New Roman" panose="02020603050405020304" pitchFamily="18" charset="0"/>
              </a:rPr>
              <a:t>th</a:t>
            </a:r>
            <a:r>
              <a:rPr lang="en-US" sz="1200" dirty="0">
                <a:effectLst/>
                <a:latin typeface="DM Sans" pitchFamily="2" charset="0"/>
                <a:ea typeface="Calibri" panose="020F0502020204030204" pitchFamily="34" charset="0"/>
                <a:cs typeface="Times New Roman" panose="02020603050405020304" pitchFamily="18" charset="0"/>
              </a:rPr>
              <a:t> edition of the premier platform for forecasting methodologies, the </a:t>
            </a:r>
            <a:r>
              <a:rPr lang="en-US" sz="1200" dirty="0" err="1">
                <a:effectLst/>
                <a:latin typeface="DM Sans" pitchFamily="2" charset="0"/>
                <a:ea typeface="Calibri" panose="020F0502020204030204" pitchFamily="34" charset="0"/>
                <a:cs typeface="Times New Roman" panose="02020603050405020304" pitchFamily="18" charset="0"/>
              </a:rPr>
              <a:t>Makridakis</a:t>
            </a:r>
            <a:r>
              <a:rPr lang="en-US" sz="1200" dirty="0">
                <a:effectLst/>
                <a:latin typeface="DM Sans" pitchFamily="2" charset="0"/>
                <a:ea typeface="Calibri" panose="020F0502020204030204" pitchFamily="34" charset="0"/>
                <a:cs typeface="Times New Roman" panose="02020603050405020304" pitchFamily="18" charset="0"/>
              </a:rPr>
              <a:t> M4 competition is the </a:t>
            </a:r>
            <a:r>
              <a:rPr lang="en-US" sz="1200" b="1" dirty="0">
                <a:solidFill>
                  <a:schemeClr val="accent2"/>
                </a:solidFill>
                <a:effectLst/>
                <a:latin typeface="DM Sans" pitchFamily="2" charset="0"/>
                <a:ea typeface="Calibri" panose="020F0502020204030204" pitchFamily="34" charset="0"/>
                <a:cs typeface="Times New Roman" panose="02020603050405020304" pitchFamily="18" charset="0"/>
              </a:rPr>
              <a:t>ES-RNN</a:t>
            </a:r>
            <a:r>
              <a:rPr lang="en-US" sz="1200" baseline="30000" dirty="0">
                <a:effectLst/>
                <a:latin typeface="DM Sans" pitchFamily="2" charset="0"/>
                <a:ea typeface="Calibri" panose="020F0502020204030204" pitchFamily="34" charset="0"/>
                <a:cs typeface="Times New Roman" panose="02020603050405020304" pitchFamily="18" charset="0"/>
              </a:rPr>
              <a:t>2</a:t>
            </a:r>
            <a:r>
              <a:rPr lang="en-US" sz="1200" dirty="0">
                <a:effectLst/>
                <a:latin typeface="DM Sans" pitchFamily="2" charset="0"/>
                <a:ea typeface="Calibri" panose="020F0502020204030204" pitchFamily="34" charset="0"/>
                <a:cs typeface="Times New Roman" panose="02020603050405020304" pitchFamily="18" charset="0"/>
              </a:rPr>
              <a:t>, a hybrid LSTM &amp; Exponential Smoothing model developed by Uber.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tabLst>
                <a:tab pos="2979420" algn="l"/>
              </a:tabLst>
            </a:pPr>
            <a:r>
              <a:rPr lang="en-US" sz="1200" dirty="0">
                <a:effectLst/>
                <a:latin typeface="DM Sans" pitchFamily="2" charset="0"/>
                <a:ea typeface="Calibri" panose="020F0502020204030204" pitchFamily="34" charset="0"/>
                <a:cs typeface="Times New Roman" panose="02020603050405020304" pitchFamily="18" charset="0"/>
              </a:rPr>
              <a:t>The second-best entry</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DM Sans" pitchFamily="2" charset="0"/>
                <a:ea typeface="Calibri" panose="020F0502020204030204" pitchFamily="34" charset="0"/>
                <a:cs typeface="Times New Roman" panose="02020603050405020304" pitchFamily="18" charset="0"/>
              </a:rPr>
              <a:t>in the M4 competition </a:t>
            </a:r>
            <a:r>
              <a:rPr lang="en-IN"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b="1" dirty="0">
                <a:solidFill>
                  <a:schemeClr val="accent2"/>
                </a:solidFill>
                <a:effectLst/>
                <a:latin typeface="DM Sans" pitchFamily="2" charset="0"/>
                <a:ea typeface="Calibri" panose="020F0502020204030204" pitchFamily="34" charset="0"/>
                <a:cs typeface="Times New Roman" panose="02020603050405020304" pitchFamily="18" charset="0"/>
              </a:rPr>
              <a:t>FFORMA</a:t>
            </a:r>
            <a:r>
              <a:rPr lang="en-US" sz="1200" baseline="30000" dirty="0">
                <a:effectLst/>
                <a:latin typeface="DM Sans" pitchFamily="2" charset="0"/>
                <a:ea typeface="Calibri" panose="020F0502020204030204" pitchFamily="34" charset="0"/>
                <a:cs typeface="Times New Roman" panose="02020603050405020304" pitchFamily="18" charset="0"/>
              </a:rPr>
              <a:t>3</a:t>
            </a:r>
            <a:r>
              <a:rPr lang="en-US" sz="1200" dirty="0">
                <a:effectLst/>
                <a:latin typeface="DM Sans" pitchFamily="2" charset="0"/>
                <a:ea typeface="Calibri" panose="020F0502020204030204" pitchFamily="34" charset="0"/>
                <a:cs typeface="Times New Roman" panose="02020603050405020304" pitchFamily="18" charset="0"/>
              </a:rPr>
              <a:t>) utilized a meta-learning-based approach over a pool of statistical models.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tabLst>
                <a:tab pos="2979420" algn="l"/>
              </a:tabLst>
            </a:pPr>
            <a:r>
              <a:rPr lang="en-US" sz="1200" dirty="0">
                <a:effectLst/>
                <a:latin typeface="DM Sans" pitchFamily="2" charset="0"/>
                <a:ea typeface="Calibri" panose="020F0502020204030204" pitchFamily="34" charset="0"/>
                <a:cs typeface="Times New Roman" panose="02020603050405020304" pitchFamily="18" charset="0"/>
              </a:rPr>
              <a:t>In the recently concluded M5 competition, all 50 top-performing models were based on ML. The top 5 entries employed various weighted combinations of </a:t>
            </a:r>
            <a:r>
              <a:rPr lang="en-US" sz="1200" b="1" dirty="0" err="1">
                <a:solidFill>
                  <a:schemeClr val="accent2"/>
                </a:solidFill>
                <a:effectLst/>
                <a:latin typeface="DM Sans" pitchFamily="2" charset="0"/>
                <a:ea typeface="Calibri" panose="020F0502020204030204" pitchFamily="34" charset="0"/>
                <a:cs typeface="Times New Roman" panose="02020603050405020304" pitchFamily="18" charset="0"/>
              </a:rPr>
              <a:t>LightGBM</a:t>
            </a:r>
            <a:r>
              <a:rPr lang="en-US" sz="1200" b="1" dirty="0">
                <a:solidFill>
                  <a:schemeClr val="accent2"/>
                </a:solidFill>
                <a:effectLst/>
                <a:latin typeface="DM Sans" pitchFamily="2" charset="0"/>
                <a:ea typeface="Calibri" panose="020F0502020204030204" pitchFamily="34" charset="0"/>
                <a:cs typeface="Times New Roman" panose="02020603050405020304" pitchFamily="18" charset="0"/>
              </a:rPr>
              <a:t> models</a:t>
            </a:r>
            <a:r>
              <a:rPr lang="en-US" sz="1200" dirty="0">
                <a:effectLst/>
                <a:latin typeface="DM Sans" pitchFamily="2"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32B9E56-7327-E81D-694C-03A5AB82F01C}"/>
              </a:ext>
            </a:extLst>
          </p:cNvPr>
          <p:cNvSpPr txBox="1"/>
          <p:nvPr/>
        </p:nvSpPr>
        <p:spPr>
          <a:xfrm>
            <a:off x="0" y="4728002"/>
            <a:ext cx="9073116" cy="415498"/>
          </a:xfrm>
          <a:prstGeom prst="rect">
            <a:avLst/>
          </a:prstGeom>
          <a:noFill/>
        </p:spPr>
        <p:txBody>
          <a:bodyPr wrap="square">
            <a:spAutoFit/>
          </a:bodyPr>
          <a:lstStyle/>
          <a:p>
            <a:pPr marL="228600" indent="-228600">
              <a:buClr>
                <a:schemeClr val="bg2"/>
              </a:buClr>
              <a:buFont typeface="+mj-lt"/>
              <a:buAutoNum type="arabicPeriod"/>
              <a:tabLst>
                <a:tab pos="2979420" algn="l"/>
              </a:tabLst>
            </a:pP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S. </a:t>
            </a:r>
            <a:r>
              <a:rPr lang="en-US" sz="700" i="1" dirty="0" err="1">
                <a:solidFill>
                  <a:schemeClr val="bg2"/>
                </a:solidFill>
                <a:effectLst/>
                <a:latin typeface="DM Sans" pitchFamily="2" charset="0"/>
                <a:ea typeface="Calibri" panose="020F0502020204030204" pitchFamily="34" charset="0"/>
                <a:cs typeface="Times New Roman" panose="02020603050405020304" pitchFamily="18" charset="0"/>
              </a:rPr>
              <a:t>Makridakis</a:t>
            </a: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 et al, Statistical and Machine Learning forecasting methods: Concerns and ways forward, 2018</a:t>
            </a:r>
            <a:endParaRPr lang="en-IN" sz="700" i="1" dirty="0">
              <a:solidFill>
                <a:schemeClr val="bg2"/>
              </a:solidFill>
              <a:effectLst/>
              <a:latin typeface="DM Sans" pitchFamily="2" charset="0"/>
              <a:ea typeface="Calibri" panose="020F0502020204030204" pitchFamily="34" charset="0"/>
              <a:cs typeface="Times New Roman" panose="02020603050405020304" pitchFamily="18" charset="0"/>
            </a:endParaRPr>
          </a:p>
          <a:p>
            <a:pPr marL="228600" indent="-228600">
              <a:buClr>
                <a:schemeClr val="bg2"/>
              </a:buClr>
              <a:buFont typeface="+mj-lt"/>
              <a:buAutoNum type="arabicPeriod"/>
              <a:tabLst>
                <a:tab pos="2979420" algn="l"/>
              </a:tabLst>
            </a:pP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S. Smyl A hybrid method of exponential smoothing and recurrent neural networks for time series forecasting, International Journal of Forecasting, 2020</a:t>
            </a:r>
            <a:endParaRPr lang="en-IN" sz="700" i="1" dirty="0">
              <a:solidFill>
                <a:schemeClr val="bg2"/>
              </a:solidFill>
              <a:latin typeface="DM Sans" pitchFamily="2" charset="0"/>
              <a:ea typeface="Calibri" panose="020F0502020204030204" pitchFamily="34" charset="0"/>
              <a:cs typeface="Times New Roman" panose="02020603050405020304" pitchFamily="18" charset="0"/>
            </a:endParaRPr>
          </a:p>
          <a:p>
            <a:pPr marL="228600" indent="-228600">
              <a:buClr>
                <a:schemeClr val="bg2"/>
              </a:buClr>
              <a:buFont typeface="+mj-lt"/>
              <a:buAutoNum type="arabicPeriod"/>
              <a:tabLst>
                <a:tab pos="2979420" algn="l"/>
              </a:tabLst>
            </a:pP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P. M. </a:t>
            </a:r>
            <a:r>
              <a:rPr lang="en-US" sz="700" i="1" dirty="0" err="1">
                <a:solidFill>
                  <a:schemeClr val="bg2"/>
                </a:solidFill>
                <a:effectLst/>
                <a:latin typeface="DM Sans" pitchFamily="2" charset="0"/>
                <a:ea typeface="Calibri" panose="020F0502020204030204" pitchFamily="34" charset="0"/>
                <a:cs typeface="Times New Roman" panose="02020603050405020304" pitchFamily="18" charset="0"/>
              </a:rPr>
              <a:t>Manso</a:t>
            </a:r>
            <a:r>
              <a:rPr lang="en-US" sz="700" i="1" dirty="0">
                <a:solidFill>
                  <a:schemeClr val="bg2"/>
                </a:solidFill>
                <a:effectLst/>
                <a:latin typeface="DM Sans" pitchFamily="2" charset="0"/>
                <a:ea typeface="Calibri" panose="020F0502020204030204" pitchFamily="34" charset="0"/>
                <a:cs typeface="Times New Roman" panose="02020603050405020304" pitchFamily="18" charset="0"/>
              </a:rPr>
              <a:t> et al., FFORMA: Feature-based forecast model averaging, International Journal of Forecasting, 2020</a:t>
            </a:r>
            <a:endParaRPr lang="en-IN" sz="700" i="1" dirty="0">
              <a:solidFill>
                <a:schemeClr val="bg2"/>
              </a:solidFill>
              <a:effectLst/>
              <a:latin typeface="DM Sans" pitchFamily="2"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FCDB5BC0-229D-9CDA-A422-D009C5C51868}"/>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7EBB722-F9CD-C4EA-6859-31FE539079D2}"/>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State-of-the-Art</a:t>
            </a:r>
            <a:endParaRPr lang="en-IN" sz="2400" dirty="0">
              <a:solidFill>
                <a:schemeClr val="bg1"/>
              </a:solidFill>
              <a:latin typeface="DM Sans" pitchFamily="2" charset="0"/>
            </a:endParaRPr>
          </a:p>
        </p:txBody>
      </p:sp>
    </p:spTree>
    <p:extLst>
      <p:ext uri="{BB962C8B-B14F-4D97-AF65-F5344CB8AC3E}">
        <p14:creationId xmlns:p14="http://schemas.microsoft.com/office/powerpoint/2010/main" val="96166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26CDA7-BA70-F84E-BF58-E3F121014A07}"/>
              </a:ext>
            </a:extLst>
          </p:cNvPr>
          <p:cNvSpPr txBox="1"/>
          <p:nvPr/>
        </p:nvSpPr>
        <p:spPr>
          <a:xfrm>
            <a:off x="76200" y="831630"/>
            <a:ext cx="8690344" cy="4197816"/>
          </a:xfrm>
          <a:prstGeom prst="rect">
            <a:avLst/>
          </a:prstGeom>
          <a:noFill/>
        </p:spPr>
        <p:txBody>
          <a:bodyPr wrap="square">
            <a:spAutoFit/>
          </a:bodyPr>
          <a:lstStyle/>
          <a:p>
            <a:pPr>
              <a:lnSpc>
                <a:spcPct val="107000"/>
              </a:lnSpc>
              <a:spcAft>
                <a:spcPts val="800"/>
              </a:spcAft>
              <a:tabLst>
                <a:tab pos="2979420" algn="l"/>
              </a:tabLst>
            </a:pPr>
            <a:r>
              <a:rPr lang="en-US" sz="1400" dirty="0">
                <a:solidFill>
                  <a:schemeClr val="tx1"/>
                </a:solidFill>
                <a:effectLst/>
                <a:latin typeface="DM Sans" pitchFamily="2" charset="0"/>
                <a:ea typeface="Calibri" panose="020F0502020204030204" pitchFamily="34" charset="0"/>
                <a:cs typeface="Times New Roman" panose="02020603050405020304" pitchFamily="18" charset="0"/>
              </a:rPr>
              <a:t>This research makes two primary contributions:</a:t>
            </a:r>
          </a:p>
          <a:p>
            <a:pPr>
              <a:lnSpc>
                <a:spcPct val="107000"/>
              </a:lnSpc>
              <a:spcAft>
                <a:spcPts val="800"/>
              </a:spcAft>
              <a:tabLst>
                <a:tab pos="2979420" algn="l"/>
              </a:tabLst>
            </a:pPr>
            <a:endParaRPr lang="en-IN" b="1" dirty="0">
              <a:solidFill>
                <a:srgbClr val="071554"/>
              </a:solidFill>
              <a:effectLst/>
              <a:latin typeface="DM Sans" pitchFamily="2" charset="0"/>
              <a:ea typeface="Calibri" panose="020F0502020204030204" pitchFamily="34" charset="0"/>
              <a:cs typeface="Times New Roman" panose="02020603050405020304" pitchFamily="18" charset="0"/>
            </a:endParaRPr>
          </a:p>
          <a:p>
            <a:pPr>
              <a:lnSpc>
                <a:spcPct val="107000"/>
              </a:lnSpc>
              <a:spcAft>
                <a:spcPts val="800"/>
              </a:spcAft>
              <a:tabLst>
                <a:tab pos="2979420" algn="l"/>
              </a:tabLst>
            </a:pPr>
            <a:r>
              <a:rPr lang="en-IN" b="1" dirty="0">
                <a:solidFill>
                  <a:schemeClr val="accent2"/>
                </a:solidFill>
                <a:latin typeface="DM Sans" pitchFamily="2" charset="0"/>
                <a:ea typeface="Calibri" panose="020F0502020204030204" pitchFamily="34" charset="0"/>
                <a:cs typeface="Times New Roman" panose="02020603050405020304" pitchFamily="18" charset="0"/>
              </a:rPr>
              <a:t>Superiority of ML models</a:t>
            </a:r>
            <a:endParaRPr lang="en-IN" b="1" dirty="0">
              <a:solidFill>
                <a:schemeClr val="accent2"/>
              </a:solidFill>
              <a:effectLst/>
              <a:latin typeface="DM Sans" pitchFamily="2" charset="0"/>
              <a:ea typeface="Calibri" panose="020F0502020204030204" pitchFamily="34" charset="0"/>
              <a:cs typeface="Times New Roman" panose="02020603050405020304" pitchFamily="18" charset="0"/>
            </a:endParaRPr>
          </a:p>
          <a:p>
            <a:pPr algn="just">
              <a:lnSpc>
                <a:spcPct val="107000"/>
              </a:lnSpc>
              <a:spcAft>
                <a:spcPts val="800"/>
              </a:spcAft>
              <a:tabLst>
                <a:tab pos="2979420" algn="l"/>
              </a:tabLst>
            </a:pPr>
            <a:r>
              <a:rPr lang="en-US" sz="1200" dirty="0">
                <a:solidFill>
                  <a:schemeClr val="tx1"/>
                </a:solidFill>
                <a:effectLst/>
                <a:latin typeface="DM Sans" pitchFamily="2" charset="0"/>
                <a:ea typeface="Calibri" panose="020F0502020204030204" pitchFamily="34" charset="0"/>
                <a:cs typeface="Times New Roman" panose="02020603050405020304" pitchFamily="18" charset="0"/>
              </a:rPr>
              <a:t>The N-BEATS model is the first work to empirically demonstrate that pure DL using no time-series specific components outperforms well-established statistical approaches. The model provided a proof of concept for the use of pure ML in time-series forecasting and has strengthened the motivation of academia to continue advancing research in the domain.</a:t>
            </a:r>
          </a:p>
          <a:p>
            <a:pPr marL="171450" indent="-171450">
              <a:lnSpc>
                <a:spcPct val="107000"/>
              </a:lnSpc>
              <a:spcAft>
                <a:spcPts val="800"/>
              </a:spcAft>
              <a:buFont typeface="Arial" panose="020B0604020202020204" pitchFamily="34" charset="0"/>
              <a:buChar char="•"/>
              <a:tabLst>
                <a:tab pos="2979420" algn="l"/>
              </a:tabLst>
            </a:pPr>
            <a:endParaRPr lang="en-US" sz="1200" dirty="0">
              <a:solidFill>
                <a:schemeClr val="tx1"/>
              </a:solidFill>
              <a:latin typeface="DM Sans" pitchFamily="2" charset="0"/>
              <a:ea typeface="Calibri" panose="020F0502020204030204" pitchFamily="34" charset="0"/>
              <a:cs typeface="Times New Roman" panose="02020603050405020304" pitchFamily="18" charset="0"/>
            </a:endParaRPr>
          </a:p>
          <a:p>
            <a:pPr>
              <a:lnSpc>
                <a:spcPct val="107000"/>
              </a:lnSpc>
              <a:spcAft>
                <a:spcPts val="800"/>
              </a:spcAft>
              <a:tabLst>
                <a:tab pos="2979420" algn="l"/>
              </a:tabLst>
            </a:pPr>
            <a:r>
              <a:rPr lang="en-US" b="1" dirty="0">
                <a:solidFill>
                  <a:schemeClr val="accent2"/>
                </a:solidFill>
                <a:effectLst/>
                <a:latin typeface="DM Sans" pitchFamily="2" charset="0"/>
                <a:ea typeface="Calibri" panose="020F0502020204030204" pitchFamily="34" charset="0"/>
                <a:cs typeface="Times New Roman" panose="02020603050405020304" pitchFamily="18" charset="0"/>
              </a:rPr>
              <a:t>Interpretability</a:t>
            </a:r>
            <a:endParaRPr lang="en-US" sz="1200" b="1" dirty="0">
              <a:solidFill>
                <a:schemeClr val="accent2"/>
              </a:solidFill>
              <a:effectLst/>
              <a:latin typeface="DM Sans" pitchFamily="2" charset="0"/>
              <a:ea typeface="Calibri" panose="020F0502020204030204" pitchFamily="34" charset="0"/>
              <a:cs typeface="Times New Roman" panose="02020603050405020304" pitchFamily="18" charset="0"/>
            </a:endParaRPr>
          </a:p>
          <a:p>
            <a:pPr algn="just">
              <a:lnSpc>
                <a:spcPct val="107000"/>
              </a:lnSpc>
              <a:spcAft>
                <a:spcPts val="800"/>
              </a:spcAft>
              <a:tabLst>
                <a:tab pos="2979420" algn="l"/>
              </a:tabLst>
            </a:pPr>
            <a:r>
              <a:rPr lang="en-US" sz="1200" dirty="0">
                <a:effectLst/>
                <a:latin typeface="DM Sans" pitchFamily="2" charset="0"/>
                <a:ea typeface="Calibri" panose="020F0502020204030204" pitchFamily="34" charset="0"/>
                <a:cs typeface="Times New Roman" panose="02020603050405020304" pitchFamily="18" charset="0"/>
              </a:rPr>
              <a:t>Interpretability in machine learning can essentially be defined as the degree to which a human can understand the cause of a decision made by the model. Model Interpretability of Deep Neural Networks (DNNs) has always been a limiting factor for use cases requiring explanations of the features involved in modeling, and such is the case for many industries, such as Financial Services. This research also shows that it is feasible to design a DNN architecture with interpretable outputs for forecasting.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979420" algn="l"/>
              </a:tabLst>
            </a:pP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979420" algn="l"/>
              </a:tabLst>
            </a:pPr>
            <a:endParaRPr lang="en-IN"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A26E35A6-792A-AAC1-B594-6B3AA98A69D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F3777233-5BBC-A2CA-AB93-30FD378FB1F0}"/>
              </a:ext>
            </a:extLst>
          </p:cNvPr>
          <p:cNvSpPr txBox="1"/>
          <p:nvPr/>
        </p:nvSpPr>
        <p:spPr>
          <a:xfrm>
            <a:off x="76200" y="95250"/>
            <a:ext cx="3429000" cy="461665"/>
          </a:xfrm>
          <a:prstGeom prst="rect">
            <a:avLst/>
          </a:prstGeom>
          <a:noFill/>
        </p:spPr>
        <p:txBody>
          <a:bodyPr wrap="square" rtlCol="0">
            <a:spAutoFit/>
          </a:bodyPr>
          <a:lstStyle/>
          <a:p>
            <a:r>
              <a:rPr lang="en-US" sz="2400" dirty="0">
                <a:solidFill>
                  <a:schemeClr val="bg1"/>
                </a:solidFill>
                <a:latin typeface="DM Sans" pitchFamily="2" charset="0"/>
              </a:rPr>
              <a:t>Contributions</a:t>
            </a:r>
            <a:endParaRPr lang="en-IN" sz="2400" dirty="0">
              <a:solidFill>
                <a:schemeClr val="bg1"/>
              </a:solidFill>
              <a:latin typeface="DM Sans" pitchFamily="2" charset="0"/>
            </a:endParaRPr>
          </a:p>
        </p:txBody>
      </p:sp>
    </p:spTree>
    <p:extLst>
      <p:ext uri="{BB962C8B-B14F-4D97-AF65-F5344CB8AC3E}">
        <p14:creationId xmlns:p14="http://schemas.microsoft.com/office/powerpoint/2010/main" val="175156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Proposed Model</a:t>
            </a:r>
            <a:endParaRPr lang="en-IN" sz="2400" dirty="0">
              <a:solidFill>
                <a:schemeClr val="bg1"/>
              </a:solidFill>
              <a:latin typeface="DM Sans" pitchFamily="2" charset="0"/>
            </a:endParaRPr>
          </a:p>
        </p:txBody>
      </p:sp>
      <p:pic>
        <p:nvPicPr>
          <p:cNvPr id="5" name="Picture 4">
            <a:extLst>
              <a:ext uri="{FF2B5EF4-FFF2-40B4-BE49-F238E27FC236}">
                <a16:creationId xmlns:a16="http://schemas.microsoft.com/office/drawing/2014/main" id="{6EF2190A-32AA-ACAE-E66D-BE6A7E9EEDB5}"/>
              </a:ext>
            </a:extLst>
          </p:cNvPr>
          <p:cNvPicPr>
            <a:picLocks noChangeAspect="1"/>
          </p:cNvPicPr>
          <p:nvPr/>
        </p:nvPicPr>
        <p:blipFill>
          <a:blip r:embed="rId2"/>
          <a:stretch>
            <a:fillRect/>
          </a:stretch>
        </p:blipFill>
        <p:spPr>
          <a:xfrm>
            <a:off x="3475403" y="765544"/>
            <a:ext cx="5668596" cy="3839240"/>
          </a:xfrm>
          <a:prstGeom prst="rect">
            <a:avLst/>
          </a:prstGeom>
        </p:spPr>
      </p:pic>
      <p:sp>
        <p:nvSpPr>
          <p:cNvPr id="6" name="Rectangle 5">
            <a:extLst>
              <a:ext uri="{FF2B5EF4-FFF2-40B4-BE49-F238E27FC236}">
                <a16:creationId xmlns:a16="http://schemas.microsoft.com/office/drawing/2014/main" id="{CBF6545B-B25B-E6F1-77A1-C6FB0264B17F}"/>
              </a:ext>
            </a:extLst>
          </p:cNvPr>
          <p:cNvSpPr/>
          <p:nvPr/>
        </p:nvSpPr>
        <p:spPr>
          <a:xfrm>
            <a:off x="3403468" y="2034363"/>
            <a:ext cx="1658680" cy="25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ECDC048-7BCC-1A05-AD1B-F6C6E235F494}"/>
              </a:ext>
            </a:extLst>
          </p:cNvPr>
          <p:cNvSpPr txBox="1"/>
          <p:nvPr/>
        </p:nvSpPr>
        <p:spPr>
          <a:xfrm>
            <a:off x="3609031" y="4550735"/>
            <a:ext cx="1247554" cy="261610"/>
          </a:xfrm>
          <a:prstGeom prst="rect">
            <a:avLst/>
          </a:prstGeom>
          <a:noFill/>
        </p:spPr>
        <p:txBody>
          <a:bodyPr wrap="square" rtlCol="0">
            <a:spAutoFit/>
          </a:bodyPr>
          <a:lstStyle/>
          <a:p>
            <a:r>
              <a:rPr lang="en-US" sz="1100" dirty="0">
                <a:latin typeface="DM Sans" pitchFamily="2" charset="0"/>
              </a:rPr>
              <a:t>The basic block</a:t>
            </a:r>
            <a:endParaRPr lang="en-IN" sz="1100" dirty="0">
              <a:latin typeface="DM Sans" pitchFamily="2" charset="0"/>
            </a:endParaRPr>
          </a:p>
        </p:txBody>
      </p:sp>
      <p:cxnSp>
        <p:nvCxnSpPr>
          <p:cNvPr id="9" name="Straight Connector 8">
            <a:extLst>
              <a:ext uri="{FF2B5EF4-FFF2-40B4-BE49-F238E27FC236}">
                <a16:creationId xmlns:a16="http://schemas.microsoft.com/office/drawing/2014/main" id="{F53C55B8-CF2D-7D5B-C234-DD38A7FD14C3}"/>
              </a:ext>
            </a:extLst>
          </p:cNvPr>
          <p:cNvCxnSpPr/>
          <p:nvPr/>
        </p:nvCxnSpPr>
        <p:spPr>
          <a:xfrm>
            <a:off x="2310809" y="701749"/>
            <a:ext cx="1092659" cy="133261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E209D8-837C-953D-C97E-AA1BA12EC33E}"/>
              </a:ext>
            </a:extLst>
          </p:cNvPr>
          <p:cNvCxnSpPr>
            <a:cxnSpLocks/>
          </p:cNvCxnSpPr>
          <p:nvPr/>
        </p:nvCxnSpPr>
        <p:spPr>
          <a:xfrm flipV="1">
            <a:off x="2402696" y="4550735"/>
            <a:ext cx="1008384" cy="497515"/>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C6A4B4-46CE-CE51-B411-35255044EE2B}"/>
                  </a:ext>
                </a:extLst>
              </p:cNvPr>
              <p:cNvSpPr txBox="1"/>
              <p:nvPr/>
            </p:nvSpPr>
            <p:spPr>
              <a:xfrm>
                <a:off x="146507" y="917555"/>
                <a:ext cx="3151167" cy="1430841"/>
              </a:xfrm>
              <a:prstGeom prst="rect">
                <a:avLst/>
              </a:prstGeom>
              <a:noFill/>
            </p:spPr>
            <p:txBody>
              <a:bodyPr wrap="square">
                <a:spAutoFit/>
              </a:bodyPr>
              <a:lstStyle/>
              <a:p>
                <a:pPr>
                  <a:lnSpc>
                    <a:spcPct val="107000"/>
                  </a:lnSpc>
                  <a:spcAft>
                    <a:spcPts val="800"/>
                  </a:spcAft>
                  <a:tabLst>
                    <a:tab pos="2979420" algn="l"/>
                  </a:tabLst>
                </a:pPr>
                <a:r>
                  <a:rPr lang="en-US" sz="1100" b="1" dirty="0">
                    <a:solidFill>
                      <a:schemeClr val="accent1"/>
                    </a:solidFill>
                    <a:effectLst/>
                    <a:latin typeface="DM Sans" pitchFamily="2" charset="0"/>
                    <a:ea typeface="Times New Roman" panose="02020603050405020304" pitchFamily="18" charset="0"/>
                    <a:cs typeface="Times New Roman" panose="02020603050405020304" pitchFamily="18" charset="0"/>
                  </a:rPr>
                  <a:t>Consider the </a:t>
                </a:r>
                <a14:m>
                  <m:oMath xmlns:m="http://schemas.openxmlformats.org/officeDocument/2006/math">
                    <m:sSup>
                      <m:sSupPr>
                        <m:ctrlPr>
                          <a:rPr lang="en-IN" sz="1100" b="1" i="1">
                            <a:solidFill>
                              <a:schemeClr val="accent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100" b="1" i="1">
                            <a:solidFill>
                              <a:schemeClr val="accent1"/>
                            </a:solidFill>
                            <a:effectLst/>
                            <a:latin typeface="Cambria Math" panose="02040503050406030204" pitchFamily="18" charset="0"/>
                            <a:ea typeface="Calibri" panose="020F0502020204030204" pitchFamily="34" charset="0"/>
                            <a:cs typeface="Times New Roman" panose="02020603050405020304" pitchFamily="18" charset="0"/>
                          </a:rPr>
                          <m:t>𝒍</m:t>
                        </m:r>
                      </m:e>
                      <m:sup>
                        <m:r>
                          <a:rPr lang="en-US" sz="1100" b="1" i="1">
                            <a:solidFill>
                              <a:schemeClr val="accent1"/>
                            </a:solidFill>
                            <a:effectLst/>
                            <a:latin typeface="Cambria Math" panose="02040503050406030204" pitchFamily="18" charset="0"/>
                            <a:ea typeface="Calibri" panose="020F0502020204030204" pitchFamily="34" charset="0"/>
                            <a:cs typeface="Times New Roman" panose="02020603050405020304" pitchFamily="18" charset="0"/>
                          </a:rPr>
                          <m:t>𝒕𝒉</m:t>
                        </m:r>
                      </m:sup>
                    </m:sSup>
                  </m:oMath>
                </a14:m>
                <a:r>
                  <a:rPr lang="en-US" sz="1100" b="1" dirty="0">
                    <a:solidFill>
                      <a:schemeClr val="accent1"/>
                    </a:solidFill>
                    <a:effectLst/>
                    <a:latin typeface="DM Sans" pitchFamily="2" charset="0"/>
                    <a:ea typeface="Times New Roman" panose="02020603050405020304" pitchFamily="18" charset="0"/>
                    <a:cs typeface="Times New Roman" panose="02020603050405020304" pitchFamily="18" charset="0"/>
                  </a:rPr>
                  <a:t> block</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Input to the block : </a:t>
                </a:r>
                <a14:m>
                  <m:oMath xmlns:m="http://schemas.openxmlformats.org/officeDocument/2006/math">
                    <m:sSub>
                      <m:sSubPr>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100" b="1" i="1">
                            <a:effectLst/>
                            <a:latin typeface="Cambria Math" panose="02040503050406030204" pitchFamily="18" charset="0"/>
                            <a:ea typeface="Calibri" panose="020F0502020204030204" pitchFamily="34" charset="0"/>
                            <a:cs typeface="Times New Roman" panose="02020603050405020304" pitchFamily="18" charset="0"/>
                          </a:rPr>
                          <m:t>𝐱</m:t>
                        </m:r>
                      </m:e>
                      <m:sub>
                        <m:r>
                          <a:rPr lang="en-US" sz="1100" b="1" i="1">
                            <a:effectLst/>
                            <a:latin typeface="Cambria Math" panose="02040503050406030204" pitchFamily="18" charset="0"/>
                            <a:ea typeface="Calibri" panose="020F0502020204030204" pitchFamily="34" charset="0"/>
                            <a:cs typeface="Times New Roman" panose="02020603050405020304" pitchFamily="18" charset="0"/>
                          </a:rPr>
                          <m:t>𝒍</m:t>
                        </m:r>
                      </m:sub>
                    </m:sSub>
                  </m:oMath>
                </a14:m>
                <a:endParaRPr lang="en-IN" sz="1100" dirty="0">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The </a:t>
                </a:r>
                <a:r>
                  <a:rPr lang="en-US" sz="1100" dirty="0" err="1">
                    <a:effectLst/>
                    <a:latin typeface="DM Sans" pitchFamily="2" charset="0"/>
                    <a:ea typeface="Times New Roman" panose="02020603050405020304" pitchFamily="18" charset="0"/>
                    <a:cs typeface="Times New Roman" panose="02020603050405020304" pitchFamily="18" charset="0"/>
                  </a:rPr>
                  <a:t>backcast</a:t>
                </a:r>
                <a:r>
                  <a:rPr lang="en-US" sz="1100" dirty="0">
                    <a:effectLst/>
                    <a:latin typeface="DM Sans" pitchFamily="2" charset="0"/>
                    <a:ea typeface="Times New Roman" panose="02020603050405020304" pitchFamily="18" charset="0"/>
                    <a:cs typeface="Times New Roman" panose="02020603050405020304" pitchFamily="18" charset="0"/>
                  </a:rPr>
                  <a:t> output : </a:t>
                </a:r>
                <a14:m>
                  <m:oMath xmlns:m="http://schemas.openxmlformats.org/officeDocument/2006/math">
                    <m:sSub>
                      <m:sSubPr>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100" b="1" i="1">
                                <a:effectLst/>
                                <a:latin typeface="Cambria Math" panose="02040503050406030204" pitchFamily="18" charset="0"/>
                                <a:ea typeface="Calibri" panose="020F0502020204030204" pitchFamily="34" charset="0"/>
                                <a:cs typeface="Times New Roman" panose="02020603050405020304" pitchFamily="18" charset="0"/>
                              </a:rPr>
                              <m:t>𝐱</m:t>
                            </m:r>
                          </m:e>
                        </m:acc>
                      </m:e>
                      <m:sub>
                        <m:r>
                          <a:rPr lang="en-US" sz="1100" b="1" i="1">
                            <a:effectLst/>
                            <a:latin typeface="Cambria Math" panose="02040503050406030204" pitchFamily="18" charset="0"/>
                            <a:ea typeface="Calibri" panose="020F0502020204030204" pitchFamily="34" charset="0"/>
                            <a:cs typeface="Times New Roman" panose="02020603050405020304" pitchFamily="18" charset="0"/>
                          </a:rPr>
                          <m:t>𝒍</m:t>
                        </m:r>
                      </m:sub>
                    </m:sSub>
                  </m:oMath>
                </a14:m>
                <a:endParaRPr lang="en-IN" sz="1100" dirty="0">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The forecast output : </a:t>
                </a:r>
                <a14:m>
                  <m:oMath xmlns:m="http://schemas.openxmlformats.org/officeDocument/2006/math">
                    <m:sSub>
                      <m:sSubPr>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IN" sz="11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100" b="1" i="1">
                                <a:effectLst/>
                                <a:latin typeface="Cambria Math" panose="02040503050406030204" pitchFamily="18" charset="0"/>
                                <a:ea typeface="Calibri" panose="020F0502020204030204" pitchFamily="34" charset="0"/>
                                <a:cs typeface="Times New Roman" panose="02020603050405020304" pitchFamily="18" charset="0"/>
                              </a:rPr>
                              <m:t>𝐲</m:t>
                            </m:r>
                          </m:e>
                        </m:acc>
                      </m:e>
                      <m:sub>
                        <m:r>
                          <a:rPr lang="en-US" sz="1100" b="1" i="1">
                            <a:effectLst/>
                            <a:latin typeface="Cambria Math" panose="02040503050406030204" pitchFamily="18" charset="0"/>
                            <a:ea typeface="Calibri" panose="020F0502020204030204" pitchFamily="34" charset="0"/>
                            <a:cs typeface="Times New Roman" panose="02020603050405020304" pitchFamily="18" charset="0"/>
                          </a:rPr>
                          <m:t>𝒍</m:t>
                        </m:r>
                      </m:sub>
                    </m:sSub>
                  </m:oMath>
                </a14:m>
                <a:endParaRPr lang="en-IN" sz="1100" dirty="0">
                  <a:effectLst/>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endParaRPr lang="en-IN" sz="1100" dirty="0">
                  <a:latin typeface="DM Sans" pitchFamily="2" charset="0"/>
                  <a:ea typeface="Calibri" panose="020F0502020204030204" pitchFamily="34" charset="0"/>
                  <a:cs typeface="Times New Roman" panose="02020603050405020304" pitchFamily="18" charset="0"/>
                </a:endParaRPr>
              </a:p>
              <a:p>
                <a:pPr>
                  <a:spcAft>
                    <a:spcPts val="400"/>
                  </a:spcAft>
                  <a:tabLst>
                    <a:tab pos="2979420" algn="l"/>
                  </a:tabLst>
                </a:pPr>
                <a:r>
                  <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rPr>
                  <a:t>Four FC layers with </a:t>
                </a:r>
                <a:r>
                  <a:rPr lang="en-IN" sz="1100" b="1" dirty="0" err="1">
                    <a:solidFill>
                      <a:schemeClr val="accent1"/>
                    </a:solidFill>
                    <a:effectLst/>
                    <a:latin typeface="DM Sans" pitchFamily="2" charset="0"/>
                    <a:ea typeface="Calibri" panose="020F0502020204030204" pitchFamily="34" charset="0"/>
                    <a:cs typeface="Times New Roman" panose="02020603050405020304" pitchFamily="18" charset="0"/>
                  </a:rPr>
                  <a:t>ReLu</a:t>
                </a:r>
                <a:r>
                  <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rPr>
                  <a:t> </a:t>
                </a:r>
                <a:r>
                  <a:rPr lang="en-IN" sz="1100" b="1" dirty="0">
                    <a:solidFill>
                      <a:schemeClr val="accent1"/>
                    </a:solidFill>
                    <a:latin typeface="DM Sans" pitchFamily="2" charset="0"/>
                    <a:ea typeface="Calibri" panose="020F0502020204030204" pitchFamily="34" charset="0"/>
                    <a:cs typeface="Times New Roman" panose="02020603050405020304" pitchFamily="18" charset="0"/>
                  </a:rPr>
                  <a:t>non-linearity</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02C6A4B4-46CE-CE51-B411-35255044EE2B}"/>
                  </a:ext>
                </a:extLst>
              </p:cNvPr>
              <p:cNvSpPr txBox="1">
                <a:spLocks noRot="1" noChangeAspect="1" noMove="1" noResize="1" noEditPoints="1" noAdjustHandles="1" noChangeArrowheads="1" noChangeShapeType="1" noTextEdit="1"/>
              </p:cNvSpPr>
              <p:nvPr/>
            </p:nvSpPr>
            <p:spPr>
              <a:xfrm>
                <a:off x="146507" y="917555"/>
                <a:ext cx="3151167" cy="1430841"/>
              </a:xfrm>
              <a:prstGeom prst="rect">
                <a:avLst/>
              </a:prstGeom>
              <a:blipFill>
                <a:blip r:embed="rId3"/>
                <a:stretch>
                  <a:fillRect b="-2564"/>
                </a:stretch>
              </a:blipFill>
            </p:spPr>
            <p:txBody>
              <a:bodyPr/>
              <a:lstStyle/>
              <a:p>
                <a:r>
                  <a:rPr lang="en-IN">
                    <a:noFill/>
                  </a:rPr>
                  <a:t> </a:t>
                </a:r>
              </a:p>
            </p:txBody>
          </p:sp>
        </mc:Fallback>
      </mc:AlternateContent>
      <p:cxnSp>
        <p:nvCxnSpPr>
          <p:cNvPr id="20" name="Straight Arrow Connector 19">
            <a:extLst>
              <a:ext uri="{FF2B5EF4-FFF2-40B4-BE49-F238E27FC236}">
                <a16:creationId xmlns:a16="http://schemas.microsoft.com/office/drawing/2014/main" id="{8E2B488E-56A4-CFAC-CF45-AE776B626020}"/>
              </a:ext>
            </a:extLst>
          </p:cNvPr>
          <p:cNvCxnSpPr>
            <a:cxnSpLocks/>
          </p:cNvCxnSpPr>
          <p:nvPr/>
        </p:nvCxnSpPr>
        <p:spPr>
          <a:xfrm flipH="1" flipV="1">
            <a:off x="2874771" y="2279331"/>
            <a:ext cx="911471" cy="7151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26" name="Picture 25">
            <a:extLst>
              <a:ext uri="{FF2B5EF4-FFF2-40B4-BE49-F238E27FC236}">
                <a16:creationId xmlns:a16="http://schemas.microsoft.com/office/drawing/2014/main" id="{AC0AD6D2-0D41-3295-2441-58E05749790F}"/>
              </a:ext>
            </a:extLst>
          </p:cNvPr>
          <p:cNvPicPr>
            <a:picLocks noChangeAspect="1"/>
          </p:cNvPicPr>
          <p:nvPr/>
        </p:nvPicPr>
        <p:blipFill>
          <a:blip r:embed="rId4"/>
          <a:stretch>
            <a:fillRect/>
          </a:stretch>
        </p:blipFill>
        <p:spPr>
          <a:xfrm>
            <a:off x="318157" y="2414479"/>
            <a:ext cx="1141839" cy="224165"/>
          </a:xfrm>
          <a:prstGeom prst="rect">
            <a:avLst/>
          </a:prstGeom>
        </p:spPr>
      </p:pic>
      <p:pic>
        <p:nvPicPr>
          <p:cNvPr id="28" name="Picture 27">
            <a:extLst>
              <a:ext uri="{FF2B5EF4-FFF2-40B4-BE49-F238E27FC236}">
                <a16:creationId xmlns:a16="http://schemas.microsoft.com/office/drawing/2014/main" id="{BA998A0E-259B-F485-20D4-A5C2B2660C72}"/>
              </a:ext>
            </a:extLst>
          </p:cNvPr>
          <p:cNvPicPr>
            <a:picLocks noChangeAspect="1"/>
          </p:cNvPicPr>
          <p:nvPr/>
        </p:nvPicPr>
        <p:blipFill>
          <a:blip r:embed="rId5"/>
          <a:stretch>
            <a:fillRect/>
          </a:stretch>
        </p:blipFill>
        <p:spPr>
          <a:xfrm>
            <a:off x="1618910" y="2429541"/>
            <a:ext cx="1150067" cy="209103"/>
          </a:xfrm>
          <a:prstGeom prst="rect">
            <a:avLst/>
          </a:prstGeom>
        </p:spPr>
      </p:pic>
      <p:pic>
        <p:nvPicPr>
          <p:cNvPr id="30" name="Picture 29">
            <a:extLst>
              <a:ext uri="{FF2B5EF4-FFF2-40B4-BE49-F238E27FC236}">
                <a16:creationId xmlns:a16="http://schemas.microsoft.com/office/drawing/2014/main" id="{09F2139A-8F9E-AB31-FE4C-3A96086AFEB6}"/>
              </a:ext>
            </a:extLst>
          </p:cNvPr>
          <p:cNvPicPr>
            <a:picLocks noChangeAspect="1"/>
          </p:cNvPicPr>
          <p:nvPr/>
        </p:nvPicPr>
        <p:blipFill>
          <a:blip r:embed="rId6"/>
          <a:stretch>
            <a:fillRect/>
          </a:stretch>
        </p:blipFill>
        <p:spPr>
          <a:xfrm>
            <a:off x="347129" y="2705868"/>
            <a:ext cx="1190400" cy="223200"/>
          </a:xfrm>
          <a:prstGeom prst="rect">
            <a:avLst/>
          </a:prstGeom>
        </p:spPr>
      </p:pic>
      <p:pic>
        <p:nvPicPr>
          <p:cNvPr id="32" name="Picture 31">
            <a:extLst>
              <a:ext uri="{FF2B5EF4-FFF2-40B4-BE49-F238E27FC236}">
                <a16:creationId xmlns:a16="http://schemas.microsoft.com/office/drawing/2014/main" id="{1E020075-7190-E0E5-4EAA-9DD157EB3BF6}"/>
              </a:ext>
            </a:extLst>
          </p:cNvPr>
          <p:cNvPicPr>
            <a:picLocks noChangeAspect="1"/>
          </p:cNvPicPr>
          <p:nvPr/>
        </p:nvPicPr>
        <p:blipFill>
          <a:blip r:embed="rId7"/>
          <a:stretch>
            <a:fillRect/>
          </a:stretch>
        </p:blipFill>
        <p:spPr>
          <a:xfrm>
            <a:off x="1618455" y="2705868"/>
            <a:ext cx="1128754" cy="223200"/>
          </a:xfrm>
          <a:prstGeom prst="rect">
            <a:avLst/>
          </a:prstGeom>
        </p:spPr>
      </p:pic>
      <p:cxnSp>
        <p:nvCxnSpPr>
          <p:cNvPr id="33" name="Straight Arrow Connector 32">
            <a:extLst>
              <a:ext uri="{FF2B5EF4-FFF2-40B4-BE49-F238E27FC236}">
                <a16:creationId xmlns:a16="http://schemas.microsoft.com/office/drawing/2014/main" id="{775EAF8A-040B-EA7F-E36C-4623F566938A}"/>
              </a:ext>
            </a:extLst>
          </p:cNvPr>
          <p:cNvCxnSpPr>
            <a:cxnSpLocks/>
          </p:cNvCxnSpPr>
          <p:nvPr/>
        </p:nvCxnSpPr>
        <p:spPr>
          <a:xfrm flipH="1" flipV="1">
            <a:off x="1850065" y="3177825"/>
            <a:ext cx="1923400" cy="40520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8" name="TextBox 37">
            <a:extLst>
              <a:ext uri="{FF2B5EF4-FFF2-40B4-BE49-F238E27FC236}">
                <a16:creationId xmlns:a16="http://schemas.microsoft.com/office/drawing/2014/main" id="{02C4148F-782D-5F93-9EF1-460B7EB1DD3E}"/>
              </a:ext>
            </a:extLst>
          </p:cNvPr>
          <p:cNvSpPr txBox="1"/>
          <p:nvPr/>
        </p:nvSpPr>
        <p:spPr>
          <a:xfrm>
            <a:off x="146507" y="3047020"/>
            <a:ext cx="4582632" cy="261610"/>
          </a:xfrm>
          <a:prstGeom prst="rect">
            <a:avLst/>
          </a:prstGeom>
          <a:noFill/>
        </p:spPr>
        <p:txBody>
          <a:bodyPr wrap="square">
            <a:spAutoFit/>
          </a:bodyPr>
          <a:lstStyle/>
          <a:p>
            <a:pPr>
              <a:spcAft>
                <a:spcPts val="400"/>
              </a:spcAft>
              <a:tabLst>
                <a:tab pos="2979420" algn="l"/>
              </a:tabLst>
            </a:pPr>
            <a:r>
              <a:rPr lang="en-US" sz="1100" b="1" dirty="0">
                <a:solidFill>
                  <a:schemeClr val="accent1"/>
                </a:solidFill>
                <a:effectLst/>
                <a:latin typeface="DM Sans" pitchFamily="2" charset="0"/>
                <a:ea typeface="Calibri" panose="020F0502020204030204" pitchFamily="34" charset="0"/>
                <a:cs typeface="Times New Roman" panose="02020603050405020304" pitchFamily="18" charset="0"/>
              </a:rPr>
              <a:t>Linear Projection Layer</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44" name="Picture 43">
            <a:extLst>
              <a:ext uri="{FF2B5EF4-FFF2-40B4-BE49-F238E27FC236}">
                <a16:creationId xmlns:a16="http://schemas.microsoft.com/office/drawing/2014/main" id="{AA28F9F7-9CCE-FCE1-B8C7-F74929CD8336}"/>
              </a:ext>
            </a:extLst>
          </p:cNvPr>
          <p:cNvPicPr>
            <a:picLocks noChangeAspect="1"/>
          </p:cNvPicPr>
          <p:nvPr/>
        </p:nvPicPr>
        <p:blipFill>
          <a:blip r:embed="rId8"/>
          <a:stretch>
            <a:fillRect/>
          </a:stretch>
        </p:blipFill>
        <p:spPr>
          <a:xfrm>
            <a:off x="178450" y="3418540"/>
            <a:ext cx="1308045" cy="261609"/>
          </a:xfrm>
          <a:prstGeom prst="rect">
            <a:avLst/>
          </a:prstGeom>
        </p:spPr>
      </p:pic>
      <p:pic>
        <p:nvPicPr>
          <p:cNvPr id="46" name="Picture 45">
            <a:extLst>
              <a:ext uri="{FF2B5EF4-FFF2-40B4-BE49-F238E27FC236}">
                <a16:creationId xmlns:a16="http://schemas.microsoft.com/office/drawing/2014/main" id="{C4A801C0-B285-83DB-ACD0-17449DF6F32F}"/>
              </a:ext>
            </a:extLst>
          </p:cNvPr>
          <p:cNvPicPr>
            <a:picLocks noChangeAspect="1"/>
          </p:cNvPicPr>
          <p:nvPr/>
        </p:nvPicPr>
        <p:blipFill>
          <a:blip r:embed="rId9"/>
          <a:stretch>
            <a:fillRect/>
          </a:stretch>
        </p:blipFill>
        <p:spPr>
          <a:xfrm>
            <a:off x="1550818" y="3418540"/>
            <a:ext cx="1347692" cy="262800"/>
          </a:xfrm>
          <a:prstGeom prst="rect">
            <a:avLst/>
          </a:prstGeom>
        </p:spPr>
      </p:pic>
      <p:sp>
        <p:nvSpPr>
          <p:cNvPr id="48" name="TextBox 47">
            <a:extLst>
              <a:ext uri="{FF2B5EF4-FFF2-40B4-BE49-F238E27FC236}">
                <a16:creationId xmlns:a16="http://schemas.microsoft.com/office/drawing/2014/main" id="{64DB8C14-2638-9458-B246-CFB8B29637DA}"/>
              </a:ext>
            </a:extLst>
          </p:cNvPr>
          <p:cNvSpPr txBox="1"/>
          <p:nvPr/>
        </p:nvSpPr>
        <p:spPr>
          <a:xfrm>
            <a:off x="141767" y="3663508"/>
            <a:ext cx="2651051" cy="577017"/>
          </a:xfrm>
          <a:prstGeom prst="rect">
            <a:avLst/>
          </a:prstGeom>
          <a:noFill/>
        </p:spPr>
        <p:txBody>
          <a:bodyPr wrap="square">
            <a:spAutoFit/>
          </a:bodyPr>
          <a:lstStyle/>
          <a:p>
            <a:pPr>
              <a:lnSpc>
                <a:spcPct val="150000"/>
              </a:lnSpc>
              <a:spcAft>
                <a:spcPts val="300"/>
              </a:spcAft>
            </a:pPr>
            <a:r>
              <a:rPr lang="en-IN" sz="1100" dirty="0">
                <a:latin typeface="DM Sans" pitchFamily="2" charset="0"/>
              </a:rPr>
              <a:t>     a</a:t>
            </a:r>
            <a:r>
              <a:rPr lang="en-IN" sz="1100" b="0" i="0" u="none" strike="noStrike" baseline="0" dirty="0">
                <a:latin typeface="DM Sans" pitchFamily="2" charset="0"/>
              </a:rPr>
              <a:t>nd       are forward and backward expansion coefficients</a:t>
            </a:r>
            <a:endParaRPr lang="en-IN" sz="1100" dirty="0">
              <a:latin typeface="DM Sans" pitchFamily="2" charset="0"/>
            </a:endParaRPr>
          </a:p>
        </p:txBody>
      </p:sp>
      <p:pic>
        <p:nvPicPr>
          <p:cNvPr id="52" name="Picture 51">
            <a:extLst>
              <a:ext uri="{FF2B5EF4-FFF2-40B4-BE49-F238E27FC236}">
                <a16:creationId xmlns:a16="http://schemas.microsoft.com/office/drawing/2014/main" id="{A4343A97-95E9-DC34-CC58-FAAB84919D27}"/>
              </a:ext>
            </a:extLst>
          </p:cNvPr>
          <p:cNvPicPr>
            <a:picLocks noChangeAspect="1"/>
          </p:cNvPicPr>
          <p:nvPr/>
        </p:nvPicPr>
        <p:blipFill>
          <a:blip r:embed="rId10"/>
          <a:stretch>
            <a:fillRect/>
          </a:stretch>
        </p:blipFill>
        <p:spPr>
          <a:xfrm>
            <a:off x="703825" y="3720212"/>
            <a:ext cx="168483" cy="262800"/>
          </a:xfrm>
          <a:prstGeom prst="rect">
            <a:avLst/>
          </a:prstGeom>
        </p:spPr>
      </p:pic>
      <p:pic>
        <p:nvPicPr>
          <p:cNvPr id="54" name="Picture 53">
            <a:extLst>
              <a:ext uri="{FF2B5EF4-FFF2-40B4-BE49-F238E27FC236}">
                <a16:creationId xmlns:a16="http://schemas.microsoft.com/office/drawing/2014/main" id="{7A6EB56D-9FA9-D004-0C4A-E8EDCD34CCC3}"/>
              </a:ext>
            </a:extLst>
          </p:cNvPr>
          <p:cNvPicPr>
            <a:picLocks noChangeAspect="1"/>
          </p:cNvPicPr>
          <p:nvPr/>
        </p:nvPicPr>
        <p:blipFill>
          <a:blip r:embed="rId11"/>
          <a:stretch>
            <a:fillRect/>
          </a:stretch>
        </p:blipFill>
        <p:spPr>
          <a:xfrm>
            <a:off x="218811" y="3720212"/>
            <a:ext cx="153112" cy="262800"/>
          </a:xfrm>
          <a:prstGeom prst="rect">
            <a:avLst/>
          </a:prstGeom>
        </p:spPr>
      </p:pic>
      <p:cxnSp>
        <p:nvCxnSpPr>
          <p:cNvPr id="55" name="Straight Arrow Connector 54">
            <a:extLst>
              <a:ext uri="{FF2B5EF4-FFF2-40B4-BE49-F238E27FC236}">
                <a16:creationId xmlns:a16="http://schemas.microsoft.com/office/drawing/2014/main" id="{1498D452-A9AE-7961-A287-BE958C92F6AD}"/>
              </a:ext>
            </a:extLst>
          </p:cNvPr>
          <p:cNvCxnSpPr>
            <a:cxnSpLocks/>
          </p:cNvCxnSpPr>
          <p:nvPr/>
        </p:nvCxnSpPr>
        <p:spPr>
          <a:xfrm flipH="1">
            <a:off x="1105786" y="3938061"/>
            <a:ext cx="2611145" cy="5369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8" name="TextBox 57">
            <a:extLst>
              <a:ext uri="{FF2B5EF4-FFF2-40B4-BE49-F238E27FC236}">
                <a16:creationId xmlns:a16="http://schemas.microsoft.com/office/drawing/2014/main" id="{C5D5F43E-C1A6-C845-DB62-349BBD914C01}"/>
              </a:ext>
            </a:extLst>
          </p:cNvPr>
          <p:cNvSpPr txBox="1"/>
          <p:nvPr/>
        </p:nvSpPr>
        <p:spPr>
          <a:xfrm>
            <a:off x="146507" y="4333695"/>
            <a:ext cx="4582632" cy="261610"/>
          </a:xfrm>
          <a:prstGeom prst="rect">
            <a:avLst/>
          </a:prstGeom>
          <a:noFill/>
        </p:spPr>
        <p:txBody>
          <a:bodyPr wrap="square">
            <a:spAutoFit/>
          </a:bodyPr>
          <a:lstStyle/>
          <a:p>
            <a:pPr>
              <a:spcAft>
                <a:spcPts val="400"/>
              </a:spcAft>
              <a:tabLst>
                <a:tab pos="2979420" algn="l"/>
              </a:tabLst>
            </a:pPr>
            <a:r>
              <a:rPr lang="en-US" sz="1100" b="1" dirty="0">
                <a:solidFill>
                  <a:schemeClr val="accent1"/>
                </a:solidFill>
                <a:effectLst/>
                <a:latin typeface="DM Sans" pitchFamily="2" charset="0"/>
                <a:ea typeface="Calibri" panose="020F0502020204030204" pitchFamily="34" charset="0"/>
                <a:cs typeface="Times New Roman" panose="02020603050405020304" pitchFamily="18" charset="0"/>
              </a:rPr>
              <a:t>Basis Layer</a:t>
            </a:r>
            <a:endParaRPr lang="en-IN" sz="11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64" name="Picture 63">
            <a:extLst>
              <a:ext uri="{FF2B5EF4-FFF2-40B4-BE49-F238E27FC236}">
                <a16:creationId xmlns:a16="http://schemas.microsoft.com/office/drawing/2014/main" id="{28674765-1981-DADA-8684-4735110B972B}"/>
              </a:ext>
            </a:extLst>
          </p:cNvPr>
          <p:cNvPicPr>
            <a:picLocks noChangeAspect="1"/>
          </p:cNvPicPr>
          <p:nvPr/>
        </p:nvPicPr>
        <p:blipFill>
          <a:blip r:embed="rId12"/>
          <a:stretch>
            <a:fillRect/>
          </a:stretch>
        </p:blipFill>
        <p:spPr>
          <a:xfrm>
            <a:off x="123780" y="4681540"/>
            <a:ext cx="778602" cy="261610"/>
          </a:xfrm>
          <a:prstGeom prst="rect">
            <a:avLst/>
          </a:prstGeom>
        </p:spPr>
      </p:pic>
      <p:pic>
        <p:nvPicPr>
          <p:cNvPr id="66" name="Picture 65">
            <a:extLst>
              <a:ext uri="{FF2B5EF4-FFF2-40B4-BE49-F238E27FC236}">
                <a16:creationId xmlns:a16="http://schemas.microsoft.com/office/drawing/2014/main" id="{FF8C8AE4-D57C-B336-4FFE-40695B1CF694}"/>
              </a:ext>
            </a:extLst>
          </p:cNvPr>
          <p:cNvPicPr>
            <a:picLocks noChangeAspect="1"/>
          </p:cNvPicPr>
          <p:nvPr/>
        </p:nvPicPr>
        <p:blipFill>
          <a:blip r:embed="rId13"/>
          <a:stretch>
            <a:fillRect/>
          </a:stretch>
        </p:blipFill>
        <p:spPr>
          <a:xfrm>
            <a:off x="1018846" y="4718692"/>
            <a:ext cx="831010" cy="228528"/>
          </a:xfrm>
          <a:prstGeom prst="rect">
            <a:avLst/>
          </a:prstGeom>
        </p:spPr>
      </p:pic>
    </p:spTree>
    <p:extLst>
      <p:ext uri="{BB962C8B-B14F-4D97-AF65-F5344CB8AC3E}">
        <p14:creationId xmlns:p14="http://schemas.microsoft.com/office/powerpoint/2010/main" val="247422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Proposed Model</a:t>
            </a:r>
            <a:endParaRPr lang="en-IN" sz="2400" dirty="0">
              <a:solidFill>
                <a:schemeClr val="bg1"/>
              </a:solidFill>
              <a:latin typeface="DM Sans" pitchFamily="2" charset="0"/>
            </a:endParaRPr>
          </a:p>
        </p:txBody>
      </p:sp>
      <p:sp>
        <p:nvSpPr>
          <p:cNvPr id="8" name="TextBox 7">
            <a:extLst>
              <a:ext uri="{FF2B5EF4-FFF2-40B4-BE49-F238E27FC236}">
                <a16:creationId xmlns:a16="http://schemas.microsoft.com/office/drawing/2014/main" id="{C2533C40-942D-577E-2ACB-9D82EB9A8B73}"/>
              </a:ext>
            </a:extLst>
          </p:cNvPr>
          <p:cNvSpPr txBox="1"/>
          <p:nvPr/>
        </p:nvSpPr>
        <p:spPr>
          <a:xfrm>
            <a:off x="972879" y="804340"/>
            <a:ext cx="2305493" cy="276999"/>
          </a:xfrm>
          <a:prstGeom prst="rect">
            <a:avLst/>
          </a:prstGeom>
          <a:noFill/>
        </p:spPr>
        <p:txBody>
          <a:bodyPr wrap="square">
            <a:spAutoFit/>
          </a:bodyPr>
          <a:lstStyle/>
          <a:p>
            <a:pPr algn="ctr">
              <a:spcAft>
                <a:spcPts val="400"/>
              </a:spcAft>
              <a:tabLst>
                <a:tab pos="2979420" algn="l"/>
              </a:tabLst>
            </a:pPr>
            <a:r>
              <a:rPr lang="en-US" sz="1200" b="1" dirty="0">
                <a:solidFill>
                  <a:schemeClr val="accent1"/>
                </a:solidFill>
                <a:effectLst/>
                <a:latin typeface="DM Sans" pitchFamily="2" charset="0"/>
                <a:ea typeface="Calibri" panose="020F0502020204030204" pitchFamily="34" charset="0"/>
                <a:cs typeface="Times New Roman" panose="02020603050405020304" pitchFamily="18" charset="0"/>
              </a:rPr>
              <a:t>Double Residual Stacking</a:t>
            </a:r>
            <a:endParaRPr lang="en-IN" sz="12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3D53D1DD-6898-DA39-38AB-F5D8DCDDE624}"/>
              </a:ext>
            </a:extLst>
          </p:cNvPr>
          <p:cNvPicPr>
            <a:picLocks noChangeAspect="1"/>
          </p:cNvPicPr>
          <p:nvPr/>
        </p:nvPicPr>
        <p:blipFill>
          <a:blip r:embed="rId2"/>
          <a:stretch>
            <a:fillRect/>
          </a:stretch>
        </p:blipFill>
        <p:spPr>
          <a:xfrm>
            <a:off x="1054396" y="1328764"/>
            <a:ext cx="2156638" cy="429845"/>
          </a:xfrm>
          <a:prstGeom prst="rect">
            <a:avLst/>
          </a:prstGeom>
        </p:spPr>
      </p:pic>
      <p:pic>
        <p:nvPicPr>
          <p:cNvPr id="13" name="Picture 12">
            <a:extLst>
              <a:ext uri="{FF2B5EF4-FFF2-40B4-BE49-F238E27FC236}">
                <a16:creationId xmlns:a16="http://schemas.microsoft.com/office/drawing/2014/main" id="{02C83770-24E1-DE61-D270-5ECD789F6C68}"/>
              </a:ext>
            </a:extLst>
          </p:cNvPr>
          <p:cNvPicPr>
            <a:picLocks noChangeAspect="1"/>
          </p:cNvPicPr>
          <p:nvPr/>
        </p:nvPicPr>
        <p:blipFill rotWithShape="1">
          <a:blip r:embed="rId3"/>
          <a:srcRect l="31099" t="30766" r="38515" b="-1"/>
          <a:stretch/>
        </p:blipFill>
        <p:spPr>
          <a:xfrm>
            <a:off x="1345904" y="1817220"/>
            <a:ext cx="1722475" cy="2658089"/>
          </a:xfrm>
          <a:prstGeom prst="rect">
            <a:avLst/>
          </a:prstGeom>
        </p:spPr>
      </p:pic>
      <p:cxnSp>
        <p:nvCxnSpPr>
          <p:cNvPr id="15" name="Straight Connector 14">
            <a:extLst>
              <a:ext uri="{FF2B5EF4-FFF2-40B4-BE49-F238E27FC236}">
                <a16:creationId xmlns:a16="http://schemas.microsoft.com/office/drawing/2014/main" id="{CC30001B-D8C9-AC77-FDF1-51657B301235}"/>
              </a:ext>
            </a:extLst>
          </p:cNvPr>
          <p:cNvCxnSpPr/>
          <p:nvPr/>
        </p:nvCxnSpPr>
        <p:spPr>
          <a:xfrm>
            <a:off x="3728485" y="686243"/>
            <a:ext cx="0" cy="4167963"/>
          </a:xfrm>
          <a:prstGeom prst="line">
            <a:avLst/>
          </a:prstGeom>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D92DA0D2-AF7D-440A-7256-1CBEDCBD82D5}"/>
              </a:ext>
            </a:extLst>
          </p:cNvPr>
          <p:cNvSpPr txBox="1"/>
          <p:nvPr/>
        </p:nvSpPr>
        <p:spPr>
          <a:xfrm>
            <a:off x="5286152" y="804340"/>
            <a:ext cx="2305493" cy="276999"/>
          </a:xfrm>
          <a:prstGeom prst="rect">
            <a:avLst/>
          </a:prstGeom>
          <a:noFill/>
        </p:spPr>
        <p:txBody>
          <a:bodyPr wrap="square">
            <a:spAutoFit/>
          </a:bodyPr>
          <a:lstStyle/>
          <a:p>
            <a:pPr algn="ctr">
              <a:spcAft>
                <a:spcPts val="400"/>
              </a:spcAft>
              <a:tabLst>
                <a:tab pos="2979420" algn="l"/>
              </a:tabLst>
            </a:pPr>
            <a:r>
              <a:rPr lang="en-US" sz="1200" b="1" dirty="0">
                <a:solidFill>
                  <a:schemeClr val="accent1"/>
                </a:solidFill>
                <a:effectLst/>
                <a:latin typeface="DM Sans" pitchFamily="2" charset="0"/>
                <a:ea typeface="Calibri" panose="020F0502020204030204" pitchFamily="34" charset="0"/>
                <a:cs typeface="Times New Roman" panose="02020603050405020304" pitchFamily="18" charset="0"/>
              </a:rPr>
              <a:t>Basis Layer</a:t>
            </a:r>
            <a:endParaRPr lang="en-IN" sz="1200" b="1" dirty="0">
              <a:solidFill>
                <a:schemeClr val="accent1"/>
              </a:solidFill>
              <a:effectLst/>
              <a:latin typeface="DM Sans" pitchFamily="2"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0C19D49B-B2F2-70C4-9651-479A2525F354}"/>
              </a:ext>
            </a:extLst>
          </p:cNvPr>
          <p:cNvPicPr>
            <a:picLocks noChangeAspect="1"/>
          </p:cNvPicPr>
          <p:nvPr/>
        </p:nvPicPr>
        <p:blipFill>
          <a:blip r:embed="rId4"/>
          <a:stretch>
            <a:fillRect/>
          </a:stretch>
        </p:blipFill>
        <p:spPr>
          <a:xfrm>
            <a:off x="5188687" y="1233974"/>
            <a:ext cx="2402958" cy="524635"/>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F3313B7-86A2-DB21-1C23-DD8A6DA740B6}"/>
                  </a:ext>
                </a:extLst>
              </p:cNvPr>
              <p:cNvSpPr txBox="1"/>
              <p:nvPr/>
            </p:nvSpPr>
            <p:spPr>
              <a:xfrm>
                <a:off x="3971260" y="1817220"/>
                <a:ext cx="4371754" cy="305405"/>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Here, </a:t>
                </a:r>
                <a14:m>
                  <m:oMath xmlns:m="http://schemas.openxmlformats.org/officeDocument/2006/math">
                    <m:sSubSup>
                      <m:sSub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100" b="1" i="1">
                            <a:effectLst/>
                            <a:latin typeface="Cambria Math" panose="02040503050406030204" pitchFamily="18" charset="0"/>
                            <a:ea typeface="Times New Roman" panose="02020603050405020304" pitchFamily="18" charset="0"/>
                            <a:cs typeface="Times New Roman" panose="02020603050405020304" pitchFamily="18" charset="0"/>
                          </a:rPr>
                          <m:t>𝐯</m:t>
                        </m:r>
                      </m:e>
                      <m:sub>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𝑓</m:t>
                        </m:r>
                      </m:sup>
                    </m:sSubSup>
                  </m:oMath>
                </a14:m>
                <a:r>
                  <a:rPr lang="en-US" sz="1100" dirty="0">
                    <a:effectLst/>
                    <a:latin typeface="DM Sans" pitchFamily="2" charset="0"/>
                    <a:ea typeface="Times New Roman" panose="02020603050405020304" pitchFamily="18" charset="0"/>
                    <a:cs typeface="Times New Roman" panose="02020603050405020304" pitchFamily="18" charset="0"/>
                  </a:rPr>
                  <a:t> and </a:t>
                </a:r>
                <a14:m>
                  <m:oMath xmlns:m="http://schemas.openxmlformats.org/officeDocument/2006/math">
                    <m:sSubSup>
                      <m:sSub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100" b="1" i="1">
                            <a:effectLst/>
                            <a:latin typeface="Cambria Math" panose="02040503050406030204" pitchFamily="18" charset="0"/>
                            <a:ea typeface="Times New Roman" panose="02020603050405020304" pitchFamily="18" charset="0"/>
                            <a:cs typeface="Times New Roman" panose="02020603050405020304" pitchFamily="18" charset="0"/>
                          </a:rPr>
                          <m:t>𝐯</m:t>
                        </m:r>
                      </m:e>
                      <m:sub>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𝑏</m:t>
                        </m:r>
                      </m:sup>
                    </m:sSubSup>
                  </m:oMath>
                </a14:m>
                <a:r>
                  <a:rPr lang="en-US" sz="1100" dirty="0">
                    <a:effectLst/>
                    <a:latin typeface="DM Sans" pitchFamily="2" charset="0"/>
                    <a:ea typeface="Times New Roman" panose="02020603050405020304" pitchFamily="18" charset="0"/>
                    <a:cs typeface="Times New Roman" panose="02020603050405020304" pitchFamily="18" charset="0"/>
                  </a:rPr>
                  <a:t> are forecast and </a:t>
                </a:r>
                <a:r>
                  <a:rPr lang="en-US" sz="1100" dirty="0" err="1">
                    <a:effectLst/>
                    <a:latin typeface="DM Sans" pitchFamily="2" charset="0"/>
                    <a:ea typeface="Times New Roman" panose="02020603050405020304" pitchFamily="18" charset="0"/>
                    <a:cs typeface="Times New Roman" panose="02020603050405020304" pitchFamily="18" charset="0"/>
                  </a:rPr>
                  <a:t>backcast</a:t>
                </a:r>
                <a:r>
                  <a:rPr lang="en-US" sz="1100" dirty="0">
                    <a:effectLst/>
                    <a:latin typeface="DM Sans" pitchFamily="2" charset="0"/>
                    <a:ea typeface="Times New Roman" panose="02020603050405020304" pitchFamily="18" charset="0"/>
                    <a:cs typeface="Times New Roman" panose="02020603050405020304" pitchFamily="18" charset="0"/>
                  </a:rPr>
                  <a:t> basis vectors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3F3313B7-86A2-DB21-1C23-DD8A6DA740B6}"/>
                  </a:ext>
                </a:extLst>
              </p:cNvPr>
              <p:cNvSpPr txBox="1">
                <a:spLocks noRot="1" noChangeAspect="1" noMove="1" noResize="1" noEditPoints="1" noAdjustHandles="1" noChangeArrowheads="1" noChangeShapeType="1" noTextEdit="1"/>
              </p:cNvSpPr>
              <p:nvPr/>
            </p:nvSpPr>
            <p:spPr>
              <a:xfrm>
                <a:off x="3971260" y="1817220"/>
                <a:ext cx="4371754" cy="305405"/>
              </a:xfrm>
              <a:prstGeom prst="rect">
                <a:avLst/>
              </a:prstGeom>
              <a:blipFill>
                <a:blip r:embed="rId5"/>
                <a:stretch>
                  <a:fillRect b="-12000"/>
                </a:stretch>
              </a:blipFill>
            </p:spPr>
            <p:txBody>
              <a:bodyPr/>
              <a:lstStyle/>
              <a:p>
                <a:r>
                  <a:rPr lang="en-IN">
                    <a:noFill/>
                  </a:rPr>
                  <a:t> </a:t>
                </a:r>
              </a:p>
            </p:txBody>
          </p:sp>
        </mc:Fallback>
      </mc:AlternateContent>
      <p:pic>
        <p:nvPicPr>
          <p:cNvPr id="35" name="Picture 34">
            <a:extLst>
              <a:ext uri="{FF2B5EF4-FFF2-40B4-BE49-F238E27FC236}">
                <a16:creationId xmlns:a16="http://schemas.microsoft.com/office/drawing/2014/main" id="{FEEA2222-E4C5-F361-4256-8A8C56782349}"/>
              </a:ext>
            </a:extLst>
          </p:cNvPr>
          <p:cNvPicPr>
            <a:picLocks noChangeAspect="1"/>
          </p:cNvPicPr>
          <p:nvPr/>
        </p:nvPicPr>
        <p:blipFill>
          <a:blip r:embed="rId6"/>
          <a:stretch>
            <a:fillRect/>
          </a:stretch>
        </p:blipFill>
        <p:spPr>
          <a:xfrm>
            <a:off x="4860646" y="2164098"/>
            <a:ext cx="181530" cy="240088"/>
          </a:xfrm>
          <a:prstGeom prst="rect">
            <a:avLst/>
          </a:prstGeom>
        </p:spPr>
      </p:pic>
      <p:pic>
        <p:nvPicPr>
          <p:cNvPr id="37" name="Picture 36">
            <a:extLst>
              <a:ext uri="{FF2B5EF4-FFF2-40B4-BE49-F238E27FC236}">
                <a16:creationId xmlns:a16="http://schemas.microsoft.com/office/drawing/2014/main" id="{322E37DE-148B-FD76-4C57-19C8AF4A5C87}"/>
              </a:ext>
            </a:extLst>
          </p:cNvPr>
          <p:cNvPicPr>
            <a:picLocks noChangeAspect="1"/>
          </p:cNvPicPr>
          <p:nvPr/>
        </p:nvPicPr>
        <p:blipFill>
          <a:blip r:embed="rId7"/>
          <a:stretch>
            <a:fillRect/>
          </a:stretch>
        </p:blipFill>
        <p:spPr>
          <a:xfrm>
            <a:off x="5332482" y="2170074"/>
            <a:ext cx="158973" cy="241200"/>
          </a:xfrm>
          <a:prstGeom prst="rect">
            <a:avLst/>
          </a:prstGeom>
        </p:spPr>
      </p:pic>
      <p:sp>
        <p:nvSpPr>
          <p:cNvPr id="39" name="TextBox 38">
            <a:extLst>
              <a:ext uri="{FF2B5EF4-FFF2-40B4-BE49-F238E27FC236}">
                <a16:creationId xmlns:a16="http://schemas.microsoft.com/office/drawing/2014/main" id="{5578CA2A-44B6-AC0B-3AE8-C959CEF9E04E}"/>
              </a:ext>
            </a:extLst>
          </p:cNvPr>
          <p:cNvSpPr txBox="1"/>
          <p:nvPr/>
        </p:nvSpPr>
        <p:spPr>
          <a:xfrm>
            <a:off x="3971259" y="2149664"/>
            <a:ext cx="4960089" cy="456535"/>
          </a:xfrm>
          <a:prstGeom prst="rect">
            <a:avLst/>
          </a:prstGeom>
          <a:noFill/>
        </p:spPr>
        <p:txBody>
          <a:bodyPr wrap="square" rtlCol="0">
            <a:spAutoFit/>
          </a:bodyPr>
          <a:lstStyle/>
          <a:p>
            <a:pPr>
              <a:spcAft>
                <a:spcPts val="200"/>
              </a:spcAft>
            </a:pPr>
            <a:r>
              <a:rPr lang="en-US" sz="1100" dirty="0">
                <a:latin typeface="DM Sans" pitchFamily="2" charset="0"/>
              </a:rPr>
              <a:t>Selection of      and       which provide sets                      and                       </a:t>
            </a:r>
          </a:p>
          <a:p>
            <a:pPr>
              <a:spcAft>
                <a:spcPts val="200"/>
              </a:spcAft>
            </a:pPr>
            <a:r>
              <a:rPr lang="en-US" sz="1100" dirty="0">
                <a:latin typeface="DM Sans" pitchFamily="2" charset="0"/>
              </a:rPr>
              <a:t>provides two architectures</a:t>
            </a:r>
            <a:endParaRPr lang="en-IN" sz="1100" dirty="0">
              <a:latin typeface="DM Sans" pitchFamily="2" charset="0"/>
            </a:endParaRPr>
          </a:p>
        </p:txBody>
      </p:sp>
      <p:pic>
        <p:nvPicPr>
          <p:cNvPr id="41" name="Picture 40">
            <a:extLst>
              <a:ext uri="{FF2B5EF4-FFF2-40B4-BE49-F238E27FC236}">
                <a16:creationId xmlns:a16="http://schemas.microsoft.com/office/drawing/2014/main" id="{507867C5-1A0E-45F0-345A-11A6BDDF0FBC}"/>
              </a:ext>
            </a:extLst>
          </p:cNvPr>
          <p:cNvPicPr>
            <a:picLocks noChangeAspect="1"/>
          </p:cNvPicPr>
          <p:nvPr/>
        </p:nvPicPr>
        <p:blipFill>
          <a:blip r:embed="rId8"/>
          <a:stretch>
            <a:fillRect/>
          </a:stretch>
        </p:blipFill>
        <p:spPr>
          <a:xfrm>
            <a:off x="6798112" y="2087274"/>
            <a:ext cx="727347" cy="324000"/>
          </a:xfrm>
          <a:prstGeom prst="rect">
            <a:avLst/>
          </a:prstGeom>
        </p:spPr>
      </p:pic>
      <p:pic>
        <p:nvPicPr>
          <p:cNvPr id="43" name="Picture 42">
            <a:extLst>
              <a:ext uri="{FF2B5EF4-FFF2-40B4-BE49-F238E27FC236}">
                <a16:creationId xmlns:a16="http://schemas.microsoft.com/office/drawing/2014/main" id="{935F6AC4-9AD1-B55D-17E1-BCD32CC77E32}"/>
              </a:ext>
            </a:extLst>
          </p:cNvPr>
          <p:cNvPicPr>
            <a:picLocks noChangeAspect="1"/>
          </p:cNvPicPr>
          <p:nvPr/>
        </p:nvPicPr>
        <p:blipFill>
          <a:blip r:embed="rId9"/>
          <a:stretch>
            <a:fillRect/>
          </a:stretch>
        </p:blipFill>
        <p:spPr>
          <a:xfrm>
            <a:off x="7841561" y="2080186"/>
            <a:ext cx="781826" cy="324000"/>
          </a:xfrm>
          <a:prstGeom prst="rect">
            <a:avLst/>
          </a:prstGeom>
        </p:spPr>
      </p:pic>
      <p:sp>
        <p:nvSpPr>
          <p:cNvPr id="47" name="TextBox 46">
            <a:extLst>
              <a:ext uri="{FF2B5EF4-FFF2-40B4-BE49-F238E27FC236}">
                <a16:creationId xmlns:a16="http://schemas.microsoft.com/office/drawing/2014/main" id="{869588A0-5A11-0F2F-53C3-5D39449A14E2}"/>
              </a:ext>
            </a:extLst>
          </p:cNvPr>
          <p:cNvSpPr txBox="1"/>
          <p:nvPr/>
        </p:nvSpPr>
        <p:spPr>
          <a:xfrm>
            <a:off x="3971259" y="2682092"/>
            <a:ext cx="4582632" cy="1364476"/>
          </a:xfrm>
          <a:prstGeom prst="rect">
            <a:avLst/>
          </a:prstGeom>
          <a:noFill/>
        </p:spPr>
        <p:txBody>
          <a:bodyPr wrap="square">
            <a:spAutoFit/>
          </a:bodyPr>
          <a:lstStyle/>
          <a:p>
            <a:pPr>
              <a:spcAft>
                <a:spcPts val="800"/>
              </a:spcAft>
            </a:pPr>
            <a:r>
              <a:rPr lang="en-IN" sz="1200" b="1" dirty="0">
                <a:solidFill>
                  <a:schemeClr val="accent1"/>
                </a:solidFill>
                <a:latin typeface="DM Sans" pitchFamily="2" charset="0"/>
              </a:rPr>
              <a:t>G</a:t>
            </a:r>
            <a:r>
              <a:rPr lang="en-IN" sz="1200" b="1" i="0" u="none" strike="noStrike" baseline="0" dirty="0">
                <a:solidFill>
                  <a:schemeClr val="accent1"/>
                </a:solidFill>
                <a:latin typeface="DM Sans" pitchFamily="2" charset="0"/>
              </a:rPr>
              <a:t>eneric </a:t>
            </a:r>
            <a:r>
              <a:rPr lang="en-IN" sz="1200" b="1" dirty="0">
                <a:solidFill>
                  <a:schemeClr val="accent1"/>
                </a:solidFill>
                <a:latin typeface="DM Sans" pitchFamily="2" charset="0"/>
              </a:rPr>
              <a:t>A</a:t>
            </a:r>
            <a:r>
              <a:rPr lang="en-IN" sz="1200" b="1" i="0" u="none" strike="noStrike" baseline="0" dirty="0">
                <a:solidFill>
                  <a:schemeClr val="accent1"/>
                </a:solidFill>
                <a:latin typeface="DM Sans" pitchFamily="2" charset="0"/>
              </a:rPr>
              <a:t>rchitecture </a:t>
            </a:r>
          </a:p>
          <a:p>
            <a:pPr>
              <a:spcAft>
                <a:spcPts val="800"/>
              </a:spcAft>
            </a:pPr>
            <a:r>
              <a:rPr lang="en-IN" sz="1100" dirty="0">
                <a:solidFill>
                  <a:schemeClr val="tx1"/>
                </a:solidFill>
                <a:latin typeface="DM Sans" pitchFamily="2" charset="0"/>
              </a:rPr>
              <a:t>No reliance on time-series domain knowledge and not interpretable</a:t>
            </a:r>
          </a:p>
          <a:p>
            <a:pPr>
              <a:spcAft>
                <a:spcPts val="800"/>
              </a:spcAft>
            </a:pPr>
            <a:endParaRPr lang="en-IN" sz="1100" dirty="0">
              <a:solidFill>
                <a:schemeClr val="tx1"/>
              </a:solidFill>
              <a:latin typeface="DM Sans" pitchFamily="2" charset="0"/>
            </a:endParaRPr>
          </a:p>
          <a:p>
            <a:pPr>
              <a:spcAft>
                <a:spcPts val="800"/>
              </a:spcAft>
            </a:pPr>
            <a:endParaRPr lang="en-IN" sz="1100" dirty="0">
              <a:solidFill>
                <a:schemeClr val="tx1"/>
              </a:solidFill>
              <a:latin typeface="DM Sans" pitchFamily="2" charset="0"/>
            </a:endParaRPr>
          </a:p>
          <a:p>
            <a:pPr>
              <a:spcAft>
                <a:spcPts val="800"/>
              </a:spcAft>
            </a:pPr>
            <a:endParaRPr lang="en-IN" sz="1100" dirty="0">
              <a:solidFill>
                <a:schemeClr val="tx1"/>
              </a:solidFill>
              <a:latin typeface="DM Sans" pitchFamily="2" charset="0"/>
            </a:endParaRPr>
          </a:p>
        </p:txBody>
      </p:sp>
      <p:pic>
        <p:nvPicPr>
          <p:cNvPr id="50" name="Picture 49">
            <a:extLst>
              <a:ext uri="{FF2B5EF4-FFF2-40B4-BE49-F238E27FC236}">
                <a16:creationId xmlns:a16="http://schemas.microsoft.com/office/drawing/2014/main" id="{B2B3886B-BEB9-9C6D-8FDE-92F9C7E336A2}"/>
              </a:ext>
            </a:extLst>
          </p:cNvPr>
          <p:cNvPicPr>
            <a:picLocks noChangeAspect="1"/>
          </p:cNvPicPr>
          <p:nvPr/>
        </p:nvPicPr>
        <p:blipFill>
          <a:blip r:embed="rId10"/>
          <a:stretch>
            <a:fillRect/>
          </a:stretch>
        </p:blipFill>
        <p:spPr>
          <a:xfrm>
            <a:off x="5440251" y="3303394"/>
            <a:ext cx="2022104" cy="262800"/>
          </a:xfrm>
          <a:prstGeom prst="rect">
            <a:avLst/>
          </a:prstGeom>
        </p:spPr>
      </p:pic>
      <p:sp>
        <p:nvSpPr>
          <p:cNvPr id="53" name="TextBox 52">
            <a:extLst>
              <a:ext uri="{FF2B5EF4-FFF2-40B4-BE49-F238E27FC236}">
                <a16:creationId xmlns:a16="http://schemas.microsoft.com/office/drawing/2014/main" id="{0D11C05B-726C-0B37-41DE-76F9903AD7B9}"/>
              </a:ext>
            </a:extLst>
          </p:cNvPr>
          <p:cNvSpPr txBox="1"/>
          <p:nvPr/>
        </p:nvSpPr>
        <p:spPr>
          <a:xfrm>
            <a:off x="3971259" y="3730935"/>
            <a:ext cx="4582632" cy="718145"/>
          </a:xfrm>
          <a:prstGeom prst="rect">
            <a:avLst/>
          </a:prstGeom>
          <a:noFill/>
        </p:spPr>
        <p:txBody>
          <a:bodyPr wrap="square">
            <a:spAutoFit/>
          </a:bodyPr>
          <a:lstStyle/>
          <a:p>
            <a:pPr>
              <a:spcAft>
                <a:spcPts val="800"/>
              </a:spcAft>
            </a:pPr>
            <a:r>
              <a:rPr lang="en-IN" sz="1200" b="1" i="0" u="none" strike="noStrike" baseline="0" dirty="0">
                <a:solidFill>
                  <a:schemeClr val="accent1"/>
                </a:solidFill>
                <a:latin typeface="DM Sans" pitchFamily="2" charset="0"/>
              </a:rPr>
              <a:t>Interpretable </a:t>
            </a:r>
            <a:r>
              <a:rPr lang="en-IN" sz="1200" b="1" dirty="0">
                <a:solidFill>
                  <a:schemeClr val="accent1"/>
                </a:solidFill>
                <a:latin typeface="DM Sans" pitchFamily="2" charset="0"/>
              </a:rPr>
              <a:t>A</a:t>
            </a:r>
            <a:r>
              <a:rPr lang="en-IN" sz="1200" b="1" i="0" u="none" strike="noStrike" baseline="0" dirty="0">
                <a:solidFill>
                  <a:schemeClr val="accent1"/>
                </a:solidFill>
                <a:latin typeface="DM Sans" pitchFamily="2" charset="0"/>
              </a:rPr>
              <a:t>rchitecture </a:t>
            </a:r>
          </a:p>
          <a:p>
            <a:pPr>
              <a:spcAft>
                <a:spcPts val="800"/>
              </a:spcAft>
            </a:pPr>
            <a:r>
              <a:rPr lang="en-US" sz="1100" dirty="0">
                <a:solidFill>
                  <a:schemeClr val="tx1"/>
                </a:solidFill>
                <a:latin typeface="DM Sans" pitchFamily="2" charset="0"/>
              </a:rPr>
              <a:t>Introduce trend and seasonality decomposition into the model to make the model outputs more easily interpretable</a:t>
            </a:r>
            <a:endParaRPr lang="en-IN" sz="1100" dirty="0">
              <a:solidFill>
                <a:schemeClr val="tx1"/>
              </a:solidFill>
              <a:latin typeface="DM Sans" pitchFamily="2" charset="0"/>
            </a:endParaRPr>
          </a:p>
        </p:txBody>
      </p:sp>
    </p:spTree>
    <p:extLst>
      <p:ext uri="{BB962C8B-B14F-4D97-AF65-F5344CB8AC3E}">
        <p14:creationId xmlns:p14="http://schemas.microsoft.com/office/powerpoint/2010/main" val="180550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rgbClr val="071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Proposed Model</a:t>
            </a:r>
            <a:endParaRPr lang="en-IN" sz="2400" dirty="0">
              <a:solidFill>
                <a:schemeClr val="bg1"/>
              </a:solidFill>
              <a:latin typeface="DM Sans" pitchFamily="2" charset="0"/>
            </a:endParaRPr>
          </a:p>
        </p:txBody>
      </p:sp>
      <p:sp>
        <p:nvSpPr>
          <p:cNvPr id="8" name="TextBox 7">
            <a:extLst>
              <a:ext uri="{FF2B5EF4-FFF2-40B4-BE49-F238E27FC236}">
                <a16:creationId xmlns:a16="http://schemas.microsoft.com/office/drawing/2014/main" id="{2AD0DA42-76FF-5422-D18E-0B62A8C704F7}"/>
              </a:ext>
            </a:extLst>
          </p:cNvPr>
          <p:cNvSpPr txBox="1"/>
          <p:nvPr/>
        </p:nvSpPr>
        <p:spPr>
          <a:xfrm>
            <a:off x="76200" y="581284"/>
            <a:ext cx="4582632" cy="307777"/>
          </a:xfrm>
          <a:prstGeom prst="rect">
            <a:avLst/>
          </a:prstGeom>
          <a:noFill/>
        </p:spPr>
        <p:txBody>
          <a:bodyPr wrap="square">
            <a:spAutoFit/>
          </a:bodyPr>
          <a:lstStyle/>
          <a:p>
            <a:pPr>
              <a:spcAft>
                <a:spcPts val="800"/>
              </a:spcAft>
            </a:pPr>
            <a:r>
              <a:rPr lang="en-IN" sz="1400" b="1" i="0" u="none" strike="noStrike" baseline="0" dirty="0">
                <a:solidFill>
                  <a:schemeClr val="accent1"/>
                </a:solidFill>
                <a:latin typeface="DM Sans" pitchFamily="2" charset="0"/>
              </a:rPr>
              <a:t>Interpretable </a:t>
            </a:r>
            <a:r>
              <a:rPr lang="en-IN" sz="1400" b="1" dirty="0">
                <a:solidFill>
                  <a:schemeClr val="accent1"/>
                </a:solidFill>
                <a:latin typeface="DM Sans" pitchFamily="2" charset="0"/>
              </a:rPr>
              <a:t>A</a:t>
            </a:r>
            <a:r>
              <a:rPr lang="en-IN" sz="1400" b="1" i="0" u="none" strike="noStrike" baseline="0" dirty="0">
                <a:solidFill>
                  <a:schemeClr val="accent1"/>
                </a:solidFill>
                <a:latin typeface="DM Sans" pitchFamily="2" charset="0"/>
              </a:rPr>
              <a:t>rchitecture </a:t>
            </a:r>
          </a:p>
        </p:txBody>
      </p:sp>
      <p:sp>
        <p:nvSpPr>
          <p:cNvPr id="12" name="TextBox 11">
            <a:extLst>
              <a:ext uri="{FF2B5EF4-FFF2-40B4-BE49-F238E27FC236}">
                <a16:creationId xmlns:a16="http://schemas.microsoft.com/office/drawing/2014/main" id="{6ACA0E6D-83DE-71F6-2EAC-11F2B7270441}"/>
              </a:ext>
            </a:extLst>
          </p:cNvPr>
          <p:cNvSpPr txBox="1"/>
          <p:nvPr/>
        </p:nvSpPr>
        <p:spPr>
          <a:xfrm>
            <a:off x="76200" y="988646"/>
            <a:ext cx="8692116" cy="267830"/>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Introducing subscript </a:t>
            </a:r>
            <a:r>
              <a:rPr lang="en-US" sz="1100" b="1" i="1" dirty="0">
                <a:effectLst/>
                <a:latin typeface="DM Sans" pitchFamily="2" charset="0"/>
                <a:ea typeface="Times New Roman" panose="02020603050405020304" pitchFamily="18" charset="0"/>
                <a:cs typeface="Times New Roman" panose="02020603050405020304" pitchFamily="18" charset="0"/>
              </a:rPr>
              <a:t>s</a:t>
            </a:r>
            <a:r>
              <a:rPr lang="en-US" sz="1100" dirty="0">
                <a:effectLst/>
                <a:latin typeface="DM Sans" pitchFamily="2" charset="0"/>
                <a:ea typeface="Times New Roman" panose="02020603050405020304" pitchFamily="18" charset="0"/>
                <a:cs typeface="Times New Roman" panose="02020603050405020304" pitchFamily="18" charset="0"/>
              </a:rPr>
              <a:t> in the notation for variables to denote the stack index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04947085-756C-302E-2623-A18C3DA8FC3C}"/>
              </a:ext>
            </a:extLst>
          </p:cNvPr>
          <p:cNvSpPr txBox="1"/>
          <p:nvPr/>
        </p:nvSpPr>
        <p:spPr>
          <a:xfrm>
            <a:off x="1196163" y="1637057"/>
            <a:ext cx="1844749" cy="276999"/>
          </a:xfrm>
          <a:prstGeom prst="rect">
            <a:avLst/>
          </a:prstGeom>
          <a:noFill/>
        </p:spPr>
        <p:txBody>
          <a:bodyPr wrap="square">
            <a:spAutoFit/>
          </a:bodyPr>
          <a:lstStyle/>
          <a:p>
            <a:pPr algn="ctr">
              <a:spcAft>
                <a:spcPts val="800"/>
              </a:spcAft>
            </a:pPr>
            <a:r>
              <a:rPr lang="en-US" sz="1200" b="1" i="0" u="none" strike="noStrike" baseline="0" dirty="0">
                <a:solidFill>
                  <a:schemeClr val="accent1"/>
                </a:solidFill>
                <a:latin typeface="DM Sans" pitchFamily="2" charset="0"/>
              </a:rPr>
              <a:t>Trend Model</a:t>
            </a:r>
            <a:endParaRPr lang="en-IN" sz="1200" b="1" i="0" u="none" strike="noStrike" baseline="0" dirty="0">
              <a:solidFill>
                <a:schemeClr val="accent1"/>
              </a:solidFill>
              <a:latin typeface="DM Sans" pitchFamily="2" charset="0"/>
            </a:endParaRPr>
          </a:p>
        </p:txBody>
      </p:sp>
      <p:cxnSp>
        <p:nvCxnSpPr>
          <p:cNvPr id="14" name="Straight Connector 13">
            <a:extLst>
              <a:ext uri="{FF2B5EF4-FFF2-40B4-BE49-F238E27FC236}">
                <a16:creationId xmlns:a16="http://schemas.microsoft.com/office/drawing/2014/main" id="{6AEA172B-7AC1-32BF-FA25-7E68B70D9F54}"/>
              </a:ext>
            </a:extLst>
          </p:cNvPr>
          <p:cNvCxnSpPr>
            <a:cxnSpLocks/>
          </p:cNvCxnSpPr>
          <p:nvPr/>
        </p:nvCxnSpPr>
        <p:spPr>
          <a:xfrm>
            <a:off x="4316816" y="1626604"/>
            <a:ext cx="0" cy="3155391"/>
          </a:xfrm>
          <a:prstGeom prst="line">
            <a:avLst/>
          </a:prstGeom>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8CCC304E-C2D2-481F-7949-D97746BD781B}"/>
              </a:ext>
            </a:extLst>
          </p:cNvPr>
          <p:cNvSpPr txBox="1"/>
          <p:nvPr/>
        </p:nvSpPr>
        <p:spPr>
          <a:xfrm>
            <a:off x="5601586" y="1637057"/>
            <a:ext cx="1844749" cy="276999"/>
          </a:xfrm>
          <a:prstGeom prst="rect">
            <a:avLst/>
          </a:prstGeom>
          <a:noFill/>
        </p:spPr>
        <p:txBody>
          <a:bodyPr wrap="square">
            <a:spAutoFit/>
          </a:bodyPr>
          <a:lstStyle/>
          <a:p>
            <a:pPr algn="ctr">
              <a:spcAft>
                <a:spcPts val="800"/>
              </a:spcAft>
            </a:pPr>
            <a:r>
              <a:rPr lang="en-US" sz="1200" b="1" i="0" u="none" strike="noStrike" baseline="0" dirty="0">
                <a:solidFill>
                  <a:schemeClr val="accent1"/>
                </a:solidFill>
                <a:latin typeface="DM Sans" pitchFamily="2" charset="0"/>
              </a:rPr>
              <a:t>Seasonality Model</a:t>
            </a:r>
            <a:endParaRPr lang="en-IN" sz="1200" b="1" i="0" u="none" strike="noStrike" baseline="0" dirty="0">
              <a:solidFill>
                <a:schemeClr val="accent1"/>
              </a:solidFill>
              <a:latin typeface="DM Sans" pitchFamily="2" charset="0"/>
            </a:endParaRPr>
          </a:p>
        </p:txBody>
      </p:sp>
      <p:sp>
        <p:nvSpPr>
          <p:cNvPr id="27" name="TextBox 26">
            <a:extLst>
              <a:ext uri="{FF2B5EF4-FFF2-40B4-BE49-F238E27FC236}">
                <a16:creationId xmlns:a16="http://schemas.microsoft.com/office/drawing/2014/main" id="{28F11F29-3B1D-3C3E-9C33-B64C6814BBED}"/>
              </a:ext>
            </a:extLst>
          </p:cNvPr>
          <p:cNvSpPr txBox="1"/>
          <p:nvPr/>
        </p:nvSpPr>
        <p:spPr>
          <a:xfrm>
            <a:off x="103882" y="2001518"/>
            <a:ext cx="3930077" cy="576312"/>
          </a:xfrm>
          <a:prstGeom prst="rect">
            <a:avLst/>
          </a:prstGeom>
          <a:noFill/>
        </p:spPr>
        <p:txBody>
          <a:bodyPr wrap="square">
            <a:spAutoFit/>
          </a:bodyPr>
          <a:lstStyle/>
          <a:p>
            <a:pPr>
              <a:lnSpc>
                <a:spcPct val="150000"/>
              </a:lnSpc>
              <a:spcAft>
                <a:spcPts val="10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Constraining         and         to be a polynomial of small degree </a:t>
            </a:r>
            <a:r>
              <a:rPr lang="en-US" sz="1100" i="1" dirty="0">
                <a:effectLst/>
                <a:latin typeface="DM Sans" pitchFamily="2" charset="0"/>
                <a:ea typeface="Times New Roman" panose="02020603050405020304" pitchFamily="18" charset="0"/>
                <a:cs typeface="Times New Roman" panose="02020603050405020304" pitchFamily="18" charset="0"/>
              </a:rPr>
              <a:t>p</a:t>
            </a:r>
            <a:r>
              <a:rPr lang="en-US" sz="1100" dirty="0">
                <a:effectLst/>
                <a:latin typeface="DM Sans" pitchFamily="2" charset="0"/>
                <a:ea typeface="Times New Roman" panose="02020603050405020304" pitchFamily="18" charset="0"/>
                <a:cs typeface="Times New Roman" panose="02020603050405020304" pitchFamily="18" charset="0"/>
              </a:rPr>
              <a:t> to mimic trend.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5" name="Picture 34">
            <a:extLst>
              <a:ext uri="{FF2B5EF4-FFF2-40B4-BE49-F238E27FC236}">
                <a16:creationId xmlns:a16="http://schemas.microsoft.com/office/drawing/2014/main" id="{2CB0C301-48E1-DB65-3D48-8C2693546BCA}"/>
              </a:ext>
            </a:extLst>
          </p:cNvPr>
          <p:cNvPicPr>
            <a:picLocks noChangeAspect="1"/>
          </p:cNvPicPr>
          <p:nvPr/>
        </p:nvPicPr>
        <p:blipFill>
          <a:blip r:embed="rId2"/>
          <a:stretch>
            <a:fillRect/>
          </a:stretch>
        </p:blipFill>
        <p:spPr>
          <a:xfrm>
            <a:off x="1052275" y="2065690"/>
            <a:ext cx="273600" cy="273600"/>
          </a:xfrm>
          <a:prstGeom prst="rect">
            <a:avLst/>
          </a:prstGeom>
        </p:spPr>
      </p:pic>
      <p:pic>
        <p:nvPicPr>
          <p:cNvPr id="36" name="Picture 35">
            <a:extLst>
              <a:ext uri="{FF2B5EF4-FFF2-40B4-BE49-F238E27FC236}">
                <a16:creationId xmlns:a16="http://schemas.microsoft.com/office/drawing/2014/main" id="{6725DAA7-3CEA-A937-87AF-C392486203D3}"/>
              </a:ext>
            </a:extLst>
          </p:cNvPr>
          <p:cNvPicPr>
            <a:picLocks noChangeAspect="1"/>
          </p:cNvPicPr>
          <p:nvPr/>
        </p:nvPicPr>
        <p:blipFill>
          <a:blip r:embed="rId3"/>
          <a:stretch>
            <a:fillRect/>
          </a:stretch>
        </p:blipFill>
        <p:spPr>
          <a:xfrm>
            <a:off x="1588143" y="2065690"/>
            <a:ext cx="296400" cy="273600"/>
          </a:xfrm>
          <a:prstGeom prst="rect">
            <a:avLst/>
          </a:prstGeom>
        </p:spPr>
      </p:pic>
      <p:pic>
        <p:nvPicPr>
          <p:cNvPr id="39" name="Picture 38">
            <a:extLst>
              <a:ext uri="{FF2B5EF4-FFF2-40B4-BE49-F238E27FC236}">
                <a16:creationId xmlns:a16="http://schemas.microsoft.com/office/drawing/2014/main" id="{54E76983-0B24-8F3C-FF16-5DB325F2A5B8}"/>
              </a:ext>
            </a:extLst>
          </p:cNvPr>
          <p:cNvPicPr>
            <a:picLocks noChangeAspect="1"/>
          </p:cNvPicPr>
          <p:nvPr/>
        </p:nvPicPr>
        <p:blipFill>
          <a:blip r:embed="rId4"/>
          <a:stretch>
            <a:fillRect/>
          </a:stretch>
        </p:blipFill>
        <p:spPr>
          <a:xfrm>
            <a:off x="641523" y="2642002"/>
            <a:ext cx="1026000" cy="432000"/>
          </a:xfrm>
          <a:prstGeom prst="rect">
            <a:avLst/>
          </a:prstGeom>
        </p:spPr>
      </p:pic>
      <p:pic>
        <p:nvPicPr>
          <p:cNvPr id="41" name="Picture 40">
            <a:extLst>
              <a:ext uri="{FF2B5EF4-FFF2-40B4-BE49-F238E27FC236}">
                <a16:creationId xmlns:a16="http://schemas.microsoft.com/office/drawing/2014/main" id="{EF8BFC09-D7E4-4280-188F-101C59F68391}"/>
              </a:ext>
            </a:extLst>
          </p:cNvPr>
          <p:cNvPicPr>
            <a:picLocks noChangeAspect="1"/>
          </p:cNvPicPr>
          <p:nvPr/>
        </p:nvPicPr>
        <p:blipFill>
          <a:blip r:embed="rId5"/>
          <a:stretch>
            <a:fillRect/>
          </a:stretch>
        </p:blipFill>
        <p:spPr>
          <a:xfrm>
            <a:off x="1950380" y="2764590"/>
            <a:ext cx="1903576" cy="200999"/>
          </a:xfrm>
          <a:prstGeom prst="rect">
            <a:avLst/>
          </a:prstGeom>
        </p:spPr>
      </p:pic>
      <p:sp>
        <p:nvSpPr>
          <p:cNvPr id="43" name="TextBox 42">
            <a:extLst>
              <a:ext uri="{FF2B5EF4-FFF2-40B4-BE49-F238E27FC236}">
                <a16:creationId xmlns:a16="http://schemas.microsoft.com/office/drawing/2014/main" id="{EE817354-B59B-58B3-5496-F20B7A9DF39A}"/>
              </a:ext>
            </a:extLst>
          </p:cNvPr>
          <p:cNvSpPr txBox="1"/>
          <p:nvPr/>
        </p:nvSpPr>
        <p:spPr>
          <a:xfrm>
            <a:off x="103882" y="3329649"/>
            <a:ext cx="3930077" cy="267830"/>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Alternatively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7" name="Picture 46">
            <a:extLst>
              <a:ext uri="{FF2B5EF4-FFF2-40B4-BE49-F238E27FC236}">
                <a16:creationId xmlns:a16="http://schemas.microsoft.com/office/drawing/2014/main" id="{22E03C3B-CC24-58DC-4B25-6D62DCFA0765}"/>
              </a:ext>
            </a:extLst>
          </p:cNvPr>
          <p:cNvPicPr>
            <a:picLocks noChangeAspect="1"/>
          </p:cNvPicPr>
          <p:nvPr/>
        </p:nvPicPr>
        <p:blipFill>
          <a:blip r:embed="rId6"/>
          <a:stretch>
            <a:fillRect/>
          </a:stretch>
        </p:blipFill>
        <p:spPr>
          <a:xfrm>
            <a:off x="760212" y="3625519"/>
            <a:ext cx="808400" cy="309600"/>
          </a:xfrm>
          <a:prstGeom prst="rect">
            <a:avLst/>
          </a:prstGeom>
        </p:spPr>
      </p:pic>
      <p:pic>
        <p:nvPicPr>
          <p:cNvPr id="50" name="Picture 49">
            <a:extLst>
              <a:ext uri="{FF2B5EF4-FFF2-40B4-BE49-F238E27FC236}">
                <a16:creationId xmlns:a16="http://schemas.microsoft.com/office/drawing/2014/main" id="{74F8DEFA-AF64-85F1-068E-EAD68995C07B}"/>
              </a:ext>
            </a:extLst>
          </p:cNvPr>
          <p:cNvPicPr>
            <a:picLocks noChangeAspect="1"/>
          </p:cNvPicPr>
          <p:nvPr/>
        </p:nvPicPr>
        <p:blipFill>
          <a:blip r:embed="rId7"/>
          <a:stretch>
            <a:fillRect/>
          </a:stretch>
        </p:blipFill>
        <p:spPr>
          <a:xfrm>
            <a:off x="2118537" y="3668673"/>
            <a:ext cx="1073647" cy="234000"/>
          </a:xfrm>
          <a:prstGeom prst="rect">
            <a:avLst/>
          </a:prstGeom>
        </p:spPr>
      </p:pic>
      <p:sp>
        <p:nvSpPr>
          <p:cNvPr id="51" name="TextBox 50">
            <a:extLst>
              <a:ext uri="{FF2B5EF4-FFF2-40B4-BE49-F238E27FC236}">
                <a16:creationId xmlns:a16="http://schemas.microsoft.com/office/drawing/2014/main" id="{584DB01F-08AD-0181-5A30-A658A7388BEC}"/>
              </a:ext>
            </a:extLst>
          </p:cNvPr>
          <p:cNvSpPr txBox="1"/>
          <p:nvPr/>
        </p:nvSpPr>
        <p:spPr>
          <a:xfrm>
            <a:off x="4572000" y="1997108"/>
            <a:ext cx="3930077" cy="576312"/>
          </a:xfrm>
          <a:prstGeom prst="rect">
            <a:avLst/>
          </a:prstGeom>
          <a:noFill/>
        </p:spPr>
        <p:txBody>
          <a:bodyPr wrap="square">
            <a:spAutoFit/>
          </a:bodyPr>
          <a:lstStyle/>
          <a:p>
            <a:pPr>
              <a:lnSpc>
                <a:spcPct val="150000"/>
              </a:lnSpc>
              <a:spcAft>
                <a:spcPts val="10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Constraining         and         to belong to a class of periodic functions to mimic seasonality.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3" name="Picture 52">
            <a:extLst>
              <a:ext uri="{FF2B5EF4-FFF2-40B4-BE49-F238E27FC236}">
                <a16:creationId xmlns:a16="http://schemas.microsoft.com/office/drawing/2014/main" id="{FE36426D-E1A8-2608-ACE0-36A6601775F4}"/>
              </a:ext>
            </a:extLst>
          </p:cNvPr>
          <p:cNvPicPr>
            <a:picLocks noChangeAspect="1"/>
          </p:cNvPicPr>
          <p:nvPr/>
        </p:nvPicPr>
        <p:blipFill>
          <a:blip r:embed="rId2"/>
          <a:stretch>
            <a:fillRect/>
          </a:stretch>
        </p:blipFill>
        <p:spPr>
          <a:xfrm>
            <a:off x="5520393" y="2061280"/>
            <a:ext cx="273600" cy="273600"/>
          </a:xfrm>
          <a:prstGeom prst="rect">
            <a:avLst/>
          </a:prstGeom>
        </p:spPr>
      </p:pic>
      <p:pic>
        <p:nvPicPr>
          <p:cNvPr id="56" name="Picture 55">
            <a:extLst>
              <a:ext uri="{FF2B5EF4-FFF2-40B4-BE49-F238E27FC236}">
                <a16:creationId xmlns:a16="http://schemas.microsoft.com/office/drawing/2014/main" id="{2AD874A4-9F7D-C24D-8DF0-F29665BE2258}"/>
              </a:ext>
            </a:extLst>
          </p:cNvPr>
          <p:cNvPicPr>
            <a:picLocks noChangeAspect="1"/>
          </p:cNvPicPr>
          <p:nvPr/>
        </p:nvPicPr>
        <p:blipFill>
          <a:blip r:embed="rId3"/>
          <a:stretch>
            <a:fillRect/>
          </a:stretch>
        </p:blipFill>
        <p:spPr>
          <a:xfrm>
            <a:off x="6056261" y="2061280"/>
            <a:ext cx="296400" cy="273600"/>
          </a:xfrm>
          <a:prstGeom prst="rect">
            <a:avLst/>
          </a:prstGeom>
        </p:spPr>
      </p:pic>
      <p:pic>
        <p:nvPicPr>
          <p:cNvPr id="59" name="Picture 58">
            <a:extLst>
              <a:ext uri="{FF2B5EF4-FFF2-40B4-BE49-F238E27FC236}">
                <a16:creationId xmlns:a16="http://schemas.microsoft.com/office/drawing/2014/main" id="{C2D86B41-AA1E-5BAD-FD6A-371FD68BEBB4}"/>
              </a:ext>
            </a:extLst>
          </p:cNvPr>
          <p:cNvPicPr>
            <a:picLocks noChangeAspect="1"/>
          </p:cNvPicPr>
          <p:nvPr/>
        </p:nvPicPr>
        <p:blipFill>
          <a:blip r:embed="rId8"/>
          <a:stretch>
            <a:fillRect/>
          </a:stretch>
        </p:blipFill>
        <p:spPr>
          <a:xfrm>
            <a:off x="5192477" y="2656472"/>
            <a:ext cx="3309600" cy="504000"/>
          </a:xfrm>
          <a:prstGeom prst="rect">
            <a:avLst/>
          </a:prstGeom>
        </p:spPr>
      </p:pic>
      <p:sp>
        <p:nvSpPr>
          <p:cNvPr id="60" name="TextBox 59">
            <a:extLst>
              <a:ext uri="{FF2B5EF4-FFF2-40B4-BE49-F238E27FC236}">
                <a16:creationId xmlns:a16="http://schemas.microsoft.com/office/drawing/2014/main" id="{29E9CC6A-B444-34DB-47F2-B63915186915}"/>
              </a:ext>
            </a:extLst>
          </p:cNvPr>
          <p:cNvSpPr txBox="1"/>
          <p:nvPr/>
        </p:nvSpPr>
        <p:spPr>
          <a:xfrm>
            <a:off x="4658832" y="3334849"/>
            <a:ext cx="3930077" cy="267830"/>
          </a:xfrm>
          <a:prstGeom prst="rect">
            <a:avLst/>
          </a:prstGeom>
          <a:noFill/>
        </p:spPr>
        <p:txBody>
          <a:bodyPr wrap="square">
            <a:spAutoFit/>
          </a:bodyPr>
          <a:lstStyle/>
          <a:p>
            <a:pPr>
              <a:lnSpc>
                <a:spcPct val="107000"/>
              </a:lnSpc>
              <a:spcAft>
                <a:spcPts val="800"/>
              </a:spcAft>
              <a:tabLst>
                <a:tab pos="2979420" algn="l"/>
              </a:tabLst>
            </a:pPr>
            <a:r>
              <a:rPr lang="en-US" sz="1100" dirty="0">
                <a:effectLst/>
                <a:latin typeface="DM Sans" pitchFamily="2" charset="0"/>
                <a:ea typeface="Times New Roman" panose="02020603050405020304" pitchFamily="18" charset="0"/>
                <a:cs typeface="Times New Roman" panose="02020603050405020304" pitchFamily="18" charset="0"/>
              </a:rPr>
              <a:t>Alternatively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2" name="Picture 61">
            <a:extLst>
              <a:ext uri="{FF2B5EF4-FFF2-40B4-BE49-F238E27FC236}">
                <a16:creationId xmlns:a16="http://schemas.microsoft.com/office/drawing/2014/main" id="{02A54C63-E45B-5CEC-41CA-F28598292A72}"/>
              </a:ext>
            </a:extLst>
          </p:cNvPr>
          <p:cNvPicPr>
            <a:picLocks noChangeAspect="1"/>
          </p:cNvPicPr>
          <p:nvPr/>
        </p:nvPicPr>
        <p:blipFill>
          <a:blip r:embed="rId9"/>
          <a:stretch>
            <a:fillRect/>
          </a:stretch>
        </p:blipFill>
        <p:spPr>
          <a:xfrm>
            <a:off x="6091267" y="3658634"/>
            <a:ext cx="865386" cy="270000"/>
          </a:xfrm>
          <a:prstGeom prst="rect">
            <a:avLst/>
          </a:prstGeom>
        </p:spPr>
      </p:pic>
      <p:pic>
        <p:nvPicPr>
          <p:cNvPr id="65" name="Picture 64">
            <a:extLst>
              <a:ext uri="{FF2B5EF4-FFF2-40B4-BE49-F238E27FC236}">
                <a16:creationId xmlns:a16="http://schemas.microsoft.com/office/drawing/2014/main" id="{7167879D-F04E-59AF-7EEE-A3BAB5D35721}"/>
              </a:ext>
            </a:extLst>
          </p:cNvPr>
          <p:cNvPicPr>
            <a:picLocks noChangeAspect="1"/>
          </p:cNvPicPr>
          <p:nvPr/>
        </p:nvPicPr>
        <p:blipFill>
          <a:blip r:embed="rId10"/>
          <a:stretch>
            <a:fillRect/>
          </a:stretch>
        </p:blipFill>
        <p:spPr>
          <a:xfrm>
            <a:off x="4494026" y="4056503"/>
            <a:ext cx="4451500" cy="181800"/>
          </a:xfrm>
          <a:prstGeom prst="rect">
            <a:avLst/>
          </a:prstGeom>
        </p:spPr>
      </p:pic>
    </p:spTree>
    <p:extLst>
      <p:ext uri="{BB962C8B-B14F-4D97-AF65-F5344CB8AC3E}">
        <p14:creationId xmlns:p14="http://schemas.microsoft.com/office/powerpoint/2010/main" val="335718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ED347-AEC7-9CE3-333D-1FDF4B8B16B2}"/>
              </a:ext>
            </a:extLst>
          </p:cNvPr>
          <p:cNvSpPr/>
          <p:nvPr/>
        </p:nvSpPr>
        <p:spPr>
          <a:xfrm>
            <a:off x="-1" y="0"/>
            <a:ext cx="9144000" cy="50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7F5B7-D444-581E-7126-AC71D6DC708B}"/>
              </a:ext>
            </a:extLst>
          </p:cNvPr>
          <p:cNvSpPr txBox="1"/>
          <p:nvPr/>
        </p:nvSpPr>
        <p:spPr>
          <a:xfrm>
            <a:off x="76200" y="95250"/>
            <a:ext cx="3276600" cy="461665"/>
          </a:xfrm>
          <a:prstGeom prst="rect">
            <a:avLst/>
          </a:prstGeom>
          <a:noFill/>
        </p:spPr>
        <p:txBody>
          <a:bodyPr wrap="square" rtlCol="0">
            <a:spAutoFit/>
          </a:bodyPr>
          <a:lstStyle/>
          <a:p>
            <a:r>
              <a:rPr lang="en-US" sz="2400" dirty="0">
                <a:solidFill>
                  <a:schemeClr val="bg1"/>
                </a:solidFill>
                <a:latin typeface="DM Sans" pitchFamily="2" charset="0"/>
              </a:rPr>
              <a:t>Dataset Description</a:t>
            </a:r>
            <a:endParaRPr lang="en-IN" sz="2400" dirty="0">
              <a:solidFill>
                <a:schemeClr val="bg1"/>
              </a:solidFill>
              <a:latin typeface="DM Sans" pitchFamily="2" charset="0"/>
            </a:endParaRPr>
          </a:p>
        </p:txBody>
      </p:sp>
      <p:sp>
        <p:nvSpPr>
          <p:cNvPr id="5" name="TextBox 4">
            <a:extLst>
              <a:ext uri="{FF2B5EF4-FFF2-40B4-BE49-F238E27FC236}">
                <a16:creationId xmlns:a16="http://schemas.microsoft.com/office/drawing/2014/main" id="{D9B898BB-6C27-A6D7-8D8A-BF3A08D059B5}"/>
              </a:ext>
            </a:extLst>
          </p:cNvPr>
          <p:cNvSpPr txBox="1"/>
          <p:nvPr/>
        </p:nvSpPr>
        <p:spPr>
          <a:xfrm>
            <a:off x="170120" y="849376"/>
            <a:ext cx="8555665" cy="2970557"/>
          </a:xfrm>
          <a:prstGeom prst="rect">
            <a:avLst/>
          </a:prstGeom>
          <a:noFill/>
        </p:spPr>
        <p:txBody>
          <a:bodyPr wrap="square">
            <a:spAutoFit/>
          </a:bodyPr>
          <a:lstStyle/>
          <a:p>
            <a:pPr algn="just">
              <a:lnSpc>
                <a:spcPct val="107000"/>
              </a:lnSpc>
              <a:spcAft>
                <a:spcPts val="800"/>
              </a:spcAft>
              <a:tabLst>
                <a:tab pos="2979420" algn="l"/>
              </a:tabLst>
            </a:pPr>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M4</a:t>
            </a:r>
            <a:r>
              <a:rPr lang="en-US" sz="1200" b="1" baseline="30000" dirty="0">
                <a:solidFill>
                  <a:schemeClr val="accent1"/>
                </a:solidFill>
                <a:effectLst/>
                <a:latin typeface="DM Sans" pitchFamily="2" charset="0"/>
                <a:ea typeface="Times New Roman" panose="02020603050405020304" pitchFamily="18" charset="0"/>
                <a:cs typeface="Times New Roman" panose="02020603050405020304" pitchFamily="18" charset="0"/>
              </a:rPr>
              <a:t>1</a:t>
            </a:r>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 </a:t>
            </a:r>
            <a:r>
              <a:rPr lang="en-US" sz="1200" dirty="0">
                <a:effectLst/>
                <a:latin typeface="DM Sans" pitchFamily="2" charset="0"/>
                <a:ea typeface="Times New Roman" panose="02020603050405020304" pitchFamily="18" charset="0"/>
                <a:cs typeface="Times New Roman" panose="02020603050405020304" pitchFamily="18" charset="0"/>
              </a:rPr>
              <a:t>competition provided a large and diverse 100k-series dataset consisting of data frequently encountered in business, financial and economic forecasting and sampling frequencies ranging from hourly to yearly. </a:t>
            </a:r>
          </a:p>
          <a:p>
            <a:pPr algn="just">
              <a:lnSpc>
                <a:spcPct val="107000"/>
              </a:lnSpc>
              <a:spcAft>
                <a:spcPts val="800"/>
              </a:spcAft>
              <a:tabLst>
                <a:tab pos="297942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979420" algn="l"/>
              </a:tabLst>
            </a:pPr>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M3</a:t>
            </a:r>
            <a:r>
              <a:rPr lang="en-US" sz="1200" b="1" baseline="30000" dirty="0">
                <a:solidFill>
                  <a:schemeClr val="accent1"/>
                </a:solidFill>
                <a:effectLst/>
                <a:latin typeface="DM Sans" pitchFamily="2" charset="0"/>
                <a:ea typeface="Times New Roman" panose="02020603050405020304" pitchFamily="18" charset="0"/>
                <a:cs typeface="Times New Roman" panose="02020603050405020304" pitchFamily="18" charset="0"/>
              </a:rPr>
              <a:t>2</a:t>
            </a:r>
            <a:r>
              <a:rPr lang="en-US" sz="1200" dirty="0">
                <a:effectLst/>
                <a:latin typeface="DM Sans" pitchFamily="2" charset="0"/>
                <a:ea typeface="Times New Roman" panose="02020603050405020304" pitchFamily="18" charset="0"/>
                <a:cs typeface="Times New Roman" panose="02020603050405020304" pitchFamily="18" charset="0"/>
              </a:rPr>
              <a:t> is similar in its composition to M4 but has a smaller overall scale (3003 time series total vs. 100k in M4). Over the past 20 years, this dataset has supported significant efforts in the design of more optimal statistical models. Furthermore, a study by </a:t>
            </a:r>
            <a:r>
              <a:rPr lang="en-US" sz="1200" dirty="0" err="1">
                <a:effectLst/>
                <a:latin typeface="DM Sans" pitchFamily="2" charset="0"/>
                <a:ea typeface="Times New Roman" panose="02020603050405020304" pitchFamily="18" charset="0"/>
                <a:cs typeface="Times New Roman" panose="02020603050405020304" pitchFamily="18" charset="0"/>
              </a:rPr>
              <a:t>Makridakis</a:t>
            </a:r>
            <a:r>
              <a:rPr lang="en-US" sz="1200" dirty="0">
                <a:effectLst/>
                <a:latin typeface="DM Sans" pitchFamily="2" charset="0"/>
                <a:ea typeface="Times New Roman" panose="02020603050405020304" pitchFamily="18" charset="0"/>
                <a:cs typeface="Times New Roman" panose="02020603050405020304" pitchFamily="18" charset="0"/>
              </a:rPr>
              <a:t> (2018)  substantiating the inferiority of pure ML models is based on a subset of M3.</a:t>
            </a:r>
          </a:p>
          <a:p>
            <a:pPr algn="just">
              <a:lnSpc>
                <a:spcPct val="107000"/>
              </a:lnSpc>
              <a:spcAft>
                <a:spcPts val="800"/>
              </a:spcAft>
              <a:tabLst>
                <a:tab pos="297942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2979420" algn="l"/>
              </a:tabLst>
            </a:pPr>
            <a:r>
              <a:rPr lang="en-US" sz="1200" b="1" dirty="0">
                <a:solidFill>
                  <a:schemeClr val="accent1"/>
                </a:solidFill>
                <a:effectLst/>
                <a:latin typeface="DM Sans" pitchFamily="2" charset="0"/>
                <a:ea typeface="Times New Roman" panose="02020603050405020304" pitchFamily="18" charset="0"/>
                <a:cs typeface="Times New Roman" panose="02020603050405020304" pitchFamily="18" charset="0"/>
              </a:rPr>
              <a:t>TOURISM</a:t>
            </a:r>
            <a:r>
              <a:rPr lang="en-US" sz="1200" b="1" baseline="30000" dirty="0">
                <a:solidFill>
                  <a:schemeClr val="accent1"/>
                </a:solidFill>
                <a:effectLst/>
                <a:latin typeface="DM Sans" pitchFamily="2" charset="0"/>
                <a:ea typeface="Times New Roman" panose="02020603050405020304" pitchFamily="18" charset="0"/>
                <a:cs typeface="Times New Roman" panose="02020603050405020304" pitchFamily="18" charset="0"/>
              </a:rPr>
              <a:t>3</a:t>
            </a:r>
            <a:r>
              <a:rPr lang="en-US" sz="1200" dirty="0">
                <a:effectLst/>
                <a:latin typeface="DM Sans" pitchFamily="2" charset="0"/>
                <a:ea typeface="Times New Roman" panose="02020603050405020304" pitchFamily="18" charset="0"/>
                <a:cs typeface="Times New Roman" panose="02020603050405020304" pitchFamily="18" charset="0"/>
              </a:rPr>
              <a:t> dataset was released as part of the respective Kaggle competition conducted by </a:t>
            </a:r>
            <a:r>
              <a:rPr lang="en-US" sz="1200" dirty="0" err="1">
                <a:effectLst/>
                <a:latin typeface="DM Sans" pitchFamily="2" charset="0"/>
                <a:ea typeface="Times New Roman" panose="02020603050405020304" pitchFamily="18" charset="0"/>
                <a:cs typeface="Times New Roman" panose="02020603050405020304" pitchFamily="18" charset="0"/>
              </a:rPr>
              <a:t>Athanasopoulos</a:t>
            </a:r>
            <a:r>
              <a:rPr lang="en-US" sz="1200" dirty="0">
                <a:effectLst/>
                <a:latin typeface="DM Sans" pitchFamily="2" charset="0"/>
                <a:ea typeface="Times New Roman" panose="02020603050405020304" pitchFamily="18" charset="0"/>
                <a:cs typeface="Times New Roman" panose="02020603050405020304" pitchFamily="18" charset="0"/>
              </a:rPr>
              <a:t> &amp; Hyndman (2011). The data include monthly, quarterly, and yearly series supplied by governmental tourism organizations (e.g., Tourism Australia, the Hong Kong Tourism Board, and Tourism New Zealand) and various academics who had used them in previous studies.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979420" algn="l"/>
              </a:tabLst>
            </a:pPr>
            <a:r>
              <a:rPr lang="en-US" sz="1200" dirty="0">
                <a:effectLst/>
                <a:latin typeface="DM Sans" pitchFamily="2"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1DE9231-C050-A814-2E89-64B63A7E1C36}"/>
              </a:ext>
            </a:extLst>
          </p:cNvPr>
          <p:cNvSpPr txBox="1"/>
          <p:nvPr/>
        </p:nvSpPr>
        <p:spPr>
          <a:xfrm>
            <a:off x="0" y="4705554"/>
            <a:ext cx="8555665" cy="434606"/>
          </a:xfrm>
          <a:prstGeom prst="rect">
            <a:avLst/>
          </a:prstGeom>
          <a:noFill/>
        </p:spPr>
        <p:txBody>
          <a:bodyPr wrap="square">
            <a:spAutoFit/>
          </a:bodyPr>
          <a:lstStyle/>
          <a:p>
            <a:pPr marL="228600" lvl="0" indent="-228600">
              <a:lnSpc>
                <a:spcPct val="107000"/>
              </a:lnSpc>
              <a:buClr>
                <a:schemeClr val="bg2"/>
              </a:buClr>
              <a:buFont typeface="+mj-lt"/>
              <a:buAutoNum type="arabicPeriod"/>
              <a:tabLst>
                <a:tab pos="2979420" algn="l"/>
              </a:tabLst>
            </a:pP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S. </a:t>
            </a: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Madridakis</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et al., The M4 Competition: 100,000 time series and 61 forecasting methods, International Journal of Forecasting, 2020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07000"/>
              </a:lnSpc>
              <a:buClr>
                <a:schemeClr val="bg2"/>
              </a:buClr>
              <a:buFont typeface="+mj-lt"/>
              <a:buAutoNum type="arabicPeriod"/>
              <a:tabLst>
                <a:tab pos="2979420" algn="l"/>
              </a:tabLst>
            </a:pP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S. </a:t>
            </a: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Madridakis</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M. </a:t>
            </a: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Hibbon</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The M3-Competition: results, conclusions and implications, International Journal of Forecasting, 2000</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p>
            <a:pPr marL="228600" lvl="0" indent="-228600">
              <a:lnSpc>
                <a:spcPct val="107000"/>
              </a:lnSpc>
              <a:spcAft>
                <a:spcPts val="800"/>
              </a:spcAft>
              <a:buClr>
                <a:schemeClr val="bg2"/>
              </a:buClr>
              <a:buFont typeface="+mj-lt"/>
              <a:buAutoNum type="arabicPeriod"/>
              <a:tabLst>
                <a:tab pos="2979420" algn="l"/>
              </a:tabLst>
            </a:pPr>
            <a:r>
              <a:rPr lang="en-US" sz="700" i="1" dirty="0" err="1">
                <a:solidFill>
                  <a:srgbClr val="44546A"/>
                </a:solidFill>
                <a:effectLst/>
                <a:latin typeface="DM Sans" pitchFamily="2" charset="0"/>
                <a:ea typeface="Times New Roman" panose="02020603050405020304" pitchFamily="18" charset="0"/>
                <a:cs typeface="Times New Roman" panose="02020603050405020304" pitchFamily="18" charset="0"/>
              </a:rPr>
              <a:t>Athanasopoulos</a:t>
            </a:r>
            <a:r>
              <a:rPr lang="en-US" sz="700" i="1" dirty="0">
                <a:solidFill>
                  <a:srgbClr val="44546A"/>
                </a:solidFill>
                <a:effectLst/>
                <a:latin typeface="DM Sans" pitchFamily="2" charset="0"/>
                <a:ea typeface="Times New Roman" panose="02020603050405020304" pitchFamily="18" charset="0"/>
                <a:cs typeface="Times New Roman" panose="02020603050405020304" pitchFamily="18" charset="0"/>
              </a:rPr>
              <a:t> et al., The tourism forecasting competition, 2011</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01843"/>
      </p:ext>
    </p:extLst>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1243</Words>
  <Application>Microsoft Office PowerPoint</Application>
  <PresentationFormat>On-screen Show (16:9)</PresentationFormat>
  <Paragraphs>145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DM Sans</vt:lpstr>
      <vt:lpstr>Fira Sans Extra Condensed Medium</vt:lpstr>
      <vt:lpstr>Arial</vt:lpstr>
      <vt:lpstr>Roboto</vt:lpstr>
      <vt:lpstr>Calibri</vt:lpstr>
      <vt:lpstr>Cambria Math</vt:lpstr>
      <vt:lpstr>Data Charts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dc:creator>
  <cp:lastModifiedBy>Madhav Bajaj</cp:lastModifiedBy>
  <cp:revision>35</cp:revision>
  <dcterms:modified xsi:type="dcterms:W3CDTF">2023-03-09T02:33:21Z</dcterms:modified>
</cp:coreProperties>
</file>