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4" r:id="rId3"/>
    <p:sldId id="293" r:id="rId4"/>
    <p:sldId id="297" r:id="rId5"/>
    <p:sldId id="298" r:id="rId6"/>
    <p:sldId id="299" r:id="rId7"/>
    <p:sldId id="307" r:id="rId8"/>
    <p:sldId id="303" r:id="rId9"/>
    <p:sldId id="306" r:id="rId10"/>
    <p:sldId id="304" r:id="rId11"/>
    <p:sldId id="305" r:id="rId12"/>
    <p:sldId id="308" r:id="rId13"/>
    <p:sldId id="309" r:id="rId14"/>
    <p:sldId id="311" r:id="rId15"/>
    <p:sldId id="301" r:id="rId16"/>
    <p:sldId id="300" r:id="rId17"/>
    <p:sldId id="30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ambria Math" panose="02040503050406030204" pitchFamily="18" charset="0"/>
      <p:regular r:id="rId24"/>
    </p:embeddedFont>
    <p:embeddedFont>
      <p:font typeface="DM Sans" pitchFamily="2"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554"/>
    <a:srgbClr val="66FFFF"/>
    <a:srgbClr val="00D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8" d="100"/>
          <a:sy n="108" d="100"/>
        </p:scale>
        <p:origin x="7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3.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7" name="Google Shape;57;p15"/>
          <p:cNvGrpSpPr/>
          <p:nvPr/>
        </p:nvGrpSpPr>
        <p:grpSpPr>
          <a:xfrm rot="20000739">
            <a:off x="533757" y="3223900"/>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rot="19343958">
            <a:off x="2684121" y="1902879"/>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TextBox 105">
            <a:extLst>
              <a:ext uri="{FF2B5EF4-FFF2-40B4-BE49-F238E27FC236}">
                <a16:creationId xmlns:a16="http://schemas.microsoft.com/office/drawing/2014/main" id="{0E9EB44C-8C26-8A74-97F9-8CD3014A2F37}"/>
              </a:ext>
            </a:extLst>
          </p:cNvPr>
          <p:cNvSpPr txBox="1"/>
          <p:nvPr/>
        </p:nvSpPr>
        <p:spPr>
          <a:xfrm>
            <a:off x="299157" y="352996"/>
            <a:ext cx="7376337" cy="1077218"/>
          </a:xfrm>
          <a:prstGeom prst="rect">
            <a:avLst/>
          </a:prstGeom>
          <a:noFill/>
        </p:spPr>
        <p:txBody>
          <a:bodyPr wrap="square">
            <a:spAutoFit/>
          </a:bodyPr>
          <a:lstStyle/>
          <a:p>
            <a:r>
              <a:rPr lang="en-US" sz="3200" b="1" dirty="0">
                <a:solidFill>
                  <a:schemeClr val="accent6"/>
                </a:solidFill>
                <a:latin typeface="DM Sans" pitchFamily="2" charset="0"/>
                <a:cs typeface="Segoe UI" panose="020B0502040204020203" pitchFamily="34" charset="0"/>
              </a:rPr>
              <a:t>N-BEATS: Time-Series Forecasting with Neural Basis Expansion</a:t>
            </a:r>
            <a:endParaRPr lang="en-IN" sz="3200" b="1" dirty="0">
              <a:solidFill>
                <a:schemeClr val="accent6"/>
              </a:solidFill>
              <a:latin typeface="DM Sans" pitchFamily="2" charset="0"/>
              <a:cs typeface="Segoe UI" panose="020B0502040204020203" pitchFamily="34" charset="0"/>
            </a:endParaRPr>
          </a:p>
        </p:txBody>
      </p:sp>
      <p:sp>
        <p:nvSpPr>
          <p:cNvPr id="108" name="TextBox 107">
            <a:extLst>
              <a:ext uri="{FF2B5EF4-FFF2-40B4-BE49-F238E27FC236}">
                <a16:creationId xmlns:a16="http://schemas.microsoft.com/office/drawing/2014/main" id="{782C785F-50EF-92C6-5C69-6BCCEB2A1EB2}"/>
              </a:ext>
            </a:extLst>
          </p:cNvPr>
          <p:cNvSpPr txBox="1"/>
          <p:nvPr/>
        </p:nvSpPr>
        <p:spPr>
          <a:xfrm>
            <a:off x="351034" y="1571279"/>
            <a:ext cx="6400800" cy="523220"/>
          </a:xfrm>
          <a:prstGeom prst="rect">
            <a:avLst/>
          </a:prstGeom>
          <a:noFill/>
        </p:spPr>
        <p:txBody>
          <a:bodyPr wrap="square">
            <a:spAutoFit/>
          </a:bodyPr>
          <a:lstStyle/>
          <a:p>
            <a:r>
              <a:rPr lang="en-IN" sz="1400" i="0" u="none" strike="noStrike" baseline="0" dirty="0">
                <a:latin typeface="DM Sans" pitchFamily="2" charset="0"/>
              </a:rPr>
              <a:t>Boris N. </a:t>
            </a:r>
            <a:r>
              <a:rPr lang="en-IN" sz="1400" i="0" u="none" strike="noStrike" baseline="0" dirty="0" err="1">
                <a:latin typeface="DM Sans" pitchFamily="2" charset="0"/>
              </a:rPr>
              <a:t>Oreshkin</a:t>
            </a:r>
            <a:r>
              <a:rPr lang="en-IN" sz="1400" i="0" u="none" strike="noStrike" baseline="0" dirty="0">
                <a:latin typeface="DM Sans" pitchFamily="2" charset="0"/>
              </a:rPr>
              <a:t>, Dmitri </a:t>
            </a:r>
            <a:r>
              <a:rPr lang="en-IN" sz="1400" i="0" u="none" strike="noStrike" baseline="0" dirty="0" err="1">
                <a:latin typeface="DM Sans" pitchFamily="2" charset="0"/>
              </a:rPr>
              <a:t>Carpov</a:t>
            </a:r>
            <a:r>
              <a:rPr lang="en-IN" sz="1400" i="0" u="none" strike="noStrike" baseline="0" dirty="0">
                <a:latin typeface="DM Sans" pitchFamily="2" charset="0"/>
              </a:rPr>
              <a:t>, Nicolas </a:t>
            </a:r>
            <a:r>
              <a:rPr lang="en-IN" sz="1400" i="0" u="none" strike="noStrike" baseline="0" dirty="0" err="1">
                <a:latin typeface="DM Sans" pitchFamily="2" charset="0"/>
              </a:rPr>
              <a:t>Chapados</a:t>
            </a:r>
            <a:r>
              <a:rPr lang="en-IN" sz="1400" i="0" u="none" strike="noStrike" baseline="0" dirty="0">
                <a:latin typeface="DM Sans" pitchFamily="2" charset="0"/>
              </a:rPr>
              <a:t>, </a:t>
            </a:r>
            <a:r>
              <a:rPr lang="en-IN" sz="1400" i="0" u="none" strike="noStrike" baseline="0" dirty="0" err="1">
                <a:latin typeface="DM Sans" pitchFamily="2" charset="0"/>
              </a:rPr>
              <a:t>Yoshua</a:t>
            </a:r>
            <a:r>
              <a:rPr lang="en-IN" sz="1400" i="0" u="none" strike="noStrike" baseline="0" dirty="0">
                <a:latin typeface="DM Sans" pitchFamily="2" charset="0"/>
              </a:rPr>
              <a:t> </a:t>
            </a:r>
            <a:r>
              <a:rPr lang="en-IN" sz="1400" i="0" u="none" strike="noStrike" baseline="0" dirty="0" err="1">
                <a:latin typeface="DM Sans" pitchFamily="2" charset="0"/>
              </a:rPr>
              <a:t>Bengio</a:t>
            </a:r>
            <a:endParaRPr lang="en-IN" sz="1400" i="0" u="none" strike="noStrike" baseline="0" dirty="0">
              <a:latin typeface="DM Sans" pitchFamily="2" charset="0"/>
            </a:endParaRPr>
          </a:p>
          <a:p>
            <a:r>
              <a:rPr lang="en-IN" dirty="0">
                <a:latin typeface="DM Sans" pitchFamily="2" charset="0"/>
              </a:rPr>
              <a:t>International Conference on Learning Representations, 2020</a:t>
            </a:r>
            <a:r>
              <a:rPr lang="en-IN" sz="1400" i="0" u="none" strike="noStrike" baseline="0" dirty="0">
                <a:latin typeface="DM Sans" pitchFamily="2" charset="0"/>
              </a:rPr>
              <a:t>   </a:t>
            </a:r>
            <a:endParaRPr lang="en-IN" dirty="0">
              <a:latin typeface="DM Sans" pitchFamily="2" charset="0"/>
            </a:endParaRPr>
          </a:p>
        </p:txBody>
      </p:sp>
      <p:sp>
        <p:nvSpPr>
          <p:cNvPr id="109" name="Rectangle 108">
            <a:extLst>
              <a:ext uri="{FF2B5EF4-FFF2-40B4-BE49-F238E27FC236}">
                <a16:creationId xmlns:a16="http://schemas.microsoft.com/office/drawing/2014/main" id="{0DD93D89-1326-93AC-73BA-E93D1B1008BD}"/>
              </a:ext>
            </a:extLst>
          </p:cNvPr>
          <p:cNvSpPr/>
          <p:nvPr/>
        </p:nvSpPr>
        <p:spPr>
          <a:xfrm>
            <a:off x="159714" y="400754"/>
            <a:ext cx="84583" cy="1655600"/>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E4B61394-62F2-E7E9-B204-BD5DF3177288}"/>
              </a:ext>
            </a:extLst>
          </p:cNvPr>
          <p:cNvSpPr txBox="1"/>
          <p:nvPr/>
        </p:nvSpPr>
        <p:spPr>
          <a:xfrm>
            <a:off x="264291" y="3154036"/>
            <a:ext cx="2888685" cy="2031325"/>
          </a:xfrm>
          <a:prstGeom prst="rect">
            <a:avLst/>
          </a:prstGeom>
          <a:noFill/>
        </p:spPr>
        <p:txBody>
          <a:bodyPr wrap="square" rtlCol="0">
            <a:spAutoFit/>
          </a:bodyPr>
          <a:lstStyle/>
          <a:p>
            <a:r>
              <a:rPr lang="en-US" dirty="0">
                <a:latin typeface="DM Sans" pitchFamily="2" charset="0"/>
              </a:rPr>
              <a:t>Presented by Group 8</a:t>
            </a:r>
          </a:p>
          <a:p>
            <a:endParaRPr lang="en-US" dirty="0">
              <a:latin typeface="DM Sans" pitchFamily="2" charset="0"/>
            </a:endParaRPr>
          </a:p>
          <a:p>
            <a:r>
              <a:rPr lang="en-US" dirty="0">
                <a:latin typeface="DM Sans" pitchFamily="2" charset="0"/>
              </a:rPr>
              <a:t>Madhav Bajaj</a:t>
            </a:r>
          </a:p>
          <a:p>
            <a:r>
              <a:rPr lang="en-US" dirty="0">
                <a:latin typeface="DM Sans" pitchFamily="2" charset="0"/>
              </a:rPr>
              <a:t>Aditya Agarwal</a:t>
            </a:r>
          </a:p>
          <a:p>
            <a:r>
              <a:rPr lang="en-US" dirty="0" err="1">
                <a:latin typeface="DM Sans" pitchFamily="2" charset="0"/>
              </a:rPr>
              <a:t>Siddarth</a:t>
            </a:r>
            <a:r>
              <a:rPr lang="en-US" dirty="0">
                <a:latin typeface="DM Sans" pitchFamily="2" charset="0"/>
              </a:rPr>
              <a:t> </a:t>
            </a:r>
            <a:r>
              <a:rPr lang="en-US" dirty="0" err="1">
                <a:latin typeface="DM Sans" pitchFamily="2" charset="0"/>
              </a:rPr>
              <a:t>Mamidisetti</a:t>
            </a:r>
            <a:endParaRPr lang="en-US" dirty="0">
              <a:latin typeface="DM Sans" pitchFamily="2" charset="0"/>
            </a:endParaRPr>
          </a:p>
          <a:p>
            <a:r>
              <a:rPr lang="en-US" dirty="0">
                <a:latin typeface="DM Sans" pitchFamily="2" charset="0"/>
              </a:rPr>
              <a:t>Rishi Jain</a:t>
            </a:r>
            <a:br>
              <a:rPr lang="en-US" dirty="0">
                <a:latin typeface="DM Sans" pitchFamily="2" charset="0"/>
              </a:rPr>
            </a:br>
            <a:r>
              <a:rPr lang="en-US" dirty="0">
                <a:latin typeface="DM Sans" pitchFamily="2" charset="0"/>
              </a:rPr>
              <a:t>Arvind Iyer</a:t>
            </a:r>
          </a:p>
          <a:p>
            <a:endParaRPr lang="en-IN" dirty="0">
              <a:latin typeface="DM Sans" pitchFamily="2" charset="0"/>
            </a:endParaRPr>
          </a:p>
          <a:p>
            <a:endParaRPr lang="en-IN" dirty="0">
              <a:latin typeface="DM San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Google Shape;119;p12">
            <a:extLst>
              <a:ext uri="{FF2B5EF4-FFF2-40B4-BE49-F238E27FC236}">
                <a16:creationId xmlns:a16="http://schemas.microsoft.com/office/drawing/2014/main" id="{631122A7-796B-3945-BBE7-93C2018905E0}"/>
              </a:ext>
            </a:extLst>
          </p:cNvPr>
          <p:cNvSpPr txBox="1"/>
          <p:nvPr/>
        </p:nvSpPr>
        <p:spPr>
          <a:xfrm>
            <a:off x="397800" y="505051"/>
            <a:ext cx="60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DM Sans" pitchFamily="2" charset="0"/>
              </a:rPr>
              <a:t>We have use Mean Squared Error as the loss function</a:t>
            </a:r>
            <a:endParaRPr dirty="0">
              <a:latin typeface="DM Sans" pitchFamily="2" charset="0"/>
            </a:endParaRPr>
          </a:p>
        </p:txBody>
      </p:sp>
      <p:pic>
        <p:nvPicPr>
          <p:cNvPr id="5" name="Google Shape;120;p12">
            <a:extLst>
              <a:ext uri="{FF2B5EF4-FFF2-40B4-BE49-F238E27FC236}">
                <a16:creationId xmlns:a16="http://schemas.microsoft.com/office/drawing/2014/main" id="{3BAA9BBE-3F5E-90AC-62C0-26300C7661E9}"/>
              </a:ext>
            </a:extLst>
          </p:cNvPr>
          <p:cNvPicPr preferRelativeResize="0"/>
          <p:nvPr/>
        </p:nvPicPr>
        <p:blipFill>
          <a:blip r:embed="rId2">
            <a:alphaModFix/>
          </a:blip>
          <a:stretch>
            <a:fillRect/>
          </a:stretch>
        </p:blipFill>
        <p:spPr>
          <a:xfrm>
            <a:off x="1961450" y="984801"/>
            <a:ext cx="5144899" cy="3983149"/>
          </a:xfrm>
          <a:prstGeom prst="rect">
            <a:avLst/>
          </a:prstGeom>
          <a:noFill/>
          <a:ln>
            <a:noFill/>
          </a:ln>
        </p:spPr>
      </p:pic>
      <p:sp>
        <p:nvSpPr>
          <p:cNvPr id="7" name="TextBox 6">
            <a:extLst>
              <a:ext uri="{FF2B5EF4-FFF2-40B4-BE49-F238E27FC236}">
                <a16:creationId xmlns:a16="http://schemas.microsoft.com/office/drawing/2014/main" id="{83DF1B3B-DFE9-FAC6-FF04-243D1767B2A5}"/>
              </a:ext>
            </a:extLst>
          </p:cNvPr>
          <p:cNvSpPr txBox="1"/>
          <p:nvPr/>
        </p:nvSpPr>
        <p:spPr>
          <a:xfrm>
            <a:off x="76200" y="95250"/>
            <a:ext cx="4914014" cy="461665"/>
          </a:xfrm>
          <a:prstGeom prst="rect">
            <a:avLst/>
          </a:prstGeom>
          <a:noFill/>
        </p:spPr>
        <p:txBody>
          <a:bodyPr wrap="square" rtlCol="0">
            <a:spAutoFit/>
          </a:bodyPr>
          <a:lstStyle/>
          <a:p>
            <a:r>
              <a:rPr lang="en-IN" sz="2400" dirty="0">
                <a:solidFill>
                  <a:schemeClr val="bg1"/>
                </a:solidFill>
                <a:latin typeface="DM Sans" pitchFamily="2" charset="0"/>
              </a:rPr>
              <a:t>Results and Loss Plots - II</a:t>
            </a:r>
          </a:p>
        </p:txBody>
      </p:sp>
    </p:spTree>
    <p:extLst>
      <p:ext uri="{BB962C8B-B14F-4D97-AF65-F5344CB8AC3E}">
        <p14:creationId xmlns:p14="http://schemas.microsoft.com/office/powerpoint/2010/main" val="106833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4914014" cy="461665"/>
          </a:xfrm>
          <a:prstGeom prst="rect">
            <a:avLst/>
          </a:prstGeom>
          <a:noFill/>
        </p:spPr>
        <p:txBody>
          <a:bodyPr wrap="square" rtlCol="0">
            <a:spAutoFit/>
          </a:bodyPr>
          <a:lstStyle/>
          <a:p>
            <a:r>
              <a:rPr lang="en-IN" sz="2400" dirty="0">
                <a:solidFill>
                  <a:schemeClr val="bg1"/>
                </a:solidFill>
                <a:latin typeface="DM Sans" pitchFamily="2" charset="0"/>
              </a:rPr>
              <a:t>Demonstration</a:t>
            </a:r>
          </a:p>
        </p:txBody>
      </p:sp>
      <p:sp>
        <p:nvSpPr>
          <p:cNvPr id="4" name="Google Shape;98;p10">
            <a:extLst>
              <a:ext uri="{FF2B5EF4-FFF2-40B4-BE49-F238E27FC236}">
                <a16:creationId xmlns:a16="http://schemas.microsoft.com/office/drawing/2014/main" id="{9ED2D5EC-FBAA-7768-2BC9-86C16B4A35E2}"/>
              </a:ext>
            </a:extLst>
          </p:cNvPr>
          <p:cNvSpPr txBox="1"/>
          <p:nvPr/>
        </p:nvSpPr>
        <p:spPr>
          <a:xfrm>
            <a:off x="1210821" y="2926217"/>
            <a:ext cx="595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 name="Google Shape;99;p10">
            <a:extLst>
              <a:ext uri="{FF2B5EF4-FFF2-40B4-BE49-F238E27FC236}">
                <a16:creationId xmlns:a16="http://schemas.microsoft.com/office/drawing/2014/main" id="{837CD715-AD1E-4786-61A2-D16FA8EA8664}"/>
              </a:ext>
            </a:extLst>
          </p:cNvPr>
          <p:cNvPicPr preferRelativeResize="0"/>
          <p:nvPr/>
        </p:nvPicPr>
        <p:blipFill>
          <a:blip r:embed="rId2">
            <a:alphaModFix/>
          </a:blip>
          <a:stretch>
            <a:fillRect/>
          </a:stretch>
        </p:blipFill>
        <p:spPr>
          <a:xfrm>
            <a:off x="943231" y="1499726"/>
            <a:ext cx="2347216" cy="1692634"/>
          </a:xfrm>
          <a:prstGeom prst="rect">
            <a:avLst/>
          </a:prstGeom>
          <a:noFill/>
          <a:ln>
            <a:noFill/>
          </a:ln>
        </p:spPr>
      </p:pic>
      <p:pic>
        <p:nvPicPr>
          <p:cNvPr id="8" name="Google Shape;100;p10">
            <a:extLst>
              <a:ext uri="{FF2B5EF4-FFF2-40B4-BE49-F238E27FC236}">
                <a16:creationId xmlns:a16="http://schemas.microsoft.com/office/drawing/2014/main" id="{940123AF-7988-C6E6-4BCD-D66CA4A84164}"/>
              </a:ext>
            </a:extLst>
          </p:cNvPr>
          <p:cNvPicPr preferRelativeResize="0"/>
          <p:nvPr/>
        </p:nvPicPr>
        <p:blipFill>
          <a:blip r:embed="rId3">
            <a:alphaModFix/>
          </a:blip>
          <a:stretch>
            <a:fillRect/>
          </a:stretch>
        </p:blipFill>
        <p:spPr>
          <a:xfrm>
            <a:off x="3576797" y="1517416"/>
            <a:ext cx="2298157" cy="1657254"/>
          </a:xfrm>
          <a:prstGeom prst="rect">
            <a:avLst/>
          </a:prstGeom>
          <a:noFill/>
          <a:ln>
            <a:noFill/>
          </a:ln>
        </p:spPr>
      </p:pic>
      <p:pic>
        <p:nvPicPr>
          <p:cNvPr id="9" name="Google Shape;101;p10">
            <a:extLst>
              <a:ext uri="{FF2B5EF4-FFF2-40B4-BE49-F238E27FC236}">
                <a16:creationId xmlns:a16="http://schemas.microsoft.com/office/drawing/2014/main" id="{81E6B9A8-5B2A-0239-725D-CDE080AA3F74}"/>
              </a:ext>
            </a:extLst>
          </p:cNvPr>
          <p:cNvPicPr preferRelativeResize="0"/>
          <p:nvPr/>
        </p:nvPicPr>
        <p:blipFill>
          <a:blip r:embed="rId4">
            <a:alphaModFix/>
          </a:blip>
          <a:stretch>
            <a:fillRect/>
          </a:stretch>
        </p:blipFill>
        <p:spPr>
          <a:xfrm>
            <a:off x="6074051" y="1559312"/>
            <a:ext cx="2298157" cy="1637435"/>
          </a:xfrm>
          <a:prstGeom prst="rect">
            <a:avLst/>
          </a:prstGeom>
          <a:noFill/>
          <a:ln>
            <a:noFill/>
          </a:ln>
        </p:spPr>
      </p:pic>
      <p:pic>
        <p:nvPicPr>
          <p:cNvPr id="10" name="Google Shape;102;p10">
            <a:extLst>
              <a:ext uri="{FF2B5EF4-FFF2-40B4-BE49-F238E27FC236}">
                <a16:creationId xmlns:a16="http://schemas.microsoft.com/office/drawing/2014/main" id="{28C41288-C42D-AFF1-A3D5-4107D1236EC6}"/>
              </a:ext>
            </a:extLst>
          </p:cNvPr>
          <p:cNvPicPr preferRelativeResize="0"/>
          <p:nvPr/>
        </p:nvPicPr>
        <p:blipFill>
          <a:blip r:embed="rId5">
            <a:alphaModFix/>
          </a:blip>
          <a:stretch>
            <a:fillRect/>
          </a:stretch>
        </p:blipFill>
        <p:spPr>
          <a:xfrm>
            <a:off x="998503" y="3432728"/>
            <a:ext cx="2236670" cy="1593620"/>
          </a:xfrm>
          <a:prstGeom prst="rect">
            <a:avLst/>
          </a:prstGeom>
          <a:noFill/>
          <a:ln>
            <a:noFill/>
          </a:ln>
        </p:spPr>
      </p:pic>
      <p:pic>
        <p:nvPicPr>
          <p:cNvPr id="11" name="Google Shape;103;p10">
            <a:extLst>
              <a:ext uri="{FF2B5EF4-FFF2-40B4-BE49-F238E27FC236}">
                <a16:creationId xmlns:a16="http://schemas.microsoft.com/office/drawing/2014/main" id="{025EC2CF-04F4-73DF-6A4D-8E4CD56FF35D}"/>
              </a:ext>
            </a:extLst>
          </p:cNvPr>
          <p:cNvPicPr preferRelativeResize="0"/>
          <p:nvPr/>
        </p:nvPicPr>
        <p:blipFill>
          <a:blip r:embed="rId6">
            <a:alphaModFix/>
          </a:blip>
          <a:stretch>
            <a:fillRect/>
          </a:stretch>
        </p:blipFill>
        <p:spPr>
          <a:xfrm>
            <a:off x="3576800" y="3410825"/>
            <a:ext cx="2298157" cy="1637425"/>
          </a:xfrm>
          <a:prstGeom prst="rect">
            <a:avLst/>
          </a:prstGeom>
          <a:noFill/>
          <a:ln>
            <a:noFill/>
          </a:ln>
        </p:spPr>
      </p:pic>
      <p:pic>
        <p:nvPicPr>
          <p:cNvPr id="12" name="Google Shape;104;p10">
            <a:extLst>
              <a:ext uri="{FF2B5EF4-FFF2-40B4-BE49-F238E27FC236}">
                <a16:creationId xmlns:a16="http://schemas.microsoft.com/office/drawing/2014/main" id="{7B58A320-6034-2291-8FA9-CAB24CD9A2D4}"/>
              </a:ext>
            </a:extLst>
          </p:cNvPr>
          <p:cNvPicPr preferRelativeResize="0"/>
          <p:nvPr/>
        </p:nvPicPr>
        <p:blipFill>
          <a:blip r:embed="rId7">
            <a:alphaModFix/>
          </a:blip>
          <a:stretch>
            <a:fillRect/>
          </a:stretch>
        </p:blipFill>
        <p:spPr>
          <a:xfrm>
            <a:off x="6007165" y="3382746"/>
            <a:ext cx="2298157" cy="1657251"/>
          </a:xfrm>
          <a:prstGeom prst="rect">
            <a:avLst/>
          </a:prstGeom>
          <a:noFill/>
          <a:ln>
            <a:noFill/>
          </a:ln>
        </p:spPr>
      </p:pic>
      <p:sp>
        <p:nvSpPr>
          <p:cNvPr id="13" name="Google Shape;105;p10">
            <a:extLst>
              <a:ext uri="{FF2B5EF4-FFF2-40B4-BE49-F238E27FC236}">
                <a16:creationId xmlns:a16="http://schemas.microsoft.com/office/drawing/2014/main" id="{3004B298-1021-319B-BA67-189DD9672760}"/>
              </a:ext>
            </a:extLst>
          </p:cNvPr>
          <p:cNvSpPr txBox="1"/>
          <p:nvPr/>
        </p:nvSpPr>
        <p:spPr>
          <a:xfrm>
            <a:off x="337922" y="611362"/>
            <a:ext cx="796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DM Sans" pitchFamily="2" charset="0"/>
              </a:rPr>
              <a:t>We have used Trend and Seasonality model to predict Electricity Generation of particular states, the one below is of Delhi</a:t>
            </a:r>
            <a:endParaRPr dirty="0">
              <a:latin typeface="DM Sans" pitchFamily="2" charset="0"/>
            </a:endParaRPr>
          </a:p>
        </p:txBody>
      </p:sp>
    </p:spTree>
    <p:extLst>
      <p:ext uri="{BB962C8B-B14F-4D97-AF65-F5344CB8AC3E}">
        <p14:creationId xmlns:p14="http://schemas.microsoft.com/office/powerpoint/2010/main" val="317243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3623F2-40F6-5AD0-C11C-9838083D1515}"/>
              </a:ext>
            </a:extLst>
          </p:cNvPr>
          <p:cNvSpPr/>
          <p:nvPr/>
        </p:nvSpPr>
        <p:spPr>
          <a:xfrm>
            <a:off x="-1"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A6B256F-DE5D-CE94-2EB1-C33EB599BC23}"/>
              </a:ext>
            </a:extLst>
          </p:cNvPr>
          <p:cNvSpPr txBox="1"/>
          <p:nvPr/>
        </p:nvSpPr>
        <p:spPr>
          <a:xfrm>
            <a:off x="600075" y="1417588"/>
            <a:ext cx="5334000" cy="2308324"/>
          </a:xfrm>
          <a:prstGeom prst="rect">
            <a:avLst/>
          </a:prstGeom>
          <a:noFill/>
        </p:spPr>
        <p:txBody>
          <a:bodyPr wrap="square" rtlCol="0">
            <a:spAutoFit/>
          </a:bodyPr>
          <a:lstStyle/>
          <a:p>
            <a:r>
              <a:rPr lang="en-IN" sz="7200" b="1" dirty="0">
                <a:solidFill>
                  <a:schemeClr val="bg1"/>
                </a:solidFill>
                <a:latin typeface="DM Sans" pitchFamily="2" charset="0"/>
              </a:rPr>
              <a:t>Tourism</a:t>
            </a:r>
          </a:p>
          <a:p>
            <a:r>
              <a:rPr lang="en-IN" sz="7200" b="1" dirty="0">
                <a:solidFill>
                  <a:schemeClr val="bg1"/>
                </a:solidFill>
                <a:latin typeface="DM Sans" pitchFamily="2" charset="0"/>
              </a:rPr>
              <a:t>Dataset</a:t>
            </a:r>
          </a:p>
        </p:txBody>
      </p:sp>
    </p:spTree>
    <p:extLst>
      <p:ext uri="{BB962C8B-B14F-4D97-AF65-F5344CB8AC3E}">
        <p14:creationId xmlns:p14="http://schemas.microsoft.com/office/powerpoint/2010/main" val="221847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199" y="95250"/>
            <a:ext cx="5892209" cy="461665"/>
          </a:xfrm>
          <a:prstGeom prst="rect">
            <a:avLst/>
          </a:prstGeom>
          <a:noFill/>
        </p:spPr>
        <p:txBody>
          <a:bodyPr wrap="square" rtlCol="0">
            <a:spAutoFit/>
          </a:bodyPr>
          <a:lstStyle/>
          <a:p>
            <a:r>
              <a:rPr lang="en-IN" sz="2400" dirty="0">
                <a:solidFill>
                  <a:schemeClr val="bg1"/>
                </a:solidFill>
                <a:latin typeface="DM Sans" pitchFamily="2" charset="0"/>
              </a:rPr>
              <a:t>Loss Plots</a:t>
            </a:r>
          </a:p>
        </p:txBody>
      </p:sp>
      <p:pic>
        <p:nvPicPr>
          <p:cNvPr id="5" name="Picture 4">
            <a:extLst>
              <a:ext uri="{FF2B5EF4-FFF2-40B4-BE49-F238E27FC236}">
                <a16:creationId xmlns:a16="http://schemas.microsoft.com/office/drawing/2014/main" id="{0AEB16EA-2A02-C412-9710-4F0F7D61F54E}"/>
              </a:ext>
            </a:extLst>
          </p:cNvPr>
          <p:cNvPicPr>
            <a:picLocks noChangeAspect="1"/>
          </p:cNvPicPr>
          <p:nvPr/>
        </p:nvPicPr>
        <p:blipFill>
          <a:blip r:embed="rId2"/>
          <a:stretch>
            <a:fillRect/>
          </a:stretch>
        </p:blipFill>
        <p:spPr>
          <a:xfrm>
            <a:off x="3214930" y="708070"/>
            <a:ext cx="2714140" cy="1809427"/>
          </a:xfrm>
          <a:prstGeom prst="rect">
            <a:avLst/>
          </a:prstGeom>
          <a:ln>
            <a:solidFill>
              <a:schemeClr val="accent1"/>
            </a:solidFill>
          </a:ln>
        </p:spPr>
      </p:pic>
      <p:sp>
        <p:nvSpPr>
          <p:cNvPr id="6" name="TextBox 5">
            <a:extLst>
              <a:ext uri="{FF2B5EF4-FFF2-40B4-BE49-F238E27FC236}">
                <a16:creationId xmlns:a16="http://schemas.microsoft.com/office/drawing/2014/main" id="{CEFEBEC7-DB67-D914-05F5-307B61555047}"/>
              </a:ext>
            </a:extLst>
          </p:cNvPr>
          <p:cNvSpPr txBox="1"/>
          <p:nvPr/>
        </p:nvSpPr>
        <p:spPr>
          <a:xfrm>
            <a:off x="3533775" y="2508250"/>
            <a:ext cx="2181225" cy="430887"/>
          </a:xfrm>
          <a:prstGeom prst="rect">
            <a:avLst/>
          </a:prstGeom>
          <a:noFill/>
        </p:spPr>
        <p:txBody>
          <a:bodyPr wrap="square" rtlCol="0">
            <a:spAutoFit/>
          </a:bodyPr>
          <a:lstStyle/>
          <a:p>
            <a:pPr algn="ctr"/>
            <a:r>
              <a:rPr lang="en-IN" sz="1100" dirty="0">
                <a:latin typeface="DM Sans" pitchFamily="2" charset="0"/>
              </a:rPr>
              <a:t>Tourism – Interpretable Lookback period  = 3</a:t>
            </a:r>
          </a:p>
        </p:txBody>
      </p:sp>
      <p:pic>
        <p:nvPicPr>
          <p:cNvPr id="11" name="Picture 10">
            <a:extLst>
              <a:ext uri="{FF2B5EF4-FFF2-40B4-BE49-F238E27FC236}">
                <a16:creationId xmlns:a16="http://schemas.microsoft.com/office/drawing/2014/main" id="{2C73ADAB-B81E-AB8B-AE78-EB0D9A41D3CA}"/>
              </a:ext>
            </a:extLst>
          </p:cNvPr>
          <p:cNvPicPr>
            <a:picLocks noChangeAspect="1"/>
          </p:cNvPicPr>
          <p:nvPr/>
        </p:nvPicPr>
        <p:blipFill>
          <a:blip r:embed="rId3"/>
          <a:stretch>
            <a:fillRect/>
          </a:stretch>
        </p:blipFill>
        <p:spPr>
          <a:xfrm>
            <a:off x="6105525" y="677334"/>
            <a:ext cx="2746374" cy="1830916"/>
          </a:xfrm>
          <a:prstGeom prst="rect">
            <a:avLst/>
          </a:prstGeom>
          <a:ln>
            <a:solidFill>
              <a:schemeClr val="accent1"/>
            </a:solidFill>
          </a:ln>
        </p:spPr>
      </p:pic>
      <p:sp>
        <p:nvSpPr>
          <p:cNvPr id="14" name="TextBox 13">
            <a:extLst>
              <a:ext uri="{FF2B5EF4-FFF2-40B4-BE49-F238E27FC236}">
                <a16:creationId xmlns:a16="http://schemas.microsoft.com/office/drawing/2014/main" id="{84C1DFC0-EAC7-5E91-904A-EEBEE7144C92}"/>
              </a:ext>
            </a:extLst>
          </p:cNvPr>
          <p:cNvSpPr txBox="1"/>
          <p:nvPr/>
        </p:nvSpPr>
        <p:spPr>
          <a:xfrm>
            <a:off x="6270625" y="2533649"/>
            <a:ext cx="2181225" cy="430887"/>
          </a:xfrm>
          <a:prstGeom prst="rect">
            <a:avLst/>
          </a:prstGeom>
          <a:noFill/>
        </p:spPr>
        <p:txBody>
          <a:bodyPr wrap="square" rtlCol="0">
            <a:spAutoFit/>
          </a:bodyPr>
          <a:lstStyle/>
          <a:p>
            <a:pPr algn="ctr"/>
            <a:r>
              <a:rPr lang="en-IN" sz="1100" dirty="0">
                <a:latin typeface="DM Sans" pitchFamily="2" charset="0"/>
              </a:rPr>
              <a:t>Tourism – Interpretable Lookback period  = 4</a:t>
            </a:r>
          </a:p>
        </p:txBody>
      </p:sp>
      <p:pic>
        <p:nvPicPr>
          <p:cNvPr id="18" name="Picture 17">
            <a:extLst>
              <a:ext uri="{FF2B5EF4-FFF2-40B4-BE49-F238E27FC236}">
                <a16:creationId xmlns:a16="http://schemas.microsoft.com/office/drawing/2014/main" id="{C4DC44BD-6B02-1F49-5548-79AFAB741822}"/>
              </a:ext>
            </a:extLst>
          </p:cNvPr>
          <p:cNvPicPr>
            <a:picLocks noChangeAspect="1"/>
          </p:cNvPicPr>
          <p:nvPr/>
        </p:nvPicPr>
        <p:blipFill>
          <a:blip r:embed="rId4"/>
          <a:stretch>
            <a:fillRect/>
          </a:stretch>
        </p:blipFill>
        <p:spPr>
          <a:xfrm>
            <a:off x="259566" y="2901593"/>
            <a:ext cx="2714140" cy="1809426"/>
          </a:xfrm>
          <a:prstGeom prst="rect">
            <a:avLst/>
          </a:prstGeom>
          <a:ln>
            <a:solidFill>
              <a:schemeClr val="accent1"/>
            </a:solidFill>
          </a:ln>
        </p:spPr>
      </p:pic>
      <p:sp>
        <p:nvSpPr>
          <p:cNvPr id="19" name="TextBox 18">
            <a:extLst>
              <a:ext uri="{FF2B5EF4-FFF2-40B4-BE49-F238E27FC236}">
                <a16:creationId xmlns:a16="http://schemas.microsoft.com/office/drawing/2014/main" id="{3E54A0A5-BD11-A0BA-9A14-A29170C1E2F2}"/>
              </a:ext>
            </a:extLst>
          </p:cNvPr>
          <p:cNvSpPr txBox="1"/>
          <p:nvPr/>
        </p:nvSpPr>
        <p:spPr>
          <a:xfrm>
            <a:off x="402440" y="4760807"/>
            <a:ext cx="2181225" cy="430887"/>
          </a:xfrm>
          <a:prstGeom prst="rect">
            <a:avLst/>
          </a:prstGeom>
          <a:noFill/>
        </p:spPr>
        <p:txBody>
          <a:bodyPr wrap="square" rtlCol="0">
            <a:spAutoFit/>
          </a:bodyPr>
          <a:lstStyle/>
          <a:p>
            <a:pPr algn="ctr"/>
            <a:r>
              <a:rPr lang="en-IN" sz="1100" dirty="0">
                <a:latin typeface="DM Sans" pitchFamily="2" charset="0"/>
              </a:rPr>
              <a:t>Tourism – Interpretable Lookback period  = 5</a:t>
            </a:r>
          </a:p>
        </p:txBody>
      </p:sp>
      <p:pic>
        <p:nvPicPr>
          <p:cNvPr id="21" name="Picture 20">
            <a:extLst>
              <a:ext uri="{FF2B5EF4-FFF2-40B4-BE49-F238E27FC236}">
                <a16:creationId xmlns:a16="http://schemas.microsoft.com/office/drawing/2014/main" id="{F9F847C1-CEEC-D5DC-A043-40051FCDB23E}"/>
              </a:ext>
            </a:extLst>
          </p:cNvPr>
          <p:cNvPicPr>
            <a:picLocks noChangeAspect="1"/>
          </p:cNvPicPr>
          <p:nvPr/>
        </p:nvPicPr>
        <p:blipFill>
          <a:blip r:embed="rId5"/>
          <a:stretch>
            <a:fillRect/>
          </a:stretch>
        </p:blipFill>
        <p:spPr>
          <a:xfrm>
            <a:off x="3214930" y="2929891"/>
            <a:ext cx="2714140" cy="1809426"/>
          </a:xfrm>
          <a:prstGeom prst="rect">
            <a:avLst/>
          </a:prstGeom>
          <a:ln>
            <a:solidFill>
              <a:schemeClr val="accent1"/>
            </a:solidFill>
          </a:ln>
        </p:spPr>
      </p:pic>
      <p:sp>
        <p:nvSpPr>
          <p:cNvPr id="22" name="TextBox 21">
            <a:extLst>
              <a:ext uri="{FF2B5EF4-FFF2-40B4-BE49-F238E27FC236}">
                <a16:creationId xmlns:a16="http://schemas.microsoft.com/office/drawing/2014/main" id="{F32374AE-D9CF-09F2-A8D9-1418E23014D9}"/>
              </a:ext>
            </a:extLst>
          </p:cNvPr>
          <p:cNvSpPr txBox="1"/>
          <p:nvPr/>
        </p:nvSpPr>
        <p:spPr>
          <a:xfrm>
            <a:off x="6388099" y="4739317"/>
            <a:ext cx="2181225" cy="430887"/>
          </a:xfrm>
          <a:prstGeom prst="rect">
            <a:avLst/>
          </a:prstGeom>
          <a:noFill/>
        </p:spPr>
        <p:txBody>
          <a:bodyPr wrap="square" rtlCol="0">
            <a:spAutoFit/>
          </a:bodyPr>
          <a:lstStyle/>
          <a:p>
            <a:pPr algn="ctr"/>
            <a:r>
              <a:rPr lang="en-IN" sz="1100" dirty="0">
                <a:latin typeface="DM Sans" pitchFamily="2" charset="0"/>
              </a:rPr>
              <a:t>Tourism – Interpretable Lookback period  = 7</a:t>
            </a:r>
          </a:p>
        </p:txBody>
      </p:sp>
      <p:pic>
        <p:nvPicPr>
          <p:cNvPr id="24" name="Picture 23">
            <a:extLst>
              <a:ext uri="{FF2B5EF4-FFF2-40B4-BE49-F238E27FC236}">
                <a16:creationId xmlns:a16="http://schemas.microsoft.com/office/drawing/2014/main" id="{B588F692-62A9-7845-901A-9CC84A276BAC}"/>
              </a:ext>
            </a:extLst>
          </p:cNvPr>
          <p:cNvPicPr>
            <a:picLocks noChangeAspect="1"/>
          </p:cNvPicPr>
          <p:nvPr/>
        </p:nvPicPr>
        <p:blipFill>
          <a:blip r:embed="rId6"/>
          <a:stretch>
            <a:fillRect/>
          </a:stretch>
        </p:blipFill>
        <p:spPr>
          <a:xfrm>
            <a:off x="6105525" y="2929890"/>
            <a:ext cx="2746375" cy="1830917"/>
          </a:xfrm>
          <a:prstGeom prst="rect">
            <a:avLst/>
          </a:prstGeom>
          <a:ln>
            <a:solidFill>
              <a:schemeClr val="accent1"/>
            </a:solidFill>
          </a:ln>
        </p:spPr>
      </p:pic>
      <p:sp>
        <p:nvSpPr>
          <p:cNvPr id="25" name="TextBox 24">
            <a:extLst>
              <a:ext uri="{FF2B5EF4-FFF2-40B4-BE49-F238E27FC236}">
                <a16:creationId xmlns:a16="http://schemas.microsoft.com/office/drawing/2014/main" id="{D917D576-6AF3-7E91-727A-6F1E1DAF01AA}"/>
              </a:ext>
            </a:extLst>
          </p:cNvPr>
          <p:cNvSpPr txBox="1"/>
          <p:nvPr/>
        </p:nvSpPr>
        <p:spPr>
          <a:xfrm>
            <a:off x="3429000" y="4762567"/>
            <a:ext cx="2181225" cy="430887"/>
          </a:xfrm>
          <a:prstGeom prst="rect">
            <a:avLst/>
          </a:prstGeom>
          <a:noFill/>
        </p:spPr>
        <p:txBody>
          <a:bodyPr wrap="square" rtlCol="0">
            <a:spAutoFit/>
          </a:bodyPr>
          <a:lstStyle/>
          <a:p>
            <a:pPr algn="ctr"/>
            <a:r>
              <a:rPr lang="en-IN" sz="1100" dirty="0">
                <a:latin typeface="DM Sans" pitchFamily="2" charset="0"/>
              </a:rPr>
              <a:t>Tourism – Interpretable Lookback period  = 6</a:t>
            </a:r>
          </a:p>
        </p:txBody>
      </p:sp>
      <p:pic>
        <p:nvPicPr>
          <p:cNvPr id="27" name="Picture 26">
            <a:extLst>
              <a:ext uri="{FF2B5EF4-FFF2-40B4-BE49-F238E27FC236}">
                <a16:creationId xmlns:a16="http://schemas.microsoft.com/office/drawing/2014/main" id="{AFDEA4DC-69A4-5B64-C8F1-1AB39E259340}"/>
              </a:ext>
            </a:extLst>
          </p:cNvPr>
          <p:cNvPicPr>
            <a:picLocks noChangeAspect="1"/>
          </p:cNvPicPr>
          <p:nvPr/>
        </p:nvPicPr>
        <p:blipFill>
          <a:blip r:embed="rId7"/>
          <a:stretch>
            <a:fillRect/>
          </a:stretch>
        </p:blipFill>
        <p:spPr>
          <a:xfrm>
            <a:off x="259564" y="708070"/>
            <a:ext cx="2714141" cy="1809427"/>
          </a:xfrm>
          <a:prstGeom prst="rect">
            <a:avLst/>
          </a:prstGeom>
          <a:ln>
            <a:solidFill>
              <a:schemeClr val="accent1"/>
            </a:solidFill>
          </a:ln>
        </p:spPr>
      </p:pic>
      <p:sp>
        <p:nvSpPr>
          <p:cNvPr id="28" name="TextBox 27">
            <a:extLst>
              <a:ext uri="{FF2B5EF4-FFF2-40B4-BE49-F238E27FC236}">
                <a16:creationId xmlns:a16="http://schemas.microsoft.com/office/drawing/2014/main" id="{72B12576-D437-1F13-9A86-B81A47CF3CD5}"/>
              </a:ext>
            </a:extLst>
          </p:cNvPr>
          <p:cNvSpPr txBox="1"/>
          <p:nvPr/>
        </p:nvSpPr>
        <p:spPr>
          <a:xfrm>
            <a:off x="526021" y="2494102"/>
            <a:ext cx="2181225" cy="430887"/>
          </a:xfrm>
          <a:prstGeom prst="rect">
            <a:avLst/>
          </a:prstGeom>
          <a:noFill/>
        </p:spPr>
        <p:txBody>
          <a:bodyPr wrap="square" rtlCol="0">
            <a:spAutoFit/>
          </a:bodyPr>
          <a:lstStyle/>
          <a:p>
            <a:pPr algn="ctr"/>
            <a:r>
              <a:rPr lang="en-IN" sz="1100" dirty="0">
                <a:latin typeface="DM Sans" pitchFamily="2" charset="0"/>
              </a:rPr>
              <a:t>Tourism – Interpretable Lookback period  = 2</a:t>
            </a:r>
          </a:p>
        </p:txBody>
      </p:sp>
    </p:spTree>
    <p:extLst>
      <p:ext uri="{BB962C8B-B14F-4D97-AF65-F5344CB8AC3E}">
        <p14:creationId xmlns:p14="http://schemas.microsoft.com/office/powerpoint/2010/main" val="17718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199" y="95250"/>
            <a:ext cx="5892209" cy="461665"/>
          </a:xfrm>
          <a:prstGeom prst="rect">
            <a:avLst/>
          </a:prstGeom>
          <a:noFill/>
        </p:spPr>
        <p:txBody>
          <a:bodyPr wrap="square" rtlCol="0">
            <a:spAutoFit/>
          </a:bodyPr>
          <a:lstStyle/>
          <a:p>
            <a:r>
              <a:rPr lang="en-US" sz="2400" dirty="0">
                <a:solidFill>
                  <a:schemeClr val="bg1"/>
                </a:solidFill>
                <a:latin typeface="DM Sans" pitchFamily="2" charset="0"/>
              </a:rPr>
              <a:t>Recreated Results – Smaller Ensemble</a:t>
            </a:r>
            <a:endParaRPr lang="en-IN" sz="2400" dirty="0">
              <a:solidFill>
                <a:schemeClr val="bg1"/>
              </a:solidFill>
              <a:latin typeface="DM Sans" pitchFamily="2" charset="0"/>
            </a:endParaRPr>
          </a:p>
        </p:txBody>
      </p:sp>
      <p:sp>
        <p:nvSpPr>
          <p:cNvPr id="10" name="TextBox 9">
            <a:extLst>
              <a:ext uri="{FF2B5EF4-FFF2-40B4-BE49-F238E27FC236}">
                <a16:creationId xmlns:a16="http://schemas.microsoft.com/office/drawing/2014/main" id="{A0C85EEF-F280-4EAE-E250-DE3CEABA6E76}"/>
              </a:ext>
            </a:extLst>
          </p:cNvPr>
          <p:cNvSpPr txBox="1"/>
          <p:nvPr/>
        </p:nvSpPr>
        <p:spPr>
          <a:xfrm>
            <a:off x="76200" y="4617363"/>
            <a:ext cx="4582632" cy="430887"/>
          </a:xfrm>
          <a:prstGeom prst="rect">
            <a:avLst/>
          </a:prstGeom>
          <a:noFill/>
        </p:spPr>
        <p:txBody>
          <a:bodyPr wrap="square">
            <a:spAutoFit/>
          </a:bodyPr>
          <a:lstStyle/>
          <a:p>
            <a:r>
              <a:rPr lang="en-US" sz="1100" i="1" dirty="0">
                <a:solidFill>
                  <a:schemeClr val="tx1"/>
                </a:solidFill>
                <a:latin typeface="DM Sans" pitchFamily="2" charset="0"/>
              </a:rPr>
              <a:t>Lower values better</a:t>
            </a:r>
          </a:p>
          <a:p>
            <a:r>
              <a:rPr lang="en-US" sz="1100" i="1" dirty="0">
                <a:solidFill>
                  <a:schemeClr val="tx1"/>
                </a:solidFill>
                <a:latin typeface="DM Sans" pitchFamily="2" charset="0"/>
              </a:rPr>
              <a:t>G refers to Generic, I refers to Interpretable</a:t>
            </a:r>
          </a:p>
        </p:txBody>
      </p:sp>
      <p:sp>
        <p:nvSpPr>
          <p:cNvPr id="9" name="TextBox 8">
            <a:extLst>
              <a:ext uri="{FF2B5EF4-FFF2-40B4-BE49-F238E27FC236}">
                <a16:creationId xmlns:a16="http://schemas.microsoft.com/office/drawing/2014/main" id="{95E7C27C-1772-B757-6CF4-0B3BF5573E36}"/>
              </a:ext>
            </a:extLst>
          </p:cNvPr>
          <p:cNvSpPr txBox="1"/>
          <p:nvPr/>
        </p:nvSpPr>
        <p:spPr>
          <a:xfrm>
            <a:off x="3054405" y="1318270"/>
            <a:ext cx="2098158" cy="307777"/>
          </a:xfrm>
          <a:prstGeom prst="rect">
            <a:avLst/>
          </a:prstGeom>
          <a:noFill/>
        </p:spPr>
        <p:txBody>
          <a:bodyPr wrap="square" rtlCol="0">
            <a:spAutoFit/>
          </a:bodyPr>
          <a:lstStyle/>
          <a:p>
            <a:pPr algn="ctr"/>
            <a:r>
              <a:rPr lang="en-IN" dirty="0"/>
              <a:t>Tourism Dataset</a:t>
            </a:r>
          </a:p>
        </p:txBody>
      </p:sp>
      <p:sp>
        <p:nvSpPr>
          <p:cNvPr id="17" name="TextBox 16">
            <a:extLst>
              <a:ext uri="{FF2B5EF4-FFF2-40B4-BE49-F238E27FC236}">
                <a16:creationId xmlns:a16="http://schemas.microsoft.com/office/drawing/2014/main" id="{7A4CC1D3-9C31-29CE-59CC-F50FF2BA2E49}"/>
              </a:ext>
            </a:extLst>
          </p:cNvPr>
          <p:cNvSpPr txBox="1"/>
          <p:nvPr/>
        </p:nvSpPr>
        <p:spPr>
          <a:xfrm>
            <a:off x="3054405" y="2780339"/>
            <a:ext cx="2098158" cy="307777"/>
          </a:xfrm>
          <a:prstGeom prst="rect">
            <a:avLst/>
          </a:prstGeom>
          <a:noFill/>
        </p:spPr>
        <p:txBody>
          <a:bodyPr wrap="square" rtlCol="0">
            <a:spAutoFit/>
          </a:bodyPr>
          <a:lstStyle/>
          <a:p>
            <a:pPr algn="ctr"/>
            <a:r>
              <a:rPr lang="en-IN" dirty="0"/>
              <a:t>M3 Dataset</a:t>
            </a:r>
          </a:p>
        </p:txBody>
      </p:sp>
      <p:graphicFrame>
        <p:nvGraphicFramePr>
          <p:cNvPr id="5" name="Table 4">
            <a:extLst>
              <a:ext uri="{FF2B5EF4-FFF2-40B4-BE49-F238E27FC236}">
                <a16:creationId xmlns:a16="http://schemas.microsoft.com/office/drawing/2014/main" id="{1EF48999-64D0-861D-336F-D4C0382A95DB}"/>
              </a:ext>
            </a:extLst>
          </p:cNvPr>
          <p:cNvGraphicFramePr>
            <a:graphicFrameLocks noGrp="1"/>
          </p:cNvGraphicFramePr>
          <p:nvPr>
            <p:extLst>
              <p:ext uri="{D42A27DB-BD31-4B8C-83A1-F6EECF244321}">
                <p14:modId xmlns:p14="http://schemas.microsoft.com/office/powerpoint/2010/main" val="476844166"/>
              </p:ext>
            </p:extLst>
          </p:nvPr>
        </p:nvGraphicFramePr>
        <p:xfrm>
          <a:off x="2579484" y="3125232"/>
          <a:ext cx="3048000" cy="731520"/>
        </p:xfrm>
        <a:graphic>
          <a:graphicData uri="http://schemas.openxmlformats.org/drawingml/2006/table">
            <a:tbl>
              <a:tblPr/>
              <a:tblGrid>
                <a:gridCol w="609600">
                  <a:extLst>
                    <a:ext uri="{9D8B030D-6E8A-4147-A177-3AD203B41FA5}">
                      <a16:colId xmlns:a16="http://schemas.microsoft.com/office/drawing/2014/main" val="1533740078"/>
                    </a:ext>
                  </a:extLst>
                </a:gridCol>
                <a:gridCol w="609600">
                  <a:extLst>
                    <a:ext uri="{9D8B030D-6E8A-4147-A177-3AD203B41FA5}">
                      <a16:colId xmlns:a16="http://schemas.microsoft.com/office/drawing/2014/main" val="1830713448"/>
                    </a:ext>
                  </a:extLst>
                </a:gridCol>
                <a:gridCol w="609600">
                  <a:extLst>
                    <a:ext uri="{9D8B030D-6E8A-4147-A177-3AD203B41FA5}">
                      <a16:colId xmlns:a16="http://schemas.microsoft.com/office/drawing/2014/main" val="3444384412"/>
                    </a:ext>
                  </a:extLst>
                </a:gridCol>
                <a:gridCol w="609600">
                  <a:extLst>
                    <a:ext uri="{9D8B030D-6E8A-4147-A177-3AD203B41FA5}">
                      <a16:colId xmlns:a16="http://schemas.microsoft.com/office/drawing/2014/main" val="3986693241"/>
                    </a:ext>
                  </a:extLst>
                </a:gridCol>
                <a:gridCol w="609600">
                  <a:extLst>
                    <a:ext uri="{9D8B030D-6E8A-4147-A177-3AD203B41FA5}">
                      <a16:colId xmlns:a16="http://schemas.microsoft.com/office/drawing/2014/main" val="575089752"/>
                    </a:ext>
                  </a:extLst>
                </a:gridCol>
              </a:tblGrid>
              <a:tr h="182880">
                <a:tc>
                  <a:txBody>
                    <a:bodyPr/>
                    <a:lstStyle/>
                    <a:p>
                      <a:pPr algn="ctr" fontAlgn="b"/>
                      <a:r>
                        <a:rPr lang="en-IN" sz="900" b="1" i="0" u="none" strike="noStrike">
                          <a:solidFill>
                            <a:srgbClr val="000000"/>
                          </a:solidFill>
                          <a:effectLst/>
                          <a:latin typeface="DM Sans" pitchFamily="2" charset="0"/>
                        </a:rPr>
                        <a:t>(SMAPE)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Yearly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Quarterly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Monthly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Average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745270"/>
                  </a:ext>
                </a:extLst>
              </a:tr>
              <a:tr h="182880">
                <a:tc>
                  <a:txBody>
                    <a:bodyPr/>
                    <a:lstStyle/>
                    <a:p>
                      <a:pPr algn="ctr" fontAlgn="b"/>
                      <a:r>
                        <a:rPr lang="en-IN" sz="900" b="0" i="0" u="none" strike="noStrike">
                          <a:solidFill>
                            <a:srgbClr val="000000"/>
                          </a:solidFill>
                          <a:effectLst/>
                          <a:latin typeface="DM Sans" pitchFamily="2" charset="0"/>
                        </a:rPr>
                        <a:t>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16.375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9.026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13.578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12.993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435598"/>
                  </a:ext>
                </a:extLst>
              </a:tr>
              <a:tr h="182880">
                <a:tc>
                  <a:txBody>
                    <a:bodyPr/>
                    <a:lstStyle/>
                    <a:p>
                      <a:pPr algn="ctr" fontAlgn="b"/>
                      <a:r>
                        <a:rPr lang="en-IN" sz="900" b="0" i="0" u="none" strike="noStrike">
                          <a:solidFill>
                            <a:srgbClr val="000000"/>
                          </a:solidFill>
                          <a:effectLst/>
                          <a:latin typeface="DM Sans" pitchFamily="2" charset="0"/>
                        </a:rPr>
                        <a: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15.961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9.219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13.409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12.863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3517562"/>
                  </a:ext>
                </a:extLst>
              </a:tr>
              <a:tr h="182880">
                <a:tc>
                  <a:txBody>
                    <a:bodyPr/>
                    <a:lstStyle/>
                    <a:p>
                      <a:pPr algn="ctr" fontAlgn="b"/>
                      <a:r>
                        <a:rPr lang="en-IN" sz="900" b="0" i="0" u="none" strike="noStrike">
                          <a:solidFill>
                            <a:srgbClr val="000000"/>
                          </a:solidFill>
                          <a:effectLst/>
                          <a:latin typeface="DM Sans" pitchFamily="2" charset="0"/>
                        </a:rPr>
                        <a:t>Ensemble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16.133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8.886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13.385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12.8013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640844"/>
                  </a:ext>
                </a:extLst>
              </a:tr>
            </a:tbl>
          </a:graphicData>
        </a:graphic>
      </p:graphicFrame>
      <p:graphicFrame>
        <p:nvGraphicFramePr>
          <p:cNvPr id="6" name="Table 5">
            <a:extLst>
              <a:ext uri="{FF2B5EF4-FFF2-40B4-BE49-F238E27FC236}">
                <a16:creationId xmlns:a16="http://schemas.microsoft.com/office/drawing/2014/main" id="{57AF25D9-C5DB-1E69-2AC4-B212F8D1981C}"/>
              </a:ext>
            </a:extLst>
          </p:cNvPr>
          <p:cNvGraphicFramePr>
            <a:graphicFrameLocks noGrp="1"/>
          </p:cNvGraphicFramePr>
          <p:nvPr>
            <p:extLst>
              <p:ext uri="{D42A27DB-BD31-4B8C-83A1-F6EECF244321}">
                <p14:modId xmlns:p14="http://schemas.microsoft.com/office/powerpoint/2010/main" val="2393973426"/>
              </p:ext>
            </p:extLst>
          </p:nvPr>
        </p:nvGraphicFramePr>
        <p:xfrm>
          <a:off x="2579484" y="1647647"/>
          <a:ext cx="3048000" cy="731520"/>
        </p:xfrm>
        <a:graphic>
          <a:graphicData uri="http://schemas.openxmlformats.org/drawingml/2006/table">
            <a:tbl>
              <a:tblPr/>
              <a:tblGrid>
                <a:gridCol w="609600">
                  <a:extLst>
                    <a:ext uri="{9D8B030D-6E8A-4147-A177-3AD203B41FA5}">
                      <a16:colId xmlns:a16="http://schemas.microsoft.com/office/drawing/2014/main" val="597137458"/>
                    </a:ext>
                  </a:extLst>
                </a:gridCol>
                <a:gridCol w="609600">
                  <a:extLst>
                    <a:ext uri="{9D8B030D-6E8A-4147-A177-3AD203B41FA5}">
                      <a16:colId xmlns:a16="http://schemas.microsoft.com/office/drawing/2014/main" val="842503545"/>
                    </a:ext>
                  </a:extLst>
                </a:gridCol>
                <a:gridCol w="609600">
                  <a:extLst>
                    <a:ext uri="{9D8B030D-6E8A-4147-A177-3AD203B41FA5}">
                      <a16:colId xmlns:a16="http://schemas.microsoft.com/office/drawing/2014/main" val="540871919"/>
                    </a:ext>
                  </a:extLst>
                </a:gridCol>
                <a:gridCol w="609600">
                  <a:extLst>
                    <a:ext uri="{9D8B030D-6E8A-4147-A177-3AD203B41FA5}">
                      <a16:colId xmlns:a16="http://schemas.microsoft.com/office/drawing/2014/main" val="441048313"/>
                    </a:ext>
                  </a:extLst>
                </a:gridCol>
                <a:gridCol w="609600">
                  <a:extLst>
                    <a:ext uri="{9D8B030D-6E8A-4147-A177-3AD203B41FA5}">
                      <a16:colId xmlns:a16="http://schemas.microsoft.com/office/drawing/2014/main" val="2246163206"/>
                    </a:ext>
                  </a:extLst>
                </a:gridCol>
              </a:tblGrid>
              <a:tr h="182880">
                <a:tc>
                  <a:txBody>
                    <a:bodyPr/>
                    <a:lstStyle/>
                    <a:p>
                      <a:pPr algn="ctr" fontAlgn="b"/>
                      <a:r>
                        <a:rPr lang="en-IN" sz="900" b="1" i="0" u="none" strike="noStrike">
                          <a:solidFill>
                            <a:srgbClr val="000000"/>
                          </a:solidFill>
                          <a:effectLst/>
                          <a:latin typeface="DM Sans" pitchFamily="2" charset="0"/>
                        </a:rPr>
                        <a:t>(MAPE)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Yearly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Quarterly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Monthly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Average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6719567"/>
                  </a:ext>
                </a:extLst>
              </a:tr>
              <a:tr h="182880">
                <a:tc>
                  <a:txBody>
                    <a:bodyPr/>
                    <a:lstStyle/>
                    <a:p>
                      <a:pPr algn="ctr" fontAlgn="b"/>
                      <a:r>
                        <a:rPr lang="en-IN" sz="900" b="0" i="0" u="none" strike="noStrike">
                          <a:solidFill>
                            <a:srgbClr val="000000"/>
                          </a:solidFill>
                          <a:effectLst/>
                          <a:latin typeface="DM Sans" pitchFamily="2" charset="0"/>
                        </a:rPr>
                        <a:t>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22.35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19.78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19.61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597301"/>
                  </a:ext>
                </a:extLst>
              </a:tr>
              <a:tr h="182880">
                <a:tc>
                  <a:txBody>
                    <a:bodyPr/>
                    <a:lstStyle/>
                    <a:p>
                      <a:pPr algn="ctr" fontAlgn="b"/>
                      <a:r>
                        <a:rPr lang="en-IN" sz="900" b="0" i="0" u="none" strike="noStrike">
                          <a:solidFill>
                            <a:srgbClr val="000000"/>
                          </a:solidFill>
                          <a:effectLst/>
                          <a:latin typeface="DM Sans" pitchFamily="2" charset="0"/>
                        </a:rPr>
                        <a: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21.31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16.32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20.16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907163"/>
                  </a:ext>
                </a:extLst>
              </a:tr>
              <a:tr h="182880">
                <a:tc>
                  <a:txBody>
                    <a:bodyPr/>
                    <a:lstStyle/>
                    <a:p>
                      <a:pPr algn="ctr" fontAlgn="b"/>
                      <a:r>
                        <a:rPr lang="en-IN" sz="900" b="0" i="0" u="none" strike="noStrike">
                          <a:solidFill>
                            <a:srgbClr val="000000"/>
                          </a:solidFill>
                          <a:effectLst/>
                          <a:latin typeface="DM Sans" pitchFamily="2" charset="0"/>
                        </a:rPr>
                        <a:t>Ensemble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21.56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16.89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19.66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19.37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77396"/>
                  </a:ext>
                </a:extLst>
              </a:tr>
            </a:tbl>
          </a:graphicData>
        </a:graphic>
      </p:graphicFrame>
    </p:spTree>
    <p:extLst>
      <p:ext uri="{BB962C8B-B14F-4D97-AF65-F5344CB8AC3E}">
        <p14:creationId xmlns:p14="http://schemas.microsoft.com/office/powerpoint/2010/main" val="141938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IN" sz="2400" dirty="0">
                <a:solidFill>
                  <a:schemeClr val="bg1"/>
                </a:solidFill>
                <a:latin typeface="DM Sans" pitchFamily="2" charset="0"/>
              </a:rPr>
              <a:t>Extra Work - </a:t>
            </a:r>
            <a:r>
              <a:rPr lang="en-IN" sz="2400" dirty="0" err="1">
                <a:solidFill>
                  <a:schemeClr val="bg1"/>
                </a:solidFill>
                <a:latin typeface="DM Sans" pitchFamily="2" charset="0"/>
              </a:rPr>
              <a:t>NHits</a:t>
            </a:r>
            <a:endParaRPr lang="en-IN" sz="2400" dirty="0">
              <a:solidFill>
                <a:schemeClr val="bg1"/>
              </a:solidFill>
              <a:latin typeface="DM Sans" pitchFamily="2" charset="0"/>
            </a:endParaRPr>
          </a:p>
        </p:txBody>
      </p:sp>
      <p:pic>
        <p:nvPicPr>
          <p:cNvPr id="6" name="Picture 5">
            <a:extLst>
              <a:ext uri="{FF2B5EF4-FFF2-40B4-BE49-F238E27FC236}">
                <a16:creationId xmlns:a16="http://schemas.microsoft.com/office/drawing/2014/main" id="{1DCA1D84-DC49-240B-9F41-1A875097971F}"/>
              </a:ext>
            </a:extLst>
          </p:cNvPr>
          <p:cNvPicPr>
            <a:picLocks noChangeAspect="1"/>
          </p:cNvPicPr>
          <p:nvPr/>
        </p:nvPicPr>
        <p:blipFill>
          <a:blip r:embed="rId2"/>
          <a:stretch>
            <a:fillRect/>
          </a:stretch>
        </p:blipFill>
        <p:spPr>
          <a:xfrm>
            <a:off x="144780" y="1680405"/>
            <a:ext cx="6019800" cy="3140766"/>
          </a:xfrm>
          <a:prstGeom prst="rect">
            <a:avLst/>
          </a:prstGeom>
          <a:ln>
            <a:solidFill>
              <a:schemeClr val="accent1"/>
            </a:solidFill>
          </a:ln>
        </p:spPr>
      </p:pic>
      <p:sp>
        <p:nvSpPr>
          <p:cNvPr id="7" name="TextBox 6">
            <a:extLst>
              <a:ext uri="{FF2B5EF4-FFF2-40B4-BE49-F238E27FC236}">
                <a16:creationId xmlns:a16="http://schemas.microsoft.com/office/drawing/2014/main" id="{AB6E4A53-9A97-68BA-6CBB-D2244E0668E2}"/>
              </a:ext>
            </a:extLst>
          </p:cNvPr>
          <p:cNvSpPr txBox="1"/>
          <p:nvPr/>
        </p:nvSpPr>
        <p:spPr>
          <a:xfrm>
            <a:off x="144780" y="687773"/>
            <a:ext cx="8923020" cy="861774"/>
          </a:xfrm>
          <a:prstGeom prst="rect">
            <a:avLst/>
          </a:prstGeom>
          <a:noFill/>
        </p:spPr>
        <p:txBody>
          <a:bodyPr wrap="square" rtlCol="0">
            <a:spAutoFit/>
          </a:bodyPr>
          <a:lstStyle/>
          <a:p>
            <a:r>
              <a:rPr lang="en-IN" b="1" dirty="0">
                <a:latin typeface="DM Sans" pitchFamily="2" charset="0"/>
              </a:rPr>
              <a:t>Key changes to the architecture:</a:t>
            </a:r>
          </a:p>
          <a:p>
            <a:pPr marL="171450" indent="-171450">
              <a:buFont typeface="Arial" panose="020B0604020202020204" pitchFamily="34" charset="0"/>
              <a:buChar char="•"/>
            </a:pPr>
            <a:r>
              <a:rPr lang="en-IN" sz="1200" dirty="0">
                <a:latin typeface="DM Sans" pitchFamily="2" charset="0"/>
              </a:rPr>
              <a:t>Multi rate sampling through the </a:t>
            </a:r>
            <a:r>
              <a:rPr lang="en-IN" sz="1200" dirty="0" err="1">
                <a:latin typeface="DM Sans" pitchFamily="2" charset="0"/>
              </a:rPr>
              <a:t>MaxPool</a:t>
            </a:r>
            <a:r>
              <a:rPr lang="en-IN" sz="1200" dirty="0">
                <a:latin typeface="DM Sans" pitchFamily="2" charset="0"/>
              </a:rPr>
              <a:t> layer – larger kernel translates to greater emphasis on long-term effects</a:t>
            </a:r>
          </a:p>
          <a:p>
            <a:pPr marL="171450" indent="-171450">
              <a:buFont typeface="Arial" panose="020B0604020202020204" pitchFamily="34" charset="0"/>
              <a:buChar char="•"/>
            </a:pPr>
            <a:r>
              <a:rPr lang="en-US" sz="1200" b="0" i="0" dirty="0">
                <a:solidFill>
                  <a:srgbClr val="292929"/>
                </a:solidFill>
                <a:effectLst/>
                <a:latin typeface="DM Sans" pitchFamily="2" charset="0"/>
              </a:rPr>
              <a:t>N-</a:t>
            </a:r>
            <a:r>
              <a:rPr lang="en-US" sz="1200" b="0" i="0" dirty="0" err="1">
                <a:solidFill>
                  <a:srgbClr val="292929"/>
                </a:solidFill>
                <a:effectLst/>
                <a:latin typeface="DM Sans" pitchFamily="2" charset="0"/>
              </a:rPr>
              <a:t>HiTS</a:t>
            </a:r>
            <a:r>
              <a:rPr lang="en-US" sz="1200" b="0" i="0" dirty="0">
                <a:solidFill>
                  <a:srgbClr val="292929"/>
                </a:solidFill>
                <a:effectLst/>
                <a:latin typeface="DM Sans" pitchFamily="2" charset="0"/>
              </a:rPr>
              <a:t> uses hierarchical interpolation, where each stack has what they call an </a:t>
            </a:r>
            <a:r>
              <a:rPr lang="en-US" sz="1200" b="0" i="1" dirty="0">
                <a:solidFill>
                  <a:srgbClr val="292929"/>
                </a:solidFill>
                <a:effectLst/>
                <a:latin typeface="DM Sans" pitchFamily="2" charset="0"/>
              </a:rPr>
              <a:t>expressiveness ratio</a:t>
            </a:r>
            <a:r>
              <a:rPr lang="en-US" sz="1200" dirty="0">
                <a:solidFill>
                  <a:srgbClr val="292929"/>
                </a:solidFill>
                <a:latin typeface="DM Sans" pitchFamily="2" charset="0"/>
              </a:rPr>
              <a:t> (</a:t>
            </a:r>
            <a:r>
              <a:rPr lang="en-US" sz="1200" b="0" i="0" dirty="0">
                <a:solidFill>
                  <a:srgbClr val="292929"/>
                </a:solidFill>
                <a:effectLst/>
                <a:latin typeface="DM Sans" pitchFamily="2" charset="0"/>
              </a:rPr>
              <a:t>the number of predictions per unit of time)</a:t>
            </a:r>
            <a:endParaRPr lang="en-IN" sz="1200" dirty="0">
              <a:latin typeface="DM Sans" pitchFamily="2" charset="0"/>
            </a:endParaRPr>
          </a:p>
        </p:txBody>
      </p:sp>
      <p:pic>
        <p:nvPicPr>
          <p:cNvPr id="10" name="Picture 9">
            <a:extLst>
              <a:ext uri="{FF2B5EF4-FFF2-40B4-BE49-F238E27FC236}">
                <a16:creationId xmlns:a16="http://schemas.microsoft.com/office/drawing/2014/main" id="{A8AE304D-4B32-3385-9C55-2B69E653D3CF}"/>
              </a:ext>
            </a:extLst>
          </p:cNvPr>
          <p:cNvPicPr>
            <a:picLocks noChangeAspect="1"/>
          </p:cNvPicPr>
          <p:nvPr/>
        </p:nvPicPr>
        <p:blipFill>
          <a:blip r:embed="rId3"/>
          <a:stretch>
            <a:fillRect/>
          </a:stretch>
        </p:blipFill>
        <p:spPr>
          <a:xfrm>
            <a:off x="6442521" y="2571750"/>
            <a:ext cx="2556699" cy="1395882"/>
          </a:xfrm>
          <a:prstGeom prst="rect">
            <a:avLst/>
          </a:prstGeom>
          <a:ln>
            <a:solidFill>
              <a:schemeClr val="accent1"/>
            </a:solidFill>
          </a:ln>
        </p:spPr>
      </p:pic>
    </p:spTree>
    <p:extLst>
      <p:ext uri="{BB962C8B-B14F-4D97-AF65-F5344CB8AC3E}">
        <p14:creationId xmlns:p14="http://schemas.microsoft.com/office/powerpoint/2010/main" val="223824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199" y="95250"/>
            <a:ext cx="5892209" cy="461665"/>
          </a:xfrm>
          <a:prstGeom prst="rect">
            <a:avLst/>
          </a:prstGeom>
          <a:noFill/>
        </p:spPr>
        <p:txBody>
          <a:bodyPr wrap="square" rtlCol="0">
            <a:spAutoFit/>
          </a:bodyPr>
          <a:lstStyle/>
          <a:p>
            <a:r>
              <a:rPr lang="en-IN" sz="2400" dirty="0">
                <a:solidFill>
                  <a:schemeClr val="bg1"/>
                </a:solidFill>
                <a:latin typeface="DM Sans" pitchFamily="2" charset="0"/>
              </a:rPr>
              <a:t>NHITS vs NBEATS</a:t>
            </a:r>
          </a:p>
        </p:txBody>
      </p:sp>
      <p:pic>
        <p:nvPicPr>
          <p:cNvPr id="20" name="Picture 19">
            <a:extLst>
              <a:ext uri="{FF2B5EF4-FFF2-40B4-BE49-F238E27FC236}">
                <a16:creationId xmlns:a16="http://schemas.microsoft.com/office/drawing/2014/main" id="{60FA6E59-A373-ED46-2673-75AD74FFC580}"/>
              </a:ext>
            </a:extLst>
          </p:cNvPr>
          <p:cNvPicPr>
            <a:picLocks noChangeAspect="1"/>
          </p:cNvPicPr>
          <p:nvPr/>
        </p:nvPicPr>
        <p:blipFill>
          <a:blip r:embed="rId2"/>
          <a:stretch>
            <a:fillRect/>
          </a:stretch>
        </p:blipFill>
        <p:spPr>
          <a:xfrm>
            <a:off x="929640" y="1920448"/>
            <a:ext cx="7391400" cy="2917777"/>
          </a:xfrm>
          <a:prstGeom prst="rect">
            <a:avLst/>
          </a:prstGeom>
        </p:spPr>
      </p:pic>
      <p:graphicFrame>
        <p:nvGraphicFramePr>
          <p:cNvPr id="22" name="Table 21">
            <a:extLst>
              <a:ext uri="{FF2B5EF4-FFF2-40B4-BE49-F238E27FC236}">
                <a16:creationId xmlns:a16="http://schemas.microsoft.com/office/drawing/2014/main" id="{1578EE1D-3699-42D6-BD73-93FA7B864B3B}"/>
              </a:ext>
            </a:extLst>
          </p:cNvPr>
          <p:cNvGraphicFramePr>
            <a:graphicFrameLocks noGrp="1"/>
          </p:cNvGraphicFramePr>
          <p:nvPr>
            <p:extLst>
              <p:ext uri="{D42A27DB-BD31-4B8C-83A1-F6EECF244321}">
                <p14:modId xmlns:p14="http://schemas.microsoft.com/office/powerpoint/2010/main" val="2874994119"/>
              </p:ext>
            </p:extLst>
          </p:nvPr>
        </p:nvGraphicFramePr>
        <p:xfrm>
          <a:off x="3657599" y="906147"/>
          <a:ext cx="1828800" cy="548640"/>
        </p:xfrm>
        <a:graphic>
          <a:graphicData uri="http://schemas.openxmlformats.org/drawingml/2006/table">
            <a:tbl>
              <a:tblPr/>
              <a:tblGrid>
                <a:gridCol w="609600">
                  <a:extLst>
                    <a:ext uri="{9D8B030D-6E8A-4147-A177-3AD203B41FA5}">
                      <a16:colId xmlns:a16="http://schemas.microsoft.com/office/drawing/2014/main" val="319226869"/>
                    </a:ext>
                  </a:extLst>
                </a:gridCol>
                <a:gridCol w="609600">
                  <a:extLst>
                    <a:ext uri="{9D8B030D-6E8A-4147-A177-3AD203B41FA5}">
                      <a16:colId xmlns:a16="http://schemas.microsoft.com/office/drawing/2014/main" val="2724045888"/>
                    </a:ext>
                  </a:extLst>
                </a:gridCol>
                <a:gridCol w="609600">
                  <a:extLst>
                    <a:ext uri="{9D8B030D-6E8A-4147-A177-3AD203B41FA5}">
                      <a16:colId xmlns:a16="http://schemas.microsoft.com/office/drawing/2014/main" val="3868978296"/>
                    </a:ext>
                  </a:extLst>
                </a:gridCol>
              </a:tblGrid>
              <a:tr h="182880">
                <a:tc>
                  <a:txBody>
                    <a:bodyPr/>
                    <a:lstStyle/>
                    <a:p>
                      <a:pPr algn="ctr" fontAlgn="b"/>
                      <a:r>
                        <a:rPr lang="en-IN" sz="900" b="0" i="0" u="none" strike="noStrike">
                          <a:solidFill>
                            <a:srgbClr val="000000"/>
                          </a:solidFill>
                          <a:effectLst/>
                          <a:latin typeface="DM Sans" pitchFamily="2"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MAPE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1" i="0" u="none" strike="noStrike">
                          <a:solidFill>
                            <a:srgbClr val="000000"/>
                          </a:solidFill>
                          <a:effectLst/>
                          <a:latin typeface="DM Sans" pitchFamily="2" charset="0"/>
                        </a:rPr>
                        <a:t>sMAPE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073343"/>
                  </a:ext>
                </a:extLst>
              </a:tr>
              <a:tr h="182880">
                <a:tc>
                  <a:txBody>
                    <a:bodyPr/>
                    <a:lstStyle/>
                    <a:p>
                      <a:pPr algn="ctr" fontAlgn="b"/>
                      <a:r>
                        <a:rPr lang="en-IN" sz="900" b="0" i="0" u="none" strike="noStrike">
                          <a:solidFill>
                            <a:srgbClr val="000000"/>
                          </a:solidFill>
                          <a:effectLst/>
                          <a:latin typeface="DM Sans" pitchFamily="2" charset="0"/>
                        </a:rPr>
                        <a:t>NHITS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0.04534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0.0488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831119"/>
                  </a:ext>
                </a:extLst>
              </a:tr>
              <a:tr h="182880">
                <a:tc>
                  <a:txBody>
                    <a:bodyPr/>
                    <a:lstStyle/>
                    <a:p>
                      <a:pPr algn="ctr" fontAlgn="b"/>
                      <a:r>
                        <a:rPr lang="en-IN" sz="900" b="0" i="0" u="none" strike="noStrike">
                          <a:solidFill>
                            <a:srgbClr val="000000"/>
                          </a:solidFill>
                          <a:effectLst/>
                          <a:latin typeface="DM Sans" pitchFamily="2" charset="0"/>
                        </a:rPr>
                        <a:t>NBEATS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0.05109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0.04365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423560"/>
                  </a:ext>
                </a:extLst>
              </a:tr>
            </a:tbl>
          </a:graphicData>
        </a:graphic>
      </p:graphicFrame>
    </p:spTree>
    <p:extLst>
      <p:ext uri="{BB962C8B-B14F-4D97-AF65-F5344CB8AC3E}">
        <p14:creationId xmlns:p14="http://schemas.microsoft.com/office/powerpoint/2010/main" val="3636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0D30E4-49BB-6193-3A6C-9EDCB2FD8FF8}"/>
              </a:ext>
            </a:extLst>
          </p:cNvPr>
          <p:cNvSpPr/>
          <p:nvPr/>
        </p:nvSpPr>
        <p:spPr>
          <a:xfrm>
            <a:off x="-1"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D69FCE9-C5DE-2FA6-4B54-CF4385C36B83}"/>
              </a:ext>
            </a:extLst>
          </p:cNvPr>
          <p:cNvSpPr txBox="1"/>
          <p:nvPr/>
        </p:nvSpPr>
        <p:spPr>
          <a:xfrm>
            <a:off x="127590" y="1971585"/>
            <a:ext cx="5458047" cy="1200329"/>
          </a:xfrm>
          <a:prstGeom prst="rect">
            <a:avLst/>
          </a:prstGeom>
          <a:noFill/>
        </p:spPr>
        <p:txBody>
          <a:bodyPr wrap="square" rtlCol="0">
            <a:spAutoFit/>
          </a:bodyPr>
          <a:lstStyle/>
          <a:p>
            <a:r>
              <a:rPr lang="en-US" sz="7200" dirty="0">
                <a:solidFill>
                  <a:schemeClr val="bg1"/>
                </a:solidFill>
                <a:latin typeface="DM Sans" pitchFamily="2" charset="0"/>
              </a:rPr>
              <a:t>Thank You!</a:t>
            </a:r>
            <a:endParaRPr lang="en-IN" sz="7200" dirty="0">
              <a:solidFill>
                <a:schemeClr val="bg1"/>
              </a:solidFill>
              <a:latin typeface="DM Sans" pitchFamily="2" charset="0"/>
            </a:endParaRPr>
          </a:p>
        </p:txBody>
      </p:sp>
    </p:spTree>
    <p:extLst>
      <p:ext uri="{BB962C8B-B14F-4D97-AF65-F5344CB8AC3E}">
        <p14:creationId xmlns:p14="http://schemas.microsoft.com/office/powerpoint/2010/main" val="48468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7EB159-80FF-3ED8-4BC6-7FCF03A8EF87}"/>
                  </a:ext>
                </a:extLst>
              </p:cNvPr>
              <p:cNvSpPr txBox="1"/>
              <p:nvPr/>
            </p:nvSpPr>
            <p:spPr>
              <a:xfrm>
                <a:off x="186068" y="809765"/>
                <a:ext cx="8639999" cy="1043812"/>
              </a:xfrm>
              <a:prstGeom prst="rect">
                <a:avLst/>
              </a:prstGeom>
              <a:noFill/>
            </p:spPr>
            <p:txBody>
              <a:bodyPr wrap="square">
                <a:spAutoFit/>
              </a:bodyPr>
              <a:lstStyle/>
              <a:p>
                <a:pPr>
                  <a:lnSpc>
                    <a:spcPct val="107000"/>
                  </a:lnSpc>
                  <a:spcAft>
                    <a:spcPts val="800"/>
                  </a:spcAft>
                </a:pPr>
                <a:r>
                  <a:rPr lang="en-US" sz="1300" dirty="0">
                    <a:effectLst/>
                    <a:latin typeface="DM Sans" pitchFamily="2" charset="0"/>
                    <a:ea typeface="Calibri" panose="020F0502020204030204" pitchFamily="34" charset="0"/>
                    <a:cs typeface="Times New Roman" panose="02020603050405020304" pitchFamily="18" charset="0"/>
                  </a:rPr>
                  <a:t>The objective is to provide a Deep Learning based solution to a </a:t>
                </a:r>
                <a:r>
                  <a:rPr lang="en-US" sz="1300" b="1" dirty="0">
                    <a:solidFill>
                      <a:srgbClr val="071554"/>
                    </a:solidFill>
                    <a:effectLst/>
                    <a:latin typeface="DM Sans" pitchFamily="2" charset="0"/>
                    <a:ea typeface="Calibri" panose="020F0502020204030204" pitchFamily="34" charset="0"/>
                    <a:cs typeface="Times New Roman" panose="02020603050405020304" pitchFamily="18" charset="0"/>
                  </a:rPr>
                  <a:t>univariate point forecasting problem in discrete time.</a:t>
                </a:r>
                <a:endParaRPr lang="en-IN" sz="1300" b="1" dirty="0">
                  <a:solidFill>
                    <a:srgbClr val="071554"/>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effectLst/>
                    <a:latin typeface="DM Sans" pitchFamily="2" charset="0"/>
                    <a:ea typeface="Calibri" panose="020F0502020204030204" pitchFamily="34" charset="0"/>
                    <a:cs typeface="Times New Roman" panose="02020603050405020304" pitchFamily="18" charset="0"/>
                  </a:rPr>
                  <a:t>Given a length-</a:t>
                </a:r>
                <a:r>
                  <a:rPr lang="en-US" sz="1300" i="1" dirty="0">
                    <a:effectLst/>
                    <a:latin typeface="DM Sans" pitchFamily="2" charset="0"/>
                    <a:ea typeface="Calibri" panose="020F0502020204030204" pitchFamily="34" charset="0"/>
                    <a:cs typeface="Times New Roman" panose="02020603050405020304" pitchFamily="18" charset="0"/>
                  </a:rPr>
                  <a:t>H</a:t>
                </a:r>
                <a:r>
                  <a:rPr lang="en-US" sz="1300" dirty="0">
                    <a:effectLst/>
                    <a:latin typeface="DM Sans" pitchFamily="2" charset="0"/>
                    <a:ea typeface="Calibri" panose="020F0502020204030204" pitchFamily="34" charset="0"/>
                    <a:cs typeface="Times New Roman" panose="02020603050405020304" pitchFamily="18" charset="0"/>
                  </a:rPr>
                  <a:t> forecast horizon and a length-</a:t>
                </a:r>
                <a:r>
                  <a:rPr lang="en-US" sz="1300" i="1" dirty="0">
                    <a:effectLst/>
                    <a:latin typeface="DM Sans" pitchFamily="2" charset="0"/>
                    <a:ea typeface="Calibri" panose="020F0502020204030204" pitchFamily="34" charset="0"/>
                    <a:cs typeface="Times New Roman" panose="02020603050405020304" pitchFamily="18" charset="0"/>
                  </a:rPr>
                  <a:t>T</a:t>
                </a:r>
                <a:r>
                  <a:rPr lang="en-US" sz="1300" dirty="0">
                    <a:effectLst/>
                    <a:latin typeface="DM Sans" pitchFamily="2" charset="0"/>
                    <a:ea typeface="Calibri" panose="020F0502020204030204" pitchFamily="34" charset="0"/>
                    <a:cs typeface="Times New Roman" panose="02020603050405020304" pitchFamily="18" charset="0"/>
                  </a:rPr>
                  <a:t> observed series history out of which a lookback window of size </a:t>
                </a:r>
                <a14:m>
                  <m:oMath xmlns:m="http://schemas.openxmlformats.org/officeDocument/2006/math">
                    <m:r>
                      <a:rPr lang="en-US" sz="13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r>
                      <a:rPr lang="en-US" sz="1300" i="1">
                        <a:effectLst/>
                        <a:latin typeface="Cambria Math" panose="02040503050406030204" pitchFamily="18" charset="0"/>
                        <a:ea typeface="Calibri" panose="020F0502020204030204" pitchFamily="34" charset="0"/>
                        <a:cs typeface="Times New Roman" panose="02020603050405020304" pitchFamily="18" charset="0"/>
                      </a:rPr>
                      <m:t>𝑇</m:t>
                    </m:r>
                  </m:oMath>
                </a14:m>
                <a:r>
                  <a:rPr lang="en-US" sz="1300" dirty="0">
                    <a:effectLst/>
                    <a:latin typeface="DM Sans" pitchFamily="2" charset="0"/>
                    <a:ea typeface="Calibri" panose="020F0502020204030204" pitchFamily="34" charset="0"/>
                    <a:cs typeface="Times New Roman" panose="02020603050405020304" pitchFamily="18" charset="0"/>
                  </a:rPr>
                  <a:t> is considered</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A17EB159-80FF-3ED8-4BC6-7FCF03A8EF87}"/>
                  </a:ext>
                </a:extLst>
              </p:cNvPr>
              <p:cNvSpPr txBox="1">
                <a:spLocks noRot="1" noChangeAspect="1" noMove="1" noResize="1" noEditPoints="1" noAdjustHandles="1" noChangeArrowheads="1" noChangeShapeType="1" noTextEdit="1"/>
              </p:cNvSpPr>
              <p:nvPr/>
            </p:nvSpPr>
            <p:spPr>
              <a:xfrm>
                <a:off x="186068" y="809765"/>
                <a:ext cx="8639999" cy="1043812"/>
              </a:xfrm>
              <a:prstGeom prst="rect">
                <a:avLst/>
              </a:prstGeom>
              <a:blipFill>
                <a:blip r:embed="rId2"/>
                <a:stretch>
                  <a:fillRect l="-141" b="-40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8931EC-132C-FB39-C25C-517AC2654164}"/>
                  </a:ext>
                </a:extLst>
              </p:cNvPr>
              <p:cNvSpPr txBox="1"/>
              <p:nvPr/>
            </p:nvSpPr>
            <p:spPr>
              <a:xfrm>
                <a:off x="2280684" y="1918979"/>
                <a:ext cx="4582632"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300" b="1" smtClean="0">
                          <a:latin typeface="Cambria Math" panose="02040503050406030204" pitchFamily="18" charset="0"/>
                        </a:rPr>
                        <m:t>𝐱</m:t>
                      </m:r>
                      <m:r>
                        <a:rPr lang="en-IN" sz="1300" b="0" i="0">
                          <a:latin typeface="Cambria Math" panose="02040503050406030204" pitchFamily="18" charset="0"/>
                        </a:rPr>
                        <m:t> ∈ </m:t>
                      </m:r>
                      <m:sSup>
                        <m:sSupPr>
                          <m:ctrlPr>
                            <a:rPr lang="en-IN" sz="1300" b="0" i="1">
                              <a:solidFill>
                                <a:srgbClr val="836967"/>
                              </a:solidFill>
                              <a:latin typeface="Cambria Math" panose="02040503050406030204" pitchFamily="18" charset="0"/>
                            </a:rPr>
                          </m:ctrlPr>
                        </m:sSupPr>
                        <m:e>
                          <m:r>
                            <a:rPr lang="en-IN" sz="1300" b="0" i="0">
                              <a:latin typeface="Cambria Math" panose="02040503050406030204" pitchFamily="18" charset="0"/>
                            </a:rPr>
                            <m:t>ℝ</m:t>
                          </m:r>
                        </m:e>
                        <m:sup>
                          <m:r>
                            <a:rPr lang="en-IN" sz="1300" b="1" i="1">
                              <a:latin typeface="Cambria Math" panose="02040503050406030204" pitchFamily="18" charset="0"/>
                            </a:rPr>
                            <m:t>𝒕</m:t>
                          </m:r>
                        </m:sup>
                      </m:sSup>
                      <m:r>
                        <a:rPr lang="en-IN" sz="1300" b="0" i="0">
                          <a:latin typeface="Cambria Math" panose="02040503050406030204" pitchFamily="18" charset="0"/>
                        </a:rPr>
                        <m:t>=</m:t>
                      </m:r>
                      <m:d>
                        <m:dPr>
                          <m:begChr m:val="["/>
                          <m:endChr m:val="]"/>
                          <m:sepChr m:val=","/>
                          <m:ctrlPr>
                            <a:rPr lang="en-IN" sz="1300" b="0" i="1">
                              <a:latin typeface="Cambria Math" panose="02040503050406030204" pitchFamily="18" charset="0"/>
                            </a:rPr>
                          </m:ctrlPr>
                        </m:dPr>
                        <m:e>
                          <m:sSub>
                            <m:sSubPr>
                              <m:ctrlPr>
                                <a:rPr lang="en-IN" sz="1300" b="0" i="1">
                                  <a:solidFill>
                                    <a:srgbClr val="836967"/>
                                  </a:solidFill>
                                  <a:latin typeface="Cambria Math" panose="02040503050406030204" pitchFamily="18" charset="0"/>
                                </a:rPr>
                              </m:ctrlPr>
                            </m:sSubPr>
                            <m:e>
                              <m:r>
                                <a:rPr lang="en-IN" sz="1300" b="0" i="1">
                                  <a:latin typeface="Cambria Math" panose="02040503050406030204" pitchFamily="18" charset="0"/>
                                </a:rPr>
                                <m:t>𝑦</m:t>
                              </m:r>
                            </m:e>
                            <m:sub>
                              <m:r>
                                <a:rPr lang="en-IN" sz="1300" b="0" i="1">
                                  <a:latin typeface="Cambria Math" panose="02040503050406030204" pitchFamily="18" charset="0"/>
                                </a:rPr>
                                <m:t>𝑇</m:t>
                              </m:r>
                              <m:r>
                                <a:rPr lang="en-IN" sz="1300" b="0" i="0">
                                  <a:latin typeface="Cambria Math" panose="02040503050406030204" pitchFamily="18" charset="0"/>
                                </a:rPr>
                                <m:t>−</m:t>
                              </m:r>
                              <m:r>
                                <a:rPr lang="en-IN" sz="1300" b="0" i="1">
                                  <a:latin typeface="Cambria Math" panose="02040503050406030204" pitchFamily="18" charset="0"/>
                                </a:rPr>
                                <m:t>𝑡</m:t>
                              </m:r>
                              <m:r>
                                <a:rPr lang="en-IN" sz="1300" b="0" i="0">
                                  <a:latin typeface="Cambria Math" panose="02040503050406030204" pitchFamily="18" charset="0"/>
                                </a:rPr>
                                <m:t>+1</m:t>
                              </m:r>
                            </m:sub>
                          </m:sSub>
                          <m:r>
                            <a:rPr lang="en-US" sz="1300" b="0" i="1" smtClean="0">
                              <a:latin typeface="Cambria Math" panose="02040503050406030204" pitchFamily="18" charset="0"/>
                            </a:rPr>
                            <m:t> </m:t>
                          </m:r>
                        </m:e>
                        <m:e>
                          <m:r>
                            <a:rPr lang="en-IN" sz="1300" b="0" i="0">
                              <a:latin typeface="Cambria Math" panose="02040503050406030204" pitchFamily="18" charset="0"/>
                            </a:rPr>
                            <m:t>…</m:t>
                          </m:r>
                        </m:e>
                        <m:e>
                          <m:r>
                            <a:rPr lang="en-IN" sz="1300" b="0" i="0">
                              <a:latin typeface="Cambria Math" panose="02040503050406030204" pitchFamily="18" charset="0"/>
                            </a:rPr>
                            <m:t>  </m:t>
                          </m:r>
                          <m:sSub>
                            <m:sSubPr>
                              <m:ctrlPr>
                                <a:rPr lang="en-IN" sz="1300" b="0" i="1">
                                  <a:solidFill>
                                    <a:srgbClr val="836967"/>
                                  </a:solidFill>
                                  <a:latin typeface="Cambria Math" panose="02040503050406030204" pitchFamily="18" charset="0"/>
                                </a:rPr>
                              </m:ctrlPr>
                            </m:sSubPr>
                            <m:e>
                              <m:r>
                                <a:rPr lang="en-IN" sz="1300" b="0" i="1">
                                  <a:latin typeface="Cambria Math" panose="02040503050406030204" pitchFamily="18" charset="0"/>
                                </a:rPr>
                                <m:t>𝑦</m:t>
                              </m:r>
                            </m:e>
                            <m:sub>
                              <m:r>
                                <a:rPr lang="en-IN" sz="1300" b="0" i="1">
                                  <a:latin typeface="Cambria Math" panose="02040503050406030204" pitchFamily="18" charset="0"/>
                                </a:rPr>
                                <m:t>𝑇</m:t>
                              </m:r>
                            </m:sub>
                          </m:sSub>
                        </m:e>
                      </m:d>
                      <m:r>
                        <a:rPr lang="en-IN" sz="1300" b="0" i="0">
                          <a:latin typeface="Cambria Math" panose="02040503050406030204" pitchFamily="18" charset="0"/>
                        </a:rPr>
                        <m:t> </m:t>
                      </m:r>
                    </m:oMath>
                  </m:oMathPara>
                </a14:m>
                <a:endParaRPr lang="en-IN" sz="1300" dirty="0"/>
              </a:p>
            </p:txBody>
          </p:sp>
        </mc:Choice>
        <mc:Fallback xmlns="">
          <p:sp>
            <p:nvSpPr>
              <p:cNvPr id="7" name="TextBox 6">
                <a:extLst>
                  <a:ext uri="{FF2B5EF4-FFF2-40B4-BE49-F238E27FC236}">
                    <a16:creationId xmlns:a16="http://schemas.microsoft.com/office/drawing/2014/main" id="{0C8931EC-132C-FB39-C25C-517AC2654164}"/>
                  </a:ext>
                </a:extLst>
              </p:cNvPr>
              <p:cNvSpPr txBox="1">
                <a:spLocks noRot="1" noChangeAspect="1" noMove="1" noResize="1" noEditPoints="1" noAdjustHandles="1" noChangeArrowheads="1" noChangeShapeType="1" noTextEdit="1"/>
              </p:cNvSpPr>
              <p:nvPr/>
            </p:nvSpPr>
            <p:spPr>
              <a:xfrm>
                <a:off x="2280684" y="1918979"/>
                <a:ext cx="4582632" cy="292388"/>
              </a:xfrm>
              <a:prstGeom prst="rect">
                <a:avLst/>
              </a:prstGeom>
              <a:blipFill>
                <a:blip r:embed="rId3"/>
                <a:stretch>
                  <a:fillRect b="-2083"/>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81468C8C-D8BC-1348-B881-66358E0CA6E3}"/>
              </a:ext>
            </a:extLst>
          </p:cNvPr>
          <p:cNvSpPr txBox="1"/>
          <p:nvPr/>
        </p:nvSpPr>
        <p:spPr>
          <a:xfrm>
            <a:off x="186067" y="2226756"/>
            <a:ext cx="8705933" cy="299697"/>
          </a:xfrm>
          <a:prstGeom prst="rect">
            <a:avLst/>
          </a:prstGeom>
          <a:noFill/>
        </p:spPr>
        <p:txBody>
          <a:bodyPr wrap="square">
            <a:spAutoFit/>
          </a:bodyPr>
          <a:lstStyle/>
          <a:p>
            <a:pPr>
              <a:lnSpc>
                <a:spcPct val="107000"/>
              </a:lnSpc>
              <a:spcAft>
                <a:spcPts val="800"/>
              </a:spcAft>
              <a:tabLst>
                <a:tab pos="2979420" algn="l"/>
              </a:tabLst>
            </a:pPr>
            <a:r>
              <a:rPr lang="en-US" sz="1300" dirty="0">
                <a:effectLst/>
                <a:latin typeface="DM Sans" pitchFamily="2" charset="0"/>
                <a:ea typeface="Calibri" panose="020F0502020204030204" pitchFamily="34" charset="0"/>
                <a:cs typeface="Times New Roman" panose="02020603050405020304" pitchFamily="18" charset="0"/>
              </a:rPr>
              <a:t>The task is to predict the vector of future values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F53934A-82FB-8D6D-5CC5-2C5598AC6C15}"/>
                  </a:ext>
                </a:extLst>
              </p:cNvPr>
              <p:cNvSpPr txBox="1"/>
              <p:nvPr/>
            </p:nvSpPr>
            <p:spPr>
              <a:xfrm>
                <a:off x="2280684" y="2534533"/>
                <a:ext cx="4582632" cy="413062"/>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300" b="1" i="1" smtClean="0">
                          <a:effectLst/>
                          <a:latin typeface="Cambria Math" panose="02040503050406030204" pitchFamily="18" charset="0"/>
                          <a:ea typeface="Calibri" panose="020F0502020204030204" pitchFamily="34" charset="0"/>
                          <a:cs typeface="Times New Roman" panose="02020603050405020304" pitchFamily="18" charset="0"/>
                        </a:rPr>
                        <m:t>𝐲</m:t>
                      </m:r>
                      <m:r>
                        <a:rPr lang="en-US" sz="1300" b="1">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IN" sz="13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ℝ</m:t>
                          </m:r>
                        </m:e>
                        <m: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𝑯</m:t>
                          </m:r>
                        </m:sup>
                      </m:sSup>
                      <m:r>
                        <a:rPr lang="en-US" sz="13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3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IN"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300" i="1">
                              <a:effectLst/>
                              <a:latin typeface="Cambria Math" panose="02040503050406030204" pitchFamily="18" charset="0"/>
                              <a:ea typeface="Calibri" panose="020F0502020204030204" pitchFamily="34" charset="0"/>
                              <a:cs typeface="Times New Roman" panose="02020603050405020304" pitchFamily="18" charset="0"/>
                            </a:rPr>
                            <m:t>+</m:t>
                          </m:r>
                          <m:r>
                            <a:rPr lang="en-US" sz="1300" i="1">
                              <a:effectLst/>
                              <a:latin typeface="Cambria Math" panose="02040503050406030204" pitchFamily="18" charset="0"/>
                              <a:ea typeface="Calibri" panose="020F0502020204030204" pitchFamily="34" charset="0"/>
                              <a:cs typeface="Times New Roman" panose="02020603050405020304" pitchFamily="18" charset="0"/>
                            </a:rPr>
                            <m:t>𝐻</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F53934A-82FB-8D6D-5CC5-2C5598AC6C15}"/>
                  </a:ext>
                </a:extLst>
              </p:cNvPr>
              <p:cNvSpPr txBox="1">
                <a:spLocks noRot="1" noChangeAspect="1" noMove="1" noResize="1" noEditPoints="1" noAdjustHandles="1" noChangeArrowheads="1" noChangeShapeType="1" noTextEdit="1"/>
              </p:cNvSpPr>
              <p:nvPr/>
            </p:nvSpPr>
            <p:spPr>
              <a:xfrm>
                <a:off x="2280684" y="2534533"/>
                <a:ext cx="4582632" cy="41306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75FFACD-7BDE-1F19-ED2C-1AC7E880F126}"/>
                  </a:ext>
                </a:extLst>
              </p:cNvPr>
              <p:cNvSpPr txBox="1"/>
              <p:nvPr/>
            </p:nvSpPr>
            <p:spPr>
              <a:xfrm>
                <a:off x="186067" y="2955675"/>
                <a:ext cx="8705932" cy="299121"/>
              </a:xfrm>
              <a:prstGeom prst="rect">
                <a:avLst/>
              </a:prstGeom>
              <a:noFill/>
            </p:spPr>
            <p:txBody>
              <a:bodyPr wrap="square">
                <a:spAutoFit/>
              </a:bodyPr>
              <a:lstStyle/>
              <a:p>
                <a:pPr>
                  <a:lnSpc>
                    <a:spcPct val="107000"/>
                  </a:lnSpc>
                  <a:spcAft>
                    <a:spcPts val="800"/>
                  </a:spcAft>
                  <a:tabLst>
                    <a:tab pos="2979420" algn="l"/>
                  </a:tabLst>
                </a:pPr>
                <a:r>
                  <a:rPr lang="en-US" sz="1300" dirty="0">
                    <a:effectLst/>
                    <a:latin typeface="DM Sans" pitchFamily="2" charset="0"/>
                    <a:ea typeface="Calibri" panose="020F0502020204030204" pitchFamily="34" charset="0"/>
                    <a:cs typeface="Times New Roman" panose="02020603050405020304" pitchFamily="18" charset="0"/>
                  </a:rPr>
                  <a:t>Let </a:t>
                </a:r>
                <a14:m>
                  <m:oMath xmlns:m="http://schemas.openxmlformats.org/officeDocument/2006/math">
                    <m:acc>
                      <m:accPr>
                        <m:chr m:val="̂"/>
                        <m:ctrlPr>
                          <a:rPr lang="en-IN" sz="13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𝐲</m:t>
                        </m:r>
                      </m:e>
                    </m:acc>
                    <m:r>
                      <a:rPr lang="en-US" sz="1300" b="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effectLst/>
                    <a:latin typeface="DM Sans" pitchFamily="2" charset="0"/>
                    <a:ea typeface="Times New Roman" panose="02020603050405020304" pitchFamily="18" charset="0"/>
                    <a:cs typeface="Times New Roman" panose="02020603050405020304" pitchFamily="18" charset="0"/>
                  </a:rPr>
                  <a:t>denote the forecast of </a:t>
                </a:r>
                <a14:m>
                  <m:oMath xmlns:m="http://schemas.openxmlformats.org/officeDocument/2006/math">
                    <m:r>
                      <a:rPr lang="en-US" sz="1300" b="1" i="1">
                        <a:effectLst/>
                        <a:latin typeface="Cambria Math" panose="02040503050406030204" pitchFamily="18" charset="0"/>
                        <a:ea typeface="Calibri" panose="020F0502020204030204" pitchFamily="34" charset="0"/>
                        <a:cs typeface="Times New Roman" panose="02020603050405020304" pitchFamily="18" charset="0"/>
                      </a:rPr>
                      <m:t>𝐲</m:t>
                    </m:r>
                  </m:oMath>
                </a14:m>
                <a:r>
                  <a:rPr lang="en-US" sz="1300" dirty="0">
                    <a:effectLst/>
                    <a:latin typeface="DM Sans" pitchFamily="2" charset="0"/>
                    <a:ea typeface="Times New Roman" panose="02020603050405020304" pitchFamily="18" charset="0"/>
                    <a:cs typeface="Times New Roman" panose="02020603050405020304" pitchFamily="18" charset="0"/>
                  </a:rPr>
                  <a:t>, then the following metrics will be used to evaluate the performance of the model</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75FFACD-7BDE-1F19-ED2C-1AC7E880F126}"/>
                  </a:ext>
                </a:extLst>
              </p:cNvPr>
              <p:cNvSpPr txBox="1">
                <a:spLocks noRot="1" noChangeAspect="1" noMove="1" noResize="1" noEditPoints="1" noAdjustHandles="1" noChangeArrowheads="1" noChangeShapeType="1" noTextEdit="1"/>
              </p:cNvSpPr>
              <p:nvPr/>
            </p:nvSpPr>
            <p:spPr>
              <a:xfrm>
                <a:off x="186067" y="2955675"/>
                <a:ext cx="8705932" cy="299121"/>
              </a:xfrm>
              <a:prstGeom prst="rect">
                <a:avLst/>
              </a:prstGeom>
              <a:blipFill>
                <a:blip r:embed="rId5"/>
                <a:stretch>
                  <a:fillRect l="-140" b="-16327"/>
                </a:stretch>
              </a:blipFill>
            </p:spPr>
            <p:txBody>
              <a:bodyPr/>
              <a:lstStyle/>
              <a:p>
                <a:r>
                  <a:rPr lang="en-IN">
                    <a:noFill/>
                  </a:rPr>
                  <a:t> </a:t>
                </a:r>
              </a:p>
            </p:txBody>
          </p:sp>
        </mc:Fallback>
      </mc:AlternateContent>
      <p:pic>
        <p:nvPicPr>
          <p:cNvPr id="14" name="Picture 13">
            <a:extLst>
              <a:ext uri="{FF2B5EF4-FFF2-40B4-BE49-F238E27FC236}">
                <a16:creationId xmlns:a16="http://schemas.microsoft.com/office/drawing/2014/main" id="{52AF98B3-C9A5-6CA9-7C6F-FB204B10C43E}"/>
              </a:ext>
            </a:extLst>
          </p:cNvPr>
          <p:cNvPicPr>
            <a:picLocks noChangeAspect="1"/>
          </p:cNvPicPr>
          <p:nvPr/>
        </p:nvPicPr>
        <p:blipFill>
          <a:blip r:embed="rId6"/>
          <a:stretch>
            <a:fillRect/>
          </a:stretch>
        </p:blipFill>
        <p:spPr>
          <a:xfrm>
            <a:off x="1216078" y="3376817"/>
            <a:ext cx="6645910" cy="1124585"/>
          </a:xfrm>
          <a:prstGeom prst="rect">
            <a:avLst/>
          </a:prstGeom>
        </p:spPr>
      </p:pic>
      <p:sp>
        <p:nvSpPr>
          <p:cNvPr id="17" name="TextBox 16">
            <a:extLst>
              <a:ext uri="{FF2B5EF4-FFF2-40B4-BE49-F238E27FC236}">
                <a16:creationId xmlns:a16="http://schemas.microsoft.com/office/drawing/2014/main" id="{19861E12-6286-087F-AA69-21C1FA96DBDB}"/>
              </a:ext>
            </a:extLst>
          </p:cNvPr>
          <p:cNvSpPr txBox="1"/>
          <p:nvPr/>
        </p:nvSpPr>
        <p:spPr>
          <a:xfrm>
            <a:off x="0" y="4681835"/>
            <a:ext cx="8883503" cy="461665"/>
          </a:xfrm>
          <a:prstGeom prst="rect">
            <a:avLst/>
          </a:prstGeom>
          <a:noFill/>
        </p:spPr>
        <p:txBody>
          <a:bodyPr wrap="square">
            <a:spAutoFit/>
          </a:bodyPr>
          <a:lstStyle/>
          <a:p>
            <a:pPr marL="171450" indent="-171450">
              <a:buClr>
                <a:schemeClr val="bg2"/>
              </a:buClr>
              <a:buFont typeface="Arial" panose="020B0604020202020204" pitchFamily="34" charset="0"/>
              <a:buChar char="•"/>
            </a:pPr>
            <a:r>
              <a:rPr lang="en-US" sz="800" i="1" dirty="0">
                <a:solidFill>
                  <a:schemeClr val="bg2"/>
                </a:solidFill>
                <a:effectLst/>
                <a:latin typeface="DM Sans" pitchFamily="2" charset="0"/>
                <a:ea typeface="Calibri" panose="020F0502020204030204" pitchFamily="34" charset="0"/>
                <a:cs typeface="Times New Roman" panose="02020603050405020304" pitchFamily="18" charset="0"/>
              </a:rPr>
              <a:t>MAPE (Mean Absolute Percentage Errors), </a:t>
            </a:r>
            <a:r>
              <a:rPr lang="en-US" sz="800" i="1" dirty="0" err="1">
                <a:solidFill>
                  <a:schemeClr val="bg2"/>
                </a:solidFill>
                <a:effectLst/>
                <a:latin typeface="DM Sans" pitchFamily="2" charset="0"/>
                <a:ea typeface="Calibri" panose="020F0502020204030204" pitchFamily="34" charset="0"/>
                <a:cs typeface="Times New Roman" panose="02020603050405020304" pitchFamily="18" charset="0"/>
              </a:rPr>
              <a:t>sMAPE</a:t>
            </a:r>
            <a:r>
              <a:rPr lang="en-US" sz="800" i="1" dirty="0">
                <a:solidFill>
                  <a:schemeClr val="bg2"/>
                </a:solidFill>
                <a:effectLst/>
                <a:latin typeface="DM Sans" pitchFamily="2" charset="0"/>
                <a:ea typeface="Calibri" panose="020F0502020204030204" pitchFamily="34" charset="0"/>
                <a:cs typeface="Times New Roman" panose="02020603050405020304" pitchFamily="18" charset="0"/>
              </a:rPr>
              <a:t> (Symmetric MAPE), MASE (Mean Absolute Scaled Error), OWA (overall weighted average).</a:t>
            </a:r>
          </a:p>
          <a:p>
            <a:pPr marL="171450" indent="-171450">
              <a:buClr>
                <a:schemeClr val="bg2"/>
              </a:buClr>
              <a:buFont typeface="Arial" panose="020B0604020202020204" pitchFamily="34" charset="0"/>
              <a:buChar char="•"/>
            </a:pPr>
            <a:r>
              <a:rPr lang="en-US" sz="800" i="1" dirty="0">
                <a:solidFill>
                  <a:schemeClr val="bg2"/>
                </a:solidFill>
                <a:latin typeface="DM Sans" pitchFamily="2" charset="0"/>
                <a:cs typeface="Times New Roman" panose="02020603050405020304" pitchFamily="18" charset="0"/>
              </a:rPr>
              <a:t>m is the periodicity of data</a:t>
            </a:r>
          </a:p>
          <a:p>
            <a:pPr marL="171450" indent="-171450">
              <a:buClr>
                <a:schemeClr val="bg2"/>
              </a:buClr>
              <a:buFont typeface="Arial" panose="020B0604020202020204" pitchFamily="34" charset="0"/>
              <a:buChar char="•"/>
            </a:pPr>
            <a:r>
              <a:rPr lang="en-US" sz="800" i="1" dirty="0">
                <a:solidFill>
                  <a:schemeClr val="bg2"/>
                </a:solidFill>
                <a:latin typeface="DM Sans" pitchFamily="2" charset="0"/>
                <a:cs typeface="Times New Roman" panose="02020603050405020304" pitchFamily="18" charset="0"/>
              </a:rPr>
              <a:t>Naïve predictor simply copies the observation measured m periods in the past</a:t>
            </a:r>
          </a:p>
        </p:txBody>
      </p:sp>
      <p:sp>
        <p:nvSpPr>
          <p:cNvPr id="20" name="Rectangle 19">
            <a:extLst>
              <a:ext uri="{FF2B5EF4-FFF2-40B4-BE49-F238E27FC236}">
                <a16:creationId xmlns:a16="http://schemas.microsoft.com/office/drawing/2014/main" id="{A99DD38E-E0EA-D81F-1398-59358F858A5D}"/>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BEF652BD-E256-E97C-7AB2-E61D3807C273}"/>
              </a:ext>
            </a:extLst>
          </p:cNvPr>
          <p:cNvSpPr txBox="1"/>
          <p:nvPr/>
        </p:nvSpPr>
        <p:spPr>
          <a:xfrm>
            <a:off x="76200" y="95250"/>
            <a:ext cx="3429000" cy="461665"/>
          </a:xfrm>
          <a:prstGeom prst="rect">
            <a:avLst/>
          </a:prstGeom>
          <a:noFill/>
        </p:spPr>
        <p:txBody>
          <a:bodyPr wrap="square" rtlCol="0">
            <a:spAutoFit/>
          </a:bodyPr>
          <a:lstStyle/>
          <a:p>
            <a:r>
              <a:rPr lang="en-US" sz="2400" dirty="0">
                <a:solidFill>
                  <a:schemeClr val="bg1"/>
                </a:solidFill>
                <a:latin typeface="DM Sans" pitchFamily="2" charset="0"/>
              </a:rPr>
              <a:t>Problem Statement</a:t>
            </a:r>
            <a:endParaRPr lang="en-IN" sz="2400" dirty="0">
              <a:solidFill>
                <a:schemeClr val="bg1"/>
              </a:solidFill>
              <a:latin typeface="DM Sans" pitchFamily="2" charset="0"/>
            </a:endParaRPr>
          </a:p>
        </p:txBody>
      </p:sp>
    </p:spTree>
    <p:extLst>
      <p:ext uri="{BB962C8B-B14F-4D97-AF65-F5344CB8AC3E}">
        <p14:creationId xmlns:p14="http://schemas.microsoft.com/office/powerpoint/2010/main" val="14616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IN" sz="2400" dirty="0">
                <a:solidFill>
                  <a:schemeClr val="bg1"/>
                </a:solidFill>
                <a:latin typeface="DM Sans" pitchFamily="2" charset="0"/>
              </a:rPr>
              <a:t>Architecture - I</a:t>
            </a:r>
          </a:p>
        </p:txBody>
      </p:sp>
      <p:pic>
        <p:nvPicPr>
          <p:cNvPr id="5" name="Picture 4">
            <a:extLst>
              <a:ext uri="{FF2B5EF4-FFF2-40B4-BE49-F238E27FC236}">
                <a16:creationId xmlns:a16="http://schemas.microsoft.com/office/drawing/2014/main" id="{6EF2190A-32AA-ACAE-E66D-BE6A7E9EEDB5}"/>
              </a:ext>
            </a:extLst>
          </p:cNvPr>
          <p:cNvPicPr>
            <a:picLocks noChangeAspect="1"/>
          </p:cNvPicPr>
          <p:nvPr/>
        </p:nvPicPr>
        <p:blipFill>
          <a:blip r:embed="rId2"/>
          <a:stretch>
            <a:fillRect/>
          </a:stretch>
        </p:blipFill>
        <p:spPr>
          <a:xfrm>
            <a:off x="3475403" y="765544"/>
            <a:ext cx="5668596" cy="3839240"/>
          </a:xfrm>
          <a:prstGeom prst="rect">
            <a:avLst/>
          </a:prstGeom>
        </p:spPr>
      </p:pic>
      <p:sp>
        <p:nvSpPr>
          <p:cNvPr id="6" name="Rectangle 5">
            <a:extLst>
              <a:ext uri="{FF2B5EF4-FFF2-40B4-BE49-F238E27FC236}">
                <a16:creationId xmlns:a16="http://schemas.microsoft.com/office/drawing/2014/main" id="{CBF6545B-B25B-E6F1-77A1-C6FB0264B17F}"/>
              </a:ext>
            </a:extLst>
          </p:cNvPr>
          <p:cNvSpPr/>
          <p:nvPr/>
        </p:nvSpPr>
        <p:spPr>
          <a:xfrm>
            <a:off x="3403468" y="2034363"/>
            <a:ext cx="1658680" cy="25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ECDC048-7BCC-1A05-AD1B-F6C6E235F494}"/>
              </a:ext>
            </a:extLst>
          </p:cNvPr>
          <p:cNvSpPr txBox="1"/>
          <p:nvPr/>
        </p:nvSpPr>
        <p:spPr>
          <a:xfrm>
            <a:off x="3609031" y="4550735"/>
            <a:ext cx="1247554" cy="261610"/>
          </a:xfrm>
          <a:prstGeom prst="rect">
            <a:avLst/>
          </a:prstGeom>
          <a:noFill/>
        </p:spPr>
        <p:txBody>
          <a:bodyPr wrap="square" rtlCol="0">
            <a:spAutoFit/>
          </a:bodyPr>
          <a:lstStyle/>
          <a:p>
            <a:r>
              <a:rPr lang="en-US" sz="1100" dirty="0">
                <a:latin typeface="DM Sans" pitchFamily="2" charset="0"/>
              </a:rPr>
              <a:t>The basic block</a:t>
            </a:r>
            <a:endParaRPr lang="en-IN" sz="1100" dirty="0">
              <a:latin typeface="DM Sans" pitchFamily="2" charset="0"/>
            </a:endParaRPr>
          </a:p>
        </p:txBody>
      </p:sp>
      <p:cxnSp>
        <p:nvCxnSpPr>
          <p:cNvPr id="9" name="Straight Connector 8">
            <a:extLst>
              <a:ext uri="{FF2B5EF4-FFF2-40B4-BE49-F238E27FC236}">
                <a16:creationId xmlns:a16="http://schemas.microsoft.com/office/drawing/2014/main" id="{F53C55B8-CF2D-7D5B-C234-DD38A7FD14C3}"/>
              </a:ext>
            </a:extLst>
          </p:cNvPr>
          <p:cNvCxnSpPr/>
          <p:nvPr/>
        </p:nvCxnSpPr>
        <p:spPr>
          <a:xfrm>
            <a:off x="2310809" y="701749"/>
            <a:ext cx="1092659" cy="133261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E209D8-837C-953D-C97E-AA1BA12EC33E}"/>
              </a:ext>
            </a:extLst>
          </p:cNvPr>
          <p:cNvCxnSpPr>
            <a:cxnSpLocks/>
          </p:cNvCxnSpPr>
          <p:nvPr/>
        </p:nvCxnSpPr>
        <p:spPr>
          <a:xfrm flipV="1">
            <a:off x="2402696" y="4550735"/>
            <a:ext cx="1008384" cy="497515"/>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C6A4B4-46CE-CE51-B411-35255044EE2B}"/>
                  </a:ext>
                </a:extLst>
              </p:cNvPr>
              <p:cNvSpPr txBox="1"/>
              <p:nvPr/>
            </p:nvSpPr>
            <p:spPr>
              <a:xfrm>
                <a:off x="146507" y="917555"/>
                <a:ext cx="3151167" cy="1430841"/>
              </a:xfrm>
              <a:prstGeom prst="rect">
                <a:avLst/>
              </a:prstGeom>
              <a:noFill/>
            </p:spPr>
            <p:txBody>
              <a:bodyPr wrap="square">
                <a:spAutoFit/>
              </a:bodyPr>
              <a:lstStyle/>
              <a:p>
                <a:pPr>
                  <a:lnSpc>
                    <a:spcPct val="107000"/>
                  </a:lnSpc>
                  <a:spcAft>
                    <a:spcPts val="800"/>
                  </a:spcAft>
                  <a:tabLst>
                    <a:tab pos="2979420" algn="l"/>
                  </a:tabLst>
                </a:pPr>
                <a:r>
                  <a:rPr lang="en-US" sz="1100" b="1" dirty="0">
                    <a:solidFill>
                      <a:schemeClr val="accent1"/>
                    </a:solidFill>
                    <a:effectLst/>
                    <a:latin typeface="DM Sans" pitchFamily="2" charset="0"/>
                    <a:ea typeface="Times New Roman" panose="02020603050405020304" pitchFamily="18" charset="0"/>
                    <a:cs typeface="Times New Roman" panose="02020603050405020304" pitchFamily="18" charset="0"/>
                  </a:rPr>
                  <a:t>Consider the </a:t>
                </a:r>
                <a14:m>
                  <m:oMath xmlns:m="http://schemas.openxmlformats.org/officeDocument/2006/math">
                    <m:sSup>
                      <m:sSupPr>
                        <m:ctrlPr>
                          <a:rPr lang="en-IN" sz="1100" b="1" i="1">
                            <a:solidFill>
                              <a:schemeClr val="accent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100" b="1" i="1">
                            <a:solidFill>
                              <a:schemeClr val="accent1"/>
                            </a:solidFill>
                            <a:effectLst/>
                            <a:latin typeface="Cambria Math" panose="02040503050406030204" pitchFamily="18" charset="0"/>
                            <a:ea typeface="Calibri" panose="020F0502020204030204" pitchFamily="34" charset="0"/>
                            <a:cs typeface="Times New Roman" panose="02020603050405020304" pitchFamily="18" charset="0"/>
                          </a:rPr>
                          <m:t>𝒍</m:t>
                        </m:r>
                      </m:e>
                      <m:sup>
                        <m:r>
                          <a:rPr lang="en-US" sz="1100" b="1" i="1">
                            <a:solidFill>
                              <a:schemeClr val="accent1"/>
                            </a:solidFill>
                            <a:effectLst/>
                            <a:latin typeface="Cambria Math" panose="02040503050406030204" pitchFamily="18" charset="0"/>
                            <a:ea typeface="Calibri" panose="020F0502020204030204" pitchFamily="34" charset="0"/>
                            <a:cs typeface="Times New Roman" panose="02020603050405020304" pitchFamily="18" charset="0"/>
                          </a:rPr>
                          <m:t>𝒕𝒉</m:t>
                        </m:r>
                      </m:sup>
                    </m:sSup>
                  </m:oMath>
                </a14:m>
                <a:r>
                  <a:rPr lang="en-US" sz="1100" b="1" dirty="0">
                    <a:solidFill>
                      <a:schemeClr val="accent1"/>
                    </a:solidFill>
                    <a:effectLst/>
                    <a:latin typeface="DM Sans" pitchFamily="2" charset="0"/>
                    <a:ea typeface="Times New Roman" panose="02020603050405020304" pitchFamily="18" charset="0"/>
                    <a:cs typeface="Times New Roman" panose="02020603050405020304" pitchFamily="18" charset="0"/>
                  </a:rPr>
                  <a:t> block</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Input to the block : </a:t>
                </a:r>
                <a14:m>
                  <m:oMath xmlns:m="http://schemas.openxmlformats.org/officeDocument/2006/math">
                    <m:sSub>
                      <m:sSubPr>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b="1" i="1">
                            <a:effectLst/>
                            <a:latin typeface="Cambria Math" panose="02040503050406030204" pitchFamily="18" charset="0"/>
                            <a:ea typeface="Calibri" panose="020F0502020204030204" pitchFamily="34" charset="0"/>
                            <a:cs typeface="Times New Roman" panose="02020603050405020304" pitchFamily="18" charset="0"/>
                          </a:rPr>
                          <m:t>𝐱</m:t>
                        </m:r>
                      </m:e>
                      <m:sub>
                        <m:r>
                          <a:rPr lang="en-US" sz="1100" b="1" i="1">
                            <a:effectLst/>
                            <a:latin typeface="Cambria Math" panose="02040503050406030204" pitchFamily="18" charset="0"/>
                            <a:ea typeface="Calibri" panose="020F0502020204030204" pitchFamily="34" charset="0"/>
                            <a:cs typeface="Times New Roman" panose="02020603050405020304" pitchFamily="18" charset="0"/>
                          </a:rPr>
                          <m:t>𝒍</m:t>
                        </m:r>
                      </m:sub>
                    </m:sSub>
                  </m:oMath>
                </a14:m>
                <a:endParaRPr lang="en-IN" sz="1100" dirty="0">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The </a:t>
                </a:r>
                <a:r>
                  <a:rPr lang="en-US" sz="1100" dirty="0" err="1">
                    <a:effectLst/>
                    <a:latin typeface="DM Sans" pitchFamily="2" charset="0"/>
                    <a:ea typeface="Times New Roman" panose="02020603050405020304" pitchFamily="18" charset="0"/>
                    <a:cs typeface="Times New Roman" panose="02020603050405020304" pitchFamily="18" charset="0"/>
                  </a:rPr>
                  <a:t>backcast</a:t>
                </a:r>
                <a:r>
                  <a:rPr lang="en-US" sz="1100" dirty="0">
                    <a:effectLst/>
                    <a:latin typeface="DM Sans" pitchFamily="2" charset="0"/>
                    <a:ea typeface="Times New Roman" panose="02020603050405020304" pitchFamily="18" charset="0"/>
                    <a:cs typeface="Times New Roman" panose="02020603050405020304" pitchFamily="18" charset="0"/>
                  </a:rPr>
                  <a:t> output : </a:t>
                </a:r>
                <a14:m>
                  <m:oMath xmlns:m="http://schemas.openxmlformats.org/officeDocument/2006/math">
                    <m:sSub>
                      <m:sSubPr>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100" b="1" i="1">
                                <a:effectLst/>
                                <a:latin typeface="Cambria Math" panose="02040503050406030204" pitchFamily="18" charset="0"/>
                                <a:ea typeface="Calibri" panose="020F0502020204030204" pitchFamily="34" charset="0"/>
                                <a:cs typeface="Times New Roman" panose="02020603050405020304" pitchFamily="18" charset="0"/>
                              </a:rPr>
                              <m:t>𝐱</m:t>
                            </m:r>
                          </m:e>
                        </m:acc>
                      </m:e>
                      <m:sub>
                        <m:r>
                          <a:rPr lang="en-US" sz="1100" b="1" i="1">
                            <a:effectLst/>
                            <a:latin typeface="Cambria Math" panose="02040503050406030204" pitchFamily="18" charset="0"/>
                            <a:ea typeface="Calibri" panose="020F0502020204030204" pitchFamily="34" charset="0"/>
                            <a:cs typeface="Times New Roman" panose="02020603050405020304" pitchFamily="18" charset="0"/>
                          </a:rPr>
                          <m:t>𝒍</m:t>
                        </m:r>
                      </m:sub>
                    </m:sSub>
                  </m:oMath>
                </a14:m>
                <a:endParaRPr lang="en-IN" sz="1100" dirty="0">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The forecast output : </a:t>
                </a:r>
                <a14:m>
                  <m:oMath xmlns:m="http://schemas.openxmlformats.org/officeDocument/2006/math">
                    <m:sSub>
                      <m:sSubPr>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100" b="1" i="1">
                                <a:effectLst/>
                                <a:latin typeface="Cambria Math" panose="02040503050406030204" pitchFamily="18" charset="0"/>
                                <a:ea typeface="Calibri" panose="020F0502020204030204" pitchFamily="34" charset="0"/>
                                <a:cs typeface="Times New Roman" panose="02020603050405020304" pitchFamily="18" charset="0"/>
                              </a:rPr>
                              <m:t>𝐲</m:t>
                            </m:r>
                          </m:e>
                        </m:acc>
                      </m:e>
                      <m:sub>
                        <m:r>
                          <a:rPr lang="en-US" sz="1100" b="1" i="1">
                            <a:effectLst/>
                            <a:latin typeface="Cambria Math" panose="02040503050406030204" pitchFamily="18" charset="0"/>
                            <a:ea typeface="Calibri" panose="020F0502020204030204" pitchFamily="34" charset="0"/>
                            <a:cs typeface="Times New Roman" panose="02020603050405020304" pitchFamily="18" charset="0"/>
                          </a:rPr>
                          <m:t>𝒍</m:t>
                        </m:r>
                      </m:sub>
                    </m:sSub>
                  </m:oMath>
                </a14:m>
                <a:endParaRPr lang="en-IN" sz="1100" dirty="0">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endParaRPr lang="en-IN" sz="1100" dirty="0">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rPr>
                  <a:t>Four FC layers with </a:t>
                </a:r>
                <a:r>
                  <a:rPr lang="en-IN" sz="1100" b="1" dirty="0" err="1">
                    <a:solidFill>
                      <a:schemeClr val="accent1"/>
                    </a:solidFill>
                    <a:effectLst/>
                    <a:latin typeface="DM Sans" pitchFamily="2" charset="0"/>
                    <a:ea typeface="Calibri" panose="020F0502020204030204" pitchFamily="34" charset="0"/>
                    <a:cs typeface="Times New Roman" panose="02020603050405020304" pitchFamily="18" charset="0"/>
                  </a:rPr>
                  <a:t>ReLu</a:t>
                </a:r>
                <a:r>
                  <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rPr>
                  <a:t> </a:t>
                </a:r>
                <a:r>
                  <a:rPr lang="en-IN" sz="1100" b="1" dirty="0">
                    <a:solidFill>
                      <a:schemeClr val="accent1"/>
                    </a:solidFill>
                    <a:latin typeface="DM Sans" pitchFamily="2" charset="0"/>
                    <a:ea typeface="Calibri" panose="020F0502020204030204" pitchFamily="34" charset="0"/>
                    <a:cs typeface="Times New Roman" panose="02020603050405020304" pitchFamily="18" charset="0"/>
                  </a:rPr>
                  <a:t>non-linearity</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02C6A4B4-46CE-CE51-B411-35255044EE2B}"/>
                  </a:ext>
                </a:extLst>
              </p:cNvPr>
              <p:cNvSpPr txBox="1">
                <a:spLocks noRot="1" noChangeAspect="1" noMove="1" noResize="1" noEditPoints="1" noAdjustHandles="1" noChangeArrowheads="1" noChangeShapeType="1" noTextEdit="1"/>
              </p:cNvSpPr>
              <p:nvPr/>
            </p:nvSpPr>
            <p:spPr>
              <a:xfrm>
                <a:off x="146507" y="917555"/>
                <a:ext cx="3151167" cy="1430841"/>
              </a:xfrm>
              <a:prstGeom prst="rect">
                <a:avLst/>
              </a:prstGeom>
              <a:blipFill>
                <a:blip r:embed="rId3"/>
                <a:stretch>
                  <a:fillRect b="-2564"/>
                </a:stretch>
              </a:blipFill>
            </p:spPr>
            <p:txBody>
              <a:bodyPr/>
              <a:lstStyle/>
              <a:p>
                <a:r>
                  <a:rPr lang="en-IN">
                    <a:noFill/>
                  </a:rPr>
                  <a:t> </a:t>
                </a:r>
              </a:p>
            </p:txBody>
          </p:sp>
        </mc:Fallback>
      </mc:AlternateContent>
      <p:cxnSp>
        <p:nvCxnSpPr>
          <p:cNvPr id="20" name="Straight Arrow Connector 19">
            <a:extLst>
              <a:ext uri="{FF2B5EF4-FFF2-40B4-BE49-F238E27FC236}">
                <a16:creationId xmlns:a16="http://schemas.microsoft.com/office/drawing/2014/main" id="{8E2B488E-56A4-CFAC-CF45-AE776B626020}"/>
              </a:ext>
            </a:extLst>
          </p:cNvPr>
          <p:cNvCxnSpPr>
            <a:cxnSpLocks/>
          </p:cNvCxnSpPr>
          <p:nvPr/>
        </p:nvCxnSpPr>
        <p:spPr>
          <a:xfrm flipH="1" flipV="1">
            <a:off x="2874771" y="2279331"/>
            <a:ext cx="911471" cy="7151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26" name="Picture 25">
            <a:extLst>
              <a:ext uri="{FF2B5EF4-FFF2-40B4-BE49-F238E27FC236}">
                <a16:creationId xmlns:a16="http://schemas.microsoft.com/office/drawing/2014/main" id="{AC0AD6D2-0D41-3295-2441-58E05749790F}"/>
              </a:ext>
            </a:extLst>
          </p:cNvPr>
          <p:cNvPicPr>
            <a:picLocks noChangeAspect="1"/>
          </p:cNvPicPr>
          <p:nvPr/>
        </p:nvPicPr>
        <p:blipFill>
          <a:blip r:embed="rId4"/>
          <a:stretch>
            <a:fillRect/>
          </a:stretch>
        </p:blipFill>
        <p:spPr>
          <a:xfrm>
            <a:off x="318157" y="2414479"/>
            <a:ext cx="1141839" cy="224165"/>
          </a:xfrm>
          <a:prstGeom prst="rect">
            <a:avLst/>
          </a:prstGeom>
        </p:spPr>
      </p:pic>
      <p:pic>
        <p:nvPicPr>
          <p:cNvPr id="28" name="Picture 27">
            <a:extLst>
              <a:ext uri="{FF2B5EF4-FFF2-40B4-BE49-F238E27FC236}">
                <a16:creationId xmlns:a16="http://schemas.microsoft.com/office/drawing/2014/main" id="{BA998A0E-259B-F485-20D4-A5C2B2660C72}"/>
              </a:ext>
            </a:extLst>
          </p:cNvPr>
          <p:cNvPicPr>
            <a:picLocks noChangeAspect="1"/>
          </p:cNvPicPr>
          <p:nvPr/>
        </p:nvPicPr>
        <p:blipFill>
          <a:blip r:embed="rId5"/>
          <a:stretch>
            <a:fillRect/>
          </a:stretch>
        </p:blipFill>
        <p:spPr>
          <a:xfrm>
            <a:off x="1618910" y="2429541"/>
            <a:ext cx="1150067" cy="209103"/>
          </a:xfrm>
          <a:prstGeom prst="rect">
            <a:avLst/>
          </a:prstGeom>
        </p:spPr>
      </p:pic>
      <p:pic>
        <p:nvPicPr>
          <p:cNvPr id="30" name="Picture 29">
            <a:extLst>
              <a:ext uri="{FF2B5EF4-FFF2-40B4-BE49-F238E27FC236}">
                <a16:creationId xmlns:a16="http://schemas.microsoft.com/office/drawing/2014/main" id="{09F2139A-8F9E-AB31-FE4C-3A96086AFEB6}"/>
              </a:ext>
            </a:extLst>
          </p:cNvPr>
          <p:cNvPicPr>
            <a:picLocks noChangeAspect="1"/>
          </p:cNvPicPr>
          <p:nvPr/>
        </p:nvPicPr>
        <p:blipFill>
          <a:blip r:embed="rId6"/>
          <a:stretch>
            <a:fillRect/>
          </a:stretch>
        </p:blipFill>
        <p:spPr>
          <a:xfrm>
            <a:off x="347129" y="2705868"/>
            <a:ext cx="1190400" cy="223200"/>
          </a:xfrm>
          <a:prstGeom prst="rect">
            <a:avLst/>
          </a:prstGeom>
        </p:spPr>
      </p:pic>
      <p:pic>
        <p:nvPicPr>
          <p:cNvPr id="32" name="Picture 31">
            <a:extLst>
              <a:ext uri="{FF2B5EF4-FFF2-40B4-BE49-F238E27FC236}">
                <a16:creationId xmlns:a16="http://schemas.microsoft.com/office/drawing/2014/main" id="{1E020075-7190-E0E5-4EAA-9DD157EB3BF6}"/>
              </a:ext>
            </a:extLst>
          </p:cNvPr>
          <p:cNvPicPr>
            <a:picLocks noChangeAspect="1"/>
          </p:cNvPicPr>
          <p:nvPr/>
        </p:nvPicPr>
        <p:blipFill>
          <a:blip r:embed="rId7"/>
          <a:stretch>
            <a:fillRect/>
          </a:stretch>
        </p:blipFill>
        <p:spPr>
          <a:xfrm>
            <a:off x="1618455" y="2705868"/>
            <a:ext cx="1128754" cy="223200"/>
          </a:xfrm>
          <a:prstGeom prst="rect">
            <a:avLst/>
          </a:prstGeom>
        </p:spPr>
      </p:pic>
      <p:cxnSp>
        <p:nvCxnSpPr>
          <p:cNvPr id="33" name="Straight Arrow Connector 32">
            <a:extLst>
              <a:ext uri="{FF2B5EF4-FFF2-40B4-BE49-F238E27FC236}">
                <a16:creationId xmlns:a16="http://schemas.microsoft.com/office/drawing/2014/main" id="{775EAF8A-040B-EA7F-E36C-4623F566938A}"/>
              </a:ext>
            </a:extLst>
          </p:cNvPr>
          <p:cNvCxnSpPr>
            <a:cxnSpLocks/>
          </p:cNvCxnSpPr>
          <p:nvPr/>
        </p:nvCxnSpPr>
        <p:spPr>
          <a:xfrm flipH="1" flipV="1">
            <a:off x="1850065" y="3177825"/>
            <a:ext cx="1923400" cy="40520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02C4148F-782D-5F93-9EF1-460B7EB1DD3E}"/>
              </a:ext>
            </a:extLst>
          </p:cNvPr>
          <p:cNvSpPr txBox="1"/>
          <p:nvPr/>
        </p:nvSpPr>
        <p:spPr>
          <a:xfrm>
            <a:off x="146507" y="3047020"/>
            <a:ext cx="4582632" cy="261610"/>
          </a:xfrm>
          <a:prstGeom prst="rect">
            <a:avLst/>
          </a:prstGeom>
          <a:noFill/>
        </p:spPr>
        <p:txBody>
          <a:bodyPr wrap="square">
            <a:spAutoFit/>
          </a:bodyPr>
          <a:lstStyle/>
          <a:p>
            <a:pPr>
              <a:spcAft>
                <a:spcPts val="400"/>
              </a:spcAft>
              <a:tabLst>
                <a:tab pos="2979420" algn="l"/>
              </a:tabLst>
            </a:pPr>
            <a:r>
              <a:rPr lang="en-US" sz="1100" b="1" dirty="0">
                <a:solidFill>
                  <a:schemeClr val="accent1"/>
                </a:solidFill>
                <a:effectLst/>
                <a:latin typeface="DM Sans" pitchFamily="2" charset="0"/>
                <a:ea typeface="Calibri" panose="020F0502020204030204" pitchFamily="34" charset="0"/>
                <a:cs typeface="Times New Roman" panose="02020603050405020304" pitchFamily="18" charset="0"/>
              </a:rPr>
              <a:t>Linear Projection Layer</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44" name="Picture 43">
            <a:extLst>
              <a:ext uri="{FF2B5EF4-FFF2-40B4-BE49-F238E27FC236}">
                <a16:creationId xmlns:a16="http://schemas.microsoft.com/office/drawing/2014/main" id="{AA28F9F7-9CCE-FCE1-B8C7-F74929CD8336}"/>
              </a:ext>
            </a:extLst>
          </p:cNvPr>
          <p:cNvPicPr>
            <a:picLocks noChangeAspect="1"/>
          </p:cNvPicPr>
          <p:nvPr/>
        </p:nvPicPr>
        <p:blipFill>
          <a:blip r:embed="rId8"/>
          <a:stretch>
            <a:fillRect/>
          </a:stretch>
        </p:blipFill>
        <p:spPr>
          <a:xfrm>
            <a:off x="178450" y="3418540"/>
            <a:ext cx="1308045" cy="261609"/>
          </a:xfrm>
          <a:prstGeom prst="rect">
            <a:avLst/>
          </a:prstGeom>
        </p:spPr>
      </p:pic>
      <p:pic>
        <p:nvPicPr>
          <p:cNvPr id="46" name="Picture 45">
            <a:extLst>
              <a:ext uri="{FF2B5EF4-FFF2-40B4-BE49-F238E27FC236}">
                <a16:creationId xmlns:a16="http://schemas.microsoft.com/office/drawing/2014/main" id="{C4A801C0-B285-83DB-ACD0-17449DF6F32F}"/>
              </a:ext>
            </a:extLst>
          </p:cNvPr>
          <p:cNvPicPr>
            <a:picLocks noChangeAspect="1"/>
          </p:cNvPicPr>
          <p:nvPr/>
        </p:nvPicPr>
        <p:blipFill>
          <a:blip r:embed="rId9"/>
          <a:stretch>
            <a:fillRect/>
          </a:stretch>
        </p:blipFill>
        <p:spPr>
          <a:xfrm>
            <a:off x="1550818" y="3418540"/>
            <a:ext cx="1347692" cy="262800"/>
          </a:xfrm>
          <a:prstGeom prst="rect">
            <a:avLst/>
          </a:prstGeom>
        </p:spPr>
      </p:pic>
      <p:sp>
        <p:nvSpPr>
          <p:cNvPr id="48" name="TextBox 47">
            <a:extLst>
              <a:ext uri="{FF2B5EF4-FFF2-40B4-BE49-F238E27FC236}">
                <a16:creationId xmlns:a16="http://schemas.microsoft.com/office/drawing/2014/main" id="{64DB8C14-2638-9458-B246-CFB8B29637DA}"/>
              </a:ext>
            </a:extLst>
          </p:cNvPr>
          <p:cNvSpPr txBox="1"/>
          <p:nvPr/>
        </p:nvSpPr>
        <p:spPr>
          <a:xfrm>
            <a:off x="141767" y="3663508"/>
            <a:ext cx="2651051" cy="577017"/>
          </a:xfrm>
          <a:prstGeom prst="rect">
            <a:avLst/>
          </a:prstGeom>
          <a:noFill/>
        </p:spPr>
        <p:txBody>
          <a:bodyPr wrap="square">
            <a:spAutoFit/>
          </a:bodyPr>
          <a:lstStyle/>
          <a:p>
            <a:pPr>
              <a:lnSpc>
                <a:spcPct val="150000"/>
              </a:lnSpc>
              <a:spcAft>
                <a:spcPts val="300"/>
              </a:spcAft>
            </a:pPr>
            <a:r>
              <a:rPr lang="en-IN" sz="1100" dirty="0">
                <a:latin typeface="DM Sans" pitchFamily="2" charset="0"/>
              </a:rPr>
              <a:t>     a</a:t>
            </a:r>
            <a:r>
              <a:rPr lang="en-IN" sz="1100" b="0" i="0" u="none" strike="noStrike" baseline="0" dirty="0">
                <a:latin typeface="DM Sans" pitchFamily="2" charset="0"/>
              </a:rPr>
              <a:t>nd       are forward and backward expansion coefficients</a:t>
            </a:r>
            <a:endParaRPr lang="en-IN" sz="1100" dirty="0">
              <a:latin typeface="DM Sans" pitchFamily="2" charset="0"/>
            </a:endParaRPr>
          </a:p>
        </p:txBody>
      </p:sp>
      <p:pic>
        <p:nvPicPr>
          <p:cNvPr id="52" name="Picture 51">
            <a:extLst>
              <a:ext uri="{FF2B5EF4-FFF2-40B4-BE49-F238E27FC236}">
                <a16:creationId xmlns:a16="http://schemas.microsoft.com/office/drawing/2014/main" id="{A4343A97-95E9-DC34-CC58-FAAB84919D27}"/>
              </a:ext>
            </a:extLst>
          </p:cNvPr>
          <p:cNvPicPr>
            <a:picLocks noChangeAspect="1"/>
          </p:cNvPicPr>
          <p:nvPr/>
        </p:nvPicPr>
        <p:blipFill>
          <a:blip r:embed="rId10"/>
          <a:stretch>
            <a:fillRect/>
          </a:stretch>
        </p:blipFill>
        <p:spPr>
          <a:xfrm>
            <a:off x="703825" y="3720212"/>
            <a:ext cx="168483" cy="262800"/>
          </a:xfrm>
          <a:prstGeom prst="rect">
            <a:avLst/>
          </a:prstGeom>
        </p:spPr>
      </p:pic>
      <p:pic>
        <p:nvPicPr>
          <p:cNvPr id="54" name="Picture 53">
            <a:extLst>
              <a:ext uri="{FF2B5EF4-FFF2-40B4-BE49-F238E27FC236}">
                <a16:creationId xmlns:a16="http://schemas.microsoft.com/office/drawing/2014/main" id="{7A6EB56D-9FA9-D004-0C4A-E8EDCD34CCC3}"/>
              </a:ext>
            </a:extLst>
          </p:cNvPr>
          <p:cNvPicPr>
            <a:picLocks noChangeAspect="1"/>
          </p:cNvPicPr>
          <p:nvPr/>
        </p:nvPicPr>
        <p:blipFill>
          <a:blip r:embed="rId11"/>
          <a:stretch>
            <a:fillRect/>
          </a:stretch>
        </p:blipFill>
        <p:spPr>
          <a:xfrm>
            <a:off x="218811" y="3720212"/>
            <a:ext cx="153112" cy="262800"/>
          </a:xfrm>
          <a:prstGeom prst="rect">
            <a:avLst/>
          </a:prstGeom>
        </p:spPr>
      </p:pic>
      <p:cxnSp>
        <p:nvCxnSpPr>
          <p:cNvPr id="55" name="Straight Arrow Connector 54">
            <a:extLst>
              <a:ext uri="{FF2B5EF4-FFF2-40B4-BE49-F238E27FC236}">
                <a16:creationId xmlns:a16="http://schemas.microsoft.com/office/drawing/2014/main" id="{1498D452-A9AE-7961-A287-BE958C92F6AD}"/>
              </a:ext>
            </a:extLst>
          </p:cNvPr>
          <p:cNvCxnSpPr>
            <a:cxnSpLocks/>
          </p:cNvCxnSpPr>
          <p:nvPr/>
        </p:nvCxnSpPr>
        <p:spPr>
          <a:xfrm flipH="1">
            <a:off x="1105786" y="3938061"/>
            <a:ext cx="2611145" cy="5369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8" name="TextBox 57">
            <a:extLst>
              <a:ext uri="{FF2B5EF4-FFF2-40B4-BE49-F238E27FC236}">
                <a16:creationId xmlns:a16="http://schemas.microsoft.com/office/drawing/2014/main" id="{C5D5F43E-C1A6-C845-DB62-349BBD914C01}"/>
              </a:ext>
            </a:extLst>
          </p:cNvPr>
          <p:cNvSpPr txBox="1"/>
          <p:nvPr/>
        </p:nvSpPr>
        <p:spPr>
          <a:xfrm>
            <a:off x="146507" y="4333695"/>
            <a:ext cx="4582632" cy="261610"/>
          </a:xfrm>
          <a:prstGeom prst="rect">
            <a:avLst/>
          </a:prstGeom>
          <a:noFill/>
        </p:spPr>
        <p:txBody>
          <a:bodyPr wrap="square">
            <a:spAutoFit/>
          </a:bodyPr>
          <a:lstStyle/>
          <a:p>
            <a:pPr>
              <a:spcAft>
                <a:spcPts val="400"/>
              </a:spcAft>
              <a:tabLst>
                <a:tab pos="2979420" algn="l"/>
              </a:tabLst>
            </a:pPr>
            <a:r>
              <a:rPr lang="en-US" sz="1100" b="1" dirty="0">
                <a:solidFill>
                  <a:schemeClr val="accent1"/>
                </a:solidFill>
                <a:effectLst/>
                <a:latin typeface="DM Sans" pitchFamily="2" charset="0"/>
                <a:ea typeface="Calibri" panose="020F0502020204030204" pitchFamily="34" charset="0"/>
                <a:cs typeface="Times New Roman" panose="02020603050405020304" pitchFamily="18" charset="0"/>
              </a:rPr>
              <a:t>Basis Layer</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64" name="Picture 63">
            <a:extLst>
              <a:ext uri="{FF2B5EF4-FFF2-40B4-BE49-F238E27FC236}">
                <a16:creationId xmlns:a16="http://schemas.microsoft.com/office/drawing/2014/main" id="{28674765-1981-DADA-8684-4735110B972B}"/>
              </a:ext>
            </a:extLst>
          </p:cNvPr>
          <p:cNvPicPr>
            <a:picLocks noChangeAspect="1"/>
          </p:cNvPicPr>
          <p:nvPr/>
        </p:nvPicPr>
        <p:blipFill>
          <a:blip r:embed="rId12"/>
          <a:stretch>
            <a:fillRect/>
          </a:stretch>
        </p:blipFill>
        <p:spPr>
          <a:xfrm>
            <a:off x="123780" y="4681540"/>
            <a:ext cx="778602" cy="261610"/>
          </a:xfrm>
          <a:prstGeom prst="rect">
            <a:avLst/>
          </a:prstGeom>
        </p:spPr>
      </p:pic>
      <p:pic>
        <p:nvPicPr>
          <p:cNvPr id="66" name="Picture 65">
            <a:extLst>
              <a:ext uri="{FF2B5EF4-FFF2-40B4-BE49-F238E27FC236}">
                <a16:creationId xmlns:a16="http://schemas.microsoft.com/office/drawing/2014/main" id="{FF8C8AE4-D57C-B336-4FFE-40695B1CF694}"/>
              </a:ext>
            </a:extLst>
          </p:cNvPr>
          <p:cNvPicPr>
            <a:picLocks noChangeAspect="1"/>
          </p:cNvPicPr>
          <p:nvPr/>
        </p:nvPicPr>
        <p:blipFill>
          <a:blip r:embed="rId13"/>
          <a:stretch>
            <a:fillRect/>
          </a:stretch>
        </p:blipFill>
        <p:spPr>
          <a:xfrm>
            <a:off x="1018846" y="4718692"/>
            <a:ext cx="831010" cy="228528"/>
          </a:xfrm>
          <a:prstGeom prst="rect">
            <a:avLst/>
          </a:prstGeom>
        </p:spPr>
      </p:pic>
    </p:spTree>
    <p:extLst>
      <p:ext uri="{BB962C8B-B14F-4D97-AF65-F5344CB8AC3E}">
        <p14:creationId xmlns:p14="http://schemas.microsoft.com/office/powerpoint/2010/main" val="247422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2533C40-942D-577E-2ACB-9D82EB9A8B73}"/>
              </a:ext>
            </a:extLst>
          </p:cNvPr>
          <p:cNvSpPr txBox="1"/>
          <p:nvPr/>
        </p:nvSpPr>
        <p:spPr>
          <a:xfrm>
            <a:off x="972879" y="804340"/>
            <a:ext cx="2305493" cy="276999"/>
          </a:xfrm>
          <a:prstGeom prst="rect">
            <a:avLst/>
          </a:prstGeom>
          <a:noFill/>
        </p:spPr>
        <p:txBody>
          <a:bodyPr wrap="square">
            <a:spAutoFit/>
          </a:bodyPr>
          <a:lstStyle/>
          <a:p>
            <a:pPr algn="ctr">
              <a:spcAft>
                <a:spcPts val="400"/>
              </a:spcAft>
              <a:tabLst>
                <a:tab pos="2979420" algn="l"/>
              </a:tabLst>
            </a:pPr>
            <a:r>
              <a:rPr lang="en-US" sz="1200" b="1" dirty="0">
                <a:solidFill>
                  <a:schemeClr val="accent1"/>
                </a:solidFill>
                <a:effectLst/>
                <a:latin typeface="DM Sans" pitchFamily="2" charset="0"/>
                <a:ea typeface="Calibri" panose="020F0502020204030204" pitchFamily="34" charset="0"/>
                <a:cs typeface="Times New Roman" panose="02020603050405020304" pitchFamily="18" charset="0"/>
              </a:rPr>
              <a:t>Double Residual Stacking</a:t>
            </a:r>
            <a:endParaRPr lang="en-IN" sz="12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D53D1DD-6898-DA39-38AB-F5D8DCDDE624}"/>
              </a:ext>
            </a:extLst>
          </p:cNvPr>
          <p:cNvPicPr>
            <a:picLocks noChangeAspect="1"/>
          </p:cNvPicPr>
          <p:nvPr/>
        </p:nvPicPr>
        <p:blipFill>
          <a:blip r:embed="rId2"/>
          <a:stretch>
            <a:fillRect/>
          </a:stretch>
        </p:blipFill>
        <p:spPr>
          <a:xfrm>
            <a:off x="1054396" y="1328764"/>
            <a:ext cx="2156638" cy="429845"/>
          </a:xfrm>
          <a:prstGeom prst="rect">
            <a:avLst/>
          </a:prstGeom>
        </p:spPr>
      </p:pic>
      <p:pic>
        <p:nvPicPr>
          <p:cNvPr id="13" name="Picture 12">
            <a:extLst>
              <a:ext uri="{FF2B5EF4-FFF2-40B4-BE49-F238E27FC236}">
                <a16:creationId xmlns:a16="http://schemas.microsoft.com/office/drawing/2014/main" id="{02C83770-24E1-DE61-D270-5ECD789F6C68}"/>
              </a:ext>
            </a:extLst>
          </p:cNvPr>
          <p:cNvPicPr>
            <a:picLocks noChangeAspect="1"/>
          </p:cNvPicPr>
          <p:nvPr/>
        </p:nvPicPr>
        <p:blipFill rotWithShape="1">
          <a:blip r:embed="rId3"/>
          <a:srcRect l="31099" t="30766" r="38515" b="-1"/>
          <a:stretch/>
        </p:blipFill>
        <p:spPr>
          <a:xfrm>
            <a:off x="1345904" y="1817220"/>
            <a:ext cx="1722475" cy="2658089"/>
          </a:xfrm>
          <a:prstGeom prst="rect">
            <a:avLst/>
          </a:prstGeom>
        </p:spPr>
      </p:pic>
      <p:cxnSp>
        <p:nvCxnSpPr>
          <p:cNvPr id="15" name="Straight Connector 14">
            <a:extLst>
              <a:ext uri="{FF2B5EF4-FFF2-40B4-BE49-F238E27FC236}">
                <a16:creationId xmlns:a16="http://schemas.microsoft.com/office/drawing/2014/main" id="{CC30001B-D8C9-AC77-FDF1-51657B301235}"/>
              </a:ext>
            </a:extLst>
          </p:cNvPr>
          <p:cNvCxnSpPr/>
          <p:nvPr/>
        </p:nvCxnSpPr>
        <p:spPr>
          <a:xfrm>
            <a:off x="3728485" y="686243"/>
            <a:ext cx="0" cy="4167963"/>
          </a:xfrm>
          <a:prstGeom prst="line">
            <a:avLst/>
          </a:prstGeom>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D92DA0D2-AF7D-440A-7256-1CBEDCBD82D5}"/>
              </a:ext>
            </a:extLst>
          </p:cNvPr>
          <p:cNvSpPr txBox="1"/>
          <p:nvPr/>
        </p:nvSpPr>
        <p:spPr>
          <a:xfrm>
            <a:off x="5286152" y="804340"/>
            <a:ext cx="2305493" cy="276999"/>
          </a:xfrm>
          <a:prstGeom prst="rect">
            <a:avLst/>
          </a:prstGeom>
          <a:noFill/>
        </p:spPr>
        <p:txBody>
          <a:bodyPr wrap="square">
            <a:spAutoFit/>
          </a:bodyPr>
          <a:lstStyle/>
          <a:p>
            <a:pPr algn="ctr">
              <a:spcAft>
                <a:spcPts val="400"/>
              </a:spcAft>
              <a:tabLst>
                <a:tab pos="2979420" algn="l"/>
              </a:tabLst>
            </a:pPr>
            <a:r>
              <a:rPr lang="en-US" sz="1200" b="1" dirty="0">
                <a:solidFill>
                  <a:schemeClr val="accent1"/>
                </a:solidFill>
                <a:effectLst/>
                <a:latin typeface="DM Sans" pitchFamily="2" charset="0"/>
                <a:ea typeface="Calibri" panose="020F0502020204030204" pitchFamily="34" charset="0"/>
                <a:cs typeface="Times New Roman" panose="02020603050405020304" pitchFamily="18" charset="0"/>
              </a:rPr>
              <a:t>Basis Layer</a:t>
            </a:r>
            <a:endParaRPr lang="en-IN" sz="12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0C19D49B-B2F2-70C4-9651-479A2525F354}"/>
              </a:ext>
            </a:extLst>
          </p:cNvPr>
          <p:cNvPicPr>
            <a:picLocks noChangeAspect="1"/>
          </p:cNvPicPr>
          <p:nvPr/>
        </p:nvPicPr>
        <p:blipFill>
          <a:blip r:embed="rId4"/>
          <a:stretch>
            <a:fillRect/>
          </a:stretch>
        </p:blipFill>
        <p:spPr>
          <a:xfrm>
            <a:off x="5188687" y="1233974"/>
            <a:ext cx="2402958" cy="524635"/>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F3313B7-86A2-DB21-1C23-DD8A6DA740B6}"/>
                  </a:ext>
                </a:extLst>
              </p:cNvPr>
              <p:cNvSpPr txBox="1"/>
              <p:nvPr/>
            </p:nvSpPr>
            <p:spPr>
              <a:xfrm>
                <a:off x="3971260" y="1817220"/>
                <a:ext cx="4371754" cy="305405"/>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Here, </a:t>
                </a:r>
                <a14:m>
                  <m:oMath xmlns:m="http://schemas.openxmlformats.org/officeDocument/2006/math">
                    <m:sSubSup>
                      <m:sSub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100" b="1" i="1">
                            <a:effectLst/>
                            <a:latin typeface="Cambria Math" panose="02040503050406030204" pitchFamily="18" charset="0"/>
                            <a:ea typeface="Times New Roman" panose="02020603050405020304" pitchFamily="18" charset="0"/>
                            <a:cs typeface="Times New Roman" panose="02020603050405020304" pitchFamily="18" charset="0"/>
                          </a:rPr>
                          <m:t>𝐯</m:t>
                        </m:r>
                      </m:e>
                      <m:sub>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𝑓</m:t>
                        </m:r>
                      </m:sup>
                    </m:sSubSup>
                  </m:oMath>
                </a14:m>
                <a:r>
                  <a:rPr lang="en-US" sz="1100" dirty="0">
                    <a:effectLst/>
                    <a:latin typeface="DM Sans" pitchFamily="2" charset="0"/>
                    <a:ea typeface="Times New Roman" panose="02020603050405020304" pitchFamily="18" charset="0"/>
                    <a:cs typeface="Times New Roman" panose="02020603050405020304" pitchFamily="18" charset="0"/>
                  </a:rPr>
                  <a:t> and </a:t>
                </a:r>
                <a14:m>
                  <m:oMath xmlns:m="http://schemas.openxmlformats.org/officeDocument/2006/math">
                    <m:sSubSup>
                      <m:sSub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100" b="1" i="1">
                            <a:effectLst/>
                            <a:latin typeface="Cambria Math" panose="02040503050406030204" pitchFamily="18" charset="0"/>
                            <a:ea typeface="Times New Roman" panose="02020603050405020304" pitchFamily="18" charset="0"/>
                            <a:cs typeface="Times New Roman" panose="02020603050405020304" pitchFamily="18" charset="0"/>
                          </a:rPr>
                          <m:t>𝐯</m:t>
                        </m:r>
                      </m:e>
                      <m:sub>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𝑏</m:t>
                        </m:r>
                      </m:sup>
                    </m:sSubSup>
                  </m:oMath>
                </a14:m>
                <a:r>
                  <a:rPr lang="en-US" sz="1100" dirty="0">
                    <a:effectLst/>
                    <a:latin typeface="DM Sans" pitchFamily="2" charset="0"/>
                    <a:ea typeface="Times New Roman" panose="02020603050405020304" pitchFamily="18" charset="0"/>
                    <a:cs typeface="Times New Roman" panose="02020603050405020304" pitchFamily="18" charset="0"/>
                  </a:rPr>
                  <a:t> are forecast and </a:t>
                </a:r>
                <a:r>
                  <a:rPr lang="en-US" sz="1100" dirty="0" err="1">
                    <a:effectLst/>
                    <a:latin typeface="DM Sans" pitchFamily="2" charset="0"/>
                    <a:ea typeface="Times New Roman" panose="02020603050405020304" pitchFamily="18" charset="0"/>
                    <a:cs typeface="Times New Roman" panose="02020603050405020304" pitchFamily="18" charset="0"/>
                  </a:rPr>
                  <a:t>backcast</a:t>
                </a:r>
                <a:r>
                  <a:rPr lang="en-US" sz="1100" dirty="0">
                    <a:effectLst/>
                    <a:latin typeface="DM Sans" pitchFamily="2" charset="0"/>
                    <a:ea typeface="Times New Roman" panose="02020603050405020304" pitchFamily="18" charset="0"/>
                    <a:cs typeface="Times New Roman" panose="02020603050405020304" pitchFamily="18" charset="0"/>
                  </a:rPr>
                  <a:t> basis vectors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3F3313B7-86A2-DB21-1C23-DD8A6DA740B6}"/>
                  </a:ext>
                </a:extLst>
              </p:cNvPr>
              <p:cNvSpPr txBox="1">
                <a:spLocks noRot="1" noChangeAspect="1" noMove="1" noResize="1" noEditPoints="1" noAdjustHandles="1" noChangeArrowheads="1" noChangeShapeType="1" noTextEdit="1"/>
              </p:cNvSpPr>
              <p:nvPr/>
            </p:nvSpPr>
            <p:spPr>
              <a:xfrm>
                <a:off x="3971260" y="1817220"/>
                <a:ext cx="4371754" cy="305405"/>
              </a:xfrm>
              <a:prstGeom prst="rect">
                <a:avLst/>
              </a:prstGeom>
              <a:blipFill>
                <a:blip r:embed="rId5"/>
                <a:stretch>
                  <a:fillRect b="-12000"/>
                </a:stretch>
              </a:blipFill>
            </p:spPr>
            <p:txBody>
              <a:bodyPr/>
              <a:lstStyle/>
              <a:p>
                <a:r>
                  <a:rPr lang="en-IN">
                    <a:noFill/>
                  </a:rPr>
                  <a:t> </a:t>
                </a:r>
              </a:p>
            </p:txBody>
          </p:sp>
        </mc:Fallback>
      </mc:AlternateContent>
      <p:pic>
        <p:nvPicPr>
          <p:cNvPr id="35" name="Picture 34">
            <a:extLst>
              <a:ext uri="{FF2B5EF4-FFF2-40B4-BE49-F238E27FC236}">
                <a16:creationId xmlns:a16="http://schemas.microsoft.com/office/drawing/2014/main" id="{FEEA2222-E4C5-F361-4256-8A8C56782349}"/>
              </a:ext>
            </a:extLst>
          </p:cNvPr>
          <p:cNvPicPr>
            <a:picLocks noChangeAspect="1"/>
          </p:cNvPicPr>
          <p:nvPr/>
        </p:nvPicPr>
        <p:blipFill>
          <a:blip r:embed="rId6"/>
          <a:stretch>
            <a:fillRect/>
          </a:stretch>
        </p:blipFill>
        <p:spPr>
          <a:xfrm>
            <a:off x="4860646" y="2164098"/>
            <a:ext cx="181530" cy="240088"/>
          </a:xfrm>
          <a:prstGeom prst="rect">
            <a:avLst/>
          </a:prstGeom>
        </p:spPr>
      </p:pic>
      <p:pic>
        <p:nvPicPr>
          <p:cNvPr id="37" name="Picture 36">
            <a:extLst>
              <a:ext uri="{FF2B5EF4-FFF2-40B4-BE49-F238E27FC236}">
                <a16:creationId xmlns:a16="http://schemas.microsoft.com/office/drawing/2014/main" id="{322E37DE-148B-FD76-4C57-19C8AF4A5C87}"/>
              </a:ext>
            </a:extLst>
          </p:cNvPr>
          <p:cNvPicPr>
            <a:picLocks noChangeAspect="1"/>
          </p:cNvPicPr>
          <p:nvPr/>
        </p:nvPicPr>
        <p:blipFill>
          <a:blip r:embed="rId7"/>
          <a:stretch>
            <a:fillRect/>
          </a:stretch>
        </p:blipFill>
        <p:spPr>
          <a:xfrm>
            <a:off x="5332482" y="2170074"/>
            <a:ext cx="158973" cy="241200"/>
          </a:xfrm>
          <a:prstGeom prst="rect">
            <a:avLst/>
          </a:prstGeom>
        </p:spPr>
      </p:pic>
      <p:sp>
        <p:nvSpPr>
          <p:cNvPr id="39" name="TextBox 38">
            <a:extLst>
              <a:ext uri="{FF2B5EF4-FFF2-40B4-BE49-F238E27FC236}">
                <a16:creationId xmlns:a16="http://schemas.microsoft.com/office/drawing/2014/main" id="{5578CA2A-44B6-AC0B-3AE8-C959CEF9E04E}"/>
              </a:ext>
            </a:extLst>
          </p:cNvPr>
          <p:cNvSpPr txBox="1"/>
          <p:nvPr/>
        </p:nvSpPr>
        <p:spPr>
          <a:xfrm>
            <a:off x="3971259" y="2149664"/>
            <a:ext cx="4960089" cy="456535"/>
          </a:xfrm>
          <a:prstGeom prst="rect">
            <a:avLst/>
          </a:prstGeom>
          <a:noFill/>
        </p:spPr>
        <p:txBody>
          <a:bodyPr wrap="square" rtlCol="0">
            <a:spAutoFit/>
          </a:bodyPr>
          <a:lstStyle/>
          <a:p>
            <a:pPr>
              <a:spcAft>
                <a:spcPts val="200"/>
              </a:spcAft>
            </a:pPr>
            <a:r>
              <a:rPr lang="en-US" sz="1100" dirty="0">
                <a:latin typeface="DM Sans" pitchFamily="2" charset="0"/>
              </a:rPr>
              <a:t>Selection of      and       which provide sets                      and                       </a:t>
            </a:r>
          </a:p>
          <a:p>
            <a:pPr>
              <a:spcAft>
                <a:spcPts val="200"/>
              </a:spcAft>
            </a:pPr>
            <a:r>
              <a:rPr lang="en-US" sz="1100" dirty="0">
                <a:latin typeface="DM Sans" pitchFamily="2" charset="0"/>
              </a:rPr>
              <a:t>provides two architectures</a:t>
            </a:r>
            <a:endParaRPr lang="en-IN" sz="1100" dirty="0">
              <a:latin typeface="DM Sans" pitchFamily="2" charset="0"/>
            </a:endParaRPr>
          </a:p>
        </p:txBody>
      </p:sp>
      <p:pic>
        <p:nvPicPr>
          <p:cNvPr id="41" name="Picture 40">
            <a:extLst>
              <a:ext uri="{FF2B5EF4-FFF2-40B4-BE49-F238E27FC236}">
                <a16:creationId xmlns:a16="http://schemas.microsoft.com/office/drawing/2014/main" id="{507867C5-1A0E-45F0-345A-11A6BDDF0FBC}"/>
              </a:ext>
            </a:extLst>
          </p:cNvPr>
          <p:cNvPicPr>
            <a:picLocks noChangeAspect="1"/>
          </p:cNvPicPr>
          <p:nvPr/>
        </p:nvPicPr>
        <p:blipFill>
          <a:blip r:embed="rId8"/>
          <a:stretch>
            <a:fillRect/>
          </a:stretch>
        </p:blipFill>
        <p:spPr>
          <a:xfrm>
            <a:off x="6798112" y="2087274"/>
            <a:ext cx="727347" cy="324000"/>
          </a:xfrm>
          <a:prstGeom prst="rect">
            <a:avLst/>
          </a:prstGeom>
        </p:spPr>
      </p:pic>
      <p:pic>
        <p:nvPicPr>
          <p:cNvPr id="43" name="Picture 42">
            <a:extLst>
              <a:ext uri="{FF2B5EF4-FFF2-40B4-BE49-F238E27FC236}">
                <a16:creationId xmlns:a16="http://schemas.microsoft.com/office/drawing/2014/main" id="{935F6AC4-9AD1-B55D-17E1-BCD32CC77E32}"/>
              </a:ext>
            </a:extLst>
          </p:cNvPr>
          <p:cNvPicPr>
            <a:picLocks noChangeAspect="1"/>
          </p:cNvPicPr>
          <p:nvPr/>
        </p:nvPicPr>
        <p:blipFill>
          <a:blip r:embed="rId9"/>
          <a:stretch>
            <a:fillRect/>
          </a:stretch>
        </p:blipFill>
        <p:spPr>
          <a:xfrm>
            <a:off x="7841561" y="2080186"/>
            <a:ext cx="781826" cy="324000"/>
          </a:xfrm>
          <a:prstGeom prst="rect">
            <a:avLst/>
          </a:prstGeom>
        </p:spPr>
      </p:pic>
      <p:sp>
        <p:nvSpPr>
          <p:cNvPr id="47" name="TextBox 46">
            <a:extLst>
              <a:ext uri="{FF2B5EF4-FFF2-40B4-BE49-F238E27FC236}">
                <a16:creationId xmlns:a16="http://schemas.microsoft.com/office/drawing/2014/main" id="{869588A0-5A11-0F2F-53C3-5D39449A14E2}"/>
              </a:ext>
            </a:extLst>
          </p:cNvPr>
          <p:cNvSpPr txBox="1"/>
          <p:nvPr/>
        </p:nvSpPr>
        <p:spPr>
          <a:xfrm>
            <a:off x="3971259" y="2682092"/>
            <a:ext cx="4582632" cy="1364476"/>
          </a:xfrm>
          <a:prstGeom prst="rect">
            <a:avLst/>
          </a:prstGeom>
          <a:noFill/>
        </p:spPr>
        <p:txBody>
          <a:bodyPr wrap="square">
            <a:spAutoFit/>
          </a:bodyPr>
          <a:lstStyle/>
          <a:p>
            <a:pPr>
              <a:spcAft>
                <a:spcPts val="800"/>
              </a:spcAft>
            </a:pPr>
            <a:r>
              <a:rPr lang="en-IN" sz="1200" b="1" dirty="0">
                <a:solidFill>
                  <a:schemeClr val="accent1"/>
                </a:solidFill>
                <a:latin typeface="DM Sans" pitchFamily="2" charset="0"/>
              </a:rPr>
              <a:t>G</a:t>
            </a:r>
            <a:r>
              <a:rPr lang="en-IN" sz="1200" b="1" i="0" u="none" strike="noStrike" baseline="0" dirty="0">
                <a:solidFill>
                  <a:schemeClr val="accent1"/>
                </a:solidFill>
                <a:latin typeface="DM Sans" pitchFamily="2" charset="0"/>
              </a:rPr>
              <a:t>eneric </a:t>
            </a:r>
            <a:r>
              <a:rPr lang="en-IN" sz="1200" b="1" dirty="0">
                <a:solidFill>
                  <a:schemeClr val="accent1"/>
                </a:solidFill>
                <a:latin typeface="DM Sans" pitchFamily="2" charset="0"/>
              </a:rPr>
              <a:t>A</a:t>
            </a:r>
            <a:r>
              <a:rPr lang="en-IN" sz="1200" b="1" i="0" u="none" strike="noStrike" baseline="0" dirty="0">
                <a:solidFill>
                  <a:schemeClr val="accent1"/>
                </a:solidFill>
                <a:latin typeface="DM Sans" pitchFamily="2" charset="0"/>
              </a:rPr>
              <a:t>rchitecture </a:t>
            </a:r>
          </a:p>
          <a:p>
            <a:pPr>
              <a:spcAft>
                <a:spcPts val="800"/>
              </a:spcAft>
            </a:pPr>
            <a:r>
              <a:rPr lang="en-IN" sz="1100" dirty="0">
                <a:solidFill>
                  <a:schemeClr val="tx1"/>
                </a:solidFill>
                <a:latin typeface="DM Sans" pitchFamily="2" charset="0"/>
              </a:rPr>
              <a:t>No reliance on time-series domain knowledge and not interpretable</a:t>
            </a:r>
          </a:p>
          <a:p>
            <a:pPr>
              <a:spcAft>
                <a:spcPts val="800"/>
              </a:spcAft>
            </a:pPr>
            <a:endParaRPr lang="en-IN" sz="1100" dirty="0">
              <a:solidFill>
                <a:schemeClr val="tx1"/>
              </a:solidFill>
              <a:latin typeface="DM Sans" pitchFamily="2" charset="0"/>
            </a:endParaRPr>
          </a:p>
          <a:p>
            <a:pPr>
              <a:spcAft>
                <a:spcPts val="800"/>
              </a:spcAft>
            </a:pPr>
            <a:endParaRPr lang="en-IN" sz="1100" dirty="0">
              <a:solidFill>
                <a:schemeClr val="tx1"/>
              </a:solidFill>
              <a:latin typeface="DM Sans" pitchFamily="2" charset="0"/>
            </a:endParaRPr>
          </a:p>
          <a:p>
            <a:pPr>
              <a:spcAft>
                <a:spcPts val="800"/>
              </a:spcAft>
            </a:pPr>
            <a:endParaRPr lang="en-IN" sz="1100" dirty="0">
              <a:solidFill>
                <a:schemeClr val="tx1"/>
              </a:solidFill>
              <a:latin typeface="DM Sans" pitchFamily="2" charset="0"/>
            </a:endParaRPr>
          </a:p>
        </p:txBody>
      </p:sp>
      <p:pic>
        <p:nvPicPr>
          <p:cNvPr id="50" name="Picture 49">
            <a:extLst>
              <a:ext uri="{FF2B5EF4-FFF2-40B4-BE49-F238E27FC236}">
                <a16:creationId xmlns:a16="http://schemas.microsoft.com/office/drawing/2014/main" id="{B2B3886B-BEB9-9C6D-8FDE-92F9C7E336A2}"/>
              </a:ext>
            </a:extLst>
          </p:cNvPr>
          <p:cNvPicPr>
            <a:picLocks noChangeAspect="1"/>
          </p:cNvPicPr>
          <p:nvPr/>
        </p:nvPicPr>
        <p:blipFill>
          <a:blip r:embed="rId10"/>
          <a:stretch>
            <a:fillRect/>
          </a:stretch>
        </p:blipFill>
        <p:spPr>
          <a:xfrm>
            <a:off x="5440251" y="3303394"/>
            <a:ext cx="2022104" cy="262800"/>
          </a:xfrm>
          <a:prstGeom prst="rect">
            <a:avLst/>
          </a:prstGeom>
        </p:spPr>
      </p:pic>
      <p:sp>
        <p:nvSpPr>
          <p:cNvPr id="53" name="TextBox 52">
            <a:extLst>
              <a:ext uri="{FF2B5EF4-FFF2-40B4-BE49-F238E27FC236}">
                <a16:creationId xmlns:a16="http://schemas.microsoft.com/office/drawing/2014/main" id="{0D11C05B-726C-0B37-41DE-76F9903AD7B9}"/>
              </a:ext>
            </a:extLst>
          </p:cNvPr>
          <p:cNvSpPr txBox="1"/>
          <p:nvPr/>
        </p:nvSpPr>
        <p:spPr>
          <a:xfrm>
            <a:off x="3971259" y="3730935"/>
            <a:ext cx="4582632" cy="718145"/>
          </a:xfrm>
          <a:prstGeom prst="rect">
            <a:avLst/>
          </a:prstGeom>
          <a:noFill/>
        </p:spPr>
        <p:txBody>
          <a:bodyPr wrap="square">
            <a:spAutoFit/>
          </a:bodyPr>
          <a:lstStyle/>
          <a:p>
            <a:pPr>
              <a:spcAft>
                <a:spcPts val="800"/>
              </a:spcAft>
            </a:pPr>
            <a:r>
              <a:rPr lang="en-IN" sz="1200" b="1" i="0" u="none" strike="noStrike" baseline="0" dirty="0">
                <a:solidFill>
                  <a:schemeClr val="accent1"/>
                </a:solidFill>
                <a:latin typeface="DM Sans" pitchFamily="2" charset="0"/>
              </a:rPr>
              <a:t>Interpretable </a:t>
            </a:r>
            <a:r>
              <a:rPr lang="en-IN" sz="1200" b="1" dirty="0">
                <a:solidFill>
                  <a:schemeClr val="accent1"/>
                </a:solidFill>
                <a:latin typeface="DM Sans" pitchFamily="2" charset="0"/>
              </a:rPr>
              <a:t>A</a:t>
            </a:r>
            <a:r>
              <a:rPr lang="en-IN" sz="1200" b="1" i="0" u="none" strike="noStrike" baseline="0" dirty="0">
                <a:solidFill>
                  <a:schemeClr val="accent1"/>
                </a:solidFill>
                <a:latin typeface="DM Sans" pitchFamily="2" charset="0"/>
              </a:rPr>
              <a:t>rchitecture </a:t>
            </a:r>
          </a:p>
          <a:p>
            <a:pPr>
              <a:spcAft>
                <a:spcPts val="800"/>
              </a:spcAft>
            </a:pPr>
            <a:r>
              <a:rPr lang="en-US" sz="1100" dirty="0">
                <a:solidFill>
                  <a:schemeClr val="tx1"/>
                </a:solidFill>
                <a:latin typeface="DM Sans" pitchFamily="2" charset="0"/>
              </a:rPr>
              <a:t>Introduce trend and seasonality decomposition into the model to make the model outputs more easily interpretable</a:t>
            </a:r>
            <a:endParaRPr lang="en-IN" sz="1100" dirty="0">
              <a:solidFill>
                <a:schemeClr val="tx1"/>
              </a:solidFill>
              <a:latin typeface="DM Sans" pitchFamily="2" charset="0"/>
            </a:endParaRPr>
          </a:p>
        </p:txBody>
      </p:sp>
      <p:sp>
        <p:nvSpPr>
          <p:cNvPr id="4" name="TextBox 3">
            <a:extLst>
              <a:ext uri="{FF2B5EF4-FFF2-40B4-BE49-F238E27FC236}">
                <a16:creationId xmlns:a16="http://schemas.microsoft.com/office/drawing/2014/main" id="{C02FD703-9D92-208D-9EE0-E4A0D0A0441D}"/>
              </a:ext>
            </a:extLst>
          </p:cNvPr>
          <p:cNvSpPr txBox="1"/>
          <p:nvPr/>
        </p:nvSpPr>
        <p:spPr>
          <a:xfrm>
            <a:off x="76200" y="95250"/>
            <a:ext cx="3276600" cy="461665"/>
          </a:xfrm>
          <a:prstGeom prst="rect">
            <a:avLst/>
          </a:prstGeom>
          <a:noFill/>
        </p:spPr>
        <p:txBody>
          <a:bodyPr wrap="square" rtlCol="0">
            <a:spAutoFit/>
          </a:bodyPr>
          <a:lstStyle/>
          <a:p>
            <a:r>
              <a:rPr lang="en-IN" sz="2400" dirty="0">
                <a:solidFill>
                  <a:schemeClr val="bg1"/>
                </a:solidFill>
                <a:latin typeface="DM Sans" pitchFamily="2" charset="0"/>
              </a:rPr>
              <a:t>Architecture - II</a:t>
            </a:r>
          </a:p>
        </p:txBody>
      </p:sp>
    </p:spTree>
    <p:extLst>
      <p:ext uri="{BB962C8B-B14F-4D97-AF65-F5344CB8AC3E}">
        <p14:creationId xmlns:p14="http://schemas.microsoft.com/office/powerpoint/2010/main" val="180550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AD0DA42-76FF-5422-D18E-0B62A8C704F7}"/>
              </a:ext>
            </a:extLst>
          </p:cNvPr>
          <p:cNvSpPr txBox="1"/>
          <p:nvPr/>
        </p:nvSpPr>
        <p:spPr>
          <a:xfrm>
            <a:off x="76200" y="581284"/>
            <a:ext cx="4582632" cy="307777"/>
          </a:xfrm>
          <a:prstGeom prst="rect">
            <a:avLst/>
          </a:prstGeom>
          <a:noFill/>
        </p:spPr>
        <p:txBody>
          <a:bodyPr wrap="square">
            <a:spAutoFit/>
          </a:bodyPr>
          <a:lstStyle/>
          <a:p>
            <a:pPr>
              <a:spcAft>
                <a:spcPts val="800"/>
              </a:spcAft>
            </a:pPr>
            <a:r>
              <a:rPr lang="en-IN" sz="1400" b="1" i="0" u="none" strike="noStrike" baseline="0" dirty="0">
                <a:solidFill>
                  <a:schemeClr val="accent1"/>
                </a:solidFill>
                <a:latin typeface="DM Sans" pitchFamily="2" charset="0"/>
              </a:rPr>
              <a:t>Interpretable </a:t>
            </a:r>
            <a:r>
              <a:rPr lang="en-IN" sz="1400" b="1" dirty="0">
                <a:solidFill>
                  <a:schemeClr val="accent1"/>
                </a:solidFill>
                <a:latin typeface="DM Sans" pitchFamily="2" charset="0"/>
              </a:rPr>
              <a:t>A</a:t>
            </a:r>
            <a:r>
              <a:rPr lang="en-IN" sz="1400" b="1" i="0" u="none" strike="noStrike" baseline="0" dirty="0">
                <a:solidFill>
                  <a:schemeClr val="accent1"/>
                </a:solidFill>
                <a:latin typeface="DM Sans" pitchFamily="2" charset="0"/>
              </a:rPr>
              <a:t>rchitecture </a:t>
            </a:r>
          </a:p>
        </p:txBody>
      </p:sp>
      <p:sp>
        <p:nvSpPr>
          <p:cNvPr id="12" name="TextBox 11">
            <a:extLst>
              <a:ext uri="{FF2B5EF4-FFF2-40B4-BE49-F238E27FC236}">
                <a16:creationId xmlns:a16="http://schemas.microsoft.com/office/drawing/2014/main" id="{6ACA0E6D-83DE-71F6-2EAC-11F2B7270441}"/>
              </a:ext>
            </a:extLst>
          </p:cNvPr>
          <p:cNvSpPr txBox="1"/>
          <p:nvPr/>
        </p:nvSpPr>
        <p:spPr>
          <a:xfrm>
            <a:off x="76200" y="988646"/>
            <a:ext cx="8692116" cy="267830"/>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Introducing subscript </a:t>
            </a:r>
            <a:r>
              <a:rPr lang="en-US" sz="1100" b="1" i="1" dirty="0">
                <a:effectLst/>
                <a:latin typeface="DM Sans" pitchFamily="2" charset="0"/>
                <a:ea typeface="Times New Roman" panose="02020603050405020304" pitchFamily="18" charset="0"/>
                <a:cs typeface="Times New Roman" panose="02020603050405020304" pitchFamily="18" charset="0"/>
              </a:rPr>
              <a:t>s</a:t>
            </a:r>
            <a:r>
              <a:rPr lang="en-US" sz="1100" dirty="0">
                <a:effectLst/>
                <a:latin typeface="DM Sans" pitchFamily="2" charset="0"/>
                <a:ea typeface="Times New Roman" panose="02020603050405020304" pitchFamily="18" charset="0"/>
                <a:cs typeface="Times New Roman" panose="02020603050405020304" pitchFamily="18" charset="0"/>
              </a:rPr>
              <a:t> in the notation for variables to denote the stack index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4947085-756C-302E-2623-A18C3DA8FC3C}"/>
              </a:ext>
            </a:extLst>
          </p:cNvPr>
          <p:cNvSpPr txBox="1"/>
          <p:nvPr/>
        </p:nvSpPr>
        <p:spPr>
          <a:xfrm>
            <a:off x="1196163" y="1637057"/>
            <a:ext cx="1844749" cy="276999"/>
          </a:xfrm>
          <a:prstGeom prst="rect">
            <a:avLst/>
          </a:prstGeom>
          <a:noFill/>
        </p:spPr>
        <p:txBody>
          <a:bodyPr wrap="square">
            <a:spAutoFit/>
          </a:bodyPr>
          <a:lstStyle/>
          <a:p>
            <a:pPr algn="ctr">
              <a:spcAft>
                <a:spcPts val="800"/>
              </a:spcAft>
            </a:pPr>
            <a:r>
              <a:rPr lang="en-US" sz="1200" b="1" i="0" u="none" strike="noStrike" baseline="0" dirty="0">
                <a:solidFill>
                  <a:schemeClr val="accent1"/>
                </a:solidFill>
                <a:latin typeface="DM Sans" pitchFamily="2" charset="0"/>
              </a:rPr>
              <a:t>Trend Model</a:t>
            </a:r>
            <a:endParaRPr lang="en-IN" sz="1200" b="1" i="0" u="none" strike="noStrike" baseline="0" dirty="0">
              <a:solidFill>
                <a:schemeClr val="accent1"/>
              </a:solidFill>
              <a:latin typeface="DM Sans" pitchFamily="2" charset="0"/>
            </a:endParaRPr>
          </a:p>
        </p:txBody>
      </p:sp>
      <p:cxnSp>
        <p:nvCxnSpPr>
          <p:cNvPr id="14" name="Straight Connector 13">
            <a:extLst>
              <a:ext uri="{FF2B5EF4-FFF2-40B4-BE49-F238E27FC236}">
                <a16:creationId xmlns:a16="http://schemas.microsoft.com/office/drawing/2014/main" id="{6AEA172B-7AC1-32BF-FA25-7E68B70D9F54}"/>
              </a:ext>
            </a:extLst>
          </p:cNvPr>
          <p:cNvCxnSpPr>
            <a:cxnSpLocks/>
          </p:cNvCxnSpPr>
          <p:nvPr/>
        </p:nvCxnSpPr>
        <p:spPr>
          <a:xfrm>
            <a:off x="4316816" y="1626604"/>
            <a:ext cx="0" cy="3155391"/>
          </a:xfrm>
          <a:prstGeom prst="line">
            <a:avLst/>
          </a:prstGeom>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8CCC304E-C2D2-481F-7949-D97746BD781B}"/>
              </a:ext>
            </a:extLst>
          </p:cNvPr>
          <p:cNvSpPr txBox="1"/>
          <p:nvPr/>
        </p:nvSpPr>
        <p:spPr>
          <a:xfrm>
            <a:off x="5601586" y="1637057"/>
            <a:ext cx="1844749" cy="276999"/>
          </a:xfrm>
          <a:prstGeom prst="rect">
            <a:avLst/>
          </a:prstGeom>
          <a:noFill/>
        </p:spPr>
        <p:txBody>
          <a:bodyPr wrap="square">
            <a:spAutoFit/>
          </a:bodyPr>
          <a:lstStyle/>
          <a:p>
            <a:pPr algn="ctr">
              <a:spcAft>
                <a:spcPts val="800"/>
              </a:spcAft>
            </a:pPr>
            <a:r>
              <a:rPr lang="en-US" sz="1200" b="1" i="0" u="none" strike="noStrike" baseline="0" dirty="0">
                <a:solidFill>
                  <a:schemeClr val="accent1"/>
                </a:solidFill>
                <a:latin typeface="DM Sans" pitchFamily="2" charset="0"/>
              </a:rPr>
              <a:t>Seasonality Model</a:t>
            </a:r>
            <a:endParaRPr lang="en-IN" sz="1200" b="1" i="0" u="none" strike="noStrike" baseline="0" dirty="0">
              <a:solidFill>
                <a:schemeClr val="accent1"/>
              </a:solidFill>
              <a:latin typeface="DM Sans" pitchFamily="2" charset="0"/>
            </a:endParaRPr>
          </a:p>
        </p:txBody>
      </p:sp>
      <p:sp>
        <p:nvSpPr>
          <p:cNvPr id="27" name="TextBox 26">
            <a:extLst>
              <a:ext uri="{FF2B5EF4-FFF2-40B4-BE49-F238E27FC236}">
                <a16:creationId xmlns:a16="http://schemas.microsoft.com/office/drawing/2014/main" id="{28F11F29-3B1D-3C3E-9C33-B64C6814BBED}"/>
              </a:ext>
            </a:extLst>
          </p:cNvPr>
          <p:cNvSpPr txBox="1"/>
          <p:nvPr/>
        </p:nvSpPr>
        <p:spPr>
          <a:xfrm>
            <a:off x="103882" y="2001518"/>
            <a:ext cx="3930077" cy="576312"/>
          </a:xfrm>
          <a:prstGeom prst="rect">
            <a:avLst/>
          </a:prstGeom>
          <a:noFill/>
        </p:spPr>
        <p:txBody>
          <a:bodyPr wrap="square">
            <a:spAutoFit/>
          </a:bodyPr>
          <a:lstStyle/>
          <a:p>
            <a:pPr>
              <a:lnSpc>
                <a:spcPct val="150000"/>
              </a:lnSpc>
              <a:spcAft>
                <a:spcPts val="10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Constraining         and         to be a polynomial of small degree </a:t>
            </a:r>
            <a:r>
              <a:rPr lang="en-US" sz="1100" i="1" dirty="0">
                <a:effectLst/>
                <a:latin typeface="DM Sans" pitchFamily="2" charset="0"/>
                <a:ea typeface="Times New Roman" panose="02020603050405020304" pitchFamily="18" charset="0"/>
                <a:cs typeface="Times New Roman" panose="02020603050405020304" pitchFamily="18" charset="0"/>
              </a:rPr>
              <a:t>p</a:t>
            </a:r>
            <a:r>
              <a:rPr lang="en-US" sz="1100" dirty="0">
                <a:effectLst/>
                <a:latin typeface="DM Sans" pitchFamily="2" charset="0"/>
                <a:ea typeface="Times New Roman" panose="02020603050405020304" pitchFamily="18" charset="0"/>
                <a:cs typeface="Times New Roman" panose="02020603050405020304" pitchFamily="18" charset="0"/>
              </a:rPr>
              <a:t> to mimic trend.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id="{2CB0C301-48E1-DB65-3D48-8C2693546BCA}"/>
              </a:ext>
            </a:extLst>
          </p:cNvPr>
          <p:cNvPicPr>
            <a:picLocks noChangeAspect="1"/>
          </p:cNvPicPr>
          <p:nvPr/>
        </p:nvPicPr>
        <p:blipFill>
          <a:blip r:embed="rId2"/>
          <a:stretch>
            <a:fillRect/>
          </a:stretch>
        </p:blipFill>
        <p:spPr>
          <a:xfrm>
            <a:off x="1052275" y="2065690"/>
            <a:ext cx="273600" cy="273600"/>
          </a:xfrm>
          <a:prstGeom prst="rect">
            <a:avLst/>
          </a:prstGeom>
        </p:spPr>
      </p:pic>
      <p:pic>
        <p:nvPicPr>
          <p:cNvPr id="36" name="Picture 35">
            <a:extLst>
              <a:ext uri="{FF2B5EF4-FFF2-40B4-BE49-F238E27FC236}">
                <a16:creationId xmlns:a16="http://schemas.microsoft.com/office/drawing/2014/main" id="{6725DAA7-3CEA-A937-87AF-C392486203D3}"/>
              </a:ext>
            </a:extLst>
          </p:cNvPr>
          <p:cNvPicPr>
            <a:picLocks noChangeAspect="1"/>
          </p:cNvPicPr>
          <p:nvPr/>
        </p:nvPicPr>
        <p:blipFill>
          <a:blip r:embed="rId3"/>
          <a:stretch>
            <a:fillRect/>
          </a:stretch>
        </p:blipFill>
        <p:spPr>
          <a:xfrm>
            <a:off x="1588143" y="2065690"/>
            <a:ext cx="296400" cy="273600"/>
          </a:xfrm>
          <a:prstGeom prst="rect">
            <a:avLst/>
          </a:prstGeom>
        </p:spPr>
      </p:pic>
      <p:pic>
        <p:nvPicPr>
          <p:cNvPr id="39" name="Picture 38">
            <a:extLst>
              <a:ext uri="{FF2B5EF4-FFF2-40B4-BE49-F238E27FC236}">
                <a16:creationId xmlns:a16="http://schemas.microsoft.com/office/drawing/2014/main" id="{54E76983-0B24-8F3C-FF16-5DB325F2A5B8}"/>
              </a:ext>
            </a:extLst>
          </p:cNvPr>
          <p:cNvPicPr>
            <a:picLocks noChangeAspect="1"/>
          </p:cNvPicPr>
          <p:nvPr/>
        </p:nvPicPr>
        <p:blipFill>
          <a:blip r:embed="rId4"/>
          <a:stretch>
            <a:fillRect/>
          </a:stretch>
        </p:blipFill>
        <p:spPr>
          <a:xfrm>
            <a:off x="641523" y="2642002"/>
            <a:ext cx="1026000" cy="432000"/>
          </a:xfrm>
          <a:prstGeom prst="rect">
            <a:avLst/>
          </a:prstGeom>
        </p:spPr>
      </p:pic>
      <p:pic>
        <p:nvPicPr>
          <p:cNvPr id="41" name="Picture 40">
            <a:extLst>
              <a:ext uri="{FF2B5EF4-FFF2-40B4-BE49-F238E27FC236}">
                <a16:creationId xmlns:a16="http://schemas.microsoft.com/office/drawing/2014/main" id="{EF8BFC09-D7E4-4280-188F-101C59F68391}"/>
              </a:ext>
            </a:extLst>
          </p:cNvPr>
          <p:cNvPicPr>
            <a:picLocks noChangeAspect="1"/>
          </p:cNvPicPr>
          <p:nvPr/>
        </p:nvPicPr>
        <p:blipFill>
          <a:blip r:embed="rId5"/>
          <a:stretch>
            <a:fillRect/>
          </a:stretch>
        </p:blipFill>
        <p:spPr>
          <a:xfrm>
            <a:off x="1950380" y="2764590"/>
            <a:ext cx="1903576" cy="200999"/>
          </a:xfrm>
          <a:prstGeom prst="rect">
            <a:avLst/>
          </a:prstGeom>
        </p:spPr>
      </p:pic>
      <p:sp>
        <p:nvSpPr>
          <p:cNvPr id="43" name="TextBox 42">
            <a:extLst>
              <a:ext uri="{FF2B5EF4-FFF2-40B4-BE49-F238E27FC236}">
                <a16:creationId xmlns:a16="http://schemas.microsoft.com/office/drawing/2014/main" id="{EE817354-B59B-58B3-5496-F20B7A9DF39A}"/>
              </a:ext>
            </a:extLst>
          </p:cNvPr>
          <p:cNvSpPr txBox="1"/>
          <p:nvPr/>
        </p:nvSpPr>
        <p:spPr>
          <a:xfrm>
            <a:off x="103882" y="3329649"/>
            <a:ext cx="3930077" cy="267830"/>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Alternatively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7" name="Picture 46">
            <a:extLst>
              <a:ext uri="{FF2B5EF4-FFF2-40B4-BE49-F238E27FC236}">
                <a16:creationId xmlns:a16="http://schemas.microsoft.com/office/drawing/2014/main" id="{22E03C3B-CC24-58DC-4B25-6D62DCFA0765}"/>
              </a:ext>
            </a:extLst>
          </p:cNvPr>
          <p:cNvPicPr>
            <a:picLocks noChangeAspect="1"/>
          </p:cNvPicPr>
          <p:nvPr/>
        </p:nvPicPr>
        <p:blipFill>
          <a:blip r:embed="rId6"/>
          <a:stretch>
            <a:fillRect/>
          </a:stretch>
        </p:blipFill>
        <p:spPr>
          <a:xfrm>
            <a:off x="760212" y="3625519"/>
            <a:ext cx="808400" cy="309600"/>
          </a:xfrm>
          <a:prstGeom prst="rect">
            <a:avLst/>
          </a:prstGeom>
        </p:spPr>
      </p:pic>
      <p:pic>
        <p:nvPicPr>
          <p:cNvPr id="50" name="Picture 49">
            <a:extLst>
              <a:ext uri="{FF2B5EF4-FFF2-40B4-BE49-F238E27FC236}">
                <a16:creationId xmlns:a16="http://schemas.microsoft.com/office/drawing/2014/main" id="{74F8DEFA-AF64-85F1-068E-EAD68995C07B}"/>
              </a:ext>
            </a:extLst>
          </p:cNvPr>
          <p:cNvPicPr>
            <a:picLocks noChangeAspect="1"/>
          </p:cNvPicPr>
          <p:nvPr/>
        </p:nvPicPr>
        <p:blipFill>
          <a:blip r:embed="rId7"/>
          <a:stretch>
            <a:fillRect/>
          </a:stretch>
        </p:blipFill>
        <p:spPr>
          <a:xfrm>
            <a:off x="2118537" y="3668673"/>
            <a:ext cx="1073647" cy="234000"/>
          </a:xfrm>
          <a:prstGeom prst="rect">
            <a:avLst/>
          </a:prstGeom>
        </p:spPr>
      </p:pic>
      <p:sp>
        <p:nvSpPr>
          <p:cNvPr id="51" name="TextBox 50">
            <a:extLst>
              <a:ext uri="{FF2B5EF4-FFF2-40B4-BE49-F238E27FC236}">
                <a16:creationId xmlns:a16="http://schemas.microsoft.com/office/drawing/2014/main" id="{584DB01F-08AD-0181-5A30-A658A7388BEC}"/>
              </a:ext>
            </a:extLst>
          </p:cNvPr>
          <p:cNvSpPr txBox="1"/>
          <p:nvPr/>
        </p:nvSpPr>
        <p:spPr>
          <a:xfrm>
            <a:off x="4572000" y="1997108"/>
            <a:ext cx="3930077" cy="576312"/>
          </a:xfrm>
          <a:prstGeom prst="rect">
            <a:avLst/>
          </a:prstGeom>
          <a:noFill/>
        </p:spPr>
        <p:txBody>
          <a:bodyPr wrap="square">
            <a:spAutoFit/>
          </a:bodyPr>
          <a:lstStyle/>
          <a:p>
            <a:pPr>
              <a:lnSpc>
                <a:spcPct val="150000"/>
              </a:lnSpc>
              <a:spcAft>
                <a:spcPts val="10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Constraining         and         to belong to a class of periodic functions to mimic seasonality.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3" name="Picture 52">
            <a:extLst>
              <a:ext uri="{FF2B5EF4-FFF2-40B4-BE49-F238E27FC236}">
                <a16:creationId xmlns:a16="http://schemas.microsoft.com/office/drawing/2014/main" id="{FE36426D-E1A8-2608-ACE0-36A6601775F4}"/>
              </a:ext>
            </a:extLst>
          </p:cNvPr>
          <p:cNvPicPr>
            <a:picLocks noChangeAspect="1"/>
          </p:cNvPicPr>
          <p:nvPr/>
        </p:nvPicPr>
        <p:blipFill>
          <a:blip r:embed="rId2"/>
          <a:stretch>
            <a:fillRect/>
          </a:stretch>
        </p:blipFill>
        <p:spPr>
          <a:xfrm>
            <a:off x="5520393" y="2061280"/>
            <a:ext cx="273600" cy="273600"/>
          </a:xfrm>
          <a:prstGeom prst="rect">
            <a:avLst/>
          </a:prstGeom>
        </p:spPr>
      </p:pic>
      <p:pic>
        <p:nvPicPr>
          <p:cNvPr id="56" name="Picture 55">
            <a:extLst>
              <a:ext uri="{FF2B5EF4-FFF2-40B4-BE49-F238E27FC236}">
                <a16:creationId xmlns:a16="http://schemas.microsoft.com/office/drawing/2014/main" id="{2AD874A4-9F7D-C24D-8DF0-F29665BE2258}"/>
              </a:ext>
            </a:extLst>
          </p:cNvPr>
          <p:cNvPicPr>
            <a:picLocks noChangeAspect="1"/>
          </p:cNvPicPr>
          <p:nvPr/>
        </p:nvPicPr>
        <p:blipFill>
          <a:blip r:embed="rId3"/>
          <a:stretch>
            <a:fillRect/>
          </a:stretch>
        </p:blipFill>
        <p:spPr>
          <a:xfrm>
            <a:off x="6056261" y="2061280"/>
            <a:ext cx="296400" cy="273600"/>
          </a:xfrm>
          <a:prstGeom prst="rect">
            <a:avLst/>
          </a:prstGeom>
        </p:spPr>
      </p:pic>
      <p:pic>
        <p:nvPicPr>
          <p:cNvPr id="59" name="Picture 58">
            <a:extLst>
              <a:ext uri="{FF2B5EF4-FFF2-40B4-BE49-F238E27FC236}">
                <a16:creationId xmlns:a16="http://schemas.microsoft.com/office/drawing/2014/main" id="{C2D86B41-AA1E-5BAD-FD6A-371FD68BEBB4}"/>
              </a:ext>
            </a:extLst>
          </p:cNvPr>
          <p:cNvPicPr>
            <a:picLocks noChangeAspect="1"/>
          </p:cNvPicPr>
          <p:nvPr/>
        </p:nvPicPr>
        <p:blipFill>
          <a:blip r:embed="rId8"/>
          <a:stretch>
            <a:fillRect/>
          </a:stretch>
        </p:blipFill>
        <p:spPr>
          <a:xfrm>
            <a:off x="5192477" y="2656472"/>
            <a:ext cx="3309600" cy="504000"/>
          </a:xfrm>
          <a:prstGeom prst="rect">
            <a:avLst/>
          </a:prstGeom>
        </p:spPr>
      </p:pic>
      <p:sp>
        <p:nvSpPr>
          <p:cNvPr id="60" name="TextBox 59">
            <a:extLst>
              <a:ext uri="{FF2B5EF4-FFF2-40B4-BE49-F238E27FC236}">
                <a16:creationId xmlns:a16="http://schemas.microsoft.com/office/drawing/2014/main" id="{29E9CC6A-B444-34DB-47F2-B63915186915}"/>
              </a:ext>
            </a:extLst>
          </p:cNvPr>
          <p:cNvSpPr txBox="1"/>
          <p:nvPr/>
        </p:nvSpPr>
        <p:spPr>
          <a:xfrm>
            <a:off x="4658832" y="3334849"/>
            <a:ext cx="3930077" cy="267830"/>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Alternatively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2" name="Picture 61">
            <a:extLst>
              <a:ext uri="{FF2B5EF4-FFF2-40B4-BE49-F238E27FC236}">
                <a16:creationId xmlns:a16="http://schemas.microsoft.com/office/drawing/2014/main" id="{02A54C63-E45B-5CEC-41CA-F28598292A72}"/>
              </a:ext>
            </a:extLst>
          </p:cNvPr>
          <p:cNvPicPr>
            <a:picLocks noChangeAspect="1"/>
          </p:cNvPicPr>
          <p:nvPr/>
        </p:nvPicPr>
        <p:blipFill>
          <a:blip r:embed="rId9"/>
          <a:stretch>
            <a:fillRect/>
          </a:stretch>
        </p:blipFill>
        <p:spPr>
          <a:xfrm>
            <a:off x="6091267" y="3658634"/>
            <a:ext cx="865386" cy="270000"/>
          </a:xfrm>
          <a:prstGeom prst="rect">
            <a:avLst/>
          </a:prstGeom>
        </p:spPr>
      </p:pic>
      <p:pic>
        <p:nvPicPr>
          <p:cNvPr id="65" name="Picture 64">
            <a:extLst>
              <a:ext uri="{FF2B5EF4-FFF2-40B4-BE49-F238E27FC236}">
                <a16:creationId xmlns:a16="http://schemas.microsoft.com/office/drawing/2014/main" id="{7167879D-F04E-59AF-7EEE-A3BAB5D35721}"/>
              </a:ext>
            </a:extLst>
          </p:cNvPr>
          <p:cNvPicPr>
            <a:picLocks noChangeAspect="1"/>
          </p:cNvPicPr>
          <p:nvPr/>
        </p:nvPicPr>
        <p:blipFill>
          <a:blip r:embed="rId10"/>
          <a:stretch>
            <a:fillRect/>
          </a:stretch>
        </p:blipFill>
        <p:spPr>
          <a:xfrm>
            <a:off x="4494026" y="4056503"/>
            <a:ext cx="4451500" cy="181800"/>
          </a:xfrm>
          <a:prstGeom prst="rect">
            <a:avLst/>
          </a:prstGeom>
        </p:spPr>
      </p:pic>
      <p:sp>
        <p:nvSpPr>
          <p:cNvPr id="4" name="TextBox 3">
            <a:extLst>
              <a:ext uri="{FF2B5EF4-FFF2-40B4-BE49-F238E27FC236}">
                <a16:creationId xmlns:a16="http://schemas.microsoft.com/office/drawing/2014/main" id="{B9040241-FD40-9D03-91E2-3B442202008D}"/>
              </a:ext>
            </a:extLst>
          </p:cNvPr>
          <p:cNvSpPr txBox="1"/>
          <p:nvPr/>
        </p:nvSpPr>
        <p:spPr>
          <a:xfrm>
            <a:off x="76200" y="95250"/>
            <a:ext cx="3276600" cy="461665"/>
          </a:xfrm>
          <a:prstGeom prst="rect">
            <a:avLst/>
          </a:prstGeom>
          <a:noFill/>
        </p:spPr>
        <p:txBody>
          <a:bodyPr wrap="square" rtlCol="0">
            <a:spAutoFit/>
          </a:bodyPr>
          <a:lstStyle/>
          <a:p>
            <a:r>
              <a:rPr lang="en-IN" sz="2400" dirty="0">
                <a:solidFill>
                  <a:schemeClr val="bg1"/>
                </a:solidFill>
                <a:latin typeface="DM Sans" pitchFamily="2" charset="0"/>
              </a:rPr>
              <a:t>Architecture - III</a:t>
            </a:r>
          </a:p>
        </p:txBody>
      </p:sp>
    </p:spTree>
    <p:extLst>
      <p:ext uri="{BB962C8B-B14F-4D97-AF65-F5344CB8AC3E}">
        <p14:creationId xmlns:p14="http://schemas.microsoft.com/office/powerpoint/2010/main" val="335718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Dataset Description</a:t>
            </a:r>
            <a:endParaRPr lang="en-IN" sz="2400" dirty="0">
              <a:solidFill>
                <a:schemeClr val="bg1"/>
              </a:solidFill>
              <a:latin typeface="DM Sans" pitchFamily="2" charset="0"/>
            </a:endParaRPr>
          </a:p>
        </p:txBody>
      </p:sp>
      <p:sp>
        <p:nvSpPr>
          <p:cNvPr id="5" name="TextBox 4">
            <a:extLst>
              <a:ext uri="{FF2B5EF4-FFF2-40B4-BE49-F238E27FC236}">
                <a16:creationId xmlns:a16="http://schemas.microsoft.com/office/drawing/2014/main" id="{D9B898BB-6C27-A6D7-8D8A-BF3A08D059B5}"/>
              </a:ext>
            </a:extLst>
          </p:cNvPr>
          <p:cNvSpPr txBox="1"/>
          <p:nvPr/>
        </p:nvSpPr>
        <p:spPr>
          <a:xfrm>
            <a:off x="170120" y="849376"/>
            <a:ext cx="8555665" cy="3469155"/>
          </a:xfrm>
          <a:prstGeom prst="rect">
            <a:avLst/>
          </a:prstGeom>
          <a:noFill/>
        </p:spPr>
        <p:txBody>
          <a:bodyPr wrap="square">
            <a:spAutoFit/>
          </a:bodyPr>
          <a:lstStyle/>
          <a:p>
            <a:pPr algn="just">
              <a:lnSpc>
                <a:spcPct val="107000"/>
              </a:lnSpc>
              <a:spcAft>
                <a:spcPts val="800"/>
              </a:spcAft>
              <a:tabLst>
                <a:tab pos="2979420" algn="l"/>
              </a:tabLst>
            </a:pP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M4</a:t>
            </a:r>
            <a:r>
              <a:rPr lang="en-US" sz="1200" b="1" baseline="30000" dirty="0">
                <a:solidFill>
                  <a:schemeClr val="accent1"/>
                </a:solidFill>
                <a:effectLst/>
                <a:latin typeface="DM Sans" pitchFamily="2" charset="0"/>
                <a:ea typeface="Times New Roman" panose="02020603050405020304" pitchFamily="18" charset="0"/>
                <a:cs typeface="Times New Roman" panose="02020603050405020304" pitchFamily="18" charset="0"/>
              </a:rPr>
              <a:t>1</a:t>
            </a: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 </a:t>
            </a:r>
            <a:r>
              <a:rPr lang="en-US" sz="1200" dirty="0">
                <a:effectLst/>
                <a:latin typeface="DM Sans" pitchFamily="2" charset="0"/>
                <a:ea typeface="Times New Roman" panose="02020603050405020304" pitchFamily="18" charset="0"/>
                <a:cs typeface="Times New Roman" panose="02020603050405020304" pitchFamily="18" charset="0"/>
              </a:rPr>
              <a:t>competition provided a large and diverse 100k-series dataset consisting of data frequently encountered in business, financial and economic forecasting and sampling frequencies ranging from hourly to yearly. </a:t>
            </a:r>
          </a:p>
          <a:p>
            <a:pPr algn="just">
              <a:lnSpc>
                <a:spcPct val="107000"/>
              </a:lnSpc>
              <a:spcAft>
                <a:spcPts val="800"/>
              </a:spcAft>
              <a:tabLst>
                <a:tab pos="2979420" algn="l"/>
              </a:tabLst>
            </a:pPr>
            <a:r>
              <a:rPr lang="en-US" sz="1200" b="1" dirty="0">
                <a:solidFill>
                  <a:schemeClr val="accent1"/>
                </a:solidFill>
                <a:effectLst/>
                <a:latin typeface="DM Sans" pitchFamily="2" charset="0"/>
                <a:ea typeface="Calibri" panose="020F0502020204030204" pitchFamily="34" charset="0"/>
                <a:cs typeface="Times New Roman" panose="02020603050405020304" pitchFamily="18" charset="0"/>
              </a:rPr>
              <a:t>Power consumption in India(2019-2020) </a:t>
            </a:r>
            <a:r>
              <a:rPr lang="en-US" sz="1200" dirty="0">
                <a:effectLst/>
                <a:latin typeface="DM Sans" pitchFamily="2" charset="0"/>
                <a:ea typeface="Calibri" panose="020F0502020204030204" pitchFamily="34" charset="0"/>
                <a:cs typeface="Times New Roman" panose="02020603050405020304" pitchFamily="18" charset="0"/>
              </a:rPr>
              <a:t>- Data is in the form of a time series for a period of 17 months beginning from 2nd Jan 2019 till 23rd May 2020. Rows are indexed with dates and columns represent states. Rows and columns put together, each datapoint reflects the power consumed in Mega Units (MU) by the given state (column) at the given date (row).</a:t>
            </a:r>
            <a:endParaRPr lang="en-IN" sz="1200" dirty="0">
              <a:latin typeface="DM Sans" pitchFamily="2" charset="0"/>
              <a:ea typeface="Times New Roman" panose="02020603050405020304" pitchFamily="18" charset="0"/>
              <a:cs typeface="Times New Roman" panose="02020603050405020304" pitchFamily="18" charset="0"/>
            </a:endParaRPr>
          </a:p>
          <a:p>
            <a:pPr algn="just">
              <a:lnSpc>
                <a:spcPct val="107000"/>
              </a:lnSpc>
              <a:spcAft>
                <a:spcPts val="800"/>
              </a:spcAft>
              <a:tabLst>
                <a:tab pos="2979420" algn="l"/>
              </a:tabLst>
            </a:pP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TOURISM</a:t>
            </a:r>
            <a:r>
              <a:rPr lang="en-US" sz="1200" b="1" baseline="30000" dirty="0">
                <a:solidFill>
                  <a:schemeClr val="accent1"/>
                </a:solidFill>
                <a:effectLst/>
                <a:latin typeface="DM Sans" pitchFamily="2" charset="0"/>
                <a:ea typeface="Times New Roman" panose="02020603050405020304" pitchFamily="18" charset="0"/>
                <a:cs typeface="Times New Roman" panose="02020603050405020304" pitchFamily="18" charset="0"/>
              </a:rPr>
              <a:t>3</a:t>
            </a:r>
            <a:r>
              <a:rPr lang="en-US" sz="1200" dirty="0">
                <a:effectLst/>
                <a:latin typeface="DM Sans" pitchFamily="2" charset="0"/>
                <a:ea typeface="Times New Roman" panose="02020603050405020304" pitchFamily="18" charset="0"/>
                <a:cs typeface="Times New Roman" panose="02020603050405020304" pitchFamily="18" charset="0"/>
              </a:rPr>
              <a:t> dataset was released as part of the respective Kaggle competition conducted by </a:t>
            </a:r>
            <a:r>
              <a:rPr lang="en-US" sz="1200" dirty="0" err="1">
                <a:effectLst/>
                <a:latin typeface="DM Sans" pitchFamily="2" charset="0"/>
                <a:ea typeface="Times New Roman" panose="02020603050405020304" pitchFamily="18" charset="0"/>
                <a:cs typeface="Times New Roman" panose="02020603050405020304" pitchFamily="18" charset="0"/>
              </a:rPr>
              <a:t>Athanasopoulos</a:t>
            </a:r>
            <a:r>
              <a:rPr lang="en-US" sz="1200" dirty="0">
                <a:effectLst/>
                <a:latin typeface="DM Sans" pitchFamily="2" charset="0"/>
                <a:ea typeface="Times New Roman" panose="02020603050405020304" pitchFamily="18" charset="0"/>
                <a:cs typeface="Times New Roman" panose="02020603050405020304" pitchFamily="18" charset="0"/>
              </a:rPr>
              <a:t> &amp; Hyndman (2011). The data include monthly, quarterly, and yearly series supplied by governmental tourism organizations (e.g., Tourism Australia, the Hong Kong Tourism Board, and Tourism New Zealand) and various academics who had used them in previous studies. </a:t>
            </a:r>
          </a:p>
          <a:p>
            <a:pPr algn="just">
              <a:lnSpc>
                <a:spcPct val="107000"/>
              </a:lnSpc>
              <a:spcAft>
                <a:spcPts val="800"/>
              </a:spcAft>
              <a:tabLst>
                <a:tab pos="2979420" algn="l"/>
              </a:tabLst>
            </a:pPr>
            <a:endParaRPr lang="en-US" sz="1200" dirty="0">
              <a:latin typeface="DM Sans" pitchFamily="2" charset="0"/>
              <a:ea typeface="Calibri" panose="020F0502020204030204" pitchFamily="34" charset="0"/>
              <a:cs typeface="Times New Roman" panose="02020603050405020304" pitchFamily="18" charset="0"/>
            </a:endParaRPr>
          </a:p>
          <a:p>
            <a:pPr algn="just">
              <a:lnSpc>
                <a:spcPct val="107000"/>
              </a:lnSpc>
              <a:spcAft>
                <a:spcPts val="800"/>
              </a:spcAft>
              <a:tabLst>
                <a:tab pos="2979420" algn="l"/>
              </a:tabLst>
            </a:pPr>
            <a:endParaRPr lang="en-US" sz="1200" dirty="0">
              <a:effectLst/>
              <a:latin typeface="DM Sans" pitchFamily="2" charset="0"/>
              <a:ea typeface="Calibri" panose="020F0502020204030204" pitchFamily="34" charset="0"/>
              <a:cs typeface="Times New Roman" panose="02020603050405020304" pitchFamily="18" charset="0"/>
            </a:endParaRPr>
          </a:p>
          <a:p>
            <a:pPr algn="just">
              <a:lnSpc>
                <a:spcPct val="107000"/>
              </a:lnSpc>
              <a:spcAft>
                <a:spcPts val="800"/>
              </a:spcAft>
              <a:tabLst>
                <a:tab pos="2979420" algn="l"/>
              </a:tabLst>
            </a:pPr>
            <a:endParaRPr lang="en-IN" sz="1200" dirty="0">
              <a:effectLst/>
              <a:latin typeface="DM Sans" pitchFamily="2" charset="0"/>
              <a:ea typeface="Calibri" panose="020F0502020204030204" pitchFamily="34" charset="0"/>
              <a:cs typeface="Times New Roman" panose="02020603050405020304" pitchFamily="18" charset="0"/>
            </a:endParaRPr>
          </a:p>
          <a:p>
            <a:pPr>
              <a:lnSpc>
                <a:spcPct val="107000"/>
              </a:lnSpc>
              <a:spcAft>
                <a:spcPts val="800"/>
              </a:spcAft>
              <a:tabLst>
                <a:tab pos="2979420" algn="l"/>
              </a:tabLst>
            </a:pPr>
            <a:r>
              <a:rPr lang="en-US" sz="1200" dirty="0">
                <a:effectLst/>
                <a:latin typeface="DM Sans" pitchFamily="2" charset="0"/>
                <a:ea typeface="Times New Roman" panose="02020603050405020304" pitchFamily="18" charset="0"/>
                <a:cs typeface="Times New Roman" panose="02020603050405020304" pitchFamily="18" charset="0"/>
              </a:rPr>
              <a:t> </a:t>
            </a:r>
            <a:endParaRPr lang="en-IN" sz="1200" dirty="0">
              <a:effectLst/>
              <a:latin typeface="DM Sans" pitchFamily="2"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1DE9231-C050-A814-2E89-64B63A7E1C36}"/>
              </a:ext>
            </a:extLst>
          </p:cNvPr>
          <p:cNvSpPr txBox="1"/>
          <p:nvPr/>
        </p:nvSpPr>
        <p:spPr>
          <a:xfrm>
            <a:off x="0" y="4705554"/>
            <a:ext cx="8555665" cy="434606"/>
          </a:xfrm>
          <a:prstGeom prst="rect">
            <a:avLst/>
          </a:prstGeom>
          <a:noFill/>
        </p:spPr>
        <p:txBody>
          <a:bodyPr wrap="square">
            <a:spAutoFit/>
          </a:bodyPr>
          <a:lstStyle/>
          <a:p>
            <a:pPr marL="228600" lvl="0" indent="-228600">
              <a:lnSpc>
                <a:spcPct val="107000"/>
              </a:lnSpc>
              <a:buClr>
                <a:schemeClr val="bg2"/>
              </a:buClr>
              <a:buFont typeface="+mj-lt"/>
              <a:buAutoNum type="arabicPeriod"/>
              <a:tabLst>
                <a:tab pos="2979420" algn="l"/>
              </a:tabLst>
            </a:pP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S. </a:t>
            </a: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Madridakis</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et al., The M4 Competition: 100,000 time series and 61 forecasting methods, International Journal of Forecasting, 2020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07000"/>
              </a:lnSpc>
              <a:buClr>
                <a:schemeClr val="bg2"/>
              </a:buClr>
              <a:buFont typeface="+mj-lt"/>
              <a:buAutoNum type="arabicPeriod"/>
              <a:tabLst>
                <a:tab pos="2979420" algn="l"/>
              </a:tabLst>
            </a:pP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S. </a:t>
            </a: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Madridakis</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M. </a:t>
            </a: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Hibbon</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The M3-Competition: results, conclusions and implications, International Journal of Forecasting, 2000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07000"/>
              </a:lnSpc>
              <a:spcAft>
                <a:spcPts val="800"/>
              </a:spcAft>
              <a:buClr>
                <a:schemeClr val="bg2"/>
              </a:buClr>
              <a:buFont typeface="+mj-lt"/>
              <a:buAutoNum type="arabicPeriod"/>
              <a:tabLst>
                <a:tab pos="2979420" algn="l"/>
              </a:tabLst>
            </a:pP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Athanasopoulos</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et al., The tourism forecasting competition, 2011</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0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3623F2-40F6-5AD0-C11C-9838083D1515}"/>
              </a:ext>
            </a:extLst>
          </p:cNvPr>
          <p:cNvSpPr/>
          <p:nvPr/>
        </p:nvSpPr>
        <p:spPr>
          <a:xfrm>
            <a:off x="-1"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A6B256F-DE5D-CE94-2EB1-C33EB599BC23}"/>
              </a:ext>
            </a:extLst>
          </p:cNvPr>
          <p:cNvSpPr txBox="1"/>
          <p:nvPr/>
        </p:nvSpPr>
        <p:spPr>
          <a:xfrm>
            <a:off x="600075" y="1417588"/>
            <a:ext cx="5334000" cy="2308324"/>
          </a:xfrm>
          <a:prstGeom prst="rect">
            <a:avLst/>
          </a:prstGeom>
          <a:noFill/>
        </p:spPr>
        <p:txBody>
          <a:bodyPr wrap="square" rtlCol="0">
            <a:spAutoFit/>
          </a:bodyPr>
          <a:lstStyle/>
          <a:p>
            <a:r>
              <a:rPr lang="en-IN" sz="7200" b="1" dirty="0">
                <a:solidFill>
                  <a:schemeClr val="bg1"/>
                </a:solidFill>
                <a:latin typeface="DM Sans" pitchFamily="2" charset="0"/>
              </a:rPr>
              <a:t>M4  Dataset</a:t>
            </a:r>
          </a:p>
        </p:txBody>
      </p:sp>
    </p:spTree>
    <p:extLst>
      <p:ext uri="{BB962C8B-B14F-4D97-AF65-F5344CB8AC3E}">
        <p14:creationId xmlns:p14="http://schemas.microsoft.com/office/powerpoint/2010/main" val="101439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9040241-FD40-9D03-91E2-3B442202008D}"/>
              </a:ext>
            </a:extLst>
          </p:cNvPr>
          <p:cNvSpPr txBox="1"/>
          <p:nvPr/>
        </p:nvSpPr>
        <p:spPr>
          <a:xfrm>
            <a:off x="76199" y="95250"/>
            <a:ext cx="4368209" cy="461665"/>
          </a:xfrm>
          <a:prstGeom prst="rect">
            <a:avLst/>
          </a:prstGeom>
          <a:noFill/>
        </p:spPr>
        <p:txBody>
          <a:bodyPr wrap="square" rtlCol="0">
            <a:spAutoFit/>
          </a:bodyPr>
          <a:lstStyle/>
          <a:p>
            <a:r>
              <a:rPr lang="en-IN" sz="2400" dirty="0">
                <a:solidFill>
                  <a:schemeClr val="bg1"/>
                </a:solidFill>
                <a:latin typeface="DM Sans" pitchFamily="2" charset="0"/>
              </a:rPr>
              <a:t>Dataset </a:t>
            </a:r>
            <a:r>
              <a:rPr lang="en-IN" sz="2400" dirty="0" err="1">
                <a:solidFill>
                  <a:schemeClr val="bg1"/>
                </a:solidFill>
                <a:latin typeface="DM Sans" pitchFamily="2" charset="0"/>
              </a:rPr>
              <a:t>Preprocessing</a:t>
            </a:r>
            <a:endParaRPr lang="en-IN" sz="2400" dirty="0">
              <a:solidFill>
                <a:schemeClr val="bg1"/>
              </a:solidFill>
              <a:latin typeface="DM Sans" pitchFamily="2" charset="0"/>
            </a:endParaRPr>
          </a:p>
        </p:txBody>
      </p:sp>
      <p:sp>
        <p:nvSpPr>
          <p:cNvPr id="5" name="TextBox 4">
            <a:extLst>
              <a:ext uri="{FF2B5EF4-FFF2-40B4-BE49-F238E27FC236}">
                <a16:creationId xmlns:a16="http://schemas.microsoft.com/office/drawing/2014/main" id="{CB591A6F-94CB-5477-BAB2-720D32B347E6}"/>
              </a:ext>
            </a:extLst>
          </p:cNvPr>
          <p:cNvSpPr txBox="1"/>
          <p:nvPr/>
        </p:nvSpPr>
        <p:spPr>
          <a:xfrm>
            <a:off x="139108" y="917451"/>
            <a:ext cx="8610600" cy="2123658"/>
          </a:xfrm>
          <a:prstGeom prst="rect">
            <a:avLst/>
          </a:prstGeom>
          <a:noFill/>
        </p:spPr>
        <p:txBody>
          <a:bodyPr wrap="square">
            <a:spAutoFit/>
          </a:bodyPr>
          <a:lstStyle/>
          <a:p>
            <a:pPr marL="139700" lvl="0" algn="l" rtl="0">
              <a:spcBef>
                <a:spcPts val="0"/>
              </a:spcBef>
              <a:spcAft>
                <a:spcPts val="0"/>
              </a:spcAft>
              <a:buSzPts val="1400"/>
            </a:pPr>
            <a:r>
              <a:rPr lang="en-US" sz="1100" b="1" dirty="0">
                <a:solidFill>
                  <a:schemeClr val="accent1"/>
                </a:solidFill>
                <a:latin typeface="DM Sans" pitchFamily="2" charset="0"/>
              </a:rPr>
              <a:t>M4 dataset</a:t>
            </a:r>
          </a:p>
          <a:p>
            <a:pPr marL="139700" lvl="0" algn="l" rtl="0">
              <a:spcBef>
                <a:spcPts val="0"/>
              </a:spcBef>
              <a:spcAft>
                <a:spcPts val="0"/>
              </a:spcAft>
              <a:buSzPts val="1400"/>
            </a:pPr>
            <a:endParaRPr lang="en-US" sz="1100" dirty="0">
              <a:latin typeface="DM Sans" pitchFamily="2" charset="0"/>
            </a:endParaRPr>
          </a:p>
          <a:p>
            <a:pPr marL="139700" lvl="0" algn="l" rtl="0">
              <a:spcBef>
                <a:spcPts val="0"/>
              </a:spcBef>
              <a:spcAft>
                <a:spcPts val="0"/>
              </a:spcAft>
              <a:buSzPts val="1400"/>
            </a:pPr>
            <a:endParaRPr lang="en-US" sz="1100" dirty="0">
              <a:latin typeface="DM Sans" pitchFamily="2" charset="0"/>
            </a:endParaRPr>
          </a:p>
          <a:p>
            <a:pPr marL="139700" lvl="0" algn="l" rtl="0">
              <a:spcBef>
                <a:spcPts val="0"/>
              </a:spcBef>
              <a:spcAft>
                <a:spcPts val="0"/>
              </a:spcAft>
              <a:buSzPts val="1400"/>
            </a:pPr>
            <a:r>
              <a:rPr lang="en-US" sz="1100" dirty="0">
                <a:latin typeface="DM Sans" pitchFamily="2" charset="0"/>
              </a:rPr>
              <a:t>The M4 dataset consists of 100,000 data sequences</a:t>
            </a:r>
          </a:p>
          <a:p>
            <a:pPr marL="457200" lvl="0" algn="l" rtl="0">
              <a:spcBef>
                <a:spcPts val="0"/>
              </a:spcBef>
              <a:spcAft>
                <a:spcPts val="0"/>
              </a:spcAft>
            </a:pPr>
            <a:endParaRPr lang="en-US" sz="1100" dirty="0">
              <a:latin typeface="DM Sans" pitchFamily="2" charset="0"/>
            </a:endParaRPr>
          </a:p>
          <a:p>
            <a:pPr marL="139700" lvl="0" algn="l" rtl="0">
              <a:spcBef>
                <a:spcPts val="0"/>
              </a:spcBef>
              <a:spcAft>
                <a:spcPts val="0"/>
              </a:spcAft>
              <a:buSzPts val="1400"/>
            </a:pPr>
            <a:r>
              <a:rPr lang="en-US" sz="1100" dirty="0">
                <a:latin typeface="DM Sans" pitchFamily="2" charset="0"/>
              </a:rPr>
              <a:t>Given that we training would take a really long time we’ve decided to use a part of this dataset - Hourly Forecasting dataset</a:t>
            </a:r>
          </a:p>
          <a:p>
            <a:pPr lvl="0" algn="l" rtl="0">
              <a:spcBef>
                <a:spcPts val="0"/>
              </a:spcBef>
              <a:spcAft>
                <a:spcPts val="0"/>
              </a:spcAft>
            </a:pPr>
            <a:endParaRPr lang="en-US" sz="1100" dirty="0">
              <a:latin typeface="DM Sans" pitchFamily="2" charset="0"/>
            </a:endParaRPr>
          </a:p>
          <a:p>
            <a:pPr marL="139700" lvl="0" algn="l" rtl="0">
              <a:spcBef>
                <a:spcPts val="0"/>
              </a:spcBef>
              <a:spcAft>
                <a:spcPts val="0"/>
              </a:spcAft>
              <a:buSzPts val="1400"/>
            </a:pPr>
            <a:r>
              <a:rPr lang="en-US" sz="1100" dirty="0">
                <a:latin typeface="DM Sans" pitchFamily="2" charset="0"/>
              </a:rPr>
              <a:t>This Hourly Dataset consists of 414 data sequences</a:t>
            </a:r>
          </a:p>
          <a:p>
            <a:pPr lvl="0" algn="l" rtl="0">
              <a:spcBef>
                <a:spcPts val="0"/>
              </a:spcBef>
              <a:spcAft>
                <a:spcPts val="0"/>
              </a:spcAft>
            </a:pPr>
            <a:endParaRPr lang="en-US" sz="1100" dirty="0">
              <a:latin typeface="DM Sans" pitchFamily="2" charset="0"/>
            </a:endParaRPr>
          </a:p>
          <a:p>
            <a:pPr marL="139700" lvl="0" algn="l" rtl="0">
              <a:spcBef>
                <a:spcPts val="0"/>
              </a:spcBef>
              <a:spcAft>
                <a:spcPts val="0"/>
              </a:spcAft>
              <a:buSzPts val="1400"/>
            </a:pPr>
            <a:r>
              <a:rPr lang="en-US" sz="1100" dirty="0">
                <a:latin typeface="DM Sans" pitchFamily="2" charset="0"/>
              </a:rPr>
              <a:t>Each Data Sequence consists of a maximum of 900 data points</a:t>
            </a:r>
          </a:p>
          <a:p>
            <a:pPr marL="139700" lvl="0" algn="l" rtl="0">
              <a:spcBef>
                <a:spcPts val="0"/>
              </a:spcBef>
              <a:spcAft>
                <a:spcPts val="0"/>
              </a:spcAft>
              <a:buSzPts val="1400"/>
            </a:pPr>
            <a:endParaRPr lang="en-US" sz="1100" dirty="0">
              <a:latin typeface="DM Sans" pitchFamily="2" charset="0"/>
            </a:endParaRPr>
          </a:p>
          <a:p>
            <a:pPr marL="139700" lvl="0" algn="l" rtl="0">
              <a:spcBef>
                <a:spcPts val="0"/>
              </a:spcBef>
              <a:spcAft>
                <a:spcPts val="0"/>
              </a:spcAft>
              <a:buSzPts val="1400"/>
            </a:pPr>
            <a:endParaRPr lang="en-US" sz="1100" dirty="0">
              <a:latin typeface="DM Sans" pitchFamily="2" charset="0"/>
            </a:endParaRPr>
          </a:p>
        </p:txBody>
      </p:sp>
      <p:sp>
        <p:nvSpPr>
          <p:cNvPr id="7" name="TextBox 6">
            <a:extLst>
              <a:ext uri="{FF2B5EF4-FFF2-40B4-BE49-F238E27FC236}">
                <a16:creationId xmlns:a16="http://schemas.microsoft.com/office/drawing/2014/main" id="{7CB87B58-F091-CFA6-82FE-39C0E382B95F}"/>
              </a:ext>
            </a:extLst>
          </p:cNvPr>
          <p:cNvSpPr txBox="1"/>
          <p:nvPr/>
        </p:nvSpPr>
        <p:spPr>
          <a:xfrm>
            <a:off x="306572" y="2826235"/>
            <a:ext cx="8142768" cy="1223412"/>
          </a:xfrm>
          <a:prstGeom prst="rect">
            <a:avLst/>
          </a:prstGeom>
          <a:noFill/>
        </p:spPr>
        <p:txBody>
          <a:bodyPr wrap="square">
            <a:spAutoFit/>
          </a:bodyPr>
          <a:lstStyle/>
          <a:p>
            <a:pPr lvl="3"/>
            <a:r>
              <a:rPr lang="en-US" sz="1050" b="1" dirty="0">
                <a:latin typeface="DM Sans" pitchFamily="2" charset="0"/>
              </a:rPr>
              <a:t>Dataset Used : </a:t>
            </a:r>
            <a:r>
              <a:rPr lang="en-US" sz="1050" dirty="0">
                <a:latin typeface="DM Sans" pitchFamily="2" charset="0"/>
              </a:rPr>
              <a:t>M4 Dataset</a:t>
            </a:r>
          </a:p>
          <a:p>
            <a:pPr lvl="3"/>
            <a:endParaRPr lang="en-US" sz="1050" dirty="0">
              <a:latin typeface="DM Sans" pitchFamily="2" charset="0"/>
            </a:endParaRPr>
          </a:p>
          <a:p>
            <a:pPr lvl="3"/>
            <a:r>
              <a:rPr lang="en-US" sz="1050" b="1" dirty="0">
                <a:latin typeface="DM Sans" pitchFamily="2" charset="0"/>
              </a:rPr>
              <a:t>Number of Data-Sequences : </a:t>
            </a:r>
            <a:r>
              <a:rPr lang="en-US" sz="1050" dirty="0">
                <a:latin typeface="DM Sans" pitchFamily="2" charset="0"/>
              </a:rPr>
              <a:t>414</a:t>
            </a:r>
          </a:p>
          <a:p>
            <a:pPr lvl="3"/>
            <a:endParaRPr lang="en-US" sz="1050" dirty="0">
              <a:latin typeface="DM Sans" pitchFamily="2" charset="0"/>
            </a:endParaRPr>
          </a:p>
          <a:p>
            <a:pPr lvl="3"/>
            <a:r>
              <a:rPr lang="en-US" sz="1050" b="1" dirty="0">
                <a:latin typeface="DM Sans" pitchFamily="2" charset="0"/>
              </a:rPr>
              <a:t>Number of Data-Points : </a:t>
            </a:r>
            <a:r>
              <a:rPr lang="en-US" sz="1050" dirty="0">
                <a:latin typeface="DM Sans" pitchFamily="2" charset="0"/>
              </a:rPr>
              <a:t>700</a:t>
            </a:r>
            <a:r>
              <a:rPr lang="en-US" sz="1050" b="1" dirty="0">
                <a:latin typeface="DM Sans" pitchFamily="2" charset="0"/>
              </a:rPr>
              <a:t> </a:t>
            </a:r>
            <a:r>
              <a:rPr lang="en-US" sz="1050" dirty="0">
                <a:latin typeface="DM Sans" pitchFamily="2" charset="0"/>
              </a:rPr>
              <a:t>Dropped the columns which have null values and normalized the Data Points</a:t>
            </a:r>
          </a:p>
          <a:p>
            <a:pPr lvl="3"/>
            <a:endParaRPr lang="en-US" sz="1050" dirty="0">
              <a:latin typeface="DM Sans" pitchFamily="2" charset="0"/>
            </a:endParaRPr>
          </a:p>
          <a:p>
            <a:pPr lvl="3"/>
            <a:r>
              <a:rPr lang="en-US" sz="1050" b="1" dirty="0">
                <a:latin typeface="DM Sans" pitchFamily="2" charset="0"/>
              </a:rPr>
              <a:t>Train - Test Split : </a:t>
            </a:r>
            <a:r>
              <a:rPr lang="en-US" sz="1050" dirty="0">
                <a:latin typeface="DM Sans" pitchFamily="2" charset="0"/>
              </a:rPr>
              <a:t>80 - 20 (80% Train, 20% Test)</a:t>
            </a:r>
          </a:p>
        </p:txBody>
      </p:sp>
    </p:spTree>
    <p:extLst>
      <p:ext uri="{BB962C8B-B14F-4D97-AF65-F5344CB8AC3E}">
        <p14:creationId xmlns:p14="http://schemas.microsoft.com/office/powerpoint/2010/main" val="308994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37CD55C-CE5F-6790-1403-8B7616712CFD}"/>
              </a:ext>
            </a:extLst>
          </p:cNvPr>
          <p:cNvSpPr txBox="1"/>
          <p:nvPr/>
        </p:nvSpPr>
        <p:spPr>
          <a:xfrm>
            <a:off x="76200" y="95250"/>
            <a:ext cx="4914014" cy="461665"/>
          </a:xfrm>
          <a:prstGeom prst="rect">
            <a:avLst/>
          </a:prstGeom>
          <a:noFill/>
        </p:spPr>
        <p:txBody>
          <a:bodyPr wrap="square" rtlCol="0">
            <a:spAutoFit/>
          </a:bodyPr>
          <a:lstStyle/>
          <a:p>
            <a:r>
              <a:rPr lang="en-IN" sz="2400" dirty="0">
                <a:solidFill>
                  <a:schemeClr val="bg1"/>
                </a:solidFill>
                <a:latin typeface="DM Sans" pitchFamily="2" charset="0"/>
              </a:rPr>
              <a:t>Results and Loss Plots - I</a:t>
            </a:r>
          </a:p>
        </p:txBody>
      </p:sp>
      <p:sp>
        <p:nvSpPr>
          <p:cNvPr id="7" name="Google Shape;125;p13">
            <a:extLst>
              <a:ext uri="{FF2B5EF4-FFF2-40B4-BE49-F238E27FC236}">
                <a16:creationId xmlns:a16="http://schemas.microsoft.com/office/drawing/2014/main" id="{0FED9A1D-9144-C5C0-5BA3-1B2E04DAA488}"/>
              </a:ext>
            </a:extLst>
          </p:cNvPr>
          <p:cNvSpPr txBox="1">
            <a:spLocks/>
          </p:cNvSpPr>
          <p:nvPr/>
        </p:nvSpPr>
        <p:spPr>
          <a:xfrm>
            <a:off x="444650" y="556914"/>
            <a:ext cx="4003525" cy="8087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60"/>
              </a:spcBef>
              <a:buClr>
                <a:srgbClr val="101141"/>
              </a:buClr>
              <a:buSzPts val="1800"/>
            </a:pPr>
            <a:r>
              <a:rPr lang="en-US" sz="1100" dirty="0">
                <a:latin typeface="DM Sans" pitchFamily="2" charset="0"/>
              </a:rPr>
              <a:t>Dataset used to evaluate - M4(Hourly data)</a:t>
            </a:r>
          </a:p>
          <a:p>
            <a:pPr marL="342900" indent="-342900">
              <a:spcBef>
                <a:spcPts val="360"/>
              </a:spcBef>
              <a:buClr>
                <a:srgbClr val="101141"/>
              </a:buClr>
              <a:buSzPts val="1800"/>
            </a:pPr>
            <a:r>
              <a:rPr lang="en-US" sz="1100" dirty="0">
                <a:latin typeface="DM Sans" pitchFamily="2" charset="0"/>
              </a:rPr>
              <a:t>	  OWA : 0.47949655455124734</a:t>
            </a:r>
          </a:p>
          <a:p>
            <a:pPr marL="800100" indent="-342900">
              <a:spcBef>
                <a:spcPts val="360"/>
              </a:spcBef>
              <a:buClr>
                <a:srgbClr val="101141"/>
              </a:buClr>
              <a:buSzPts val="1800"/>
            </a:pPr>
            <a:r>
              <a:rPr lang="en-US" sz="1100" dirty="0" err="1">
                <a:latin typeface="DM Sans" pitchFamily="2" charset="0"/>
              </a:rPr>
              <a:t>sMAPE</a:t>
            </a:r>
            <a:r>
              <a:rPr lang="en-US" sz="1100" dirty="0">
                <a:latin typeface="DM Sans" pitchFamily="2" charset="0"/>
              </a:rPr>
              <a:t> : 10.946776043391731</a:t>
            </a:r>
          </a:p>
          <a:p>
            <a:pPr marL="800100" indent="-342900">
              <a:spcBef>
                <a:spcPts val="360"/>
              </a:spcBef>
              <a:buClr>
                <a:srgbClr val="101141"/>
              </a:buClr>
              <a:buSzPts val="1800"/>
            </a:pPr>
            <a:endParaRPr lang="en-US" sz="1100" dirty="0">
              <a:latin typeface="DM Sans" pitchFamily="2" charset="0"/>
            </a:endParaRPr>
          </a:p>
        </p:txBody>
      </p:sp>
      <p:pic>
        <p:nvPicPr>
          <p:cNvPr id="15" name="Google Shape;128;p13">
            <a:extLst>
              <a:ext uri="{FF2B5EF4-FFF2-40B4-BE49-F238E27FC236}">
                <a16:creationId xmlns:a16="http://schemas.microsoft.com/office/drawing/2014/main" id="{C85A63E6-5B0D-FB1F-42CD-A45F42DA46E0}"/>
              </a:ext>
            </a:extLst>
          </p:cNvPr>
          <p:cNvPicPr preferRelativeResize="0"/>
          <p:nvPr/>
        </p:nvPicPr>
        <p:blipFill>
          <a:blip r:embed="rId2">
            <a:alphaModFix/>
          </a:blip>
          <a:stretch>
            <a:fillRect/>
          </a:stretch>
        </p:blipFill>
        <p:spPr>
          <a:xfrm>
            <a:off x="1044498" y="1313764"/>
            <a:ext cx="7283601" cy="3644100"/>
          </a:xfrm>
          <a:prstGeom prst="rect">
            <a:avLst/>
          </a:prstGeom>
          <a:noFill/>
          <a:ln>
            <a:noFill/>
          </a:ln>
        </p:spPr>
      </p:pic>
    </p:spTree>
    <p:extLst>
      <p:ext uri="{BB962C8B-B14F-4D97-AF65-F5344CB8AC3E}">
        <p14:creationId xmlns:p14="http://schemas.microsoft.com/office/powerpoint/2010/main" val="1111115032"/>
      </p:ext>
    </p:extLst>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903</Words>
  <Application>Microsoft Office PowerPoint</Application>
  <PresentationFormat>On-screen Show (16:9)</PresentationFormat>
  <Paragraphs>157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DM Sans</vt:lpstr>
      <vt:lpstr>Calibri</vt:lpstr>
      <vt:lpstr>Cambria Math</vt:lpstr>
      <vt:lpstr>Arial</vt:lpstr>
      <vt:lpstr>Roboto</vt:lpstr>
      <vt:lpstr>Fira Sans Extra Condensed Medium</vt:lpstr>
      <vt:lpstr>Data Charts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dc:creator>
  <cp:lastModifiedBy>Madhav Bajaj</cp:lastModifiedBy>
  <cp:revision>60</cp:revision>
  <dcterms:modified xsi:type="dcterms:W3CDTF">2023-05-01T11:05:46Z</dcterms:modified>
</cp:coreProperties>
</file>