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gujhIqqbDhdYeDZX0xtmNaa4Mg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303436-2F34-490C-B901-E9C575F96256}">
  <a:tblStyle styleId="{0A303436-2F34-490C-B901-E9C575F962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2a5f0c63d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2a5f0c63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dde9fa13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cdde9fa134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dde9fa1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Our best model with only significant variables predict weekend alcohol consumption with weekday alcohol consumption, going out frequency, gender, study time, quality of family relationships, healthiness of the student and registered parental guardian of the student</a:t>
            </a:r>
            <a:endParaRPr sz="800">
              <a:solidFill>
                <a:schemeClr val="dk1"/>
              </a:solidFill>
            </a:endParaRPr>
          </a:p>
        </p:txBody>
      </p:sp>
      <p:sp>
        <p:nvSpPr>
          <p:cNvPr id="211" name="Google Shape;211;gcdde9fa13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dde9fa1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21" name="Google Shape;221;gcdde9fa134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dde9fa13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90000"/>
              </a:lnSpc>
              <a:spcBef>
                <a:spcPts val="0"/>
              </a:spcBef>
              <a:spcAft>
                <a:spcPts val="0"/>
              </a:spcAft>
              <a:buClr>
                <a:schemeClr val="dk1"/>
              </a:buClr>
              <a:buSzPts val="1900"/>
              <a:buFont typeface="Calibri"/>
              <a:buChar char="•"/>
            </a:pPr>
            <a:r>
              <a:rPr lang="en-US" sz="1800">
                <a:solidFill>
                  <a:schemeClr val="dk1"/>
                </a:solidFill>
                <a:latin typeface="Calibri"/>
                <a:ea typeface="Calibri"/>
                <a:cs typeface="Calibri"/>
                <a:sym typeface="Calibri"/>
              </a:rPr>
              <a:t>With Cook’s method, we don’t have any data points with cook’s distance over 1. When looking at the dffit outliers, there are no data points over the value 1 and -1. Since there are no outliers in both methods, we can conclude that there are no influential points that can be problematic.</a:t>
            </a:r>
            <a:endParaRPr sz="800">
              <a:solidFill>
                <a:schemeClr val="dk1"/>
              </a:solidFill>
            </a:endParaRPr>
          </a:p>
        </p:txBody>
      </p:sp>
      <p:sp>
        <p:nvSpPr>
          <p:cNvPr id="229" name="Google Shape;229;gcdde9fa134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dde9fa13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cdde9fa134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cdde9fa13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lnSpc>
                <a:spcPct val="90000"/>
              </a:lnSpc>
              <a:spcBef>
                <a:spcPts val="600"/>
              </a:spcBef>
              <a:spcAft>
                <a:spcPts val="0"/>
              </a:spcAft>
              <a:buClr>
                <a:schemeClr val="dk1"/>
              </a:buClr>
              <a:buSzPts val="1900"/>
              <a:buFont typeface="Calibri"/>
              <a:buChar char="•"/>
            </a:pPr>
            <a:r>
              <a:rPr lang="en-US" sz="2200">
                <a:solidFill>
                  <a:schemeClr val="dk1"/>
                </a:solidFill>
                <a:latin typeface="Calibri"/>
                <a:ea typeface="Calibri"/>
                <a:cs typeface="Calibri"/>
                <a:sym typeface="Calibri"/>
              </a:rPr>
              <a:t>We saw that the standard deviations and means for the schools, Gabriel Pereira and Mousinho da Silveira are close to one another</a:t>
            </a:r>
            <a:endParaRPr sz="800">
              <a:solidFill>
                <a:schemeClr val="dk1"/>
              </a:solidFill>
            </a:endParaRPr>
          </a:p>
        </p:txBody>
      </p:sp>
      <p:sp>
        <p:nvSpPr>
          <p:cNvPr id="246" name="Google Shape;246;gcdde9fa134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dde9fa134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56" name="Google Shape;256;gcdde9fa134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dde9fa13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64" name="Google Shape;264;gcdde9fa134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dde9fa13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73" name="Google Shape;273;gcdde9fa134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dde9fa13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82" name="Google Shape;282;gcdde9fa134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dde9fa1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cdde9fa13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dfe32b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cdfe32bd5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dde9fa13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09550" lvl="0" marL="342900" rtl="0" algn="l">
              <a:lnSpc>
                <a:spcPct val="90000"/>
              </a:lnSpc>
              <a:spcBef>
                <a:spcPts val="600"/>
              </a:spcBef>
              <a:spcAft>
                <a:spcPts val="0"/>
              </a:spcAft>
              <a:buClr>
                <a:schemeClr val="dk1"/>
              </a:buClr>
              <a:buSzPts val="1900"/>
              <a:buFont typeface="Calibri"/>
              <a:buChar char="•"/>
            </a:pPr>
            <a:r>
              <a:t/>
            </a:r>
            <a:endParaRPr sz="800">
              <a:solidFill>
                <a:schemeClr val="dk1"/>
              </a:solidFill>
            </a:endParaRPr>
          </a:p>
        </p:txBody>
      </p:sp>
      <p:sp>
        <p:nvSpPr>
          <p:cNvPr id="297" name="Google Shape;297;gcdde9fa134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dde9fa13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cdde9fa134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a5f0c63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d2a5f0c63d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de9fa134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cdde9fa134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2a5f0c6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650 students across 2 </a:t>
            </a:r>
            <a:r>
              <a:rPr lang="en-US"/>
              <a:t>different</a:t>
            </a:r>
            <a:r>
              <a:rPr lang="en-US"/>
              <a:t> schools</a:t>
            </a:r>
            <a:endParaRPr/>
          </a:p>
          <a:p>
            <a:pPr indent="0" lvl="0" marL="0" rtl="0" algn="l">
              <a:spcBef>
                <a:spcPts val="0"/>
              </a:spcBef>
              <a:spcAft>
                <a:spcPts val="0"/>
              </a:spcAft>
              <a:buNone/>
            </a:pPr>
            <a:r>
              <a:rPr lang="en-US"/>
              <a:t>33 different variable</a:t>
            </a:r>
            <a:endParaRPr/>
          </a:p>
          <a:p>
            <a:pPr indent="0" lvl="0" marL="0" rtl="0" algn="l">
              <a:spcBef>
                <a:spcPts val="0"/>
              </a:spcBef>
              <a:spcAft>
                <a:spcPts val="0"/>
              </a:spcAft>
              <a:buNone/>
            </a:pPr>
            <a:r>
              <a:rPr lang="en-US"/>
              <a:t>We’re looking to see the alcohol consumption amongst the </a:t>
            </a:r>
            <a:r>
              <a:rPr lang="en-US"/>
              <a:t>students</a:t>
            </a:r>
            <a:r>
              <a:rPr lang="en-US"/>
              <a:t> from the 2 different schools.</a:t>
            </a:r>
            <a:endParaRPr/>
          </a:p>
          <a:p>
            <a:pPr indent="0" lvl="0" marL="0" rtl="0" algn="l">
              <a:spcBef>
                <a:spcPts val="0"/>
              </a:spcBef>
              <a:spcAft>
                <a:spcPts val="0"/>
              </a:spcAft>
              <a:buNone/>
            </a:pPr>
            <a:r>
              <a:rPr lang="en-US"/>
              <a:t>As we’re working on our analysis we’ll explore any unusual observations.</a:t>
            </a:r>
            <a:endParaRPr/>
          </a:p>
        </p:txBody>
      </p:sp>
      <p:sp>
        <p:nvSpPr>
          <p:cNvPr id="168" name="Google Shape;168;gd2a5f0c63d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2a5f0c6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we have the data distribution of schools. Gabriel Pereira has the larger student 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looking at the Genders, there are more female students than male</a:t>
            </a:r>
            <a:endParaRPr/>
          </a:p>
        </p:txBody>
      </p:sp>
      <p:sp>
        <p:nvSpPr>
          <p:cNvPr id="177" name="Google Shape;177;gd2a5f0c63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2a5f0c6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When looking at the guardians, we see that Mother’s are the largest majority, </a:t>
            </a:r>
            <a:r>
              <a:rPr lang="en-US"/>
              <a:t>followed</a:t>
            </a:r>
            <a:r>
              <a:rPr lang="en-US"/>
              <a:t> by Father’s and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looking at the Distribution of going out, we see most students have said 1 or 2 out of 5 in terms of how often they go out.</a:t>
            </a:r>
            <a:endParaRPr/>
          </a:p>
        </p:txBody>
      </p:sp>
      <p:sp>
        <p:nvSpPr>
          <p:cNvPr id="186" name="Google Shape;186;gd2a5f0c63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2a5f0c63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1B212C"/>
                </a:solidFill>
              </a:rPr>
              <a:t>In total we implemented log transformation for 3 variables: weekend drinking, workday drinking and study time.</a:t>
            </a:r>
            <a:endParaRPr>
              <a:solidFill>
                <a:srgbClr val="1B212C"/>
              </a:solidFill>
            </a:endParaRPr>
          </a:p>
          <a:p>
            <a:pPr indent="0" lvl="0" marL="0" rtl="0" algn="l">
              <a:spcBef>
                <a:spcPts val="0"/>
              </a:spcBef>
              <a:spcAft>
                <a:spcPts val="0"/>
              </a:spcAft>
              <a:buNone/>
            </a:pPr>
            <a:r>
              <a:t/>
            </a:r>
            <a:endParaRPr>
              <a:solidFill>
                <a:srgbClr val="1B212C"/>
              </a:solidFill>
            </a:endParaRPr>
          </a:p>
          <a:p>
            <a:pPr indent="0" lvl="0" marL="0" rtl="0" algn="l">
              <a:spcBef>
                <a:spcPts val="0"/>
              </a:spcBef>
              <a:spcAft>
                <a:spcPts val="0"/>
              </a:spcAft>
              <a:buClr>
                <a:schemeClr val="dk1"/>
              </a:buClr>
              <a:buSzPts val="1100"/>
              <a:buFont typeface="Arial"/>
              <a:buNone/>
            </a:pPr>
            <a:r>
              <a:rPr lang="en-US">
                <a:solidFill>
                  <a:schemeClr val="dk1"/>
                </a:solidFill>
              </a:rPr>
              <a:t>We’re using the log-transformed data because they are clearer and more normal. They’re also unimodal, symmetric and don’t have much skewness.</a:t>
            </a:r>
            <a:endParaRPr/>
          </a:p>
        </p:txBody>
      </p:sp>
      <p:sp>
        <p:nvSpPr>
          <p:cNvPr id="195" name="Google Shape;195;gd2a5f0c63d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dde9fa134_0_273"/>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cdde9fa134_0_273"/>
          <p:cNvGrpSpPr/>
          <p:nvPr/>
        </p:nvGrpSpPr>
        <p:grpSpPr>
          <a:xfrm>
            <a:off x="0" y="654"/>
            <a:ext cx="6871435" cy="6845694"/>
            <a:chOff x="0" y="75"/>
            <a:chExt cx="5153705" cy="5152950"/>
          </a:xfrm>
        </p:grpSpPr>
        <p:sp>
          <p:nvSpPr>
            <p:cNvPr id="12" name="Google Shape;12;gcdde9fa134_0_273"/>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cdde9fa134_0_27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cdde9fa134_0_273"/>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cdde9fa134_0_273"/>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cdde9fa134_0_273"/>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cdde9fa134_0_273"/>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cdde9fa134_0_2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cdde9fa134_0_369"/>
          <p:cNvGrpSpPr/>
          <p:nvPr/>
        </p:nvGrpSpPr>
        <p:grpSpPr>
          <a:xfrm>
            <a:off x="5875053" y="0"/>
            <a:ext cx="6316642" cy="6857248"/>
            <a:chOff x="4406400" y="0"/>
            <a:chExt cx="4737600" cy="5143065"/>
          </a:xfrm>
        </p:grpSpPr>
        <p:sp>
          <p:nvSpPr>
            <p:cNvPr id="107" name="Google Shape;107;gcdde9fa134_0_36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cdde9fa134_0_36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cdde9fa134_0_36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cdde9fa134_0_36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cdde9fa134_0_36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cdde9fa134_0_36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cdde9fa134_0_36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cdde9fa134_0_369"/>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cdde9fa134_0_36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cdde9fa134_0_36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cdde9fa134_0_36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cdde9fa134_0_36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cdde9fa134_0_36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cdde9fa134_0_36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cdde9fa134_0_36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cdde9fa134_0_36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cdde9fa134_0_36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cdde9fa134_0_36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cdde9fa134_0_369"/>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cdde9fa134_0_369"/>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cdde9fa134_0_3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cdde9fa134_0_3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cdde9fa134_0_283"/>
          <p:cNvGrpSpPr/>
          <p:nvPr/>
        </p:nvGrpSpPr>
        <p:grpSpPr>
          <a:xfrm>
            <a:off x="5875053" y="0"/>
            <a:ext cx="6316642" cy="6857248"/>
            <a:chOff x="4406400" y="0"/>
            <a:chExt cx="4737600" cy="5143065"/>
          </a:xfrm>
        </p:grpSpPr>
        <p:sp>
          <p:nvSpPr>
            <p:cNvPr id="21" name="Google Shape;21;gcdde9fa134_0_28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cdde9fa134_0_28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cdde9fa134_0_28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cdde9fa134_0_28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cdde9fa134_0_28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cdde9fa134_0_28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cdde9fa134_0_28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cdde9fa134_0_283"/>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cdde9fa134_0_28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cdde9fa134_0_28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cdde9fa134_0_28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cdde9fa134_0_28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cdde9fa134_0_28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cdde9fa134_0_28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cdde9fa134_0_28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cdde9fa134_0_28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cdde9fa134_0_28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cdde9fa134_0_28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cdde9fa134_0_283"/>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cdde9fa134_0_28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cdde9fa134_0_305"/>
          <p:cNvGrpSpPr/>
          <p:nvPr/>
        </p:nvGrpSpPr>
        <p:grpSpPr>
          <a:xfrm>
            <a:off x="0" y="507989"/>
            <a:ext cx="1383765" cy="1355016"/>
            <a:chOff x="0" y="381001"/>
            <a:chExt cx="1037850" cy="1016287"/>
          </a:xfrm>
        </p:grpSpPr>
        <p:sp>
          <p:nvSpPr>
            <p:cNvPr id="43" name="Google Shape;43;gcdde9fa134_0_30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cdde9fa134_0_30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cdde9fa134_0_305"/>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cdde9fa134_0_305"/>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cdde9fa134_0_30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cdde9fa134_0_312"/>
          <p:cNvGrpSpPr/>
          <p:nvPr/>
        </p:nvGrpSpPr>
        <p:grpSpPr>
          <a:xfrm>
            <a:off x="0" y="507989"/>
            <a:ext cx="1383765" cy="1355016"/>
            <a:chOff x="0" y="381001"/>
            <a:chExt cx="1037850" cy="1016287"/>
          </a:xfrm>
        </p:grpSpPr>
        <p:sp>
          <p:nvSpPr>
            <p:cNvPr id="50" name="Google Shape;50;gcdde9fa134_0_312"/>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cdde9fa134_0_312"/>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cdde9fa134_0_312"/>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cdde9fa134_0_312"/>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cdde9fa134_0_312"/>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cdde9fa134_0_3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cdde9fa134_0_320"/>
          <p:cNvGrpSpPr/>
          <p:nvPr/>
        </p:nvGrpSpPr>
        <p:grpSpPr>
          <a:xfrm>
            <a:off x="0" y="507989"/>
            <a:ext cx="1383765" cy="1355016"/>
            <a:chOff x="0" y="381001"/>
            <a:chExt cx="1037850" cy="1016287"/>
          </a:xfrm>
        </p:grpSpPr>
        <p:sp>
          <p:nvSpPr>
            <p:cNvPr id="58" name="Google Shape;58;gcdde9fa134_0_32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cdde9fa134_0_32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cdde9fa134_0_320"/>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cdde9fa134_0_3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cdde9fa134_0_326"/>
          <p:cNvGrpSpPr/>
          <p:nvPr/>
        </p:nvGrpSpPr>
        <p:grpSpPr>
          <a:xfrm>
            <a:off x="0" y="507989"/>
            <a:ext cx="1383765" cy="1355016"/>
            <a:chOff x="0" y="381001"/>
            <a:chExt cx="1037850" cy="1016287"/>
          </a:xfrm>
        </p:grpSpPr>
        <p:sp>
          <p:nvSpPr>
            <p:cNvPr id="64" name="Google Shape;64;gcdde9fa134_0_32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cdde9fa134_0_32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cdde9fa134_0_326"/>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cdde9fa134_0_326"/>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cdde9fa134_0_32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cdde9fa134_0_333"/>
          <p:cNvGrpSpPr/>
          <p:nvPr/>
        </p:nvGrpSpPr>
        <p:grpSpPr>
          <a:xfrm>
            <a:off x="5875053" y="0"/>
            <a:ext cx="6316642" cy="6857829"/>
            <a:chOff x="4406400" y="0"/>
            <a:chExt cx="4737600" cy="5143500"/>
          </a:xfrm>
        </p:grpSpPr>
        <p:sp>
          <p:nvSpPr>
            <p:cNvPr id="71" name="Google Shape;71;gcdde9fa134_0_333"/>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cdde9fa134_0_333"/>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cdde9fa134_0_33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cdde9fa134_0_333"/>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cdde9fa134_0_333"/>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cdde9fa134_0_333"/>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cdde9fa134_0_333"/>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cdde9fa134_0_333"/>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cdde9fa134_0_333"/>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cdde9fa134_0_333"/>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cdde9fa134_0_333"/>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cdde9fa134_0_333"/>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cdde9fa134_0_33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cdde9fa134_0_33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cdde9fa134_0_333"/>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cdde9fa134_0_333"/>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cdde9fa134_0_333"/>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cdde9fa134_0_333"/>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cdde9fa134_0_333"/>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cdde9fa134_0_3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cdde9fa134_0_355"/>
          <p:cNvGrpSpPr/>
          <p:nvPr/>
        </p:nvGrpSpPr>
        <p:grpSpPr>
          <a:xfrm>
            <a:off x="0" y="507989"/>
            <a:ext cx="1383765" cy="1355016"/>
            <a:chOff x="0" y="381001"/>
            <a:chExt cx="1037850" cy="1016287"/>
          </a:xfrm>
        </p:grpSpPr>
        <p:sp>
          <p:nvSpPr>
            <p:cNvPr id="93" name="Google Shape;93;gcdde9fa134_0_355"/>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cdde9fa134_0_355"/>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cdde9fa134_0_355"/>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cdde9fa134_0_355"/>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cdde9fa134_0_355"/>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cdde9fa134_0_3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cdde9fa134_0_363"/>
          <p:cNvGrpSpPr/>
          <p:nvPr/>
        </p:nvGrpSpPr>
        <p:grpSpPr>
          <a:xfrm>
            <a:off x="0" y="5504636"/>
            <a:ext cx="931877" cy="912853"/>
            <a:chOff x="0" y="3785672"/>
            <a:chExt cx="698925" cy="684657"/>
          </a:xfrm>
        </p:grpSpPr>
        <p:sp>
          <p:nvSpPr>
            <p:cNvPr id="101" name="Google Shape;101;gcdde9fa134_0_36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cdde9fa134_0_36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cdde9fa134_0_363"/>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cdde9fa134_0_3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cdde9fa134_0_2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cdde9fa134_0_26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cdde9fa134_0_26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d2a5f0c63d_0_110"/>
          <p:cNvSpPr txBox="1"/>
          <p:nvPr>
            <p:ph type="ctrTitle"/>
          </p:nvPr>
        </p:nvSpPr>
        <p:spPr>
          <a:xfrm>
            <a:off x="4194375" y="894833"/>
            <a:ext cx="6690000" cy="2105100"/>
          </a:xfrm>
          <a:prstGeom prst="rect">
            <a:avLst/>
          </a:prstGeom>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Calibri"/>
              <a:buNone/>
            </a:pPr>
            <a:r>
              <a:rPr b="1" lang="en-US" sz="4600"/>
              <a:t>What Influences Underage Weekend Drinking?</a:t>
            </a:r>
            <a:endParaRPr b="1" sz="4600"/>
          </a:p>
          <a:p>
            <a:pPr indent="0" lvl="0" marL="0" rtl="0" algn="l">
              <a:spcBef>
                <a:spcPts val="0"/>
              </a:spcBef>
              <a:spcAft>
                <a:spcPts val="0"/>
              </a:spcAft>
              <a:buNone/>
            </a:pPr>
            <a:r>
              <a:t/>
            </a:r>
            <a:endParaRPr sz="4600"/>
          </a:p>
        </p:txBody>
      </p:sp>
      <p:sp>
        <p:nvSpPr>
          <p:cNvPr id="135" name="Google Shape;135;gd2a5f0c63d_0_110"/>
          <p:cNvSpPr txBox="1"/>
          <p:nvPr>
            <p:ph idx="1" type="subTitle"/>
          </p:nvPr>
        </p:nvSpPr>
        <p:spPr>
          <a:xfrm>
            <a:off x="5332350" y="3454258"/>
            <a:ext cx="4627500" cy="674700"/>
          </a:xfrm>
          <a:prstGeom prst="rect">
            <a:avLst/>
          </a:prstGeom>
        </p:spPr>
        <p:txBody>
          <a:bodyPr anchorCtr="0" anchor="t" bIns="121900" lIns="121900" spcFirstLastPara="1" rIns="121900" wrap="square" tIns="121900">
            <a:noAutofit/>
          </a:bodyPr>
          <a:lstStyle/>
          <a:p>
            <a:pPr indent="0" lvl="0" marL="0" rtl="0" algn="l">
              <a:lnSpc>
                <a:spcPct val="80000"/>
              </a:lnSpc>
              <a:spcBef>
                <a:spcPts val="0"/>
              </a:spcBef>
              <a:spcAft>
                <a:spcPts val="0"/>
              </a:spcAft>
              <a:buClr>
                <a:schemeClr val="dk1"/>
              </a:buClr>
              <a:buSzPts val="440"/>
              <a:buFont typeface="Arial"/>
              <a:buNone/>
            </a:pPr>
            <a:r>
              <a:rPr lang="en-US" sz="2640">
                <a:latin typeface="Calibri"/>
                <a:ea typeface="Calibri"/>
                <a:cs typeface="Calibri"/>
                <a:sym typeface="Calibri"/>
              </a:rPr>
              <a:t>By Tayleigh Trussell, Dinc Ergin, Artemid Leskaj, Toni Abiru, Jon Tehrani</a:t>
            </a:r>
            <a:endParaRPr sz="2640">
              <a:latin typeface="Calibri"/>
              <a:ea typeface="Calibri"/>
              <a:cs typeface="Calibri"/>
              <a:sym typeface="Calibri"/>
            </a:endParaRPr>
          </a:p>
          <a:p>
            <a:pPr indent="-101600" lvl="0" marL="228600" rtl="0" algn="l">
              <a:lnSpc>
                <a:spcPct val="80000"/>
              </a:lnSpc>
              <a:spcBef>
                <a:spcPts val="1000"/>
              </a:spcBef>
              <a:spcAft>
                <a:spcPts val="0"/>
              </a:spcAft>
              <a:buClr>
                <a:schemeClr val="dk1"/>
              </a:buClr>
              <a:buSzPts val="440"/>
              <a:buFont typeface="Arial"/>
              <a:buNone/>
            </a:pPr>
            <a:r>
              <a:t/>
            </a:r>
            <a:endParaRPr sz="2640">
              <a:latin typeface="Calibri"/>
              <a:ea typeface="Calibri"/>
              <a:cs typeface="Calibri"/>
              <a:sym typeface="Calibri"/>
            </a:endParaRPr>
          </a:p>
          <a:p>
            <a:pPr indent="0" lvl="0" marL="0" rtl="0" algn="l">
              <a:lnSpc>
                <a:spcPct val="90000"/>
              </a:lnSpc>
              <a:spcBef>
                <a:spcPts val="0"/>
              </a:spcBef>
              <a:spcAft>
                <a:spcPts val="0"/>
              </a:spcAft>
              <a:buSzPts val="440"/>
              <a:buNone/>
            </a:pPr>
            <a:r>
              <a:t/>
            </a:r>
            <a:endParaRPr sz="24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gcdde9fa134_0_69"/>
          <p:cNvSpPr/>
          <p:nvPr/>
        </p:nvSpPr>
        <p:spPr>
          <a:xfrm>
            <a:off x="0" y="0"/>
            <a:ext cx="12188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gcdde9fa134_0_69"/>
          <p:cNvSpPr/>
          <p:nvPr>
            <p:ph type="title"/>
          </p:nvPr>
        </p:nvSpPr>
        <p:spPr>
          <a:xfrm>
            <a:off x="836400" y="2766150"/>
            <a:ext cx="10515600" cy="1325700"/>
          </a:xfrm>
          <a:prstGeom prst="ellipse">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6000"/>
              <a:t>Multiple Regression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gcdde9fa134_0_14"/>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4" name="Google Shape;214;gcdde9fa134_0_14"/>
          <p:cNvSpPr/>
          <p:nvPr>
            <p:ph type="title"/>
          </p:nvPr>
        </p:nvSpPr>
        <p:spPr>
          <a:xfrm>
            <a:off x="752488" y="374125"/>
            <a:ext cx="10515600" cy="13257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860"/>
              <a:buFont typeface="Calibri"/>
              <a:buNone/>
            </a:pPr>
            <a:r>
              <a:rPr lang="en-US" sz="4059">
                <a:solidFill>
                  <a:srgbClr val="FFFFFF"/>
                </a:solidFill>
              </a:rPr>
              <a:t>Multiple Regression - Model</a:t>
            </a:r>
            <a:endParaRPr sz="3859"/>
          </a:p>
        </p:txBody>
      </p:sp>
      <p:sp>
        <p:nvSpPr>
          <p:cNvPr id="215" name="Google Shape;215;gcdde9fa134_0_14"/>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6" name="Google Shape;216;gcdde9fa134_0_14"/>
          <p:cNvSpPr txBox="1"/>
          <p:nvPr/>
        </p:nvSpPr>
        <p:spPr>
          <a:xfrm>
            <a:off x="752500" y="1774075"/>
            <a:ext cx="10939500" cy="4701300"/>
          </a:xfrm>
          <a:prstGeom prst="rect">
            <a:avLst/>
          </a:prstGeom>
          <a:noFill/>
          <a:ln>
            <a:noFill/>
          </a:ln>
        </p:spPr>
        <p:txBody>
          <a:bodyPr anchorCtr="0" anchor="t" bIns="45700" lIns="91425" spcFirstLastPara="1" rIns="91425" wrap="square" tIns="45700">
            <a:normAutofit/>
          </a:bodyPr>
          <a:lstStyle/>
          <a:p>
            <a:pPr indent="-228600" lvl="0" marL="342900" marR="0" rtl="0" algn="l">
              <a:lnSpc>
                <a:spcPct val="90000"/>
              </a:lnSpc>
              <a:spcBef>
                <a:spcPts val="0"/>
              </a:spcBef>
              <a:spcAft>
                <a:spcPts val="0"/>
              </a:spcAft>
              <a:buClr>
                <a:srgbClr val="FFFFFF"/>
              </a:buClr>
              <a:buSzPts val="2200"/>
              <a:buFont typeface="Arial"/>
              <a:buChar char="•"/>
            </a:pPr>
            <a:r>
              <a:rPr b="0" i="0" lang="en-US" sz="2200" u="none" cap="none" strike="noStrike">
                <a:solidFill>
                  <a:srgbClr val="FFFFFF"/>
                </a:solidFill>
                <a:latin typeface="Calibri"/>
                <a:ea typeface="Calibri"/>
                <a:cs typeface="Calibri"/>
                <a:sym typeface="Calibri"/>
              </a:rPr>
              <a:t>Dependent Variable: </a:t>
            </a:r>
            <a:r>
              <a:rPr lang="en-US" sz="2200">
                <a:solidFill>
                  <a:srgbClr val="FFFFFF"/>
                </a:solidFill>
                <a:latin typeface="Calibri"/>
                <a:ea typeface="Calibri"/>
                <a:cs typeface="Calibri"/>
                <a:sym typeface="Calibri"/>
              </a:rPr>
              <a:t>Weekend Alcohol Consumption</a:t>
            </a:r>
            <a:r>
              <a:rPr b="0" i="0" lang="en-US" sz="2200" u="none" cap="none" strike="noStrike">
                <a:solidFill>
                  <a:srgbClr val="FFFFFF"/>
                </a:solidFill>
                <a:latin typeface="Calibri"/>
                <a:ea typeface="Calibri"/>
                <a:cs typeface="Calibri"/>
                <a:sym typeface="Calibri"/>
              </a:rPr>
              <a:t>(Continuous)</a:t>
            </a:r>
            <a:endParaRPr/>
          </a:p>
          <a:p>
            <a:pPr indent="-228600" lvl="0" marL="342900" marR="0" rtl="0" algn="l">
              <a:lnSpc>
                <a:spcPct val="90000"/>
              </a:lnSpc>
              <a:spcBef>
                <a:spcPts val="600"/>
              </a:spcBef>
              <a:spcAft>
                <a:spcPts val="0"/>
              </a:spcAft>
              <a:buClr>
                <a:srgbClr val="FFFFFF"/>
              </a:buClr>
              <a:buSzPts val="2200"/>
              <a:buFont typeface="Arial"/>
              <a:buChar char="•"/>
            </a:pPr>
            <a:r>
              <a:rPr b="0" i="0" lang="en-US" sz="2200" u="none" cap="none" strike="noStrike">
                <a:solidFill>
                  <a:srgbClr val="FFFFFF"/>
                </a:solidFill>
                <a:latin typeface="Calibri"/>
                <a:ea typeface="Calibri"/>
                <a:cs typeface="Calibri"/>
                <a:sym typeface="Calibri"/>
              </a:rPr>
              <a:t>Independent Variables: Work</a:t>
            </a:r>
            <a:r>
              <a:rPr lang="en-US" sz="2200">
                <a:solidFill>
                  <a:srgbClr val="FFFFFF"/>
                </a:solidFill>
                <a:latin typeface="Calibri"/>
                <a:ea typeface="Calibri"/>
                <a:cs typeface="Calibri"/>
                <a:sym typeface="Calibri"/>
              </a:rPr>
              <a:t> day drinking, sex</a:t>
            </a:r>
            <a:r>
              <a:rPr b="0" i="0" lang="en-US" sz="2200" u="none" cap="none" strike="noStrike">
                <a:solidFill>
                  <a:srgbClr val="FFFFFF"/>
                </a:solidFill>
                <a:latin typeface="Calibri"/>
                <a:ea typeface="Calibri"/>
                <a:cs typeface="Calibri"/>
                <a:sym typeface="Calibri"/>
              </a:rPr>
              <a:t>, study time</a:t>
            </a:r>
            <a:r>
              <a:rPr lang="en-US" sz="2200">
                <a:solidFill>
                  <a:srgbClr val="FFFFFF"/>
                </a:solidFill>
                <a:latin typeface="Calibri"/>
                <a:ea typeface="Calibri"/>
                <a:cs typeface="Calibri"/>
                <a:sym typeface="Calibri"/>
              </a:rPr>
              <a:t>, quality of family relationships, current health status, and type of guardian</a:t>
            </a:r>
            <a:endParaRPr b="0" i="0" sz="2200" u="none" cap="none" strike="noStrike">
              <a:solidFill>
                <a:srgbClr val="FFFFFF"/>
              </a:solidFill>
              <a:latin typeface="Calibri"/>
              <a:ea typeface="Calibri"/>
              <a:cs typeface="Calibri"/>
              <a:sym typeface="Calibri"/>
            </a:endParaRPr>
          </a:p>
          <a:p>
            <a:pPr indent="0" lvl="0" marL="45720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p:txBody>
      </p:sp>
      <p:graphicFrame>
        <p:nvGraphicFramePr>
          <p:cNvPr id="217" name="Google Shape;217;gcdde9fa134_0_14"/>
          <p:cNvGraphicFramePr/>
          <p:nvPr/>
        </p:nvGraphicFramePr>
        <p:xfrm>
          <a:off x="1511850" y="2874963"/>
          <a:ext cx="3000000" cy="3000000"/>
        </p:xfrm>
        <a:graphic>
          <a:graphicData uri="http://schemas.openxmlformats.org/drawingml/2006/table">
            <a:tbl>
              <a:tblPr>
                <a:noFill/>
                <a:tableStyleId>{0A303436-2F34-490C-B901-E9C575F96256}</a:tableStyleId>
              </a:tblPr>
              <a:tblGrid>
                <a:gridCol w="1706125"/>
                <a:gridCol w="1391725"/>
                <a:gridCol w="1548900"/>
              </a:tblGrid>
              <a:tr h="596475">
                <a:tc>
                  <a:txBody>
                    <a:bodyPr/>
                    <a:lstStyle/>
                    <a:p>
                      <a:pPr indent="0" lvl="0" marL="0" rtl="0" algn="l">
                        <a:spcBef>
                          <a:spcPts val="0"/>
                        </a:spcBef>
                        <a:spcAft>
                          <a:spcPts val="0"/>
                        </a:spcAft>
                        <a:buNone/>
                      </a:pPr>
                      <a:r>
                        <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Coefficient</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P-Value</a:t>
                      </a:r>
                      <a:endParaRPr sz="1700">
                        <a:solidFill>
                          <a:schemeClr val="lt1"/>
                        </a:solidFill>
                      </a:endParaRPr>
                    </a:p>
                  </a:txBody>
                  <a:tcPr marT="91425" marB="91425" marR="91425" marL="91425"/>
                </a:tc>
              </a:tr>
              <a:tr h="596475">
                <a:tc>
                  <a:txBody>
                    <a:bodyPr/>
                    <a:lstStyle/>
                    <a:p>
                      <a:pPr indent="0" lvl="0" marL="0" rtl="0" algn="l">
                        <a:spcBef>
                          <a:spcPts val="0"/>
                        </a:spcBef>
                        <a:spcAft>
                          <a:spcPts val="0"/>
                        </a:spcAft>
                        <a:buNone/>
                      </a:pPr>
                      <a:r>
                        <a:rPr lang="en-US" sz="1700">
                          <a:solidFill>
                            <a:schemeClr val="lt1"/>
                          </a:solidFill>
                        </a:rPr>
                        <a:t>Intercept</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0.09</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0.41</a:t>
                      </a:r>
                      <a:endParaRPr sz="1700">
                        <a:solidFill>
                          <a:schemeClr val="lt1"/>
                        </a:solidFill>
                      </a:endParaRPr>
                    </a:p>
                  </a:txBody>
                  <a:tcPr marT="91425" marB="91425" marR="91425" marL="91425"/>
                </a:tc>
              </a:tr>
              <a:tr h="618000">
                <a:tc>
                  <a:txBody>
                    <a:bodyPr/>
                    <a:lstStyle/>
                    <a:p>
                      <a:pPr indent="0" lvl="0" marL="0" rtl="0" algn="l">
                        <a:spcBef>
                          <a:spcPts val="0"/>
                        </a:spcBef>
                        <a:spcAft>
                          <a:spcPts val="0"/>
                        </a:spcAft>
                        <a:buNone/>
                      </a:pPr>
                      <a:r>
                        <a:rPr lang="en-US" sz="1700">
                          <a:solidFill>
                            <a:schemeClr val="lt1"/>
                          </a:solidFill>
                        </a:rPr>
                        <a:t>D</a:t>
                      </a:r>
                      <a:r>
                        <a:rPr lang="en-US" sz="1700">
                          <a:solidFill>
                            <a:schemeClr val="lt1"/>
                          </a:solidFill>
                        </a:rPr>
                        <a:t>alcLog</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0.61</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2e-16***</a:t>
                      </a:r>
                      <a:endParaRPr sz="1700">
                        <a:solidFill>
                          <a:schemeClr val="lt1"/>
                        </a:solidFill>
                      </a:endParaRPr>
                    </a:p>
                  </a:txBody>
                  <a:tcPr marT="91425" marB="91425" marR="91425" marL="91425"/>
                </a:tc>
              </a:tr>
              <a:tr h="596475">
                <a:tc>
                  <a:txBody>
                    <a:bodyPr/>
                    <a:lstStyle/>
                    <a:p>
                      <a:pPr indent="0" lvl="0" marL="0" rtl="0" algn="l">
                        <a:spcBef>
                          <a:spcPts val="0"/>
                        </a:spcBef>
                        <a:spcAft>
                          <a:spcPts val="0"/>
                        </a:spcAft>
                        <a:buNone/>
                      </a:pPr>
                      <a:r>
                        <a:rPr lang="en-US" sz="1700">
                          <a:solidFill>
                            <a:schemeClr val="lt1"/>
                          </a:solidFill>
                        </a:rPr>
                        <a:t>goout</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0.12</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2.76-15***</a:t>
                      </a:r>
                      <a:endParaRPr sz="1700">
                        <a:solidFill>
                          <a:schemeClr val="lt1"/>
                        </a:solidFill>
                      </a:endParaRPr>
                    </a:p>
                  </a:txBody>
                  <a:tcPr marT="91425" marB="91425" marR="91425" marL="91425"/>
                </a:tc>
              </a:tr>
              <a:tr h="596475">
                <a:tc>
                  <a:txBody>
                    <a:bodyPr/>
                    <a:lstStyle/>
                    <a:p>
                      <a:pPr indent="0" lvl="0" marL="0" rtl="0" algn="l">
                        <a:spcBef>
                          <a:spcPts val="0"/>
                        </a:spcBef>
                        <a:spcAft>
                          <a:spcPts val="0"/>
                        </a:spcAft>
                        <a:buNone/>
                      </a:pPr>
                      <a:r>
                        <a:rPr lang="en-US" sz="1700">
                          <a:solidFill>
                            <a:schemeClr val="lt1"/>
                          </a:solidFill>
                        </a:rPr>
                        <a:t>sexM</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0.13</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0.0004***</a:t>
                      </a:r>
                      <a:endParaRPr sz="1700">
                        <a:solidFill>
                          <a:schemeClr val="lt1"/>
                        </a:solidFill>
                      </a:endParaRPr>
                    </a:p>
                  </a:txBody>
                  <a:tcPr marT="91425" marB="91425" marR="91425" marL="91425"/>
                </a:tc>
              </a:tr>
              <a:tr h="596475">
                <a:tc>
                  <a:txBody>
                    <a:bodyPr/>
                    <a:lstStyle/>
                    <a:p>
                      <a:pPr indent="0" lvl="0" marL="0" rtl="0" algn="l">
                        <a:spcBef>
                          <a:spcPts val="0"/>
                        </a:spcBef>
                        <a:spcAft>
                          <a:spcPts val="0"/>
                        </a:spcAft>
                        <a:buNone/>
                      </a:pPr>
                      <a:r>
                        <a:rPr lang="en-US" sz="1700">
                          <a:solidFill>
                            <a:schemeClr val="lt1"/>
                          </a:solidFill>
                        </a:rPr>
                        <a:t>studytimeLog</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-0.12</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0.004**</a:t>
                      </a:r>
                      <a:endParaRPr sz="1700">
                        <a:solidFill>
                          <a:schemeClr val="lt1"/>
                        </a:solidFill>
                      </a:endParaRPr>
                    </a:p>
                  </a:txBody>
                  <a:tcPr marT="91425" marB="91425" marR="91425" marL="91425"/>
                </a:tc>
              </a:tr>
            </a:tbl>
          </a:graphicData>
        </a:graphic>
      </p:graphicFrame>
      <p:graphicFrame>
        <p:nvGraphicFramePr>
          <p:cNvPr id="218" name="Google Shape;218;gcdde9fa134_0_14"/>
          <p:cNvGraphicFramePr/>
          <p:nvPr/>
        </p:nvGraphicFramePr>
        <p:xfrm>
          <a:off x="6224600" y="2874925"/>
          <a:ext cx="3000000" cy="3000000"/>
        </p:xfrm>
        <a:graphic>
          <a:graphicData uri="http://schemas.openxmlformats.org/drawingml/2006/table">
            <a:tbl>
              <a:tblPr>
                <a:noFill/>
                <a:tableStyleId>{0A303436-2F34-490C-B901-E9C575F96256}</a:tableStyleId>
              </a:tblPr>
              <a:tblGrid>
                <a:gridCol w="1843450"/>
                <a:gridCol w="1535725"/>
                <a:gridCol w="1535725"/>
              </a:tblGrid>
              <a:tr h="600075">
                <a:tc>
                  <a:txBody>
                    <a:bodyPr/>
                    <a:lstStyle/>
                    <a:p>
                      <a:pPr indent="0" lvl="0" marL="0" rtl="0" algn="l">
                        <a:spcBef>
                          <a:spcPts val="0"/>
                        </a:spcBef>
                        <a:spcAft>
                          <a:spcPts val="0"/>
                        </a:spcAft>
                        <a:buNone/>
                      </a:pPr>
                      <a:r>
                        <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Coefficient</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P-Value</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075">
                <a:tc>
                  <a:txBody>
                    <a:bodyPr/>
                    <a:lstStyle/>
                    <a:p>
                      <a:pPr indent="0" lvl="0" marL="0" rtl="0" algn="l">
                        <a:spcBef>
                          <a:spcPts val="0"/>
                        </a:spcBef>
                        <a:spcAft>
                          <a:spcPts val="0"/>
                        </a:spcAft>
                        <a:buNone/>
                      </a:pPr>
                      <a:r>
                        <a:rPr lang="en-US" sz="1700">
                          <a:solidFill>
                            <a:schemeClr val="lt1"/>
                          </a:solidFill>
                        </a:rPr>
                        <a:t>famrel</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-0.06</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0.002**</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075">
                <a:tc>
                  <a:txBody>
                    <a:bodyPr/>
                    <a:lstStyle/>
                    <a:p>
                      <a:pPr indent="0" lvl="0" marL="0" rtl="0" algn="l">
                        <a:spcBef>
                          <a:spcPts val="0"/>
                        </a:spcBef>
                        <a:spcAft>
                          <a:spcPts val="0"/>
                        </a:spcAft>
                        <a:buNone/>
                      </a:pPr>
                      <a:r>
                        <a:rPr lang="en-US" sz="1700">
                          <a:solidFill>
                            <a:schemeClr val="lt1"/>
                          </a:solidFill>
                        </a:rPr>
                        <a:t>health</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0.03</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0.02*</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075">
                <a:tc>
                  <a:txBody>
                    <a:bodyPr/>
                    <a:lstStyle/>
                    <a:p>
                      <a:pPr indent="0" lvl="0" marL="0" rtl="0" algn="l">
                        <a:lnSpc>
                          <a:spcPct val="115000"/>
                        </a:lnSpc>
                        <a:spcBef>
                          <a:spcPts val="0"/>
                        </a:spcBef>
                        <a:spcAft>
                          <a:spcPts val="0"/>
                        </a:spcAft>
                        <a:buClr>
                          <a:schemeClr val="dk1"/>
                        </a:buClr>
                        <a:buSzPts val="1100"/>
                        <a:buFont typeface="Arial"/>
                        <a:buNone/>
                      </a:pPr>
                      <a:r>
                        <a:rPr lang="en-US" sz="1700">
                          <a:solidFill>
                            <a:schemeClr val="lt1"/>
                          </a:solidFill>
                        </a:rPr>
                        <a:t>guardianfather</a:t>
                      </a:r>
                      <a:r>
                        <a:rPr lang="en-US">
                          <a:solidFill>
                            <a:schemeClr val="lt1"/>
                          </a:solidFill>
                        </a:rPr>
                        <a:t> </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0.14</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0.07 .</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075">
                <a:tc>
                  <a:txBody>
                    <a:bodyPr/>
                    <a:lstStyle/>
                    <a:p>
                      <a:pPr indent="0" lvl="0" marL="0" rtl="0" algn="l">
                        <a:lnSpc>
                          <a:spcPct val="115000"/>
                        </a:lnSpc>
                        <a:spcBef>
                          <a:spcPts val="0"/>
                        </a:spcBef>
                        <a:spcAft>
                          <a:spcPts val="0"/>
                        </a:spcAft>
                        <a:buClr>
                          <a:schemeClr val="dk1"/>
                        </a:buClr>
                        <a:buSzPts val="1100"/>
                        <a:buFont typeface="Arial"/>
                        <a:buNone/>
                      </a:pPr>
                      <a:r>
                        <a:rPr lang="en-US" sz="1700">
                          <a:solidFill>
                            <a:schemeClr val="lt1"/>
                          </a:solidFill>
                        </a:rPr>
                        <a:t>guardianmother </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0.15</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1700">
                          <a:solidFill>
                            <a:schemeClr val="lt1"/>
                          </a:solidFill>
                        </a:rPr>
                        <a:t>0.03*</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0075">
                <a:tc>
                  <a:txBody>
                    <a:bodyPr/>
                    <a:lstStyle/>
                    <a:p>
                      <a:pPr indent="0" lvl="0" marL="0" rtl="0" algn="l">
                        <a:lnSpc>
                          <a:spcPct val="115000"/>
                        </a:lnSpc>
                        <a:spcBef>
                          <a:spcPts val="0"/>
                        </a:spcBef>
                        <a:spcAft>
                          <a:spcPts val="0"/>
                        </a:spcAft>
                        <a:buNone/>
                      </a:pPr>
                      <a:r>
                        <a:rPr lang="en-US" sz="1700">
                          <a:solidFill>
                            <a:schemeClr val="lt1"/>
                          </a:solidFill>
                        </a:rPr>
                        <a:t>R-squared:</a:t>
                      </a:r>
                      <a:endParaRPr sz="17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US" sz="1700">
                          <a:solidFill>
                            <a:schemeClr val="lt1"/>
                          </a:solidFill>
                        </a:rPr>
                        <a:t>0.44</a:t>
                      </a:r>
                      <a:endParaRPr sz="17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gcdde9fa134_0_34"/>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4" name="Google Shape;224;gcdde9fa134_0_34"/>
          <p:cNvSpPr/>
          <p:nvPr>
            <p:ph type="title"/>
          </p:nvPr>
        </p:nvSpPr>
        <p:spPr>
          <a:xfrm>
            <a:off x="-292200" y="525000"/>
            <a:ext cx="12378000" cy="12189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860"/>
              <a:buFont typeface="Calibri"/>
              <a:buNone/>
            </a:pPr>
            <a:r>
              <a:rPr lang="en-US" sz="3759">
                <a:solidFill>
                  <a:srgbClr val="FFFFFF"/>
                </a:solidFill>
              </a:rPr>
              <a:t>Multiple Regression - Interpretation</a:t>
            </a:r>
            <a:endParaRPr sz="2860"/>
          </a:p>
        </p:txBody>
      </p:sp>
      <p:sp>
        <p:nvSpPr>
          <p:cNvPr id="225" name="Google Shape;225;gcdde9fa134_0_34"/>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gcdde9fa134_0_34"/>
          <p:cNvSpPr txBox="1"/>
          <p:nvPr/>
        </p:nvSpPr>
        <p:spPr>
          <a:xfrm>
            <a:off x="1164800" y="2094396"/>
            <a:ext cx="10515600" cy="4176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368300" lvl="0" marL="457200" marR="0" rtl="0" algn="l">
              <a:lnSpc>
                <a:spcPct val="150000"/>
              </a:lnSpc>
              <a:spcBef>
                <a:spcPts val="60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Male weekend alcohol consumption is 0.13 higher than female weekend alcohol consumption, holding all other variables constant.</a:t>
            </a:r>
            <a:endParaRPr sz="2200">
              <a:solidFill>
                <a:srgbClr val="FFFFFF"/>
              </a:solidFill>
              <a:latin typeface="Calibri"/>
              <a:ea typeface="Calibri"/>
              <a:cs typeface="Calibri"/>
              <a:sym typeface="Calibri"/>
            </a:endParaRPr>
          </a:p>
          <a:p>
            <a:pPr indent="-368300" lvl="0" marL="457200" marR="0" rtl="0" algn="l">
              <a:lnSpc>
                <a:spcPct val="150000"/>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A percentage increase in weekday drinking increases weekend drinking by 0.61 percent, holding all other variables constant.</a:t>
            </a:r>
            <a:endParaRPr sz="2200">
              <a:solidFill>
                <a:srgbClr val="FFFFFF"/>
              </a:solidFill>
              <a:latin typeface="Calibri"/>
              <a:ea typeface="Calibri"/>
              <a:cs typeface="Calibri"/>
              <a:sym typeface="Calibri"/>
            </a:endParaRPr>
          </a:p>
          <a:p>
            <a:pPr indent="-368300" lvl="0" marL="457200" marR="0" rtl="0" algn="l">
              <a:lnSpc>
                <a:spcPct val="150000"/>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A percentage increase in study time decreases alcohol consumption by 0.12, holding all other variables constant</a:t>
            </a:r>
            <a:r>
              <a:rPr lang="en-US" sz="2200">
                <a:solidFill>
                  <a:schemeClr val="lt1"/>
                </a:solidFill>
                <a:latin typeface="Calibri"/>
                <a:ea typeface="Calibri"/>
                <a:cs typeface="Calibri"/>
                <a:sym typeface="Calibri"/>
              </a:rPr>
              <a:t>.</a:t>
            </a:r>
            <a:endParaRPr sz="22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0" name="Shape 230"/>
        <p:cNvGrpSpPr/>
        <p:nvPr/>
      </p:nvGrpSpPr>
      <p:grpSpPr>
        <a:xfrm>
          <a:off x="0" y="0"/>
          <a:ext cx="0" cy="0"/>
          <a:chOff x="0" y="0"/>
          <a:chExt cx="0" cy="0"/>
        </a:xfrm>
      </p:grpSpPr>
      <p:sp>
        <p:nvSpPr>
          <p:cNvPr id="231" name="Google Shape;231;gcdde9fa134_0_85"/>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gcdde9fa134_0_85"/>
          <p:cNvSpPr/>
          <p:nvPr>
            <p:ph type="title"/>
          </p:nvPr>
        </p:nvSpPr>
        <p:spPr>
          <a:xfrm>
            <a:off x="1130250" y="252325"/>
            <a:ext cx="9928500" cy="12189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860"/>
              <a:buFont typeface="Calibri"/>
              <a:buNone/>
            </a:pPr>
            <a:r>
              <a:rPr lang="en-US" sz="3060">
                <a:solidFill>
                  <a:srgbClr val="FFFFFF"/>
                </a:solidFill>
              </a:rPr>
              <a:t>Multiple Regression - Assumptions</a:t>
            </a:r>
            <a:endParaRPr sz="2560"/>
          </a:p>
        </p:txBody>
      </p:sp>
      <p:sp>
        <p:nvSpPr>
          <p:cNvPr id="233" name="Google Shape;233;gcdde9fa134_0_85"/>
          <p:cNvSpPr/>
          <p:nvPr/>
        </p:nvSpPr>
        <p:spPr>
          <a:xfrm>
            <a:off x="914399" y="14529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gcdde9fa134_0_85"/>
          <p:cNvSpPr txBox="1"/>
          <p:nvPr/>
        </p:nvSpPr>
        <p:spPr>
          <a:xfrm>
            <a:off x="914400" y="1776925"/>
            <a:ext cx="4580400" cy="1226700"/>
          </a:xfrm>
          <a:prstGeom prst="rect">
            <a:avLst/>
          </a:prstGeom>
          <a:noFill/>
          <a:ln>
            <a:noFill/>
          </a:ln>
        </p:spPr>
        <p:txBody>
          <a:bodyPr anchorCtr="0" anchor="t" bIns="45700" lIns="91425" spcFirstLastPara="1" rIns="91425" wrap="square" tIns="45700">
            <a:normAutofit/>
          </a:bodyPr>
          <a:lstStyle/>
          <a:p>
            <a:pPr indent="-368300" lvl="0" marL="457200" marR="0" rtl="0" algn="l">
              <a:lnSpc>
                <a:spcPct val="150000"/>
              </a:lnSpc>
              <a:spcBef>
                <a:spcPts val="60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No influential points.</a:t>
            </a:r>
            <a:endParaRPr sz="2200">
              <a:solidFill>
                <a:srgbClr val="FFFFFF"/>
              </a:solidFill>
              <a:latin typeface="Calibri"/>
              <a:ea typeface="Calibri"/>
              <a:cs typeface="Calibri"/>
              <a:sym typeface="Calibri"/>
            </a:endParaRPr>
          </a:p>
          <a:p>
            <a:pPr indent="-368300" lvl="0" marL="457200" marR="0" rtl="0" algn="l">
              <a:lnSpc>
                <a:spcPct val="150000"/>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No multicollinearity issues.</a:t>
            </a:r>
            <a:endParaRPr sz="2200">
              <a:solidFill>
                <a:srgbClr val="FFFFFF"/>
              </a:solidFill>
              <a:latin typeface="Calibri"/>
              <a:ea typeface="Calibri"/>
              <a:cs typeface="Calibri"/>
              <a:sym typeface="Calibri"/>
            </a:endParaRPr>
          </a:p>
        </p:txBody>
      </p:sp>
      <p:pic>
        <p:nvPicPr>
          <p:cNvPr id="235" name="Google Shape;235;gcdde9fa134_0_85"/>
          <p:cNvPicPr preferRelativeResize="0"/>
          <p:nvPr/>
        </p:nvPicPr>
        <p:blipFill>
          <a:blip r:embed="rId3">
            <a:alphaModFix/>
          </a:blip>
          <a:stretch>
            <a:fillRect/>
          </a:stretch>
        </p:blipFill>
        <p:spPr>
          <a:xfrm>
            <a:off x="6107250" y="3074438"/>
            <a:ext cx="4522700" cy="3488104"/>
          </a:xfrm>
          <a:prstGeom prst="rect">
            <a:avLst/>
          </a:prstGeom>
          <a:noFill/>
          <a:ln>
            <a:noFill/>
          </a:ln>
        </p:spPr>
      </p:pic>
      <p:pic>
        <p:nvPicPr>
          <p:cNvPr id="236" name="Google Shape;236;gcdde9fa134_0_85"/>
          <p:cNvPicPr preferRelativeResize="0"/>
          <p:nvPr/>
        </p:nvPicPr>
        <p:blipFill>
          <a:blip r:embed="rId4">
            <a:alphaModFix/>
          </a:blip>
          <a:stretch>
            <a:fillRect/>
          </a:stretch>
        </p:blipFill>
        <p:spPr>
          <a:xfrm>
            <a:off x="973125" y="3074450"/>
            <a:ext cx="4522700" cy="3488075"/>
          </a:xfrm>
          <a:prstGeom prst="rect">
            <a:avLst/>
          </a:prstGeom>
          <a:noFill/>
          <a:ln>
            <a:noFill/>
          </a:ln>
        </p:spPr>
      </p:pic>
      <p:sp>
        <p:nvSpPr>
          <p:cNvPr id="237" name="Google Shape;237;gcdde9fa134_0_85"/>
          <p:cNvSpPr txBox="1"/>
          <p:nvPr/>
        </p:nvSpPr>
        <p:spPr>
          <a:xfrm>
            <a:off x="6026650" y="1776925"/>
            <a:ext cx="4580400" cy="1035900"/>
          </a:xfrm>
          <a:prstGeom prst="rect">
            <a:avLst/>
          </a:prstGeom>
          <a:noFill/>
          <a:ln>
            <a:noFill/>
          </a:ln>
        </p:spPr>
        <p:txBody>
          <a:bodyPr anchorCtr="0" anchor="t" bIns="45700" lIns="91425" spcFirstLastPara="1" rIns="91425" wrap="square" tIns="45700">
            <a:normAutofit/>
          </a:bodyPr>
          <a:lstStyle/>
          <a:p>
            <a:pPr indent="-368300" lvl="0" marL="457200" marR="0" rtl="0" algn="l">
              <a:lnSpc>
                <a:spcPct val="150000"/>
              </a:lnSpc>
              <a:spcBef>
                <a:spcPts val="60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Low VIF Scores for all variables</a:t>
            </a:r>
            <a:endParaRPr sz="2200">
              <a:solidFill>
                <a:srgbClr val="FFFFFF"/>
              </a:solidFill>
              <a:latin typeface="Calibri"/>
              <a:ea typeface="Calibri"/>
              <a:cs typeface="Calibri"/>
              <a:sym typeface="Calibri"/>
            </a:endParaRPr>
          </a:p>
          <a:p>
            <a:pPr indent="-368300" lvl="0" marL="457200" marR="0" rtl="0" algn="l">
              <a:lnSpc>
                <a:spcPct val="150000"/>
              </a:lnSpc>
              <a:spcBef>
                <a:spcPts val="0"/>
              </a:spcBef>
              <a:spcAft>
                <a:spcPts val="0"/>
              </a:spcAft>
              <a:buClr>
                <a:srgbClr val="FFFFFF"/>
              </a:buClr>
              <a:buSzPts val="2200"/>
              <a:buFont typeface="Calibri"/>
              <a:buChar char="●"/>
            </a:pPr>
            <a:r>
              <a:rPr lang="en-US" sz="2200">
                <a:solidFill>
                  <a:srgbClr val="FFFFFF"/>
                </a:solidFill>
                <a:latin typeface="Calibri"/>
                <a:ea typeface="Calibri"/>
                <a:cs typeface="Calibri"/>
                <a:sym typeface="Calibri"/>
              </a:rPr>
              <a:t>Linearity assumption is violated</a:t>
            </a:r>
            <a:endParaRPr sz="22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gcdde9fa134_0_394"/>
          <p:cNvSpPr/>
          <p:nvPr/>
        </p:nvSpPr>
        <p:spPr>
          <a:xfrm>
            <a:off x="0" y="0"/>
            <a:ext cx="12188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3" name="Google Shape;243;gcdde9fa134_0_394"/>
          <p:cNvSpPr/>
          <p:nvPr>
            <p:ph type="title"/>
          </p:nvPr>
        </p:nvSpPr>
        <p:spPr>
          <a:xfrm>
            <a:off x="836400" y="2766150"/>
            <a:ext cx="10515600" cy="1325700"/>
          </a:xfrm>
          <a:prstGeom prst="ellipse">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sz="6000"/>
              <a:t>ANCOVA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gcdde9fa134_3_1"/>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9" name="Google Shape;249;gcdde9fa134_3_1"/>
          <p:cNvSpPr/>
          <p:nvPr>
            <p:ph type="title"/>
          </p:nvPr>
        </p:nvSpPr>
        <p:spPr>
          <a:xfrm>
            <a:off x="684950" y="252325"/>
            <a:ext cx="8616300" cy="1218900"/>
          </a:xfrm>
          <a:prstGeom prst="ellipse">
            <a:avLst/>
          </a:prstGeom>
          <a:noFill/>
          <a:ln>
            <a:noFill/>
          </a:ln>
        </p:spPr>
        <p:txBody>
          <a:bodyPr anchorCtr="0" anchor="ctr" bIns="45700" lIns="91425" spcFirstLastPara="1" rIns="91425" wrap="square" tIns="45700">
            <a:noAutofit/>
          </a:bodyPr>
          <a:lstStyle/>
          <a:p>
            <a:pPr indent="457200" lvl="0" marL="1828800" rtl="0" algn="ctr">
              <a:lnSpc>
                <a:spcPct val="90000"/>
              </a:lnSpc>
              <a:spcBef>
                <a:spcPts val="0"/>
              </a:spcBef>
              <a:spcAft>
                <a:spcPts val="0"/>
              </a:spcAft>
              <a:buClr>
                <a:srgbClr val="FFFFFF"/>
              </a:buClr>
              <a:buSzPts val="4860"/>
              <a:buFont typeface="Calibri"/>
              <a:buNone/>
            </a:pPr>
            <a:r>
              <a:rPr lang="en-US" sz="3060">
                <a:solidFill>
                  <a:srgbClr val="FFFFFF"/>
                </a:solidFill>
              </a:rPr>
              <a:t>ANCOVA - Model 1</a:t>
            </a:r>
            <a:endParaRPr sz="2560"/>
          </a:p>
        </p:txBody>
      </p:sp>
      <p:sp>
        <p:nvSpPr>
          <p:cNvPr id="250" name="Google Shape;250;gcdde9fa134_3_1"/>
          <p:cNvSpPr/>
          <p:nvPr/>
        </p:nvSpPr>
        <p:spPr>
          <a:xfrm>
            <a:off x="914399" y="14529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1" name="Google Shape;251;gcdde9fa134_3_1"/>
          <p:cNvPicPr preferRelativeResize="0"/>
          <p:nvPr/>
        </p:nvPicPr>
        <p:blipFill rotWithShape="1">
          <a:blip r:embed="rId3">
            <a:alphaModFix/>
          </a:blip>
          <a:srcRect b="-7" l="0" r="0" t="23449"/>
          <a:stretch/>
        </p:blipFill>
        <p:spPr>
          <a:xfrm>
            <a:off x="1058802" y="3497527"/>
            <a:ext cx="5334075" cy="2817550"/>
          </a:xfrm>
          <a:prstGeom prst="rect">
            <a:avLst/>
          </a:prstGeom>
          <a:noFill/>
          <a:ln>
            <a:noFill/>
          </a:ln>
        </p:spPr>
      </p:pic>
      <p:sp>
        <p:nvSpPr>
          <p:cNvPr id="252" name="Google Shape;252;gcdde9fa134_3_1"/>
          <p:cNvSpPr txBox="1"/>
          <p:nvPr/>
        </p:nvSpPr>
        <p:spPr>
          <a:xfrm>
            <a:off x="914400" y="1985950"/>
            <a:ext cx="8458200" cy="1252800"/>
          </a:xfrm>
          <a:prstGeom prst="rect">
            <a:avLst/>
          </a:prstGeom>
          <a:noFill/>
          <a:ln>
            <a:noFill/>
          </a:ln>
        </p:spPr>
        <p:txBody>
          <a:bodyPr anchorCtr="0" anchor="t" bIns="91425" lIns="91425" spcFirstLastPara="1" rIns="91425" wrap="square" tIns="91425">
            <a:spAutoFit/>
          </a:bodyPr>
          <a:lstStyle/>
          <a:p>
            <a:pPr indent="-285750" lvl="0" marL="342900" rtl="0" algn="l">
              <a:lnSpc>
                <a:spcPct val="90000"/>
              </a:lnSpc>
              <a:spcBef>
                <a:spcPts val="0"/>
              </a:spcBef>
              <a:spcAft>
                <a:spcPts val="0"/>
              </a:spcAft>
              <a:buClr>
                <a:schemeClr val="lt1"/>
              </a:buClr>
              <a:buSzPts val="1800"/>
              <a:buChar char="•"/>
            </a:pPr>
            <a:r>
              <a:rPr lang="en-US" sz="2200">
                <a:solidFill>
                  <a:srgbClr val="FFFFFF"/>
                </a:solidFill>
                <a:latin typeface="Calibri"/>
                <a:ea typeface="Calibri"/>
                <a:cs typeface="Calibri"/>
                <a:sym typeface="Calibri"/>
              </a:rPr>
              <a:t>Dependant Variable: Walc (Continuous)</a:t>
            </a:r>
            <a:endParaRPr sz="2200">
              <a:solidFill>
                <a:srgbClr val="FFFFFF"/>
              </a:solidFill>
              <a:latin typeface="Calibri"/>
              <a:ea typeface="Calibri"/>
              <a:cs typeface="Calibri"/>
              <a:sym typeface="Calibri"/>
            </a:endParaRPr>
          </a:p>
          <a:p>
            <a:pPr indent="-285750" lvl="0" marL="342900" rtl="0" algn="l">
              <a:lnSpc>
                <a:spcPct val="90000"/>
              </a:lnSpc>
              <a:spcBef>
                <a:spcPts val="600"/>
              </a:spcBef>
              <a:spcAft>
                <a:spcPts val="0"/>
              </a:spcAft>
              <a:buClr>
                <a:schemeClr val="lt1"/>
              </a:buClr>
              <a:buSzPts val="1800"/>
              <a:buChar char="•"/>
            </a:pPr>
            <a:r>
              <a:rPr lang="en-US" sz="2200">
                <a:solidFill>
                  <a:srgbClr val="FFFFFF"/>
                </a:solidFill>
                <a:latin typeface="Calibri"/>
                <a:ea typeface="Calibri"/>
                <a:cs typeface="Calibri"/>
                <a:sym typeface="Calibri"/>
              </a:rPr>
              <a:t>Independent Variable: School (Categorical)</a:t>
            </a:r>
            <a:endParaRPr sz="2200">
              <a:solidFill>
                <a:srgbClr val="FFFFFF"/>
              </a:solidFill>
              <a:latin typeface="Calibri"/>
              <a:ea typeface="Calibri"/>
              <a:cs typeface="Calibri"/>
              <a:sym typeface="Calibri"/>
            </a:endParaRPr>
          </a:p>
          <a:p>
            <a:pPr indent="-285750" lvl="0" marL="342900" rtl="0" algn="l">
              <a:lnSpc>
                <a:spcPct val="90000"/>
              </a:lnSpc>
              <a:spcBef>
                <a:spcPts val="600"/>
              </a:spcBef>
              <a:spcAft>
                <a:spcPts val="0"/>
              </a:spcAft>
              <a:buClr>
                <a:schemeClr val="lt1"/>
              </a:buClr>
              <a:buSzPts val="1800"/>
              <a:buChar char="•"/>
            </a:pPr>
            <a:r>
              <a:rPr lang="en-US" sz="2200">
                <a:solidFill>
                  <a:srgbClr val="FFFFFF"/>
                </a:solidFill>
                <a:latin typeface="Calibri"/>
                <a:ea typeface="Calibri"/>
                <a:cs typeface="Calibri"/>
                <a:sym typeface="Calibri"/>
              </a:rPr>
              <a:t>Covariate: Age (continuous)</a:t>
            </a:r>
            <a:endParaRPr/>
          </a:p>
        </p:txBody>
      </p:sp>
      <p:pic>
        <p:nvPicPr>
          <p:cNvPr id="253" name="Google Shape;253;gcdde9fa134_3_1"/>
          <p:cNvPicPr preferRelativeResize="0"/>
          <p:nvPr/>
        </p:nvPicPr>
        <p:blipFill>
          <a:blip r:embed="rId4">
            <a:alphaModFix/>
          </a:blip>
          <a:stretch>
            <a:fillRect/>
          </a:stretch>
        </p:blipFill>
        <p:spPr>
          <a:xfrm>
            <a:off x="7554725" y="2255177"/>
            <a:ext cx="3341400" cy="405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gcdde9fa134_1_42"/>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9" name="Google Shape;259;gcdde9fa134_1_42"/>
          <p:cNvSpPr/>
          <p:nvPr>
            <p:ph type="title"/>
          </p:nvPr>
        </p:nvSpPr>
        <p:spPr>
          <a:xfrm>
            <a:off x="-236000" y="480925"/>
            <a:ext cx="12378000" cy="1218900"/>
          </a:xfrm>
          <a:prstGeom prst="ellipse">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860"/>
              <a:buFont typeface="Calibri"/>
              <a:buNone/>
            </a:pPr>
            <a:r>
              <a:rPr lang="en-US" sz="3759">
                <a:solidFill>
                  <a:srgbClr val="FFFFFF"/>
                </a:solidFill>
              </a:rPr>
              <a:t>ANCOVA - </a:t>
            </a:r>
            <a:r>
              <a:rPr lang="en-US" sz="3759"/>
              <a:t>Model 1 </a:t>
            </a:r>
            <a:r>
              <a:rPr lang="en-US" sz="3759">
                <a:solidFill>
                  <a:srgbClr val="FFFFFF"/>
                </a:solidFill>
              </a:rPr>
              <a:t>Results</a:t>
            </a:r>
            <a:endParaRPr sz="2860"/>
          </a:p>
        </p:txBody>
      </p:sp>
      <p:sp>
        <p:nvSpPr>
          <p:cNvPr id="260" name="Google Shape;260;gcdde9fa134_1_42"/>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gcdde9fa134_1_42"/>
          <p:cNvSpPr txBox="1"/>
          <p:nvPr/>
        </p:nvSpPr>
        <p:spPr>
          <a:xfrm>
            <a:off x="1164800" y="2094396"/>
            <a:ext cx="10515600" cy="4176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600"/>
              </a:spcBef>
              <a:spcAft>
                <a:spcPts val="0"/>
              </a:spcAft>
              <a:buNone/>
            </a:pPr>
            <a:r>
              <a:t/>
            </a:r>
            <a:endParaRPr sz="2400">
              <a:solidFill>
                <a:srgbClr val="FFFFFF"/>
              </a:solidFill>
              <a:latin typeface="Calibri"/>
              <a:ea typeface="Calibri"/>
              <a:cs typeface="Calibri"/>
              <a:sym typeface="Calibri"/>
            </a:endParaRPr>
          </a:p>
          <a:p>
            <a:pPr indent="-368300" lvl="0" marL="457200" rtl="0" algn="l">
              <a:lnSpc>
                <a:spcPct val="90000"/>
              </a:lnSpc>
              <a:spcBef>
                <a:spcPts val="0"/>
              </a:spcBef>
              <a:spcAft>
                <a:spcPts val="0"/>
              </a:spcAft>
              <a:buClr>
                <a:schemeClr val="lt1"/>
              </a:buClr>
              <a:buSzPts val="2200"/>
              <a:buChar char="●"/>
            </a:pPr>
            <a:r>
              <a:rPr lang="en-US" sz="2400">
                <a:solidFill>
                  <a:srgbClr val="FFFFFF"/>
                </a:solidFill>
                <a:latin typeface="Calibri"/>
                <a:ea typeface="Calibri"/>
                <a:cs typeface="Calibri"/>
                <a:sym typeface="Calibri"/>
              </a:rPr>
              <a:t>We use Levene’s Test to test for homogeneity of variance.</a:t>
            </a:r>
            <a:endParaRPr sz="2400">
              <a:solidFill>
                <a:srgbClr val="FFFFFF"/>
              </a:solidFill>
              <a:latin typeface="Calibri"/>
              <a:ea typeface="Calibri"/>
              <a:cs typeface="Calibri"/>
              <a:sym typeface="Calibri"/>
            </a:endParaRPr>
          </a:p>
          <a:p>
            <a:pPr indent="-368300" lvl="1" marL="914400" rtl="0" algn="l">
              <a:lnSpc>
                <a:spcPct val="90000"/>
              </a:lnSpc>
              <a:spcBef>
                <a:spcPts val="600"/>
              </a:spcBef>
              <a:spcAft>
                <a:spcPts val="0"/>
              </a:spcAft>
              <a:buClr>
                <a:schemeClr val="lt1"/>
              </a:buClr>
              <a:buSzPts val="2200"/>
              <a:buChar char="○"/>
            </a:pPr>
            <a:r>
              <a:rPr lang="en-US" sz="2400">
                <a:solidFill>
                  <a:srgbClr val="FFFFFF"/>
                </a:solidFill>
                <a:latin typeface="Calibri"/>
                <a:ea typeface="Calibri"/>
                <a:cs typeface="Calibri"/>
                <a:sym typeface="Calibri"/>
              </a:rPr>
              <a:t>Our high p-value of 0.16 meant that the test passed.</a:t>
            </a:r>
            <a:endParaRPr sz="2400">
              <a:solidFill>
                <a:srgbClr val="FFFFFF"/>
              </a:solidFill>
              <a:latin typeface="Calibri"/>
              <a:ea typeface="Calibri"/>
              <a:cs typeface="Calibri"/>
              <a:sym typeface="Calibri"/>
            </a:endParaRPr>
          </a:p>
          <a:p>
            <a:pPr indent="-368300" lvl="0" marL="457200" rtl="0" algn="l">
              <a:lnSpc>
                <a:spcPct val="90000"/>
              </a:lnSpc>
              <a:spcBef>
                <a:spcPts val="600"/>
              </a:spcBef>
              <a:spcAft>
                <a:spcPts val="0"/>
              </a:spcAft>
              <a:buClr>
                <a:schemeClr val="lt1"/>
              </a:buClr>
              <a:buSzPts val="2200"/>
              <a:buChar char="●"/>
            </a:pPr>
            <a:r>
              <a:rPr lang="en-US" sz="2400">
                <a:solidFill>
                  <a:srgbClr val="FFFFFF"/>
                </a:solidFill>
                <a:latin typeface="Calibri"/>
                <a:ea typeface="Calibri"/>
                <a:cs typeface="Calibri"/>
                <a:sym typeface="Calibri"/>
              </a:rPr>
              <a:t>Next, we needed to check for independence of our covariate, age, and our independent variable, school.</a:t>
            </a:r>
            <a:endParaRPr sz="2400">
              <a:solidFill>
                <a:srgbClr val="FFFFFF"/>
              </a:solidFill>
              <a:latin typeface="Calibri"/>
              <a:ea typeface="Calibri"/>
              <a:cs typeface="Calibri"/>
              <a:sym typeface="Calibri"/>
            </a:endParaRPr>
          </a:p>
          <a:p>
            <a:pPr indent="-368300" lvl="1" marL="914400" rtl="0" algn="l">
              <a:lnSpc>
                <a:spcPct val="90000"/>
              </a:lnSpc>
              <a:spcBef>
                <a:spcPts val="600"/>
              </a:spcBef>
              <a:spcAft>
                <a:spcPts val="0"/>
              </a:spcAft>
              <a:buClr>
                <a:schemeClr val="lt1"/>
              </a:buClr>
              <a:buSzPts val="2200"/>
              <a:buChar char="○"/>
            </a:pPr>
            <a:r>
              <a:rPr lang="en-US" sz="2400">
                <a:solidFill>
                  <a:srgbClr val="FFFFFF"/>
                </a:solidFill>
                <a:latin typeface="Calibri"/>
                <a:ea typeface="Calibri"/>
                <a:cs typeface="Calibri"/>
                <a:sym typeface="Calibri"/>
              </a:rPr>
              <a:t>The p-value was low at 0.026 which means that there was a difference in age across the groups of school.</a:t>
            </a:r>
            <a:endParaRPr sz="2400">
              <a:solidFill>
                <a:srgbClr val="FFFFFF"/>
              </a:solidFill>
              <a:latin typeface="Calibri"/>
              <a:ea typeface="Calibri"/>
              <a:cs typeface="Calibri"/>
              <a:sym typeface="Calibri"/>
            </a:endParaRPr>
          </a:p>
          <a:p>
            <a:pPr indent="-368300" lvl="0" marL="457200" rtl="0" algn="l">
              <a:lnSpc>
                <a:spcPct val="90000"/>
              </a:lnSpc>
              <a:spcBef>
                <a:spcPts val="600"/>
              </a:spcBef>
              <a:spcAft>
                <a:spcPts val="0"/>
              </a:spcAft>
              <a:buClr>
                <a:schemeClr val="lt1"/>
              </a:buClr>
              <a:buSzPts val="2200"/>
              <a:buChar char="●"/>
            </a:pPr>
            <a:r>
              <a:rPr lang="en-US" sz="2400">
                <a:solidFill>
                  <a:srgbClr val="FFFFFF"/>
                </a:solidFill>
                <a:latin typeface="Calibri"/>
                <a:ea typeface="Calibri"/>
                <a:cs typeface="Calibri"/>
                <a:sym typeface="Calibri"/>
              </a:rPr>
              <a:t>Thus, we needed to choose another covariate.</a:t>
            </a:r>
            <a:endParaRPr sz="2400">
              <a:solidFill>
                <a:srgbClr val="FFFFFF"/>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2200">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sp>
        <p:nvSpPr>
          <p:cNvPr id="266" name="Google Shape;266;gcdde9fa134_1_49"/>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gcdde9fa134_1_49"/>
          <p:cNvSpPr/>
          <p:nvPr>
            <p:ph type="title"/>
          </p:nvPr>
        </p:nvSpPr>
        <p:spPr>
          <a:xfrm>
            <a:off x="-292200" y="525000"/>
            <a:ext cx="12378000" cy="1218900"/>
          </a:xfrm>
          <a:prstGeom prst="ellipse">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860"/>
              <a:buFont typeface="Calibri"/>
              <a:buNone/>
            </a:pPr>
            <a:r>
              <a:rPr lang="en-US" sz="3759">
                <a:solidFill>
                  <a:srgbClr val="FFFFFF"/>
                </a:solidFill>
              </a:rPr>
              <a:t>ANCOVA - Model 2</a:t>
            </a:r>
            <a:endParaRPr sz="2860"/>
          </a:p>
        </p:txBody>
      </p:sp>
      <p:sp>
        <p:nvSpPr>
          <p:cNvPr id="268" name="Google Shape;268;gcdde9fa134_1_49"/>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9" name="Google Shape;269;gcdde9fa134_1_49"/>
          <p:cNvSpPr txBox="1"/>
          <p:nvPr/>
        </p:nvSpPr>
        <p:spPr>
          <a:xfrm>
            <a:off x="1164800" y="2094396"/>
            <a:ext cx="10515600" cy="4176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355600" lvl="0" marL="457200" rtl="0" algn="l">
              <a:lnSpc>
                <a:spcPct val="90000"/>
              </a:lnSpc>
              <a:spcBef>
                <a:spcPts val="0"/>
              </a:spcBef>
              <a:spcAft>
                <a:spcPts val="0"/>
              </a:spcAft>
              <a:buClr>
                <a:schemeClr val="lt1"/>
              </a:buClr>
              <a:buSzPts val="2000"/>
              <a:buChar char="●"/>
            </a:pPr>
            <a:r>
              <a:rPr lang="en-US" sz="2200">
                <a:solidFill>
                  <a:srgbClr val="FFFFFF"/>
                </a:solidFill>
                <a:latin typeface="Calibri"/>
                <a:ea typeface="Calibri"/>
                <a:cs typeface="Calibri"/>
                <a:sym typeface="Calibri"/>
              </a:rPr>
              <a:t>Dependent Variable: Walc (Continuous)</a:t>
            </a:r>
            <a:endParaRPr sz="2200">
              <a:solidFill>
                <a:srgbClr val="FFFFFF"/>
              </a:solidFill>
              <a:latin typeface="Calibri"/>
              <a:ea typeface="Calibri"/>
              <a:cs typeface="Calibri"/>
              <a:sym typeface="Calibri"/>
            </a:endParaRPr>
          </a:p>
          <a:p>
            <a:pPr indent="-355600" lvl="0" marL="457200" rtl="0" algn="l">
              <a:lnSpc>
                <a:spcPct val="90000"/>
              </a:lnSpc>
              <a:spcBef>
                <a:spcPts val="600"/>
              </a:spcBef>
              <a:spcAft>
                <a:spcPts val="0"/>
              </a:spcAft>
              <a:buClr>
                <a:schemeClr val="lt1"/>
              </a:buClr>
              <a:buSzPts val="2000"/>
              <a:buChar char="●"/>
            </a:pPr>
            <a:r>
              <a:rPr lang="en-US" sz="2200">
                <a:solidFill>
                  <a:srgbClr val="FFFFFF"/>
                </a:solidFill>
                <a:latin typeface="Calibri"/>
                <a:ea typeface="Calibri"/>
                <a:cs typeface="Calibri"/>
                <a:sym typeface="Calibri"/>
              </a:rPr>
              <a:t>Independent Variable: School (Categorical)</a:t>
            </a:r>
            <a:endParaRPr sz="2200">
              <a:solidFill>
                <a:srgbClr val="FFFFFF"/>
              </a:solidFill>
              <a:latin typeface="Calibri"/>
              <a:ea typeface="Calibri"/>
              <a:cs typeface="Calibri"/>
              <a:sym typeface="Calibri"/>
            </a:endParaRPr>
          </a:p>
          <a:p>
            <a:pPr indent="-355600" lvl="0" marL="457200" rtl="0" algn="l">
              <a:lnSpc>
                <a:spcPct val="90000"/>
              </a:lnSpc>
              <a:spcBef>
                <a:spcPts val="600"/>
              </a:spcBef>
              <a:spcAft>
                <a:spcPts val="0"/>
              </a:spcAft>
              <a:buClr>
                <a:schemeClr val="lt1"/>
              </a:buClr>
              <a:buSzPts val="2000"/>
              <a:buChar char="●"/>
            </a:pPr>
            <a:r>
              <a:rPr lang="en-US" sz="2200">
                <a:solidFill>
                  <a:srgbClr val="FFFFFF"/>
                </a:solidFill>
                <a:latin typeface="Calibri"/>
                <a:ea typeface="Calibri"/>
                <a:cs typeface="Calibri"/>
                <a:sym typeface="Calibri"/>
              </a:rPr>
              <a:t>Covariate: Free Time (continuous)</a:t>
            </a:r>
            <a:endParaRPr sz="2200">
              <a:solidFill>
                <a:srgbClr val="FFFFFF"/>
              </a:solidFill>
              <a:latin typeface="Calibri"/>
              <a:ea typeface="Calibri"/>
              <a:cs typeface="Calibri"/>
              <a:sym typeface="Calibri"/>
            </a:endParaRPr>
          </a:p>
          <a:p>
            <a:pPr indent="0" lvl="0" marL="0" marR="0" rtl="0" algn="l">
              <a:lnSpc>
                <a:spcPct val="150000"/>
              </a:lnSpc>
              <a:spcBef>
                <a:spcPts val="600"/>
              </a:spcBef>
              <a:spcAft>
                <a:spcPts val="0"/>
              </a:spcAft>
              <a:buNone/>
            </a:pPr>
            <a:r>
              <a:t/>
            </a:r>
            <a:endParaRPr sz="2200">
              <a:solidFill>
                <a:srgbClr val="FFFFFF"/>
              </a:solidFill>
              <a:latin typeface="Calibri"/>
              <a:ea typeface="Calibri"/>
              <a:cs typeface="Calibri"/>
              <a:sym typeface="Calibri"/>
            </a:endParaRPr>
          </a:p>
        </p:txBody>
      </p:sp>
      <p:pic>
        <p:nvPicPr>
          <p:cNvPr id="270" name="Google Shape;270;gcdde9fa134_1_49"/>
          <p:cNvPicPr preferRelativeResize="0"/>
          <p:nvPr/>
        </p:nvPicPr>
        <p:blipFill>
          <a:blip r:embed="rId3">
            <a:alphaModFix/>
          </a:blip>
          <a:stretch>
            <a:fillRect/>
          </a:stretch>
        </p:blipFill>
        <p:spPr>
          <a:xfrm>
            <a:off x="7401053" y="2013225"/>
            <a:ext cx="2998450" cy="36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gcdde9fa134_1_64"/>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gcdde9fa134_1_64"/>
          <p:cNvSpPr/>
          <p:nvPr>
            <p:ph type="title"/>
          </p:nvPr>
        </p:nvSpPr>
        <p:spPr>
          <a:xfrm>
            <a:off x="-292200" y="525000"/>
            <a:ext cx="12378000" cy="12189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860"/>
              <a:buFont typeface="Calibri"/>
              <a:buNone/>
            </a:pPr>
            <a:r>
              <a:rPr lang="en-US" sz="3759">
                <a:solidFill>
                  <a:srgbClr val="FFFFFF"/>
                </a:solidFill>
              </a:rPr>
              <a:t>ANCOVA - Model 2 Findings</a:t>
            </a:r>
            <a:endParaRPr sz="2860"/>
          </a:p>
        </p:txBody>
      </p:sp>
      <p:sp>
        <p:nvSpPr>
          <p:cNvPr id="277" name="Google Shape;277;gcdde9fa134_1_64"/>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8" name="Google Shape;278;gcdde9fa134_1_64"/>
          <p:cNvSpPr txBox="1"/>
          <p:nvPr/>
        </p:nvSpPr>
        <p:spPr>
          <a:xfrm>
            <a:off x="1164800" y="1968250"/>
            <a:ext cx="10539000" cy="28005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355600" lvl="0" marL="457200" rtl="0" algn="l">
              <a:lnSpc>
                <a:spcPct val="90000"/>
              </a:lnSpc>
              <a:spcBef>
                <a:spcPts val="0"/>
              </a:spcBef>
              <a:spcAft>
                <a:spcPts val="0"/>
              </a:spcAft>
              <a:buClr>
                <a:schemeClr val="lt1"/>
              </a:buClr>
              <a:buSzPts val="2000"/>
              <a:buChar char="●"/>
            </a:pPr>
            <a:r>
              <a:rPr lang="en-US" sz="2200">
                <a:solidFill>
                  <a:schemeClr val="lt1"/>
                </a:solidFill>
                <a:latin typeface="Calibri"/>
                <a:ea typeface="Calibri"/>
                <a:cs typeface="Calibri"/>
                <a:sym typeface="Calibri"/>
              </a:rPr>
              <a:t>We need to check for independence of our covariate, freetime, and our independent variable, school.</a:t>
            </a:r>
            <a:endParaRPr sz="2200">
              <a:solidFill>
                <a:schemeClr val="lt1"/>
              </a:solidFill>
              <a:latin typeface="Calibri"/>
              <a:ea typeface="Calibri"/>
              <a:cs typeface="Calibri"/>
              <a:sym typeface="Calibri"/>
            </a:endParaRPr>
          </a:p>
          <a:p>
            <a:pPr indent="-355600" lvl="1" marL="914400" rtl="0" algn="l">
              <a:lnSpc>
                <a:spcPct val="90000"/>
              </a:lnSpc>
              <a:spcBef>
                <a:spcPts val="600"/>
              </a:spcBef>
              <a:spcAft>
                <a:spcPts val="0"/>
              </a:spcAft>
              <a:buClr>
                <a:schemeClr val="lt1"/>
              </a:buClr>
              <a:buSzPts val="2000"/>
              <a:buChar char="○"/>
            </a:pPr>
            <a:r>
              <a:rPr lang="en-US" sz="2200">
                <a:solidFill>
                  <a:schemeClr val="lt1"/>
                </a:solidFill>
                <a:latin typeface="Calibri"/>
                <a:ea typeface="Calibri"/>
                <a:cs typeface="Calibri"/>
                <a:sym typeface="Calibri"/>
              </a:rPr>
              <a:t>The p-value was high at 0.378 which means that there was NOT a difference in freetime across the groups of school. </a:t>
            </a:r>
            <a:endParaRPr sz="2200">
              <a:solidFill>
                <a:schemeClr val="lt1"/>
              </a:solidFill>
              <a:latin typeface="Calibri"/>
              <a:ea typeface="Calibri"/>
              <a:cs typeface="Calibri"/>
              <a:sym typeface="Calibri"/>
            </a:endParaRPr>
          </a:p>
          <a:p>
            <a:pPr indent="-355600" lvl="0" marL="457200" rtl="0" algn="l">
              <a:lnSpc>
                <a:spcPct val="90000"/>
              </a:lnSpc>
              <a:spcBef>
                <a:spcPts val="600"/>
              </a:spcBef>
              <a:spcAft>
                <a:spcPts val="0"/>
              </a:spcAft>
              <a:buClr>
                <a:schemeClr val="lt1"/>
              </a:buClr>
              <a:buSzPts val="2000"/>
              <a:buChar char="●"/>
            </a:pPr>
            <a:r>
              <a:rPr lang="en-US" sz="2200">
                <a:solidFill>
                  <a:schemeClr val="lt1"/>
                </a:solidFill>
                <a:latin typeface="Calibri"/>
                <a:ea typeface="Calibri"/>
                <a:cs typeface="Calibri"/>
                <a:sym typeface="Calibri"/>
              </a:rPr>
              <a:t>Thus, we can assume that the variables are independent.</a:t>
            </a:r>
            <a:endParaRPr sz="2200">
              <a:solidFill>
                <a:schemeClr val="lt1"/>
              </a:solidFill>
              <a:latin typeface="Calibri"/>
              <a:ea typeface="Calibri"/>
              <a:cs typeface="Calibri"/>
              <a:sym typeface="Calibri"/>
            </a:endParaRPr>
          </a:p>
          <a:p>
            <a:pPr indent="-355600" lvl="0" marL="457200" rtl="0" algn="l">
              <a:lnSpc>
                <a:spcPct val="90000"/>
              </a:lnSpc>
              <a:spcBef>
                <a:spcPts val="600"/>
              </a:spcBef>
              <a:spcAft>
                <a:spcPts val="0"/>
              </a:spcAft>
              <a:buClr>
                <a:schemeClr val="lt1"/>
              </a:buClr>
              <a:buSzPts val="2000"/>
              <a:buChar char="●"/>
            </a:pPr>
            <a:r>
              <a:rPr lang="en-US" sz="2200">
                <a:solidFill>
                  <a:schemeClr val="lt1"/>
                </a:solidFill>
                <a:latin typeface="Calibri"/>
                <a:ea typeface="Calibri"/>
                <a:cs typeface="Calibri"/>
                <a:sym typeface="Calibri"/>
              </a:rPr>
              <a:t>We then adjust for the covariate and can see that the number of drinks on the weekend increases at the Mousinho da Silveira School.</a:t>
            </a:r>
            <a:endParaRPr sz="2200">
              <a:solidFill>
                <a:schemeClr val="lt1"/>
              </a:solidFill>
              <a:latin typeface="Calibri"/>
              <a:ea typeface="Calibri"/>
              <a:cs typeface="Calibri"/>
              <a:sym typeface="Calibri"/>
            </a:endParaRPr>
          </a:p>
        </p:txBody>
      </p:sp>
      <p:graphicFrame>
        <p:nvGraphicFramePr>
          <p:cNvPr id="279" name="Google Shape;279;gcdde9fa134_1_64"/>
          <p:cNvGraphicFramePr/>
          <p:nvPr/>
        </p:nvGraphicFramePr>
        <p:xfrm>
          <a:off x="907800" y="4768740"/>
          <a:ext cx="3000000" cy="3000000"/>
        </p:xfrm>
        <a:graphic>
          <a:graphicData uri="http://schemas.openxmlformats.org/drawingml/2006/table">
            <a:tbl>
              <a:tblPr>
                <a:noFill/>
                <a:tableStyleId>{0A303436-2F34-490C-B901-E9C575F96256}</a:tableStyleId>
              </a:tblPr>
              <a:tblGrid>
                <a:gridCol w="3457800"/>
                <a:gridCol w="3457800"/>
                <a:gridCol w="3457800"/>
              </a:tblGrid>
              <a:tr h="2523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Gabriel Pereira</a:t>
                      </a:r>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Mousinho da Silveira</a:t>
                      </a:r>
                      <a:endParaRPr/>
                    </a:p>
                  </a:txBody>
                  <a:tcPr marT="91425" marB="91425" marR="91425" marL="91425"/>
                </a:tc>
              </a:tr>
              <a:tr h="252325">
                <a:tc>
                  <a:txBody>
                    <a:bodyPr/>
                    <a:lstStyle/>
                    <a:p>
                      <a:pPr indent="0" lvl="0" marL="0" rtl="0" algn="l">
                        <a:spcBef>
                          <a:spcPts val="0"/>
                        </a:spcBef>
                        <a:spcAft>
                          <a:spcPts val="0"/>
                        </a:spcAft>
                        <a:buNone/>
                      </a:pPr>
                      <a:r>
                        <a:rPr lang="en-US">
                          <a:solidFill>
                            <a:schemeClr val="lt1"/>
                          </a:solidFill>
                        </a:rPr>
                        <a:t>School Effect</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0.652</a:t>
                      </a:r>
                      <a:endParaRPr sz="1800">
                        <a:solidFill>
                          <a:schemeClr val="lt1"/>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0.678</a:t>
                      </a:r>
                      <a:endParaRPr sz="1800">
                        <a:solidFill>
                          <a:schemeClr val="lt1"/>
                        </a:solidFill>
                        <a:latin typeface="Calibri"/>
                        <a:ea typeface="Calibri"/>
                        <a:cs typeface="Calibri"/>
                        <a:sym typeface="Calibri"/>
                      </a:endParaRPr>
                    </a:p>
                  </a:txBody>
                  <a:tcPr marT="91425" marB="91425" marR="91425" marL="91425"/>
                </a:tc>
              </a:tr>
              <a:tr h="357900">
                <a:tc>
                  <a:txBody>
                    <a:bodyPr/>
                    <a:lstStyle/>
                    <a:p>
                      <a:pPr indent="0" lvl="0" marL="0" rtl="0" algn="l">
                        <a:spcBef>
                          <a:spcPts val="0"/>
                        </a:spcBef>
                        <a:spcAft>
                          <a:spcPts val="0"/>
                        </a:spcAft>
                        <a:buNone/>
                      </a:pPr>
                      <a:r>
                        <a:rPr lang="en-US">
                          <a:solidFill>
                            <a:schemeClr val="lt1"/>
                          </a:solidFill>
                        </a:rPr>
                        <a:t>Lower 95 Percentile Confidence Limits</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0.597</a:t>
                      </a:r>
                      <a:endParaRPr sz="1800">
                        <a:solidFill>
                          <a:schemeClr val="lt1"/>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0.602</a:t>
                      </a:r>
                      <a:endParaRPr sz="1800">
                        <a:solidFill>
                          <a:schemeClr val="lt1"/>
                        </a:solidFill>
                        <a:latin typeface="Calibri"/>
                        <a:ea typeface="Calibri"/>
                        <a:cs typeface="Calibri"/>
                        <a:sym typeface="Calibri"/>
                      </a:endParaRPr>
                    </a:p>
                  </a:txBody>
                  <a:tcPr marT="91425" marB="91425" marR="91425" marL="91425"/>
                </a:tc>
              </a:tr>
              <a:tr h="357900">
                <a:tc>
                  <a:txBody>
                    <a:bodyPr/>
                    <a:lstStyle/>
                    <a:p>
                      <a:pPr indent="0" lvl="0" marL="0" rtl="0" algn="l">
                        <a:spcBef>
                          <a:spcPts val="0"/>
                        </a:spcBef>
                        <a:spcAft>
                          <a:spcPts val="0"/>
                        </a:spcAft>
                        <a:buNone/>
                      </a:pPr>
                      <a:r>
                        <a:rPr lang="en-US">
                          <a:solidFill>
                            <a:schemeClr val="lt1"/>
                          </a:solidFill>
                        </a:rPr>
                        <a:t>Higher 95 Percentile Confidence Limits</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0.707</a:t>
                      </a:r>
                      <a:endParaRPr sz="1800">
                        <a:solidFill>
                          <a:schemeClr val="lt1"/>
                        </a:solidFill>
                        <a:latin typeface="Calibri"/>
                        <a:ea typeface="Calibri"/>
                        <a:cs typeface="Calibri"/>
                        <a:sym typeface="Calibri"/>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0.753</a:t>
                      </a:r>
                      <a:endParaRPr sz="1800">
                        <a:solidFill>
                          <a:schemeClr val="lt1"/>
                        </a:solidFill>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 name="Shape 283"/>
        <p:cNvGrpSpPr/>
        <p:nvPr/>
      </p:nvGrpSpPr>
      <p:grpSpPr>
        <a:xfrm>
          <a:off x="0" y="0"/>
          <a:ext cx="0" cy="0"/>
          <a:chOff x="0" y="0"/>
          <a:chExt cx="0" cy="0"/>
        </a:xfrm>
      </p:grpSpPr>
      <p:sp>
        <p:nvSpPr>
          <p:cNvPr id="284" name="Google Shape;284;gcdde9fa134_1_73"/>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5" name="Google Shape;285;gcdde9fa134_1_73"/>
          <p:cNvSpPr/>
          <p:nvPr>
            <p:ph type="title"/>
          </p:nvPr>
        </p:nvSpPr>
        <p:spPr>
          <a:xfrm>
            <a:off x="-292200" y="525000"/>
            <a:ext cx="12378000" cy="1218900"/>
          </a:xfrm>
          <a:prstGeom prst="ellipse">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4860"/>
              <a:buFont typeface="Calibri"/>
              <a:buNone/>
            </a:pPr>
            <a:r>
              <a:rPr lang="en-US" sz="3759">
                <a:solidFill>
                  <a:srgbClr val="FFFFFF"/>
                </a:solidFill>
              </a:rPr>
              <a:t>ANCOVA - Model 2 </a:t>
            </a:r>
            <a:endParaRPr sz="2860"/>
          </a:p>
        </p:txBody>
      </p:sp>
      <p:sp>
        <p:nvSpPr>
          <p:cNvPr id="286" name="Google Shape;286;gcdde9fa134_1_73"/>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287" name="Google Shape;287;gcdde9fa134_1_73"/>
          <p:cNvGraphicFramePr/>
          <p:nvPr/>
        </p:nvGraphicFramePr>
        <p:xfrm>
          <a:off x="914400" y="3607590"/>
          <a:ext cx="3000000" cy="3000000"/>
        </p:xfrm>
        <a:graphic>
          <a:graphicData uri="http://schemas.openxmlformats.org/drawingml/2006/table">
            <a:tbl>
              <a:tblPr>
                <a:noFill/>
                <a:tableStyleId>{0A303436-2F34-490C-B901-E9C575F96256}</a:tableStyleId>
              </a:tblPr>
              <a:tblGrid>
                <a:gridCol w="3457800"/>
                <a:gridCol w="3457800"/>
              </a:tblGrid>
              <a:tr h="25232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P-Value</a:t>
                      </a:r>
                      <a:endParaRPr/>
                    </a:p>
                  </a:txBody>
                  <a:tcPr marT="91425" marB="91425" marR="91425" marL="91425"/>
                </a:tc>
              </a:tr>
              <a:tr h="252325">
                <a:tc>
                  <a:txBody>
                    <a:bodyPr/>
                    <a:lstStyle/>
                    <a:p>
                      <a:pPr indent="0" lvl="0" marL="0" rtl="0" algn="l">
                        <a:spcBef>
                          <a:spcPts val="0"/>
                        </a:spcBef>
                        <a:spcAft>
                          <a:spcPts val="0"/>
                        </a:spcAft>
                        <a:buNone/>
                      </a:pPr>
                      <a:r>
                        <a:rPr lang="en-US">
                          <a:solidFill>
                            <a:schemeClr val="lt1"/>
                          </a:solidFill>
                        </a:rPr>
                        <a:t>Free Time</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0.004</a:t>
                      </a:r>
                      <a:endParaRPr sz="1800">
                        <a:solidFill>
                          <a:schemeClr val="lt1"/>
                        </a:solidFill>
                        <a:latin typeface="Calibri"/>
                        <a:ea typeface="Calibri"/>
                        <a:cs typeface="Calibri"/>
                        <a:sym typeface="Calibri"/>
                      </a:endParaRPr>
                    </a:p>
                  </a:txBody>
                  <a:tcPr marT="91425" marB="91425" marR="91425" marL="91425"/>
                </a:tc>
              </a:tr>
              <a:tr h="357900">
                <a:tc>
                  <a:txBody>
                    <a:bodyPr/>
                    <a:lstStyle/>
                    <a:p>
                      <a:pPr indent="0" lvl="0" marL="0" rtl="0" algn="l">
                        <a:spcBef>
                          <a:spcPts val="0"/>
                        </a:spcBef>
                        <a:spcAft>
                          <a:spcPts val="0"/>
                        </a:spcAft>
                        <a:buNone/>
                      </a:pPr>
                      <a:r>
                        <a:rPr lang="en-US">
                          <a:solidFill>
                            <a:schemeClr val="lt1"/>
                          </a:solidFill>
                        </a:rPr>
                        <a:t>School</a:t>
                      </a:r>
                      <a:endParaRPr>
                        <a:solidFill>
                          <a:schemeClr val="lt1"/>
                        </a:solidFill>
                      </a:endParaRPr>
                    </a:p>
                  </a:txBody>
                  <a:tcPr marT="91425" marB="91425" marR="91425" marL="91425"/>
                </a:tc>
                <a:tc>
                  <a:txBody>
                    <a:bodyPr/>
                    <a:lstStyle/>
                    <a:p>
                      <a:pPr indent="0" lvl="0" marL="0" rtl="0" algn="l">
                        <a:lnSpc>
                          <a:spcPct val="90000"/>
                        </a:lnSpc>
                        <a:spcBef>
                          <a:spcPts val="600"/>
                        </a:spcBef>
                        <a:spcAft>
                          <a:spcPts val="0"/>
                        </a:spcAft>
                        <a:buNone/>
                      </a:pPr>
                      <a:r>
                        <a:rPr lang="en-US" sz="1800">
                          <a:solidFill>
                            <a:schemeClr val="lt1"/>
                          </a:solidFill>
                          <a:latin typeface="Calibri"/>
                          <a:ea typeface="Calibri"/>
                          <a:cs typeface="Calibri"/>
                          <a:sym typeface="Calibri"/>
                        </a:rPr>
                        <a:t>0.583</a:t>
                      </a:r>
                      <a:endParaRPr sz="1800">
                        <a:solidFill>
                          <a:schemeClr val="lt1"/>
                        </a:solidFill>
                        <a:latin typeface="Calibri"/>
                        <a:ea typeface="Calibri"/>
                        <a:cs typeface="Calibri"/>
                        <a:sym typeface="Calibri"/>
                      </a:endParaRPr>
                    </a:p>
                  </a:txBody>
                  <a:tcPr marT="91425" marB="91425" marR="91425" marL="91425"/>
                </a:tc>
              </a:tr>
            </a:tbl>
          </a:graphicData>
        </a:graphic>
      </p:graphicFrame>
      <p:sp>
        <p:nvSpPr>
          <p:cNvPr id="288" name="Google Shape;288;gcdde9fa134_1_73"/>
          <p:cNvSpPr txBox="1"/>
          <p:nvPr/>
        </p:nvSpPr>
        <p:spPr>
          <a:xfrm>
            <a:off x="914400" y="2643450"/>
            <a:ext cx="3000000" cy="705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3759">
                <a:solidFill>
                  <a:schemeClr val="lt1"/>
                </a:solidFill>
                <a:latin typeface="Montserrat"/>
                <a:ea typeface="Montserrat"/>
                <a:cs typeface="Montserrat"/>
                <a:sym typeface="Montserrat"/>
              </a:rPr>
              <a:t>Type II Test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gcdde9fa134_0_6"/>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gcdde9fa134_0_6"/>
          <p:cNvSpPr/>
          <p:nvPr>
            <p:ph type="title"/>
          </p:nvPr>
        </p:nvSpPr>
        <p:spPr>
          <a:xfrm>
            <a:off x="1730000" y="525000"/>
            <a:ext cx="9385200" cy="1218900"/>
          </a:xfrm>
          <a:prstGeom prst="ellipse">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Calibri"/>
              <a:buNone/>
            </a:pPr>
            <a:r>
              <a:rPr lang="en-US" sz="5400">
                <a:solidFill>
                  <a:srgbClr val="FFFFFF"/>
                </a:solidFill>
              </a:rPr>
              <a:t>Table of Contents</a:t>
            </a:r>
            <a:endParaRPr sz="5400">
              <a:solidFill>
                <a:srgbClr val="FFFFFF"/>
              </a:solidFill>
            </a:endParaRPr>
          </a:p>
        </p:txBody>
      </p:sp>
      <p:sp>
        <p:nvSpPr>
          <p:cNvPr id="142" name="Google Shape;142;gcdde9fa134_0_6"/>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gcdde9fa134_0_6"/>
          <p:cNvSpPr txBox="1"/>
          <p:nvPr/>
        </p:nvSpPr>
        <p:spPr>
          <a:xfrm>
            <a:off x="838200" y="2233050"/>
            <a:ext cx="10515600" cy="3690600"/>
          </a:xfrm>
          <a:prstGeom prst="rect">
            <a:avLst/>
          </a:prstGeom>
          <a:noFill/>
          <a:ln>
            <a:noFill/>
          </a:ln>
        </p:spPr>
        <p:txBody>
          <a:bodyPr anchorCtr="0" anchor="t" bIns="45700" lIns="91425" spcFirstLastPara="1" rIns="91425" wrap="square" tIns="45700">
            <a:noAutofit/>
          </a:bodyPr>
          <a:lstStyle/>
          <a:p>
            <a:pPr indent="-450850" lvl="0" marL="457200" marR="0" rtl="0" algn="l">
              <a:lnSpc>
                <a:spcPct val="150000"/>
              </a:lnSpc>
              <a:spcBef>
                <a:spcPts val="600"/>
              </a:spcBef>
              <a:spcAft>
                <a:spcPts val="0"/>
              </a:spcAft>
              <a:buClr>
                <a:schemeClr val="lt1"/>
              </a:buClr>
              <a:buSzPts val="3500"/>
              <a:buChar char="●"/>
            </a:pPr>
            <a:r>
              <a:rPr lang="en-US" sz="3500">
                <a:solidFill>
                  <a:schemeClr val="lt1"/>
                </a:solidFill>
              </a:rPr>
              <a:t>Purpose of Analysis</a:t>
            </a:r>
            <a:endParaRPr sz="3500">
              <a:solidFill>
                <a:srgbClr val="FF0000"/>
              </a:solidFill>
            </a:endParaRPr>
          </a:p>
          <a:p>
            <a:pPr indent="-450850" lvl="0" marL="457200" marR="0" rtl="0" algn="l">
              <a:lnSpc>
                <a:spcPct val="150000"/>
              </a:lnSpc>
              <a:spcBef>
                <a:spcPts val="0"/>
              </a:spcBef>
              <a:spcAft>
                <a:spcPts val="0"/>
              </a:spcAft>
              <a:buClr>
                <a:schemeClr val="lt1"/>
              </a:buClr>
              <a:buSzPts val="3500"/>
              <a:buChar char="●"/>
            </a:pPr>
            <a:r>
              <a:rPr lang="en-US" sz="3500">
                <a:solidFill>
                  <a:schemeClr val="lt1"/>
                </a:solidFill>
              </a:rPr>
              <a:t>Descriptive Statistics</a:t>
            </a:r>
            <a:endParaRPr sz="3500">
              <a:solidFill>
                <a:schemeClr val="lt1"/>
              </a:solidFill>
            </a:endParaRPr>
          </a:p>
          <a:p>
            <a:pPr indent="-450850" lvl="0" marL="457200" marR="0" rtl="0" algn="l">
              <a:lnSpc>
                <a:spcPct val="150000"/>
              </a:lnSpc>
              <a:spcBef>
                <a:spcPts val="0"/>
              </a:spcBef>
              <a:spcAft>
                <a:spcPts val="0"/>
              </a:spcAft>
              <a:buClr>
                <a:schemeClr val="lt1"/>
              </a:buClr>
              <a:buSzPts val="3500"/>
              <a:buChar char="●"/>
            </a:pPr>
            <a:r>
              <a:rPr lang="en-US" sz="3500">
                <a:solidFill>
                  <a:schemeClr val="lt1"/>
                </a:solidFill>
              </a:rPr>
              <a:t>Multiple Regression</a:t>
            </a:r>
            <a:endParaRPr sz="3500">
              <a:solidFill>
                <a:schemeClr val="lt1"/>
              </a:solidFill>
            </a:endParaRPr>
          </a:p>
          <a:p>
            <a:pPr indent="-450850" lvl="0" marL="457200" marR="0" rtl="0" algn="l">
              <a:lnSpc>
                <a:spcPct val="150000"/>
              </a:lnSpc>
              <a:spcBef>
                <a:spcPts val="0"/>
              </a:spcBef>
              <a:spcAft>
                <a:spcPts val="0"/>
              </a:spcAft>
              <a:buClr>
                <a:schemeClr val="lt1"/>
              </a:buClr>
              <a:buSzPts val="3500"/>
              <a:buChar char="●"/>
            </a:pPr>
            <a:r>
              <a:rPr lang="en-US" sz="3500">
                <a:solidFill>
                  <a:schemeClr val="lt1"/>
                </a:solidFill>
              </a:rPr>
              <a:t>ANCOVA</a:t>
            </a:r>
            <a:endParaRPr sz="3500">
              <a:solidFill>
                <a:schemeClr val="lt1"/>
              </a:solidFill>
            </a:endParaRPr>
          </a:p>
          <a:p>
            <a:pPr indent="0" lvl="0" marL="457200" marR="0" rtl="0" algn="l">
              <a:lnSpc>
                <a:spcPct val="150000"/>
              </a:lnSpc>
              <a:spcBef>
                <a:spcPts val="600"/>
              </a:spcBef>
              <a:spcAft>
                <a:spcPts val="0"/>
              </a:spcAft>
              <a:buNone/>
            </a:pPr>
            <a:r>
              <a:t/>
            </a:r>
            <a:endParaRPr sz="35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2" name="Shape 292"/>
        <p:cNvGrpSpPr/>
        <p:nvPr/>
      </p:nvGrpSpPr>
      <p:grpSpPr>
        <a:xfrm>
          <a:off x="0" y="0"/>
          <a:ext cx="0" cy="0"/>
          <a:chOff x="0" y="0"/>
          <a:chExt cx="0" cy="0"/>
        </a:xfrm>
      </p:grpSpPr>
      <p:sp>
        <p:nvSpPr>
          <p:cNvPr id="293" name="Google Shape;293;gcdfe32bd5c_0_0"/>
          <p:cNvSpPr/>
          <p:nvPr/>
        </p:nvSpPr>
        <p:spPr>
          <a:xfrm>
            <a:off x="0" y="0"/>
            <a:ext cx="12188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gcdfe32bd5c_0_0"/>
          <p:cNvSpPr/>
          <p:nvPr>
            <p:ph type="title"/>
          </p:nvPr>
        </p:nvSpPr>
        <p:spPr>
          <a:xfrm>
            <a:off x="836400" y="2766150"/>
            <a:ext cx="10515600" cy="1325700"/>
          </a:xfrm>
          <a:prstGeom prst="ellipse">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sz="6000"/>
              <a:t>In 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sp>
        <p:nvSpPr>
          <p:cNvPr id="299" name="Google Shape;299;gcdde9fa134_1_57"/>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0" name="Google Shape;300;gcdde9fa134_1_57"/>
          <p:cNvSpPr/>
          <p:nvPr>
            <p:ph type="title"/>
          </p:nvPr>
        </p:nvSpPr>
        <p:spPr>
          <a:xfrm>
            <a:off x="-292200" y="525000"/>
            <a:ext cx="12378000" cy="1218900"/>
          </a:xfrm>
          <a:prstGeom prst="ellipse">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860"/>
              <a:buFont typeface="Calibri"/>
              <a:buNone/>
            </a:pPr>
            <a:r>
              <a:rPr lang="en-US" sz="3759">
                <a:solidFill>
                  <a:srgbClr val="FFFFFF"/>
                </a:solidFill>
              </a:rPr>
              <a:t>Concluding Thoughts</a:t>
            </a:r>
            <a:endParaRPr sz="2860"/>
          </a:p>
        </p:txBody>
      </p:sp>
      <p:sp>
        <p:nvSpPr>
          <p:cNvPr id="301" name="Google Shape;301;gcdde9fa134_1_57"/>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2" name="Google Shape;302;gcdde9fa134_1_57"/>
          <p:cNvSpPr txBox="1"/>
          <p:nvPr/>
        </p:nvSpPr>
        <p:spPr>
          <a:xfrm>
            <a:off x="914400" y="2036750"/>
            <a:ext cx="10766100" cy="42345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600"/>
              </a:spcBef>
              <a:spcAft>
                <a:spcPts val="0"/>
              </a:spcAft>
              <a:buNone/>
            </a:pPr>
            <a:r>
              <a:t/>
            </a:r>
            <a:endParaRPr sz="2200">
              <a:solidFill>
                <a:srgbClr val="FFFFFF"/>
              </a:solidFill>
              <a:latin typeface="Calibri"/>
              <a:ea typeface="Calibri"/>
              <a:cs typeface="Calibri"/>
              <a:sym typeface="Calibri"/>
            </a:endParaRPr>
          </a:p>
          <a:p>
            <a:pPr indent="-368300" lvl="0" marL="457200" marR="0" rtl="0" algn="l">
              <a:lnSpc>
                <a:spcPct val="150000"/>
              </a:lnSpc>
              <a:spcBef>
                <a:spcPts val="60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Adjusting for the covariate we can see that the number of drinks on the weekend increases at the Mousinho da Silveira School.</a:t>
            </a:r>
            <a:endParaRPr sz="2200">
              <a:solidFill>
                <a:schemeClr val="lt1"/>
              </a:solidFill>
              <a:latin typeface="Calibri"/>
              <a:ea typeface="Calibri"/>
              <a:cs typeface="Calibri"/>
              <a:sym typeface="Calibri"/>
            </a:endParaRPr>
          </a:p>
          <a:p>
            <a:pPr indent="-368300" lvl="0" marL="457200" marR="0" rtl="0" algn="l">
              <a:lnSpc>
                <a:spcPct val="150000"/>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Male weekend alcohol consumption is 0.13 higher than female weekend alcohol consumption, holding all other variables constant.</a:t>
            </a:r>
            <a:endParaRPr sz="2200">
              <a:solidFill>
                <a:schemeClr val="lt1"/>
              </a:solidFill>
              <a:latin typeface="Calibri"/>
              <a:ea typeface="Calibri"/>
              <a:cs typeface="Calibri"/>
              <a:sym typeface="Calibri"/>
            </a:endParaRPr>
          </a:p>
          <a:p>
            <a:pPr indent="-368300" lvl="0" marL="457200" marR="0" rtl="0" algn="l">
              <a:lnSpc>
                <a:spcPct val="150000"/>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A percentage increase in weekday drinking increases weekend drinking by 0.61 percent, holding all other variables constant.</a:t>
            </a:r>
            <a:endParaRPr sz="2200">
              <a:solidFill>
                <a:schemeClr val="lt1"/>
              </a:solidFill>
              <a:latin typeface="Calibri"/>
              <a:ea typeface="Calibri"/>
              <a:cs typeface="Calibri"/>
              <a:sym typeface="Calibri"/>
            </a:endParaRPr>
          </a:p>
          <a:p>
            <a:pPr indent="-368300" lvl="0" marL="457200" marR="0" rtl="0" algn="l">
              <a:lnSpc>
                <a:spcPct val="150000"/>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A percentage increase in study time decreases alcohol consumption by 0.12, holding all other variables constant.</a:t>
            </a:r>
            <a:endParaRPr sz="22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gcdde9fa134_0_77"/>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gcdde9fa134_0_77"/>
          <p:cNvSpPr/>
          <p:nvPr>
            <p:ph type="title"/>
          </p:nvPr>
        </p:nvSpPr>
        <p:spPr>
          <a:xfrm>
            <a:off x="1730000" y="525000"/>
            <a:ext cx="9385200" cy="1218900"/>
          </a:xfrm>
          <a:prstGeom prst="ellipse">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sz="5400">
                <a:solidFill>
                  <a:srgbClr val="FFFFFF"/>
                </a:solidFill>
              </a:rPr>
              <a:t>Purpose of Analysis</a:t>
            </a:r>
            <a:endParaRPr sz="5400">
              <a:solidFill>
                <a:srgbClr val="FFFFFF"/>
              </a:solidFill>
            </a:endParaRPr>
          </a:p>
        </p:txBody>
      </p:sp>
      <p:sp>
        <p:nvSpPr>
          <p:cNvPr id="150" name="Google Shape;150;gcdde9fa134_0_77"/>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gcdde9fa134_0_77"/>
          <p:cNvSpPr txBox="1"/>
          <p:nvPr/>
        </p:nvSpPr>
        <p:spPr>
          <a:xfrm>
            <a:off x="838200" y="2004446"/>
            <a:ext cx="10515600" cy="4176900"/>
          </a:xfrm>
          <a:prstGeom prst="rect">
            <a:avLst/>
          </a:prstGeom>
          <a:noFill/>
          <a:ln>
            <a:noFill/>
          </a:ln>
        </p:spPr>
        <p:txBody>
          <a:bodyPr anchorCtr="0" anchor="t" bIns="45700" lIns="91425" spcFirstLastPara="1" rIns="91425" wrap="square" tIns="45700">
            <a:normAutofit/>
          </a:bodyPr>
          <a:lstStyle/>
          <a:p>
            <a:pPr indent="-431800" lvl="0" marL="457200" marR="0" rtl="0" algn="l">
              <a:lnSpc>
                <a:spcPct val="150000"/>
              </a:lnSpc>
              <a:spcBef>
                <a:spcPts val="600"/>
              </a:spcBef>
              <a:spcAft>
                <a:spcPts val="0"/>
              </a:spcAft>
              <a:buClr>
                <a:schemeClr val="lt1"/>
              </a:buClr>
              <a:buSzPts val="3200"/>
              <a:buChar char="●"/>
            </a:pPr>
            <a:r>
              <a:rPr lang="en-US" sz="3200">
                <a:solidFill>
                  <a:schemeClr val="lt1"/>
                </a:solidFill>
              </a:rPr>
              <a:t>Understand the factors that contribute to underage drinking.</a:t>
            </a:r>
            <a:endParaRPr sz="3200">
              <a:solidFill>
                <a:schemeClr val="lt1"/>
              </a:solidFill>
            </a:endParaRPr>
          </a:p>
          <a:p>
            <a:pPr indent="-431800" lvl="0" marL="457200" marR="0" rtl="0" algn="l">
              <a:lnSpc>
                <a:spcPct val="150000"/>
              </a:lnSpc>
              <a:spcBef>
                <a:spcPts val="0"/>
              </a:spcBef>
              <a:spcAft>
                <a:spcPts val="0"/>
              </a:spcAft>
              <a:buClr>
                <a:schemeClr val="lt1"/>
              </a:buClr>
              <a:buSzPts val="3200"/>
              <a:buChar char="●"/>
            </a:pPr>
            <a:r>
              <a:rPr lang="en-US" sz="3200">
                <a:solidFill>
                  <a:schemeClr val="lt1"/>
                </a:solidFill>
              </a:rPr>
              <a:t>Results can be used to assist schools and high school programs that are looking to decrease or prevent underage drinking among its students.</a:t>
            </a:r>
            <a:endParaRPr sz="3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gd2a5f0c63d_0_85"/>
          <p:cNvSpPr/>
          <p:nvPr/>
        </p:nvSpPr>
        <p:spPr>
          <a:xfrm>
            <a:off x="0" y="0"/>
            <a:ext cx="12189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gd2a5f0c63d_0_85"/>
          <p:cNvSpPr/>
          <p:nvPr>
            <p:ph type="title"/>
          </p:nvPr>
        </p:nvSpPr>
        <p:spPr>
          <a:xfrm>
            <a:off x="1730000" y="525000"/>
            <a:ext cx="9385200" cy="1218900"/>
          </a:xfrm>
          <a:prstGeom prst="ellipse">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5400"/>
              <a:buFont typeface="Calibri"/>
              <a:buNone/>
            </a:pPr>
            <a:r>
              <a:rPr lang="en-US" sz="5400">
                <a:solidFill>
                  <a:srgbClr val="FFFFFF"/>
                </a:solidFill>
              </a:rPr>
              <a:t>Main Findings</a:t>
            </a:r>
            <a:endParaRPr sz="5400">
              <a:solidFill>
                <a:srgbClr val="FFFFFF"/>
              </a:solidFill>
            </a:endParaRPr>
          </a:p>
        </p:txBody>
      </p:sp>
      <p:sp>
        <p:nvSpPr>
          <p:cNvPr id="158" name="Google Shape;158;gd2a5f0c63d_0_85"/>
          <p:cNvSpPr/>
          <p:nvPr/>
        </p:nvSpPr>
        <p:spPr>
          <a:xfrm>
            <a:off x="914399" y="16815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gd2a5f0c63d_0_85"/>
          <p:cNvSpPr txBox="1"/>
          <p:nvPr/>
        </p:nvSpPr>
        <p:spPr>
          <a:xfrm>
            <a:off x="838200" y="2004450"/>
            <a:ext cx="10515600" cy="4453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50000"/>
              </a:lnSpc>
              <a:spcBef>
                <a:spcPts val="600"/>
              </a:spcBef>
              <a:spcAft>
                <a:spcPts val="0"/>
              </a:spcAft>
              <a:buClr>
                <a:schemeClr val="lt1"/>
              </a:buClr>
              <a:buSzPts val="2000"/>
              <a:buChar char="●"/>
            </a:pPr>
            <a:r>
              <a:rPr lang="en-US" sz="2000">
                <a:solidFill>
                  <a:schemeClr val="lt1"/>
                </a:solidFill>
              </a:rPr>
              <a:t>The following variables are </a:t>
            </a:r>
            <a:r>
              <a:rPr b="1" lang="en-US" sz="2000">
                <a:solidFill>
                  <a:schemeClr val="lt1"/>
                </a:solidFill>
              </a:rPr>
              <a:t>statistically significant</a:t>
            </a:r>
            <a:r>
              <a:rPr lang="en-US" sz="2000">
                <a:solidFill>
                  <a:schemeClr val="lt1"/>
                </a:solidFill>
              </a:rPr>
              <a:t>: gender, workday drinking, likelihood to go out with friends, weekly study time, quality of family relationship, student’s </a:t>
            </a:r>
            <a:r>
              <a:rPr lang="en-US" sz="2000">
                <a:solidFill>
                  <a:schemeClr val="lt1"/>
                </a:solidFill>
              </a:rPr>
              <a:t>health</a:t>
            </a:r>
            <a:r>
              <a:rPr lang="en-US" sz="2000">
                <a:solidFill>
                  <a:schemeClr val="lt1"/>
                </a:solidFill>
              </a:rPr>
              <a:t> status and type of guardian (mother, father or other) </a:t>
            </a:r>
            <a:endParaRPr sz="2000">
              <a:solidFill>
                <a:schemeClr val="lt1"/>
              </a:solidFill>
            </a:endParaRPr>
          </a:p>
          <a:p>
            <a:pPr indent="-355600" lvl="0" marL="457200" marR="0" rtl="0" algn="l">
              <a:lnSpc>
                <a:spcPct val="150000"/>
              </a:lnSpc>
              <a:spcBef>
                <a:spcPts val="1000"/>
              </a:spcBef>
              <a:spcAft>
                <a:spcPts val="0"/>
              </a:spcAft>
              <a:buClr>
                <a:schemeClr val="lt1"/>
              </a:buClr>
              <a:buSzPts val="2000"/>
              <a:buChar char="●"/>
            </a:pPr>
            <a:r>
              <a:rPr lang="en-US" sz="2000">
                <a:solidFill>
                  <a:schemeClr val="lt1"/>
                </a:solidFill>
              </a:rPr>
              <a:t>With these inputs, a </a:t>
            </a:r>
            <a:r>
              <a:rPr lang="en-US" sz="2000">
                <a:solidFill>
                  <a:schemeClr val="lt1"/>
                </a:solidFill>
              </a:rPr>
              <a:t>multiple regression model </a:t>
            </a:r>
            <a:r>
              <a:rPr lang="en-US" sz="2000">
                <a:solidFill>
                  <a:schemeClr val="lt1"/>
                </a:solidFill>
              </a:rPr>
              <a:t>is able to account for 44% of the variation in weekend drinking, with 95% confidence.</a:t>
            </a:r>
            <a:endParaRPr sz="2000">
              <a:solidFill>
                <a:schemeClr val="lt1"/>
              </a:solidFill>
            </a:endParaRPr>
          </a:p>
          <a:p>
            <a:pPr indent="-355600" lvl="0" marL="457200" rtl="0" algn="l">
              <a:lnSpc>
                <a:spcPct val="150000"/>
              </a:lnSpc>
              <a:spcBef>
                <a:spcPts val="1000"/>
              </a:spcBef>
              <a:spcAft>
                <a:spcPts val="0"/>
              </a:spcAft>
              <a:buClr>
                <a:schemeClr val="lt1"/>
              </a:buClr>
              <a:buSzPts val="2000"/>
              <a:buChar char="●"/>
            </a:pPr>
            <a:r>
              <a:rPr lang="en-US" sz="2000">
                <a:solidFill>
                  <a:schemeClr val="lt1"/>
                </a:solidFill>
              </a:rPr>
              <a:t>A percentage increase in weekday drinking increases weekend drinking by 0.61 percent, holding all other variables constant.</a:t>
            </a:r>
            <a:endParaRPr sz="2000">
              <a:solidFill>
                <a:schemeClr val="lt1"/>
              </a:solidFill>
            </a:endParaRPr>
          </a:p>
          <a:p>
            <a:pPr indent="-368300" lvl="0" marL="457200" rtl="0" algn="l">
              <a:lnSpc>
                <a:spcPct val="150000"/>
              </a:lnSpc>
              <a:spcBef>
                <a:spcPts val="0"/>
              </a:spcBef>
              <a:spcAft>
                <a:spcPts val="0"/>
              </a:spcAft>
              <a:buClr>
                <a:schemeClr val="lt1"/>
              </a:buClr>
              <a:buSzPts val="2200"/>
              <a:buFont typeface="Calibri"/>
              <a:buChar char="●"/>
            </a:pPr>
            <a:r>
              <a:rPr lang="en-US" sz="2200">
                <a:solidFill>
                  <a:schemeClr val="lt1"/>
                </a:solidFill>
                <a:latin typeface="Calibri"/>
                <a:ea typeface="Calibri"/>
                <a:cs typeface="Calibri"/>
                <a:sym typeface="Calibri"/>
              </a:rPr>
              <a:t>Adjusting for the covariate (free time) we can see that the number of drinks on the weekend increases at the Mousinho da Silveira School.</a:t>
            </a:r>
            <a:endParaRPr sz="2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gcdde9fa134_0_407"/>
          <p:cNvSpPr/>
          <p:nvPr/>
        </p:nvSpPr>
        <p:spPr>
          <a:xfrm>
            <a:off x="0" y="0"/>
            <a:ext cx="121884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gcdde9fa134_0_407"/>
          <p:cNvSpPr/>
          <p:nvPr>
            <p:ph type="title"/>
          </p:nvPr>
        </p:nvSpPr>
        <p:spPr>
          <a:xfrm>
            <a:off x="836400" y="2766150"/>
            <a:ext cx="10515600" cy="1325700"/>
          </a:xfrm>
          <a:prstGeom prst="ellipse">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lang="en-US" sz="6000"/>
              <a:t>Descriptive Statistics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gd2a5f0c63d_0_4"/>
          <p:cNvSpPr/>
          <p:nvPr/>
        </p:nvSpPr>
        <p:spPr>
          <a:xfrm>
            <a:off x="100" y="0"/>
            <a:ext cx="12409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171" name="Google Shape;171;gd2a5f0c63d_0_4"/>
          <p:cNvSpPr/>
          <p:nvPr>
            <p:ph type="title"/>
          </p:nvPr>
        </p:nvSpPr>
        <p:spPr>
          <a:xfrm>
            <a:off x="306700" y="376125"/>
            <a:ext cx="11796000" cy="1188600"/>
          </a:xfrm>
          <a:prstGeom prst="ellipse">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lang="en-US" sz="4059">
                <a:solidFill>
                  <a:srgbClr val="FFFFFF"/>
                </a:solidFill>
              </a:rPr>
              <a:t>Summary of Numeric Variables</a:t>
            </a:r>
            <a:endParaRPr sz="1080"/>
          </a:p>
        </p:txBody>
      </p:sp>
      <p:sp>
        <p:nvSpPr>
          <p:cNvPr id="172" name="Google Shape;172;gd2a5f0c63d_0_4"/>
          <p:cNvSpPr/>
          <p:nvPr/>
        </p:nvSpPr>
        <p:spPr>
          <a:xfrm>
            <a:off x="914399" y="15464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aphicFrame>
        <p:nvGraphicFramePr>
          <p:cNvPr id="173" name="Google Shape;173;gd2a5f0c63d_0_4"/>
          <p:cNvGraphicFramePr/>
          <p:nvPr/>
        </p:nvGraphicFramePr>
        <p:xfrm>
          <a:off x="4642775" y="2021488"/>
          <a:ext cx="3000000" cy="3000000"/>
        </p:xfrm>
        <a:graphic>
          <a:graphicData uri="http://schemas.openxmlformats.org/drawingml/2006/table">
            <a:tbl>
              <a:tblPr>
                <a:noFill/>
                <a:tableStyleId>{0A303436-2F34-490C-B901-E9C575F96256}</a:tableStyleId>
              </a:tblPr>
              <a:tblGrid>
                <a:gridCol w="3429750"/>
                <a:gridCol w="1104050"/>
                <a:gridCol w="1356850"/>
                <a:gridCol w="1383600"/>
              </a:tblGrid>
              <a:tr h="792450">
                <a:tc>
                  <a:txBody>
                    <a:bodyPr/>
                    <a:lstStyle/>
                    <a:p>
                      <a:pPr indent="0" lvl="0" marL="0" rtl="0" algn="ctr">
                        <a:spcBef>
                          <a:spcPts val="0"/>
                        </a:spcBef>
                        <a:spcAft>
                          <a:spcPts val="0"/>
                        </a:spcAft>
                        <a:buNone/>
                      </a:pPr>
                      <a:r>
                        <a:rPr b="1" lang="en-US" sz="2000">
                          <a:solidFill>
                            <a:schemeClr val="lt1"/>
                          </a:solidFill>
                        </a:rPr>
                        <a:t>Variables</a:t>
                      </a:r>
                      <a:endParaRPr b="1" sz="2000">
                        <a:solidFill>
                          <a:schemeClr val="lt1"/>
                        </a:solidFill>
                      </a:endParaRPr>
                    </a:p>
                  </a:txBody>
                  <a:tcPr marT="91425" marB="91425" marR="91425" marL="91425">
                    <a:solidFill>
                      <a:srgbClr val="9E9E9E"/>
                    </a:solidFill>
                  </a:tcPr>
                </a:tc>
                <a:tc>
                  <a:txBody>
                    <a:bodyPr/>
                    <a:lstStyle/>
                    <a:p>
                      <a:pPr indent="0" lvl="0" marL="0" rtl="0" algn="ctr">
                        <a:spcBef>
                          <a:spcPts val="0"/>
                        </a:spcBef>
                        <a:spcAft>
                          <a:spcPts val="0"/>
                        </a:spcAft>
                        <a:buNone/>
                      </a:pPr>
                      <a:r>
                        <a:rPr b="1" lang="en-US" sz="2000">
                          <a:solidFill>
                            <a:schemeClr val="lt1"/>
                          </a:solidFill>
                        </a:rPr>
                        <a:t>Mean</a:t>
                      </a:r>
                      <a:endParaRPr b="1" sz="2000">
                        <a:solidFill>
                          <a:schemeClr val="lt1"/>
                        </a:solidFill>
                      </a:endParaRPr>
                    </a:p>
                  </a:txBody>
                  <a:tcPr marT="91425" marB="91425" marR="91425" marL="91425">
                    <a:solidFill>
                      <a:srgbClr val="9E9E9E"/>
                    </a:solidFill>
                  </a:tcPr>
                </a:tc>
                <a:tc>
                  <a:txBody>
                    <a:bodyPr/>
                    <a:lstStyle/>
                    <a:p>
                      <a:pPr indent="0" lvl="0" marL="0" rtl="0" algn="ctr">
                        <a:spcBef>
                          <a:spcPts val="0"/>
                        </a:spcBef>
                        <a:spcAft>
                          <a:spcPts val="0"/>
                        </a:spcAft>
                        <a:buNone/>
                      </a:pPr>
                      <a:r>
                        <a:rPr b="1" lang="en-US" sz="2000">
                          <a:solidFill>
                            <a:schemeClr val="lt1"/>
                          </a:solidFill>
                        </a:rPr>
                        <a:t>Minimum</a:t>
                      </a:r>
                      <a:endParaRPr b="1" sz="2000">
                        <a:solidFill>
                          <a:schemeClr val="lt1"/>
                        </a:solidFill>
                      </a:endParaRPr>
                    </a:p>
                  </a:txBody>
                  <a:tcPr marT="91425" marB="91425" marR="91425" marL="91425">
                    <a:solidFill>
                      <a:srgbClr val="9E9E9E"/>
                    </a:solidFill>
                  </a:tcPr>
                </a:tc>
                <a:tc>
                  <a:txBody>
                    <a:bodyPr/>
                    <a:lstStyle/>
                    <a:p>
                      <a:pPr indent="0" lvl="0" marL="0" rtl="0" algn="ctr">
                        <a:spcBef>
                          <a:spcPts val="0"/>
                        </a:spcBef>
                        <a:spcAft>
                          <a:spcPts val="0"/>
                        </a:spcAft>
                        <a:buNone/>
                      </a:pPr>
                      <a:r>
                        <a:rPr b="1" lang="en-US" sz="2000">
                          <a:solidFill>
                            <a:schemeClr val="lt1"/>
                          </a:solidFill>
                        </a:rPr>
                        <a:t>Maximum</a:t>
                      </a:r>
                      <a:endParaRPr b="1" sz="2000">
                        <a:solidFill>
                          <a:schemeClr val="lt1"/>
                        </a:solidFill>
                      </a:endParaRPr>
                    </a:p>
                  </a:txBody>
                  <a:tcPr marT="91425" marB="91425" marR="91425" marL="91425">
                    <a:solidFill>
                      <a:srgbClr val="9E9E9E"/>
                    </a:solidFill>
                  </a:tcPr>
                </a:tc>
              </a:tr>
              <a:tr h="675275">
                <a:tc>
                  <a:txBody>
                    <a:bodyPr/>
                    <a:lstStyle/>
                    <a:p>
                      <a:pPr indent="0" lvl="0" marL="0" rtl="0" algn="l">
                        <a:lnSpc>
                          <a:spcPct val="150000"/>
                        </a:lnSpc>
                        <a:spcBef>
                          <a:spcPts val="600"/>
                        </a:spcBef>
                        <a:spcAft>
                          <a:spcPts val="0"/>
                        </a:spcAft>
                        <a:buNone/>
                      </a:pPr>
                      <a:r>
                        <a:rPr lang="en-US" sz="2000">
                          <a:solidFill>
                            <a:schemeClr val="lt1"/>
                          </a:solidFill>
                        </a:rPr>
                        <a:t>Weekend drinking (Walc)</a:t>
                      </a:r>
                      <a:endParaRPr sz="200"/>
                    </a:p>
                  </a:txBody>
                  <a:tcPr marT="91425" marB="91425" marR="91425" marL="91425"/>
                </a:tc>
                <a:tc>
                  <a:txBody>
                    <a:bodyPr/>
                    <a:lstStyle/>
                    <a:p>
                      <a:pPr indent="0" lvl="0" marL="0" rtl="0" algn="ctr">
                        <a:spcBef>
                          <a:spcPts val="0"/>
                        </a:spcBef>
                        <a:spcAft>
                          <a:spcPts val="0"/>
                        </a:spcAft>
                        <a:buNone/>
                      </a:pPr>
                      <a:r>
                        <a:rPr lang="en-US" sz="2000">
                          <a:solidFill>
                            <a:schemeClr val="lt1"/>
                          </a:solidFill>
                        </a:rPr>
                        <a:t>2.28</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5</a:t>
                      </a:r>
                      <a:endParaRPr sz="2000">
                        <a:solidFill>
                          <a:schemeClr val="lt1"/>
                        </a:solidFill>
                      </a:endParaRPr>
                    </a:p>
                  </a:txBody>
                  <a:tcPr marT="91425" marB="91425" marR="91425" marL="91425"/>
                </a:tc>
              </a:tr>
              <a:tr h="576275">
                <a:tc>
                  <a:txBody>
                    <a:bodyPr/>
                    <a:lstStyle/>
                    <a:p>
                      <a:pPr indent="0" lvl="0" marL="0" rtl="0" algn="l">
                        <a:lnSpc>
                          <a:spcPct val="150000"/>
                        </a:lnSpc>
                        <a:spcBef>
                          <a:spcPts val="600"/>
                        </a:spcBef>
                        <a:spcAft>
                          <a:spcPts val="0"/>
                        </a:spcAft>
                        <a:buNone/>
                      </a:pPr>
                      <a:r>
                        <a:rPr lang="en-US" sz="2000">
                          <a:solidFill>
                            <a:schemeClr val="lt1"/>
                          </a:solidFill>
                        </a:rPr>
                        <a:t>Workday drinking (Dalc) </a:t>
                      </a:r>
                      <a:endParaRPr sz="2000"/>
                    </a:p>
                  </a:txBody>
                  <a:tcPr marT="91425" marB="91425" marR="91425" marL="91425"/>
                </a:tc>
                <a:tc>
                  <a:txBody>
                    <a:bodyPr/>
                    <a:lstStyle/>
                    <a:p>
                      <a:pPr indent="0" lvl="0" marL="0" rtl="0" algn="ctr">
                        <a:spcBef>
                          <a:spcPts val="0"/>
                        </a:spcBef>
                        <a:spcAft>
                          <a:spcPts val="0"/>
                        </a:spcAft>
                        <a:buNone/>
                      </a:pPr>
                      <a:r>
                        <a:rPr lang="en-US" sz="2000">
                          <a:solidFill>
                            <a:schemeClr val="lt1"/>
                          </a:solidFill>
                        </a:rPr>
                        <a:t>1.502</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5</a:t>
                      </a:r>
                      <a:endParaRPr sz="2000">
                        <a:solidFill>
                          <a:schemeClr val="lt1"/>
                        </a:solidFill>
                      </a:endParaRPr>
                    </a:p>
                  </a:txBody>
                  <a:tcPr marT="91425" marB="91425" marR="91425" marL="91425"/>
                </a:tc>
              </a:tr>
              <a:tr h="397050">
                <a:tc>
                  <a:txBody>
                    <a:bodyPr/>
                    <a:lstStyle/>
                    <a:p>
                      <a:pPr indent="0" lvl="0" marL="0" rtl="0" algn="l">
                        <a:lnSpc>
                          <a:spcPct val="150000"/>
                        </a:lnSpc>
                        <a:spcBef>
                          <a:spcPts val="600"/>
                        </a:spcBef>
                        <a:spcAft>
                          <a:spcPts val="0"/>
                        </a:spcAft>
                        <a:buNone/>
                      </a:pPr>
                      <a:r>
                        <a:rPr lang="en-US" sz="2000">
                          <a:solidFill>
                            <a:schemeClr val="lt1"/>
                          </a:solidFill>
                        </a:rPr>
                        <a:t>Student’s age</a:t>
                      </a:r>
                      <a:endParaRPr sz="2000"/>
                    </a:p>
                  </a:txBody>
                  <a:tcPr marT="91425" marB="91425" marR="91425" marL="91425"/>
                </a:tc>
                <a:tc>
                  <a:txBody>
                    <a:bodyPr/>
                    <a:lstStyle/>
                    <a:p>
                      <a:pPr indent="0" lvl="0" marL="0" rtl="0" algn="ctr">
                        <a:spcBef>
                          <a:spcPts val="0"/>
                        </a:spcBef>
                        <a:spcAft>
                          <a:spcPts val="0"/>
                        </a:spcAft>
                        <a:buNone/>
                      </a:pPr>
                      <a:r>
                        <a:rPr lang="en-US" sz="2000">
                          <a:solidFill>
                            <a:schemeClr val="lt1"/>
                          </a:solidFill>
                        </a:rPr>
                        <a:t>16.74</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15</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22</a:t>
                      </a:r>
                      <a:endParaRPr sz="2000">
                        <a:solidFill>
                          <a:schemeClr val="lt1"/>
                        </a:solidFill>
                      </a:endParaRPr>
                    </a:p>
                  </a:txBody>
                  <a:tcPr marT="91425" marB="91425" marR="91425" marL="91425"/>
                </a:tc>
              </a:tr>
              <a:tr h="397050">
                <a:tc>
                  <a:txBody>
                    <a:bodyPr/>
                    <a:lstStyle/>
                    <a:p>
                      <a:pPr indent="0" lvl="0" marL="0" rtl="0" algn="l">
                        <a:lnSpc>
                          <a:spcPct val="150000"/>
                        </a:lnSpc>
                        <a:spcBef>
                          <a:spcPts val="600"/>
                        </a:spcBef>
                        <a:spcAft>
                          <a:spcPts val="0"/>
                        </a:spcAft>
                        <a:buNone/>
                      </a:pPr>
                      <a:r>
                        <a:rPr lang="en-US" sz="2000">
                          <a:solidFill>
                            <a:schemeClr val="lt1"/>
                          </a:solidFill>
                        </a:rPr>
                        <a:t>Weekly study time</a:t>
                      </a:r>
                      <a:endParaRPr sz="2000"/>
                    </a:p>
                  </a:txBody>
                  <a:tcPr marT="91425" marB="91425" marR="91425" marL="91425"/>
                </a:tc>
                <a:tc>
                  <a:txBody>
                    <a:bodyPr/>
                    <a:lstStyle/>
                    <a:p>
                      <a:pPr indent="0" lvl="0" marL="0" rtl="0" algn="ctr">
                        <a:spcBef>
                          <a:spcPts val="0"/>
                        </a:spcBef>
                        <a:spcAft>
                          <a:spcPts val="0"/>
                        </a:spcAft>
                        <a:buNone/>
                      </a:pPr>
                      <a:r>
                        <a:rPr lang="en-US" sz="2000">
                          <a:solidFill>
                            <a:schemeClr val="lt1"/>
                          </a:solidFill>
                        </a:rPr>
                        <a:t>1.931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4</a:t>
                      </a:r>
                      <a:endParaRPr sz="2000">
                        <a:solidFill>
                          <a:schemeClr val="lt1"/>
                        </a:solidFill>
                      </a:endParaRPr>
                    </a:p>
                  </a:txBody>
                  <a:tcPr marT="91425" marB="91425" marR="91425" marL="91425"/>
                </a:tc>
              </a:tr>
              <a:tr h="587450">
                <a:tc>
                  <a:txBody>
                    <a:bodyPr/>
                    <a:lstStyle/>
                    <a:p>
                      <a:pPr indent="0" lvl="0" marL="0" rtl="0" algn="l">
                        <a:lnSpc>
                          <a:spcPct val="150000"/>
                        </a:lnSpc>
                        <a:spcBef>
                          <a:spcPts val="600"/>
                        </a:spcBef>
                        <a:spcAft>
                          <a:spcPts val="0"/>
                        </a:spcAft>
                        <a:buNone/>
                      </a:pPr>
                      <a:r>
                        <a:rPr lang="en-US" sz="2000">
                          <a:solidFill>
                            <a:schemeClr val="lt1"/>
                          </a:solidFill>
                        </a:rPr>
                        <a:t>Going out with friends</a:t>
                      </a:r>
                      <a:endParaRPr sz="2000"/>
                    </a:p>
                  </a:txBody>
                  <a:tcPr marT="91425" marB="91425" marR="91425" marL="91425"/>
                </a:tc>
                <a:tc>
                  <a:txBody>
                    <a:bodyPr/>
                    <a:lstStyle/>
                    <a:p>
                      <a:pPr indent="0" lvl="0" marL="0" rtl="0" algn="ctr">
                        <a:spcBef>
                          <a:spcPts val="0"/>
                        </a:spcBef>
                        <a:spcAft>
                          <a:spcPts val="0"/>
                        </a:spcAft>
                        <a:buNone/>
                      </a:pPr>
                      <a:r>
                        <a:rPr lang="en-US" sz="2000">
                          <a:solidFill>
                            <a:schemeClr val="lt1"/>
                          </a:solidFill>
                        </a:rPr>
                        <a:t>3.185</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5</a:t>
                      </a:r>
                      <a:endParaRPr sz="2000">
                        <a:solidFill>
                          <a:schemeClr val="lt1"/>
                        </a:solidFill>
                      </a:endParaRPr>
                    </a:p>
                  </a:txBody>
                  <a:tcPr marT="91425" marB="91425" marR="91425" marL="91425"/>
                </a:tc>
              </a:tr>
              <a:tr h="587450">
                <a:tc>
                  <a:txBody>
                    <a:bodyPr/>
                    <a:lstStyle/>
                    <a:p>
                      <a:pPr indent="0" lvl="0" marL="0" rtl="0" algn="l">
                        <a:lnSpc>
                          <a:spcPct val="150000"/>
                        </a:lnSpc>
                        <a:spcBef>
                          <a:spcPts val="600"/>
                        </a:spcBef>
                        <a:spcAft>
                          <a:spcPts val="0"/>
                        </a:spcAft>
                        <a:buNone/>
                      </a:pPr>
                      <a:r>
                        <a:rPr lang="en-US" sz="2000">
                          <a:solidFill>
                            <a:schemeClr val="lt1"/>
                          </a:solidFill>
                        </a:rPr>
                        <a:t>Free time after school </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3.18</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1</a:t>
                      </a:r>
                      <a:endParaRPr sz="2000">
                        <a:solidFill>
                          <a:schemeClr val="lt1"/>
                        </a:solidFill>
                      </a:endParaRPr>
                    </a:p>
                  </a:txBody>
                  <a:tcPr marT="91425" marB="91425" marR="91425" marL="91425"/>
                </a:tc>
                <a:tc>
                  <a:txBody>
                    <a:bodyPr/>
                    <a:lstStyle/>
                    <a:p>
                      <a:pPr indent="0" lvl="0" marL="0" rtl="0" algn="ctr">
                        <a:spcBef>
                          <a:spcPts val="0"/>
                        </a:spcBef>
                        <a:spcAft>
                          <a:spcPts val="0"/>
                        </a:spcAft>
                        <a:buNone/>
                      </a:pPr>
                      <a:r>
                        <a:rPr lang="en-US" sz="2000">
                          <a:solidFill>
                            <a:schemeClr val="lt1"/>
                          </a:solidFill>
                        </a:rPr>
                        <a:t>5</a:t>
                      </a:r>
                      <a:endParaRPr sz="2000">
                        <a:solidFill>
                          <a:schemeClr val="lt1"/>
                        </a:solidFill>
                      </a:endParaRPr>
                    </a:p>
                  </a:txBody>
                  <a:tcPr marT="91425" marB="91425" marR="91425" marL="91425"/>
                </a:tc>
              </a:tr>
            </a:tbl>
          </a:graphicData>
        </a:graphic>
      </p:graphicFrame>
      <p:sp>
        <p:nvSpPr>
          <p:cNvPr id="174" name="Google Shape;174;gd2a5f0c63d_0_4"/>
          <p:cNvSpPr txBox="1"/>
          <p:nvPr/>
        </p:nvSpPr>
        <p:spPr>
          <a:xfrm>
            <a:off x="589500" y="2021500"/>
            <a:ext cx="3706200" cy="419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US" sz="2200">
                <a:solidFill>
                  <a:schemeClr val="lt1"/>
                </a:solidFill>
                <a:latin typeface="Calibri"/>
                <a:ea typeface="Calibri"/>
                <a:cs typeface="Calibri"/>
                <a:sym typeface="Calibri"/>
              </a:rPr>
              <a:t>650 </a:t>
            </a:r>
            <a:r>
              <a:rPr lang="en-US" sz="2200">
                <a:solidFill>
                  <a:schemeClr val="lt1"/>
                </a:solidFill>
                <a:latin typeface="Calibri"/>
                <a:ea typeface="Calibri"/>
                <a:cs typeface="Calibri"/>
                <a:sym typeface="Calibri"/>
              </a:rPr>
              <a:t>Observations </a:t>
            </a:r>
            <a:endParaRPr sz="2200">
              <a:solidFill>
                <a:schemeClr val="lt1"/>
              </a:solidFill>
              <a:latin typeface="Calibri"/>
              <a:ea typeface="Calibri"/>
              <a:cs typeface="Calibri"/>
              <a:sym typeface="Calibri"/>
            </a:endParaRPr>
          </a:p>
          <a:p>
            <a:pPr indent="-342900" lvl="0" marL="457200" rtl="0" algn="l">
              <a:spcBef>
                <a:spcPts val="1000"/>
              </a:spcBef>
              <a:spcAft>
                <a:spcPts val="0"/>
              </a:spcAft>
              <a:buClr>
                <a:schemeClr val="lt1"/>
              </a:buClr>
              <a:buSzPts val="1800"/>
              <a:buChar char="●"/>
            </a:pPr>
            <a:r>
              <a:rPr lang="en-US" sz="2200">
                <a:solidFill>
                  <a:schemeClr val="lt1"/>
                </a:solidFill>
                <a:latin typeface="Calibri"/>
                <a:ea typeface="Calibri"/>
                <a:cs typeface="Calibri"/>
                <a:sym typeface="Calibri"/>
              </a:rPr>
              <a:t>33 </a:t>
            </a:r>
            <a:r>
              <a:rPr lang="en-US" sz="2200">
                <a:solidFill>
                  <a:schemeClr val="lt1"/>
                </a:solidFill>
                <a:latin typeface="Calibri"/>
                <a:ea typeface="Calibri"/>
                <a:cs typeface="Calibri"/>
                <a:sym typeface="Calibri"/>
              </a:rPr>
              <a:t>Variables </a:t>
            </a:r>
            <a:endParaRPr sz="2200">
              <a:solidFill>
                <a:schemeClr val="lt1"/>
              </a:solidFill>
              <a:latin typeface="Calibri"/>
              <a:ea typeface="Calibri"/>
              <a:cs typeface="Calibri"/>
              <a:sym typeface="Calibri"/>
            </a:endParaRPr>
          </a:p>
          <a:p>
            <a:pPr indent="-342900" lvl="0" marL="457200" rtl="0" algn="l">
              <a:spcBef>
                <a:spcPts val="1000"/>
              </a:spcBef>
              <a:spcAft>
                <a:spcPts val="0"/>
              </a:spcAft>
              <a:buClr>
                <a:schemeClr val="lt1"/>
              </a:buClr>
              <a:buSzPts val="1800"/>
              <a:buChar char="●"/>
            </a:pPr>
            <a:r>
              <a:rPr lang="en-US" sz="2200">
                <a:solidFill>
                  <a:schemeClr val="lt1"/>
                </a:solidFill>
                <a:latin typeface="Calibri"/>
                <a:ea typeface="Calibri"/>
                <a:cs typeface="Calibri"/>
                <a:sym typeface="Calibri"/>
              </a:rPr>
              <a:t>Outcome Variable - Weekend alcohol consumption (Walc) amongst students</a:t>
            </a:r>
            <a:endParaRPr sz="2200">
              <a:solidFill>
                <a:schemeClr val="lt1"/>
              </a:solidFill>
              <a:latin typeface="Calibri"/>
              <a:ea typeface="Calibri"/>
              <a:cs typeface="Calibri"/>
              <a:sym typeface="Calibri"/>
            </a:endParaRPr>
          </a:p>
          <a:p>
            <a:pPr indent="-342900" lvl="0" marL="457200" rtl="0" algn="l">
              <a:spcBef>
                <a:spcPts val="1000"/>
              </a:spcBef>
              <a:spcAft>
                <a:spcPts val="0"/>
              </a:spcAft>
              <a:buClr>
                <a:schemeClr val="lt1"/>
              </a:buClr>
              <a:buSzPts val="1800"/>
              <a:buChar char="●"/>
            </a:pPr>
            <a:r>
              <a:rPr lang="en-US" sz="2200">
                <a:solidFill>
                  <a:schemeClr val="lt1"/>
                </a:solidFill>
                <a:latin typeface="Calibri"/>
                <a:ea typeface="Calibri"/>
                <a:cs typeface="Calibri"/>
                <a:sym typeface="Calibri"/>
              </a:rPr>
              <a:t>We’ll explore any unusual observations throughout our analysis</a:t>
            </a:r>
            <a:endParaRPr sz="22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8" name="Shape 178"/>
        <p:cNvGrpSpPr/>
        <p:nvPr/>
      </p:nvGrpSpPr>
      <p:grpSpPr>
        <a:xfrm>
          <a:off x="0" y="0"/>
          <a:ext cx="0" cy="0"/>
          <a:chOff x="0" y="0"/>
          <a:chExt cx="0" cy="0"/>
        </a:xfrm>
      </p:grpSpPr>
      <p:sp>
        <p:nvSpPr>
          <p:cNvPr id="179" name="Google Shape;179;gd2a5f0c63d_0_13"/>
          <p:cNvSpPr/>
          <p:nvPr/>
        </p:nvSpPr>
        <p:spPr>
          <a:xfrm>
            <a:off x="100" y="0"/>
            <a:ext cx="12409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gd2a5f0c63d_0_13"/>
          <p:cNvSpPr/>
          <p:nvPr>
            <p:ph type="title"/>
          </p:nvPr>
        </p:nvSpPr>
        <p:spPr>
          <a:xfrm>
            <a:off x="306700" y="376125"/>
            <a:ext cx="11796000" cy="1188600"/>
          </a:xfrm>
          <a:prstGeom prst="ellipse">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lang="en-US" sz="4059">
                <a:solidFill>
                  <a:srgbClr val="FFFFFF"/>
                </a:solidFill>
              </a:rPr>
              <a:t>Data Distributions</a:t>
            </a:r>
            <a:endParaRPr sz="1080"/>
          </a:p>
        </p:txBody>
      </p:sp>
      <p:sp>
        <p:nvSpPr>
          <p:cNvPr id="181" name="Google Shape;181;gd2a5f0c63d_0_13"/>
          <p:cNvSpPr/>
          <p:nvPr/>
        </p:nvSpPr>
        <p:spPr>
          <a:xfrm>
            <a:off x="914399" y="15464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2" name="Google Shape;182;gd2a5f0c63d_0_13"/>
          <p:cNvPicPr preferRelativeResize="0"/>
          <p:nvPr/>
        </p:nvPicPr>
        <p:blipFill>
          <a:blip r:embed="rId3">
            <a:alphaModFix/>
          </a:blip>
          <a:stretch>
            <a:fillRect/>
          </a:stretch>
        </p:blipFill>
        <p:spPr>
          <a:xfrm>
            <a:off x="470825" y="2226100"/>
            <a:ext cx="5526425" cy="3822450"/>
          </a:xfrm>
          <a:prstGeom prst="rect">
            <a:avLst/>
          </a:prstGeom>
          <a:noFill/>
          <a:ln>
            <a:noFill/>
          </a:ln>
        </p:spPr>
      </p:pic>
      <p:pic>
        <p:nvPicPr>
          <p:cNvPr id="183" name="Google Shape;183;gd2a5f0c63d_0_13"/>
          <p:cNvPicPr preferRelativeResize="0"/>
          <p:nvPr/>
        </p:nvPicPr>
        <p:blipFill>
          <a:blip r:embed="rId4">
            <a:alphaModFix/>
          </a:blip>
          <a:stretch>
            <a:fillRect/>
          </a:stretch>
        </p:blipFill>
        <p:spPr>
          <a:xfrm>
            <a:off x="6434575" y="2226100"/>
            <a:ext cx="5450300" cy="382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sp>
        <p:nvSpPr>
          <p:cNvPr id="188" name="Google Shape;188;gd2a5f0c63d_0_25"/>
          <p:cNvSpPr/>
          <p:nvPr/>
        </p:nvSpPr>
        <p:spPr>
          <a:xfrm>
            <a:off x="100" y="0"/>
            <a:ext cx="12409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gd2a5f0c63d_0_25"/>
          <p:cNvSpPr/>
          <p:nvPr>
            <p:ph type="title"/>
          </p:nvPr>
        </p:nvSpPr>
        <p:spPr>
          <a:xfrm>
            <a:off x="306700" y="376125"/>
            <a:ext cx="11796000" cy="1188600"/>
          </a:xfrm>
          <a:prstGeom prst="ellipse">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lang="en-US" sz="4059">
                <a:solidFill>
                  <a:srgbClr val="FFFFFF"/>
                </a:solidFill>
              </a:rPr>
              <a:t>Data </a:t>
            </a:r>
            <a:r>
              <a:rPr lang="en-US" sz="4059">
                <a:solidFill>
                  <a:srgbClr val="FFFFFF"/>
                </a:solidFill>
              </a:rPr>
              <a:t>Distributions</a:t>
            </a:r>
            <a:endParaRPr sz="1080"/>
          </a:p>
        </p:txBody>
      </p:sp>
      <p:sp>
        <p:nvSpPr>
          <p:cNvPr id="190" name="Google Shape;190;gd2a5f0c63d_0_25"/>
          <p:cNvSpPr/>
          <p:nvPr/>
        </p:nvSpPr>
        <p:spPr>
          <a:xfrm>
            <a:off x="914399" y="15464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1" name="Google Shape;191;gd2a5f0c63d_0_25"/>
          <p:cNvPicPr preferRelativeResize="0"/>
          <p:nvPr/>
        </p:nvPicPr>
        <p:blipFill>
          <a:blip r:embed="rId3">
            <a:alphaModFix/>
          </a:blip>
          <a:stretch>
            <a:fillRect/>
          </a:stretch>
        </p:blipFill>
        <p:spPr>
          <a:xfrm>
            <a:off x="660600" y="2146400"/>
            <a:ext cx="4869039" cy="3373550"/>
          </a:xfrm>
          <a:prstGeom prst="rect">
            <a:avLst/>
          </a:prstGeom>
          <a:noFill/>
          <a:ln>
            <a:noFill/>
          </a:ln>
        </p:spPr>
      </p:pic>
      <p:pic>
        <p:nvPicPr>
          <p:cNvPr id="192" name="Google Shape;192;gd2a5f0c63d_0_25"/>
          <p:cNvPicPr preferRelativeResize="0"/>
          <p:nvPr/>
        </p:nvPicPr>
        <p:blipFill>
          <a:blip r:embed="rId4">
            <a:alphaModFix/>
          </a:blip>
          <a:stretch>
            <a:fillRect/>
          </a:stretch>
        </p:blipFill>
        <p:spPr>
          <a:xfrm>
            <a:off x="7241050" y="2146400"/>
            <a:ext cx="4207025" cy="337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gd2a5f0c63d_0_49"/>
          <p:cNvSpPr/>
          <p:nvPr/>
        </p:nvSpPr>
        <p:spPr>
          <a:xfrm>
            <a:off x="100" y="0"/>
            <a:ext cx="124092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8" name="Google Shape;198;gd2a5f0c63d_0_49"/>
          <p:cNvSpPr/>
          <p:nvPr>
            <p:ph type="title"/>
          </p:nvPr>
        </p:nvSpPr>
        <p:spPr>
          <a:xfrm>
            <a:off x="306700" y="376125"/>
            <a:ext cx="11796000" cy="1188600"/>
          </a:xfrm>
          <a:prstGeom prst="ellipse">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Font typeface="Calibri"/>
              <a:buNone/>
            </a:pPr>
            <a:r>
              <a:rPr lang="en-US" sz="3959"/>
              <a:t>Data Distribution (Log Changes)</a:t>
            </a:r>
            <a:endParaRPr sz="4059"/>
          </a:p>
        </p:txBody>
      </p:sp>
      <p:sp>
        <p:nvSpPr>
          <p:cNvPr id="199" name="Google Shape;199;gd2a5f0c63d_0_49"/>
          <p:cNvSpPr/>
          <p:nvPr/>
        </p:nvSpPr>
        <p:spPr>
          <a:xfrm>
            <a:off x="914399" y="1546444"/>
            <a:ext cx="9692640" cy="18288"/>
          </a:xfrm>
          <a:custGeom>
            <a:rect b="b" l="l" r="r" t="t"/>
            <a:pathLst>
              <a:path extrusionOk="0" fill="none" h="18288" w="969264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extrusionOk="0" h="18288" w="969264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0"/>
            </a:srgbClr>
          </a:solidFill>
          <a:ln cap="rnd" cmpd="sng" w="44450">
            <a:solidFill>
              <a:srgbClr val="FFFFFF">
                <a:alpha val="749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0" name="Google Shape;200;gd2a5f0c63d_0_49"/>
          <p:cNvSpPr/>
          <p:nvPr/>
        </p:nvSpPr>
        <p:spPr>
          <a:xfrm>
            <a:off x="5688850" y="3723075"/>
            <a:ext cx="1031700" cy="1091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gd2a5f0c63d_0_49"/>
          <p:cNvPicPr preferRelativeResize="0"/>
          <p:nvPr/>
        </p:nvPicPr>
        <p:blipFill>
          <a:blip r:embed="rId3">
            <a:alphaModFix/>
          </a:blip>
          <a:stretch>
            <a:fillRect/>
          </a:stretch>
        </p:blipFill>
        <p:spPr>
          <a:xfrm>
            <a:off x="612063" y="2933925"/>
            <a:ext cx="4773024" cy="3298850"/>
          </a:xfrm>
          <a:prstGeom prst="rect">
            <a:avLst/>
          </a:prstGeom>
          <a:noFill/>
          <a:ln>
            <a:noFill/>
          </a:ln>
        </p:spPr>
      </p:pic>
      <p:pic>
        <p:nvPicPr>
          <p:cNvPr id="202" name="Google Shape;202;gd2a5f0c63d_0_49"/>
          <p:cNvPicPr preferRelativeResize="0"/>
          <p:nvPr/>
        </p:nvPicPr>
        <p:blipFill>
          <a:blip r:embed="rId4">
            <a:alphaModFix/>
          </a:blip>
          <a:stretch>
            <a:fillRect/>
          </a:stretch>
        </p:blipFill>
        <p:spPr>
          <a:xfrm>
            <a:off x="6923175" y="2933925"/>
            <a:ext cx="4581475" cy="329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2021-04-14T18:51:17Z</dcterms:created>
  <dc:creator>Tayleigh Trussell</dc:creator>
</cp:coreProperties>
</file>