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75" r:id="rId6"/>
    <p:sldId id="259" r:id="rId7"/>
    <p:sldId id="268" r:id="rId8"/>
    <p:sldId id="261" r:id="rId9"/>
    <p:sldId id="269" r:id="rId10"/>
    <p:sldId id="271" r:id="rId11"/>
    <p:sldId id="272" r:id="rId12"/>
    <p:sldId id="27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4687"/>
  </p:normalViewPr>
  <p:slideViewPr>
    <p:cSldViewPr snapToGrid="0" snapToObjects="1">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D052-9566-2A4F-91CC-E37AB50C2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BC346D-8BA8-8C44-9C1B-B6C5E000B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006B9-F4BD-8844-8BC8-2C31B04E1CF3}"/>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5" name="Footer Placeholder 4">
            <a:extLst>
              <a:ext uri="{FF2B5EF4-FFF2-40B4-BE49-F238E27FC236}">
                <a16:creationId xmlns:a16="http://schemas.microsoft.com/office/drawing/2014/main" id="{F2DF0C57-CC90-F442-BD9D-DA90E09D4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08FEE-07F1-0440-8EFB-515E8415574F}"/>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271724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3F3D-659F-BE41-9F15-EC732D814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20B0B-ECC7-FF4B-B59E-B10274EF3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493F7-411A-A543-AAF4-F72A82F28709}"/>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5" name="Footer Placeholder 4">
            <a:extLst>
              <a:ext uri="{FF2B5EF4-FFF2-40B4-BE49-F238E27FC236}">
                <a16:creationId xmlns:a16="http://schemas.microsoft.com/office/drawing/2014/main" id="{B5992C2F-BD39-1643-8B57-3295F8D5A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7276C-854B-3C4C-A78D-DCF404BB15B0}"/>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173916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2544B-F9D9-094D-8550-E9E221943A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B8BEA7-8DB4-B94A-BA52-5F09698DE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25527-F5AB-9040-8BAC-12698BCB75B4}"/>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5" name="Footer Placeholder 4">
            <a:extLst>
              <a:ext uri="{FF2B5EF4-FFF2-40B4-BE49-F238E27FC236}">
                <a16:creationId xmlns:a16="http://schemas.microsoft.com/office/drawing/2014/main" id="{40BE8983-BEE8-114E-BCFD-D8C453883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DA616-FF5A-3844-B6C7-6383C28E78E0}"/>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247999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755C-DD03-AA4D-8266-85CB2335D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7D531-1C63-8A42-B36A-53657AD93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3E1E7-4713-2B4B-839A-C1F4420EFD0F}"/>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5" name="Footer Placeholder 4">
            <a:extLst>
              <a:ext uri="{FF2B5EF4-FFF2-40B4-BE49-F238E27FC236}">
                <a16:creationId xmlns:a16="http://schemas.microsoft.com/office/drawing/2014/main" id="{743457E2-5D73-0449-852A-57F05BD93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BA82D-4B3C-E24E-BC0F-6600D534A43C}"/>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179972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7DE5-B774-A64E-BF36-9A200C3EE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1596CF-29AD-1247-A161-656B5610B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1DC2B-14FC-D745-BB58-21EAF09C7AFF}"/>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5" name="Footer Placeholder 4">
            <a:extLst>
              <a:ext uri="{FF2B5EF4-FFF2-40B4-BE49-F238E27FC236}">
                <a16:creationId xmlns:a16="http://schemas.microsoft.com/office/drawing/2014/main" id="{66F6DE90-EC94-3B41-95DE-C46A833A9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6363-334E-3042-AB40-5FA8F8124D87}"/>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94861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198F-FFA5-CF4D-941A-59BE09FCDB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210F4-67DF-2D40-8D49-F70B5B009F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521894-C257-4C4D-A2D2-57EDE1F70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5A27C-7CD8-3A4C-A8F4-DD5F3AEC056D}"/>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6" name="Footer Placeholder 5">
            <a:extLst>
              <a:ext uri="{FF2B5EF4-FFF2-40B4-BE49-F238E27FC236}">
                <a16:creationId xmlns:a16="http://schemas.microsoft.com/office/drawing/2014/main" id="{F578F17D-EDF0-304C-A22F-878617DAC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8274F-64B5-B84A-B02E-AE0183547B82}"/>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185676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4BFA-E6A8-2944-BD29-AEFA2C558C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9DCA3-DFC5-3C43-924D-E6F52FB10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AFFA3-CCDC-E343-91D9-BF779A95B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97046-1C34-BD45-B2E8-EC2E9546A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ACEC6-49A9-8741-A50A-316D3E67F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3A9B44-BAD4-AF4D-AF95-38AA7ADAF47B}"/>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8" name="Footer Placeholder 7">
            <a:extLst>
              <a:ext uri="{FF2B5EF4-FFF2-40B4-BE49-F238E27FC236}">
                <a16:creationId xmlns:a16="http://schemas.microsoft.com/office/drawing/2014/main" id="{AA473117-3205-804D-94F2-D9E43104FA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BC8FF-7DE9-6145-BB54-0FED2A726D46}"/>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408445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741D-B6CB-6246-9440-B69241D75F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45FA4-258F-A946-873D-DE5690A2C450}"/>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4" name="Footer Placeholder 3">
            <a:extLst>
              <a:ext uri="{FF2B5EF4-FFF2-40B4-BE49-F238E27FC236}">
                <a16:creationId xmlns:a16="http://schemas.microsoft.com/office/drawing/2014/main" id="{C9BAAF36-011C-1644-884B-B1EC41A9D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9AC0DC-4F29-B240-8B45-34A9EE3A9223}"/>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169336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BC922-24F3-014D-ACC4-3C46362E598C}"/>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3" name="Footer Placeholder 2">
            <a:extLst>
              <a:ext uri="{FF2B5EF4-FFF2-40B4-BE49-F238E27FC236}">
                <a16:creationId xmlns:a16="http://schemas.microsoft.com/office/drawing/2014/main" id="{019FBA80-2656-8346-AB09-C2AC0D529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69964-7EAE-3A46-AEEE-2912000960AF}"/>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365909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F376-A93A-F34F-8598-D944009A5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FC806A-E63F-3444-BED7-F47C68BE3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F2D37-5B48-8D42-8991-3C2D5CF00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DB681-6848-B242-A914-5AF61753E165}"/>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6" name="Footer Placeholder 5">
            <a:extLst>
              <a:ext uri="{FF2B5EF4-FFF2-40B4-BE49-F238E27FC236}">
                <a16:creationId xmlns:a16="http://schemas.microsoft.com/office/drawing/2014/main" id="{D1C72AC9-E57E-724D-84FE-4AC7544BB2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04469-936D-E340-B243-0AE78DA936A7}"/>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315499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EDAC-9462-D645-9B71-2BC28980D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ACBD08-ECAF-AF41-9ACD-25A79B5B8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E549A-DEC9-2C4D-9A6F-C42E11EFE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65667-CB8A-FA49-A89C-F39C69AD331B}"/>
              </a:ext>
            </a:extLst>
          </p:cNvPr>
          <p:cNvSpPr>
            <a:spLocks noGrp="1"/>
          </p:cNvSpPr>
          <p:nvPr>
            <p:ph type="dt" sz="half" idx="10"/>
          </p:nvPr>
        </p:nvSpPr>
        <p:spPr/>
        <p:txBody>
          <a:bodyPr/>
          <a:lstStyle/>
          <a:p>
            <a:fld id="{3E320C33-694D-384F-BC08-808A5CCF4F94}" type="datetimeFigureOut">
              <a:rPr lang="en-US" smtClean="0"/>
              <a:t>5/18/21</a:t>
            </a:fld>
            <a:endParaRPr lang="en-US"/>
          </a:p>
        </p:txBody>
      </p:sp>
      <p:sp>
        <p:nvSpPr>
          <p:cNvPr id="6" name="Footer Placeholder 5">
            <a:extLst>
              <a:ext uri="{FF2B5EF4-FFF2-40B4-BE49-F238E27FC236}">
                <a16:creationId xmlns:a16="http://schemas.microsoft.com/office/drawing/2014/main" id="{CFDF0317-B174-A34E-A00C-277454E70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1A378-E5E6-874E-B67E-0B3ED9D6095C}"/>
              </a:ext>
            </a:extLst>
          </p:cNvPr>
          <p:cNvSpPr>
            <a:spLocks noGrp="1"/>
          </p:cNvSpPr>
          <p:nvPr>
            <p:ph type="sldNum" sz="quarter" idx="12"/>
          </p:nvPr>
        </p:nvSpPr>
        <p:spPr/>
        <p:txBody>
          <a:bodyPr/>
          <a:lstStyle/>
          <a:p>
            <a:fld id="{D28326A8-9274-B64B-B084-52C500DD52DE}" type="slidenum">
              <a:rPr lang="en-US" smtClean="0"/>
              <a:t>‹#›</a:t>
            </a:fld>
            <a:endParaRPr lang="en-US"/>
          </a:p>
        </p:txBody>
      </p:sp>
    </p:spTree>
    <p:extLst>
      <p:ext uri="{BB962C8B-B14F-4D97-AF65-F5344CB8AC3E}">
        <p14:creationId xmlns:p14="http://schemas.microsoft.com/office/powerpoint/2010/main" val="28568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550EDE-7E43-4F41-93B2-B980A8E0A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AC7E19-824A-D047-894A-B2780B3A9E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64751-CD26-DA4D-916A-BB59C39A7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20C33-694D-384F-BC08-808A5CCF4F94}" type="datetimeFigureOut">
              <a:rPr lang="en-US" smtClean="0"/>
              <a:t>5/18/21</a:t>
            </a:fld>
            <a:endParaRPr lang="en-US"/>
          </a:p>
        </p:txBody>
      </p:sp>
      <p:sp>
        <p:nvSpPr>
          <p:cNvPr id="5" name="Footer Placeholder 4">
            <a:extLst>
              <a:ext uri="{FF2B5EF4-FFF2-40B4-BE49-F238E27FC236}">
                <a16:creationId xmlns:a16="http://schemas.microsoft.com/office/drawing/2014/main" id="{2B6B9006-CB3C-494D-A167-4C01A670F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1B9E05-13D2-CD42-B471-53724C2DA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326A8-9274-B64B-B084-52C500DD52DE}" type="slidenum">
              <a:rPr lang="en-US" smtClean="0"/>
              <a:t>‹#›</a:t>
            </a:fld>
            <a:endParaRPr lang="en-US"/>
          </a:p>
        </p:txBody>
      </p:sp>
    </p:spTree>
    <p:extLst>
      <p:ext uri="{BB962C8B-B14F-4D97-AF65-F5344CB8AC3E}">
        <p14:creationId xmlns:p14="http://schemas.microsoft.com/office/powerpoint/2010/main" val="1037886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bank.org/indicator/SP.DYN.LE00.IN" TargetMode="External"/><Relationship Id="rId2" Type="http://schemas.openxmlformats.org/officeDocument/2006/relationships/hyperlink" Target="https://data.worldbank.org/indicator/NY.GDP.PCAP.C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9B820-9FD4-A44D-9C83-5EC29B808F58}"/>
              </a:ext>
            </a:extLst>
          </p:cNvPr>
          <p:cNvSpPr>
            <a:spLocks noGrp="1"/>
          </p:cNvSpPr>
          <p:nvPr>
            <p:ph type="ctrTitle"/>
          </p:nvPr>
        </p:nvSpPr>
        <p:spPr>
          <a:xfrm>
            <a:off x="795338" y="1275011"/>
            <a:ext cx="10601325" cy="2166723"/>
          </a:xfrm>
        </p:spPr>
        <p:txBody>
          <a:bodyPr>
            <a:normAutofit/>
          </a:bodyPr>
          <a:lstStyle/>
          <a:p>
            <a:r>
              <a:rPr lang="en-US" sz="6600" dirty="0"/>
              <a:t>STAT 5606 Final Project</a:t>
            </a:r>
          </a:p>
        </p:txBody>
      </p:sp>
      <p:sp>
        <p:nvSpPr>
          <p:cNvPr id="3" name="Subtitle 2">
            <a:extLst>
              <a:ext uri="{FF2B5EF4-FFF2-40B4-BE49-F238E27FC236}">
                <a16:creationId xmlns:a16="http://schemas.microsoft.com/office/drawing/2014/main" id="{90944324-A23F-B74B-981B-A964EAFC0074}"/>
              </a:ext>
            </a:extLst>
          </p:cNvPr>
          <p:cNvSpPr>
            <a:spLocks noGrp="1"/>
          </p:cNvSpPr>
          <p:nvPr>
            <p:ph type="subTitle" idx="1"/>
          </p:nvPr>
        </p:nvSpPr>
        <p:spPr>
          <a:xfrm>
            <a:off x="795338" y="4092319"/>
            <a:ext cx="10601325" cy="1797397"/>
          </a:xfrm>
        </p:spPr>
        <p:txBody>
          <a:bodyPr>
            <a:normAutofit lnSpcReduction="10000"/>
          </a:bodyPr>
          <a:lstStyle/>
          <a:p>
            <a:r>
              <a:rPr lang="en-US" sz="3500" dirty="0"/>
              <a:t>If your citizens are earning well (relative to the rest of the world), can they live longer?</a:t>
            </a:r>
          </a:p>
          <a:p>
            <a:endParaRPr lang="en-US" sz="1900" dirty="0"/>
          </a:p>
          <a:p>
            <a:r>
              <a:rPr lang="en-US" dirty="0"/>
              <a:t>By Toni Abiru</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ext&#10;&#10;Description automatically generated">
            <a:extLst>
              <a:ext uri="{FF2B5EF4-FFF2-40B4-BE49-F238E27FC236}">
                <a16:creationId xmlns:a16="http://schemas.microsoft.com/office/drawing/2014/main" id="{E62B8365-CCEC-B94E-8BA8-4ECC6DA2791A}"/>
              </a:ext>
            </a:extLst>
          </p:cNvPr>
          <p:cNvPicPr>
            <a:picLocks noChangeAspect="1"/>
          </p:cNvPicPr>
          <p:nvPr/>
        </p:nvPicPr>
        <p:blipFill>
          <a:blip r:embed="rId2"/>
          <a:stretch>
            <a:fillRect/>
          </a:stretch>
        </p:blipFill>
        <p:spPr>
          <a:xfrm>
            <a:off x="9763933" y="1313181"/>
            <a:ext cx="2165710" cy="1004101"/>
          </a:xfrm>
          <a:prstGeom prst="rect">
            <a:avLst/>
          </a:prstGeom>
        </p:spPr>
      </p:pic>
    </p:spTree>
    <p:extLst>
      <p:ext uri="{BB962C8B-B14F-4D97-AF65-F5344CB8AC3E}">
        <p14:creationId xmlns:p14="http://schemas.microsoft.com/office/powerpoint/2010/main" val="155217885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63D2F-9ABF-4B4F-8094-B0B39E42F342}"/>
              </a:ext>
            </a:extLst>
          </p:cNvPr>
          <p:cNvSpPr>
            <a:spLocks noGrp="1"/>
          </p:cNvSpPr>
          <p:nvPr>
            <p:ph type="title"/>
          </p:nvPr>
        </p:nvSpPr>
        <p:spPr>
          <a:xfrm>
            <a:off x="947446" y="1053711"/>
            <a:ext cx="4933490" cy="1424446"/>
          </a:xfrm>
        </p:spPr>
        <p:txBody>
          <a:bodyPr>
            <a:normAutofit/>
          </a:bodyPr>
          <a:lstStyle/>
          <a:p>
            <a:r>
              <a:rPr lang="en-US" sz="4000">
                <a:solidFill>
                  <a:srgbClr val="FFFFFF"/>
                </a:solidFill>
              </a:rPr>
              <a:t>Data Analysis: Correlation</a:t>
            </a:r>
          </a:p>
        </p:txBody>
      </p:sp>
      <p:cxnSp>
        <p:nvCxnSpPr>
          <p:cNvPr id="12" name="Straight Connector 1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F502C6-32AB-924C-8D62-35A6A12EF4A0}"/>
              </a:ext>
            </a:extLst>
          </p:cNvPr>
          <p:cNvSpPr>
            <a:spLocks noGrp="1"/>
          </p:cNvSpPr>
          <p:nvPr>
            <p:ph idx="1"/>
          </p:nvPr>
        </p:nvSpPr>
        <p:spPr>
          <a:xfrm>
            <a:off x="947447" y="2799889"/>
            <a:ext cx="4933490" cy="2987543"/>
          </a:xfrm>
        </p:spPr>
        <p:txBody>
          <a:bodyPr anchor="t">
            <a:normAutofit/>
          </a:bodyPr>
          <a:lstStyle/>
          <a:p>
            <a:r>
              <a:rPr lang="en-US" sz="2200" dirty="0">
                <a:solidFill>
                  <a:srgbClr val="FFFFFF"/>
                </a:solidFill>
              </a:rPr>
              <a:t>By using Python Matplotlib, we can see the correlation of the points. </a:t>
            </a:r>
          </a:p>
          <a:p>
            <a:r>
              <a:rPr lang="en-US" sz="2200" dirty="0">
                <a:solidFill>
                  <a:srgbClr val="FFFFFF"/>
                </a:solidFill>
              </a:rPr>
              <a:t>The correlation here is 65.6% for both years which suggests that they a positively correlated with medium strength.</a:t>
            </a:r>
          </a:p>
          <a:p>
            <a:endParaRPr lang="en-US" sz="2200" dirty="0">
              <a:solidFill>
                <a:srgbClr val="FFFFFF"/>
              </a:solidFill>
            </a:endParaRPr>
          </a:p>
        </p:txBody>
      </p:sp>
      <p:pic>
        <p:nvPicPr>
          <p:cNvPr id="5" name="Picture 4" descr="Chart, scatter chart&#10;&#10;Description automatically generated">
            <a:extLst>
              <a:ext uri="{FF2B5EF4-FFF2-40B4-BE49-F238E27FC236}">
                <a16:creationId xmlns:a16="http://schemas.microsoft.com/office/drawing/2014/main" id="{A10880DA-E72E-8340-8469-3947B8AF5C2F}"/>
              </a:ext>
            </a:extLst>
          </p:cNvPr>
          <p:cNvPicPr>
            <a:picLocks noChangeAspect="1"/>
          </p:cNvPicPr>
          <p:nvPr/>
        </p:nvPicPr>
        <p:blipFill>
          <a:blip r:embed="rId2"/>
          <a:stretch>
            <a:fillRect/>
          </a:stretch>
        </p:blipFill>
        <p:spPr>
          <a:xfrm>
            <a:off x="7101231" y="347472"/>
            <a:ext cx="4324350" cy="2971800"/>
          </a:xfrm>
          <a:prstGeom prst="rect">
            <a:avLst/>
          </a:prstGeom>
        </p:spPr>
      </p:pic>
      <p:pic>
        <p:nvPicPr>
          <p:cNvPr id="4" name="Content Placeholder 4" descr="Chart, scatter chart&#10;&#10;Description automatically generated">
            <a:extLst>
              <a:ext uri="{FF2B5EF4-FFF2-40B4-BE49-F238E27FC236}">
                <a16:creationId xmlns:a16="http://schemas.microsoft.com/office/drawing/2014/main" id="{718897F9-5893-9D42-B54B-FABB4F0AF290}"/>
              </a:ext>
            </a:extLst>
          </p:cNvPr>
          <p:cNvPicPr>
            <a:picLocks noChangeAspect="1"/>
          </p:cNvPicPr>
          <p:nvPr/>
        </p:nvPicPr>
        <p:blipFill>
          <a:blip r:embed="rId3"/>
          <a:stretch>
            <a:fillRect/>
          </a:stretch>
        </p:blipFill>
        <p:spPr>
          <a:xfrm>
            <a:off x="7101230" y="3566160"/>
            <a:ext cx="4324350" cy="2971800"/>
          </a:xfrm>
          <a:prstGeom prst="rect">
            <a:avLst/>
          </a:prstGeom>
        </p:spPr>
      </p:pic>
    </p:spTree>
    <p:extLst>
      <p:ext uri="{BB962C8B-B14F-4D97-AF65-F5344CB8AC3E}">
        <p14:creationId xmlns:p14="http://schemas.microsoft.com/office/powerpoint/2010/main" val="172870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FA255-F168-C548-B684-FE1513CD45C8}"/>
              </a:ext>
            </a:extLst>
          </p:cNvPr>
          <p:cNvSpPr>
            <a:spLocks noGrp="1"/>
          </p:cNvSpPr>
          <p:nvPr>
            <p:ph type="title"/>
          </p:nvPr>
        </p:nvSpPr>
        <p:spPr>
          <a:xfrm>
            <a:off x="838200" y="631825"/>
            <a:ext cx="10515600" cy="1325563"/>
          </a:xfrm>
        </p:spPr>
        <p:txBody>
          <a:bodyPr>
            <a:normAutofit/>
          </a:bodyPr>
          <a:lstStyle/>
          <a:p>
            <a:r>
              <a:rPr lang="en-US" dirty="0"/>
              <a:t>How can we be more certain?</a:t>
            </a:r>
          </a:p>
        </p:txBody>
      </p:sp>
      <p:sp>
        <p:nvSpPr>
          <p:cNvPr id="3" name="Content Placeholder 2">
            <a:extLst>
              <a:ext uri="{FF2B5EF4-FFF2-40B4-BE49-F238E27FC236}">
                <a16:creationId xmlns:a16="http://schemas.microsoft.com/office/drawing/2014/main" id="{CD9BBA9C-7494-CB40-8D71-941630EA2584}"/>
              </a:ext>
            </a:extLst>
          </p:cNvPr>
          <p:cNvSpPr>
            <a:spLocks noGrp="1"/>
          </p:cNvSpPr>
          <p:nvPr>
            <p:ph idx="1"/>
          </p:nvPr>
        </p:nvSpPr>
        <p:spPr>
          <a:xfrm>
            <a:off x="838200" y="2057400"/>
            <a:ext cx="10515600" cy="3871762"/>
          </a:xfrm>
        </p:spPr>
        <p:txBody>
          <a:bodyPr>
            <a:normAutofit/>
          </a:bodyPr>
          <a:lstStyle/>
          <a:p>
            <a:r>
              <a:rPr lang="en-US" sz="2400" dirty="0"/>
              <a:t>By calculating some regression using Python </a:t>
            </a:r>
            <a:r>
              <a:rPr lang="en-US" sz="2400" dirty="0" err="1"/>
              <a:t>sklearn</a:t>
            </a:r>
            <a:r>
              <a:rPr lang="en-US" sz="2400" dirty="0"/>
              <a:t> library.</a:t>
            </a:r>
          </a:p>
          <a:p>
            <a:r>
              <a:rPr lang="en-US" sz="2400" dirty="0"/>
              <a:t>As we can see from r</a:t>
            </a:r>
            <a:r>
              <a:rPr lang="en-US" sz="2400" baseline="30000" dirty="0"/>
              <a:t>2</a:t>
            </a:r>
            <a:r>
              <a:rPr lang="en-US" sz="2400" dirty="0"/>
              <a:t>, there is a chance that the variation in Life Expectancy that can be explained by GDP per capita is 43%.</a:t>
            </a:r>
          </a:p>
          <a:p>
            <a:r>
              <a:rPr lang="en-US" sz="2400" dirty="0"/>
              <a:t>While it is a different number from the correlation figure, it still suggests that a positive relationship exists between the GDP per capita of a country and the Life Expectancy of the country.</a:t>
            </a:r>
          </a:p>
        </p:txBody>
      </p:sp>
      <p:pic>
        <p:nvPicPr>
          <p:cNvPr id="9" name="Picture 8" descr="Text&#10;&#10;Description automatically generated">
            <a:extLst>
              <a:ext uri="{FF2B5EF4-FFF2-40B4-BE49-F238E27FC236}">
                <a16:creationId xmlns:a16="http://schemas.microsoft.com/office/drawing/2014/main" id="{D8A22A0F-0868-D14E-B382-BC11DF614DE8}"/>
              </a:ext>
            </a:extLst>
          </p:cNvPr>
          <p:cNvPicPr>
            <a:picLocks noChangeAspect="1"/>
          </p:cNvPicPr>
          <p:nvPr/>
        </p:nvPicPr>
        <p:blipFill>
          <a:blip r:embed="rId2"/>
          <a:stretch>
            <a:fillRect/>
          </a:stretch>
        </p:blipFill>
        <p:spPr>
          <a:xfrm>
            <a:off x="4208526" y="4736632"/>
            <a:ext cx="3771900" cy="90170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31F66CDD-FD73-EC42-AA5C-B8EB994ACEF3}"/>
              </a:ext>
            </a:extLst>
          </p:cNvPr>
          <p:cNvPicPr>
            <a:picLocks noChangeAspect="1"/>
          </p:cNvPicPr>
          <p:nvPr/>
        </p:nvPicPr>
        <p:blipFill>
          <a:blip r:embed="rId3"/>
          <a:stretch>
            <a:fillRect/>
          </a:stretch>
        </p:blipFill>
        <p:spPr>
          <a:xfrm>
            <a:off x="9347348" y="444501"/>
            <a:ext cx="2165710" cy="1004101"/>
          </a:xfrm>
          <a:prstGeom prst="rect">
            <a:avLst/>
          </a:prstGeom>
        </p:spPr>
      </p:pic>
    </p:spTree>
    <p:extLst>
      <p:ext uri="{BB962C8B-B14F-4D97-AF65-F5344CB8AC3E}">
        <p14:creationId xmlns:p14="http://schemas.microsoft.com/office/powerpoint/2010/main" val="5918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9B1A-2EFE-D04D-97A3-750D52884EE3}"/>
              </a:ext>
            </a:extLst>
          </p:cNvPr>
          <p:cNvSpPr>
            <a:spLocks noGrp="1"/>
          </p:cNvSpPr>
          <p:nvPr>
            <p:ph type="title"/>
          </p:nvPr>
        </p:nvSpPr>
        <p:spPr>
          <a:xfrm>
            <a:off x="1653363" y="365760"/>
            <a:ext cx="9367203" cy="1188720"/>
          </a:xfrm>
        </p:spPr>
        <p:txBody>
          <a:bodyPr>
            <a:normAutofit/>
          </a:bodyPr>
          <a:lstStyle/>
          <a:p>
            <a:r>
              <a:rPr lang="en-US" dirty="0"/>
              <a:t>Other key findings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64D0EC-FFC6-CD44-8C1F-14F2B9EC1BC9}"/>
              </a:ext>
            </a:extLst>
          </p:cNvPr>
          <p:cNvSpPr>
            <a:spLocks noGrp="1"/>
          </p:cNvSpPr>
          <p:nvPr>
            <p:ph idx="1"/>
          </p:nvPr>
        </p:nvSpPr>
        <p:spPr>
          <a:xfrm>
            <a:off x="1653363" y="2176272"/>
            <a:ext cx="9367204" cy="4041648"/>
          </a:xfrm>
        </p:spPr>
        <p:txBody>
          <a:bodyPr anchor="t">
            <a:normAutofit/>
          </a:bodyPr>
          <a:lstStyle/>
          <a:p>
            <a:r>
              <a:rPr lang="en-US" sz="2400"/>
              <a:t>The country that performed the best in terms of the relationship was Luxembourg. (Avg GDP per capita: about $112,000, Avg Life Expectancy: about 82 years)</a:t>
            </a:r>
          </a:p>
          <a:p>
            <a:endParaRPr lang="en-US" sz="2400"/>
          </a:p>
          <a:p>
            <a:r>
              <a:rPr lang="en-US" sz="2400"/>
              <a:t>The countries that performed the worst were Nigeria, Sierra Leone, Chad, Lesotho and Central African Republic. (Avg GDP per capita: about $972, Avg Life Expectancy: about 54 years)</a:t>
            </a:r>
          </a:p>
        </p:txBody>
      </p:sp>
      <p:pic>
        <p:nvPicPr>
          <p:cNvPr id="9" name="Picture 8" descr="A picture containing text&#10;&#10;Description automatically generated">
            <a:extLst>
              <a:ext uri="{FF2B5EF4-FFF2-40B4-BE49-F238E27FC236}">
                <a16:creationId xmlns:a16="http://schemas.microsoft.com/office/drawing/2014/main" id="{71376F7E-DE37-004F-90EF-4E4FFFD194A0}"/>
              </a:ext>
            </a:extLst>
          </p:cNvPr>
          <p:cNvPicPr>
            <a:picLocks noChangeAspect="1"/>
          </p:cNvPicPr>
          <p:nvPr/>
        </p:nvPicPr>
        <p:blipFill>
          <a:blip r:embed="rId2"/>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157896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34C4-F5A6-CE45-AAE8-C862CAF1BA49}"/>
              </a:ext>
            </a:extLst>
          </p:cNvPr>
          <p:cNvSpPr>
            <a:spLocks noGrp="1"/>
          </p:cNvSpPr>
          <p:nvPr>
            <p:ph type="title"/>
          </p:nvPr>
        </p:nvSpPr>
        <p:spPr>
          <a:xfrm>
            <a:off x="1653363" y="365760"/>
            <a:ext cx="9367203" cy="1188720"/>
          </a:xfrm>
        </p:spPr>
        <p:txBody>
          <a:bodyPr>
            <a:normAutofit/>
          </a:bodyPr>
          <a:lstStyle/>
          <a:p>
            <a:r>
              <a:rPr lang="en-US" dirty="0"/>
              <a:t>In 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011B9AE-226C-744B-9278-5C5450E72269}"/>
              </a:ext>
            </a:extLst>
          </p:cNvPr>
          <p:cNvSpPr>
            <a:spLocks noGrp="1"/>
          </p:cNvSpPr>
          <p:nvPr>
            <p:ph idx="1"/>
          </p:nvPr>
        </p:nvSpPr>
        <p:spPr>
          <a:xfrm>
            <a:off x="1653363" y="2176272"/>
            <a:ext cx="9367204" cy="4041648"/>
          </a:xfrm>
        </p:spPr>
        <p:txBody>
          <a:bodyPr anchor="t">
            <a:normAutofit/>
          </a:bodyPr>
          <a:lstStyle/>
          <a:p>
            <a:r>
              <a:rPr lang="en-US" sz="2400" dirty="0"/>
              <a:t>There is some positive relationship between GDP per capita and Life Expectancy. So, it is possible that high GDP per capita lead to higher years of life. </a:t>
            </a:r>
          </a:p>
          <a:p>
            <a:endParaRPr lang="en-US" sz="2400" dirty="0"/>
          </a:p>
          <a:p>
            <a:r>
              <a:rPr lang="en-US" sz="2400" dirty="0"/>
              <a:t>However, we must be aware of the several other lurking variables that may also influence life expectancy. These include Gender, Government spending on health, Crime rates, Mortality rate, Access to Healthcare, Average citizen level of education etc.</a:t>
            </a:r>
          </a:p>
          <a:p>
            <a:endParaRPr lang="en-US" sz="2400" dirty="0"/>
          </a:p>
          <a:p>
            <a:endParaRPr lang="en-US" sz="2400" dirty="0"/>
          </a:p>
        </p:txBody>
      </p:sp>
      <p:pic>
        <p:nvPicPr>
          <p:cNvPr id="9" name="Picture 8" descr="A picture containing text&#10;&#10;Description automatically generated">
            <a:extLst>
              <a:ext uri="{FF2B5EF4-FFF2-40B4-BE49-F238E27FC236}">
                <a16:creationId xmlns:a16="http://schemas.microsoft.com/office/drawing/2014/main" id="{EC2129E3-B364-AD48-86B9-E7E347B535A8}"/>
              </a:ext>
            </a:extLst>
          </p:cNvPr>
          <p:cNvPicPr>
            <a:picLocks noChangeAspect="1"/>
          </p:cNvPicPr>
          <p:nvPr/>
        </p:nvPicPr>
        <p:blipFill>
          <a:blip r:embed="rId2"/>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60694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8E05-A9C5-834A-AFBE-6D5DAC456481}"/>
              </a:ext>
            </a:extLst>
          </p:cNvPr>
          <p:cNvSpPr>
            <a:spLocks noGrp="1"/>
          </p:cNvSpPr>
          <p:nvPr>
            <p:ph type="title"/>
          </p:nvPr>
        </p:nvSpPr>
        <p:spPr>
          <a:xfrm>
            <a:off x="1653363" y="365760"/>
            <a:ext cx="9367203" cy="1188720"/>
          </a:xfrm>
        </p:spPr>
        <p:txBody>
          <a:bodyPr>
            <a:normAutofit/>
          </a:bodyPr>
          <a:lstStyle/>
          <a:p>
            <a:r>
              <a:rPr lang="en-US" dirty="0"/>
              <a:t>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F140C85-5897-7844-835F-7B2CF46C41BA}"/>
              </a:ext>
            </a:extLst>
          </p:cNvPr>
          <p:cNvSpPr>
            <a:spLocks noGrp="1"/>
          </p:cNvSpPr>
          <p:nvPr>
            <p:ph idx="1"/>
          </p:nvPr>
        </p:nvSpPr>
        <p:spPr>
          <a:xfrm>
            <a:off x="1653363" y="2176272"/>
            <a:ext cx="9367204" cy="4041648"/>
          </a:xfrm>
        </p:spPr>
        <p:txBody>
          <a:bodyPr anchor="t">
            <a:normAutofit/>
          </a:bodyPr>
          <a:lstStyle/>
          <a:p>
            <a:r>
              <a:rPr lang="en-US" sz="2400" dirty="0"/>
              <a:t>For this project, I would like to see if there is a relationship between the GDP per capita of a country and the life expectancy of its citizens.</a:t>
            </a:r>
          </a:p>
          <a:p>
            <a:r>
              <a:rPr lang="en-US" sz="2400" dirty="0"/>
              <a:t>I will utilize Python libraries and MySQL workbench to conduct this analysis.</a:t>
            </a:r>
          </a:p>
        </p:txBody>
      </p:sp>
      <p:pic>
        <p:nvPicPr>
          <p:cNvPr id="5" name="Picture 4" descr="A picture containing text&#10;&#10;Description automatically generated">
            <a:extLst>
              <a:ext uri="{FF2B5EF4-FFF2-40B4-BE49-F238E27FC236}">
                <a16:creationId xmlns:a16="http://schemas.microsoft.com/office/drawing/2014/main" id="{C0169B23-5866-0441-8613-33E08F9054E1}"/>
              </a:ext>
            </a:extLst>
          </p:cNvPr>
          <p:cNvPicPr>
            <a:picLocks noChangeAspect="1"/>
          </p:cNvPicPr>
          <p:nvPr/>
        </p:nvPicPr>
        <p:blipFill>
          <a:blip r:embed="rId2"/>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267325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B128-E015-CA44-A76F-D957C31C7C87}"/>
              </a:ext>
            </a:extLst>
          </p:cNvPr>
          <p:cNvSpPr>
            <a:spLocks noGrp="1"/>
          </p:cNvSpPr>
          <p:nvPr>
            <p:ph type="title"/>
          </p:nvPr>
        </p:nvSpPr>
        <p:spPr>
          <a:xfrm>
            <a:off x="1653363" y="365760"/>
            <a:ext cx="9367203" cy="1188720"/>
          </a:xfrm>
        </p:spPr>
        <p:txBody>
          <a:bodyPr>
            <a:normAutofit/>
          </a:bodyPr>
          <a:lstStyle/>
          <a:p>
            <a:r>
              <a:rPr lang="en-US" dirty="0"/>
              <a:t>Data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D7573A-7F5C-224F-8135-FFF96E9296CC}"/>
              </a:ext>
            </a:extLst>
          </p:cNvPr>
          <p:cNvSpPr>
            <a:spLocks noGrp="1"/>
          </p:cNvSpPr>
          <p:nvPr>
            <p:ph idx="1"/>
          </p:nvPr>
        </p:nvSpPr>
        <p:spPr>
          <a:xfrm>
            <a:off x="1653363" y="2176272"/>
            <a:ext cx="9367204" cy="4041648"/>
          </a:xfrm>
        </p:spPr>
        <p:txBody>
          <a:bodyPr anchor="t">
            <a:normAutofit/>
          </a:bodyPr>
          <a:lstStyle/>
          <a:p>
            <a:r>
              <a:rPr lang="en-US" sz="2400"/>
              <a:t>The data for this project was gotten from the World Bank Open Data platform. I used values from 2017 and 2018 because those are the latest years from World Bank that have data for both GDP per capita and Life Expectancy. (As at 20</a:t>
            </a:r>
            <a:r>
              <a:rPr lang="en-US" sz="2400" baseline="30000"/>
              <a:t>th</a:t>
            </a:r>
            <a:r>
              <a:rPr lang="en-US" sz="2400"/>
              <a:t> November 2020)</a:t>
            </a:r>
          </a:p>
          <a:p>
            <a:endParaRPr lang="en-US" sz="2400"/>
          </a:p>
          <a:p>
            <a:r>
              <a:rPr lang="en-US" sz="2400"/>
              <a:t>GDP Per Capita: </a:t>
            </a:r>
            <a:r>
              <a:rPr lang="en-US" sz="2400" u="sng">
                <a:hlinkClick r:id="rId2"/>
              </a:rPr>
              <a:t>https://data.worldbank.org/indicator/NY.GDP.PCAP.CD</a:t>
            </a:r>
            <a:r>
              <a:rPr lang="en-US" sz="2400"/>
              <a:t> </a:t>
            </a:r>
          </a:p>
          <a:p>
            <a:r>
              <a:rPr lang="en-US" sz="2400"/>
              <a:t>Life Expectancy: </a:t>
            </a:r>
            <a:r>
              <a:rPr lang="en-US" sz="2400" u="sng">
                <a:hlinkClick r:id="rId3"/>
              </a:rPr>
              <a:t>https://data.worldbank.org/indicator/SP.DYN.LE00.IN</a:t>
            </a:r>
            <a:endParaRPr lang="en-US" sz="2400"/>
          </a:p>
          <a:p>
            <a:endParaRPr lang="en-US" sz="2400"/>
          </a:p>
        </p:txBody>
      </p:sp>
      <p:pic>
        <p:nvPicPr>
          <p:cNvPr id="9" name="Picture 8" descr="Logo, company name&#10;&#10;Description automatically generated">
            <a:extLst>
              <a:ext uri="{FF2B5EF4-FFF2-40B4-BE49-F238E27FC236}">
                <a16:creationId xmlns:a16="http://schemas.microsoft.com/office/drawing/2014/main" id="{A515A0F8-A65E-6E46-A833-FBD083063057}"/>
              </a:ext>
            </a:extLst>
          </p:cNvPr>
          <p:cNvPicPr>
            <a:picLocks noChangeAspect="1"/>
          </p:cNvPicPr>
          <p:nvPr/>
        </p:nvPicPr>
        <p:blipFill>
          <a:blip r:embed="rId4"/>
          <a:stretch>
            <a:fillRect/>
          </a:stretch>
        </p:blipFill>
        <p:spPr>
          <a:xfrm>
            <a:off x="5086588" y="5463540"/>
            <a:ext cx="2018824" cy="10287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D289789D-EE17-D14E-BEDC-C9FD4EC27CBA}"/>
              </a:ext>
            </a:extLst>
          </p:cNvPr>
          <p:cNvPicPr>
            <a:picLocks noChangeAspect="1"/>
          </p:cNvPicPr>
          <p:nvPr/>
        </p:nvPicPr>
        <p:blipFill>
          <a:blip r:embed="rId5"/>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190220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1A5-D5AB-8746-A756-D4C758CD4C75}"/>
              </a:ext>
            </a:extLst>
          </p:cNvPr>
          <p:cNvSpPr>
            <a:spLocks noGrp="1"/>
          </p:cNvSpPr>
          <p:nvPr>
            <p:ph type="title"/>
          </p:nvPr>
        </p:nvSpPr>
        <p:spPr>
          <a:xfrm>
            <a:off x="1653363" y="365760"/>
            <a:ext cx="9367203" cy="1188720"/>
          </a:xfrm>
        </p:spPr>
        <p:txBody>
          <a:bodyPr>
            <a:normAutofit/>
          </a:bodyPr>
          <a:lstStyle/>
          <a:p>
            <a:r>
              <a:rPr lang="en-US"/>
              <a:t>Data importing and storage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223ECBE-CE83-5846-B436-56EFD2D6C093}"/>
              </a:ext>
            </a:extLst>
          </p:cNvPr>
          <p:cNvSpPr>
            <a:spLocks noGrp="1"/>
          </p:cNvSpPr>
          <p:nvPr>
            <p:ph idx="1"/>
          </p:nvPr>
        </p:nvSpPr>
        <p:spPr>
          <a:xfrm>
            <a:off x="1653363" y="2176272"/>
            <a:ext cx="9367204" cy="4041648"/>
          </a:xfrm>
        </p:spPr>
        <p:txBody>
          <a:bodyPr anchor="t">
            <a:normAutofit/>
          </a:bodyPr>
          <a:lstStyle/>
          <a:p>
            <a:r>
              <a:rPr lang="en-US" sz="2400" dirty="0"/>
              <a:t>By using Python read functions, the MySQL connection &amp; SQL alchemy, I was able to create </a:t>
            </a:r>
            <a:r>
              <a:rPr lang="en-US" sz="2400" dirty="0" err="1"/>
              <a:t>dataframes</a:t>
            </a:r>
            <a:r>
              <a:rPr lang="en-US" sz="2400" dirty="0"/>
              <a:t> in Panda and databases in MySQL for my data.</a:t>
            </a:r>
          </a:p>
        </p:txBody>
      </p:sp>
      <p:pic>
        <p:nvPicPr>
          <p:cNvPr id="13" name="Picture 12" descr="A picture containing text&#10;&#10;Description automatically generated">
            <a:extLst>
              <a:ext uri="{FF2B5EF4-FFF2-40B4-BE49-F238E27FC236}">
                <a16:creationId xmlns:a16="http://schemas.microsoft.com/office/drawing/2014/main" id="{EE03AF38-37F2-1D4A-92EE-64D32BE4D176}"/>
              </a:ext>
            </a:extLst>
          </p:cNvPr>
          <p:cNvPicPr>
            <a:picLocks noChangeAspect="1"/>
          </p:cNvPicPr>
          <p:nvPr/>
        </p:nvPicPr>
        <p:blipFill>
          <a:blip r:embed="rId2"/>
          <a:stretch>
            <a:fillRect/>
          </a:stretch>
        </p:blipFill>
        <p:spPr>
          <a:xfrm>
            <a:off x="2117726" y="3514725"/>
            <a:ext cx="7851064" cy="1042988"/>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A3331E8E-85AE-474A-AC7E-127EC40214E8}"/>
              </a:ext>
            </a:extLst>
          </p:cNvPr>
          <p:cNvPicPr>
            <a:picLocks noChangeAspect="1"/>
          </p:cNvPicPr>
          <p:nvPr/>
        </p:nvPicPr>
        <p:blipFill>
          <a:blip r:embed="rId3"/>
          <a:stretch>
            <a:fillRect/>
          </a:stretch>
        </p:blipFill>
        <p:spPr>
          <a:xfrm>
            <a:off x="2117726" y="4697255"/>
            <a:ext cx="7851064" cy="1794985"/>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AA8EF688-0AFC-5E49-B91E-1615FEFA0752}"/>
              </a:ext>
            </a:extLst>
          </p:cNvPr>
          <p:cNvPicPr>
            <a:picLocks noChangeAspect="1"/>
          </p:cNvPicPr>
          <p:nvPr/>
        </p:nvPicPr>
        <p:blipFill>
          <a:blip r:embed="rId4"/>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104504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1A5-D5AB-8746-A756-D4C758CD4C75}"/>
              </a:ext>
            </a:extLst>
          </p:cNvPr>
          <p:cNvSpPr>
            <a:spLocks noGrp="1"/>
          </p:cNvSpPr>
          <p:nvPr>
            <p:ph type="title"/>
          </p:nvPr>
        </p:nvSpPr>
        <p:spPr>
          <a:xfrm>
            <a:off x="1653363" y="365760"/>
            <a:ext cx="9367203" cy="1188720"/>
          </a:xfrm>
        </p:spPr>
        <p:txBody>
          <a:bodyPr>
            <a:normAutofit/>
          </a:bodyPr>
          <a:lstStyle/>
          <a:p>
            <a:r>
              <a:rPr lang="en-US"/>
              <a:t>Data importing and storage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223ECBE-CE83-5846-B436-56EFD2D6C093}"/>
              </a:ext>
            </a:extLst>
          </p:cNvPr>
          <p:cNvSpPr>
            <a:spLocks noGrp="1"/>
          </p:cNvSpPr>
          <p:nvPr>
            <p:ph idx="1"/>
          </p:nvPr>
        </p:nvSpPr>
        <p:spPr>
          <a:xfrm>
            <a:off x="1653363" y="2176272"/>
            <a:ext cx="9367204" cy="4041648"/>
          </a:xfrm>
        </p:spPr>
        <p:txBody>
          <a:bodyPr anchor="t">
            <a:normAutofit/>
          </a:bodyPr>
          <a:lstStyle/>
          <a:p>
            <a:r>
              <a:rPr lang="en-US" sz="2400" b="1" dirty="0"/>
              <a:t>Missing values: </a:t>
            </a:r>
            <a:r>
              <a:rPr lang="en-US" sz="2400" dirty="0"/>
              <a:t>No real issue, when the </a:t>
            </a:r>
            <a:r>
              <a:rPr lang="en-US" sz="2400" dirty="0" err="1"/>
              <a:t>dataframes</a:t>
            </a:r>
            <a:r>
              <a:rPr lang="en-US" sz="2400" dirty="0"/>
              <a:t> where created, the null values were addressed. However, I still tried to address them as I connected the SQL data to </a:t>
            </a:r>
            <a:r>
              <a:rPr lang="en-US" sz="2400" dirty="0" err="1"/>
              <a:t>Jupyter</a:t>
            </a:r>
            <a:r>
              <a:rPr lang="en-US" sz="2400" dirty="0"/>
              <a:t> notebook, just in case.</a:t>
            </a:r>
          </a:p>
          <a:p>
            <a:pPr marL="0" indent="0">
              <a:buNone/>
            </a:pPr>
            <a:endParaRPr lang="en-US" sz="2400" dirty="0"/>
          </a:p>
          <a:p>
            <a:r>
              <a:rPr lang="en-US" sz="2400" b="1" dirty="0"/>
              <a:t>Outliers: </a:t>
            </a:r>
            <a:r>
              <a:rPr lang="en-US" sz="2400" dirty="0"/>
              <a:t>While some outliers existed in the data, especially for GDP per capita, I decided to include it because it wasn’t significant. Also, outliers would be interesting in this scenario because they would indicate countries that are doing very well or need to improve significantly.</a:t>
            </a:r>
          </a:p>
        </p:txBody>
      </p:sp>
      <p:pic>
        <p:nvPicPr>
          <p:cNvPr id="5" name="Picture 4" descr="Text&#10;&#10;Description automatically generated">
            <a:extLst>
              <a:ext uri="{FF2B5EF4-FFF2-40B4-BE49-F238E27FC236}">
                <a16:creationId xmlns:a16="http://schemas.microsoft.com/office/drawing/2014/main" id="{383EA6F9-B243-A742-86B9-73A58CDB7B0E}"/>
              </a:ext>
            </a:extLst>
          </p:cNvPr>
          <p:cNvPicPr>
            <a:picLocks noChangeAspect="1"/>
          </p:cNvPicPr>
          <p:nvPr/>
        </p:nvPicPr>
        <p:blipFill>
          <a:blip r:embed="rId2"/>
          <a:stretch>
            <a:fillRect/>
          </a:stretch>
        </p:blipFill>
        <p:spPr>
          <a:xfrm>
            <a:off x="2947584" y="5246833"/>
            <a:ext cx="6296832" cy="1455719"/>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A4797A1-DD0B-7449-BCFB-AA273937B95E}"/>
              </a:ext>
            </a:extLst>
          </p:cNvPr>
          <p:cNvPicPr>
            <a:picLocks noChangeAspect="1"/>
          </p:cNvPicPr>
          <p:nvPr/>
        </p:nvPicPr>
        <p:blipFill>
          <a:blip r:embed="rId3"/>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384898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1D6B-2040-3A48-B172-21E5EA356DDE}"/>
              </a:ext>
            </a:extLst>
          </p:cNvPr>
          <p:cNvSpPr>
            <a:spLocks noGrp="1"/>
          </p:cNvSpPr>
          <p:nvPr>
            <p:ph type="title"/>
          </p:nvPr>
        </p:nvSpPr>
        <p:spPr>
          <a:xfrm>
            <a:off x="1653363" y="365760"/>
            <a:ext cx="9367203" cy="1188720"/>
          </a:xfrm>
        </p:spPr>
        <p:txBody>
          <a:bodyPr>
            <a:normAutofit/>
          </a:bodyPr>
          <a:lstStyle/>
          <a:p>
            <a:r>
              <a:rPr lang="en-US" dirty="0"/>
              <a:t>Data storage in MySQL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15D948-DD17-8F41-9A6D-5C2C60DBFA29}"/>
              </a:ext>
            </a:extLst>
          </p:cNvPr>
          <p:cNvSpPr>
            <a:spLocks noGrp="1"/>
          </p:cNvSpPr>
          <p:nvPr>
            <p:ph idx="1"/>
          </p:nvPr>
        </p:nvSpPr>
        <p:spPr>
          <a:xfrm>
            <a:off x="1653363" y="2176272"/>
            <a:ext cx="9367204" cy="4041648"/>
          </a:xfrm>
        </p:spPr>
        <p:txBody>
          <a:bodyPr anchor="t">
            <a:normAutofit/>
          </a:bodyPr>
          <a:lstStyle/>
          <a:p>
            <a:r>
              <a:rPr lang="en-US" sz="2400"/>
              <a:t>Importing the Python dataframes into MySQL columns, reverse engineering to establish the ERD relationship</a:t>
            </a:r>
          </a:p>
        </p:txBody>
      </p:sp>
      <p:pic>
        <p:nvPicPr>
          <p:cNvPr id="9" name="Picture 8" descr="Diagram&#10;&#10;Description automatically generated">
            <a:extLst>
              <a:ext uri="{FF2B5EF4-FFF2-40B4-BE49-F238E27FC236}">
                <a16:creationId xmlns:a16="http://schemas.microsoft.com/office/drawing/2014/main" id="{F1724AC4-0E8A-7B46-8DC7-8B0BA56A12F7}"/>
              </a:ext>
            </a:extLst>
          </p:cNvPr>
          <p:cNvPicPr>
            <a:picLocks noChangeAspect="1"/>
          </p:cNvPicPr>
          <p:nvPr/>
        </p:nvPicPr>
        <p:blipFill>
          <a:blip r:embed="rId2"/>
          <a:stretch>
            <a:fillRect/>
          </a:stretch>
        </p:blipFill>
        <p:spPr>
          <a:xfrm>
            <a:off x="3960386" y="3100388"/>
            <a:ext cx="4753156" cy="3602164"/>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FB157C17-72B4-EA4A-9009-F49592E32D8A}"/>
              </a:ext>
            </a:extLst>
          </p:cNvPr>
          <p:cNvPicPr>
            <a:picLocks noChangeAspect="1"/>
          </p:cNvPicPr>
          <p:nvPr/>
        </p:nvPicPr>
        <p:blipFill>
          <a:blip r:embed="rId3"/>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83052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07F9A-9350-C84C-A313-E8160E23CDA8}"/>
              </a:ext>
            </a:extLst>
          </p:cNvPr>
          <p:cNvSpPr>
            <a:spLocks noGrp="1"/>
          </p:cNvSpPr>
          <p:nvPr>
            <p:ph type="title"/>
          </p:nvPr>
        </p:nvSpPr>
        <p:spPr>
          <a:xfrm>
            <a:off x="947446" y="1053711"/>
            <a:ext cx="4933490" cy="1424446"/>
          </a:xfrm>
        </p:spPr>
        <p:txBody>
          <a:bodyPr>
            <a:normAutofit/>
          </a:bodyPr>
          <a:lstStyle/>
          <a:p>
            <a:r>
              <a:rPr lang="en-US" sz="4000">
                <a:solidFill>
                  <a:srgbClr val="FFFFFF"/>
                </a:solidFill>
              </a:rPr>
              <a:t>Data Analysis: Introduction</a:t>
            </a:r>
          </a:p>
        </p:txBody>
      </p:sp>
      <p:cxnSp>
        <p:nvCxnSpPr>
          <p:cNvPr id="19" name="Straight Connector 18">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BF7067-0BCE-884D-A05B-C3A56B68E26C}"/>
              </a:ext>
            </a:extLst>
          </p:cNvPr>
          <p:cNvSpPr>
            <a:spLocks noGrp="1"/>
          </p:cNvSpPr>
          <p:nvPr>
            <p:ph idx="1"/>
          </p:nvPr>
        </p:nvSpPr>
        <p:spPr>
          <a:xfrm>
            <a:off x="947447" y="2799889"/>
            <a:ext cx="4933490" cy="2987543"/>
          </a:xfrm>
        </p:spPr>
        <p:txBody>
          <a:bodyPr anchor="t">
            <a:normAutofit/>
          </a:bodyPr>
          <a:lstStyle/>
          <a:p>
            <a:r>
              <a:rPr lang="en-US" sz="2200" dirty="0">
                <a:solidFill>
                  <a:srgbClr val="FFFFFF"/>
                </a:solidFill>
              </a:rPr>
              <a:t>The first step was to get some interesting descriptive top 5 data for the GDP per capita and Life Expectancy in both of our years (2017 and 2018)</a:t>
            </a:r>
          </a:p>
          <a:p>
            <a:r>
              <a:rPr lang="en-US" sz="2200" dirty="0">
                <a:solidFill>
                  <a:srgbClr val="FFFFFF"/>
                </a:solidFill>
              </a:rPr>
              <a:t>This was done using Python pandas and matplotlib</a:t>
            </a:r>
          </a:p>
        </p:txBody>
      </p:sp>
      <p:pic>
        <p:nvPicPr>
          <p:cNvPr id="11" name="Content Placeholder 4" descr="Chart, bar chart&#10;&#10;Description automatically generated">
            <a:extLst>
              <a:ext uri="{FF2B5EF4-FFF2-40B4-BE49-F238E27FC236}">
                <a16:creationId xmlns:a16="http://schemas.microsoft.com/office/drawing/2014/main" id="{24430B97-BF21-F94B-9EA7-8C4D8A586FD9}"/>
              </a:ext>
            </a:extLst>
          </p:cNvPr>
          <p:cNvPicPr>
            <a:picLocks noChangeAspect="1"/>
          </p:cNvPicPr>
          <p:nvPr/>
        </p:nvPicPr>
        <p:blipFill>
          <a:blip r:embed="rId2"/>
          <a:stretch>
            <a:fillRect/>
          </a:stretch>
        </p:blipFill>
        <p:spPr>
          <a:xfrm>
            <a:off x="6835674" y="619506"/>
            <a:ext cx="4855464" cy="2427731"/>
          </a:xfrm>
          <a:prstGeom prst="rect">
            <a:avLst/>
          </a:prstGeom>
        </p:spPr>
      </p:pic>
      <p:pic>
        <p:nvPicPr>
          <p:cNvPr id="9" name="Picture 8" descr="Chart, bar chart&#10;&#10;Description automatically generated">
            <a:extLst>
              <a:ext uri="{FF2B5EF4-FFF2-40B4-BE49-F238E27FC236}">
                <a16:creationId xmlns:a16="http://schemas.microsoft.com/office/drawing/2014/main" id="{C23D07C9-45F3-6A4F-9886-2DD86A4987F8}"/>
              </a:ext>
            </a:extLst>
          </p:cNvPr>
          <p:cNvPicPr>
            <a:picLocks noChangeAspect="1"/>
          </p:cNvPicPr>
          <p:nvPr/>
        </p:nvPicPr>
        <p:blipFill>
          <a:blip r:embed="rId3"/>
          <a:stretch>
            <a:fillRect/>
          </a:stretch>
        </p:blipFill>
        <p:spPr>
          <a:xfrm>
            <a:off x="6835673" y="3850333"/>
            <a:ext cx="4855464" cy="2403454"/>
          </a:xfrm>
          <a:prstGeom prst="rect">
            <a:avLst/>
          </a:prstGeom>
        </p:spPr>
      </p:pic>
    </p:spTree>
    <p:extLst>
      <p:ext uri="{BB962C8B-B14F-4D97-AF65-F5344CB8AC3E}">
        <p14:creationId xmlns:p14="http://schemas.microsoft.com/office/powerpoint/2010/main" val="315108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able&#10;&#10;Description automatically generated">
            <a:extLst>
              <a:ext uri="{FF2B5EF4-FFF2-40B4-BE49-F238E27FC236}">
                <a16:creationId xmlns:a16="http://schemas.microsoft.com/office/drawing/2014/main" id="{28E84B06-F033-4E48-B738-D94EF406B02D}"/>
              </a:ext>
            </a:extLst>
          </p:cNvPr>
          <p:cNvPicPr>
            <a:picLocks noGrp="1" noChangeAspect="1"/>
          </p:cNvPicPr>
          <p:nvPr>
            <p:ph idx="1"/>
          </p:nvPr>
        </p:nvPicPr>
        <p:blipFill>
          <a:blip r:embed="rId2"/>
          <a:stretch>
            <a:fillRect/>
          </a:stretch>
        </p:blipFill>
        <p:spPr>
          <a:xfrm>
            <a:off x="1257300" y="2374900"/>
            <a:ext cx="4864100" cy="3606800"/>
          </a:xfrm>
        </p:spPr>
      </p:pic>
      <p:pic>
        <p:nvPicPr>
          <p:cNvPr id="7" name="Picture 6" descr="Table&#10;&#10;Description automatically generated">
            <a:extLst>
              <a:ext uri="{FF2B5EF4-FFF2-40B4-BE49-F238E27FC236}">
                <a16:creationId xmlns:a16="http://schemas.microsoft.com/office/drawing/2014/main" id="{80C9F3C0-5D77-D24F-A370-D013391DF020}"/>
              </a:ext>
            </a:extLst>
          </p:cNvPr>
          <p:cNvPicPr>
            <a:picLocks noChangeAspect="1"/>
          </p:cNvPicPr>
          <p:nvPr/>
        </p:nvPicPr>
        <p:blipFill>
          <a:blip r:embed="rId3"/>
          <a:stretch>
            <a:fillRect/>
          </a:stretch>
        </p:blipFill>
        <p:spPr>
          <a:xfrm>
            <a:off x="6184900" y="2374900"/>
            <a:ext cx="4711700" cy="3606800"/>
          </a:xfrm>
          <a:prstGeom prst="rect">
            <a:avLst/>
          </a:prstGeom>
        </p:spPr>
      </p:pic>
      <p:sp>
        <p:nvSpPr>
          <p:cNvPr id="2" name="Title 1">
            <a:extLst>
              <a:ext uri="{FF2B5EF4-FFF2-40B4-BE49-F238E27FC236}">
                <a16:creationId xmlns:a16="http://schemas.microsoft.com/office/drawing/2014/main" id="{26D1411E-5ACF-FB47-92F3-72D833F7C155}"/>
              </a:ext>
            </a:extLst>
          </p:cNvPr>
          <p:cNvSpPr>
            <a:spLocks noGrp="1"/>
          </p:cNvSpPr>
          <p:nvPr>
            <p:ph type="title"/>
          </p:nvPr>
        </p:nvSpPr>
        <p:spPr>
          <a:xfrm>
            <a:off x="870204" y="606564"/>
            <a:ext cx="10451592" cy="1325563"/>
          </a:xfrm>
        </p:spPr>
        <p:txBody>
          <a:bodyPr anchor="ctr">
            <a:normAutofit/>
          </a:bodyPr>
          <a:lstStyle/>
          <a:p>
            <a:r>
              <a:rPr lang="en-US" dirty="0"/>
              <a:t>Data Analysis</a:t>
            </a:r>
          </a:p>
        </p:txBody>
      </p:sp>
      <p:pic>
        <p:nvPicPr>
          <p:cNvPr id="8" name="Picture 7" descr="A picture containing text&#10;&#10;Description automatically generated">
            <a:extLst>
              <a:ext uri="{FF2B5EF4-FFF2-40B4-BE49-F238E27FC236}">
                <a16:creationId xmlns:a16="http://schemas.microsoft.com/office/drawing/2014/main" id="{36B2085C-9785-E740-AF60-53A08FF0BBE5}"/>
              </a:ext>
            </a:extLst>
          </p:cNvPr>
          <p:cNvPicPr>
            <a:picLocks noChangeAspect="1"/>
          </p:cNvPicPr>
          <p:nvPr/>
        </p:nvPicPr>
        <p:blipFill>
          <a:blip r:embed="rId4"/>
          <a:stretch>
            <a:fillRect/>
          </a:stretch>
        </p:blipFill>
        <p:spPr>
          <a:xfrm>
            <a:off x="9717438" y="232078"/>
            <a:ext cx="2165710" cy="1004101"/>
          </a:xfrm>
          <a:prstGeom prst="rect">
            <a:avLst/>
          </a:prstGeom>
        </p:spPr>
      </p:pic>
    </p:spTree>
    <p:extLst>
      <p:ext uri="{BB962C8B-B14F-4D97-AF65-F5344CB8AC3E}">
        <p14:creationId xmlns:p14="http://schemas.microsoft.com/office/powerpoint/2010/main" val="273755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16B6B-F770-1E42-A145-173403857470}"/>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Data Analysis: Scatterplots</a:t>
            </a:r>
          </a:p>
        </p:txBody>
      </p:sp>
      <p:sp>
        <p:nvSpPr>
          <p:cNvPr id="3" name="Content Placeholder 2">
            <a:extLst>
              <a:ext uri="{FF2B5EF4-FFF2-40B4-BE49-F238E27FC236}">
                <a16:creationId xmlns:a16="http://schemas.microsoft.com/office/drawing/2014/main" id="{0E7A758E-6D73-004B-9824-A2CD4BE82DF9}"/>
              </a:ext>
            </a:extLst>
          </p:cNvPr>
          <p:cNvSpPr>
            <a:spLocks noGrp="1"/>
          </p:cNvSpPr>
          <p:nvPr>
            <p:ph idx="1"/>
          </p:nvPr>
        </p:nvSpPr>
        <p:spPr>
          <a:xfrm>
            <a:off x="1001684" y="1670857"/>
            <a:ext cx="10178934" cy="557901"/>
          </a:xfrm>
        </p:spPr>
        <p:txBody>
          <a:bodyPr vert="horz" lIns="91440" tIns="45720" rIns="91440" bIns="45720" rtlCol="0">
            <a:normAutofit fontScale="92500" lnSpcReduction="20000"/>
          </a:bodyPr>
          <a:lstStyle/>
          <a:p>
            <a:pPr marL="0" indent="0" algn="ctr">
              <a:buNone/>
            </a:pPr>
            <a:r>
              <a:rPr lang="en-US" sz="2000" kern="1200" dirty="0">
                <a:solidFill>
                  <a:schemeClr val="tx1"/>
                </a:solidFill>
                <a:latin typeface="+mn-lt"/>
                <a:ea typeface="+mn-ea"/>
                <a:cs typeface="+mn-cs"/>
              </a:rPr>
              <a:t>Next is the creation of scatterplots with matplotlib  to see the most basic relationship of the data in both years. Appears to be slightly positive.</a:t>
            </a:r>
          </a:p>
        </p:txBody>
      </p:sp>
      <p:pic>
        <p:nvPicPr>
          <p:cNvPr id="4" name="Content Placeholder 4" descr="Chart, scatter chart&#10;&#10;Description automatically generated">
            <a:extLst>
              <a:ext uri="{FF2B5EF4-FFF2-40B4-BE49-F238E27FC236}">
                <a16:creationId xmlns:a16="http://schemas.microsoft.com/office/drawing/2014/main" id="{81FCD407-6908-5C40-AD43-DED1A11C17FB}"/>
              </a:ext>
            </a:extLst>
          </p:cNvPr>
          <p:cNvPicPr>
            <a:picLocks noChangeAspect="1"/>
          </p:cNvPicPr>
          <p:nvPr/>
        </p:nvPicPr>
        <p:blipFill rotWithShape="1">
          <a:blip r:embed="rId2"/>
          <a:srcRect r="-2" b="3542"/>
          <a:stretch/>
        </p:blipFill>
        <p:spPr>
          <a:xfrm>
            <a:off x="198741" y="2410448"/>
            <a:ext cx="5803323" cy="3890357"/>
          </a:xfrm>
          <a:prstGeom prst="rect">
            <a:avLst/>
          </a:prstGeom>
        </p:spPr>
      </p:pic>
      <p:pic>
        <p:nvPicPr>
          <p:cNvPr id="5" name="Picture 4" descr="Chart, scatter chart&#10;&#10;Description automatically generated">
            <a:extLst>
              <a:ext uri="{FF2B5EF4-FFF2-40B4-BE49-F238E27FC236}">
                <a16:creationId xmlns:a16="http://schemas.microsoft.com/office/drawing/2014/main" id="{E11F863F-3B39-3E45-B9F8-3B11ADEE8270}"/>
              </a:ext>
            </a:extLst>
          </p:cNvPr>
          <p:cNvPicPr>
            <a:picLocks noChangeAspect="1"/>
          </p:cNvPicPr>
          <p:nvPr/>
        </p:nvPicPr>
        <p:blipFill rotWithShape="1">
          <a:blip r:embed="rId3"/>
          <a:srcRect r="-2" b="2843"/>
          <a:stretch/>
        </p:blipFill>
        <p:spPr>
          <a:xfrm>
            <a:off x="6189934" y="2410448"/>
            <a:ext cx="5803323" cy="3890357"/>
          </a:xfrm>
          <a:prstGeom prst="rect">
            <a:avLst/>
          </a:prstGeom>
        </p:spPr>
      </p:pic>
    </p:spTree>
    <p:extLst>
      <p:ext uri="{BB962C8B-B14F-4D97-AF65-F5344CB8AC3E}">
        <p14:creationId xmlns:p14="http://schemas.microsoft.com/office/powerpoint/2010/main" val="226368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653</Words>
  <Application>Microsoft Macintosh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STAT 5606 Final Project</vt:lpstr>
      <vt:lpstr>Topic</vt:lpstr>
      <vt:lpstr>Data</vt:lpstr>
      <vt:lpstr>Data importing and storage</vt:lpstr>
      <vt:lpstr>Data importing and storage</vt:lpstr>
      <vt:lpstr>Data storage in MySQL</vt:lpstr>
      <vt:lpstr>Data Analysis: Introduction</vt:lpstr>
      <vt:lpstr>Data Analysis</vt:lpstr>
      <vt:lpstr>Data Analysis: Scatterplots</vt:lpstr>
      <vt:lpstr>Data Analysis: Correlation</vt:lpstr>
      <vt:lpstr>How can we be more certain?</vt:lpstr>
      <vt:lpstr>Other key findings</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5606 Final Project</dc:title>
  <dc:creator>Toni Abiru</dc:creator>
  <cp:lastModifiedBy>Toni Murtada Abiru</cp:lastModifiedBy>
  <cp:revision>12</cp:revision>
  <dcterms:created xsi:type="dcterms:W3CDTF">2020-11-23T17:53:19Z</dcterms:created>
  <dcterms:modified xsi:type="dcterms:W3CDTF">2021-05-18T19:53:58Z</dcterms:modified>
</cp:coreProperties>
</file>