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3.xml" ContentType="application/vnd.openxmlformats-officedocument.presentationml.notesSlide+xml"/>
  <Override PartName="/ppt/tags/tag8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8" r:id="rId2"/>
    <p:sldId id="354" r:id="rId3"/>
    <p:sldId id="355" r:id="rId4"/>
    <p:sldId id="257" r:id="rId5"/>
    <p:sldId id="284" r:id="rId6"/>
    <p:sldId id="344" r:id="rId7"/>
    <p:sldId id="285" r:id="rId8"/>
    <p:sldId id="347" r:id="rId9"/>
    <p:sldId id="348" r:id="rId10"/>
    <p:sldId id="349" r:id="rId11"/>
    <p:sldId id="260" r:id="rId12"/>
    <p:sldId id="261" r:id="rId13"/>
    <p:sldId id="288" r:id="rId14"/>
    <p:sldId id="289" r:id="rId15"/>
    <p:sldId id="287" r:id="rId16"/>
    <p:sldId id="356" r:id="rId17"/>
    <p:sldId id="357" r:id="rId18"/>
    <p:sldId id="350" r:id="rId19"/>
    <p:sldId id="358" r:id="rId20"/>
    <p:sldId id="292" r:id="rId21"/>
    <p:sldId id="264" r:id="rId22"/>
    <p:sldId id="266" r:id="rId23"/>
    <p:sldId id="267" r:id="rId24"/>
    <p:sldId id="268" r:id="rId25"/>
    <p:sldId id="293" r:id="rId26"/>
    <p:sldId id="294" r:id="rId27"/>
    <p:sldId id="295" r:id="rId28"/>
    <p:sldId id="297" r:id="rId29"/>
    <p:sldId id="296" r:id="rId30"/>
    <p:sldId id="269" r:id="rId31"/>
    <p:sldId id="298" r:id="rId32"/>
    <p:sldId id="300" r:id="rId33"/>
    <p:sldId id="271" r:id="rId34"/>
    <p:sldId id="301" r:id="rId35"/>
    <p:sldId id="302" r:id="rId36"/>
    <p:sldId id="304" r:id="rId37"/>
    <p:sldId id="353" r:id="rId38"/>
    <p:sldId id="305" r:id="rId39"/>
    <p:sldId id="274" r:id="rId40"/>
    <p:sldId id="306" r:id="rId41"/>
    <p:sldId id="275" r:id="rId42"/>
    <p:sldId id="307" r:id="rId43"/>
    <p:sldId id="276" r:id="rId44"/>
    <p:sldId id="364" r:id="rId45"/>
    <p:sldId id="308" r:id="rId46"/>
    <p:sldId id="311" r:id="rId47"/>
    <p:sldId id="310" r:id="rId48"/>
    <p:sldId id="309" r:id="rId49"/>
    <p:sldId id="312" r:id="rId50"/>
    <p:sldId id="359" r:id="rId51"/>
    <p:sldId id="360" r:id="rId52"/>
    <p:sldId id="362" r:id="rId53"/>
    <p:sldId id="363" r:id="rId54"/>
    <p:sldId id="278" r:id="rId55"/>
    <p:sldId id="279" r:id="rId56"/>
    <p:sldId id="313" r:id="rId57"/>
    <p:sldId id="314" r:id="rId58"/>
    <p:sldId id="315" r:id="rId59"/>
    <p:sldId id="316" r:id="rId60"/>
    <p:sldId id="317" r:id="rId61"/>
    <p:sldId id="318" r:id="rId62"/>
    <p:sldId id="319" r:id="rId63"/>
    <p:sldId id="282" r:id="rId64"/>
    <p:sldId id="321" r:id="rId65"/>
    <p:sldId id="320" r:id="rId66"/>
    <p:sldId id="283" r:id="rId67"/>
    <p:sldId id="323" r:id="rId68"/>
    <p:sldId id="322"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66" autoAdjust="0"/>
    <p:restoredTop sz="94737" autoAdjust="0"/>
  </p:normalViewPr>
  <p:slideViewPr>
    <p:cSldViewPr snapToGrid="0">
      <p:cViewPr>
        <p:scale>
          <a:sx n="80" d="100"/>
          <a:sy n="80" d="100"/>
        </p:scale>
        <p:origin x="-40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2021/3/22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val="1135640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369295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54</a:t>
            </a:fld>
            <a:endParaRPr lang="zh-CN" altLang="en-US"/>
          </a:p>
        </p:txBody>
      </p:sp>
    </p:spTree>
    <p:extLst>
      <p:ext uri="{BB962C8B-B14F-4D97-AF65-F5344CB8AC3E}">
        <p14:creationId xmlns:p14="http://schemas.microsoft.com/office/powerpoint/2010/main" val="36929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val="235622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val="235622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291681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33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51</a:t>
            </a:fld>
            <a:endParaRPr lang="zh-CN" altLang="en-US"/>
          </a:p>
        </p:txBody>
      </p:sp>
    </p:spTree>
    <p:extLst>
      <p:ext uri="{BB962C8B-B14F-4D97-AF65-F5344CB8AC3E}">
        <p14:creationId xmlns:p14="http://schemas.microsoft.com/office/powerpoint/2010/main" val="36929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2021/3/22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70.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00.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Layout" Target="../slideLayouts/slideLayout2.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s/_rels/slide2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image" Target="../media/image12.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tags" Target="../tags/tag80.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notesSlide" Target="../notesSlides/notesSlide3.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slideLayout" Target="../slideLayouts/slideLayout6.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100.png"/></Relationships>
</file>

<file path=ppt/slides/_rels/slide4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5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slideLayout" Target="../slideLayouts/slideLayout2.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image" Target="../media/image150.png"/><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notesSlide" Target="../notesSlides/notesSlide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8175" y="428625"/>
            <a:ext cx="10515600" cy="654988"/>
          </a:xfrm>
          <a:noFill/>
          <a:ln>
            <a:noFill/>
          </a:ln>
        </p:spPr>
        <p:txBody>
          <a:bodyPr wrap="square">
            <a:spAutoFit/>
          </a:bodyPr>
          <a:lstStyle/>
          <a:p>
            <a:pPr marL="0">
              <a:lnSpc>
                <a:spcPct val="150000"/>
              </a:lnSpc>
            </a:pPr>
            <a:r>
              <a:rPr lang="en-US" altLang="zh-CN">
                <a:latin typeface="Arial" charset="0"/>
                <a:ea typeface="宋体" charset="-122"/>
              </a:rPr>
              <a:t>【</a:t>
            </a:r>
            <a:r>
              <a:rPr lang="zh-CN" altLang="en-US">
                <a:latin typeface="Arial" charset="0"/>
                <a:ea typeface="宋体" charset="-122"/>
              </a:rPr>
              <a:t>例</a:t>
            </a:r>
            <a:r>
              <a:rPr lang="en-US" altLang="zh-CN">
                <a:latin typeface="Arial" charset="0"/>
                <a:ea typeface="宋体" charset="-122"/>
              </a:rPr>
              <a:t>4.3】</a:t>
            </a:r>
            <a:r>
              <a:rPr lang="zh-CN" altLang="en-US">
                <a:latin typeface="Arial" charset="0"/>
                <a:ea typeface="宋体" charset="-122"/>
              </a:rPr>
              <a:t>输入</a:t>
            </a:r>
            <a:r>
              <a:rPr lang="en-US" altLang="zh-CN">
                <a:latin typeface="Arial" charset="0"/>
                <a:ea typeface="宋体" charset="-122"/>
              </a:rPr>
              <a:t>3</a:t>
            </a:r>
            <a:r>
              <a:rPr lang="zh-CN" altLang="en-US">
                <a:latin typeface="Arial" charset="0"/>
                <a:ea typeface="宋体" charset="-122"/>
              </a:rPr>
              <a:t>个数</a:t>
            </a:r>
            <a:r>
              <a:rPr lang="en-US" altLang="zh-CN">
                <a:latin typeface="Arial" charset="0"/>
                <a:ea typeface="宋体" charset="-122"/>
              </a:rPr>
              <a:t>a</a:t>
            </a:r>
            <a:r>
              <a:rPr lang="zh-CN" altLang="en-US">
                <a:latin typeface="Arial" charset="0"/>
                <a:ea typeface="宋体" charset="-122"/>
              </a:rPr>
              <a:t>，</a:t>
            </a:r>
            <a:r>
              <a:rPr lang="en-US" altLang="zh-CN">
                <a:latin typeface="Arial" charset="0"/>
                <a:ea typeface="宋体" charset="-122"/>
              </a:rPr>
              <a:t>b</a:t>
            </a:r>
            <a:r>
              <a:rPr lang="zh-CN" altLang="en-US">
                <a:latin typeface="Arial" charset="0"/>
                <a:ea typeface="宋体" charset="-122"/>
              </a:rPr>
              <a:t>，</a:t>
            </a:r>
            <a:r>
              <a:rPr lang="en-US" altLang="zh-CN">
                <a:latin typeface="Arial" charset="0"/>
                <a:ea typeface="宋体" charset="-122"/>
              </a:rPr>
              <a:t>c</a:t>
            </a:r>
            <a:r>
              <a:rPr lang="zh-CN" altLang="en-US">
                <a:latin typeface="Arial" charset="0"/>
                <a:ea typeface="宋体" charset="-122"/>
              </a:rPr>
              <a:t>，要求按由小到大的顺序输出</a:t>
            </a:r>
            <a:r>
              <a:rPr lang="zh-CN" altLang="en-US" smtClean="0">
                <a:latin typeface="Arial" charset="0"/>
                <a:ea typeface="宋体" charset="-122"/>
              </a:rPr>
              <a:t>。</a:t>
            </a:r>
            <a:endParaRPr lang="zh-CN" altLang="en-US">
              <a:latin typeface="Arial" charset="0"/>
              <a:ea typeface="宋体" charset="-122"/>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1028128"/>
            <a:ext cx="3781425" cy="543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H_Text_1"/>
          <p:cNvSpPr>
            <a:spLocks noChangeAspect="1"/>
          </p:cNvSpPr>
          <p:nvPr>
            <p:custDataLst>
              <p:tags r:id="rId1"/>
            </p:custDataLst>
          </p:nvPr>
        </p:nvSpPr>
        <p:spPr>
          <a:xfrm>
            <a:off x="6429502" y="1331000"/>
            <a:ext cx="4000373" cy="4339463"/>
          </a:xfrm>
          <a:prstGeom prst="roundRect">
            <a:avLst>
              <a:gd name="adj" fmla="val 0"/>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a:solidFill>
                  <a:srgbClr val="454545"/>
                </a:solidFill>
              </a:rPr>
              <a:t>S1: if a&gt;b</a:t>
            </a:r>
            <a:r>
              <a:rPr lang="zh-CN" altLang="en-US">
                <a:solidFill>
                  <a:srgbClr val="454545"/>
                </a:solidFill>
              </a:rPr>
              <a:t>，将</a:t>
            </a:r>
            <a:r>
              <a:rPr lang="en-US" altLang="zh-CN">
                <a:solidFill>
                  <a:srgbClr val="454545"/>
                </a:solidFill>
              </a:rPr>
              <a:t>a</a:t>
            </a:r>
            <a:r>
              <a:rPr lang="zh-CN" altLang="en-US">
                <a:solidFill>
                  <a:srgbClr val="454545"/>
                </a:solidFill>
              </a:rPr>
              <a:t>和</a:t>
            </a:r>
            <a:r>
              <a:rPr lang="en-US" altLang="zh-CN">
                <a:solidFill>
                  <a:srgbClr val="454545"/>
                </a:solidFill>
              </a:rPr>
              <a:t>b</a:t>
            </a:r>
            <a:r>
              <a:rPr lang="zh-CN" altLang="en-US" smtClean="0">
                <a:solidFill>
                  <a:srgbClr val="454545"/>
                </a:solidFill>
              </a:rPr>
              <a:t>对换</a:t>
            </a:r>
            <a:endParaRPr lang="en-US" altLang="zh-CN" smtClean="0">
              <a:solidFill>
                <a:srgbClr val="454545"/>
              </a:solidFill>
            </a:endParaRPr>
          </a:p>
          <a:p>
            <a:pPr algn="just">
              <a:defRPr/>
            </a:pPr>
            <a:r>
              <a:rPr lang="en-US" altLang="zh-CN" smtClean="0">
                <a:solidFill>
                  <a:srgbClr val="454545"/>
                </a:solidFill>
              </a:rPr>
              <a:t>(</a:t>
            </a:r>
            <a:r>
              <a:rPr lang="zh-CN" altLang="en-US">
                <a:solidFill>
                  <a:srgbClr val="454545"/>
                </a:solidFill>
              </a:rPr>
              <a:t>交换后，</a:t>
            </a:r>
            <a:r>
              <a:rPr lang="en-US" altLang="zh-CN">
                <a:solidFill>
                  <a:srgbClr val="454545"/>
                </a:solidFill>
              </a:rPr>
              <a:t>a</a:t>
            </a:r>
            <a:r>
              <a:rPr lang="zh-CN" altLang="en-US">
                <a:solidFill>
                  <a:srgbClr val="454545"/>
                </a:solidFill>
              </a:rPr>
              <a:t>是</a:t>
            </a:r>
            <a:r>
              <a:rPr lang="en-US" altLang="zh-CN" smtClean="0">
                <a:solidFill>
                  <a:srgbClr val="454545"/>
                </a:solidFill>
              </a:rPr>
              <a:t>a</a:t>
            </a:r>
            <a:r>
              <a:rPr lang="zh-CN" altLang="en-US" smtClean="0">
                <a:solidFill>
                  <a:srgbClr val="454545"/>
                </a:solidFill>
              </a:rPr>
              <a:t>、</a:t>
            </a:r>
            <a:r>
              <a:rPr lang="en-US" altLang="zh-CN" smtClean="0">
                <a:solidFill>
                  <a:srgbClr val="454545"/>
                </a:solidFill>
              </a:rPr>
              <a:t>b</a:t>
            </a:r>
            <a:r>
              <a:rPr lang="zh-CN" altLang="en-US">
                <a:solidFill>
                  <a:srgbClr val="454545"/>
                </a:solidFill>
              </a:rPr>
              <a:t>中的小者</a:t>
            </a:r>
            <a:r>
              <a:rPr lang="en-US" altLang="zh-CN" smtClean="0">
                <a:solidFill>
                  <a:srgbClr val="454545"/>
                </a:solidFill>
              </a:rPr>
              <a:t>)</a:t>
            </a:r>
          </a:p>
          <a:p>
            <a:pPr algn="just">
              <a:defRPr/>
            </a:pPr>
            <a:endParaRPr lang="en-US" altLang="zh-CN">
              <a:solidFill>
                <a:srgbClr val="454545"/>
              </a:solidFill>
            </a:endParaRPr>
          </a:p>
          <a:p>
            <a:pPr algn="just">
              <a:defRPr/>
            </a:pPr>
            <a:r>
              <a:rPr lang="en-US" altLang="zh-CN" smtClean="0">
                <a:solidFill>
                  <a:srgbClr val="454545"/>
                </a:solidFill>
              </a:rPr>
              <a:t>S2</a:t>
            </a:r>
            <a:r>
              <a:rPr lang="en-US" altLang="zh-CN">
                <a:solidFill>
                  <a:srgbClr val="454545"/>
                </a:solidFill>
              </a:rPr>
              <a:t>: if a&gt;c</a:t>
            </a:r>
            <a:r>
              <a:rPr lang="zh-CN" altLang="en-US">
                <a:solidFill>
                  <a:srgbClr val="454545"/>
                </a:solidFill>
              </a:rPr>
              <a:t>，将</a:t>
            </a:r>
            <a:r>
              <a:rPr lang="en-US" altLang="zh-CN">
                <a:solidFill>
                  <a:srgbClr val="454545"/>
                </a:solidFill>
              </a:rPr>
              <a:t>a</a:t>
            </a:r>
            <a:r>
              <a:rPr lang="zh-CN" altLang="en-US">
                <a:solidFill>
                  <a:srgbClr val="454545"/>
                </a:solidFill>
              </a:rPr>
              <a:t>和</a:t>
            </a:r>
            <a:r>
              <a:rPr lang="en-US" altLang="zh-CN">
                <a:solidFill>
                  <a:srgbClr val="454545"/>
                </a:solidFill>
              </a:rPr>
              <a:t>c</a:t>
            </a:r>
            <a:r>
              <a:rPr lang="zh-CN" altLang="en-US" smtClean="0">
                <a:solidFill>
                  <a:srgbClr val="454545"/>
                </a:solidFill>
              </a:rPr>
              <a:t>对换</a:t>
            </a:r>
            <a:endParaRPr lang="en-US" altLang="zh-CN" smtClean="0">
              <a:solidFill>
                <a:srgbClr val="454545"/>
              </a:solidFill>
            </a:endParaRPr>
          </a:p>
          <a:p>
            <a:pPr algn="just">
              <a:defRPr/>
            </a:pPr>
            <a:r>
              <a:rPr lang="en-US" altLang="zh-CN" smtClean="0">
                <a:solidFill>
                  <a:srgbClr val="454545"/>
                </a:solidFill>
              </a:rPr>
              <a:t>(</a:t>
            </a:r>
            <a:r>
              <a:rPr lang="zh-CN" altLang="en-US">
                <a:solidFill>
                  <a:srgbClr val="454545"/>
                </a:solidFill>
              </a:rPr>
              <a:t>交换后，</a:t>
            </a:r>
            <a:r>
              <a:rPr lang="en-US" altLang="zh-CN">
                <a:solidFill>
                  <a:srgbClr val="454545"/>
                </a:solidFill>
              </a:rPr>
              <a:t>a</a:t>
            </a:r>
            <a:r>
              <a:rPr lang="zh-CN" altLang="en-US">
                <a:solidFill>
                  <a:srgbClr val="454545"/>
                </a:solidFill>
              </a:rPr>
              <a:t>是</a:t>
            </a:r>
            <a:r>
              <a:rPr lang="en-US" altLang="zh-CN" smtClean="0">
                <a:solidFill>
                  <a:srgbClr val="454545"/>
                </a:solidFill>
              </a:rPr>
              <a:t>a</a:t>
            </a:r>
            <a:r>
              <a:rPr lang="zh-CN" altLang="en-US" smtClean="0">
                <a:solidFill>
                  <a:srgbClr val="454545"/>
                </a:solidFill>
              </a:rPr>
              <a:t>、</a:t>
            </a:r>
            <a:r>
              <a:rPr lang="en-US" altLang="zh-CN" smtClean="0">
                <a:solidFill>
                  <a:srgbClr val="454545"/>
                </a:solidFill>
              </a:rPr>
              <a:t>c</a:t>
            </a:r>
            <a:r>
              <a:rPr lang="zh-CN" altLang="en-US">
                <a:solidFill>
                  <a:srgbClr val="454545"/>
                </a:solidFill>
              </a:rPr>
              <a:t>中的小者，因此</a:t>
            </a:r>
            <a:r>
              <a:rPr lang="en-US" altLang="zh-CN">
                <a:solidFill>
                  <a:srgbClr val="454545"/>
                </a:solidFill>
              </a:rPr>
              <a:t>a</a:t>
            </a:r>
            <a:r>
              <a:rPr lang="zh-CN" altLang="en-US">
                <a:solidFill>
                  <a:srgbClr val="454545"/>
                </a:solidFill>
              </a:rPr>
              <a:t>是三者中最小者</a:t>
            </a:r>
            <a:r>
              <a:rPr lang="en-US" altLang="zh-CN" smtClean="0">
                <a:solidFill>
                  <a:srgbClr val="454545"/>
                </a:solidFill>
              </a:rPr>
              <a:t>)</a:t>
            </a:r>
          </a:p>
          <a:p>
            <a:pPr algn="just">
              <a:defRPr/>
            </a:pPr>
            <a:endParaRPr lang="en-US" altLang="zh-CN">
              <a:solidFill>
                <a:srgbClr val="454545"/>
              </a:solidFill>
            </a:endParaRPr>
          </a:p>
          <a:p>
            <a:pPr algn="just">
              <a:defRPr/>
            </a:pPr>
            <a:r>
              <a:rPr lang="en-US" altLang="zh-CN" smtClean="0">
                <a:solidFill>
                  <a:srgbClr val="454545"/>
                </a:solidFill>
              </a:rPr>
              <a:t>S3</a:t>
            </a:r>
            <a:r>
              <a:rPr lang="en-US" altLang="zh-CN">
                <a:solidFill>
                  <a:srgbClr val="454545"/>
                </a:solidFill>
              </a:rPr>
              <a:t>: if b&gt;c</a:t>
            </a:r>
            <a:r>
              <a:rPr lang="zh-CN" altLang="en-US">
                <a:solidFill>
                  <a:srgbClr val="454545"/>
                </a:solidFill>
              </a:rPr>
              <a:t>，将</a:t>
            </a:r>
            <a:r>
              <a:rPr lang="en-US" altLang="zh-CN">
                <a:solidFill>
                  <a:srgbClr val="454545"/>
                </a:solidFill>
              </a:rPr>
              <a:t>b</a:t>
            </a:r>
            <a:r>
              <a:rPr lang="zh-CN" altLang="en-US">
                <a:solidFill>
                  <a:srgbClr val="454545"/>
                </a:solidFill>
              </a:rPr>
              <a:t>和</a:t>
            </a:r>
            <a:r>
              <a:rPr lang="en-US" altLang="zh-CN">
                <a:solidFill>
                  <a:srgbClr val="454545"/>
                </a:solidFill>
              </a:rPr>
              <a:t>c</a:t>
            </a:r>
            <a:r>
              <a:rPr lang="zh-CN" altLang="en-US" smtClean="0">
                <a:solidFill>
                  <a:srgbClr val="454545"/>
                </a:solidFill>
              </a:rPr>
              <a:t>对换</a:t>
            </a:r>
            <a:endParaRPr lang="en-US" altLang="zh-CN" smtClean="0">
              <a:solidFill>
                <a:srgbClr val="454545"/>
              </a:solidFill>
            </a:endParaRPr>
          </a:p>
          <a:p>
            <a:pPr algn="just">
              <a:defRPr/>
            </a:pPr>
            <a:r>
              <a:rPr lang="en-US" altLang="zh-CN" smtClean="0">
                <a:solidFill>
                  <a:srgbClr val="454545"/>
                </a:solidFill>
              </a:rPr>
              <a:t>(</a:t>
            </a:r>
            <a:r>
              <a:rPr lang="zh-CN" altLang="en-US">
                <a:solidFill>
                  <a:srgbClr val="454545"/>
                </a:solidFill>
              </a:rPr>
              <a:t>交换后，</a:t>
            </a:r>
            <a:r>
              <a:rPr lang="en-US" altLang="zh-CN">
                <a:solidFill>
                  <a:srgbClr val="454545"/>
                </a:solidFill>
              </a:rPr>
              <a:t>b</a:t>
            </a:r>
            <a:r>
              <a:rPr lang="zh-CN" altLang="en-US">
                <a:solidFill>
                  <a:srgbClr val="454545"/>
                </a:solidFill>
              </a:rPr>
              <a:t>是</a:t>
            </a:r>
            <a:r>
              <a:rPr lang="en-US" altLang="zh-CN" smtClean="0">
                <a:solidFill>
                  <a:srgbClr val="454545"/>
                </a:solidFill>
              </a:rPr>
              <a:t>b</a:t>
            </a:r>
            <a:r>
              <a:rPr lang="zh-CN" altLang="en-US" smtClean="0">
                <a:solidFill>
                  <a:srgbClr val="454545"/>
                </a:solidFill>
              </a:rPr>
              <a:t>、</a:t>
            </a:r>
            <a:r>
              <a:rPr lang="en-US" altLang="zh-CN" smtClean="0">
                <a:solidFill>
                  <a:srgbClr val="454545"/>
                </a:solidFill>
              </a:rPr>
              <a:t>c</a:t>
            </a:r>
            <a:r>
              <a:rPr lang="zh-CN" altLang="en-US">
                <a:solidFill>
                  <a:srgbClr val="454545"/>
                </a:solidFill>
              </a:rPr>
              <a:t>中的小者，也是三者中次小者</a:t>
            </a:r>
            <a:r>
              <a:rPr lang="en-US" altLang="zh-CN" smtClean="0">
                <a:solidFill>
                  <a:srgbClr val="454545"/>
                </a:solidFill>
              </a:rPr>
              <a:t>)</a:t>
            </a:r>
          </a:p>
          <a:p>
            <a:pPr algn="just">
              <a:defRPr/>
            </a:pPr>
            <a:endParaRPr lang="en-US" altLang="zh-CN">
              <a:solidFill>
                <a:srgbClr val="454545"/>
              </a:solidFill>
            </a:endParaRPr>
          </a:p>
          <a:p>
            <a:pPr algn="just">
              <a:defRPr/>
            </a:pPr>
            <a:r>
              <a:rPr lang="en-US" altLang="zh-CN" smtClean="0">
                <a:solidFill>
                  <a:srgbClr val="454545"/>
                </a:solidFill>
              </a:rPr>
              <a:t>S4</a:t>
            </a:r>
            <a:r>
              <a:rPr lang="en-US" altLang="zh-CN">
                <a:solidFill>
                  <a:srgbClr val="454545"/>
                </a:solidFill>
              </a:rPr>
              <a:t>: </a:t>
            </a:r>
            <a:r>
              <a:rPr lang="zh-CN" altLang="en-US">
                <a:solidFill>
                  <a:srgbClr val="454545"/>
                </a:solidFill>
              </a:rPr>
              <a:t>顺序输出</a:t>
            </a:r>
            <a:r>
              <a:rPr lang="en-US" altLang="zh-CN">
                <a:solidFill>
                  <a:srgbClr val="454545"/>
                </a:solidFill>
              </a:rPr>
              <a:t>a</a:t>
            </a:r>
            <a:r>
              <a:rPr lang="zh-CN" altLang="en-US">
                <a:solidFill>
                  <a:srgbClr val="454545"/>
                </a:solidFill>
              </a:rPr>
              <a:t>，</a:t>
            </a:r>
            <a:r>
              <a:rPr lang="en-US" altLang="zh-CN">
                <a:solidFill>
                  <a:srgbClr val="454545"/>
                </a:solidFill>
              </a:rPr>
              <a:t>b</a:t>
            </a:r>
            <a:r>
              <a:rPr lang="zh-CN" altLang="en-US">
                <a:solidFill>
                  <a:srgbClr val="454545"/>
                </a:solidFill>
              </a:rPr>
              <a:t>，</a:t>
            </a:r>
            <a:r>
              <a:rPr lang="en-US" altLang="zh-CN" smtClean="0">
                <a:solidFill>
                  <a:srgbClr val="454545"/>
                </a:solidFill>
              </a:rPr>
              <a:t>c</a:t>
            </a:r>
            <a:endParaRPr lang="zh-CN" altLang="en-US" dirty="0">
              <a:solidFill>
                <a:srgbClr val="454545"/>
              </a:solidFill>
            </a:endParaRPr>
          </a:p>
        </p:txBody>
      </p:sp>
    </p:spTree>
    <p:extLst>
      <p:ext uri="{BB962C8B-B14F-4D97-AF65-F5344CB8AC3E}">
        <p14:creationId xmlns:p14="http://schemas.microsoft.com/office/powerpoint/2010/main" val="2395515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4.2】</a:t>
            </a:r>
            <a:r>
              <a:rPr lang="zh-CN" altLang="en-US" sz="200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a:t>
            </a:r>
            <a:r>
              <a:rPr lang="en-US" altLang="zh-CN" sz="1400" smtClean="0">
                <a:solidFill>
                  <a:schemeClr val="accent6"/>
                </a:solidFill>
              </a:rPr>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a:t>
            </a:r>
          </a:p>
          <a:p>
            <a:pPr defTabSz="363538">
              <a:lnSpc>
                <a:spcPct val="120000"/>
              </a:lnSpc>
            </a:pPr>
            <a:r>
              <a:rPr lang="en-US" altLang="zh-CN" sz="1400">
                <a:solidFill>
                  <a:schemeClr val="accent6"/>
                </a:solidFill>
              </a:rPr>
              <a:t>	}</a:t>
            </a:r>
          </a:p>
          <a:p>
            <a:pPr defTabSz="363538">
              <a:lnSpc>
                <a:spcPct val="120000"/>
              </a:lnSpc>
            </a:pPr>
            <a:r>
              <a:rPr lang="en-US" altLang="zh-CN" sz="1400"/>
              <a:t>	printf("%5.2f,%5.2f\n",a,b);</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smtClean="0"/>
              <a:t>解题思路</a:t>
            </a:r>
            <a:r>
              <a:rPr lang="en-US" altLang="zh-CN" b="1" smtClean="0"/>
              <a:t>: </a:t>
            </a:r>
            <a:r>
              <a:rPr lang="zh-CN" altLang="en-US" smtClean="0"/>
              <a:t> 只要</a:t>
            </a:r>
            <a:r>
              <a:rPr lang="zh-CN" altLang="en-US"/>
              <a:t>做一次比较，然后进行一次交换即可。用</a:t>
            </a:r>
            <a:r>
              <a:rPr lang="en-US" altLang="zh-CN"/>
              <a:t>if</a:t>
            </a:r>
            <a:r>
              <a:rPr lang="zh-CN" altLang="en-US"/>
              <a:t>语句实现条件判断。</a:t>
            </a:r>
          </a:p>
        </p:txBody>
      </p:sp>
      <p:pic>
        <p:nvPicPr>
          <p:cNvPr id="5" name="图片 4"/>
          <p:cNvPicPr>
            <a:picLocks noChangeAspect="1"/>
          </p:cNvPicPr>
          <p:nvPr/>
        </p:nvPicPr>
        <p:blipFill>
          <a:blip r:embed="rId3" cstate="print"/>
          <a:stretch>
            <a:fillRect/>
          </a:stretch>
        </p:blipFill>
        <p:spPr>
          <a:xfrm>
            <a:off x="7874275" y="2591834"/>
            <a:ext cx="3619500" cy="847725"/>
          </a:xfrm>
          <a:prstGeom prst="rect">
            <a:avLst/>
          </a:prstGeom>
        </p:spPr>
      </p:pic>
      <p:grpSp>
        <p:nvGrpSpPr>
          <p:cNvPr id="11" name="组合 10"/>
          <p:cNvGrpSpPr/>
          <p:nvPr/>
        </p:nvGrpSpPr>
        <p:grpSpPr>
          <a:xfrm>
            <a:off x="3913297" y="4138958"/>
            <a:ext cx="494907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smtClean="0">
                    <a:solidFill>
                      <a:schemeClr val="bg1"/>
                    </a:solidFill>
                  </a:rPr>
                  <a:t>两个变量值的互换</a:t>
                </a:r>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r>
                  <a:rPr lang="zh-CN" altLang="en-US" sz="1400" smtClean="0">
                    <a:solidFill>
                      <a:schemeClr val="bg1"/>
                    </a:solidFill>
                  </a:rPr>
                  <a:t>因此，为了实现互换，必须借助于第三个变量</a:t>
                </a:r>
                <a:endParaRPr lang="en-US" altLang="zh-CN" sz="1400" smtClean="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solidFill>
                    <a:schemeClr val="bg1"/>
                  </a:solidFill>
                </a:rPr>
                <a:t>a=b</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把变量</a:t>
              </a:r>
              <a:r>
                <a:rPr lang="en-US" altLang="zh-CN" sz="1400">
                  <a:solidFill>
                    <a:srgbClr val="92D050"/>
                  </a:solidFill>
                </a:rPr>
                <a:t>b</a:t>
              </a:r>
              <a:r>
                <a:rPr lang="zh-CN" altLang="en-US" sz="1400">
                  <a:solidFill>
                    <a:srgbClr val="92D050"/>
                  </a:solidFill>
                </a:rPr>
                <a:t>的值赋给变量</a:t>
              </a:r>
              <a:r>
                <a:rPr lang="en-US" altLang="zh-CN" sz="1400">
                  <a:solidFill>
                    <a:srgbClr val="92D050"/>
                  </a:solidFill>
                </a:rPr>
                <a:t>a</a:t>
              </a:r>
              <a:r>
                <a:rPr lang="zh-CN" altLang="en-US" sz="1400">
                  <a:solidFill>
                    <a:srgbClr val="92D050"/>
                  </a:solidFill>
                </a:rPr>
                <a:t>，</a:t>
              </a:r>
              <a:r>
                <a:rPr lang="en-US" altLang="zh-CN" sz="1400">
                  <a:solidFill>
                    <a:srgbClr val="92D050"/>
                  </a:solidFill>
                </a:rPr>
                <a:t>a</a:t>
              </a:r>
              <a:r>
                <a:rPr lang="zh-CN" altLang="en-US" sz="1400">
                  <a:solidFill>
                    <a:srgbClr val="92D050"/>
                  </a:solidFill>
                </a:rPr>
                <a:t>的值等于</a:t>
              </a:r>
              <a:r>
                <a:rPr lang="en-US" altLang="zh-CN" sz="1400">
                  <a:solidFill>
                    <a:srgbClr val="92D050"/>
                  </a:solidFill>
                </a:rPr>
                <a:t>b</a:t>
              </a:r>
              <a:r>
                <a:rPr lang="zh-CN" altLang="en-US" sz="1400">
                  <a:solidFill>
                    <a:srgbClr val="92D050"/>
                  </a:solidFill>
                </a:rPr>
                <a:t>的</a:t>
              </a:r>
              <a:r>
                <a:rPr lang="zh-CN" altLang="en-US" sz="1400" smtClean="0">
                  <a:solidFill>
                    <a:srgbClr val="92D050"/>
                  </a:solidFill>
                </a:rPr>
                <a:t>值</a:t>
              </a:r>
              <a:endParaRPr lang="zh-CN" altLang="en-US" sz="1400">
                <a:solidFill>
                  <a:srgbClr val="92D050"/>
                </a:solidFill>
              </a:endParaRPr>
            </a:p>
            <a:p>
              <a:pPr defTabSz="363538">
                <a:lnSpc>
                  <a:spcPct val="120000"/>
                </a:lnSpc>
              </a:pPr>
              <a:r>
                <a:rPr lang="en-US" altLang="zh-CN" sz="1400">
                  <a:solidFill>
                    <a:schemeClr val="bg1"/>
                  </a:solidFill>
                </a:rPr>
                <a:t>b=a</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再把变量</a:t>
              </a:r>
              <a:r>
                <a:rPr lang="en-US" altLang="zh-CN" sz="1400">
                  <a:solidFill>
                    <a:srgbClr val="92D050"/>
                  </a:solidFill>
                </a:rPr>
                <a:t>a</a:t>
              </a:r>
              <a:r>
                <a:rPr lang="zh-CN" altLang="en-US" sz="1400">
                  <a:solidFill>
                    <a:srgbClr val="92D050"/>
                  </a:solidFill>
                </a:rPr>
                <a:t>的值赋给变量</a:t>
              </a:r>
              <a:r>
                <a:rPr lang="en-US" altLang="zh-CN" sz="1400">
                  <a:solidFill>
                    <a:srgbClr val="92D050"/>
                  </a:solidFill>
                </a:rPr>
                <a:t>b</a:t>
              </a:r>
              <a:r>
                <a:rPr lang="zh-CN" altLang="en-US" sz="1400">
                  <a:solidFill>
                    <a:srgbClr val="92D050"/>
                  </a:solidFill>
                </a:rPr>
                <a:t>，变量</a:t>
              </a:r>
              <a:r>
                <a:rPr lang="en-US" altLang="zh-CN" sz="1400">
                  <a:solidFill>
                    <a:srgbClr val="92D050"/>
                  </a:solidFill>
                </a:rPr>
                <a:t>b</a:t>
              </a:r>
              <a:r>
                <a:rPr lang="zh-CN" altLang="en-US" sz="1400">
                  <a:solidFill>
                    <a:srgbClr val="92D050"/>
                  </a:solidFill>
                </a:rPr>
                <a:t>值没有改变</a:t>
              </a:r>
              <a:endParaRPr lang="en-US" altLang="zh-CN" sz="1400" smtClean="0">
                <a:solidFill>
                  <a:srgbClr val="92D050"/>
                </a:solidFill>
              </a:endParaRPr>
            </a:p>
          </p:txBody>
        </p:sp>
      </p:grpSp>
    </p:spTree>
    <p:extLst>
      <p:ext uri="{BB962C8B-B14F-4D97-AF65-F5344CB8AC3E}">
        <p14:creationId xmlns:p14="http://schemas.microsoft.com/office/powerpoint/2010/main" val="4092551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808178" y="1624642"/>
            <a:ext cx="5562805"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float a,b,c,t;</a:t>
            </a:r>
          </a:p>
          <a:p>
            <a:pPr defTabSz="363538"/>
            <a:r>
              <a:rPr lang="en-US" altLang="zh-CN" sz="1400"/>
              <a:t>	scanf("%f,%f,%f",&amp;a,&amp;b,&amp;c);</a:t>
            </a:r>
          </a:p>
          <a:p>
            <a:pPr defTabSz="363538"/>
            <a:r>
              <a:rPr lang="en-US" altLang="zh-CN" sz="1400"/>
              <a:t>	if(a&gt;b)</a:t>
            </a:r>
          </a:p>
          <a:p>
            <a:pPr defTabSz="363538"/>
            <a:r>
              <a:rPr lang="en-US" altLang="zh-CN" sz="1400"/>
              <a:t>	{	t=a</a:t>
            </a:r>
            <a:r>
              <a:rPr lang="en-US" altLang="zh-CN" sz="1400" smtClean="0"/>
              <a:t>;		</a:t>
            </a:r>
            <a:r>
              <a:rPr lang="en-US" altLang="zh-CN" sz="1400" smtClean="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b</a:t>
            </a:r>
            <a:r>
              <a:rPr lang="zh-CN" altLang="en-US" sz="1400">
                <a:solidFill>
                  <a:srgbClr val="008000"/>
                </a:solidFill>
              </a:rPr>
              <a:t>互换值</a:t>
            </a:r>
          </a:p>
          <a:p>
            <a:pPr defTabSz="363538"/>
            <a:r>
              <a:rPr lang="zh-CN" altLang="en-US" sz="1400"/>
              <a:t>		</a:t>
            </a:r>
            <a:r>
              <a:rPr lang="en-US" altLang="zh-CN" sz="1400"/>
              <a:t>a=b;</a:t>
            </a:r>
          </a:p>
          <a:p>
            <a:pPr defTabSz="363538"/>
            <a:r>
              <a:rPr lang="en-US" altLang="zh-CN" sz="1400"/>
              <a:t>		b=t;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b     </a:t>
            </a:r>
          </a:p>
          <a:p>
            <a:pPr defTabSz="363538"/>
            <a:r>
              <a:rPr lang="en-US" altLang="zh-CN" sz="1400"/>
              <a:t>	if(a&gt;c)</a:t>
            </a:r>
          </a:p>
          <a:p>
            <a:pPr defTabSz="363538"/>
            <a:r>
              <a:rPr lang="en-US" altLang="zh-CN" sz="1400"/>
              <a:t>	{	t=a</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a=c;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c       </a:t>
            </a:r>
          </a:p>
          <a:p>
            <a:pPr defTabSz="363538"/>
            <a:r>
              <a:rPr lang="en-US" altLang="zh-CN" sz="1400"/>
              <a:t>	if(b&gt;c</a:t>
            </a:r>
            <a:r>
              <a:rPr lang="en-US" altLang="zh-CN" sz="1400" smtClean="0"/>
              <a:t>)		</a:t>
            </a:r>
            <a:r>
              <a:rPr lang="en-US" altLang="zh-CN" sz="1400" smtClean="0">
                <a:solidFill>
                  <a:srgbClr val="008000"/>
                </a:solidFill>
              </a:rPr>
              <a:t>//</a:t>
            </a:r>
            <a:r>
              <a:rPr lang="zh-CN" altLang="en-US" sz="1400">
                <a:solidFill>
                  <a:srgbClr val="008000"/>
                </a:solidFill>
              </a:rPr>
              <a:t>还要</a:t>
            </a:r>
          </a:p>
          <a:p>
            <a:pPr defTabSz="363538"/>
            <a:r>
              <a:rPr lang="zh-CN" altLang="en-US" sz="1400"/>
              <a:t>	</a:t>
            </a:r>
            <a:r>
              <a:rPr lang="en-US" altLang="zh-CN" sz="1400"/>
              <a:t>{	t=b</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b</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b=c;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b</a:t>
            </a:r>
            <a:r>
              <a:rPr lang="zh-CN" altLang="en-US" sz="1400">
                <a:solidFill>
                  <a:srgbClr val="008000"/>
                </a:solidFill>
              </a:rPr>
              <a:t>小于或等于</a:t>
            </a:r>
            <a:r>
              <a:rPr lang="en-US" altLang="zh-CN" sz="1400">
                <a:solidFill>
                  <a:srgbClr val="008000"/>
                </a:solidFill>
              </a:rPr>
              <a:t>c                       </a:t>
            </a:r>
          </a:p>
          <a:p>
            <a:pPr defTabSz="363538"/>
            <a:r>
              <a:rPr lang="en-US" altLang="zh-CN" sz="1400"/>
              <a:t>	printf("%5.2f,%5.2f,%5.2f\n",a,b,c); </a:t>
            </a:r>
            <a:r>
              <a:rPr lang="en-US" altLang="zh-CN" sz="1400" smtClean="0"/>
              <a:t>		</a:t>
            </a:r>
            <a:r>
              <a:rPr lang="en-US" altLang="zh-CN" sz="1400">
                <a:solidFill>
                  <a:srgbClr val="008000"/>
                </a:solidFill>
              </a:rPr>
              <a:t>//</a:t>
            </a:r>
            <a:r>
              <a:rPr lang="zh-CN" altLang="en-US" sz="1400">
                <a:solidFill>
                  <a:srgbClr val="008000"/>
                </a:solidFill>
              </a:rPr>
              <a:t>顺序输出</a:t>
            </a:r>
            <a:r>
              <a:rPr lang="en-US" altLang="zh-CN" sz="1400">
                <a:solidFill>
                  <a:srgbClr val="008000"/>
                </a:solidFill>
              </a:rPr>
              <a:t>a,b,c</a:t>
            </a:r>
            <a:r>
              <a:rPr lang="zh-CN" altLang="en-US" sz="1400">
                <a:solidFill>
                  <a:srgbClr val="008000"/>
                </a:solidFill>
              </a:rPr>
              <a:t>的值</a:t>
            </a:r>
          </a:p>
          <a:p>
            <a:pPr defTabSz="363538"/>
            <a:r>
              <a:rPr lang="zh-CN" altLang="en-US" sz="1400"/>
              <a:t>	</a:t>
            </a:r>
            <a:r>
              <a:rPr lang="en-US" altLang="zh-CN" sz="1400"/>
              <a:t>return 0;</a:t>
            </a:r>
          </a:p>
          <a:p>
            <a:pPr defTabSz="363538"/>
            <a:r>
              <a:rPr lang="en-US" altLang="zh-CN" sz="1400"/>
              <a:t>}</a:t>
            </a:r>
            <a:endParaRPr lang="en-US" altLang="zh-CN" sz="1400" smtClean="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smtClean="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b</a:t>
              </a:r>
              <a:r>
                <a:rPr lang="zh-CN" altLang="en-US" sz="1400">
                  <a:solidFill>
                    <a:srgbClr val="454545"/>
                  </a:solidFill>
                </a:rPr>
                <a:t>中的小者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S2</a:t>
              </a:r>
              <a:r>
                <a:rPr lang="en-US" altLang="zh-CN" sz="1400">
                  <a:solidFill>
                    <a:srgbClr val="454545"/>
                  </a:solidFill>
                </a:rPr>
                <a:t>: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S3</a:t>
              </a:r>
              <a:r>
                <a:rPr lang="en-US" altLang="zh-CN" sz="1400">
                  <a:solidFill>
                    <a:srgbClr val="454545"/>
                  </a:solidFill>
                </a:rPr>
                <a:t>: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smtClean="0">
                  <a:solidFill>
                    <a:srgbClr val="454545"/>
                  </a:solidFill>
                </a:rPr>
                <a:t>b</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中的小者，也是三者中次小者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S4</a:t>
              </a:r>
              <a:r>
                <a:rPr lang="en-US" altLang="zh-CN" sz="1400">
                  <a:solidFill>
                    <a:srgbClr val="454545"/>
                  </a:solidFill>
                </a:rPr>
                <a:t>: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smtClean="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p14="http://schemas.microsoft.com/office/powerpoint/2010/main" val="209991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84766" y="563858"/>
            <a:ext cx="10668000" cy="830262"/>
          </a:xfrm>
          <a:effectLst/>
        </p:spPr>
        <p:txBody>
          <a:bodyPr anchor="ctr"/>
          <a:lstStyle/>
          <a:p>
            <a:pPr eaLnBrk="1" hangingPunct="1">
              <a:defRPr/>
            </a:pPr>
            <a:r>
              <a:rPr lang="en-US" altLang="zh-CN" sz="4800" dirty="0" smtClean="0">
                <a:solidFill>
                  <a:srgbClr val="800000"/>
                </a:solidFill>
                <a:effectLst>
                  <a:outerShdw blurRad="38100" dist="38100" dir="2700000" algn="tl">
                    <a:srgbClr val="000000"/>
                  </a:outerShdw>
                </a:effectLst>
                <a:latin typeface="Arial" charset="0"/>
                <a:ea typeface="黑体" pitchFamily="2" charset="-122"/>
              </a:rPr>
              <a:t>4.2.2  if</a:t>
            </a:r>
            <a:r>
              <a:rPr lang="zh-CN" altLang="zh-CN" sz="4800" dirty="0" smtClean="0">
                <a:solidFill>
                  <a:srgbClr val="800000"/>
                </a:solidFill>
                <a:effectLst>
                  <a:outerShdw blurRad="38100" dist="38100" dir="2700000" algn="tl">
                    <a:srgbClr val="000000"/>
                  </a:outerShdw>
                </a:effectLst>
                <a:latin typeface="Arial" charset="0"/>
                <a:ea typeface="黑体" pitchFamily="2" charset="-122"/>
              </a:rPr>
              <a:t>语句的</a:t>
            </a:r>
            <a:r>
              <a:rPr lang="zh-CN" altLang="zh-CN" sz="4800" smtClean="0">
                <a:solidFill>
                  <a:srgbClr val="800000"/>
                </a:solidFill>
                <a:effectLst>
                  <a:outerShdw blurRad="38100" dist="38100" dir="2700000" algn="tl">
                    <a:srgbClr val="000000"/>
                  </a:outerShdw>
                </a:effectLst>
                <a:latin typeface="Arial" charset="0"/>
                <a:ea typeface="黑体" pitchFamily="2" charset="-122"/>
              </a:rPr>
              <a:t>一般形式</a:t>
            </a:r>
            <a:endParaRPr lang="zh-CN" altLang="en-US" sz="48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8435" name="Rectangle 3"/>
          <p:cNvSpPr>
            <a:spLocks noGrp="1" noChangeArrowheads="1"/>
          </p:cNvSpPr>
          <p:nvPr>
            <p:ph type="body" idx="1"/>
          </p:nvPr>
        </p:nvSpPr>
        <p:spPr>
          <a:xfrm>
            <a:off x="857253" y="2464595"/>
            <a:ext cx="6986586" cy="1750220"/>
          </a:xfrm>
        </p:spPr>
        <p:txBody>
          <a:bodyPr>
            <a:normAutofit fontScale="92500" lnSpcReduction="10000"/>
          </a:bodyPr>
          <a:lstStyle/>
          <a:p>
            <a:pPr>
              <a:buFont typeface="Wingdings" pitchFamily="2" charset="2"/>
              <a:buNone/>
            </a:pPr>
            <a:r>
              <a:rPr lang="en-US" altLang="zh-CN" smtClean="0"/>
              <a:t>     if (</a:t>
            </a:r>
            <a:r>
              <a:rPr lang="zh-CN" altLang="zh-CN" smtClean="0"/>
              <a:t>表达式</a:t>
            </a:r>
            <a:r>
              <a:rPr lang="en-US" altLang="zh-CN" smtClean="0"/>
              <a:t>) </a:t>
            </a:r>
          </a:p>
          <a:p>
            <a:pPr>
              <a:buFont typeface="Wingdings" pitchFamily="2" charset="2"/>
              <a:buNone/>
            </a:pPr>
            <a:r>
              <a:rPr lang="en-US" altLang="zh-CN"/>
              <a:t>	</a:t>
            </a:r>
            <a:r>
              <a:rPr lang="en-US" altLang="zh-CN" smtClean="0"/>
              <a:t>	</a:t>
            </a:r>
            <a:r>
              <a:rPr lang="zh-CN" altLang="zh-CN" smtClean="0"/>
              <a:t>语句</a:t>
            </a:r>
            <a:r>
              <a:rPr lang="en-US" altLang="zh-CN" smtClean="0"/>
              <a:t>A </a:t>
            </a:r>
            <a:endParaRPr lang="zh-CN" altLang="zh-CN" smtClean="0"/>
          </a:p>
          <a:p>
            <a:pPr>
              <a:buFont typeface="Wingdings" pitchFamily="2" charset="2"/>
              <a:buNone/>
            </a:pPr>
            <a:r>
              <a:rPr lang="en-US" altLang="zh-CN" smtClean="0"/>
              <a:t>     [ else  </a:t>
            </a:r>
          </a:p>
          <a:p>
            <a:pPr>
              <a:buFont typeface="Wingdings" pitchFamily="2" charset="2"/>
              <a:buNone/>
            </a:pPr>
            <a:r>
              <a:rPr lang="en-US" altLang="zh-CN"/>
              <a:t>	</a:t>
            </a:r>
            <a:r>
              <a:rPr lang="en-US" altLang="zh-CN" smtClean="0"/>
              <a:t>	</a:t>
            </a:r>
            <a:r>
              <a:rPr lang="zh-CN" altLang="zh-CN" smtClean="0"/>
              <a:t>语句</a:t>
            </a:r>
            <a:r>
              <a:rPr lang="en-US" altLang="zh-CN" smtClean="0"/>
              <a:t>B  ]</a:t>
            </a:r>
          </a:p>
        </p:txBody>
      </p:sp>
      <p:sp>
        <p:nvSpPr>
          <p:cNvPr id="18436"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8437"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8438"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矩形 6"/>
          <p:cNvSpPr>
            <a:spLocks noChangeArrowheads="1"/>
          </p:cNvSpPr>
          <p:nvPr/>
        </p:nvSpPr>
        <p:spPr bwMode="auto">
          <a:xfrm>
            <a:off x="1905000" y="2464594"/>
            <a:ext cx="1619251"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 name="线形标注 2 8"/>
          <p:cNvSpPr>
            <a:spLocks/>
          </p:cNvSpPr>
          <p:nvPr/>
        </p:nvSpPr>
        <p:spPr bwMode="auto">
          <a:xfrm>
            <a:off x="4238626" y="1714500"/>
            <a:ext cx="3238500" cy="1500188"/>
          </a:xfrm>
          <a:prstGeom prst="borderCallout2">
            <a:avLst>
              <a:gd name="adj1" fmla="val 18750"/>
              <a:gd name="adj2" fmla="val -8333"/>
              <a:gd name="adj3" fmla="val 18750"/>
              <a:gd name="adj4" fmla="val -16667"/>
              <a:gd name="adj5" fmla="val 67870"/>
              <a:gd name="adj6" fmla="val -51848"/>
            </a:avLst>
          </a:prstGeom>
          <a:solidFill>
            <a:schemeClr val="accent1"/>
          </a:solidFill>
          <a:ln w="38100" algn="ctr">
            <a:solidFill>
              <a:srgbClr val="FF0000"/>
            </a:solidFill>
            <a:miter lim="800000"/>
            <a:headEnd/>
            <a:tailEnd/>
          </a:ln>
        </p:spPr>
        <p:txBody>
          <a:bodyPr wrap="none"/>
          <a:lstStyle/>
          <a:p>
            <a:r>
              <a:rPr lang="zh-CN" altLang="zh-CN" sz="3200" b="1">
                <a:solidFill>
                  <a:srgbClr val="0000CC"/>
                </a:solidFill>
              </a:rPr>
              <a:t>关系表达式</a:t>
            </a:r>
            <a:endParaRPr lang="en-US" altLang="zh-CN" sz="3200" b="1">
              <a:solidFill>
                <a:srgbClr val="0000CC"/>
              </a:solidFill>
            </a:endParaRPr>
          </a:p>
          <a:p>
            <a:r>
              <a:rPr lang="zh-CN" altLang="zh-CN" sz="3200" b="1">
                <a:solidFill>
                  <a:srgbClr val="0000CC"/>
                </a:solidFill>
              </a:rPr>
              <a:t>逻辑表达式</a:t>
            </a:r>
            <a:endParaRPr lang="en-US" altLang="zh-CN" sz="3200" b="1">
              <a:solidFill>
                <a:srgbClr val="0000CC"/>
              </a:solidFill>
            </a:endParaRPr>
          </a:p>
          <a:p>
            <a:r>
              <a:rPr lang="zh-CN" altLang="zh-CN" sz="3200" b="1">
                <a:solidFill>
                  <a:srgbClr val="0000CC"/>
                </a:solidFill>
              </a:rPr>
              <a:t>数值表达式</a:t>
            </a:r>
            <a:endParaRPr lang="zh-CN" altLang="en-US" sz="3200" b="1">
              <a:solidFill>
                <a:srgbClr val="0000CC"/>
              </a:solidFill>
            </a:endParaRPr>
          </a:p>
          <a:p>
            <a:endParaRPr lang="zh-CN" altLang="en-US"/>
          </a:p>
        </p:txBody>
      </p:sp>
      <p:sp>
        <p:nvSpPr>
          <p:cNvPr id="10" name="TextBox 9"/>
          <p:cNvSpPr txBox="1">
            <a:spLocks noChangeArrowheads="1"/>
          </p:cNvSpPr>
          <p:nvPr/>
        </p:nvSpPr>
        <p:spPr bwMode="auto">
          <a:xfrm>
            <a:off x="2952752" y="3881438"/>
            <a:ext cx="581024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800" b="1">
                <a:solidFill>
                  <a:srgbClr val="0000CC"/>
                </a:solidFill>
              </a:rPr>
              <a:t>方括号内的部分为可选的</a:t>
            </a:r>
            <a:endParaRPr lang="zh-CN" altLang="en-US" sz="2800" b="1">
              <a:solidFill>
                <a:srgbClr val="FF0000"/>
              </a:solidFill>
            </a:endParaRPr>
          </a:p>
        </p:txBody>
      </p:sp>
      <p:pic>
        <p:nvPicPr>
          <p:cNvPr id="18443"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8118768" y="283063"/>
            <a:ext cx="3688895" cy="2793155"/>
            <a:chOff x="6350040" y="1690688"/>
            <a:chExt cx="4691976" cy="3552668"/>
          </a:xfrm>
        </p:grpSpPr>
        <p:cxnSp>
          <p:nvCxnSpPr>
            <p:cNvPr id="13" name="直接箭头连接符 12"/>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流程图: 决策 13"/>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5" name="任意多边形 14"/>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8" name="矩形 17"/>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9" name="任意多边形 18"/>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8649325" y="4886207"/>
              <a:ext cx="0" cy="35714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155487" y="3529013"/>
            <a:ext cx="3356626" cy="2901950"/>
            <a:chOff x="6350040" y="1909458"/>
            <a:chExt cx="4269357" cy="3691046"/>
          </a:xfrm>
        </p:grpSpPr>
        <p:cxnSp>
          <p:nvCxnSpPr>
            <p:cNvPr id="22" name="直接箭头连接符 21"/>
            <p:cNvCxnSpPr/>
            <p:nvPr/>
          </p:nvCxnSpPr>
          <p:spPr>
            <a:xfrm>
              <a:off x="8649325" y="1909458"/>
              <a:ext cx="0" cy="4955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决策 22"/>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24" name="任意多边形 23"/>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flipH="1">
              <a:off x="9608694" y="2944337"/>
              <a:ext cx="1010701" cy="1418940"/>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350040" y="3813767"/>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28" name="任意多边形 27"/>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74109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952500" y="785813"/>
            <a:ext cx="10668000" cy="830262"/>
          </a:xfrm>
          <a:effectLst/>
        </p:spPr>
        <p:txBody>
          <a:bodyPr anchor="ctr"/>
          <a:lstStyle/>
          <a:p>
            <a:pPr eaLnBrk="1" hangingPunct="1">
              <a:defRPr/>
            </a:pPr>
            <a:r>
              <a:rPr lang="en-US" altLang="zh-CN" sz="4800" dirty="0" smtClean="0">
                <a:solidFill>
                  <a:srgbClr val="800000"/>
                </a:solidFill>
                <a:effectLst>
                  <a:outerShdw blurRad="38100" dist="38100" dir="2700000" algn="tl">
                    <a:srgbClr val="000000"/>
                  </a:outerShdw>
                </a:effectLst>
                <a:latin typeface="Arial" charset="0"/>
                <a:ea typeface="黑体" pitchFamily="2" charset="-122"/>
              </a:rPr>
              <a:t>4.2.2  if</a:t>
            </a:r>
            <a:r>
              <a:rPr lang="zh-CN" altLang="zh-CN" sz="4800" dirty="0" smtClean="0">
                <a:solidFill>
                  <a:srgbClr val="800000"/>
                </a:solidFill>
                <a:effectLst>
                  <a:outerShdw blurRad="38100" dist="38100" dir="2700000" algn="tl">
                    <a:srgbClr val="000000"/>
                  </a:outerShdw>
                </a:effectLst>
                <a:latin typeface="Arial" charset="0"/>
                <a:ea typeface="黑体" pitchFamily="2" charset="-122"/>
              </a:rPr>
              <a:t>语句的一般形式</a:t>
            </a:r>
            <a:endParaRPr lang="zh-CN" altLang="en-US" sz="48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9459" name="Rectangle 3"/>
          <p:cNvSpPr>
            <a:spLocks noGrp="1" noChangeArrowheads="1"/>
          </p:cNvSpPr>
          <p:nvPr>
            <p:ph type="body" idx="1"/>
          </p:nvPr>
        </p:nvSpPr>
        <p:spPr>
          <a:xfrm>
            <a:off x="857252" y="2571751"/>
            <a:ext cx="10382249" cy="1643063"/>
          </a:xfrm>
        </p:spPr>
        <p:txBody>
          <a:bodyPr>
            <a:normAutofit fontScale="92500" lnSpcReduction="20000"/>
          </a:bodyPr>
          <a:lstStyle/>
          <a:p>
            <a:pPr>
              <a:buFont typeface="Wingdings" pitchFamily="2" charset="2"/>
              <a:buNone/>
            </a:pPr>
            <a:r>
              <a:rPr lang="en-US" altLang="zh-CN" smtClean="0"/>
              <a:t>     if (</a:t>
            </a:r>
            <a:r>
              <a:rPr lang="zh-CN" altLang="zh-CN" smtClean="0"/>
              <a:t>表达式</a:t>
            </a:r>
            <a:r>
              <a:rPr lang="en-US" altLang="zh-CN" smtClean="0"/>
              <a:t>) </a:t>
            </a:r>
          </a:p>
          <a:p>
            <a:pPr>
              <a:buFont typeface="Wingdings" pitchFamily="2" charset="2"/>
              <a:buNone/>
            </a:pPr>
            <a:r>
              <a:rPr lang="en-US" altLang="zh-CN"/>
              <a:t>	</a:t>
            </a:r>
            <a:r>
              <a:rPr lang="en-US" altLang="zh-CN" smtClean="0"/>
              <a:t>	</a:t>
            </a:r>
            <a:r>
              <a:rPr lang="zh-CN" altLang="zh-CN" smtClean="0"/>
              <a:t>语句</a:t>
            </a:r>
            <a:r>
              <a:rPr lang="en-US" altLang="zh-CN"/>
              <a:t>A</a:t>
            </a:r>
            <a:r>
              <a:rPr lang="en-US" altLang="zh-CN" smtClean="0"/>
              <a:t> </a:t>
            </a:r>
            <a:endParaRPr lang="zh-CN" altLang="zh-CN" smtClean="0"/>
          </a:p>
          <a:p>
            <a:pPr>
              <a:buFont typeface="Wingdings" pitchFamily="2" charset="2"/>
              <a:buNone/>
            </a:pPr>
            <a:r>
              <a:rPr lang="en-US" altLang="zh-CN" smtClean="0"/>
              <a:t>     [ else  </a:t>
            </a:r>
          </a:p>
          <a:p>
            <a:pPr>
              <a:buFont typeface="Wingdings" pitchFamily="2" charset="2"/>
              <a:buNone/>
            </a:pPr>
            <a:r>
              <a:rPr lang="en-US" altLang="zh-CN"/>
              <a:t>	</a:t>
            </a:r>
            <a:r>
              <a:rPr lang="en-US" altLang="zh-CN" smtClean="0"/>
              <a:t>	</a:t>
            </a:r>
            <a:r>
              <a:rPr lang="zh-CN" altLang="zh-CN" smtClean="0"/>
              <a:t>语句</a:t>
            </a:r>
            <a:r>
              <a:rPr lang="en-US" altLang="zh-CN" smtClean="0"/>
              <a:t>  ]</a:t>
            </a:r>
          </a:p>
        </p:txBody>
      </p:sp>
      <p:sp>
        <p:nvSpPr>
          <p:cNvPr id="19460"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9461"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9462"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矩形 6"/>
          <p:cNvSpPr>
            <a:spLocks noChangeArrowheads="1"/>
          </p:cNvSpPr>
          <p:nvPr/>
        </p:nvSpPr>
        <p:spPr bwMode="auto">
          <a:xfrm>
            <a:off x="1824037" y="2900364"/>
            <a:ext cx="1714500"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 name="TextBox 9"/>
          <p:cNvSpPr txBox="1">
            <a:spLocks noChangeArrowheads="1"/>
          </p:cNvSpPr>
          <p:nvPr/>
        </p:nvSpPr>
        <p:spPr bwMode="auto">
          <a:xfrm>
            <a:off x="5300662" y="3400426"/>
            <a:ext cx="3810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800" b="1">
                <a:solidFill>
                  <a:srgbClr val="0000CC"/>
                </a:solidFill>
              </a:rPr>
              <a:t>简单的语句</a:t>
            </a:r>
            <a:endParaRPr lang="en-US" altLang="zh-CN" sz="2800" b="1">
              <a:solidFill>
                <a:srgbClr val="0000CC"/>
              </a:solidFill>
            </a:endParaRPr>
          </a:p>
          <a:p>
            <a:pPr eaLnBrk="1" hangingPunct="1"/>
            <a:r>
              <a:rPr lang="zh-CN" altLang="zh-CN" sz="2800" b="1">
                <a:solidFill>
                  <a:srgbClr val="0000CC"/>
                </a:solidFill>
              </a:rPr>
              <a:t>复合语句</a:t>
            </a:r>
            <a:endParaRPr lang="en-US" altLang="zh-CN" sz="2800" b="1">
              <a:solidFill>
                <a:srgbClr val="0000CC"/>
              </a:solidFill>
            </a:endParaRPr>
          </a:p>
          <a:p>
            <a:pPr eaLnBrk="1" hangingPunct="1"/>
            <a:r>
              <a:rPr lang="zh-CN" altLang="zh-CN" sz="2800" b="1">
                <a:solidFill>
                  <a:srgbClr val="0000CC"/>
                </a:solidFill>
              </a:rPr>
              <a:t>另一个</a:t>
            </a:r>
            <a:r>
              <a:rPr lang="en-US" altLang="zh-CN" sz="2800" b="1">
                <a:solidFill>
                  <a:srgbClr val="0000CC"/>
                </a:solidFill>
              </a:rPr>
              <a:t>if</a:t>
            </a:r>
            <a:r>
              <a:rPr lang="zh-CN" altLang="zh-CN" sz="2800" b="1">
                <a:solidFill>
                  <a:srgbClr val="0000CC"/>
                </a:solidFill>
              </a:rPr>
              <a:t>语句</a:t>
            </a:r>
            <a:r>
              <a:rPr lang="zh-CN" altLang="en-US" sz="2800" b="1">
                <a:solidFill>
                  <a:srgbClr val="0000CC"/>
                </a:solidFill>
              </a:rPr>
              <a:t>等</a:t>
            </a:r>
            <a:endParaRPr lang="zh-CN" altLang="en-US" sz="2800" b="1">
              <a:solidFill>
                <a:srgbClr val="FF0000"/>
              </a:solidFill>
            </a:endParaRPr>
          </a:p>
        </p:txBody>
      </p:sp>
      <p:sp>
        <p:nvSpPr>
          <p:cNvPr id="12" name="矩形 11"/>
          <p:cNvSpPr>
            <a:spLocks noChangeArrowheads="1"/>
          </p:cNvSpPr>
          <p:nvPr/>
        </p:nvSpPr>
        <p:spPr bwMode="auto">
          <a:xfrm>
            <a:off x="1847850" y="3721895"/>
            <a:ext cx="1714500"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19466" name="图片 1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92836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if</a:t>
            </a:r>
            <a:r>
              <a:rPr lang="zh-CN" altLang="en-US" smtClean="0"/>
              <a:t>语句的一般形式</a:t>
            </a:r>
            <a:endParaRPr lang="zh-CN" altLang="en-US"/>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smtClean="0">
                <a:latin typeface="+mn-ea"/>
              </a:rPr>
              <a:t>[ </a:t>
            </a:r>
            <a:r>
              <a:rPr lang="en-US" altLang="zh-CN" sz="2000" b="1">
                <a:latin typeface="+mn-ea"/>
              </a:rPr>
              <a:t>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500063" y="2349833"/>
            <a:ext cx="4929187"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400">
                <a:solidFill>
                  <a:schemeClr val="tx1"/>
                </a:solidFill>
              </a:rPr>
              <a:t>“表达式”可以是关系表达式、逻辑表达式，甚至是数值</a:t>
            </a:r>
            <a:r>
              <a:rPr lang="zh-CN" altLang="en-US" sz="2400" smtClean="0">
                <a:solidFill>
                  <a:schemeClr val="tx1"/>
                </a:solidFill>
              </a:rPr>
              <a:t>表达式</a:t>
            </a:r>
            <a:endParaRPr lang="en-US" altLang="zh-CN" sz="2400" smtClean="0">
              <a:solidFill>
                <a:schemeClr val="tx1"/>
              </a:solidFill>
            </a:endParaRPr>
          </a:p>
          <a:p>
            <a:pPr algn="just">
              <a:lnSpc>
                <a:spcPct val="120000"/>
              </a:lnSpc>
              <a:spcBef>
                <a:spcPts val="600"/>
              </a:spcBef>
              <a:spcAft>
                <a:spcPts val="600"/>
              </a:spcAft>
              <a:defRPr/>
            </a:pPr>
            <a:r>
              <a:rPr lang="zh-CN" altLang="en-US" sz="2400">
                <a:solidFill>
                  <a:schemeClr val="tx1"/>
                </a:solidFill>
              </a:rPr>
              <a:t>方括号内的部分</a:t>
            </a:r>
            <a:r>
              <a:rPr lang="en-US" altLang="zh-CN" sz="2400">
                <a:solidFill>
                  <a:schemeClr val="tx1"/>
                </a:solidFill>
              </a:rPr>
              <a:t>(</a:t>
            </a:r>
            <a:r>
              <a:rPr lang="zh-CN" altLang="en-US" sz="2400">
                <a:solidFill>
                  <a:schemeClr val="tx1"/>
                </a:solidFill>
              </a:rPr>
              <a:t>即</a:t>
            </a:r>
            <a:r>
              <a:rPr lang="en-US" altLang="zh-CN" sz="2400">
                <a:solidFill>
                  <a:schemeClr val="tx1"/>
                </a:solidFill>
              </a:rPr>
              <a:t>else</a:t>
            </a:r>
            <a:r>
              <a:rPr lang="zh-CN" altLang="en-US" sz="2400">
                <a:solidFill>
                  <a:schemeClr val="tx1"/>
                </a:solidFill>
              </a:rPr>
              <a:t>子句</a:t>
            </a:r>
            <a:r>
              <a:rPr lang="en-US" altLang="zh-CN" sz="2400">
                <a:solidFill>
                  <a:schemeClr val="tx1"/>
                </a:solidFill>
              </a:rPr>
              <a:t>)</a:t>
            </a:r>
            <a:r>
              <a:rPr lang="zh-CN" altLang="en-US" sz="2400">
                <a:solidFill>
                  <a:schemeClr val="tx1"/>
                </a:solidFill>
              </a:rPr>
              <a:t>为可选的，既可以有，也可以</a:t>
            </a:r>
            <a:r>
              <a:rPr lang="zh-CN" altLang="en-US" sz="2400" smtClean="0">
                <a:solidFill>
                  <a:schemeClr val="tx1"/>
                </a:solidFill>
              </a:rPr>
              <a:t>没有</a:t>
            </a:r>
            <a:endParaRPr lang="en-US" altLang="zh-CN" sz="2400" smtClean="0">
              <a:solidFill>
                <a:schemeClr val="tx1"/>
              </a:solidFill>
            </a:endParaRPr>
          </a:p>
          <a:p>
            <a:pPr algn="just">
              <a:lnSpc>
                <a:spcPct val="120000"/>
              </a:lnSpc>
              <a:spcBef>
                <a:spcPts val="600"/>
              </a:spcBef>
              <a:spcAft>
                <a:spcPts val="600"/>
              </a:spcAft>
              <a:defRPr/>
            </a:pPr>
            <a:r>
              <a:rPr lang="zh-CN" altLang="en-US" sz="2400">
                <a:solidFill>
                  <a:schemeClr val="tx1"/>
                </a:solidFill>
              </a:rPr>
              <a:t>语句</a:t>
            </a:r>
            <a:r>
              <a:rPr lang="en-US" altLang="zh-CN" sz="2400">
                <a:solidFill>
                  <a:schemeClr val="tx1"/>
                </a:solidFill>
              </a:rPr>
              <a:t>1</a:t>
            </a:r>
            <a:r>
              <a:rPr lang="zh-CN" altLang="en-US" sz="2400">
                <a:solidFill>
                  <a:schemeClr val="tx1"/>
                </a:solidFill>
              </a:rPr>
              <a:t>和语句</a:t>
            </a:r>
            <a:r>
              <a:rPr lang="en-US" altLang="zh-CN" sz="2400">
                <a:solidFill>
                  <a:schemeClr val="tx1"/>
                </a:solidFill>
              </a:rPr>
              <a:t>2</a:t>
            </a:r>
            <a:r>
              <a:rPr lang="zh-CN" altLang="en-US" sz="2400">
                <a:solidFill>
                  <a:schemeClr val="tx1"/>
                </a:solidFill>
              </a:rPr>
              <a:t>可以是一个简单的语句，也可以是一个复合语句，还可以是另一个</a:t>
            </a:r>
            <a:r>
              <a:rPr lang="en-US" altLang="zh-CN" sz="2400">
                <a:solidFill>
                  <a:schemeClr val="tx1"/>
                </a:solidFill>
              </a:rPr>
              <a:t>if</a:t>
            </a:r>
            <a:r>
              <a:rPr lang="zh-CN" altLang="en-US" sz="2400">
                <a:solidFill>
                  <a:schemeClr val="tx1"/>
                </a:solidFill>
              </a:rPr>
              <a:t>语句</a:t>
            </a:r>
            <a:endParaRPr lang="en-US" altLang="zh-CN" sz="2400">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792768"/>
            <a:ext cx="1714016" cy="2243720"/>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a:endCxn id="37" idx="1"/>
          </p:cNvCxnSpPr>
          <p:nvPr>
            <p:custDataLst>
              <p:tags r:id="rId4"/>
            </p:custDataLst>
          </p:nvPr>
        </p:nvCxnSpPr>
        <p:spPr>
          <a:xfrm flipV="1">
            <a:off x="4194313" y="942184"/>
            <a:ext cx="1714018" cy="548686"/>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359965"/>
            <a:ext cx="5621682"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sz="2400">
                  <a:solidFill>
                    <a:schemeClr val="tx1">
                      <a:lumMod val="65000"/>
                      <a:lumOff val="35000"/>
                    </a:schemeClr>
                  </a:solidFill>
                </a:rPr>
                <a:t>if(</a:t>
              </a:r>
              <a:r>
                <a:rPr lang="zh-CN" altLang="en-US" sz="2400">
                  <a:solidFill>
                    <a:schemeClr val="tx1">
                      <a:lumMod val="65000"/>
                      <a:lumOff val="35000"/>
                    </a:schemeClr>
                  </a:solidFill>
                </a:rPr>
                <a:t>表达式</a:t>
              </a:r>
              <a:r>
                <a:rPr lang="en-US" altLang="zh-CN" sz="2400">
                  <a:solidFill>
                    <a:schemeClr val="tx1">
                      <a:lumMod val="65000"/>
                      <a:lumOff val="35000"/>
                    </a:schemeClr>
                  </a:solidFill>
                </a:rPr>
                <a:t>) </a:t>
              </a:r>
              <a:r>
                <a:rPr lang="zh-CN" altLang="en-US" sz="2400">
                  <a:solidFill>
                    <a:schemeClr val="tx1">
                      <a:lumMod val="65000"/>
                      <a:lumOff val="35000"/>
                    </a:schemeClr>
                  </a:solidFill>
                </a:rPr>
                <a:t>语句</a:t>
              </a:r>
              <a:r>
                <a:rPr lang="en-US" altLang="zh-CN" sz="2400">
                  <a:solidFill>
                    <a:schemeClr val="tx1">
                      <a:lumMod val="65000"/>
                      <a:lumOff val="35000"/>
                    </a:schemeClr>
                  </a:solidFill>
                </a:rPr>
                <a:t>1</a:t>
              </a:r>
              <a:endParaRPr lang="zh-CN" altLang="en-US" sz="2400"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smtClean="0">
                  <a:solidFill>
                    <a:schemeClr val="tx1">
                      <a:lumMod val="50000"/>
                      <a:lumOff val="50000"/>
                    </a:schemeClr>
                  </a:solidFill>
                  <a:latin typeface="微软雅黑" pitchFamily="34" charset="-122"/>
                  <a:ea typeface="微软雅黑" pitchFamily="34" charset="-122"/>
                </a:rPr>
                <a:t>形式</a:t>
              </a:r>
              <a:r>
                <a:rPr lang="en-US" altLang="zh-CN" sz="2400" smtClean="0">
                  <a:solidFill>
                    <a:schemeClr val="tx1">
                      <a:lumMod val="50000"/>
                      <a:lumOff val="50000"/>
                    </a:schemeClr>
                  </a:solidFill>
                  <a:latin typeface="微软雅黑" pitchFamily="34" charset="-122"/>
                  <a:ea typeface="微软雅黑" pitchFamily="34" charset="-122"/>
                </a:rPr>
                <a:t>1	</a:t>
              </a:r>
              <a:r>
                <a:rPr lang="zh-CN" altLang="en-US" sz="2400" smtClean="0">
                  <a:solidFill>
                    <a:schemeClr val="tx1">
                      <a:lumMod val="50000"/>
                      <a:lumOff val="50000"/>
                    </a:schemeClr>
                  </a:solidFill>
                  <a:latin typeface="微软雅黑" pitchFamily="34" charset="-122"/>
                  <a:ea typeface="微软雅黑" pitchFamily="34" charset="-122"/>
                </a:rPr>
                <a:t>没有</a:t>
              </a:r>
              <a:r>
                <a:rPr lang="en-US" altLang="zh-CN" sz="2400" smtClean="0">
                  <a:solidFill>
                    <a:schemeClr val="tx1">
                      <a:lumMod val="50000"/>
                      <a:lumOff val="50000"/>
                    </a:schemeClr>
                  </a:solidFill>
                  <a:latin typeface="微软雅黑" pitchFamily="34" charset="-122"/>
                  <a:ea typeface="微软雅黑" pitchFamily="34" charset="-122"/>
                </a:rPr>
                <a:t>else</a:t>
              </a:r>
              <a:r>
                <a:rPr lang="zh-CN" altLang="en-US" sz="2400" smtClean="0">
                  <a:solidFill>
                    <a:schemeClr val="tx1">
                      <a:lumMod val="50000"/>
                      <a:lumOff val="50000"/>
                    </a:schemeClr>
                  </a:solidFill>
                  <a:latin typeface="微软雅黑" pitchFamily="34" charset="-122"/>
                  <a:ea typeface="微软雅黑" pitchFamily="34" charset="-122"/>
                </a:rPr>
                <a:t>子句部分</a:t>
              </a:r>
              <a:endParaRPr lang="en-US" sz="24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6107734" y="1394800"/>
            <a:ext cx="5136519" cy="2191365"/>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sz="2400">
                  <a:solidFill>
                    <a:schemeClr val="tx1">
                      <a:lumMod val="65000"/>
                      <a:lumOff val="35000"/>
                    </a:schemeClr>
                  </a:solidFill>
                </a:rPr>
                <a:t>if (</a:t>
              </a:r>
              <a:r>
                <a:rPr lang="zh-CN" altLang="en-US" sz="2400">
                  <a:solidFill>
                    <a:schemeClr val="tx1">
                      <a:lumMod val="65000"/>
                      <a:lumOff val="35000"/>
                    </a:schemeClr>
                  </a:solidFill>
                </a:rPr>
                <a:t>表达式</a:t>
              </a:r>
              <a:r>
                <a:rPr lang="en-US" altLang="zh-CN" sz="2400">
                  <a:solidFill>
                    <a:schemeClr val="tx1">
                      <a:lumMod val="65000"/>
                      <a:lumOff val="35000"/>
                    </a:schemeClr>
                  </a:solidFill>
                </a:rPr>
                <a:t>)</a:t>
              </a:r>
            </a:p>
            <a:p>
              <a:pPr algn="just" defTabSz="625475">
                <a:lnSpc>
                  <a:spcPct val="120000"/>
                </a:lnSpc>
              </a:pPr>
              <a:r>
                <a:rPr lang="en-US" altLang="zh-CN" sz="2400">
                  <a:solidFill>
                    <a:schemeClr val="tx1">
                      <a:lumMod val="65000"/>
                      <a:lumOff val="35000"/>
                    </a:schemeClr>
                  </a:solidFill>
                </a:rPr>
                <a:t>	</a:t>
              </a:r>
              <a:r>
                <a:rPr lang="zh-CN" altLang="en-US" sz="2400">
                  <a:solidFill>
                    <a:schemeClr val="tx1">
                      <a:lumMod val="65000"/>
                      <a:lumOff val="35000"/>
                    </a:schemeClr>
                  </a:solidFill>
                </a:rPr>
                <a:t>语句</a:t>
              </a:r>
              <a:r>
                <a:rPr lang="en-US" altLang="zh-CN" sz="2400">
                  <a:solidFill>
                    <a:schemeClr val="tx1">
                      <a:lumMod val="65000"/>
                      <a:lumOff val="35000"/>
                    </a:schemeClr>
                  </a:solidFill>
                </a:rPr>
                <a:t>1 </a:t>
              </a:r>
            </a:p>
            <a:p>
              <a:pPr algn="just" defTabSz="625475">
                <a:lnSpc>
                  <a:spcPct val="120000"/>
                </a:lnSpc>
              </a:pPr>
              <a:r>
                <a:rPr lang="en-US" altLang="zh-CN" sz="2400">
                  <a:solidFill>
                    <a:schemeClr val="tx1">
                      <a:lumMod val="65000"/>
                      <a:lumOff val="35000"/>
                    </a:schemeClr>
                  </a:solidFill>
                </a:rPr>
                <a:t>else </a:t>
              </a:r>
            </a:p>
            <a:p>
              <a:pPr algn="just" defTabSz="625475">
                <a:lnSpc>
                  <a:spcPct val="120000"/>
                </a:lnSpc>
              </a:pPr>
              <a:r>
                <a:rPr lang="en-US" altLang="zh-CN" sz="2400">
                  <a:solidFill>
                    <a:schemeClr val="tx1">
                      <a:lumMod val="65000"/>
                      <a:lumOff val="35000"/>
                    </a:schemeClr>
                  </a:solidFill>
                </a:rPr>
                <a:t>	</a:t>
              </a:r>
              <a:r>
                <a:rPr lang="zh-CN" altLang="en-US" sz="2400">
                  <a:solidFill>
                    <a:schemeClr val="tx1">
                      <a:lumMod val="65000"/>
                      <a:lumOff val="35000"/>
                    </a:schemeClr>
                  </a:solidFill>
                </a:rPr>
                <a:t>语句</a:t>
              </a:r>
              <a:r>
                <a:rPr lang="en-US" altLang="zh-CN" sz="2400">
                  <a:solidFill>
                    <a:schemeClr val="tx1">
                      <a:lumMod val="65000"/>
                      <a:lumOff val="35000"/>
                    </a:schemeClr>
                  </a:solidFill>
                </a:rPr>
                <a:t>2</a:t>
              </a:r>
              <a:endParaRPr lang="zh-CN" altLang="en-US" sz="2400"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smtClean="0">
                  <a:solidFill>
                    <a:schemeClr val="tx1">
                      <a:lumMod val="50000"/>
                      <a:lumOff val="50000"/>
                    </a:schemeClr>
                  </a:solidFill>
                  <a:latin typeface="微软雅黑" pitchFamily="34" charset="-122"/>
                  <a:ea typeface="微软雅黑" pitchFamily="34" charset="-122"/>
                </a:rPr>
                <a:t>形式</a:t>
              </a:r>
              <a:r>
                <a:rPr lang="en-US" altLang="zh-CN" sz="2400" smtClean="0">
                  <a:solidFill>
                    <a:schemeClr val="tx1">
                      <a:lumMod val="50000"/>
                      <a:lumOff val="50000"/>
                    </a:schemeClr>
                  </a:solidFill>
                  <a:latin typeface="微软雅黑" pitchFamily="34" charset="-122"/>
                  <a:ea typeface="微软雅黑" pitchFamily="34" charset="-122"/>
                </a:rPr>
                <a:t>2	</a:t>
              </a:r>
              <a:r>
                <a:rPr lang="zh-CN" altLang="en-US" sz="2400" smtClean="0">
                  <a:solidFill>
                    <a:schemeClr val="tx1">
                      <a:lumMod val="50000"/>
                      <a:lumOff val="50000"/>
                    </a:schemeClr>
                  </a:solidFill>
                  <a:latin typeface="微软雅黑" pitchFamily="34" charset="-122"/>
                  <a:ea typeface="微软雅黑" pitchFamily="34" charset="-122"/>
                </a:rPr>
                <a:t>有</a:t>
              </a:r>
              <a:r>
                <a:rPr lang="en-US" altLang="zh-CN" sz="2400" smtClean="0">
                  <a:solidFill>
                    <a:schemeClr val="tx1">
                      <a:lumMod val="50000"/>
                      <a:lumOff val="50000"/>
                    </a:schemeClr>
                  </a:solidFill>
                  <a:latin typeface="微软雅黑" pitchFamily="34" charset="-122"/>
                  <a:ea typeface="微软雅黑" pitchFamily="34" charset="-122"/>
                </a:rPr>
                <a:t>else</a:t>
              </a:r>
              <a:r>
                <a:rPr lang="zh-CN" altLang="en-US" sz="2400" smtClean="0">
                  <a:solidFill>
                    <a:schemeClr val="tx1">
                      <a:lumMod val="50000"/>
                      <a:lumOff val="50000"/>
                    </a:schemeClr>
                  </a:solidFill>
                  <a:latin typeface="微软雅黑" pitchFamily="34" charset="-122"/>
                  <a:ea typeface="微软雅黑" pitchFamily="34" charset="-122"/>
                </a:rPr>
                <a:t>子句部分</a:t>
              </a:r>
              <a:endParaRPr lang="en-US" sz="24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14143"/>
            <a:ext cx="6107459" cy="2758104"/>
            <a:chOff x="6132870" y="2758143"/>
            <a:chExt cx="5136519" cy="2420384"/>
          </a:xfrm>
        </p:grpSpPr>
        <mc:AlternateContent xmlns:mc="http://schemas.openxmlformats.org/markup-compatibility/2006" xmlns:a14="http://schemas.microsoft.com/office/drawing/2010/main">
          <mc:Choice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sz="2400">
                      <a:solidFill>
                        <a:schemeClr val="tx1">
                          <a:lumMod val="65000"/>
                          <a:lumOff val="35000"/>
                        </a:schemeClr>
                      </a:solidFill>
                    </a:rPr>
                    <a:t>if(</a:t>
                  </a:r>
                  <a:r>
                    <a:rPr lang="zh-CN" altLang="en-US" sz="2400">
                      <a:solidFill>
                        <a:schemeClr val="tx1">
                          <a:lumMod val="65000"/>
                          <a:lumOff val="35000"/>
                        </a:schemeClr>
                      </a:solidFill>
                    </a:rPr>
                    <a:t>表达式</a:t>
                  </a:r>
                  <a:r>
                    <a:rPr lang="en-US" altLang="zh-CN" sz="2400">
                      <a:solidFill>
                        <a:schemeClr val="tx1">
                          <a:lumMod val="65000"/>
                          <a:lumOff val="35000"/>
                        </a:schemeClr>
                      </a:solidFill>
                    </a:rPr>
                    <a:t>1)		</a:t>
                  </a:r>
                  <a:r>
                    <a:rPr lang="zh-CN" altLang="en-US" sz="2400">
                      <a:solidFill>
                        <a:schemeClr val="tx1">
                          <a:lumMod val="65000"/>
                          <a:lumOff val="35000"/>
                        </a:schemeClr>
                      </a:solidFill>
                    </a:rPr>
                    <a:t>语句</a:t>
                  </a:r>
                  <a:r>
                    <a:rPr lang="en-US" altLang="zh-CN" sz="2400">
                      <a:solidFill>
                        <a:schemeClr val="tx1">
                          <a:lumMod val="65000"/>
                          <a:lumOff val="35000"/>
                        </a:schemeClr>
                      </a:solidFill>
                    </a:rPr>
                    <a:t>1</a:t>
                  </a:r>
                </a:p>
                <a:p>
                  <a:pPr algn="just" defTabSz="625475">
                    <a:lnSpc>
                      <a:spcPct val="120000"/>
                    </a:lnSpc>
                  </a:pPr>
                  <a:r>
                    <a:rPr lang="en-US" altLang="zh-CN" sz="2400">
                      <a:solidFill>
                        <a:schemeClr val="tx1">
                          <a:lumMod val="65000"/>
                          <a:lumOff val="35000"/>
                        </a:schemeClr>
                      </a:solidFill>
                    </a:rPr>
                    <a:t>else if(</a:t>
                  </a:r>
                  <a:r>
                    <a:rPr lang="zh-CN" altLang="en-US" sz="2400">
                      <a:solidFill>
                        <a:schemeClr val="tx1">
                          <a:lumMod val="65000"/>
                          <a:lumOff val="35000"/>
                        </a:schemeClr>
                      </a:solidFill>
                    </a:rPr>
                    <a:t>表达式</a:t>
                  </a:r>
                  <a:r>
                    <a:rPr lang="en-US" altLang="zh-CN" sz="2400">
                      <a:solidFill>
                        <a:schemeClr val="tx1">
                          <a:lumMod val="65000"/>
                          <a:lumOff val="35000"/>
                        </a:schemeClr>
                      </a:solidFill>
                    </a:rPr>
                    <a:t>2) 	</a:t>
                  </a:r>
                  <a:r>
                    <a:rPr lang="zh-CN" altLang="en-US" sz="2400">
                      <a:solidFill>
                        <a:schemeClr val="tx1">
                          <a:lumMod val="65000"/>
                          <a:lumOff val="35000"/>
                        </a:schemeClr>
                      </a:solidFill>
                    </a:rPr>
                    <a:t>语句</a:t>
                  </a:r>
                  <a:r>
                    <a:rPr lang="en-US" altLang="zh-CN" sz="2400">
                      <a:solidFill>
                        <a:schemeClr val="tx1">
                          <a:lumMod val="65000"/>
                          <a:lumOff val="35000"/>
                        </a:schemeClr>
                      </a:solidFill>
                    </a:rPr>
                    <a:t>2</a:t>
                  </a:r>
                </a:p>
                <a:p>
                  <a:pPr algn="just" defTabSz="625475">
                    <a:lnSpc>
                      <a:spcPct val="120000"/>
                    </a:lnSpc>
                  </a:pPr>
                  <a:r>
                    <a:rPr lang="en-US" altLang="zh-CN" sz="2400">
                      <a:solidFill>
                        <a:schemeClr val="tx1">
                          <a:lumMod val="65000"/>
                          <a:lumOff val="35000"/>
                        </a:schemeClr>
                      </a:solidFill>
                    </a:rPr>
                    <a:t>else if(</a:t>
                  </a:r>
                  <a:r>
                    <a:rPr lang="zh-CN" altLang="en-US" sz="2400">
                      <a:solidFill>
                        <a:schemeClr val="tx1">
                          <a:lumMod val="65000"/>
                          <a:lumOff val="35000"/>
                        </a:schemeClr>
                      </a:solidFill>
                    </a:rPr>
                    <a:t>表达式</a:t>
                  </a:r>
                  <a:r>
                    <a:rPr lang="en-US" altLang="zh-CN" sz="2400">
                      <a:solidFill>
                        <a:schemeClr val="tx1">
                          <a:lumMod val="65000"/>
                          <a:lumOff val="35000"/>
                        </a:schemeClr>
                      </a:solidFill>
                    </a:rPr>
                    <a:t>3) 	</a:t>
                  </a:r>
                  <a:r>
                    <a:rPr lang="zh-CN" altLang="en-US" sz="2400">
                      <a:solidFill>
                        <a:schemeClr val="tx1">
                          <a:lumMod val="65000"/>
                          <a:lumOff val="35000"/>
                        </a:schemeClr>
                      </a:solidFill>
                    </a:rPr>
                    <a:t>语句</a:t>
                  </a:r>
                  <a:r>
                    <a:rPr lang="en-US" altLang="zh-CN" sz="2400">
                      <a:solidFill>
                        <a:schemeClr val="tx1">
                          <a:lumMod val="65000"/>
                          <a:lumOff val="35000"/>
                        </a:schemeClr>
                      </a:solidFill>
                    </a:rPr>
                    <a:t>3</a:t>
                  </a:r>
                </a:p>
                <a:p>
                  <a:pPr algn="just" defTabSz="625475">
                    <a:lnSpc>
                      <a:spcPct val="120000"/>
                    </a:lnSpc>
                  </a:pPr>
                  <a:r>
                    <a:rPr lang="en-US" altLang="zh-CN" sz="2400">
                      <a:solidFill>
                        <a:schemeClr val="tx1">
                          <a:lumMod val="65000"/>
                          <a:lumOff val="35000"/>
                        </a:schemeClr>
                      </a:solidFill>
                    </a:rPr>
                    <a:t></a:t>
                  </a:r>
                  <a14:m>
                    <m:oMath xmlns:m="http://schemas.openxmlformats.org/officeDocument/2006/math">
                      <m:r>
                        <a:rPr lang="en-US" altLang="zh-CN" sz="2400"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sz="2400">
                      <a:solidFill>
                        <a:schemeClr val="tx1">
                          <a:lumMod val="65000"/>
                          <a:lumOff val="35000"/>
                        </a:schemeClr>
                      </a:solidFill>
                      <a:ea typeface="Cambria Math" panose="02040503050406030204" pitchFamily="18" charset="0"/>
                    </a:rPr>
                    <a:t>			    </a:t>
                  </a:r>
                  <a14:m>
                    <m:oMath xmlns:m="http://schemas.openxmlformats.org/officeDocument/2006/math">
                      <m:r>
                        <a:rPr lang="en-US" altLang="zh-CN" sz="2400"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sz="2400">
                    <a:solidFill>
                      <a:schemeClr val="tx1">
                        <a:lumMod val="65000"/>
                        <a:lumOff val="35000"/>
                      </a:schemeClr>
                    </a:solidFill>
                    <a:ea typeface="Cambria Math" panose="02040503050406030204" pitchFamily="18" charset="0"/>
                  </a:endParaRPr>
                </a:p>
                <a:p>
                  <a:pPr algn="just" defTabSz="625475">
                    <a:lnSpc>
                      <a:spcPct val="120000"/>
                    </a:lnSpc>
                  </a:pPr>
                  <a:r>
                    <a:rPr lang="en-US" altLang="zh-CN" sz="2400">
                      <a:solidFill>
                        <a:schemeClr val="tx1">
                          <a:lumMod val="65000"/>
                          <a:lumOff val="35000"/>
                        </a:schemeClr>
                      </a:solidFill>
                    </a:rPr>
                    <a:t>else if(</a:t>
                  </a:r>
                  <a:r>
                    <a:rPr lang="zh-CN" altLang="en-US" sz="2400">
                      <a:solidFill>
                        <a:schemeClr val="tx1">
                          <a:lumMod val="65000"/>
                          <a:lumOff val="35000"/>
                        </a:schemeClr>
                      </a:solidFill>
                    </a:rPr>
                    <a:t>表达式</a:t>
                  </a:r>
                  <a:r>
                    <a:rPr lang="en-US" altLang="zh-CN" sz="2400">
                      <a:solidFill>
                        <a:schemeClr val="tx1">
                          <a:lumMod val="65000"/>
                          <a:lumOff val="35000"/>
                        </a:schemeClr>
                      </a:solidFill>
                    </a:rPr>
                    <a:t>m) 	</a:t>
                  </a:r>
                  <a:r>
                    <a:rPr lang="zh-CN" altLang="en-US" sz="2400">
                      <a:solidFill>
                        <a:schemeClr val="tx1">
                          <a:lumMod val="65000"/>
                          <a:lumOff val="35000"/>
                        </a:schemeClr>
                      </a:solidFill>
                    </a:rPr>
                    <a:t>语句</a:t>
                  </a:r>
                  <a:r>
                    <a:rPr lang="en-US" altLang="zh-CN" sz="2400">
                      <a:solidFill>
                        <a:schemeClr val="tx1">
                          <a:lumMod val="65000"/>
                          <a:lumOff val="35000"/>
                        </a:schemeClr>
                      </a:solidFill>
                    </a:rPr>
                    <a:t>m</a:t>
                  </a:r>
                </a:p>
                <a:p>
                  <a:pPr algn="just" defTabSz="625475">
                    <a:lnSpc>
                      <a:spcPct val="120000"/>
                    </a:lnSpc>
                  </a:pPr>
                  <a:r>
                    <a:rPr lang="en-US" altLang="zh-CN" sz="2400">
                      <a:solidFill>
                        <a:schemeClr val="tx1">
                          <a:lumMod val="65000"/>
                          <a:lumOff val="35000"/>
                        </a:schemeClr>
                      </a:solidFill>
                    </a:rPr>
                    <a:t>else			</a:t>
                  </a:r>
                  <a:r>
                    <a:rPr lang="zh-CN" altLang="en-US" sz="2400">
                      <a:solidFill>
                        <a:schemeClr val="tx1">
                          <a:lumMod val="65000"/>
                          <a:lumOff val="35000"/>
                        </a:schemeClr>
                      </a:solidFill>
                    </a:rPr>
                    <a:t>语句</a:t>
                  </a:r>
                  <a:r>
                    <a:rPr lang="en-US" altLang="zh-CN" sz="2400">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smtClean="0">
                  <a:solidFill>
                    <a:schemeClr val="tx1">
                      <a:lumMod val="50000"/>
                      <a:lumOff val="50000"/>
                    </a:schemeClr>
                  </a:solidFill>
                  <a:latin typeface="微软雅黑" pitchFamily="34" charset="-122"/>
                  <a:ea typeface="微软雅黑" pitchFamily="34" charset="-122"/>
                </a:rPr>
                <a:t>形式</a:t>
              </a:r>
              <a:r>
                <a:rPr lang="en-US" altLang="zh-CN" sz="2400" smtClean="0">
                  <a:solidFill>
                    <a:schemeClr val="tx1">
                      <a:lumMod val="50000"/>
                      <a:lumOff val="50000"/>
                    </a:schemeClr>
                  </a:solidFill>
                  <a:latin typeface="微软雅黑" pitchFamily="34" charset="-122"/>
                  <a:ea typeface="微软雅黑" pitchFamily="34" charset="-122"/>
                </a:rPr>
                <a:t>3	</a:t>
              </a:r>
              <a:r>
                <a:rPr lang="zh-CN" altLang="en-US" sz="2400" smtClean="0">
                  <a:solidFill>
                    <a:schemeClr val="tx1">
                      <a:lumMod val="50000"/>
                      <a:lumOff val="50000"/>
                    </a:schemeClr>
                  </a:solidFill>
                  <a:latin typeface="微软雅黑" pitchFamily="34" charset="-122"/>
                  <a:ea typeface="微软雅黑" pitchFamily="34" charset="-122"/>
                </a:rPr>
                <a:t>在</a:t>
              </a:r>
              <a:r>
                <a:rPr lang="en-US" altLang="zh-CN" sz="2400">
                  <a:solidFill>
                    <a:schemeClr val="tx1">
                      <a:lumMod val="50000"/>
                      <a:lumOff val="50000"/>
                    </a:schemeClr>
                  </a:solidFill>
                  <a:latin typeface="微软雅黑" pitchFamily="34" charset="-122"/>
                  <a:ea typeface="微软雅黑" pitchFamily="34" charset="-122"/>
                </a:rPr>
                <a:t>else</a:t>
              </a:r>
              <a:r>
                <a:rPr lang="zh-CN" altLang="en-US" sz="2400">
                  <a:solidFill>
                    <a:schemeClr val="tx1">
                      <a:lumMod val="50000"/>
                      <a:lumOff val="50000"/>
                    </a:schemeClr>
                  </a:solidFill>
                  <a:latin typeface="微软雅黑" pitchFamily="34" charset="-122"/>
                  <a:ea typeface="微软雅黑" pitchFamily="34" charset="-122"/>
                </a:rPr>
                <a:t>部分又嵌套了多层的</a:t>
              </a:r>
              <a:r>
                <a:rPr lang="en-US" altLang="zh-CN" sz="2400">
                  <a:solidFill>
                    <a:schemeClr val="tx1">
                      <a:lumMod val="50000"/>
                      <a:lumOff val="50000"/>
                    </a:schemeClr>
                  </a:solidFill>
                  <a:latin typeface="微软雅黑" pitchFamily="34" charset="-122"/>
                  <a:ea typeface="微软雅黑" pitchFamily="34" charset="-122"/>
                </a:rPr>
                <a:t>if</a:t>
              </a:r>
              <a:r>
                <a:rPr lang="zh-CN" altLang="en-US" sz="2400">
                  <a:solidFill>
                    <a:schemeClr val="tx1">
                      <a:lumMod val="50000"/>
                      <a:lumOff val="50000"/>
                    </a:schemeClr>
                  </a:solidFill>
                  <a:latin typeface="微软雅黑" pitchFamily="34" charset="-122"/>
                  <a:ea typeface="微软雅黑" pitchFamily="34" charset="-122"/>
                </a:rPr>
                <a:t>语句</a:t>
              </a:r>
              <a:endParaRPr lang="en-US" sz="24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063527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118768" y="283063"/>
            <a:ext cx="3688895" cy="2793155"/>
            <a:chOff x="6350040" y="1690688"/>
            <a:chExt cx="4691976" cy="3552668"/>
          </a:xfrm>
        </p:grpSpPr>
        <p:cxnSp>
          <p:nvCxnSpPr>
            <p:cNvPr id="5" name="直接箭头连接符 4"/>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 name="流程图: 决策 5"/>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7" name="任意多边形 6"/>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0" name="矩形 9"/>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1" name="任意多边形 10"/>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a:off x="8649325" y="4886207"/>
              <a:ext cx="0" cy="35714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50059" y="1980535"/>
            <a:ext cx="5136519" cy="2191365"/>
            <a:chOff x="6132870" y="2758143"/>
            <a:chExt cx="5136519" cy="1809617"/>
          </a:xfrm>
        </p:grpSpPr>
        <p:sp>
          <p:nvSpPr>
            <p:cNvPr id="14" name="MH_Text_1"/>
            <p:cNvSpPr/>
            <p:nvPr>
              <p:custDataLst>
                <p:tags r:id="rId1"/>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sz="2400">
                  <a:solidFill>
                    <a:schemeClr val="tx1">
                      <a:lumMod val="65000"/>
                      <a:lumOff val="35000"/>
                    </a:schemeClr>
                  </a:solidFill>
                </a:rPr>
                <a:t>if (</a:t>
              </a:r>
              <a:r>
                <a:rPr lang="zh-CN" altLang="en-US" sz="2400">
                  <a:solidFill>
                    <a:schemeClr val="tx1">
                      <a:lumMod val="65000"/>
                      <a:lumOff val="35000"/>
                    </a:schemeClr>
                  </a:solidFill>
                </a:rPr>
                <a:t>表达式</a:t>
              </a:r>
              <a:r>
                <a:rPr lang="en-US" altLang="zh-CN" sz="2400">
                  <a:solidFill>
                    <a:schemeClr val="tx1">
                      <a:lumMod val="65000"/>
                      <a:lumOff val="35000"/>
                    </a:schemeClr>
                  </a:solidFill>
                </a:rPr>
                <a:t>)</a:t>
              </a:r>
            </a:p>
            <a:p>
              <a:pPr algn="just" defTabSz="625475">
                <a:lnSpc>
                  <a:spcPct val="120000"/>
                </a:lnSpc>
              </a:pPr>
              <a:r>
                <a:rPr lang="en-US" altLang="zh-CN" sz="2400">
                  <a:solidFill>
                    <a:schemeClr val="tx1">
                      <a:lumMod val="65000"/>
                      <a:lumOff val="35000"/>
                    </a:schemeClr>
                  </a:solidFill>
                </a:rPr>
                <a:t>	</a:t>
              </a:r>
              <a:r>
                <a:rPr lang="zh-CN" altLang="en-US" sz="2400" smtClean="0">
                  <a:solidFill>
                    <a:schemeClr val="tx1">
                      <a:lumMod val="65000"/>
                      <a:lumOff val="35000"/>
                    </a:schemeClr>
                  </a:solidFill>
                </a:rPr>
                <a:t>语句</a:t>
              </a:r>
              <a:r>
                <a:rPr lang="en-US" altLang="zh-CN" sz="2400" smtClean="0">
                  <a:solidFill>
                    <a:schemeClr val="tx1">
                      <a:lumMod val="65000"/>
                      <a:lumOff val="35000"/>
                    </a:schemeClr>
                  </a:solidFill>
                </a:rPr>
                <a:t>A </a:t>
              </a:r>
              <a:endParaRPr lang="en-US" altLang="zh-CN" sz="2400">
                <a:solidFill>
                  <a:schemeClr val="tx1">
                    <a:lumMod val="65000"/>
                    <a:lumOff val="35000"/>
                  </a:schemeClr>
                </a:solidFill>
              </a:endParaRPr>
            </a:p>
            <a:p>
              <a:pPr algn="just" defTabSz="625475">
                <a:lnSpc>
                  <a:spcPct val="120000"/>
                </a:lnSpc>
              </a:pPr>
              <a:r>
                <a:rPr lang="en-US" altLang="zh-CN" sz="2400">
                  <a:solidFill>
                    <a:schemeClr val="tx1">
                      <a:lumMod val="65000"/>
                      <a:lumOff val="35000"/>
                    </a:schemeClr>
                  </a:solidFill>
                </a:rPr>
                <a:t>else </a:t>
              </a:r>
            </a:p>
            <a:p>
              <a:pPr algn="just" defTabSz="625475">
                <a:lnSpc>
                  <a:spcPct val="120000"/>
                </a:lnSpc>
              </a:pPr>
              <a:r>
                <a:rPr lang="en-US" altLang="zh-CN" sz="2400">
                  <a:solidFill>
                    <a:schemeClr val="tx1">
                      <a:lumMod val="65000"/>
                      <a:lumOff val="35000"/>
                    </a:schemeClr>
                  </a:solidFill>
                </a:rPr>
                <a:t>	</a:t>
              </a:r>
              <a:r>
                <a:rPr lang="zh-CN" altLang="en-US" sz="2400" smtClean="0">
                  <a:solidFill>
                    <a:schemeClr val="tx1">
                      <a:lumMod val="65000"/>
                      <a:lumOff val="35000"/>
                    </a:schemeClr>
                  </a:solidFill>
                </a:rPr>
                <a:t>语句</a:t>
              </a:r>
              <a:r>
                <a:rPr lang="en-US" altLang="zh-CN" sz="2400" smtClean="0">
                  <a:solidFill>
                    <a:schemeClr val="tx1">
                      <a:lumMod val="65000"/>
                      <a:lumOff val="35000"/>
                    </a:schemeClr>
                  </a:solidFill>
                </a:rPr>
                <a:t>B</a:t>
              </a:r>
              <a:endParaRPr lang="zh-CN" altLang="en-US" sz="2400" dirty="0">
                <a:solidFill>
                  <a:schemeClr val="tx1">
                    <a:lumMod val="65000"/>
                    <a:lumOff val="35000"/>
                  </a:schemeClr>
                </a:solidFill>
              </a:endParaRPr>
            </a:p>
          </p:txBody>
        </p:sp>
        <p:sp>
          <p:nvSpPr>
            <p:cNvPr id="15" name="MH_Other_1"/>
            <p:cNvSpPr/>
            <p:nvPr>
              <p:custDataLst>
                <p:tags r:id="rId2"/>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smtClean="0">
                  <a:solidFill>
                    <a:schemeClr val="tx1">
                      <a:lumMod val="50000"/>
                      <a:lumOff val="50000"/>
                    </a:schemeClr>
                  </a:solidFill>
                  <a:latin typeface="微软雅黑" pitchFamily="34" charset="-122"/>
                  <a:ea typeface="微软雅黑" pitchFamily="34" charset="-122"/>
                </a:rPr>
                <a:t>形式</a:t>
              </a:r>
              <a:r>
                <a:rPr lang="en-US" altLang="zh-CN" sz="2400" smtClean="0">
                  <a:solidFill>
                    <a:schemeClr val="tx1">
                      <a:lumMod val="50000"/>
                      <a:lumOff val="50000"/>
                    </a:schemeClr>
                  </a:solidFill>
                  <a:latin typeface="微软雅黑" pitchFamily="34" charset="-122"/>
                  <a:ea typeface="微软雅黑" pitchFamily="34" charset="-122"/>
                </a:rPr>
                <a:t>2	</a:t>
              </a:r>
              <a:r>
                <a:rPr lang="zh-CN" altLang="en-US" sz="2400" smtClean="0">
                  <a:solidFill>
                    <a:schemeClr val="tx1">
                      <a:lumMod val="50000"/>
                      <a:lumOff val="50000"/>
                    </a:schemeClr>
                  </a:solidFill>
                  <a:latin typeface="微软雅黑" pitchFamily="34" charset="-122"/>
                  <a:ea typeface="微软雅黑" pitchFamily="34" charset="-122"/>
                </a:rPr>
                <a:t>有</a:t>
              </a:r>
              <a:r>
                <a:rPr lang="en-US" altLang="zh-CN" sz="2400" smtClean="0">
                  <a:solidFill>
                    <a:schemeClr val="tx1">
                      <a:lumMod val="50000"/>
                      <a:lumOff val="50000"/>
                    </a:schemeClr>
                  </a:solidFill>
                  <a:latin typeface="微软雅黑" pitchFamily="34" charset="-122"/>
                  <a:ea typeface="微软雅黑" pitchFamily="34" charset="-122"/>
                </a:rPr>
                <a:t>else</a:t>
              </a:r>
              <a:r>
                <a:rPr lang="zh-CN" altLang="en-US" sz="2400" smtClean="0">
                  <a:solidFill>
                    <a:schemeClr val="tx1">
                      <a:lumMod val="50000"/>
                      <a:lumOff val="50000"/>
                    </a:schemeClr>
                  </a:solidFill>
                  <a:latin typeface="微软雅黑" pitchFamily="34" charset="-122"/>
                  <a:ea typeface="微软雅黑" pitchFamily="34" charset="-122"/>
                </a:rPr>
                <a:t>子句部分</a:t>
              </a:r>
              <a:endParaRPr lang="en-US" sz="24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32217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68912" y="1998494"/>
            <a:ext cx="3356626" cy="2901950"/>
            <a:chOff x="6350040" y="1909458"/>
            <a:chExt cx="4269357" cy="3691046"/>
          </a:xfrm>
        </p:grpSpPr>
        <p:cxnSp>
          <p:nvCxnSpPr>
            <p:cNvPr id="5" name="直接箭头连接符 4"/>
            <p:cNvCxnSpPr/>
            <p:nvPr/>
          </p:nvCxnSpPr>
          <p:spPr>
            <a:xfrm>
              <a:off x="8649325" y="1909458"/>
              <a:ext cx="0" cy="4955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 name="流程图: 决策 5"/>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7" name="任意多边形 6"/>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H="1">
              <a:off x="9608694" y="2944337"/>
              <a:ext cx="1010701" cy="1418940"/>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50040" y="3813767"/>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0" name="任意多边形 9"/>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908331" y="1781058"/>
            <a:ext cx="5621682" cy="824461"/>
            <a:chOff x="6132870" y="2758143"/>
            <a:chExt cx="5136519" cy="824461"/>
          </a:xfrm>
        </p:grpSpPr>
        <p:sp>
          <p:nvSpPr>
            <p:cNvPr id="13" name="MH_Text_1"/>
            <p:cNvSpPr/>
            <p:nvPr>
              <p:custDataLst>
                <p:tags r:id="rId1"/>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sz="2400">
                  <a:solidFill>
                    <a:schemeClr val="tx1">
                      <a:lumMod val="65000"/>
                      <a:lumOff val="35000"/>
                    </a:schemeClr>
                  </a:solidFill>
                </a:rPr>
                <a:t>if(</a:t>
              </a:r>
              <a:r>
                <a:rPr lang="zh-CN" altLang="en-US" sz="2400">
                  <a:solidFill>
                    <a:schemeClr val="tx1">
                      <a:lumMod val="65000"/>
                      <a:lumOff val="35000"/>
                    </a:schemeClr>
                  </a:solidFill>
                </a:rPr>
                <a:t>表达式</a:t>
              </a:r>
              <a:r>
                <a:rPr lang="en-US" altLang="zh-CN" sz="2400">
                  <a:solidFill>
                    <a:schemeClr val="tx1">
                      <a:lumMod val="65000"/>
                      <a:lumOff val="35000"/>
                    </a:schemeClr>
                  </a:solidFill>
                </a:rPr>
                <a:t>) </a:t>
              </a:r>
              <a:r>
                <a:rPr lang="zh-CN" altLang="en-US" sz="2400" smtClean="0">
                  <a:solidFill>
                    <a:schemeClr val="tx1">
                      <a:lumMod val="65000"/>
                      <a:lumOff val="35000"/>
                    </a:schemeClr>
                  </a:solidFill>
                </a:rPr>
                <a:t>语句</a:t>
              </a:r>
              <a:r>
                <a:rPr lang="en-US" altLang="zh-CN" sz="2400">
                  <a:solidFill>
                    <a:schemeClr val="tx1">
                      <a:lumMod val="65000"/>
                      <a:lumOff val="35000"/>
                    </a:schemeClr>
                  </a:solidFill>
                </a:rPr>
                <a:t>A</a:t>
              </a:r>
              <a:endParaRPr lang="zh-CN" altLang="en-US" sz="2400" dirty="0">
                <a:solidFill>
                  <a:schemeClr val="tx1">
                    <a:lumMod val="65000"/>
                    <a:lumOff val="35000"/>
                  </a:schemeClr>
                </a:solidFill>
              </a:endParaRPr>
            </a:p>
          </p:txBody>
        </p:sp>
        <p:sp>
          <p:nvSpPr>
            <p:cNvPr id="14" name="MH_Other_1"/>
            <p:cNvSpPr/>
            <p:nvPr>
              <p:custDataLst>
                <p:tags r:id="rId2"/>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smtClean="0">
                  <a:solidFill>
                    <a:schemeClr val="tx1">
                      <a:lumMod val="50000"/>
                      <a:lumOff val="50000"/>
                    </a:schemeClr>
                  </a:solidFill>
                  <a:latin typeface="微软雅黑" pitchFamily="34" charset="-122"/>
                  <a:ea typeface="微软雅黑" pitchFamily="34" charset="-122"/>
                </a:rPr>
                <a:t>形式</a:t>
              </a:r>
              <a:r>
                <a:rPr lang="en-US" altLang="zh-CN" sz="2400" smtClean="0">
                  <a:solidFill>
                    <a:schemeClr val="tx1">
                      <a:lumMod val="50000"/>
                      <a:lumOff val="50000"/>
                    </a:schemeClr>
                  </a:solidFill>
                  <a:latin typeface="微软雅黑" pitchFamily="34" charset="-122"/>
                  <a:ea typeface="微软雅黑" pitchFamily="34" charset="-122"/>
                </a:rPr>
                <a:t>1	</a:t>
              </a:r>
              <a:r>
                <a:rPr lang="zh-CN" altLang="en-US" sz="2400" smtClean="0">
                  <a:solidFill>
                    <a:schemeClr val="tx1">
                      <a:lumMod val="50000"/>
                      <a:lumOff val="50000"/>
                    </a:schemeClr>
                  </a:solidFill>
                  <a:latin typeface="微软雅黑" pitchFamily="34" charset="-122"/>
                  <a:ea typeface="微软雅黑" pitchFamily="34" charset="-122"/>
                </a:rPr>
                <a:t>没有</a:t>
              </a:r>
              <a:r>
                <a:rPr lang="en-US" altLang="zh-CN" sz="2400" smtClean="0">
                  <a:solidFill>
                    <a:schemeClr val="tx1">
                      <a:lumMod val="50000"/>
                      <a:lumOff val="50000"/>
                    </a:schemeClr>
                  </a:solidFill>
                  <a:latin typeface="微软雅黑" pitchFamily="34" charset="-122"/>
                  <a:ea typeface="微软雅黑" pitchFamily="34" charset="-122"/>
                </a:rPr>
                <a:t>else</a:t>
              </a:r>
              <a:r>
                <a:rPr lang="zh-CN" altLang="en-US" sz="2400" smtClean="0">
                  <a:solidFill>
                    <a:schemeClr val="tx1">
                      <a:lumMod val="50000"/>
                      <a:lumOff val="50000"/>
                    </a:schemeClr>
                  </a:solidFill>
                  <a:latin typeface="微软雅黑" pitchFamily="34" charset="-122"/>
                  <a:ea typeface="微软雅黑" pitchFamily="34" charset="-122"/>
                </a:rPr>
                <a:t>子句部分</a:t>
              </a:r>
              <a:endParaRPr lang="en-US" sz="24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44030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latin typeface="黑体" pitchFamily="49" charset="-122"/>
                <a:ea typeface="黑体" pitchFamily="49" charset="-122"/>
              </a:rPr>
              <a:t>练习</a:t>
            </a:r>
            <a:r>
              <a:rPr lang="en-US" altLang="zh-CN" smtClean="0">
                <a:latin typeface="黑体" pitchFamily="49" charset="-122"/>
                <a:ea typeface="黑体" pitchFamily="49" charset="-122"/>
              </a:rPr>
              <a:t>2</a:t>
            </a:r>
            <a:endParaRPr lang="zh-CN" altLang="en-US" smtClean="0">
              <a:latin typeface="黑体" pitchFamily="49" charset="-122"/>
              <a:ea typeface="黑体" pitchFamily="49" charset="-122"/>
            </a:endParaRPr>
          </a:p>
        </p:txBody>
      </p:sp>
      <p:sp>
        <p:nvSpPr>
          <p:cNvPr id="81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33B3CC5C-3CB9-43BE-8943-DE7B1935EAA6}" type="slidenum">
              <a:rPr lang="ar-SA" altLang="en-US" sz="1000">
                <a:solidFill>
                  <a:schemeClr val="bg1"/>
                </a:solidFill>
              </a:rPr>
              <a:pPr eaLnBrk="1" hangingPunct="1"/>
              <a:t>18</a:t>
            </a:fld>
            <a:endParaRPr lang="en-US" altLang="en-US" sz="1000">
              <a:solidFill>
                <a:schemeClr val="bg1"/>
              </a:solidFill>
            </a:endParaRPr>
          </a:p>
        </p:txBody>
      </p:sp>
      <p:sp>
        <p:nvSpPr>
          <p:cNvPr id="8196" name="TextBox 5"/>
          <p:cNvSpPr txBox="1">
            <a:spLocks noChangeArrowheads="1"/>
          </p:cNvSpPr>
          <p:nvPr/>
        </p:nvSpPr>
        <p:spPr bwMode="auto">
          <a:xfrm>
            <a:off x="626534" y="1524000"/>
            <a:ext cx="84603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en-US" altLang="zh-CN" sz="2800"/>
              <a:t>【</a:t>
            </a:r>
            <a:r>
              <a:rPr lang="zh-CN" altLang="en-US" sz="2800"/>
              <a:t>问题描述</a:t>
            </a:r>
            <a:r>
              <a:rPr lang="en-US" altLang="zh-CN" sz="2800"/>
              <a:t>】</a:t>
            </a:r>
            <a:r>
              <a:rPr lang="zh-CN" altLang="en-US" sz="2800" smtClean="0"/>
              <a:t>输入</a:t>
            </a:r>
            <a:r>
              <a:rPr lang="zh-CN" altLang="en-US" sz="2800"/>
              <a:t>两</a:t>
            </a:r>
            <a:r>
              <a:rPr lang="zh-CN" altLang="en-US" sz="2800" smtClean="0"/>
              <a:t>个整数</a:t>
            </a:r>
            <a:r>
              <a:rPr lang="en-US" altLang="zh-CN" sz="2800" smtClean="0"/>
              <a:t>a, b</a:t>
            </a:r>
            <a:r>
              <a:rPr lang="zh-CN" altLang="en-US" sz="2800" smtClean="0"/>
              <a:t>，输出较大的整数。</a:t>
            </a:r>
            <a:endParaRPr lang="zh-CN" altLang="en-US" sz="28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1" y="2499781"/>
            <a:ext cx="40100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993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8175" y="428625"/>
            <a:ext cx="10515600" cy="654988"/>
          </a:xfrm>
          <a:noFill/>
          <a:ln>
            <a:noFill/>
          </a:ln>
        </p:spPr>
        <p:txBody>
          <a:bodyPr wrap="square">
            <a:spAutoFit/>
          </a:bodyPr>
          <a:lstStyle/>
          <a:p>
            <a:pPr marL="0">
              <a:lnSpc>
                <a:spcPct val="150000"/>
              </a:lnSpc>
            </a:pPr>
            <a:r>
              <a:rPr lang="en-US" altLang="zh-CN">
                <a:latin typeface="Arial" charset="0"/>
                <a:ea typeface="宋体" charset="-122"/>
              </a:rPr>
              <a:t>【</a:t>
            </a:r>
            <a:r>
              <a:rPr lang="zh-CN" altLang="en-US">
                <a:latin typeface="Arial" charset="0"/>
                <a:ea typeface="宋体" charset="-122"/>
              </a:rPr>
              <a:t>例</a:t>
            </a:r>
            <a:r>
              <a:rPr lang="en-US" altLang="zh-CN">
                <a:latin typeface="Arial" charset="0"/>
                <a:ea typeface="宋体" charset="-122"/>
              </a:rPr>
              <a:t>4.3】</a:t>
            </a:r>
            <a:r>
              <a:rPr lang="zh-CN" altLang="en-US">
                <a:latin typeface="Arial" charset="0"/>
                <a:ea typeface="宋体" charset="-122"/>
              </a:rPr>
              <a:t>输入</a:t>
            </a:r>
            <a:r>
              <a:rPr lang="en-US" altLang="zh-CN">
                <a:latin typeface="Arial" charset="0"/>
                <a:ea typeface="宋体" charset="-122"/>
              </a:rPr>
              <a:t>3</a:t>
            </a:r>
            <a:r>
              <a:rPr lang="zh-CN" altLang="en-US">
                <a:latin typeface="Arial" charset="0"/>
                <a:ea typeface="宋体" charset="-122"/>
              </a:rPr>
              <a:t>个数</a:t>
            </a:r>
            <a:r>
              <a:rPr lang="en-US" altLang="zh-CN">
                <a:latin typeface="Arial" charset="0"/>
                <a:ea typeface="宋体" charset="-122"/>
              </a:rPr>
              <a:t>a</a:t>
            </a:r>
            <a:r>
              <a:rPr lang="zh-CN" altLang="en-US">
                <a:latin typeface="Arial" charset="0"/>
                <a:ea typeface="宋体" charset="-122"/>
              </a:rPr>
              <a:t>，</a:t>
            </a:r>
            <a:r>
              <a:rPr lang="en-US" altLang="zh-CN">
                <a:latin typeface="Arial" charset="0"/>
                <a:ea typeface="宋体" charset="-122"/>
              </a:rPr>
              <a:t>b</a:t>
            </a:r>
            <a:r>
              <a:rPr lang="zh-CN" altLang="en-US">
                <a:latin typeface="Arial" charset="0"/>
                <a:ea typeface="宋体" charset="-122"/>
              </a:rPr>
              <a:t>，</a:t>
            </a:r>
            <a:r>
              <a:rPr lang="en-US" altLang="zh-CN">
                <a:latin typeface="Arial" charset="0"/>
                <a:ea typeface="宋体" charset="-122"/>
              </a:rPr>
              <a:t>c</a:t>
            </a:r>
            <a:r>
              <a:rPr lang="zh-CN" altLang="en-US">
                <a:latin typeface="Arial" charset="0"/>
                <a:ea typeface="宋体" charset="-122"/>
              </a:rPr>
              <a:t>，要求按由小到大的顺序输出</a:t>
            </a:r>
            <a:r>
              <a:rPr lang="zh-CN" altLang="en-US" smtClean="0">
                <a:latin typeface="Arial" charset="0"/>
                <a:ea typeface="宋体" charset="-122"/>
              </a:rPr>
              <a:t>。</a:t>
            </a:r>
            <a:endParaRPr lang="zh-CN" altLang="en-US">
              <a:latin typeface="Arial" charset="0"/>
              <a:ea typeface="宋体" charset="-122"/>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1028128"/>
            <a:ext cx="3781425" cy="543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H_Text_1"/>
          <p:cNvSpPr>
            <a:spLocks noChangeAspect="1"/>
          </p:cNvSpPr>
          <p:nvPr>
            <p:custDataLst>
              <p:tags r:id="rId1"/>
            </p:custDataLst>
          </p:nvPr>
        </p:nvSpPr>
        <p:spPr>
          <a:xfrm>
            <a:off x="6429502" y="1331000"/>
            <a:ext cx="4000373" cy="4339463"/>
          </a:xfrm>
          <a:prstGeom prst="roundRect">
            <a:avLst>
              <a:gd name="adj" fmla="val 0"/>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a:solidFill>
                  <a:srgbClr val="454545"/>
                </a:solidFill>
              </a:rPr>
              <a:t>S1: if a&gt;b</a:t>
            </a:r>
            <a:r>
              <a:rPr lang="zh-CN" altLang="en-US">
                <a:solidFill>
                  <a:srgbClr val="454545"/>
                </a:solidFill>
              </a:rPr>
              <a:t>，将</a:t>
            </a:r>
            <a:r>
              <a:rPr lang="en-US" altLang="zh-CN">
                <a:solidFill>
                  <a:srgbClr val="454545"/>
                </a:solidFill>
              </a:rPr>
              <a:t>a</a:t>
            </a:r>
            <a:r>
              <a:rPr lang="zh-CN" altLang="en-US">
                <a:solidFill>
                  <a:srgbClr val="454545"/>
                </a:solidFill>
              </a:rPr>
              <a:t>和</a:t>
            </a:r>
            <a:r>
              <a:rPr lang="en-US" altLang="zh-CN">
                <a:solidFill>
                  <a:srgbClr val="454545"/>
                </a:solidFill>
              </a:rPr>
              <a:t>b</a:t>
            </a:r>
            <a:r>
              <a:rPr lang="zh-CN" altLang="en-US" smtClean="0">
                <a:solidFill>
                  <a:srgbClr val="454545"/>
                </a:solidFill>
              </a:rPr>
              <a:t>对换</a:t>
            </a:r>
            <a:endParaRPr lang="en-US" altLang="zh-CN" smtClean="0">
              <a:solidFill>
                <a:srgbClr val="454545"/>
              </a:solidFill>
            </a:endParaRPr>
          </a:p>
          <a:p>
            <a:pPr algn="just">
              <a:defRPr/>
            </a:pPr>
            <a:r>
              <a:rPr lang="en-US" altLang="zh-CN" smtClean="0">
                <a:solidFill>
                  <a:srgbClr val="454545"/>
                </a:solidFill>
              </a:rPr>
              <a:t>(</a:t>
            </a:r>
            <a:r>
              <a:rPr lang="zh-CN" altLang="en-US">
                <a:solidFill>
                  <a:srgbClr val="454545"/>
                </a:solidFill>
              </a:rPr>
              <a:t>交换后，</a:t>
            </a:r>
            <a:r>
              <a:rPr lang="en-US" altLang="zh-CN">
                <a:solidFill>
                  <a:srgbClr val="454545"/>
                </a:solidFill>
              </a:rPr>
              <a:t>a</a:t>
            </a:r>
            <a:r>
              <a:rPr lang="zh-CN" altLang="en-US">
                <a:solidFill>
                  <a:srgbClr val="454545"/>
                </a:solidFill>
              </a:rPr>
              <a:t>是</a:t>
            </a:r>
            <a:r>
              <a:rPr lang="en-US" altLang="zh-CN" smtClean="0">
                <a:solidFill>
                  <a:srgbClr val="454545"/>
                </a:solidFill>
              </a:rPr>
              <a:t>a</a:t>
            </a:r>
            <a:r>
              <a:rPr lang="zh-CN" altLang="en-US" smtClean="0">
                <a:solidFill>
                  <a:srgbClr val="454545"/>
                </a:solidFill>
              </a:rPr>
              <a:t>、</a:t>
            </a:r>
            <a:r>
              <a:rPr lang="en-US" altLang="zh-CN" smtClean="0">
                <a:solidFill>
                  <a:srgbClr val="454545"/>
                </a:solidFill>
              </a:rPr>
              <a:t>b</a:t>
            </a:r>
            <a:r>
              <a:rPr lang="zh-CN" altLang="en-US">
                <a:solidFill>
                  <a:srgbClr val="454545"/>
                </a:solidFill>
              </a:rPr>
              <a:t>中的小者</a:t>
            </a:r>
            <a:r>
              <a:rPr lang="en-US" altLang="zh-CN" smtClean="0">
                <a:solidFill>
                  <a:srgbClr val="454545"/>
                </a:solidFill>
              </a:rPr>
              <a:t>)</a:t>
            </a:r>
          </a:p>
          <a:p>
            <a:pPr algn="just">
              <a:defRPr/>
            </a:pPr>
            <a:endParaRPr lang="en-US" altLang="zh-CN">
              <a:solidFill>
                <a:srgbClr val="454545"/>
              </a:solidFill>
            </a:endParaRPr>
          </a:p>
          <a:p>
            <a:pPr algn="just">
              <a:defRPr/>
            </a:pPr>
            <a:r>
              <a:rPr lang="en-US" altLang="zh-CN" smtClean="0">
                <a:solidFill>
                  <a:srgbClr val="454545"/>
                </a:solidFill>
              </a:rPr>
              <a:t>S2</a:t>
            </a:r>
            <a:r>
              <a:rPr lang="en-US" altLang="zh-CN">
                <a:solidFill>
                  <a:srgbClr val="454545"/>
                </a:solidFill>
              </a:rPr>
              <a:t>: if a&gt;c</a:t>
            </a:r>
            <a:r>
              <a:rPr lang="zh-CN" altLang="en-US">
                <a:solidFill>
                  <a:srgbClr val="454545"/>
                </a:solidFill>
              </a:rPr>
              <a:t>，将</a:t>
            </a:r>
            <a:r>
              <a:rPr lang="en-US" altLang="zh-CN">
                <a:solidFill>
                  <a:srgbClr val="454545"/>
                </a:solidFill>
              </a:rPr>
              <a:t>a</a:t>
            </a:r>
            <a:r>
              <a:rPr lang="zh-CN" altLang="en-US">
                <a:solidFill>
                  <a:srgbClr val="454545"/>
                </a:solidFill>
              </a:rPr>
              <a:t>和</a:t>
            </a:r>
            <a:r>
              <a:rPr lang="en-US" altLang="zh-CN">
                <a:solidFill>
                  <a:srgbClr val="454545"/>
                </a:solidFill>
              </a:rPr>
              <a:t>c</a:t>
            </a:r>
            <a:r>
              <a:rPr lang="zh-CN" altLang="en-US" smtClean="0">
                <a:solidFill>
                  <a:srgbClr val="454545"/>
                </a:solidFill>
              </a:rPr>
              <a:t>对换</a:t>
            </a:r>
            <a:endParaRPr lang="en-US" altLang="zh-CN" smtClean="0">
              <a:solidFill>
                <a:srgbClr val="454545"/>
              </a:solidFill>
            </a:endParaRPr>
          </a:p>
          <a:p>
            <a:pPr algn="just">
              <a:defRPr/>
            </a:pPr>
            <a:r>
              <a:rPr lang="en-US" altLang="zh-CN" smtClean="0">
                <a:solidFill>
                  <a:srgbClr val="454545"/>
                </a:solidFill>
              </a:rPr>
              <a:t>(</a:t>
            </a:r>
            <a:r>
              <a:rPr lang="zh-CN" altLang="en-US">
                <a:solidFill>
                  <a:srgbClr val="454545"/>
                </a:solidFill>
              </a:rPr>
              <a:t>交换后，</a:t>
            </a:r>
            <a:r>
              <a:rPr lang="en-US" altLang="zh-CN">
                <a:solidFill>
                  <a:srgbClr val="454545"/>
                </a:solidFill>
              </a:rPr>
              <a:t>a</a:t>
            </a:r>
            <a:r>
              <a:rPr lang="zh-CN" altLang="en-US">
                <a:solidFill>
                  <a:srgbClr val="454545"/>
                </a:solidFill>
              </a:rPr>
              <a:t>是</a:t>
            </a:r>
            <a:r>
              <a:rPr lang="en-US" altLang="zh-CN" smtClean="0">
                <a:solidFill>
                  <a:srgbClr val="454545"/>
                </a:solidFill>
              </a:rPr>
              <a:t>a</a:t>
            </a:r>
            <a:r>
              <a:rPr lang="zh-CN" altLang="en-US" smtClean="0">
                <a:solidFill>
                  <a:srgbClr val="454545"/>
                </a:solidFill>
              </a:rPr>
              <a:t>、</a:t>
            </a:r>
            <a:r>
              <a:rPr lang="en-US" altLang="zh-CN" smtClean="0">
                <a:solidFill>
                  <a:srgbClr val="454545"/>
                </a:solidFill>
              </a:rPr>
              <a:t>c</a:t>
            </a:r>
            <a:r>
              <a:rPr lang="zh-CN" altLang="en-US">
                <a:solidFill>
                  <a:srgbClr val="454545"/>
                </a:solidFill>
              </a:rPr>
              <a:t>中的小者，因此</a:t>
            </a:r>
            <a:r>
              <a:rPr lang="en-US" altLang="zh-CN">
                <a:solidFill>
                  <a:srgbClr val="454545"/>
                </a:solidFill>
              </a:rPr>
              <a:t>a</a:t>
            </a:r>
            <a:r>
              <a:rPr lang="zh-CN" altLang="en-US">
                <a:solidFill>
                  <a:srgbClr val="454545"/>
                </a:solidFill>
              </a:rPr>
              <a:t>是三者中最小者</a:t>
            </a:r>
            <a:r>
              <a:rPr lang="en-US" altLang="zh-CN" smtClean="0">
                <a:solidFill>
                  <a:srgbClr val="454545"/>
                </a:solidFill>
              </a:rPr>
              <a:t>)</a:t>
            </a:r>
          </a:p>
          <a:p>
            <a:pPr algn="just">
              <a:defRPr/>
            </a:pPr>
            <a:endParaRPr lang="en-US" altLang="zh-CN">
              <a:solidFill>
                <a:srgbClr val="454545"/>
              </a:solidFill>
            </a:endParaRPr>
          </a:p>
          <a:p>
            <a:pPr algn="just">
              <a:defRPr/>
            </a:pPr>
            <a:r>
              <a:rPr lang="en-US" altLang="zh-CN" smtClean="0">
                <a:solidFill>
                  <a:srgbClr val="454545"/>
                </a:solidFill>
              </a:rPr>
              <a:t>S3</a:t>
            </a:r>
            <a:r>
              <a:rPr lang="en-US" altLang="zh-CN">
                <a:solidFill>
                  <a:srgbClr val="454545"/>
                </a:solidFill>
              </a:rPr>
              <a:t>: if b&gt;c</a:t>
            </a:r>
            <a:r>
              <a:rPr lang="zh-CN" altLang="en-US">
                <a:solidFill>
                  <a:srgbClr val="454545"/>
                </a:solidFill>
              </a:rPr>
              <a:t>，将</a:t>
            </a:r>
            <a:r>
              <a:rPr lang="en-US" altLang="zh-CN">
                <a:solidFill>
                  <a:srgbClr val="454545"/>
                </a:solidFill>
              </a:rPr>
              <a:t>b</a:t>
            </a:r>
            <a:r>
              <a:rPr lang="zh-CN" altLang="en-US">
                <a:solidFill>
                  <a:srgbClr val="454545"/>
                </a:solidFill>
              </a:rPr>
              <a:t>和</a:t>
            </a:r>
            <a:r>
              <a:rPr lang="en-US" altLang="zh-CN">
                <a:solidFill>
                  <a:srgbClr val="454545"/>
                </a:solidFill>
              </a:rPr>
              <a:t>c</a:t>
            </a:r>
            <a:r>
              <a:rPr lang="zh-CN" altLang="en-US" smtClean="0">
                <a:solidFill>
                  <a:srgbClr val="454545"/>
                </a:solidFill>
              </a:rPr>
              <a:t>对换</a:t>
            </a:r>
            <a:endParaRPr lang="en-US" altLang="zh-CN" smtClean="0">
              <a:solidFill>
                <a:srgbClr val="454545"/>
              </a:solidFill>
            </a:endParaRPr>
          </a:p>
          <a:p>
            <a:pPr algn="just">
              <a:defRPr/>
            </a:pPr>
            <a:r>
              <a:rPr lang="en-US" altLang="zh-CN" smtClean="0">
                <a:solidFill>
                  <a:srgbClr val="454545"/>
                </a:solidFill>
              </a:rPr>
              <a:t>(</a:t>
            </a:r>
            <a:r>
              <a:rPr lang="zh-CN" altLang="en-US">
                <a:solidFill>
                  <a:srgbClr val="454545"/>
                </a:solidFill>
              </a:rPr>
              <a:t>交换后，</a:t>
            </a:r>
            <a:r>
              <a:rPr lang="en-US" altLang="zh-CN">
                <a:solidFill>
                  <a:srgbClr val="454545"/>
                </a:solidFill>
              </a:rPr>
              <a:t>b</a:t>
            </a:r>
            <a:r>
              <a:rPr lang="zh-CN" altLang="en-US">
                <a:solidFill>
                  <a:srgbClr val="454545"/>
                </a:solidFill>
              </a:rPr>
              <a:t>是</a:t>
            </a:r>
            <a:r>
              <a:rPr lang="en-US" altLang="zh-CN" smtClean="0">
                <a:solidFill>
                  <a:srgbClr val="454545"/>
                </a:solidFill>
              </a:rPr>
              <a:t>b</a:t>
            </a:r>
            <a:r>
              <a:rPr lang="zh-CN" altLang="en-US" smtClean="0">
                <a:solidFill>
                  <a:srgbClr val="454545"/>
                </a:solidFill>
              </a:rPr>
              <a:t>、</a:t>
            </a:r>
            <a:r>
              <a:rPr lang="en-US" altLang="zh-CN" smtClean="0">
                <a:solidFill>
                  <a:srgbClr val="454545"/>
                </a:solidFill>
              </a:rPr>
              <a:t>c</a:t>
            </a:r>
            <a:r>
              <a:rPr lang="zh-CN" altLang="en-US">
                <a:solidFill>
                  <a:srgbClr val="454545"/>
                </a:solidFill>
              </a:rPr>
              <a:t>中的小者，也是三者中次小者</a:t>
            </a:r>
            <a:r>
              <a:rPr lang="en-US" altLang="zh-CN" smtClean="0">
                <a:solidFill>
                  <a:srgbClr val="454545"/>
                </a:solidFill>
              </a:rPr>
              <a:t>)</a:t>
            </a:r>
          </a:p>
          <a:p>
            <a:pPr algn="just">
              <a:defRPr/>
            </a:pPr>
            <a:endParaRPr lang="en-US" altLang="zh-CN">
              <a:solidFill>
                <a:srgbClr val="454545"/>
              </a:solidFill>
            </a:endParaRPr>
          </a:p>
          <a:p>
            <a:pPr algn="just">
              <a:defRPr/>
            </a:pPr>
            <a:r>
              <a:rPr lang="en-US" altLang="zh-CN" smtClean="0">
                <a:solidFill>
                  <a:srgbClr val="454545"/>
                </a:solidFill>
              </a:rPr>
              <a:t>S4</a:t>
            </a:r>
            <a:r>
              <a:rPr lang="en-US" altLang="zh-CN">
                <a:solidFill>
                  <a:srgbClr val="454545"/>
                </a:solidFill>
              </a:rPr>
              <a:t>: </a:t>
            </a:r>
            <a:r>
              <a:rPr lang="zh-CN" altLang="en-US">
                <a:solidFill>
                  <a:srgbClr val="454545"/>
                </a:solidFill>
              </a:rPr>
              <a:t>顺序输出</a:t>
            </a:r>
            <a:r>
              <a:rPr lang="en-US" altLang="zh-CN">
                <a:solidFill>
                  <a:srgbClr val="454545"/>
                </a:solidFill>
              </a:rPr>
              <a:t>a</a:t>
            </a:r>
            <a:r>
              <a:rPr lang="zh-CN" altLang="en-US">
                <a:solidFill>
                  <a:srgbClr val="454545"/>
                </a:solidFill>
              </a:rPr>
              <a:t>，</a:t>
            </a:r>
            <a:r>
              <a:rPr lang="en-US" altLang="zh-CN">
                <a:solidFill>
                  <a:srgbClr val="454545"/>
                </a:solidFill>
              </a:rPr>
              <a:t>b</a:t>
            </a:r>
            <a:r>
              <a:rPr lang="zh-CN" altLang="en-US">
                <a:solidFill>
                  <a:srgbClr val="454545"/>
                </a:solidFill>
              </a:rPr>
              <a:t>，</a:t>
            </a:r>
            <a:r>
              <a:rPr lang="en-US" altLang="zh-CN" smtClean="0">
                <a:solidFill>
                  <a:srgbClr val="454545"/>
                </a:solidFill>
              </a:rPr>
              <a:t>c</a:t>
            </a:r>
            <a:endParaRPr lang="zh-CN" altLang="en-US" dirty="0">
              <a:solidFill>
                <a:srgbClr val="454545"/>
              </a:solidFill>
            </a:endParaRPr>
          </a:p>
        </p:txBody>
      </p:sp>
    </p:spTree>
    <p:extLst>
      <p:ext uri="{BB962C8B-B14F-4D97-AF65-F5344CB8AC3E}">
        <p14:creationId xmlns:p14="http://schemas.microsoft.com/office/powerpoint/2010/main" val="778217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种基本结构</a:t>
            </a:r>
            <a:endParaRPr lang="zh-CN" altLang="en-US" dirty="0"/>
          </a:p>
        </p:txBody>
      </p:sp>
      <p:sp>
        <p:nvSpPr>
          <p:cNvPr id="6" name="Rectangle 4"/>
          <p:cNvSpPr>
            <a:spLocks noChangeArrowheads="1"/>
          </p:cNvSpPr>
          <p:nvPr/>
        </p:nvSpPr>
        <p:spPr bwMode="auto">
          <a:xfrm>
            <a:off x="2295072" y="25288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smtClean="0">
                <a:solidFill>
                  <a:schemeClr val="accent1"/>
                </a:solidFill>
                <a:latin typeface="+mn-ea"/>
                <a:ea typeface="+mn-ea"/>
              </a:rPr>
              <a:t>顺序结构</a:t>
            </a:r>
            <a:endParaRPr lang="zh-CN" altLang="en-US" sz="2400" b="1" dirty="0">
              <a:solidFill>
                <a:schemeClr val="accent1"/>
              </a:solidFill>
              <a:latin typeface="+mn-ea"/>
              <a:ea typeface="+mn-ea"/>
            </a:endParaRPr>
          </a:p>
        </p:txBody>
      </p:sp>
      <p:sp>
        <p:nvSpPr>
          <p:cNvPr id="14" name="Rectangle 5"/>
          <p:cNvSpPr>
            <a:spLocks noChangeArrowheads="1"/>
          </p:cNvSpPr>
          <p:nvPr/>
        </p:nvSpPr>
        <p:spPr bwMode="auto">
          <a:xfrm>
            <a:off x="48813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smtClean="0">
                <a:solidFill>
                  <a:schemeClr val="accent1"/>
                </a:solidFill>
                <a:latin typeface="+mn-ea"/>
              </a:rPr>
              <a:t>选择</a:t>
            </a:r>
            <a:r>
              <a:rPr kumimoji="1" lang="zh-CN" altLang="en-US" sz="2400" b="1" dirty="0">
                <a:solidFill>
                  <a:schemeClr val="accent1"/>
                </a:solidFill>
                <a:latin typeface="+mn-ea"/>
              </a:rPr>
              <a:t>结构</a:t>
            </a:r>
          </a:p>
        </p:txBody>
      </p:sp>
      <p:sp>
        <p:nvSpPr>
          <p:cNvPr id="26" name="AutoShape 6"/>
          <p:cNvSpPr>
            <a:spLocks noChangeArrowheads="1"/>
          </p:cNvSpPr>
          <p:nvPr/>
        </p:nvSpPr>
        <p:spPr bwMode="auto">
          <a:xfrm>
            <a:off x="9744414" y="2374900"/>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a:t>
            </a:r>
            <a:r>
              <a:rPr kumimoji="1" lang="zh-CN" altLang="en-US" sz="2400" b="1" dirty="0" smtClean="0">
                <a:solidFill>
                  <a:schemeClr val="accent1"/>
                </a:solidFill>
                <a:latin typeface="+mn-ea"/>
              </a:rPr>
              <a:t>结构</a:t>
            </a:r>
            <a:endParaRPr kumimoji="1" lang="zh-CN" altLang="en-US" sz="2400" b="1" dirty="0">
              <a:solidFill>
                <a:schemeClr val="accent1"/>
              </a:solidFill>
              <a:latin typeface="+mn-ea"/>
            </a:endParaRP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106777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838200" y="257175"/>
            <a:ext cx="10515600" cy="5919788"/>
          </a:xfrm>
        </p:spPr>
        <p:txBody>
          <a:bodyPr/>
          <a:lstStyle/>
          <a:p>
            <a:r>
              <a:rPr lang="zh-CN" altLang="en-US" sz="2400" smtClean="0"/>
              <a:t>输入成绩， 如果成绩大于等于</a:t>
            </a:r>
            <a:r>
              <a:rPr lang="en-US" altLang="zh-CN" sz="2400" smtClean="0"/>
              <a:t>90</a:t>
            </a:r>
            <a:r>
              <a:rPr lang="zh-CN" altLang="en-US" sz="2400" smtClean="0"/>
              <a:t>，输出</a:t>
            </a:r>
            <a:r>
              <a:rPr lang="en-US" altLang="zh-CN" sz="2400" smtClean="0"/>
              <a:t>A</a:t>
            </a:r>
            <a:r>
              <a:rPr lang="zh-CN" altLang="en-US" sz="2400" smtClean="0"/>
              <a:t>，如果成绩大于等于</a:t>
            </a:r>
            <a:r>
              <a:rPr lang="en-US" altLang="zh-CN" sz="2400" smtClean="0"/>
              <a:t>80</a:t>
            </a:r>
            <a:r>
              <a:rPr lang="zh-CN" altLang="en-US" sz="2400" smtClean="0"/>
              <a:t>且小于</a:t>
            </a:r>
            <a:r>
              <a:rPr lang="en-US" altLang="zh-CN" sz="2400" smtClean="0"/>
              <a:t>90</a:t>
            </a:r>
            <a:r>
              <a:rPr lang="zh-CN" altLang="en-US" sz="2400" smtClean="0"/>
              <a:t>，输出</a:t>
            </a:r>
            <a:r>
              <a:rPr lang="en-US" altLang="zh-CN" sz="2400" smtClean="0"/>
              <a:t>B</a:t>
            </a:r>
            <a:r>
              <a:rPr lang="zh-CN" altLang="en-US" sz="2400" smtClean="0"/>
              <a:t>，如果成绩大于等于</a:t>
            </a:r>
            <a:r>
              <a:rPr lang="en-US" altLang="zh-CN" sz="2400" smtClean="0"/>
              <a:t>70</a:t>
            </a:r>
            <a:r>
              <a:rPr lang="zh-CN" altLang="en-US" sz="2400" smtClean="0"/>
              <a:t>且小于</a:t>
            </a:r>
            <a:r>
              <a:rPr lang="en-US" altLang="zh-CN" sz="2400" smtClean="0"/>
              <a:t>80</a:t>
            </a:r>
            <a:r>
              <a:rPr lang="zh-CN" altLang="en-US" sz="2400" smtClean="0"/>
              <a:t>，输出</a:t>
            </a:r>
            <a:r>
              <a:rPr lang="en-US" altLang="zh-CN" sz="2400" smtClean="0"/>
              <a:t>C</a:t>
            </a:r>
            <a:r>
              <a:rPr lang="zh-CN" altLang="en-US" sz="2400" smtClean="0"/>
              <a:t>，如果成绩大于等于</a:t>
            </a:r>
            <a:r>
              <a:rPr lang="en-US" altLang="zh-CN" sz="2400" smtClean="0"/>
              <a:t>60</a:t>
            </a:r>
            <a:r>
              <a:rPr lang="zh-CN" altLang="en-US" sz="2400" smtClean="0"/>
              <a:t>且小于</a:t>
            </a:r>
            <a:r>
              <a:rPr lang="en-US" altLang="zh-CN" sz="2400" smtClean="0"/>
              <a:t>70</a:t>
            </a:r>
            <a:r>
              <a:rPr lang="zh-CN" altLang="en-US" sz="2400" smtClean="0"/>
              <a:t>，输出</a:t>
            </a:r>
            <a:r>
              <a:rPr lang="en-US" altLang="zh-CN" sz="2400" smtClean="0"/>
              <a:t>D</a:t>
            </a:r>
            <a:r>
              <a:rPr lang="zh-CN" altLang="en-US" sz="2400" smtClean="0"/>
              <a:t>，如果成绩小于</a:t>
            </a:r>
            <a:r>
              <a:rPr lang="en-US" altLang="zh-CN" sz="2400" smtClean="0"/>
              <a:t>60</a:t>
            </a:r>
            <a:r>
              <a:rPr lang="zh-CN" altLang="en-US" sz="2400" smtClean="0"/>
              <a:t>，输出</a:t>
            </a:r>
            <a:r>
              <a:rPr lang="en-US" altLang="zh-CN" sz="2400" smtClean="0"/>
              <a:t>E</a:t>
            </a:r>
            <a:r>
              <a:rPr lang="zh-CN" altLang="en-US" smtClean="0"/>
              <a:t>。</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195" r="7692" b="5980"/>
          <a:stretch/>
        </p:blipFill>
        <p:spPr bwMode="auto">
          <a:xfrm>
            <a:off x="614363" y="1443638"/>
            <a:ext cx="4842979" cy="455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368"/>
          <a:stretch/>
        </p:blipFill>
        <p:spPr bwMode="auto">
          <a:xfrm>
            <a:off x="7072312" y="1254437"/>
            <a:ext cx="4286251" cy="567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15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称为关系运算符。所谓“关系运算”就是“比较运算”，将两个数值进行比较，判断其比较的结果是否符合给定的条件。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7280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关系运算符</a:t>
            </a:r>
            <a:r>
              <a:rPr lang="zh-CN" altLang="en-US" b="1" smtClean="0"/>
              <a:t>及其优先次序</a:t>
            </a:r>
            <a:endParaRPr lang="zh-CN" altLang="en-US" b="1"/>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92500" lnSpcReduction="20000"/>
          </a:bodyPr>
          <a:lstStyle/>
          <a:p>
            <a:pPr>
              <a:defRPr/>
            </a:pPr>
            <a:r>
              <a:rPr lang="zh-CN" altLang="en-US" sz="2000" smtClean="0">
                <a:solidFill>
                  <a:schemeClr val="accent1">
                    <a:lumMod val="75000"/>
                  </a:schemeClr>
                </a:solidFill>
              </a:rPr>
              <a:t>＜</a:t>
            </a:r>
            <a:r>
              <a:rPr lang="en-US" altLang="zh-CN" sz="2000" smtClean="0">
                <a:solidFill>
                  <a:schemeClr val="accent1">
                    <a:lumMod val="75000"/>
                  </a:schemeClr>
                </a:solidFill>
              </a:rPr>
              <a:t>	</a:t>
            </a:r>
            <a:r>
              <a:rPr lang="zh-CN" altLang="en-US" sz="2000" smtClean="0">
                <a:solidFill>
                  <a:schemeClr val="accent1">
                    <a:lumMod val="75000"/>
                  </a:schemeClr>
                </a:solidFill>
              </a:rPr>
              <a:t>（小于）</a:t>
            </a:r>
            <a:endParaRPr lang="en-US" altLang="zh-CN" sz="20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9F9F9"/>
                </a:solidFill>
              </a:rPr>
              <a:t>1</a:t>
            </a:r>
            <a:endParaRPr lang="zh-CN" altLang="en-US" sz="2000"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77500" lnSpcReduction="20000"/>
          </a:bodyPr>
          <a:lstStyle/>
          <a:p>
            <a:pPr>
              <a:defRPr/>
            </a:pPr>
            <a:r>
              <a:rPr lang="en-US" altLang="zh-CN" sz="2000" smtClean="0">
                <a:solidFill>
                  <a:schemeClr val="accent1">
                    <a:lumMod val="75000"/>
                  </a:schemeClr>
                </a:solidFill>
              </a:rPr>
              <a:t>&lt;=	</a:t>
            </a:r>
            <a:r>
              <a:rPr lang="zh-CN" altLang="en-US" sz="2000" smtClean="0">
                <a:solidFill>
                  <a:schemeClr val="accent1">
                    <a:lumMod val="75000"/>
                  </a:schemeClr>
                </a:solidFill>
              </a:rPr>
              <a:t>（小于等于）</a:t>
            </a:r>
            <a:endParaRPr lang="en-US" altLang="zh-CN" sz="20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9F9F9"/>
                </a:solidFill>
              </a:rPr>
              <a:t>2</a:t>
            </a:r>
            <a:endParaRPr lang="zh-CN" altLang="en-US" sz="2000"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92500" lnSpcReduction="20000"/>
          </a:bodyPr>
          <a:lstStyle/>
          <a:p>
            <a:pPr>
              <a:defRPr/>
            </a:pPr>
            <a:r>
              <a:rPr lang="en-US" altLang="zh-CN" sz="2000" smtClean="0">
                <a:solidFill>
                  <a:schemeClr val="accent1">
                    <a:lumMod val="75000"/>
                  </a:schemeClr>
                </a:solidFill>
              </a:rPr>
              <a:t>&gt;	</a:t>
            </a:r>
            <a:r>
              <a:rPr lang="zh-CN" altLang="en-US" sz="2000" smtClean="0">
                <a:solidFill>
                  <a:schemeClr val="accent1">
                    <a:lumMod val="75000"/>
                  </a:schemeClr>
                </a:solidFill>
              </a:rPr>
              <a:t>（大于）</a:t>
            </a:r>
            <a:endParaRPr lang="en-US" altLang="zh-CN" sz="20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9F9F9"/>
                </a:solidFill>
              </a:rPr>
              <a:t>3</a:t>
            </a:r>
            <a:endParaRPr lang="zh-CN" altLang="en-US" sz="2000"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77500" lnSpcReduction="20000"/>
          </a:bodyPr>
          <a:lstStyle/>
          <a:p>
            <a:pPr>
              <a:defRPr/>
            </a:pPr>
            <a:r>
              <a:rPr lang="en-US" altLang="zh-CN" sz="2000" smtClean="0">
                <a:solidFill>
                  <a:schemeClr val="accent1">
                    <a:lumMod val="75000"/>
                  </a:schemeClr>
                </a:solidFill>
              </a:rPr>
              <a:t>&gt;=	</a:t>
            </a:r>
            <a:r>
              <a:rPr lang="zh-CN" altLang="en-US" sz="2000" smtClean="0">
                <a:solidFill>
                  <a:schemeClr val="accent1">
                    <a:lumMod val="75000"/>
                  </a:schemeClr>
                </a:solidFill>
              </a:rPr>
              <a:t>（大于等于）</a:t>
            </a:r>
            <a:endParaRPr lang="en-US" altLang="zh-CN" sz="20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9F9F9"/>
                </a:solidFill>
              </a:rPr>
              <a:t>4</a:t>
            </a:r>
            <a:endParaRPr lang="zh-CN" altLang="en-US" sz="2000"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92500" lnSpcReduction="20000"/>
          </a:bodyPr>
          <a:lstStyle/>
          <a:p>
            <a:pPr>
              <a:defRPr/>
            </a:pPr>
            <a:r>
              <a:rPr lang="en-US" altLang="zh-CN" sz="2000" smtClean="0">
                <a:solidFill>
                  <a:schemeClr val="accent1">
                    <a:lumMod val="75000"/>
                  </a:schemeClr>
                </a:solidFill>
              </a:rPr>
              <a:t>==	</a:t>
            </a:r>
            <a:r>
              <a:rPr lang="zh-CN" altLang="en-US" sz="2000" smtClean="0">
                <a:solidFill>
                  <a:schemeClr val="accent1">
                    <a:lumMod val="75000"/>
                  </a:schemeClr>
                </a:solidFill>
              </a:rPr>
              <a:t>（等于）</a:t>
            </a:r>
            <a:endParaRPr lang="en-US" altLang="zh-CN" sz="20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9F9F9"/>
                </a:solidFill>
              </a:rPr>
              <a:t>5</a:t>
            </a:r>
            <a:endParaRPr lang="zh-CN" altLang="en-US" sz="2000"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fontScale="92500" lnSpcReduction="20000"/>
          </a:bodyPr>
          <a:lstStyle/>
          <a:p>
            <a:pPr>
              <a:defRPr/>
            </a:pPr>
            <a:r>
              <a:rPr lang="en-US" altLang="zh-CN" sz="2000" smtClean="0">
                <a:solidFill>
                  <a:schemeClr val="accent1">
                    <a:lumMod val="75000"/>
                  </a:schemeClr>
                </a:solidFill>
              </a:rPr>
              <a:t>!=	</a:t>
            </a:r>
            <a:r>
              <a:rPr lang="zh-CN" altLang="en-US" sz="2000" smtClean="0">
                <a:solidFill>
                  <a:schemeClr val="accent1">
                    <a:lumMod val="75000"/>
                  </a:schemeClr>
                </a:solidFill>
              </a:rPr>
              <a:t>（不等于）</a:t>
            </a:r>
            <a:endParaRPr lang="en-US" altLang="zh-CN" sz="20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9F9F9"/>
                </a:solidFill>
              </a:rPr>
              <a:t>6</a:t>
            </a:r>
            <a:endParaRPr lang="zh-CN" altLang="en-US" sz="2000" dirty="0">
              <a:solidFill>
                <a:srgbClr val="F9F9F9"/>
              </a:solidFill>
            </a:endParaRPr>
          </a:p>
        </p:txBody>
      </p:sp>
      <p:sp>
        <p:nvSpPr>
          <p:cNvPr id="20" name="MH_Desc_1"/>
          <p:cNvSpPr/>
          <p:nvPr>
            <p:custDataLst>
              <p:tags r:id="rId15"/>
            </p:custDataLst>
          </p:nvPr>
        </p:nvSpPr>
        <p:spPr>
          <a:xfrm>
            <a:off x="6315849" y="892398"/>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z="2000" smtClean="0">
                <a:solidFill>
                  <a:schemeClr val="tx1"/>
                </a:solidFill>
              </a:rPr>
              <a:t>前</a:t>
            </a:r>
            <a:r>
              <a:rPr lang="zh-CN" altLang="en-US" sz="2000">
                <a:solidFill>
                  <a:schemeClr val="tx1"/>
                </a:solidFill>
              </a:rPr>
              <a:t>４种关系</a:t>
            </a:r>
            <a:r>
              <a:rPr lang="zh-CN" altLang="en-US" sz="2000" smtClean="0">
                <a:solidFill>
                  <a:schemeClr val="tx1"/>
                </a:solidFill>
              </a:rPr>
              <a:t>运算符的</a:t>
            </a:r>
            <a:r>
              <a:rPr lang="zh-CN" altLang="en-US" sz="2000">
                <a:solidFill>
                  <a:schemeClr val="tx1"/>
                </a:solidFill>
              </a:rPr>
              <a:t>优先级别相同，后</a:t>
            </a:r>
            <a:r>
              <a:rPr lang="en-US" altLang="zh-CN" sz="2000">
                <a:solidFill>
                  <a:schemeClr val="tx1"/>
                </a:solidFill>
              </a:rPr>
              <a:t>2</a:t>
            </a:r>
            <a:r>
              <a:rPr lang="zh-CN" altLang="en-US" sz="2000">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sz="2000" smtClean="0">
                <a:solidFill>
                  <a:schemeClr val="tx1"/>
                </a:solidFill>
              </a:rPr>
              <a:t>关系</a:t>
            </a:r>
            <a:r>
              <a:rPr lang="zh-CN" altLang="en-US" sz="2000">
                <a:solidFill>
                  <a:schemeClr val="tx1"/>
                </a:solidFill>
              </a:rPr>
              <a:t>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sz="2000" smtClean="0">
                <a:solidFill>
                  <a:schemeClr val="tx1"/>
                </a:solidFill>
              </a:rPr>
              <a:t>关系</a:t>
            </a:r>
            <a:r>
              <a:rPr lang="zh-CN" altLang="en-US" sz="2000">
                <a:solidFill>
                  <a:schemeClr val="tx1"/>
                </a:solidFill>
              </a:rPr>
              <a:t>运算符的优先级高于赋值运算符。</a:t>
            </a:r>
            <a:endParaRPr lang="en-US" altLang="zh-CN" sz="2000">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算术</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赋值</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atin typeface="微软雅黑" panose="020B0503020204020204" pitchFamily="34" charset="-122"/>
                <a:ea typeface="微软雅黑" panose="020B0503020204020204" pitchFamily="34" charset="-122"/>
              </a:rPr>
              <a:t>高</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smtClean="0">
                <a:latin typeface="微软雅黑" panose="020B0503020204020204" pitchFamily="34" charset="-122"/>
                <a:ea typeface="微软雅黑" panose="020B0503020204020204" pitchFamily="34" charset="-122"/>
              </a:rPr>
              <a:t>优先级</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2899051"/>
            <a:ext cx="5562805" cy="380178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c&gt;a+b </a:t>
            </a:r>
            <a:r>
              <a:rPr lang="zh-CN" altLang="en-US" sz="2400">
                <a:solidFill>
                  <a:schemeClr val="bg1"/>
                </a:solidFill>
              </a:rPr>
              <a:t>等效于</a:t>
            </a:r>
            <a:r>
              <a:rPr lang="en-US" altLang="zh-CN" sz="2400">
                <a:solidFill>
                  <a:schemeClr val="bg1"/>
                </a:solidFill>
              </a:rPr>
              <a:t>c&gt;(a+b)(</a:t>
            </a:r>
            <a:r>
              <a:rPr lang="zh-CN" altLang="en-US" sz="2400">
                <a:solidFill>
                  <a:schemeClr val="bg1"/>
                </a:solidFill>
              </a:rPr>
              <a:t>关系运算符的优先级低于算术运算符</a:t>
            </a:r>
            <a:r>
              <a:rPr lang="en-US" altLang="zh-CN" sz="2400">
                <a:solidFill>
                  <a:schemeClr val="bg1"/>
                </a:solidFill>
              </a:rPr>
              <a:t>)</a:t>
            </a:r>
          </a:p>
          <a:p>
            <a:pPr defTabSz="363538"/>
            <a:endParaRPr lang="en-US" altLang="zh-CN" sz="2400"/>
          </a:p>
          <a:p>
            <a:pPr defTabSz="363538"/>
            <a:r>
              <a:rPr lang="en-US" altLang="zh-CN" sz="2400"/>
              <a:t>a&gt;b==c</a:t>
            </a:r>
            <a:r>
              <a:rPr lang="zh-CN" altLang="en-US" sz="2400">
                <a:solidFill>
                  <a:schemeClr val="bg1"/>
                </a:solidFill>
              </a:rPr>
              <a:t>等效于</a:t>
            </a:r>
            <a:r>
              <a:rPr lang="en-US" altLang="zh-CN" sz="2400">
                <a:solidFill>
                  <a:schemeClr val="bg1"/>
                </a:solidFill>
              </a:rPr>
              <a:t>(a&gt;b)==c(</a:t>
            </a:r>
            <a:r>
              <a:rPr lang="zh-CN" altLang="en-US" sz="2400">
                <a:solidFill>
                  <a:schemeClr val="bg1"/>
                </a:solidFill>
              </a:rPr>
              <a:t>大于运算符</a:t>
            </a:r>
            <a:r>
              <a:rPr lang="en-US" altLang="zh-CN" sz="2400">
                <a:solidFill>
                  <a:schemeClr val="bg1"/>
                </a:solidFill>
              </a:rPr>
              <a:t>&gt;</a:t>
            </a:r>
            <a:r>
              <a:rPr lang="zh-CN" altLang="en-US" sz="2400">
                <a:solidFill>
                  <a:schemeClr val="bg1"/>
                </a:solidFill>
              </a:rPr>
              <a:t>的优先级高于相等运算符</a:t>
            </a:r>
            <a:r>
              <a:rPr lang="en-US" altLang="zh-CN" sz="2400">
                <a:solidFill>
                  <a:schemeClr val="bg1"/>
                </a:solidFill>
              </a:rPr>
              <a:t>==)</a:t>
            </a:r>
          </a:p>
          <a:p>
            <a:pPr defTabSz="363538"/>
            <a:endParaRPr lang="en-US" altLang="zh-CN" sz="2400"/>
          </a:p>
          <a:p>
            <a:pPr defTabSz="363538"/>
            <a:r>
              <a:rPr lang="en-US" altLang="zh-CN" sz="2400"/>
              <a:t>a==b&lt;c</a:t>
            </a:r>
            <a:r>
              <a:rPr lang="zh-CN" altLang="en-US" sz="2400">
                <a:solidFill>
                  <a:schemeClr val="bg1"/>
                </a:solidFill>
              </a:rPr>
              <a:t>等效于</a:t>
            </a:r>
            <a:r>
              <a:rPr lang="en-US" altLang="zh-CN" sz="2400">
                <a:solidFill>
                  <a:schemeClr val="bg1"/>
                </a:solidFill>
              </a:rPr>
              <a:t>a==(b&lt;c)(</a:t>
            </a:r>
            <a:r>
              <a:rPr lang="zh-CN" altLang="en-US" sz="2400">
                <a:solidFill>
                  <a:schemeClr val="bg1"/>
                </a:solidFill>
              </a:rPr>
              <a:t>小于运算符</a:t>
            </a:r>
            <a:r>
              <a:rPr lang="en-US" altLang="zh-CN" sz="2400">
                <a:solidFill>
                  <a:schemeClr val="bg1"/>
                </a:solidFill>
              </a:rPr>
              <a:t>&lt;</a:t>
            </a:r>
            <a:r>
              <a:rPr lang="zh-CN" altLang="en-US" sz="2400">
                <a:solidFill>
                  <a:schemeClr val="bg1"/>
                </a:solidFill>
              </a:rPr>
              <a:t>的优先级高于相等运算符</a:t>
            </a:r>
            <a:r>
              <a:rPr lang="en-US" altLang="zh-CN" sz="2400">
                <a:solidFill>
                  <a:schemeClr val="bg1"/>
                </a:solidFill>
              </a:rPr>
              <a:t>==)</a:t>
            </a:r>
          </a:p>
          <a:p>
            <a:pPr defTabSz="363538"/>
            <a:r>
              <a:rPr lang="en-US" altLang="zh-CN" sz="2400" smtClean="0"/>
              <a:t>a=b&gt;c</a:t>
            </a:r>
            <a:r>
              <a:rPr lang="zh-CN" altLang="en-US" sz="2400">
                <a:solidFill>
                  <a:schemeClr val="bg1"/>
                </a:solidFill>
              </a:rPr>
              <a:t>等效于</a:t>
            </a:r>
            <a:r>
              <a:rPr lang="en-US" altLang="zh-CN" sz="2400">
                <a:solidFill>
                  <a:schemeClr val="bg1"/>
                </a:solidFill>
              </a:rPr>
              <a:t>a=(b&gt;c)(</a:t>
            </a:r>
            <a:r>
              <a:rPr lang="zh-CN" altLang="en-US" sz="2400">
                <a:solidFill>
                  <a:schemeClr val="bg1"/>
                </a:solidFill>
              </a:rPr>
              <a:t>关系运算符的优先级高于赋值运算符</a:t>
            </a:r>
            <a:r>
              <a:rPr lang="en-US" altLang="zh-CN" sz="2400">
                <a:solidFill>
                  <a:schemeClr val="bg1"/>
                </a:solidFill>
              </a:rPr>
              <a:t>)</a:t>
            </a:r>
          </a:p>
        </p:txBody>
      </p:sp>
    </p:spTree>
    <p:extLst>
      <p:ext uri="{BB962C8B-B14F-4D97-AF65-F5344CB8AC3E}">
        <p14:creationId xmlns:p14="http://schemas.microsoft.com/office/powerpoint/2010/main" val="383377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792163"/>
          </a:xfrm>
        </p:spPr>
        <p:txBody>
          <a:bodyPr/>
          <a:lstStyle/>
          <a:p>
            <a:r>
              <a:rPr lang="zh-CN" altLang="en-US" smtClean="0"/>
              <a:t>关系表达式</a:t>
            </a:r>
            <a:endParaRPr lang="zh-CN" altLang="en-US"/>
          </a:p>
        </p:txBody>
      </p:sp>
      <p:sp>
        <p:nvSpPr>
          <p:cNvPr id="20" name="MH_Desc_1"/>
          <p:cNvSpPr/>
          <p:nvPr>
            <p:custDataLst>
              <p:tags r:id="rId1"/>
            </p:custDataLst>
          </p:nvPr>
        </p:nvSpPr>
        <p:spPr>
          <a:xfrm>
            <a:off x="1769164" y="1025712"/>
            <a:ext cx="8169966" cy="2246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z="2400">
                <a:solidFill>
                  <a:schemeClr val="tx1"/>
                </a:solidFill>
              </a:rPr>
              <a:t>用关系运算符将两个数值或数值表达式连接起来的式子，称为关系表达式</a:t>
            </a:r>
            <a:r>
              <a:rPr lang="zh-CN" altLang="en-US" sz="2400" smtClean="0">
                <a:solidFill>
                  <a:schemeClr val="tx1"/>
                </a:solidFill>
              </a:rPr>
              <a:t>。</a:t>
            </a:r>
            <a:endParaRPr lang="en-US" altLang="zh-CN" sz="2400"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z="2400" smtClean="0">
                <a:solidFill>
                  <a:schemeClr val="tx1"/>
                </a:solidFill>
              </a:rPr>
              <a:t>关系</a:t>
            </a:r>
            <a:r>
              <a:rPr lang="zh-CN" altLang="en-US" sz="2400">
                <a:solidFill>
                  <a:schemeClr val="tx1"/>
                </a:solidFill>
              </a:rPr>
              <a:t>表达式的值是一个逻辑值，即“真”或“假”</a:t>
            </a:r>
            <a:r>
              <a:rPr lang="zh-CN" altLang="en-US" sz="2400" smtClean="0">
                <a:solidFill>
                  <a:schemeClr val="tx1"/>
                </a:solidFill>
              </a:rPr>
              <a:t>。</a:t>
            </a:r>
            <a:endParaRPr lang="en-US" altLang="zh-CN" sz="2400"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z="2400" smtClean="0">
                <a:solidFill>
                  <a:schemeClr val="tx1"/>
                </a:solidFill>
              </a:rPr>
              <a:t>在</a:t>
            </a:r>
            <a:r>
              <a:rPr lang="en-US" altLang="zh-CN" sz="2400">
                <a:solidFill>
                  <a:schemeClr val="tx1"/>
                </a:solidFill>
              </a:rPr>
              <a:t>C</a:t>
            </a:r>
            <a:r>
              <a:rPr lang="zh-CN" altLang="en-US" sz="2400">
                <a:solidFill>
                  <a:schemeClr val="tx1"/>
                </a:solidFill>
              </a:rPr>
              <a:t>的逻辑运算中，以“</a:t>
            </a:r>
            <a:r>
              <a:rPr lang="en-US" altLang="zh-CN" sz="2400">
                <a:solidFill>
                  <a:schemeClr val="tx1"/>
                </a:solidFill>
              </a:rPr>
              <a:t>1”</a:t>
            </a:r>
            <a:r>
              <a:rPr lang="zh-CN" altLang="en-US" sz="2400">
                <a:solidFill>
                  <a:schemeClr val="tx1"/>
                </a:solidFill>
              </a:rPr>
              <a:t>代表“真”，以“</a:t>
            </a:r>
            <a:r>
              <a:rPr lang="en-US" altLang="zh-CN" sz="2400">
                <a:solidFill>
                  <a:schemeClr val="tx1"/>
                </a:solidFill>
              </a:rPr>
              <a:t>0”</a:t>
            </a:r>
            <a:r>
              <a:rPr lang="zh-CN" altLang="en-US" sz="2400">
                <a:solidFill>
                  <a:schemeClr val="tx1"/>
                </a:solidFill>
              </a:rPr>
              <a:t>代表“假”</a:t>
            </a:r>
            <a:r>
              <a:rPr lang="zh-CN" altLang="en-US" sz="2400" smtClean="0">
                <a:solidFill>
                  <a:schemeClr val="tx1"/>
                </a:solidFill>
              </a:rPr>
              <a:t>。</a:t>
            </a:r>
            <a:endParaRPr lang="en-US" altLang="zh-CN" sz="2400">
              <a:solidFill>
                <a:schemeClr val="tx1"/>
              </a:solidFill>
            </a:endParaRPr>
          </a:p>
        </p:txBody>
      </p:sp>
      <p:sp>
        <p:nvSpPr>
          <p:cNvPr id="26" name="圆角矩形 25"/>
          <p:cNvSpPr/>
          <p:nvPr/>
        </p:nvSpPr>
        <p:spPr>
          <a:xfrm>
            <a:off x="1769164" y="3414713"/>
            <a:ext cx="9032186" cy="320040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2400" smtClean="0"/>
              <a:t>若</a:t>
            </a:r>
            <a:r>
              <a:rPr lang="en-US" altLang="zh-CN" sz="2400" smtClean="0"/>
              <a:t>int a=3</a:t>
            </a:r>
            <a:r>
              <a:rPr lang="zh-CN" altLang="en-US" sz="2400"/>
              <a:t>，</a:t>
            </a:r>
            <a:r>
              <a:rPr lang="en-US" altLang="zh-CN" sz="2400"/>
              <a:t>b=2</a:t>
            </a:r>
            <a:r>
              <a:rPr lang="zh-CN" altLang="en-US" sz="2400"/>
              <a:t>，</a:t>
            </a:r>
            <a:r>
              <a:rPr lang="en-US" altLang="zh-CN" sz="2400"/>
              <a:t>c=1</a:t>
            </a:r>
            <a:r>
              <a:rPr lang="zh-CN" altLang="en-US" sz="2400" smtClean="0"/>
              <a:t>，</a:t>
            </a:r>
            <a:r>
              <a:rPr lang="en-US" altLang="zh-CN" sz="2400" smtClean="0"/>
              <a:t>d=5, f=3 </a:t>
            </a:r>
            <a:r>
              <a:rPr lang="zh-CN" altLang="en-US" sz="2400" smtClean="0"/>
              <a:t>则：</a:t>
            </a:r>
            <a:endParaRPr lang="en-US" altLang="zh-CN" sz="2400" smtClean="0"/>
          </a:p>
          <a:p>
            <a:pPr defTabSz="363538">
              <a:lnSpc>
                <a:spcPct val="150000"/>
              </a:lnSpc>
            </a:pPr>
            <a:r>
              <a:rPr lang="en-US" altLang="zh-CN" sz="2400" smtClean="0"/>
              <a:t>d=a&gt;b</a:t>
            </a:r>
            <a:endParaRPr lang="zh-CN" altLang="en-US" sz="2400"/>
          </a:p>
          <a:p>
            <a:pPr defTabSz="363538">
              <a:lnSpc>
                <a:spcPct val="150000"/>
              </a:lnSpc>
            </a:pPr>
            <a:r>
              <a:rPr lang="en-US" altLang="zh-CN" sz="2400" smtClean="0"/>
              <a:t>f=a&gt;b&gt;c</a:t>
            </a:r>
            <a:r>
              <a:rPr lang="zh-CN" altLang="en-US" sz="2400" smtClean="0">
                <a:solidFill>
                  <a:schemeClr val="bg1"/>
                </a:solidFill>
              </a:rPr>
              <a:t>则</a:t>
            </a:r>
            <a:r>
              <a:rPr lang="en-US" altLang="zh-CN" sz="2400" smtClean="0">
                <a:solidFill>
                  <a:schemeClr val="bg1"/>
                </a:solidFill>
              </a:rPr>
              <a:t>f</a:t>
            </a:r>
          </a:p>
          <a:p>
            <a:pPr>
              <a:buFont typeface="Wingdings" pitchFamily="2" charset="2"/>
              <a:buNone/>
            </a:pPr>
            <a:r>
              <a:rPr lang="en-US" altLang="zh-CN" sz="2400"/>
              <a:t>c&gt;a+b        </a:t>
            </a:r>
          </a:p>
          <a:p>
            <a:pPr>
              <a:buFont typeface="Wingdings" pitchFamily="2" charset="2"/>
              <a:buNone/>
            </a:pPr>
            <a:r>
              <a:rPr lang="en-US" altLang="zh-CN" sz="2400"/>
              <a:t>a&gt;b==c     </a:t>
            </a:r>
          </a:p>
          <a:p>
            <a:pPr>
              <a:buFont typeface="Wingdings" pitchFamily="2" charset="2"/>
              <a:buNone/>
            </a:pPr>
            <a:r>
              <a:rPr lang="en-US" altLang="zh-CN" sz="2400"/>
              <a:t>a==b&lt;c     </a:t>
            </a:r>
          </a:p>
        </p:txBody>
      </p:sp>
    </p:spTree>
    <p:extLst>
      <p:ext uri="{BB962C8B-B14F-4D97-AF65-F5344CB8AC3E}">
        <p14:creationId xmlns:p14="http://schemas.microsoft.com/office/powerpoint/2010/main" val="2664787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a:t>
            </a:r>
            <a:r>
              <a:rPr lang="zh-CN" altLang="en-US" sz="3600" smtClean="0"/>
              <a:t>运算符和</a:t>
            </a:r>
            <a:r>
              <a:rPr lang="zh-CN" altLang="en-US" sz="3600"/>
              <a:t>逻辑</a:t>
            </a:r>
            <a:r>
              <a:rPr lang="zh-CN" altLang="en-US" sz="3600" smtClean="0"/>
              <a:t>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296069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smtClean="0"/>
              <a:t>有些条件是复合条件</a:t>
            </a:r>
            <a:endParaRPr lang="en-US" altLang="zh-CN" dirty="0" smtClean="0"/>
          </a:p>
          <a:p>
            <a:pPr>
              <a:defRPr/>
            </a:pPr>
            <a:r>
              <a:rPr lang="zh-CN" altLang="en-US" dirty="0" smtClean="0"/>
              <a:t>例如： </a:t>
            </a:r>
            <a:endParaRPr lang="en-US" altLang="zh-CN" dirty="0" smtClean="0"/>
          </a:p>
          <a:p>
            <a:pPr marL="0" indent="0">
              <a:buFont typeface="Wingdings" pitchFamily="2" charset="2"/>
              <a:buNone/>
              <a:defRPr/>
            </a:pPr>
            <a:r>
              <a:rPr lang="en-US" altLang="zh-CN" dirty="0" smtClean="0"/>
              <a:t>1.</a:t>
            </a:r>
            <a:r>
              <a:rPr lang="zh-CN" altLang="en-US" dirty="0" smtClean="0"/>
              <a:t>星期六如果不下雨， 我们去公园玩。</a:t>
            </a:r>
            <a:endParaRPr lang="en-US" altLang="zh-CN" dirty="0" smtClean="0"/>
          </a:p>
          <a:p>
            <a:pPr marL="0" indent="0">
              <a:buFont typeface="Wingdings" pitchFamily="2" charset="2"/>
              <a:buNone/>
              <a:defRPr/>
            </a:pPr>
            <a:r>
              <a:rPr lang="en-US" altLang="zh-CN" dirty="0" smtClean="0"/>
              <a:t>2.</a:t>
            </a:r>
            <a:r>
              <a:rPr lang="zh-CN" altLang="en-US" dirty="0" smtClean="0"/>
              <a:t>软件</a:t>
            </a:r>
            <a:r>
              <a:rPr lang="en-US" altLang="zh-CN" dirty="0" smtClean="0"/>
              <a:t>1</a:t>
            </a:r>
            <a:r>
              <a:rPr lang="zh-CN" altLang="en-US" dirty="0" smtClean="0"/>
              <a:t>班和软件</a:t>
            </a:r>
            <a:r>
              <a:rPr lang="en-US" altLang="zh-CN" dirty="0" smtClean="0"/>
              <a:t>2</a:t>
            </a:r>
            <a:r>
              <a:rPr lang="zh-CN" altLang="en-US" dirty="0" smtClean="0"/>
              <a:t>班的同学，去参加比赛</a:t>
            </a:r>
            <a:endParaRPr lang="en-US" altLang="zh-CN" dirty="0" smtClean="0"/>
          </a:p>
          <a:p>
            <a:pPr>
              <a:defRPr/>
            </a:pPr>
            <a:endParaRPr lang="zh-CN" altLang="en-US" dirty="0"/>
          </a:p>
        </p:txBody>
      </p:sp>
    </p:spTree>
    <p:extLst>
      <p:ext uri="{BB962C8B-B14F-4D97-AF65-F5344CB8AC3E}">
        <p14:creationId xmlns:p14="http://schemas.microsoft.com/office/powerpoint/2010/main" val="1694492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1" y="500064"/>
            <a:ext cx="11430000" cy="1241425"/>
          </a:xfrm>
          <a:effectLst/>
        </p:spPr>
        <p:txBody>
          <a:bodyPr anchor="ctr"/>
          <a:lstStyle/>
          <a:p>
            <a:pPr eaLnBrk="1" hangingPunct="1">
              <a:defRPr/>
            </a:pPr>
            <a:r>
              <a:rPr lang="en-US" altLang="zh-CN" sz="4800" dirty="0" smtClean="0">
                <a:solidFill>
                  <a:srgbClr val="800000"/>
                </a:solidFill>
                <a:effectLst>
                  <a:outerShdw blurRad="38100" dist="38100" dir="2700000" algn="tl">
                    <a:srgbClr val="000000"/>
                  </a:outerShdw>
                </a:effectLst>
                <a:latin typeface="Arial" charset="0"/>
                <a:ea typeface="黑体" pitchFamily="2" charset="-122"/>
              </a:rPr>
              <a:t>4.4.1 </a:t>
            </a:r>
            <a:r>
              <a:rPr lang="zh-CN" altLang="zh-CN" sz="4800" dirty="0" smtClean="0">
                <a:solidFill>
                  <a:srgbClr val="800000"/>
                </a:solidFill>
                <a:effectLst>
                  <a:outerShdw blurRad="38100" dist="38100" dir="2700000" algn="tl">
                    <a:srgbClr val="000000"/>
                  </a:outerShdw>
                </a:effectLst>
                <a:latin typeface="Arial" charset="0"/>
                <a:ea typeface="黑体" pitchFamily="2" charset="-122"/>
              </a:rPr>
              <a:t>逻辑运算符及其优先次序</a:t>
            </a:r>
            <a:endParaRPr lang="zh-CN" altLang="en-US" sz="48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1267" name="Rectangle 3"/>
          <p:cNvSpPr>
            <a:spLocks noGrp="1" noChangeArrowheads="1"/>
          </p:cNvSpPr>
          <p:nvPr>
            <p:ph type="body" idx="1"/>
          </p:nvPr>
        </p:nvSpPr>
        <p:spPr>
          <a:xfrm>
            <a:off x="1047751" y="1643063"/>
            <a:ext cx="10382249" cy="4500562"/>
          </a:xfrm>
        </p:spPr>
        <p:txBody>
          <a:bodyPr/>
          <a:lstStyle/>
          <a:p>
            <a:r>
              <a:rPr lang="en-US" altLang="zh-CN" smtClean="0"/>
              <a:t>3</a:t>
            </a:r>
            <a:r>
              <a:rPr lang="zh-CN" altLang="zh-CN" smtClean="0"/>
              <a:t>种逻辑运算符：</a:t>
            </a:r>
            <a:endParaRPr lang="en-US" altLang="zh-CN" smtClean="0"/>
          </a:p>
          <a:p>
            <a:pPr lvl="1">
              <a:buFont typeface="Wingdings" pitchFamily="2" charset="2"/>
              <a:buNone/>
            </a:pPr>
            <a:r>
              <a:rPr lang="en-US" altLang="zh-CN" smtClean="0"/>
              <a:t>&amp;&amp;</a:t>
            </a:r>
            <a:r>
              <a:rPr lang="zh-CN" altLang="en-US" smtClean="0"/>
              <a:t>（</a:t>
            </a:r>
            <a:r>
              <a:rPr lang="zh-CN" altLang="zh-CN" smtClean="0"/>
              <a:t>逻辑与</a:t>
            </a:r>
            <a:r>
              <a:rPr lang="zh-CN" altLang="en-US" smtClean="0"/>
              <a:t>）</a:t>
            </a:r>
            <a:r>
              <a:rPr lang="en-US" altLang="zh-CN" smtClean="0"/>
              <a:t>  ||</a:t>
            </a:r>
            <a:r>
              <a:rPr lang="zh-CN" altLang="en-US" smtClean="0"/>
              <a:t>（</a:t>
            </a:r>
            <a:r>
              <a:rPr lang="zh-CN" altLang="zh-CN" smtClean="0"/>
              <a:t>逻辑或</a:t>
            </a:r>
            <a:r>
              <a:rPr lang="zh-CN" altLang="en-US" smtClean="0"/>
              <a:t>）</a:t>
            </a:r>
            <a:r>
              <a:rPr lang="en-US" altLang="zh-CN" smtClean="0"/>
              <a:t>  !</a:t>
            </a:r>
            <a:r>
              <a:rPr lang="zh-CN" altLang="en-US" smtClean="0"/>
              <a:t>（</a:t>
            </a:r>
            <a:r>
              <a:rPr lang="zh-CN" altLang="zh-CN" smtClean="0"/>
              <a:t>逻辑非</a:t>
            </a:r>
            <a:r>
              <a:rPr lang="zh-CN" altLang="en-US" smtClean="0"/>
              <a:t>）</a:t>
            </a:r>
            <a:endParaRPr lang="en-US" altLang="zh-CN" smtClean="0"/>
          </a:p>
          <a:p>
            <a:pPr lvl="1">
              <a:buFont typeface="Wingdings" pitchFamily="2" charset="2"/>
              <a:buNone/>
            </a:pPr>
            <a:endParaRPr lang="en-US" altLang="zh-CN" smtClean="0"/>
          </a:p>
          <a:p>
            <a:r>
              <a:rPr lang="en-US" altLang="zh-CN" smtClean="0"/>
              <a:t>&amp;&amp;</a:t>
            </a:r>
            <a:r>
              <a:rPr lang="zh-CN" altLang="zh-CN" smtClean="0"/>
              <a:t>和</a:t>
            </a:r>
            <a:r>
              <a:rPr lang="en-US" altLang="zh-CN" smtClean="0"/>
              <a:t>||</a:t>
            </a:r>
            <a:r>
              <a:rPr lang="zh-CN" altLang="zh-CN" smtClean="0"/>
              <a:t>是双目</a:t>
            </a:r>
            <a:r>
              <a:rPr lang="en-US" altLang="zh-CN" smtClean="0"/>
              <a:t>(</a:t>
            </a:r>
            <a:r>
              <a:rPr lang="zh-CN" altLang="zh-CN" smtClean="0"/>
              <a:t>元</a:t>
            </a:r>
            <a:r>
              <a:rPr lang="en-US" altLang="zh-CN" smtClean="0"/>
              <a:t>)</a:t>
            </a:r>
            <a:r>
              <a:rPr lang="zh-CN" altLang="zh-CN" smtClean="0"/>
              <a:t>运算符</a:t>
            </a:r>
            <a:endParaRPr lang="en-US" altLang="zh-CN" smtClean="0"/>
          </a:p>
          <a:p>
            <a:r>
              <a:rPr lang="en-US" altLang="zh-CN" smtClean="0"/>
              <a:t>!</a:t>
            </a:r>
            <a:r>
              <a:rPr lang="zh-CN" altLang="zh-CN" smtClean="0"/>
              <a:t>是一目</a:t>
            </a:r>
            <a:r>
              <a:rPr lang="en-US" altLang="zh-CN" smtClean="0"/>
              <a:t>(</a:t>
            </a:r>
            <a:r>
              <a:rPr lang="zh-CN" altLang="zh-CN" smtClean="0"/>
              <a:t>元</a:t>
            </a:r>
            <a:r>
              <a:rPr lang="en-US" altLang="zh-CN" smtClean="0"/>
              <a:t>)</a:t>
            </a:r>
            <a:r>
              <a:rPr lang="zh-CN" altLang="zh-CN" smtClean="0"/>
              <a:t>运算符</a:t>
            </a:r>
            <a:endParaRPr lang="en-US" altLang="zh-CN" smtClean="0"/>
          </a:p>
          <a:p>
            <a:r>
              <a:rPr lang="zh-CN" altLang="zh-CN" smtClean="0"/>
              <a:t>逻辑表达式</a:t>
            </a:r>
            <a:endParaRPr lang="en-US" altLang="zh-CN" smtClean="0"/>
          </a:p>
          <a:p>
            <a:pPr lvl="1"/>
            <a:r>
              <a:rPr lang="zh-CN" altLang="zh-CN" smtClean="0"/>
              <a:t>用逻辑运算符将关系表达式或其他逻辑量连接起来的式子</a:t>
            </a:r>
            <a:endParaRPr lang="en-US" altLang="zh-CN" smtClean="0">
              <a:solidFill>
                <a:srgbClr val="9D138D"/>
              </a:solidFill>
            </a:endParaRPr>
          </a:p>
        </p:txBody>
      </p:sp>
      <p:sp>
        <p:nvSpPr>
          <p:cNvPr id="4096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5"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0966"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096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28009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0" dur="500"/>
                                        <p:tgtEl>
                                          <p:spTgt spid="1126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5" dur="500"/>
                                        <p:tgtEl>
                                          <p:spTgt spid="1126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8" dur="500"/>
                                        <p:tgtEl>
                                          <p:spTgt spid="1126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23" dur="500"/>
                                        <p:tgtEl>
                                          <p:spTgt spid="11267">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26"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a:t>
            </a:r>
            <a:r>
              <a:rPr lang="zh-CN" altLang="en-US" smtClean="0"/>
              <a:t>运算符及其优先次序</a:t>
            </a:r>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107489001"/>
              </p:ext>
            </p:extLst>
          </p:nvPr>
        </p:nvGraphicFramePr>
        <p:xfrm>
          <a:off x="893286" y="1368361"/>
          <a:ext cx="10836752" cy="2286000"/>
        </p:xfrm>
        <a:graphic>
          <a:graphicData uri="http://schemas.openxmlformats.org/drawingml/2006/table">
            <a:tbl>
              <a:tblPr firstRow="1" bandRow="1">
                <a:tableStyleId>{5C22544A-7EE6-4342-B048-85BDC9FD1C3A}</a:tableStyleId>
              </a:tblPr>
              <a:tblGrid>
                <a:gridCol w="975208">
                  <a:extLst>
                    <a:ext uri="{9D8B030D-6E8A-4147-A177-3AD203B41FA5}">
                      <a16:colId xmlns:a16="http://schemas.microsoft.com/office/drawing/2014/main" xmlns="" val="3890676953"/>
                    </a:ext>
                  </a:extLst>
                </a:gridCol>
                <a:gridCol w="1684396">
                  <a:extLst>
                    <a:ext uri="{9D8B030D-6E8A-4147-A177-3AD203B41FA5}">
                      <a16:colId xmlns:a16="http://schemas.microsoft.com/office/drawing/2014/main" xmlns="" val="3235808983"/>
                    </a:ext>
                  </a:extLst>
                </a:gridCol>
                <a:gridCol w="969506">
                  <a:extLst>
                    <a:ext uri="{9D8B030D-6E8A-4147-A177-3AD203B41FA5}">
                      <a16:colId xmlns:a16="http://schemas.microsoft.com/office/drawing/2014/main" xmlns="" val="2685979042"/>
                    </a:ext>
                  </a:extLst>
                </a:gridCol>
                <a:gridCol w="7207642">
                  <a:extLst>
                    <a:ext uri="{9D8B030D-6E8A-4147-A177-3AD203B41FA5}">
                      <a16:colId xmlns:a16="http://schemas.microsoft.com/office/drawing/2014/main" xmlns="" val="1527270349"/>
                    </a:ext>
                  </a:extLst>
                </a:gridCol>
              </a:tblGrid>
              <a:tr h="360000">
                <a:tc>
                  <a:txBody>
                    <a:bodyPr/>
                    <a:lstStyle/>
                    <a:p>
                      <a:pPr algn="ctr">
                        <a:lnSpc>
                          <a:spcPct val="150000"/>
                        </a:lnSpc>
                        <a:spcAft>
                          <a:spcPts val="0"/>
                        </a:spcAft>
                      </a:pPr>
                      <a:r>
                        <a:rPr lang="zh-CN" sz="2000" kern="100">
                          <a:solidFill>
                            <a:schemeClr val="tx1"/>
                          </a:solidFill>
                          <a:effectLst/>
                        </a:rPr>
                        <a:t>运算符</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a:solidFill>
                            <a:schemeClr val="tx1"/>
                          </a:solidFill>
                          <a:effectLst/>
                        </a:rPr>
                        <a:t>含义</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2000" kern="100">
                          <a:solidFill>
                            <a:schemeClr val="tx1"/>
                          </a:solidFill>
                          <a:effectLst/>
                        </a:rPr>
                        <a:t>举例</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2000" kern="100" smtClean="0">
                          <a:solidFill>
                            <a:schemeClr val="tx1"/>
                          </a:solidFill>
                          <a:effectLst/>
                        </a:rPr>
                        <a:t>说明</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350747444"/>
                  </a:ext>
                </a:extLst>
              </a:tr>
              <a:tr h="360000">
                <a:tc>
                  <a:txBody>
                    <a:bodyPr/>
                    <a:lstStyle/>
                    <a:p>
                      <a:pPr algn="ctr">
                        <a:lnSpc>
                          <a:spcPct val="150000"/>
                        </a:lnSpc>
                        <a:spcAft>
                          <a:spcPts val="0"/>
                        </a:spcAft>
                      </a:pPr>
                      <a:r>
                        <a:rPr lang="en-US" sz="2000" kern="100" smtClean="0">
                          <a:solidFill>
                            <a:schemeClr val="tx1"/>
                          </a:solidFill>
                          <a:effectLst/>
                        </a:rPr>
                        <a:t>!</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kern="100" smtClean="0">
                          <a:solidFill>
                            <a:schemeClr val="tx1"/>
                          </a:solidFill>
                          <a:effectLst/>
                        </a:rPr>
                        <a:t>逻辑非</a:t>
                      </a:r>
                      <a:r>
                        <a:rPr lang="en-US" altLang="zh-CN" sz="2000" kern="100" smtClean="0">
                          <a:solidFill>
                            <a:schemeClr val="tx1"/>
                          </a:solidFill>
                          <a:effectLst/>
                        </a:rPr>
                        <a:t>(NOT)</a:t>
                      </a:r>
                      <a:endParaRPr lang="zh-CN" altLang="zh-CN" sz="2000" kern="100" smtClean="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000" kern="100" smtClean="0">
                          <a:solidFill>
                            <a:schemeClr val="tx1"/>
                          </a:solidFill>
                          <a:effectLst/>
                        </a:rPr>
                        <a:t>!a</a:t>
                      </a:r>
                      <a:endParaRPr lang="zh-CN" altLang="zh-CN" sz="2000" kern="100" smtClean="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kern="100" smtClean="0">
                          <a:solidFill>
                            <a:schemeClr val="tx1"/>
                          </a:solidFill>
                          <a:effectLst/>
                        </a:rPr>
                        <a:t>如果</a:t>
                      </a:r>
                      <a:r>
                        <a:rPr lang="en-US" altLang="zh-CN" sz="2000" kern="100" smtClean="0">
                          <a:solidFill>
                            <a:schemeClr val="tx1"/>
                          </a:solidFill>
                          <a:effectLst/>
                        </a:rPr>
                        <a:t>a</a:t>
                      </a:r>
                      <a:r>
                        <a:rPr lang="zh-CN" altLang="en-US" sz="2000" kern="100" smtClean="0">
                          <a:solidFill>
                            <a:schemeClr val="tx1"/>
                          </a:solidFill>
                          <a:effectLst/>
                        </a:rPr>
                        <a:t>为假，则</a:t>
                      </a:r>
                      <a:r>
                        <a:rPr lang="en-US" altLang="zh-CN" sz="2000" kern="100" smtClean="0">
                          <a:solidFill>
                            <a:schemeClr val="tx1"/>
                          </a:solidFill>
                          <a:effectLst/>
                        </a:rPr>
                        <a:t>!a</a:t>
                      </a:r>
                      <a:r>
                        <a:rPr lang="zh-CN" altLang="en-US" sz="2000" kern="100" smtClean="0">
                          <a:solidFill>
                            <a:schemeClr val="tx1"/>
                          </a:solidFill>
                          <a:effectLst/>
                        </a:rPr>
                        <a:t>为真</a:t>
                      </a:r>
                      <a:r>
                        <a:rPr lang="en-US" altLang="zh-CN" sz="2000" kern="100" smtClean="0">
                          <a:solidFill>
                            <a:schemeClr val="tx1"/>
                          </a:solidFill>
                          <a:effectLst/>
                        </a:rPr>
                        <a:t>;</a:t>
                      </a:r>
                      <a:r>
                        <a:rPr lang="zh-CN" altLang="en-US" sz="2000" kern="100" smtClean="0">
                          <a:solidFill>
                            <a:schemeClr val="tx1"/>
                          </a:solidFill>
                          <a:effectLst/>
                        </a:rPr>
                        <a:t>如果</a:t>
                      </a:r>
                      <a:r>
                        <a:rPr lang="en-US" altLang="zh-CN" sz="2000" kern="100" smtClean="0">
                          <a:solidFill>
                            <a:schemeClr val="tx1"/>
                          </a:solidFill>
                          <a:effectLst/>
                        </a:rPr>
                        <a:t>a</a:t>
                      </a:r>
                      <a:r>
                        <a:rPr lang="zh-CN" altLang="en-US" sz="2000" kern="100" smtClean="0">
                          <a:solidFill>
                            <a:schemeClr val="tx1"/>
                          </a:solidFill>
                          <a:effectLst/>
                        </a:rPr>
                        <a:t>为真，则</a:t>
                      </a:r>
                      <a:r>
                        <a:rPr lang="en-US" altLang="zh-CN" sz="2000" kern="100" smtClean="0">
                          <a:solidFill>
                            <a:schemeClr val="tx1"/>
                          </a:solidFill>
                          <a:effectLst/>
                        </a:rPr>
                        <a:t>!a</a:t>
                      </a:r>
                      <a:r>
                        <a:rPr lang="zh-CN" altLang="en-US" sz="2000" kern="100" smtClean="0">
                          <a:solidFill>
                            <a:schemeClr val="tx1"/>
                          </a:solidFill>
                          <a:effectLst/>
                        </a:rPr>
                        <a:t>为假</a:t>
                      </a:r>
                      <a:endParaRPr lang="zh-CN" altLang="zh-CN" sz="2000" kern="100" smtClean="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699790426"/>
                  </a:ext>
                </a:extLst>
              </a:tr>
              <a:tr h="360000">
                <a:tc>
                  <a:txBody>
                    <a:bodyPr/>
                    <a:lstStyle/>
                    <a:p>
                      <a:pPr algn="ctr">
                        <a:lnSpc>
                          <a:spcPct val="150000"/>
                        </a:lnSpc>
                        <a:spcAft>
                          <a:spcPts val="0"/>
                        </a:spcAft>
                      </a:pPr>
                      <a:r>
                        <a:rPr lang="en-US" sz="2000" kern="100" smtClean="0">
                          <a:solidFill>
                            <a:schemeClr val="tx1"/>
                          </a:solidFill>
                          <a:effectLst/>
                        </a:rPr>
                        <a:t>&amp;&amp;</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2000" kern="100" smtClean="0">
                          <a:solidFill>
                            <a:schemeClr val="tx1"/>
                          </a:solidFill>
                          <a:effectLst/>
                          <a:latin typeface="+mn-ea"/>
                          <a:ea typeface="+mn-ea"/>
                          <a:cs typeface="Times New Roman" panose="02020603050405020304" pitchFamily="18" charset="0"/>
                        </a:rPr>
                        <a:t>逻辑与</a:t>
                      </a:r>
                      <a:r>
                        <a:rPr lang="en-US" altLang="zh-CN" sz="2000" kern="100" smtClean="0">
                          <a:solidFill>
                            <a:schemeClr val="tx1"/>
                          </a:solidFill>
                          <a:effectLst/>
                          <a:latin typeface="+mn-ea"/>
                          <a:ea typeface="+mn-ea"/>
                          <a:cs typeface="Times New Roman" panose="02020603050405020304" pitchFamily="18" charset="0"/>
                        </a:rPr>
                        <a:t>(AND)</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2000" kern="100" smtClean="0">
                          <a:solidFill>
                            <a:schemeClr val="tx1"/>
                          </a:solidFill>
                          <a:effectLst/>
                          <a:latin typeface="+mn-ea"/>
                          <a:ea typeface="+mn-ea"/>
                          <a:cs typeface="Times New Roman" panose="02020603050405020304" pitchFamily="18" charset="0"/>
                        </a:rPr>
                        <a:t>a &amp;&amp; b</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2000" kern="100" smtClean="0">
                          <a:solidFill>
                            <a:schemeClr val="tx1"/>
                          </a:solidFill>
                          <a:effectLst/>
                          <a:latin typeface="+mn-ea"/>
                          <a:ea typeface="+mn-ea"/>
                          <a:cs typeface="Times New Roman" panose="02020603050405020304" pitchFamily="18" charset="0"/>
                        </a:rPr>
                        <a:t>如果</a:t>
                      </a:r>
                      <a:r>
                        <a:rPr lang="en-US" altLang="zh-CN" sz="2000" kern="100" smtClean="0">
                          <a:solidFill>
                            <a:schemeClr val="tx1"/>
                          </a:solidFill>
                          <a:effectLst/>
                          <a:latin typeface="+mn-ea"/>
                          <a:ea typeface="+mn-ea"/>
                          <a:cs typeface="Times New Roman" panose="02020603050405020304" pitchFamily="18" charset="0"/>
                        </a:rPr>
                        <a:t>a</a:t>
                      </a:r>
                      <a:r>
                        <a:rPr lang="zh-CN" altLang="en-US" sz="2000" kern="100" smtClean="0">
                          <a:solidFill>
                            <a:schemeClr val="tx1"/>
                          </a:solidFill>
                          <a:effectLst/>
                          <a:latin typeface="+mn-ea"/>
                          <a:ea typeface="+mn-ea"/>
                          <a:cs typeface="Times New Roman" panose="02020603050405020304" pitchFamily="18" charset="0"/>
                        </a:rPr>
                        <a:t>和</a:t>
                      </a:r>
                      <a:r>
                        <a:rPr lang="en-US" altLang="zh-CN" sz="2000" kern="100" smtClean="0">
                          <a:solidFill>
                            <a:schemeClr val="tx1"/>
                          </a:solidFill>
                          <a:effectLst/>
                          <a:latin typeface="+mn-ea"/>
                          <a:ea typeface="+mn-ea"/>
                          <a:cs typeface="Times New Roman" panose="02020603050405020304" pitchFamily="18" charset="0"/>
                        </a:rPr>
                        <a:t>b</a:t>
                      </a:r>
                      <a:r>
                        <a:rPr lang="zh-CN" altLang="en-US" sz="2000" kern="100" smtClean="0">
                          <a:solidFill>
                            <a:schemeClr val="tx1"/>
                          </a:solidFill>
                          <a:effectLst/>
                          <a:latin typeface="+mn-ea"/>
                          <a:ea typeface="+mn-ea"/>
                          <a:cs typeface="Times New Roman" panose="02020603050405020304" pitchFamily="18" charset="0"/>
                        </a:rPr>
                        <a:t>都为真，则结果为真，否则为假</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107255402"/>
                  </a:ext>
                </a:extLst>
              </a:tr>
              <a:tr h="360000">
                <a:tc>
                  <a:txBody>
                    <a:bodyPr/>
                    <a:lstStyle/>
                    <a:p>
                      <a:pPr algn="ctr">
                        <a:lnSpc>
                          <a:spcPct val="150000"/>
                        </a:lnSpc>
                        <a:spcAft>
                          <a:spcPts val="0"/>
                        </a:spcAft>
                      </a:pPr>
                      <a:r>
                        <a:rPr lang="en-US" sz="2000" kern="100" smtClean="0">
                          <a:solidFill>
                            <a:schemeClr val="tx1"/>
                          </a:solidFill>
                          <a:effectLst/>
                        </a:rPr>
                        <a:t>||</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2000" kern="100" smtClean="0">
                          <a:solidFill>
                            <a:schemeClr val="tx1"/>
                          </a:solidFill>
                          <a:effectLst/>
                          <a:latin typeface="+mn-ea"/>
                          <a:ea typeface="+mn-ea"/>
                          <a:cs typeface="Times New Roman" panose="02020603050405020304" pitchFamily="18" charset="0"/>
                        </a:rPr>
                        <a:t>逻辑或</a:t>
                      </a:r>
                      <a:r>
                        <a:rPr lang="en-US" altLang="zh-CN" sz="2000" kern="100" smtClean="0">
                          <a:solidFill>
                            <a:schemeClr val="tx1"/>
                          </a:solidFill>
                          <a:effectLst/>
                          <a:latin typeface="+mn-ea"/>
                          <a:ea typeface="+mn-ea"/>
                          <a:cs typeface="Times New Roman" panose="02020603050405020304" pitchFamily="18" charset="0"/>
                        </a:rPr>
                        <a:t>(OR)</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2000" kern="100" smtClean="0">
                          <a:solidFill>
                            <a:schemeClr val="tx1"/>
                          </a:solidFill>
                          <a:effectLst/>
                          <a:latin typeface="+mn-ea"/>
                          <a:ea typeface="+mn-ea"/>
                          <a:cs typeface="Times New Roman" panose="02020603050405020304" pitchFamily="18" charset="0"/>
                        </a:rPr>
                        <a:t>a || b</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2000" kern="100" smtClean="0">
                          <a:solidFill>
                            <a:schemeClr val="tx1"/>
                          </a:solidFill>
                          <a:effectLst/>
                          <a:latin typeface="+mn-ea"/>
                          <a:ea typeface="+mn-ea"/>
                          <a:cs typeface="Times New Roman" panose="02020603050405020304" pitchFamily="18" charset="0"/>
                        </a:rPr>
                        <a:t>如果</a:t>
                      </a:r>
                      <a:r>
                        <a:rPr lang="en-US" altLang="zh-CN" sz="2000" kern="100" smtClean="0">
                          <a:solidFill>
                            <a:schemeClr val="tx1"/>
                          </a:solidFill>
                          <a:effectLst/>
                          <a:latin typeface="+mn-ea"/>
                          <a:ea typeface="+mn-ea"/>
                          <a:cs typeface="Times New Roman" panose="02020603050405020304" pitchFamily="18" charset="0"/>
                        </a:rPr>
                        <a:t>a</a:t>
                      </a:r>
                      <a:r>
                        <a:rPr lang="zh-CN" altLang="en-US" sz="2000" kern="100" smtClean="0">
                          <a:solidFill>
                            <a:schemeClr val="tx1"/>
                          </a:solidFill>
                          <a:effectLst/>
                          <a:latin typeface="+mn-ea"/>
                          <a:ea typeface="+mn-ea"/>
                          <a:cs typeface="Times New Roman" panose="02020603050405020304" pitchFamily="18" charset="0"/>
                        </a:rPr>
                        <a:t>和</a:t>
                      </a:r>
                      <a:r>
                        <a:rPr lang="en-US" altLang="zh-CN" sz="2000" kern="100" smtClean="0">
                          <a:solidFill>
                            <a:schemeClr val="tx1"/>
                          </a:solidFill>
                          <a:effectLst/>
                          <a:latin typeface="+mn-ea"/>
                          <a:ea typeface="+mn-ea"/>
                          <a:cs typeface="Times New Roman" panose="02020603050405020304" pitchFamily="18" charset="0"/>
                        </a:rPr>
                        <a:t>b</a:t>
                      </a:r>
                      <a:r>
                        <a:rPr lang="zh-CN" altLang="en-US" sz="2000" kern="100" smtClean="0">
                          <a:solidFill>
                            <a:schemeClr val="tx1"/>
                          </a:solidFill>
                          <a:effectLst/>
                          <a:latin typeface="+mn-ea"/>
                          <a:ea typeface="+mn-ea"/>
                          <a:cs typeface="Times New Roman" panose="02020603050405020304" pitchFamily="18" charset="0"/>
                        </a:rPr>
                        <a:t>有一个以上为真，则结果为真，二者都为假时，结果为假</a:t>
                      </a:r>
                      <a:endParaRPr lang="zh-CN" sz="2000" kern="10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51891970"/>
                  </a:ext>
                </a:extLst>
              </a:tr>
            </a:tbl>
          </a:graphicData>
        </a:graphic>
      </p:graphicFrame>
      <p:sp>
        <p:nvSpPr>
          <p:cNvPr id="27" name="MH_Desc_1"/>
          <p:cNvSpPr/>
          <p:nvPr>
            <p:custDataLst>
              <p:tags r:id="rId1"/>
            </p:custDataLst>
          </p:nvPr>
        </p:nvSpPr>
        <p:spPr>
          <a:xfrm>
            <a:off x="893283" y="3886200"/>
            <a:ext cx="10408129" cy="23264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z="2400" smtClean="0">
                <a:solidFill>
                  <a:schemeClr val="tx1"/>
                </a:solidFill>
              </a:rPr>
              <a:t>优先次序：</a:t>
            </a:r>
            <a:r>
              <a:rPr lang="en-US" altLang="zh-CN" sz="2400" smtClean="0">
                <a:solidFill>
                  <a:schemeClr val="tx1"/>
                </a:solidFill>
              </a:rPr>
              <a:t>!(</a:t>
            </a:r>
            <a:r>
              <a:rPr lang="zh-CN" altLang="en-US" sz="2400">
                <a:solidFill>
                  <a:schemeClr val="tx1"/>
                </a:solidFill>
              </a:rPr>
              <a:t>非</a:t>
            </a:r>
            <a:r>
              <a:rPr lang="en-US" altLang="zh-CN" sz="2400">
                <a:solidFill>
                  <a:schemeClr val="tx1"/>
                </a:solidFill>
              </a:rPr>
              <a:t>)→</a:t>
            </a:r>
            <a:r>
              <a:rPr lang="zh-CN" altLang="en-US" sz="2400">
                <a:solidFill>
                  <a:schemeClr val="tx1"/>
                </a:solidFill>
              </a:rPr>
              <a:t>＆＆</a:t>
            </a:r>
            <a:r>
              <a:rPr lang="en-US" altLang="zh-CN" sz="2400">
                <a:solidFill>
                  <a:schemeClr val="tx1"/>
                </a:solidFill>
              </a:rPr>
              <a:t>(</a:t>
            </a:r>
            <a:r>
              <a:rPr lang="zh-CN" altLang="en-US" sz="2400">
                <a:solidFill>
                  <a:schemeClr val="tx1"/>
                </a:solidFill>
              </a:rPr>
              <a:t>与</a:t>
            </a:r>
            <a:r>
              <a:rPr lang="en-US" altLang="zh-CN" sz="2400">
                <a:solidFill>
                  <a:schemeClr val="tx1"/>
                </a:solidFill>
              </a:rPr>
              <a:t>)→‖(</a:t>
            </a:r>
            <a:r>
              <a:rPr lang="zh-CN" altLang="en-US" sz="2400">
                <a:solidFill>
                  <a:schemeClr val="tx1"/>
                </a:solidFill>
              </a:rPr>
              <a:t>或</a:t>
            </a:r>
            <a:r>
              <a:rPr lang="en-US" altLang="zh-CN" sz="2400">
                <a:solidFill>
                  <a:schemeClr val="tx1"/>
                </a:solidFill>
              </a:rPr>
              <a:t>)</a:t>
            </a:r>
            <a:r>
              <a:rPr lang="zh-CN" altLang="en-US" sz="2400">
                <a:solidFill>
                  <a:schemeClr val="tx1"/>
                </a:solidFill>
              </a:rPr>
              <a:t>， 即“！”为三者中最高</a:t>
            </a:r>
            <a:r>
              <a:rPr lang="zh-CN" altLang="en-US" sz="2400" smtClean="0">
                <a:solidFill>
                  <a:schemeClr val="tx1"/>
                </a:solidFill>
              </a:rPr>
              <a:t>的； </a:t>
            </a:r>
            <a:r>
              <a:rPr lang="zh-CN" altLang="en-US" sz="2400">
                <a:solidFill>
                  <a:schemeClr val="tx1"/>
                </a:solidFill>
              </a:rPr>
              <a:t>逻辑运算符中的“＆＆”和“</a:t>
            </a:r>
            <a:r>
              <a:rPr lang="en-US" altLang="zh-CN" sz="2400">
                <a:solidFill>
                  <a:schemeClr val="tx1"/>
                </a:solidFill>
              </a:rPr>
              <a:t>‖”</a:t>
            </a:r>
            <a:r>
              <a:rPr lang="zh-CN" altLang="en-US" sz="2400">
                <a:solidFill>
                  <a:schemeClr val="tx1"/>
                </a:solidFill>
              </a:rPr>
              <a:t>低于关系运算符，“！”高于算术运算</a:t>
            </a:r>
            <a:r>
              <a:rPr lang="zh-CN" altLang="en-US" sz="2400" smtClean="0">
                <a:solidFill>
                  <a:schemeClr val="tx1"/>
                </a:solidFill>
              </a:rPr>
              <a:t>符</a:t>
            </a:r>
            <a:endParaRPr lang="en-US" altLang="zh-CN" sz="2400"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z="2400">
                <a:solidFill>
                  <a:schemeClr val="tx1"/>
                </a:solidFill>
              </a:rPr>
              <a:t>逻辑运算结果不是</a:t>
            </a:r>
            <a:r>
              <a:rPr lang="en-US" altLang="zh-CN" sz="2400">
                <a:solidFill>
                  <a:schemeClr val="tx1"/>
                </a:solidFill>
              </a:rPr>
              <a:t>0</a:t>
            </a:r>
            <a:r>
              <a:rPr lang="zh-CN" altLang="en-US" sz="2400">
                <a:solidFill>
                  <a:schemeClr val="tx1"/>
                </a:solidFill>
              </a:rPr>
              <a:t>就是</a:t>
            </a:r>
            <a:r>
              <a:rPr lang="en-US" altLang="zh-CN" sz="2400">
                <a:solidFill>
                  <a:schemeClr val="tx1"/>
                </a:solidFill>
              </a:rPr>
              <a:t>1</a:t>
            </a:r>
            <a:r>
              <a:rPr lang="zh-CN" altLang="en-US" sz="2400">
                <a:solidFill>
                  <a:schemeClr val="tx1"/>
                </a:solidFill>
              </a:rPr>
              <a:t>，不可能是其他数值。而在逻辑表达式中作为参加逻辑运算的运算对象可以是</a:t>
            </a:r>
            <a:r>
              <a:rPr lang="en-US" altLang="zh-CN" sz="2400">
                <a:solidFill>
                  <a:schemeClr val="tx1"/>
                </a:solidFill>
              </a:rPr>
              <a:t>0(“</a:t>
            </a:r>
            <a:r>
              <a:rPr lang="zh-CN" altLang="en-US" sz="2400">
                <a:solidFill>
                  <a:schemeClr val="tx1"/>
                </a:solidFill>
              </a:rPr>
              <a:t>假”</a:t>
            </a:r>
            <a:r>
              <a:rPr lang="en-US" altLang="zh-CN" sz="2400">
                <a:solidFill>
                  <a:schemeClr val="tx1"/>
                </a:solidFill>
              </a:rPr>
              <a:t>)</a:t>
            </a:r>
            <a:r>
              <a:rPr lang="zh-CN" altLang="en-US" sz="2400">
                <a:solidFill>
                  <a:schemeClr val="tx1"/>
                </a:solidFill>
              </a:rPr>
              <a:t>或任何非</a:t>
            </a:r>
            <a:r>
              <a:rPr lang="en-US" altLang="zh-CN" sz="2400">
                <a:solidFill>
                  <a:schemeClr val="tx1"/>
                </a:solidFill>
              </a:rPr>
              <a:t>0</a:t>
            </a:r>
            <a:r>
              <a:rPr lang="zh-CN" altLang="en-US" sz="2400">
                <a:solidFill>
                  <a:schemeClr val="tx1"/>
                </a:solidFill>
              </a:rPr>
              <a:t>的数值</a:t>
            </a:r>
            <a:r>
              <a:rPr lang="en-US" altLang="zh-CN" sz="2400">
                <a:solidFill>
                  <a:schemeClr val="tx1"/>
                </a:solidFill>
              </a:rPr>
              <a:t>(</a:t>
            </a:r>
            <a:r>
              <a:rPr lang="zh-CN" altLang="en-US" sz="2400">
                <a:solidFill>
                  <a:schemeClr val="tx1"/>
                </a:solidFill>
              </a:rPr>
              <a:t>按“真”对待</a:t>
            </a:r>
            <a:r>
              <a:rPr lang="en-US" altLang="zh-CN" sz="2400">
                <a:solidFill>
                  <a:schemeClr val="tx1"/>
                </a:solidFill>
              </a:rPr>
              <a:t>)</a:t>
            </a:r>
            <a:endParaRPr lang="zh-CN" altLang="en-US" sz="2400">
              <a:solidFill>
                <a:schemeClr val="tx1"/>
              </a:solidFill>
            </a:endParaRPr>
          </a:p>
        </p:txBody>
      </p:sp>
    </p:spTree>
    <p:extLst>
      <p:ext uri="{BB962C8B-B14F-4D97-AF65-F5344CB8AC3E}">
        <p14:creationId xmlns:p14="http://schemas.microsoft.com/office/powerpoint/2010/main" val="550501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1" y="500064"/>
            <a:ext cx="11430000" cy="1241425"/>
          </a:xfrm>
          <a:effectLst/>
        </p:spPr>
        <p:txBody>
          <a:bodyPr anchor="ctr"/>
          <a:lstStyle/>
          <a:p>
            <a:pPr eaLnBrk="1" hangingPunct="1">
              <a:defRPr/>
            </a:pPr>
            <a:r>
              <a:rPr lang="en-US" altLang="zh-CN" sz="4800" dirty="0" smtClean="0">
                <a:solidFill>
                  <a:srgbClr val="800000"/>
                </a:solidFill>
                <a:effectLst>
                  <a:outerShdw blurRad="38100" dist="38100" dir="2700000" algn="tl">
                    <a:srgbClr val="000000"/>
                  </a:outerShdw>
                </a:effectLst>
                <a:latin typeface="Arial" charset="0"/>
                <a:ea typeface="黑体" pitchFamily="2" charset="-122"/>
              </a:rPr>
              <a:t>4.4.1 </a:t>
            </a:r>
            <a:r>
              <a:rPr lang="zh-CN" altLang="zh-CN" sz="4800" dirty="0" smtClean="0">
                <a:solidFill>
                  <a:srgbClr val="800000"/>
                </a:solidFill>
                <a:effectLst>
                  <a:outerShdw blurRad="38100" dist="38100" dir="2700000" algn="tl">
                    <a:srgbClr val="000000"/>
                  </a:outerShdw>
                </a:effectLst>
                <a:latin typeface="Arial" charset="0"/>
                <a:ea typeface="黑体" pitchFamily="2" charset="-122"/>
              </a:rPr>
              <a:t>逻辑运算符及其优先次序</a:t>
            </a:r>
            <a:endParaRPr lang="zh-CN" altLang="en-US" sz="48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45059"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5060"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5061"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9" name="Rectangle 3"/>
          <p:cNvSpPr txBox="1">
            <a:spLocks noChangeArrowheads="1"/>
          </p:cNvSpPr>
          <p:nvPr/>
        </p:nvSpPr>
        <p:spPr bwMode="auto">
          <a:xfrm>
            <a:off x="952501" y="1714501"/>
            <a:ext cx="10858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Arial" charset="0"/>
                <a:ea typeface="宋体" charset="-122"/>
              </a:defRPr>
            </a:lvl1pPr>
            <a:lvl2pPr marL="800100" indent="-34290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nSpc>
                <a:spcPct val="120000"/>
              </a:lnSpc>
              <a:spcBef>
                <a:spcPct val="20000"/>
              </a:spcBef>
              <a:buFont typeface="Wingdings" pitchFamily="2" charset="2"/>
              <a:buChar char="Ø"/>
            </a:pPr>
            <a:r>
              <a:rPr lang="zh-CN" altLang="zh-CN" sz="3200" b="1"/>
              <a:t>逻辑运算符的优先次序</a:t>
            </a:r>
            <a:endParaRPr lang="en-US" altLang="zh-CN" sz="3200" b="1"/>
          </a:p>
          <a:p>
            <a:pPr lvl="1">
              <a:lnSpc>
                <a:spcPct val="120000"/>
              </a:lnSpc>
              <a:spcBef>
                <a:spcPct val="20000"/>
              </a:spcBef>
            </a:pPr>
            <a:r>
              <a:rPr lang="en-US" altLang="zh-CN" sz="3200" b="1"/>
              <a:t>!  </a:t>
            </a:r>
            <a:r>
              <a:rPr lang="zh-CN" altLang="zh-CN" sz="3200" b="1"/>
              <a:t>→</a:t>
            </a:r>
            <a:r>
              <a:rPr lang="en-US" altLang="zh-CN" sz="3200" b="1"/>
              <a:t> &amp;&amp; </a:t>
            </a:r>
            <a:r>
              <a:rPr lang="zh-CN" altLang="zh-CN" sz="3200" b="1"/>
              <a:t>→ </a:t>
            </a:r>
            <a:r>
              <a:rPr lang="en-US" altLang="zh-CN" sz="3200" b="1"/>
              <a:t>||           </a:t>
            </a:r>
            <a:r>
              <a:rPr lang="zh-CN" altLang="en-US" sz="3200" b="1"/>
              <a:t>（</a:t>
            </a:r>
            <a:r>
              <a:rPr lang="en-US" altLang="zh-CN" sz="3200" b="1"/>
              <a:t>!</a:t>
            </a:r>
            <a:r>
              <a:rPr lang="zh-CN" altLang="zh-CN" sz="3200" b="1"/>
              <a:t>为三者中最高</a:t>
            </a:r>
            <a:r>
              <a:rPr lang="zh-CN" altLang="en-US" sz="3200" b="1"/>
              <a:t>）</a:t>
            </a:r>
            <a:endParaRPr lang="en-US" altLang="zh-CN" sz="3200" b="1"/>
          </a:p>
          <a:p>
            <a:pPr>
              <a:lnSpc>
                <a:spcPct val="120000"/>
              </a:lnSpc>
              <a:spcBef>
                <a:spcPct val="20000"/>
              </a:spcBef>
              <a:buFont typeface="Wingdings" pitchFamily="2" charset="2"/>
              <a:buChar char="Ø"/>
            </a:pPr>
            <a:r>
              <a:rPr lang="zh-CN" altLang="en-US" sz="3200" b="1"/>
              <a:t>与其他运算符的优先次序</a:t>
            </a:r>
            <a:endParaRPr lang="en-US" altLang="zh-CN" sz="3200" b="1"/>
          </a:p>
          <a:p>
            <a:pPr lvl="1">
              <a:lnSpc>
                <a:spcPct val="120000"/>
              </a:lnSpc>
              <a:spcBef>
                <a:spcPct val="20000"/>
              </a:spcBef>
            </a:pPr>
            <a:endParaRPr lang="en-US" altLang="zh-CN" sz="3200" b="1"/>
          </a:p>
        </p:txBody>
      </p:sp>
      <p:sp>
        <p:nvSpPr>
          <p:cNvPr id="10" name="Rectangle 3"/>
          <p:cNvSpPr txBox="1">
            <a:spLocks noChangeArrowheads="1"/>
          </p:cNvSpPr>
          <p:nvPr/>
        </p:nvSpPr>
        <p:spPr bwMode="auto">
          <a:xfrm>
            <a:off x="2857500" y="3786189"/>
            <a:ext cx="5734051" cy="264318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kumimoji="1" sz="4000">
                <a:solidFill>
                  <a:schemeClr val="tx1"/>
                </a:solidFill>
                <a:latin typeface="Arial" charset="0"/>
                <a:ea typeface="宋体" charset="-122"/>
              </a:defRPr>
            </a:lvl1pPr>
            <a:lvl2pPr marL="800100" indent="-34290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spcBef>
                <a:spcPct val="20000"/>
              </a:spcBef>
            </a:pPr>
            <a:r>
              <a:rPr lang="en-US" altLang="zh-CN" sz="2800" b="1"/>
              <a:t>        !                    </a:t>
            </a:r>
            <a:r>
              <a:rPr lang="zh-CN" altLang="en-US" sz="2800" b="1"/>
              <a:t>（高）</a:t>
            </a:r>
            <a:endParaRPr lang="en-US" altLang="zh-CN" sz="2800" b="1"/>
          </a:p>
          <a:p>
            <a:pPr>
              <a:spcBef>
                <a:spcPct val="20000"/>
              </a:spcBef>
            </a:pPr>
            <a:r>
              <a:rPr lang="zh-CN" altLang="en-US" sz="2800" b="1"/>
              <a:t>算术运算符</a:t>
            </a:r>
            <a:endParaRPr lang="en-US" altLang="zh-CN" sz="2800" b="1"/>
          </a:p>
          <a:p>
            <a:pPr>
              <a:spcBef>
                <a:spcPct val="20000"/>
              </a:spcBef>
            </a:pPr>
            <a:r>
              <a:rPr lang="zh-CN" altLang="en-US" sz="2800" b="1"/>
              <a:t>关系运算符</a:t>
            </a:r>
            <a:endParaRPr lang="en-US" altLang="zh-CN" sz="2800" b="1"/>
          </a:p>
          <a:p>
            <a:pPr>
              <a:spcBef>
                <a:spcPct val="20000"/>
              </a:spcBef>
            </a:pPr>
            <a:r>
              <a:rPr lang="en-US" altLang="zh-CN" sz="2800" b="1"/>
              <a:t>  &amp;&amp; </a:t>
            </a:r>
            <a:r>
              <a:rPr lang="zh-CN" altLang="en-US" sz="2800" b="1"/>
              <a:t>和 </a:t>
            </a:r>
            <a:r>
              <a:rPr lang="en-US" altLang="zh-CN" sz="2800" b="1"/>
              <a:t>||</a:t>
            </a:r>
          </a:p>
          <a:p>
            <a:pPr>
              <a:spcBef>
                <a:spcPct val="20000"/>
              </a:spcBef>
            </a:pPr>
            <a:r>
              <a:rPr lang="zh-CN" altLang="en-US" sz="2800" b="1"/>
              <a:t>赋值运算符           （低）</a:t>
            </a:r>
            <a:endParaRPr lang="en-US" altLang="zh-CN" sz="2800" b="1"/>
          </a:p>
          <a:p>
            <a:pPr lvl="1">
              <a:spcBef>
                <a:spcPct val="20000"/>
              </a:spcBef>
            </a:pPr>
            <a:endParaRPr lang="en-US" altLang="zh-CN" sz="2800" b="1"/>
          </a:p>
        </p:txBody>
      </p:sp>
      <p:cxnSp>
        <p:nvCxnSpPr>
          <p:cNvPr id="11" name="直接箭头连接符 10"/>
          <p:cNvCxnSpPr>
            <a:cxnSpLocks noChangeShapeType="1"/>
          </p:cNvCxnSpPr>
          <p:nvPr/>
        </p:nvCxnSpPr>
        <p:spPr bwMode="auto">
          <a:xfrm rot="5400000" flipH="1" flipV="1">
            <a:off x="4918340" y="5097199"/>
            <a:ext cx="2357437" cy="211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45065"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73926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p:cTn id="12" dur="500" fill="hold"/>
                                        <p:tgtEl>
                                          <p:spTgt spid="9">
                                            <p:txEl>
                                              <p:pRg st="1" end="1"/>
                                            </p:txEl>
                                          </p:spTgt>
                                        </p:tgtEl>
                                        <p:attrNameLst>
                                          <p:attrName>ppt_x</p:attrName>
                                        </p:attrNameLst>
                                      </p:cBhvr>
                                      <p:tavLst>
                                        <p:tav tm="0">
                                          <p:val>
                                            <p:strVal val="#ppt_x-#ppt_w/2"/>
                                          </p:val>
                                        </p:tav>
                                        <p:tav tm="100000">
                                          <p:val>
                                            <p:strVal val="#ppt_x"/>
                                          </p:val>
                                        </p:tav>
                                      </p:tavLst>
                                    </p:anim>
                                    <p:anim calcmode="lin" valueType="num">
                                      <p:cBhvr>
                                        <p:cTn id="13" dur="500" fill="hold"/>
                                        <p:tgtEl>
                                          <p:spTgt spid="9">
                                            <p:txEl>
                                              <p:pRg st="1" end="1"/>
                                            </p:txEl>
                                          </p:spTgt>
                                        </p:tgtEl>
                                        <p:attrNameLst>
                                          <p:attrName>ppt_y</p:attrName>
                                        </p:attrNameLst>
                                      </p:cBhvr>
                                      <p:tavLst>
                                        <p:tav tm="0">
                                          <p:val>
                                            <p:strVal val="#ppt_y"/>
                                          </p:val>
                                        </p:tav>
                                        <p:tav tm="100000">
                                          <p:val>
                                            <p:strVal val="#ppt_y"/>
                                          </p:val>
                                        </p:tav>
                                      </p:tavLst>
                                    </p:anim>
                                    <p:anim calcmode="lin" valueType="num">
                                      <p:cBhvr>
                                        <p:cTn id="14"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 calcmode="lin" valueType="num">
                                      <p:cBhvr>
                                        <p:cTn id="20" dur="500" fill="hold"/>
                                        <p:tgtEl>
                                          <p:spTgt spid="9">
                                            <p:txEl>
                                              <p:pRg st="2" end="2"/>
                                            </p:txEl>
                                          </p:spTgt>
                                        </p:tgtEl>
                                        <p:attrNameLst>
                                          <p:attrName>ppt_x</p:attrName>
                                        </p:attrNameLst>
                                      </p:cBhvr>
                                      <p:tavLst>
                                        <p:tav tm="0">
                                          <p:val>
                                            <p:strVal val="#ppt_x-#ppt_w/2"/>
                                          </p:val>
                                        </p:tav>
                                        <p:tav tm="100000">
                                          <p:val>
                                            <p:strVal val="#ppt_x"/>
                                          </p:val>
                                        </p:tav>
                                      </p:tavLst>
                                    </p:anim>
                                    <p:anim calcmode="lin" valueType="num">
                                      <p:cBhvr>
                                        <p:cTn id="21" dur="500" fill="hold"/>
                                        <p:tgtEl>
                                          <p:spTgt spid="9">
                                            <p:txEl>
                                              <p:pRg st="2" end="2"/>
                                            </p:txEl>
                                          </p:spTgt>
                                        </p:tgtEl>
                                        <p:attrNameLst>
                                          <p:attrName>ppt_y</p:attrName>
                                        </p:attrNameLst>
                                      </p:cBhvr>
                                      <p:tavLst>
                                        <p:tav tm="0">
                                          <p:val>
                                            <p:strVal val="#ppt_y"/>
                                          </p:val>
                                        </p:tav>
                                        <p:tav tm="100000">
                                          <p:val>
                                            <p:strVal val="#ppt_y"/>
                                          </p:val>
                                        </p:tav>
                                      </p:tavLst>
                                    </p:anim>
                                    <p:anim calcmode="lin" valueType="num">
                                      <p:cBhvr>
                                        <p:cTn id="22"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vertical)">
                                      <p:cBhvr>
                                        <p:cTn id="28" dur="500"/>
                                        <p:tgtEl>
                                          <p:spTgt spid="11"/>
                                        </p:tgtEl>
                                      </p:cBhvr>
                                    </p:animEffect>
                                  </p:childTnLst>
                                </p:cTn>
                              </p:par>
                              <p:par>
                                <p:cTn id="29" presetID="3" presetClass="entr" presetSubtype="5"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vertic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304800" y="12192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190500" lvl="1" algn="just">
              <a:lnSpc>
                <a:spcPct val="90000"/>
              </a:lnSpc>
              <a:spcBef>
                <a:spcPct val="20000"/>
              </a:spcBef>
              <a:buClr>
                <a:schemeClr val="tx1"/>
              </a:buClr>
              <a:buFont typeface="Wingdings" pitchFamily="2" charset="2"/>
              <a:buNone/>
            </a:pPr>
            <a:r>
              <a:rPr kumimoji="0" lang="zh-CN" altLang="en-US" sz="3200">
                <a:latin typeface="宋体" charset="-122"/>
              </a:rPr>
              <a:t>使用逻辑表达式表示下面的文字描述：</a:t>
            </a:r>
          </a:p>
          <a:p>
            <a:pPr marL="190500" lvl="1" algn="just">
              <a:lnSpc>
                <a:spcPct val="90000"/>
              </a:lnSpc>
              <a:spcBef>
                <a:spcPct val="20000"/>
              </a:spcBef>
              <a:buClr>
                <a:schemeClr val="tx1"/>
              </a:buClr>
              <a:buFont typeface="Wingdings" pitchFamily="2" charset="2"/>
              <a:buNone/>
            </a:pPr>
            <a:r>
              <a:rPr kumimoji="0" lang="zh-CN" altLang="en-US" sz="3200">
                <a:latin typeface="宋体" charset="-122"/>
              </a:rPr>
              <a:t>（</a:t>
            </a:r>
            <a:r>
              <a:rPr kumimoji="0" lang="en-US" altLang="zh-CN" sz="3200">
                <a:latin typeface="宋体" charset="-122"/>
              </a:rPr>
              <a:t>1</a:t>
            </a:r>
            <a:r>
              <a:rPr kumimoji="0" lang="zh-CN" altLang="en-US" sz="3200">
                <a:latin typeface="宋体" charset="-122"/>
              </a:rPr>
              <a:t>）</a:t>
            </a:r>
            <a:r>
              <a:rPr kumimoji="0" lang="en-US" altLang="zh-CN" sz="3200">
                <a:latin typeface="宋体" charset="-122"/>
              </a:rPr>
              <a:t>a</a:t>
            </a:r>
            <a:r>
              <a:rPr kumimoji="0" lang="zh-CN" altLang="en-US" sz="3200">
                <a:latin typeface="宋体" charset="-122"/>
              </a:rPr>
              <a:t>大于</a:t>
            </a:r>
            <a:r>
              <a:rPr kumimoji="0" lang="en-US" altLang="zh-CN" sz="3200">
                <a:latin typeface="宋体" charset="-122"/>
              </a:rPr>
              <a:t>b</a:t>
            </a:r>
            <a:r>
              <a:rPr kumimoji="0" lang="zh-CN" altLang="en-US" sz="3200">
                <a:latin typeface="宋体" charset="-122"/>
              </a:rPr>
              <a:t>且</a:t>
            </a:r>
            <a:r>
              <a:rPr kumimoji="0" lang="en-US" altLang="zh-CN" sz="3200">
                <a:latin typeface="宋体" charset="-122"/>
              </a:rPr>
              <a:t>b</a:t>
            </a:r>
            <a:r>
              <a:rPr kumimoji="0" lang="zh-CN" altLang="en-US" sz="3200">
                <a:latin typeface="宋体" charset="-122"/>
              </a:rPr>
              <a:t>大于</a:t>
            </a:r>
            <a:r>
              <a:rPr kumimoji="0" lang="en-US" altLang="zh-CN" sz="3200">
                <a:latin typeface="宋体" charset="-122"/>
              </a:rPr>
              <a:t>c</a:t>
            </a:r>
          </a:p>
          <a:p>
            <a:pPr marL="190500" lvl="1" algn="just">
              <a:lnSpc>
                <a:spcPct val="90000"/>
              </a:lnSpc>
              <a:spcBef>
                <a:spcPct val="20000"/>
              </a:spcBef>
              <a:buClr>
                <a:schemeClr val="tx1"/>
              </a:buClr>
              <a:buFont typeface="Wingdings" pitchFamily="2" charset="2"/>
              <a:buNone/>
            </a:pPr>
            <a:r>
              <a:rPr kumimoji="0" lang="zh-CN" altLang="en-US" sz="3200">
                <a:latin typeface="宋体" charset="-122"/>
              </a:rPr>
              <a:t>（</a:t>
            </a:r>
            <a:r>
              <a:rPr kumimoji="0" lang="en-US" altLang="zh-CN" sz="3200">
                <a:latin typeface="宋体" charset="-122"/>
              </a:rPr>
              <a:t>2</a:t>
            </a:r>
            <a:r>
              <a:rPr kumimoji="0" lang="zh-CN" altLang="en-US" sz="3200">
                <a:latin typeface="宋体" charset="-122"/>
              </a:rPr>
              <a:t>）</a:t>
            </a:r>
            <a:r>
              <a:rPr kumimoji="0" lang="zh-CN" altLang="en-US" sz="3200" smtClean="0">
                <a:latin typeface="宋体" charset="-122"/>
              </a:rPr>
              <a:t>变量</a:t>
            </a:r>
            <a:r>
              <a:rPr lang="en-US" altLang="zh-CN" sz="3200">
                <a:latin typeface="宋体" charset="-122"/>
              </a:rPr>
              <a:t>ch</a:t>
            </a:r>
            <a:r>
              <a:rPr kumimoji="0" lang="zh-CN" altLang="en-US" sz="3200" smtClean="0">
                <a:latin typeface="宋体" charset="-122"/>
              </a:rPr>
              <a:t>为</a:t>
            </a:r>
            <a:r>
              <a:rPr kumimoji="0" lang="zh-CN" altLang="en-US" sz="3200">
                <a:latin typeface="宋体" charset="-122"/>
              </a:rPr>
              <a:t>数字字符</a:t>
            </a:r>
          </a:p>
          <a:p>
            <a:pPr marL="190500" lvl="1" algn="just">
              <a:lnSpc>
                <a:spcPct val="90000"/>
              </a:lnSpc>
              <a:spcBef>
                <a:spcPct val="20000"/>
              </a:spcBef>
              <a:buClr>
                <a:schemeClr val="tx1"/>
              </a:buClr>
              <a:buFont typeface="Wingdings" pitchFamily="2" charset="2"/>
              <a:buNone/>
            </a:pPr>
            <a:r>
              <a:rPr kumimoji="0" lang="zh-CN" altLang="en-US" sz="3200">
                <a:latin typeface="宋体" charset="-122"/>
              </a:rPr>
              <a:t>（</a:t>
            </a:r>
            <a:r>
              <a:rPr kumimoji="0" lang="en-US" altLang="zh-CN" sz="3200">
                <a:latin typeface="宋体" charset="-122"/>
              </a:rPr>
              <a:t>3</a:t>
            </a:r>
            <a:r>
              <a:rPr kumimoji="0" lang="zh-CN" altLang="en-US" sz="3200">
                <a:latin typeface="宋体" charset="-122"/>
              </a:rPr>
              <a:t>）字符</a:t>
            </a:r>
            <a:r>
              <a:rPr kumimoji="0" lang="zh-CN" altLang="en-US" sz="3200" smtClean="0">
                <a:latin typeface="宋体" charset="-122"/>
              </a:rPr>
              <a:t>变量</a:t>
            </a:r>
            <a:r>
              <a:rPr lang="en-US" altLang="zh-CN" sz="3200" smtClean="0">
                <a:latin typeface="宋体" charset="-122"/>
              </a:rPr>
              <a:t>ch</a:t>
            </a:r>
            <a:r>
              <a:rPr kumimoji="0" lang="zh-CN" altLang="en-US" sz="3200" smtClean="0">
                <a:latin typeface="宋体" charset="-122"/>
              </a:rPr>
              <a:t>为</a:t>
            </a:r>
            <a:r>
              <a:rPr kumimoji="0" lang="zh-CN" altLang="en-US" sz="3200">
                <a:latin typeface="宋体" charset="-122"/>
              </a:rPr>
              <a:t>英文字母</a:t>
            </a:r>
          </a:p>
          <a:p>
            <a:pPr marL="190500" lvl="1" algn="just">
              <a:lnSpc>
                <a:spcPct val="90000"/>
              </a:lnSpc>
              <a:spcBef>
                <a:spcPct val="20000"/>
              </a:spcBef>
              <a:buClr>
                <a:schemeClr val="tx1"/>
              </a:buClr>
              <a:buFont typeface="Wingdings" pitchFamily="2" charset="2"/>
              <a:buNone/>
            </a:pPr>
            <a:r>
              <a:rPr kumimoji="0" lang="zh-CN" altLang="en-US" sz="3200">
                <a:latin typeface="宋体" charset="-122"/>
              </a:rPr>
              <a:t>（</a:t>
            </a:r>
            <a:r>
              <a:rPr kumimoji="0" lang="en-US" altLang="zh-CN" sz="3200">
                <a:latin typeface="宋体" charset="-122"/>
              </a:rPr>
              <a:t>4</a:t>
            </a:r>
            <a:r>
              <a:rPr kumimoji="0" lang="zh-CN" altLang="en-US" sz="3200">
                <a:latin typeface="宋体" charset="-122"/>
              </a:rPr>
              <a:t>）判断整型变量</a:t>
            </a:r>
            <a:r>
              <a:rPr kumimoji="0" lang="en-US" altLang="zh-CN" sz="3200">
                <a:latin typeface="宋体" charset="-122"/>
              </a:rPr>
              <a:t>year</a:t>
            </a:r>
            <a:r>
              <a:rPr kumimoji="0" lang="zh-CN" altLang="en-US" sz="3200">
                <a:latin typeface="宋体" charset="-122"/>
              </a:rPr>
              <a:t>中存放的数值是否为闰年</a:t>
            </a:r>
            <a:r>
              <a:rPr kumimoji="0" lang="en-US" altLang="zh-CN" sz="3200">
                <a:latin typeface="宋体" charset="-122"/>
              </a:rPr>
              <a:t>(</a:t>
            </a:r>
            <a:r>
              <a:rPr kumimoji="0" lang="zh-CN" altLang="en-US" sz="3200">
                <a:latin typeface="宋体" charset="-122"/>
              </a:rPr>
              <a:t>能被</a:t>
            </a:r>
            <a:r>
              <a:rPr kumimoji="0" lang="en-US" altLang="zh-CN" sz="3200">
                <a:latin typeface="宋体" charset="-122"/>
              </a:rPr>
              <a:t>4</a:t>
            </a:r>
            <a:r>
              <a:rPr kumimoji="0" lang="zh-CN" altLang="en-US" sz="3200">
                <a:latin typeface="宋体" charset="-122"/>
              </a:rPr>
              <a:t>整除但不能被</a:t>
            </a:r>
            <a:r>
              <a:rPr kumimoji="0" lang="en-US" altLang="zh-CN" sz="3200">
                <a:latin typeface="宋体" charset="-122"/>
              </a:rPr>
              <a:t>100</a:t>
            </a:r>
            <a:r>
              <a:rPr kumimoji="0" lang="zh-CN" altLang="en-US" sz="3200">
                <a:latin typeface="宋体" charset="-122"/>
              </a:rPr>
              <a:t>整除的</a:t>
            </a:r>
            <a:r>
              <a:rPr kumimoji="0" lang="en-US" altLang="zh-CN" sz="3200">
                <a:latin typeface="宋体" charset="-122"/>
              </a:rPr>
              <a:t>year</a:t>
            </a:r>
            <a:r>
              <a:rPr kumimoji="0" lang="zh-CN" altLang="en-US" sz="3200">
                <a:latin typeface="宋体" charset="-122"/>
              </a:rPr>
              <a:t>； 能被</a:t>
            </a:r>
            <a:r>
              <a:rPr kumimoji="0" lang="en-US" altLang="zh-CN" sz="3200">
                <a:latin typeface="宋体" charset="-122"/>
              </a:rPr>
              <a:t>400</a:t>
            </a:r>
            <a:r>
              <a:rPr kumimoji="0" lang="zh-CN" altLang="en-US" sz="3200">
                <a:latin typeface="宋体" charset="-122"/>
              </a:rPr>
              <a:t>整除的</a:t>
            </a:r>
            <a:r>
              <a:rPr kumimoji="0" lang="en-US" altLang="zh-CN" sz="3200">
                <a:latin typeface="宋体" charset="-122"/>
              </a:rPr>
              <a:t>year)</a:t>
            </a:r>
            <a:endParaRPr kumimoji="0" lang="zh-CN" altLang="en-US" sz="3200">
              <a:latin typeface="宋体" charset="-122"/>
            </a:endParaRPr>
          </a:p>
          <a:p>
            <a:pPr marL="190500" lvl="1" algn="just">
              <a:lnSpc>
                <a:spcPct val="90000"/>
              </a:lnSpc>
              <a:spcBef>
                <a:spcPct val="20000"/>
              </a:spcBef>
              <a:buClr>
                <a:schemeClr val="tx1"/>
              </a:buClr>
              <a:buFont typeface="Wingdings" pitchFamily="2" charset="2"/>
              <a:buNone/>
            </a:pPr>
            <a:r>
              <a:rPr kumimoji="0" lang="zh-CN" altLang="en-US" sz="3200">
                <a:latin typeface="宋体" charset="-122"/>
              </a:rPr>
              <a:t>（</a:t>
            </a:r>
            <a:r>
              <a:rPr kumimoji="0" lang="en-US" altLang="zh-CN" sz="3200">
                <a:latin typeface="宋体" charset="-122"/>
              </a:rPr>
              <a:t>5</a:t>
            </a:r>
            <a:r>
              <a:rPr kumimoji="0" lang="zh-CN" altLang="en-US" sz="3200">
                <a:latin typeface="宋体" charset="-122"/>
              </a:rPr>
              <a:t>）整型变量</a:t>
            </a:r>
            <a:r>
              <a:rPr kumimoji="0" lang="en-US" altLang="zh-CN" sz="3200">
                <a:latin typeface="宋体" charset="-122"/>
              </a:rPr>
              <a:t>a</a:t>
            </a:r>
            <a:r>
              <a:rPr kumimoji="0" lang="zh-CN" altLang="en-US" sz="3200">
                <a:latin typeface="宋体" charset="-122"/>
              </a:rPr>
              <a:t>的值介于</a:t>
            </a:r>
            <a:r>
              <a:rPr kumimoji="0" lang="en-US" altLang="zh-CN" sz="3200">
                <a:latin typeface="宋体" charset="-122"/>
              </a:rPr>
              <a:t>1000</a:t>
            </a:r>
            <a:r>
              <a:rPr kumimoji="0" lang="zh-CN" altLang="en-US" sz="3200">
                <a:latin typeface="宋体" charset="-122"/>
              </a:rPr>
              <a:t>到</a:t>
            </a:r>
            <a:r>
              <a:rPr kumimoji="0" lang="en-US" altLang="zh-CN" sz="3200">
                <a:latin typeface="宋体" charset="-122"/>
              </a:rPr>
              <a:t>9999</a:t>
            </a:r>
            <a:r>
              <a:rPr kumimoji="0" lang="zh-CN" altLang="en-US" sz="3200">
                <a:latin typeface="宋体" charset="-122"/>
              </a:rPr>
              <a:t>之间</a:t>
            </a:r>
          </a:p>
        </p:txBody>
      </p:sp>
    </p:spTree>
    <p:extLst>
      <p:ext uri="{BB962C8B-B14F-4D97-AF65-F5344CB8AC3E}">
        <p14:creationId xmlns:p14="http://schemas.microsoft.com/office/powerpoint/2010/main" val="2768489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Effect transition="in" filter="slide(fromBottom)">
                                      <p:cBhvr>
                                        <p:cTn id="7" dur="500"/>
                                        <p:tgtEl>
                                          <p:spTgt spid="277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7506">
                                            <p:txEl>
                                              <p:pRg st="1" end="1"/>
                                            </p:txEl>
                                          </p:spTgt>
                                        </p:tgtEl>
                                        <p:attrNameLst>
                                          <p:attrName>style.visibility</p:attrName>
                                        </p:attrNameLst>
                                      </p:cBhvr>
                                      <p:to>
                                        <p:strVal val="visible"/>
                                      </p:to>
                                    </p:set>
                                    <p:animEffect transition="in" filter="slide(fromBottom)">
                                      <p:cBhvr>
                                        <p:cTn id="12" dur="500"/>
                                        <p:tgtEl>
                                          <p:spTgt spid="277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77506">
                                            <p:txEl>
                                              <p:pRg st="2" end="2"/>
                                            </p:txEl>
                                          </p:spTgt>
                                        </p:tgtEl>
                                        <p:attrNameLst>
                                          <p:attrName>style.visibility</p:attrName>
                                        </p:attrNameLst>
                                      </p:cBhvr>
                                      <p:to>
                                        <p:strVal val="visible"/>
                                      </p:to>
                                    </p:set>
                                    <p:animEffect transition="in" filter="slide(fromBottom)">
                                      <p:cBhvr>
                                        <p:cTn id="17" dur="500"/>
                                        <p:tgtEl>
                                          <p:spTgt spid="2775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77506">
                                            <p:txEl>
                                              <p:pRg st="3" end="3"/>
                                            </p:txEl>
                                          </p:spTgt>
                                        </p:tgtEl>
                                        <p:attrNameLst>
                                          <p:attrName>style.visibility</p:attrName>
                                        </p:attrNameLst>
                                      </p:cBhvr>
                                      <p:to>
                                        <p:strVal val="visible"/>
                                      </p:to>
                                    </p:set>
                                    <p:animEffect transition="in" filter="slide(fromBottom)">
                                      <p:cBhvr>
                                        <p:cTn id="22" dur="500"/>
                                        <p:tgtEl>
                                          <p:spTgt spid="2775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7506">
                                            <p:txEl>
                                              <p:pRg st="4" end="4"/>
                                            </p:txEl>
                                          </p:spTgt>
                                        </p:tgtEl>
                                        <p:attrNameLst>
                                          <p:attrName>style.visibility</p:attrName>
                                        </p:attrNameLst>
                                      </p:cBhvr>
                                      <p:to>
                                        <p:strVal val="visible"/>
                                      </p:to>
                                    </p:set>
                                    <p:animEffect transition="in" filter="slide(fromBottom)">
                                      <p:cBhvr>
                                        <p:cTn id="27" dur="500"/>
                                        <p:tgtEl>
                                          <p:spTgt spid="2775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77506">
                                            <p:txEl>
                                              <p:pRg st="5" end="5"/>
                                            </p:txEl>
                                          </p:spTgt>
                                        </p:tgtEl>
                                        <p:attrNameLst>
                                          <p:attrName>style.visibility</p:attrName>
                                        </p:attrNameLst>
                                      </p:cBhvr>
                                      <p:to>
                                        <p:strVal val="visible"/>
                                      </p:to>
                                    </p:set>
                                    <p:animEffect transition="in" filter="slide(fromBottom)">
                                      <p:cBhvr>
                                        <p:cTn id="32" dur="500"/>
                                        <p:tgtEl>
                                          <p:spTgt spid="2775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smtClean="0"/>
              <a:t>N-S</a:t>
            </a:r>
            <a:r>
              <a:rPr lang="zh-CN" altLang="en-US" dirty="0"/>
              <a:t>流程图表示算法</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43683" y="1690688"/>
            <a:ext cx="7267652" cy="4792437"/>
          </a:xfrm>
          <a:prstGeom prst="rect">
            <a:avLst/>
          </a:prstGeom>
        </p:spPr>
      </p:pic>
    </p:spTree>
    <p:extLst>
      <p:ext uri="{BB962C8B-B14F-4D97-AF65-F5344CB8AC3E}">
        <p14:creationId xmlns:p14="http://schemas.microsoft.com/office/powerpoint/2010/main" val="306171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a:t>
            </a:r>
            <a:r>
              <a:rPr lang="zh-CN" altLang="en-US" smtClean="0"/>
              <a:t>运算符及其优先次序</a:t>
            </a: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345302174"/>
              </p:ext>
            </p:extLst>
          </p:nvPr>
        </p:nvGraphicFramePr>
        <p:xfrm>
          <a:off x="942973" y="1528763"/>
          <a:ext cx="9369906" cy="4369531"/>
        </p:xfrm>
        <a:graphic>
          <a:graphicData uri="http://schemas.openxmlformats.org/drawingml/2006/table">
            <a:tbl>
              <a:tblPr firstRow="1">
                <a:tableStyleId>{284E427A-3D55-4303-BF80-6455036E1DE7}</a:tableStyleId>
              </a:tblPr>
              <a:tblGrid>
                <a:gridCol w="1561651">
                  <a:extLst>
                    <a:ext uri="{9D8B030D-6E8A-4147-A177-3AD203B41FA5}">
                      <a16:colId xmlns:a16="http://schemas.microsoft.com/office/drawing/2014/main" xmlns="" val="3340877376"/>
                    </a:ext>
                  </a:extLst>
                </a:gridCol>
                <a:gridCol w="1561651">
                  <a:extLst>
                    <a:ext uri="{9D8B030D-6E8A-4147-A177-3AD203B41FA5}">
                      <a16:colId xmlns:a16="http://schemas.microsoft.com/office/drawing/2014/main" xmlns="" val="1994263569"/>
                    </a:ext>
                  </a:extLst>
                </a:gridCol>
                <a:gridCol w="1561651">
                  <a:extLst>
                    <a:ext uri="{9D8B030D-6E8A-4147-A177-3AD203B41FA5}">
                      <a16:colId xmlns:a16="http://schemas.microsoft.com/office/drawing/2014/main" xmlns="" val="3815812150"/>
                    </a:ext>
                  </a:extLst>
                </a:gridCol>
                <a:gridCol w="1561651">
                  <a:extLst>
                    <a:ext uri="{9D8B030D-6E8A-4147-A177-3AD203B41FA5}">
                      <a16:colId xmlns:a16="http://schemas.microsoft.com/office/drawing/2014/main" xmlns="" val="69866498"/>
                    </a:ext>
                  </a:extLst>
                </a:gridCol>
                <a:gridCol w="1561651">
                  <a:extLst>
                    <a:ext uri="{9D8B030D-6E8A-4147-A177-3AD203B41FA5}">
                      <a16:colId xmlns:a16="http://schemas.microsoft.com/office/drawing/2014/main" xmlns="" val="895864238"/>
                    </a:ext>
                  </a:extLst>
                </a:gridCol>
                <a:gridCol w="1561651">
                  <a:extLst>
                    <a:ext uri="{9D8B030D-6E8A-4147-A177-3AD203B41FA5}">
                      <a16:colId xmlns:a16="http://schemas.microsoft.com/office/drawing/2014/main" xmlns="" val="1339348998"/>
                    </a:ext>
                  </a:extLst>
                </a:gridCol>
              </a:tblGrid>
              <a:tr h="990991">
                <a:tc>
                  <a:txBody>
                    <a:bodyPr/>
                    <a:lstStyle/>
                    <a:p>
                      <a:pPr algn="ctr"/>
                      <a:r>
                        <a:rPr lang="en-US" altLang="zh-CN" sz="2400" smtClean="0"/>
                        <a:t>a</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smtClean="0"/>
                        <a:t>b</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smtClean="0"/>
                        <a:t>!a</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smtClean="0"/>
                        <a:t>!b</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smtClean="0"/>
                        <a:t>a &amp;&amp; b</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400" smtClean="0"/>
                        <a:t>a || b</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269816594"/>
                  </a:ext>
                </a:extLst>
              </a:tr>
              <a:tr h="844635">
                <a:tc>
                  <a:txBody>
                    <a:bodyPr/>
                    <a:lstStyle/>
                    <a:p>
                      <a:pPr algn="ctr"/>
                      <a:r>
                        <a:rPr lang="zh-CN" altLang="en-US" sz="2400" smtClean="0"/>
                        <a:t>真</a:t>
                      </a:r>
                      <a:endParaRPr lang="en-US" altLang="zh-CN" sz="2400" smtClean="0"/>
                    </a:p>
                    <a:p>
                      <a:pPr algn="ctr"/>
                      <a:r>
                        <a:rPr lang="zh-CN" altLang="en-US" sz="2400" smtClean="0"/>
                        <a:t>（非</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（非</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331359367"/>
                  </a:ext>
                </a:extLst>
              </a:tr>
              <a:tr h="8446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smtClean="0"/>
                        <a:t>真</a:t>
                      </a:r>
                      <a:endParaRPr lang="en-US" altLang="zh-CN" sz="240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smtClean="0"/>
                        <a:t>（非</a:t>
                      </a:r>
                      <a:r>
                        <a:rPr lang="en-US" altLang="zh-CN" sz="2400" smtClean="0"/>
                        <a:t>0</a:t>
                      </a:r>
                      <a:r>
                        <a:rPr lang="zh-CN" altLang="en-US" sz="2400" smtClean="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4909129"/>
                  </a:ext>
                </a:extLst>
              </a:tr>
              <a:tr h="844635">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（非</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723358297"/>
                  </a:ext>
                </a:extLst>
              </a:tr>
              <a:tr h="844635">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真</a:t>
                      </a:r>
                      <a:endParaRPr lang="en-US" altLang="zh-CN" sz="2400" smtClean="0"/>
                    </a:p>
                    <a:p>
                      <a:pPr algn="ctr"/>
                      <a:r>
                        <a:rPr lang="zh-CN" altLang="en-US" sz="2400" smtClean="0"/>
                        <a:t>（</a:t>
                      </a:r>
                      <a:r>
                        <a:rPr lang="en-US" altLang="zh-CN" sz="2400" smtClean="0"/>
                        <a:t>1</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400" smtClean="0"/>
                        <a:t>假</a:t>
                      </a:r>
                      <a:endParaRPr lang="en-US" altLang="zh-CN" sz="2400" smtClean="0"/>
                    </a:p>
                    <a:p>
                      <a:pPr algn="ctr"/>
                      <a:r>
                        <a:rPr lang="zh-CN" altLang="en-US" sz="2400" smtClean="0"/>
                        <a:t>（</a:t>
                      </a:r>
                      <a:r>
                        <a:rPr lang="en-US" altLang="zh-CN" sz="2400" smtClean="0"/>
                        <a:t>0</a:t>
                      </a:r>
                      <a:r>
                        <a:rPr lang="zh-CN" altLang="en-US" sz="2400" smtClean="0"/>
                        <a:t>）</a:t>
                      </a:r>
                      <a:endParaRPr lang="zh-CN" altLang="en-US" sz="24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211058509"/>
                  </a:ext>
                </a:extLst>
              </a:tr>
            </a:tbl>
          </a:graphicData>
        </a:graphic>
      </p:graphicFrame>
    </p:spTree>
    <p:extLst>
      <p:ext uri="{BB962C8B-B14F-4D97-AF65-F5344CB8AC3E}">
        <p14:creationId xmlns:p14="http://schemas.microsoft.com/office/powerpoint/2010/main" val="3967479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76251" y="827088"/>
            <a:ext cx="11239500" cy="831850"/>
          </a:xfrm>
          <a:effectLst/>
        </p:spPr>
        <p:txBody>
          <a:bodyPr anchor="ctr"/>
          <a:lstStyle/>
          <a:p>
            <a:pPr eaLnBrk="1" hangingPunct="1">
              <a:defRPr/>
            </a:pPr>
            <a:r>
              <a:rPr lang="en-US" altLang="zh-CN" sz="4800" dirty="0" smtClean="0">
                <a:solidFill>
                  <a:srgbClr val="800000"/>
                </a:solidFill>
                <a:effectLst>
                  <a:outerShdw blurRad="38100" dist="38100" dir="2700000" algn="tl">
                    <a:srgbClr val="000000"/>
                  </a:outerShdw>
                </a:effectLst>
                <a:latin typeface="Arial" charset="0"/>
                <a:ea typeface="黑体" pitchFamily="2" charset="-122"/>
              </a:rPr>
              <a:t>4.4.2 </a:t>
            </a:r>
            <a:r>
              <a:rPr lang="zh-CN" altLang="zh-CN" sz="4800" dirty="0" smtClean="0">
                <a:solidFill>
                  <a:srgbClr val="800000"/>
                </a:solidFill>
                <a:effectLst>
                  <a:outerShdw blurRad="38100" dist="38100" dir="2700000" algn="tl">
                    <a:srgbClr val="000000"/>
                  </a:outerShdw>
                </a:effectLst>
                <a:latin typeface="Arial" charset="0"/>
                <a:ea typeface="黑体" pitchFamily="2" charset="-122"/>
              </a:rPr>
              <a:t>逻辑表达式</a:t>
            </a:r>
            <a:endParaRPr lang="zh-CN" altLang="en-US" sz="48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11267" name="Rectangle 3"/>
          <p:cNvSpPr>
            <a:spLocks noGrp="1" noChangeArrowheads="1"/>
          </p:cNvSpPr>
          <p:nvPr>
            <p:ph type="body" idx="1"/>
          </p:nvPr>
        </p:nvSpPr>
        <p:spPr>
          <a:xfrm>
            <a:off x="1143000" y="2000250"/>
            <a:ext cx="10191751" cy="3500438"/>
          </a:xfrm>
        </p:spPr>
        <p:txBody>
          <a:bodyPr/>
          <a:lstStyle/>
          <a:p>
            <a:pPr>
              <a:buFont typeface="Wingdings" pitchFamily="2" charset="2"/>
              <a:buNone/>
            </a:pPr>
            <a:r>
              <a:rPr lang="en-US" altLang="zh-CN" sz="2800" smtClean="0"/>
              <a:t>(1) </a:t>
            </a:r>
            <a:r>
              <a:rPr lang="zh-CN" altLang="zh-CN" sz="2800" smtClean="0"/>
              <a:t>若</a:t>
            </a:r>
            <a:r>
              <a:rPr lang="en-US" altLang="zh-CN" sz="2800" smtClean="0"/>
              <a:t>a=4</a:t>
            </a:r>
            <a:r>
              <a:rPr lang="zh-CN" altLang="zh-CN" sz="2800" smtClean="0"/>
              <a:t>，则</a:t>
            </a:r>
            <a:r>
              <a:rPr lang="en-US" altLang="zh-CN" sz="2800" smtClean="0"/>
              <a:t>!a</a:t>
            </a:r>
            <a:r>
              <a:rPr lang="zh-CN" altLang="zh-CN" sz="2800" smtClean="0"/>
              <a:t>的值为</a:t>
            </a:r>
            <a:endParaRPr lang="en-US" altLang="zh-CN" sz="2800" smtClean="0"/>
          </a:p>
          <a:p>
            <a:pPr>
              <a:buFont typeface="Wingdings" pitchFamily="2" charset="2"/>
              <a:buNone/>
            </a:pPr>
            <a:r>
              <a:rPr lang="en-US" altLang="zh-CN" sz="2800" smtClean="0"/>
              <a:t>(2) </a:t>
            </a:r>
            <a:r>
              <a:rPr lang="zh-CN" altLang="zh-CN" sz="2800" smtClean="0"/>
              <a:t>若</a:t>
            </a:r>
            <a:r>
              <a:rPr lang="en-US" altLang="zh-CN" sz="2800" smtClean="0"/>
              <a:t>a=4</a:t>
            </a:r>
            <a:r>
              <a:rPr lang="zh-CN" altLang="zh-CN" sz="2800" smtClean="0"/>
              <a:t>，</a:t>
            </a:r>
            <a:r>
              <a:rPr lang="en-US" altLang="zh-CN" sz="2800" smtClean="0"/>
              <a:t>b=5</a:t>
            </a:r>
            <a:r>
              <a:rPr lang="zh-CN" altLang="zh-CN" sz="2800" smtClean="0"/>
              <a:t>，则</a:t>
            </a:r>
            <a:r>
              <a:rPr lang="en-US" altLang="zh-CN" sz="2800" smtClean="0"/>
              <a:t>a &amp;&amp; b</a:t>
            </a:r>
            <a:r>
              <a:rPr lang="zh-CN" altLang="zh-CN" sz="2800" smtClean="0"/>
              <a:t>的值为</a:t>
            </a:r>
            <a:endParaRPr lang="en-US" altLang="zh-CN" sz="2800" smtClean="0"/>
          </a:p>
          <a:p>
            <a:pPr>
              <a:buFont typeface="Wingdings" pitchFamily="2" charset="2"/>
              <a:buNone/>
            </a:pPr>
            <a:r>
              <a:rPr lang="en-US" altLang="zh-CN" sz="2800" smtClean="0"/>
              <a:t>(3) a</a:t>
            </a:r>
            <a:r>
              <a:rPr lang="zh-CN" altLang="zh-CN" sz="2800" smtClean="0"/>
              <a:t>和</a:t>
            </a:r>
            <a:r>
              <a:rPr lang="en-US" altLang="zh-CN" sz="2800" smtClean="0"/>
              <a:t>b</a:t>
            </a:r>
            <a:r>
              <a:rPr lang="zh-CN" altLang="zh-CN" sz="2800" smtClean="0"/>
              <a:t>值分别为</a:t>
            </a:r>
            <a:r>
              <a:rPr lang="en-US" altLang="zh-CN" sz="2800" smtClean="0"/>
              <a:t>4</a:t>
            </a:r>
            <a:r>
              <a:rPr lang="zh-CN" altLang="zh-CN" sz="2800" smtClean="0"/>
              <a:t>和</a:t>
            </a:r>
            <a:r>
              <a:rPr lang="en-US" altLang="zh-CN" sz="2800" smtClean="0"/>
              <a:t>5</a:t>
            </a:r>
            <a:r>
              <a:rPr lang="zh-CN" altLang="zh-CN" sz="2800" smtClean="0"/>
              <a:t>，</a:t>
            </a:r>
            <a:r>
              <a:rPr lang="zh-CN" altLang="en-US" sz="2800" smtClean="0"/>
              <a:t>则</a:t>
            </a:r>
            <a:r>
              <a:rPr lang="en-US" altLang="zh-CN" sz="2800" smtClean="0"/>
              <a:t>a||b</a:t>
            </a:r>
            <a:r>
              <a:rPr lang="zh-CN" altLang="zh-CN" sz="2800" smtClean="0"/>
              <a:t>的值为</a:t>
            </a:r>
            <a:endParaRPr lang="en-US" altLang="zh-CN" sz="2800" smtClean="0"/>
          </a:p>
          <a:p>
            <a:pPr>
              <a:buFont typeface="Wingdings" pitchFamily="2" charset="2"/>
              <a:buNone/>
            </a:pPr>
            <a:r>
              <a:rPr lang="en-US" altLang="zh-CN" sz="2800" smtClean="0"/>
              <a:t>(4) a</a:t>
            </a:r>
            <a:r>
              <a:rPr lang="zh-CN" altLang="zh-CN" sz="2800" smtClean="0"/>
              <a:t>和</a:t>
            </a:r>
            <a:r>
              <a:rPr lang="en-US" altLang="zh-CN" sz="2800" smtClean="0"/>
              <a:t>b</a:t>
            </a:r>
            <a:r>
              <a:rPr lang="zh-CN" altLang="zh-CN" sz="2800" smtClean="0"/>
              <a:t>值分别为</a:t>
            </a:r>
            <a:r>
              <a:rPr lang="en-US" altLang="zh-CN" sz="2800" smtClean="0"/>
              <a:t>4</a:t>
            </a:r>
            <a:r>
              <a:rPr lang="zh-CN" altLang="zh-CN" sz="2800" smtClean="0"/>
              <a:t>和</a:t>
            </a:r>
            <a:r>
              <a:rPr lang="en-US" altLang="zh-CN" sz="2800" smtClean="0"/>
              <a:t>5</a:t>
            </a:r>
            <a:r>
              <a:rPr lang="zh-CN" altLang="zh-CN" sz="2800" smtClean="0"/>
              <a:t>，</a:t>
            </a:r>
            <a:r>
              <a:rPr lang="zh-CN" altLang="en-US" sz="2800" smtClean="0"/>
              <a:t>则</a:t>
            </a:r>
            <a:r>
              <a:rPr lang="en-US" altLang="zh-CN" sz="2800" smtClean="0"/>
              <a:t>!a||b</a:t>
            </a:r>
            <a:r>
              <a:rPr lang="zh-CN" altLang="zh-CN" sz="2800" smtClean="0"/>
              <a:t>的值为</a:t>
            </a:r>
            <a:endParaRPr lang="en-US" altLang="zh-CN" sz="2800" smtClean="0"/>
          </a:p>
          <a:p>
            <a:pPr>
              <a:buFont typeface="Wingdings" pitchFamily="2" charset="2"/>
              <a:buNone/>
            </a:pPr>
            <a:r>
              <a:rPr lang="en-US" altLang="zh-CN" sz="2800" smtClean="0"/>
              <a:t>(5) 4 &amp;&amp; 0 || 2</a:t>
            </a:r>
            <a:r>
              <a:rPr lang="zh-CN" altLang="zh-CN" sz="2800" smtClean="0"/>
              <a:t>的值为</a:t>
            </a:r>
            <a:endParaRPr lang="en-US" altLang="zh-CN" sz="2800" smtClean="0"/>
          </a:p>
          <a:p>
            <a:pPr>
              <a:buFont typeface="Wingdings" pitchFamily="2" charset="2"/>
              <a:buNone/>
            </a:pPr>
            <a:r>
              <a:rPr lang="en-US" altLang="zh-CN" sz="2800" smtClean="0"/>
              <a:t>(6) ‘c’  &amp;&amp; ‘d’</a:t>
            </a:r>
            <a:r>
              <a:rPr lang="zh-CN" altLang="zh-CN" sz="2800" smtClean="0"/>
              <a:t>的值为</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solidFill>
                <a:srgbClr val="9D138D"/>
              </a:solidFill>
            </a:endParaRPr>
          </a:p>
        </p:txBody>
      </p:sp>
      <p:sp>
        <p:nvSpPr>
          <p:cNvPr id="47108"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7109"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711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711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69538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2" dur="500"/>
                                        <p:tgtEl>
                                          <p:spTgt spid="11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7" dur="500"/>
                                        <p:tgtEl>
                                          <p:spTgt spid="11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2"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endParaRPr lang="zh-CN" altLang="en-US" smtClean="0"/>
          </a:p>
        </p:txBody>
      </p:sp>
      <p:sp>
        <p:nvSpPr>
          <p:cNvPr id="50179" name="内容占位符 2"/>
          <p:cNvSpPr>
            <a:spLocks noGrp="1"/>
          </p:cNvSpPr>
          <p:nvPr>
            <p:ph idx="1"/>
          </p:nvPr>
        </p:nvSpPr>
        <p:spPr/>
        <p:txBody>
          <a:bodyPr/>
          <a:lstStyle/>
          <a:p>
            <a:r>
              <a:rPr lang="zh-CN" altLang="en-US" smtClean="0"/>
              <a:t>在逻辑表达式求解过程中，并不是所有逻辑运算符都被执行， 只是在必须执行下一个逻辑运算符才能求出表达式的解时，才执行该运算符</a:t>
            </a:r>
            <a:endParaRPr lang="en-US" altLang="zh-CN" smtClean="0"/>
          </a:p>
          <a:p>
            <a:r>
              <a:rPr lang="en-US" altLang="zh-CN" smtClean="0"/>
              <a:t> a &amp;&amp; b &amp;&amp; c</a:t>
            </a:r>
          </a:p>
          <a:p>
            <a:r>
              <a:rPr lang="en-US" altLang="zh-CN" smtClean="0"/>
              <a:t>a  || b  || c</a:t>
            </a:r>
            <a:endParaRPr lang="zh-CN" altLang="en-US" smtClean="0"/>
          </a:p>
        </p:txBody>
      </p:sp>
    </p:spTree>
    <p:extLst>
      <p:ext uri="{BB962C8B-B14F-4D97-AF65-F5344CB8AC3E}">
        <p14:creationId xmlns:p14="http://schemas.microsoft.com/office/powerpoint/2010/main" val="1177650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a:t>
            </a:r>
            <a:r>
              <a:rPr lang="zh-CN" altLang="en-US" sz="1600" smtClean="0">
                <a:solidFill>
                  <a:srgbClr val="333333"/>
                </a:solidFill>
              </a:rPr>
              <a:t>真时才</a:t>
            </a:r>
            <a:r>
              <a:rPr lang="zh-CN" altLang="en-US" sz="1600">
                <a:solidFill>
                  <a:srgbClr val="333333"/>
                </a:solidFill>
              </a:rPr>
              <a:t>需要判别</a:t>
            </a:r>
            <a:r>
              <a:rPr lang="en-US" altLang="zh-CN" sz="1600">
                <a:solidFill>
                  <a:srgbClr val="333333"/>
                </a:solidFill>
              </a:rPr>
              <a:t>c</a:t>
            </a:r>
            <a:r>
              <a:rPr lang="zh-CN" altLang="en-US" sz="1600">
                <a:solidFill>
                  <a:srgbClr val="333333"/>
                </a:solidFill>
              </a:rPr>
              <a:t>的值</a:t>
            </a:r>
            <a:r>
              <a:rPr lang="zh-CN" altLang="en-US" sz="1600" smtClean="0">
                <a:solidFill>
                  <a:srgbClr val="333333"/>
                </a:solidFill>
              </a:rPr>
              <a:t>。</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smtClean="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smtClean="0">
                <a:solidFill>
                  <a:srgbClr val="333333"/>
                </a:solidFill>
              </a:rPr>
              <a:t>c</a:t>
            </a:r>
            <a:r>
              <a:rPr lang="zh-CN" altLang="en-US" sz="1600" smtClean="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smtClean="0">
                <a:solidFill>
                  <a:schemeClr val="accent1">
                    <a:lumMod val="75000"/>
                  </a:schemeClr>
                </a:solidFill>
              </a:rPr>
              <a:t>逻辑</a:t>
            </a:r>
            <a:endParaRPr lang="en-US" altLang="zh-CN" sz="1600" b="1" smtClean="0">
              <a:solidFill>
                <a:schemeClr val="accent1">
                  <a:lumMod val="75000"/>
                </a:schemeClr>
              </a:solidFill>
            </a:endParaRPr>
          </a:p>
          <a:p>
            <a:pPr algn="ctr">
              <a:defRPr/>
            </a:pPr>
            <a:r>
              <a:rPr lang="zh-CN" altLang="en-US" sz="1600" b="1" smtClean="0">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endParaRPr lang="zh-CN" altLang="en-US" sz="2000" smtClean="0">
              <a:solidFill>
                <a:schemeClr val="accent1"/>
              </a:solidFill>
              <a:latin typeface="+mn-ea"/>
              <a:ea typeface="+mn-ea"/>
            </a:endParaRP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0(</a:t>
              </a:r>
              <a:r>
                <a:rPr lang="zh-CN" altLang="en-US" sz="1400" smtClean="0"/>
                <a:t>假</a:t>
              </a:r>
              <a:r>
                <a:rPr lang="en-US" altLang="zh-CN" sz="1400" smtClean="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1</a:t>
              </a:r>
              <a:r>
                <a:rPr lang="en-US" altLang="zh-CN" sz="1400"/>
                <a:t>(</a:t>
              </a:r>
              <a:r>
                <a:rPr lang="zh-CN" altLang="en-US" sz="1400" smtClean="0"/>
                <a:t>真</a:t>
              </a:r>
              <a:r>
                <a:rPr lang="en-US" altLang="zh-CN" sz="1400" smtClean="0"/>
                <a:t>)				0</a:t>
              </a:r>
              <a:r>
                <a:rPr lang="en-US" altLang="zh-CN" sz="1400"/>
                <a:t>(</a:t>
              </a:r>
              <a:r>
                <a:rPr lang="zh-CN" altLang="en-US" sz="1400"/>
                <a:t>假</a:t>
              </a:r>
              <a:r>
                <a:rPr lang="en-US" altLang="zh-CN" sz="1400" smtClean="0"/>
                <a:t>)</a:t>
              </a:r>
              <a:endParaRPr lang="en-US" altLang="zh-CN" sz="1400"/>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0(</a:t>
              </a:r>
              <a:r>
                <a:rPr lang="zh-CN" altLang="en-US" sz="1400"/>
                <a:t>假</a:t>
              </a:r>
              <a:r>
                <a:rPr lang="en-US" altLang="zh-CN" sz="1400" smtClean="0"/>
                <a:t>)				1(</a:t>
              </a:r>
              <a:r>
                <a:rPr lang="zh-CN" altLang="en-US" sz="1400" smtClean="0"/>
                <a:t>真</a:t>
              </a:r>
              <a:r>
                <a:rPr lang="en-US" altLang="zh-CN" sz="1400" smtClean="0"/>
                <a:t>)</a:t>
              </a:r>
              <a:endParaRPr lang="en-US" altLang="zh-CN" sz="1400"/>
            </a:p>
          </p:txBody>
        </p:sp>
      </p:grpSp>
    </p:spTree>
    <p:custDataLst>
      <p:tags r:id="rId1"/>
    </p:custDataLst>
    <p:extLst>
      <p:ext uri="{BB962C8B-B14F-4D97-AF65-F5344CB8AC3E}">
        <p14:creationId xmlns:p14="http://schemas.microsoft.com/office/powerpoint/2010/main" val="3754832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184" y="188914"/>
            <a:ext cx="13318067" cy="5119687"/>
          </a:xfrm>
        </p:spPr>
        <p:txBody>
          <a:bodyPr/>
          <a:lstStyle/>
          <a:p>
            <a:pPr>
              <a:buFont typeface="Monotype Sorts" pitchFamily="2" charset="2"/>
              <a:buNone/>
              <a:defRPr/>
            </a:pPr>
            <a:r>
              <a:rPr lang="en-US" altLang="zh-CN" dirty="0" smtClean="0"/>
              <a:t>#include&lt;stdio.h&gt;</a:t>
            </a:r>
          </a:p>
          <a:p>
            <a:pPr>
              <a:buFont typeface="Monotype Sorts" pitchFamily="2" charset="2"/>
              <a:buNone/>
              <a:defRPr/>
            </a:pPr>
            <a:r>
              <a:rPr lang="en-US" altLang="zh-CN" dirty="0" smtClean="0"/>
              <a:t>int  main()</a:t>
            </a:r>
          </a:p>
          <a:p>
            <a:pPr>
              <a:buFont typeface="Monotype Sorts" pitchFamily="2" charset="2"/>
              <a:buNone/>
              <a:defRPr/>
            </a:pPr>
            <a:r>
              <a:rPr lang="en-US" altLang="zh-CN" dirty="0" smtClean="0"/>
              <a:t>{</a:t>
            </a:r>
          </a:p>
          <a:p>
            <a:pPr lvl="1">
              <a:buFontTx/>
              <a:buNone/>
              <a:defRPr/>
            </a:pPr>
            <a:r>
              <a:rPr lang="en-US" altLang="zh-CN" dirty="0" smtClean="0">
                <a:cs typeface="+mn-cs"/>
              </a:rPr>
              <a:t>int x,y,z; </a:t>
            </a:r>
          </a:p>
          <a:p>
            <a:pPr lvl="1">
              <a:buFontTx/>
              <a:buNone/>
              <a:defRPr/>
            </a:pPr>
            <a:r>
              <a:rPr lang="en-US" altLang="zh-CN" dirty="0" smtClean="0">
                <a:cs typeface="+mn-cs"/>
              </a:rPr>
              <a:t>x=y=z=0;</a:t>
            </a:r>
          </a:p>
          <a:p>
            <a:pPr lvl="1">
              <a:buFontTx/>
              <a:buNone/>
              <a:defRPr/>
            </a:pPr>
            <a:r>
              <a:rPr lang="en-US" altLang="zh-CN" dirty="0" smtClean="0">
                <a:cs typeface="+mn-cs"/>
              </a:rPr>
              <a:t>++x &amp;&amp; ++y || ++z; </a:t>
            </a:r>
          </a:p>
          <a:p>
            <a:pPr lvl="1">
              <a:buFontTx/>
              <a:buNone/>
              <a:defRPr/>
            </a:pPr>
            <a:r>
              <a:rPr lang="en-US" altLang="zh-CN" dirty="0" smtClean="0">
                <a:cs typeface="+mn-cs"/>
              </a:rPr>
              <a:t>printf("x=%d\ty=%d\tz=%d\n",x,y,z);</a:t>
            </a:r>
          </a:p>
          <a:p>
            <a:pPr lvl="1">
              <a:buFontTx/>
              <a:buNone/>
              <a:defRPr/>
            </a:pPr>
            <a:r>
              <a:rPr lang="en-US" altLang="zh-CN" dirty="0" smtClean="0">
                <a:cs typeface="+mn-cs"/>
              </a:rPr>
              <a:t>x=y=z=-1;</a:t>
            </a:r>
          </a:p>
          <a:p>
            <a:pPr lvl="1">
              <a:buFontTx/>
              <a:buNone/>
              <a:defRPr/>
            </a:pPr>
            <a:r>
              <a:rPr lang="en-US" altLang="zh-CN" dirty="0" smtClean="0">
                <a:cs typeface="+mn-cs"/>
              </a:rPr>
              <a:t>++x &amp;&amp; ++y || ++z; </a:t>
            </a:r>
          </a:p>
          <a:p>
            <a:pPr lvl="1">
              <a:buFontTx/>
              <a:buNone/>
              <a:defRPr/>
            </a:pPr>
            <a:r>
              <a:rPr lang="en-US" altLang="zh-CN" dirty="0" smtClean="0">
                <a:cs typeface="+mn-cs"/>
              </a:rPr>
              <a:t>printf("x=%d\ty=%d\tz=%d\n",x,y,z);</a:t>
            </a:r>
          </a:p>
          <a:p>
            <a:pPr>
              <a:buFont typeface="Monotype Sorts" pitchFamily="2" charset="2"/>
              <a:buNone/>
              <a:defRPr/>
            </a:pPr>
            <a:r>
              <a:rPr lang="en-US" altLang="zh-CN" dirty="0" smtClean="0"/>
              <a:t>}</a:t>
            </a:r>
            <a:endParaRPr lang="zh-CN" altLang="en-US" dirty="0"/>
          </a:p>
        </p:txBody>
      </p:sp>
    </p:spTree>
    <p:extLst>
      <p:ext uri="{BB962C8B-B14F-4D97-AF65-F5344CB8AC3E}">
        <p14:creationId xmlns:p14="http://schemas.microsoft.com/office/powerpoint/2010/main" val="1095428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例子</a:t>
            </a:r>
          </a:p>
        </p:txBody>
      </p:sp>
      <p:sp>
        <p:nvSpPr>
          <p:cNvPr id="52227" name="内容占位符 2"/>
          <p:cNvSpPr>
            <a:spLocks noGrp="1"/>
          </p:cNvSpPr>
          <p:nvPr>
            <p:ph idx="1"/>
          </p:nvPr>
        </p:nvSpPr>
        <p:spPr/>
        <p:txBody>
          <a:bodyPr/>
          <a:lstStyle/>
          <a:p>
            <a:r>
              <a:rPr lang="en-US" altLang="zh-CN" smtClean="0"/>
              <a:t>if(x)</a:t>
            </a:r>
            <a:r>
              <a:rPr lang="zh-CN" altLang="en-US" smtClean="0"/>
              <a:t>语句</a:t>
            </a:r>
            <a:r>
              <a:rPr lang="en-US" altLang="zh-CN" smtClean="0"/>
              <a:t>3</a:t>
            </a:r>
            <a:r>
              <a:rPr lang="zh-CN" altLang="en-US" smtClean="0"/>
              <a:t>；</a:t>
            </a:r>
            <a:endParaRPr lang="en-US" altLang="zh-CN" smtClean="0"/>
          </a:p>
          <a:p>
            <a:r>
              <a:rPr lang="en-US" altLang="zh-CN" smtClean="0"/>
              <a:t>if(1)</a:t>
            </a:r>
            <a:r>
              <a:rPr lang="zh-CN" altLang="en-US" smtClean="0"/>
              <a:t>语句</a:t>
            </a:r>
            <a:r>
              <a:rPr lang="en-US" altLang="zh-CN" smtClean="0"/>
              <a:t>4</a:t>
            </a:r>
            <a:r>
              <a:rPr lang="zh-CN" altLang="en-US" smtClean="0"/>
              <a:t>；</a:t>
            </a:r>
            <a:endParaRPr lang="en-US" altLang="zh-CN" smtClean="0"/>
          </a:p>
          <a:p>
            <a:r>
              <a:rPr lang="en-US" altLang="zh-CN" smtClean="0"/>
              <a:t>if(0)</a:t>
            </a:r>
            <a:r>
              <a:rPr lang="zh-CN" altLang="en-US" smtClean="0"/>
              <a:t>语句</a:t>
            </a:r>
            <a:r>
              <a:rPr lang="en-US" altLang="zh-CN" smtClean="0"/>
              <a:t>5</a:t>
            </a:r>
            <a:r>
              <a:rPr lang="zh-CN" altLang="en-US" smtClean="0"/>
              <a:t>；</a:t>
            </a:r>
            <a:endParaRPr lang="en-US" altLang="zh-CN" smtClean="0"/>
          </a:p>
          <a:p>
            <a:r>
              <a:rPr lang="en-US" altLang="zh-CN"/>
              <a:t>if(x+3.5) </a:t>
            </a:r>
            <a:r>
              <a:rPr lang="zh-CN" altLang="en-US"/>
              <a:t>语句</a:t>
            </a:r>
            <a:r>
              <a:rPr lang="en-US" altLang="zh-CN"/>
              <a:t>6</a:t>
            </a:r>
            <a:endParaRPr lang="zh-CN" altLang="en-US" smtClean="0"/>
          </a:p>
        </p:txBody>
      </p:sp>
    </p:spTree>
    <p:extLst>
      <p:ext uri="{BB962C8B-B14F-4D97-AF65-F5344CB8AC3E}">
        <p14:creationId xmlns:p14="http://schemas.microsoft.com/office/powerpoint/2010/main" val="1557393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latin typeface="黑体" pitchFamily="49" charset="-122"/>
                <a:ea typeface="黑体" pitchFamily="49" charset="-122"/>
              </a:rPr>
              <a:t>练习</a:t>
            </a:r>
            <a:r>
              <a:rPr lang="en-US" altLang="zh-CN" smtClean="0">
                <a:latin typeface="黑体" pitchFamily="49" charset="-122"/>
                <a:ea typeface="黑体" pitchFamily="49" charset="-122"/>
              </a:rPr>
              <a:t>2</a:t>
            </a:r>
            <a:endParaRPr lang="zh-CN" altLang="en-US" smtClean="0">
              <a:latin typeface="黑体" pitchFamily="49" charset="-122"/>
              <a:ea typeface="黑体" pitchFamily="49" charset="-122"/>
            </a:endParaRPr>
          </a:p>
        </p:txBody>
      </p:sp>
      <p:sp>
        <p:nvSpPr>
          <p:cNvPr id="13315"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0A0997CF-2F17-4784-9B30-1AF29FE68760}" type="slidenum">
              <a:rPr lang="ar-SA" altLang="en-US" sz="1000">
                <a:solidFill>
                  <a:schemeClr val="bg1"/>
                </a:solidFill>
              </a:rPr>
              <a:pPr eaLnBrk="1" hangingPunct="1"/>
              <a:t>36</a:t>
            </a:fld>
            <a:endParaRPr lang="en-US" altLang="en-US" sz="1000">
              <a:solidFill>
                <a:schemeClr val="bg1"/>
              </a:solidFill>
            </a:endParaRPr>
          </a:p>
        </p:txBody>
      </p:sp>
      <p:sp>
        <p:nvSpPr>
          <p:cNvPr id="13316" name="TextBox 3"/>
          <p:cNvSpPr txBox="1">
            <a:spLocks noChangeArrowheads="1"/>
          </p:cNvSpPr>
          <p:nvPr/>
        </p:nvSpPr>
        <p:spPr bwMode="auto">
          <a:xfrm>
            <a:off x="1138767" y="1463675"/>
            <a:ext cx="710803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zh-CN" altLang="en-US">
                <a:latin typeface="华文仿宋" pitchFamily="2" charset="-122"/>
                <a:ea typeface="华文仿宋" pitchFamily="2" charset="-122"/>
              </a:rPr>
              <a:t>输入三角形三条边</a:t>
            </a:r>
            <a:r>
              <a:rPr lang="en-US" altLang="zh-CN">
                <a:latin typeface="华文仿宋" pitchFamily="2" charset="-122"/>
                <a:ea typeface="华文仿宋" pitchFamily="2" charset="-122"/>
              </a:rPr>
              <a:t>a,b,c,</a:t>
            </a:r>
            <a:r>
              <a:rPr lang="zh-CN" altLang="en-US">
                <a:latin typeface="华文仿宋" pitchFamily="2" charset="-122"/>
                <a:ea typeface="华文仿宋" pitchFamily="2" charset="-122"/>
              </a:rPr>
              <a:t>判断是否能构成三角形。 </a:t>
            </a:r>
          </a:p>
          <a:p>
            <a:pPr eaLnBrk="1" hangingPunct="1">
              <a:lnSpc>
                <a:spcPct val="150000"/>
              </a:lnSpc>
            </a:pP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问题描述</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输入三角形三条边</a:t>
            </a:r>
            <a:r>
              <a:rPr lang="en-US" altLang="zh-CN">
                <a:latin typeface="华文仿宋" pitchFamily="2" charset="-122"/>
                <a:ea typeface="华文仿宋" pitchFamily="2" charset="-122"/>
              </a:rPr>
              <a:t>a,b,c,</a:t>
            </a:r>
            <a:r>
              <a:rPr lang="zh-CN" altLang="en-US">
                <a:latin typeface="华文仿宋" pitchFamily="2" charset="-122"/>
                <a:ea typeface="华文仿宋" pitchFamily="2" charset="-122"/>
              </a:rPr>
              <a:t>判断是否能构成三角形。</a:t>
            </a:r>
          </a:p>
          <a:p>
            <a:pPr eaLnBrk="1" hangingPunct="1">
              <a:lnSpc>
                <a:spcPct val="150000"/>
              </a:lnSpc>
            </a:pP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输入形式</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输入三个正整数</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以空格隔开，回车结束</a:t>
            </a:r>
          </a:p>
          <a:p>
            <a:pPr eaLnBrk="1" hangingPunct="1">
              <a:lnSpc>
                <a:spcPct val="150000"/>
              </a:lnSpc>
            </a:pP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输出形式</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输出</a:t>
            </a:r>
            <a:r>
              <a:rPr lang="en-US" altLang="zh-CN">
                <a:latin typeface="华文仿宋" pitchFamily="2" charset="-122"/>
                <a:ea typeface="华文仿宋" pitchFamily="2" charset="-122"/>
              </a:rPr>
              <a:t>yes</a:t>
            </a:r>
            <a:r>
              <a:rPr lang="zh-CN" altLang="en-US">
                <a:latin typeface="华文仿宋" pitchFamily="2" charset="-122"/>
                <a:ea typeface="华文仿宋" pitchFamily="2" charset="-122"/>
              </a:rPr>
              <a:t>或</a:t>
            </a:r>
            <a:r>
              <a:rPr lang="en-US" altLang="zh-CN">
                <a:latin typeface="华文仿宋" pitchFamily="2" charset="-122"/>
                <a:ea typeface="华文仿宋" pitchFamily="2" charset="-122"/>
              </a:rPr>
              <a:t>no</a:t>
            </a:r>
          </a:p>
          <a:p>
            <a:pPr eaLnBrk="1" hangingPunct="1">
              <a:lnSpc>
                <a:spcPct val="150000"/>
              </a:lnSpc>
            </a:pPr>
            <a:endParaRPr lang="zh-CN" altLang="en-US">
              <a:latin typeface="华文仿宋" pitchFamily="2" charset="-122"/>
              <a:ea typeface="华文仿宋" pitchFamily="2" charset="-122"/>
            </a:endParaRPr>
          </a:p>
        </p:txBody>
      </p:sp>
    </p:spTree>
    <p:extLst>
      <p:ext uri="{BB962C8B-B14F-4D97-AF65-F5344CB8AC3E}">
        <p14:creationId xmlns:p14="http://schemas.microsoft.com/office/powerpoint/2010/main" val="2748688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latin typeface="黑体" pitchFamily="49" charset="-122"/>
                <a:ea typeface="黑体" pitchFamily="49" charset="-122"/>
              </a:rPr>
              <a:t>练习</a:t>
            </a:r>
            <a:r>
              <a:rPr lang="en-US" altLang="zh-CN" smtClean="0">
                <a:latin typeface="黑体" pitchFamily="49" charset="-122"/>
                <a:ea typeface="黑体" pitchFamily="49" charset="-122"/>
              </a:rPr>
              <a:t>2</a:t>
            </a:r>
            <a:endParaRPr lang="zh-CN" altLang="en-US" smtClean="0">
              <a:latin typeface="黑体" pitchFamily="49" charset="-122"/>
              <a:ea typeface="黑体" pitchFamily="49" charset="-122"/>
            </a:endParaRPr>
          </a:p>
        </p:txBody>
      </p:sp>
      <p:sp>
        <p:nvSpPr>
          <p:cNvPr id="13315"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0A0997CF-2F17-4784-9B30-1AF29FE68760}" type="slidenum">
              <a:rPr lang="ar-SA" altLang="en-US" sz="1000">
                <a:solidFill>
                  <a:schemeClr val="bg1"/>
                </a:solidFill>
              </a:rPr>
              <a:pPr eaLnBrk="1" hangingPunct="1"/>
              <a:t>37</a:t>
            </a:fld>
            <a:endParaRPr lang="en-US" altLang="en-US" sz="1000">
              <a:solidFill>
                <a:schemeClr val="bg1"/>
              </a:solidFill>
            </a:endParaRPr>
          </a:p>
        </p:txBody>
      </p:sp>
      <p:sp>
        <p:nvSpPr>
          <p:cNvPr id="13316" name="TextBox 3"/>
          <p:cNvSpPr txBox="1">
            <a:spLocks noChangeArrowheads="1"/>
          </p:cNvSpPr>
          <p:nvPr/>
        </p:nvSpPr>
        <p:spPr bwMode="auto">
          <a:xfrm>
            <a:off x="610130" y="1577975"/>
            <a:ext cx="710803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zh-CN" altLang="en-US">
                <a:latin typeface="华文仿宋" pitchFamily="2" charset="-122"/>
                <a:ea typeface="华文仿宋" pitchFamily="2" charset="-122"/>
              </a:rPr>
              <a:t>输入三角形三条边</a:t>
            </a:r>
            <a:r>
              <a:rPr lang="en-US" altLang="zh-CN">
                <a:latin typeface="华文仿宋" pitchFamily="2" charset="-122"/>
                <a:ea typeface="华文仿宋" pitchFamily="2" charset="-122"/>
              </a:rPr>
              <a:t>a,b,c,</a:t>
            </a:r>
            <a:r>
              <a:rPr lang="zh-CN" altLang="en-US">
                <a:latin typeface="华文仿宋" pitchFamily="2" charset="-122"/>
                <a:ea typeface="华文仿宋" pitchFamily="2" charset="-122"/>
              </a:rPr>
              <a:t>判断是否能构成三角形。 </a:t>
            </a:r>
          </a:p>
          <a:p>
            <a:pPr eaLnBrk="1" hangingPunct="1">
              <a:lnSpc>
                <a:spcPct val="150000"/>
              </a:lnSpc>
            </a:pP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问题描述</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输入三角形三条边</a:t>
            </a:r>
            <a:r>
              <a:rPr lang="en-US" altLang="zh-CN">
                <a:latin typeface="华文仿宋" pitchFamily="2" charset="-122"/>
                <a:ea typeface="华文仿宋" pitchFamily="2" charset="-122"/>
              </a:rPr>
              <a:t>a,b,c,</a:t>
            </a:r>
            <a:r>
              <a:rPr lang="zh-CN" altLang="en-US">
                <a:latin typeface="华文仿宋" pitchFamily="2" charset="-122"/>
                <a:ea typeface="华文仿宋" pitchFamily="2" charset="-122"/>
              </a:rPr>
              <a:t>判断是否能构成三角形。</a:t>
            </a:r>
          </a:p>
          <a:p>
            <a:pPr eaLnBrk="1" hangingPunct="1">
              <a:lnSpc>
                <a:spcPct val="150000"/>
              </a:lnSpc>
            </a:pP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输入形式</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输入三个正整数</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以空格隔开，回车结束</a:t>
            </a:r>
          </a:p>
          <a:p>
            <a:pPr eaLnBrk="1" hangingPunct="1">
              <a:lnSpc>
                <a:spcPct val="150000"/>
              </a:lnSpc>
            </a:pP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输出形式</a:t>
            </a:r>
            <a:r>
              <a:rPr lang="en-US" altLang="zh-CN">
                <a:latin typeface="华文仿宋" pitchFamily="2" charset="-122"/>
                <a:ea typeface="华文仿宋" pitchFamily="2" charset="-122"/>
              </a:rPr>
              <a:t>】</a:t>
            </a:r>
            <a:r>
              <a:rPr lang="zh-CN" altLang="en-US">
                <a:latin typeface="华文仿宋" pitchFamily="2" charset="-122"/>
                <a:ea typeface="华文仿宋" pitchFamily="2" charset="-122"/>
              </a:rPr>
              <a:t>输出</a:t>
            </a:r>
            <a:r>
              <a:rPr lang="en-US" altLang="zh-CN">
                <a:latin typeface="华文仿宋" pitchFamily="2" charset="-122"/>
                <a:ea typeface="华文仿宋" pitchFamily="2" charset="-122"/>
              </a:rPr>
              <a:t>yes</a:t>
            </a:r>
            <a:r>
              <a:rPr lang="zh-CN" altLang="en-US">
                <a:latin typeface="华文仿宋" pitchFamily="2" charset="-122"/>
                <a:ea typeface="华文仿宋" pitchFamily="2" charset="-122"/>
              </a:rPr>
              <a:t>或</a:t>
            </a:r>
            <a:r>
              <a:rPr lang="en-US" altLang="zh-CN">
                <a:latin typeface="华文仿宋" pitchFamily="2" charset="-122"/>
                <a:ea typeface="华文仿宋" pitchFamily="2" charset="-122"/>
              </a:rPr>
              <a:t>no</a:t>
            </a:r>
          </a:p>
          <a:p>
            <a:pPr eaLnBrk="1" hangingPunct="1">
              <a:lnSpc>
                <a:spcPct val="150000"/>
              </a:lnSpc>
            </a:pPr>
            <a:endParaRPr lang="zh-CN" altLang="en-US">
              <a:latin typeface="华文仿宋" pitchFamily="2" charset="-122"/>
              <a:ea typeface="华文仿宋" pitchFamily="2"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1463675"/>
            <a:ext cx="5494824"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213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条件运算符和条件表达式</a:t>
            </a:r>
            <a:endParaRPr lang="zh-CN" altLang="en-US"/>
          </a:p>
        </p:txBody>
      </p:sp>
      <p:sp>
        <p:nvSpPr>
          <p:cNvPr id="4" name="矩形 3"/>
          <p:cNvSpPr/>
          <p:nvPr/>
        </p:nvSpPr>
        <p:spPr>
          <a:xfrm>
            <a:off x="393011" y="1393112"/>
            <a:ext cx="7122214"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表达式</a:t>
            </a:r>
            <a:r>
              <a:rPr lang="en-US" altLang="zh-CN" sz="2400" b="1" smtClean="0"/>
              <a:t>1 ? </a:t>
            </a:r>
            <a:r>
              <a:rPr lang="zh-CN" altLang="en-US" sz="2400" b="1" smtClean="0"/>
              <a:t>表达式</a:t>
            </a:r>
            <a:r>
              <a:rPr lang="en-US" altLang="zh-CN" sz="2400" b="1" smtClean="0"/>
              <a:t>2 : </a:t>
            </a:r>
            <a:r>
              <a:rPr lang="zh-CN" altLang="en-US" sz="2400" b="1" smtClean="0"/>
              <a:t>表达式</a:t>
            </a:r>
            <a:r>
              <a:rPr lang="en-US" altLang="zh-CN" sz="2400" b="1" smtClean="0"/>
              <a:t>3</a:t>
            </a:r>
            <a:endParaRPr lang="zh-CN" altLang="en-US" sz="2400" b="1"/>
          </a:p>
        </p:txBody>
      </p:sp>
      <p:sp>
        <p:nvSpPr>
          <p:cNvPr id="15" name="MH_Desc_1"/>
          <p:cNvSpPr/>
          <p:nvPr>
            <p:custDataLst>
              <p:tags r:id="rId1"/>
            </p:custDataLst>
          </p:nvPr>
        </p:nvSpPr>
        <p:spPr>
          <a:xfrm>
            <a:off x="393011" y="2065544"/>
            <a:ext cx="7122214" cy="41352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400">
                <a:solidFill>
                  <a:schemeClr val="tx1"/>
                </a:solidFill>
              </a:rPr>
              <a:t>条件运算符由两个符号</a:t>
            </a:r>
            <a:r>
              <a:rPr lang="en-US" altLang="zh-CN" sz="2400">
                <a:solidFill>
                  <a:schemeClr val="tx1"/>
                </a:solidFill>
              </a:rPr>
              <a:t>(?</a:t>
            </a:r>
            <a:r>
              <a:rPr lang="zh-CN" altLang="en-US" sz="2400">
                <a:solidFill>
                  <a:schemeClr val="tx1"/>
                </a:solidFill>
              </a:rPr>
              <a:t>和</a:t>
            </a:r>
            <a:r>
              <a:rPr lang="en-US" altLang="zh-CN" sz="2400">
                <a:solidFill>
                  <a:schemeClr val="tx1"/>
                </a:solidFill>
              </a:rPr>
              <a:t>:)</a:t>
            </a:r>
            <a:r>
              <a:rPr lang="zh-CN" altLang="en-US" sz="2400">
                <a:solidFill>
                  <a:schemeClr val="tx1"/>
                </a:solidFill>
              </a:rPr>
              <a:t>组成，必须一起使用。要求有</a:t>
            </a:r>
            <a:r>
              <a:rPr lang="en-US" altLang="zh-CN" sz="2400">
                <a:solidFill>
                  <a:schemeClr val="tx1"/>
                </a:solidFill>
              </a:rPr>
              <a:t>3</a:t>
            </a:r>
            <a:r>
              <a:rPr lang="zh-CN" altLang="en-US" sz="2400">
                <a:solidFill>
                  <a:schemeClr val="tx1"/>
                </a:solidFill>
              </a:rPr>
              <a:t>个操作对象，称为三目</a:t>
            </a:r>
            <a:r>
              <a:rPr lang="en-US" altLang="zh-CN" sz="2400">
                <a:solidFill>
                  <a:schemeClr val="tx1"/>
                </a:solidFill>
              </a:rPr>
              <a:t>(</a:t>
            </a:r>
            <a:r>
              <a:rPr lang="zh-CN" altLang="en-US" sz="2400">
                <a:solidFill>
                  <a:schemeClr val="tx1"/>
                </a:solidFill>
              </a:rPr>
              <a:t>元</a:t>
            </a:r>
            <a:r>
              <a:rPr lang="en-US" altLang="zh-CN" sz="2400">
                <a:solidFill>
                  <a:schemeClr val="tx1"/>
                </a:solidFill>
              </a:rPr>
              <a:t>)</a:t>
            </a:r>
            <a:r>
              <a:rPr lang="zh-CN" altLang="en-US" sz="2400">
                <a:solidFill>
                  <a:schemeClr val="tx1"/>
                </a:solidFill>
              </a:rPr>
              <a:t>运算符，它是Ｃ语言中唯一的一个三目运算符</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zh-CN" altLang="en-US" sz="2400">
                <a:solidFill>
                  <a:schemeClr val="tx1"/>
                </a:solidFill>
              </a:rPr>
              <a:t>条件运算符的执行顺序</a:t>
            </a:r>
            <a:r>
              <a:rPr lang="en-US" altLang="zh-CN" sz="2400">
                <a:solidFill>
                  <a:schemeClr val="tx1"/>
                </a:solidFill>
              </a:rPr>
              <a:t>: </a:t>
            </a:r>
            <a:r>
              <a:rPr lang="zh-CN" altLang="en-US" sz="2400">
                <a:solidFill>
                  <a:schemeClr val="tx1"/>
                </a:solidFill>
              </a:rPr>
              <a:t>先求解表达式</a:t>
            </a:r>
            <a:r>
              <a:rPr lang="en-US" altLang="zh-CN" sz="2400">
                <a:solidFill>
                  <a:schemeClr val="tx1"/>
                </a:solidFill>
              </a:rPr>
              <a:t>1</a:t>
            </a:r>
            <a:r>
              <a:rPr lang="zh-CN" altLang="en-US" sz="2400">
                <a:solidFill>
                  <a:schemeClr val="tx1"/>
                </a:solidFill>
              </a:rPr>
              <a:t>，若为非</a:t>
            </a:r>
            <a:r>
              <a:rPr lang="en-US" altLang="zh-CN" sz="2400">
                <a:solidFill>
                  <a:schemeClr val="tx1"/>
                </a:solidFill>
              </a:rPr>
              <a:t>0(</a:t>
            </a:r>
            <a:r>
              <a:rPr lang="zh-CN" altLang="en-US" sz="2400">
                <a:solidFill>
                  <a:schemeClr val="tx1"/>
                </a:solidFill>
              </a:rPr>
              <a:t>真</a:t>
            </a:r>
            <a:r>
              <a:rPr lang="en-US" altLang="zh-CN" sz="2400">
                <a:solidFill>
                  <a:schemeClr val="tx1"/>
                </a:solidFill>
              </a:rPr>
              <a:t>)</a:t>
            </a:r>
            <a:r>
              <a:rPr lang="zh-CN" altLang="en-US" sz="2400">
                <a:solidFill>
                  <a:schemeClr val="tx1"/>
                </a:solidFill>
              </a:rPr>
              <a:t>则求解表达式２，此时</a:t>
            </a:r>
            <a:r>
              <a:rPr lang="zh-CN" altLang="en-US" sz="2400" smtClean="0">
                <a:solidFill>
                  <a:schemeClr val="tx1"/>
                </a:solidFill>
              </a:rPr>
              <a:t>表达式</a:t>
            </a:r>
            <a:r>
              <a:rPr lang="zh-CN" altLang="en-US" sz="2400">
                <a:solidFill>
                  <a:schemeClr val="tx1"/>
                </a:solidFill>
              </a:rPr>
              <a:t>２的值就作为整个条件表达式的值。若表达式</a:t>
            </a:r>
            <a:r>
              <a:rPr lang="en-US" altLang="zh-CN" sz="2400">
                <a:solidFill>
                  <a:schemeClr val="tx1"/>
                </a:solidFill>
              </a:rPr>
              <a:t>1</a:t>
            </a:r>
            <a:r>
              <a:rPr lang="zh-CN" altLang="en-US" sz="2400">
                <a:solidFill>
                  <a:schemeClr val="tx1"/>
                </a:solidFill>
              </a:rPr>
              <a:t>的值为</a:t>
            </a:r>
            <a:r>
              <a:rPr lang="en-US" altLang="zh-CN" sz="2400">
                <a:solidFill>
                  <a:schemeClr val="tx1"/>
                </a:solidFill>
              </a:rPr>
              <a:t>0(</a:t>
            </a:r>
            <a:r>
              <a:rPr lang="zh-CN" altLang="en-US" sz="2400">
                <a:solidFill>
                  <a:schemeClr val="tx1"/>
                </a:solidFill>
              </a:rPr>
              <a:t>假</a:t>
            </a:r>
            <a:r>
              <a:rPr lang="en-US" altLang="zh-CN" sz="2400">
                <a:solidFill>
                  <a:schemeClr val="tx1"/>
                </a:solidFill>
              </a:rPr>
              <a:t>)</a:t>
            </a:r>
            <a:r>
              <a:rPr lang="zh-CN" altLang="en-US" sz="2400">
                <a:solidFill>
                  <a:schemeClr val="tx1"/>
                </a:solidFill>
              </a:rPr>
              <a:t>，则求解表达式３，表达式３的值就是整个条件表达式的值。</a:t>
            </a:r>
          </a:p>
        </p:txBody>
      </p:sp>
      <p:grpSp>
        <p:nvGrpSpPr>
          <p:cNvPr id="30" name="组合 29"/>
          <p:cNvGrpSpPr/>
          <p:nvPr/>
        </p:nvGrpSpPr>
        <p:grpSpPr>
          <a:xfrm>
            <a:off x="7643812" y="1842140"/>
            <a:ext cx="4548187" cy="4044310"/>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表达式</a:t>
              </a:r>
              <a:r>
                <a:rPr lang="en-US" altLang="zh-CN" sz="1600" smtClean="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smtClean="0"/>
                <a:t>2</a:t>
              </a:r>
              <a:r>
                <a:rPr lang="zh-CN" altLang="en-US" smtClean="0"/>
                <a:t>的值</a:t>
              </a:r>
              <a:endParaRPr lang="zh-CN" altLang="en-US"/>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a:t>3</a:t>
              </a:r>
              <a:r>
                <a:rPr lang="zh-CN" altLang="en-US" smtClean="0"/>
                <a:t>的值</a:t>
              </a:r>
              <a:endParaRPr lang="zh-CN" altLang="en-US"/>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smtClean="0"/>
                <a:t>真</a:t>
              </a:r>
              <a:r>
                <a:rPr lang="en-US" altLang="zh-CN" smtClean="0"/>
                <a:t>(</a:t>
              </a:r>
              <a:r>
                <a:rPr lang="zh-CN" altLang="en-US" smtClean="0"/>
                <a:t>非</a:t>
              </a:r>
              <a:r>
                <a:rPr lang="en-US" altLang="zh-CN" smtClean="0"/>
                <a:t>0)				   </a:t>
              </a:r>
              <a:r>
                <a:rPr lang="zh-CN" altLang="en-US" smtClean="0"/>
                <a:t>假</a:t>
              </a:r>
              <a:r>
                <a:rPr lang="en-US" altLang="zh-CN" smtClean="0"/>
                <a:t>(0)</a:t>
              </a:r>
              <a:endParaRPr lang="zh-CN" altLang="en-US"/>
            </a:p>
          </p:txBody>
        </p:sp>
      </p:grpSp>
    </p:spTree>
    <p:extLst>
      <p:ext uri="{BB962C8B-B14F-4D97-AF65-F5344CB8AC3E}">
        <p14:creationId xmlns:p14="http://schemas.microsoft.com/office/powerpoint/2010/main" val="2416500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条件运算符和条件表达式</a:t>
            </a:r>
            <a:endParaRPr lang="zh-CN" altLang="en-US"/>
          </a:p>
        </p:txBody>
      </p:sp>
      <p:sp>
        <p:nvSpPr>
          <p:cNvPr id="16" name="圆角矩形 15"/>
          <p:cNvSpPr/>
          <p:nvPr/>
        </p:nvSpPr>
        <p:spPr>
          <a:xfrm>
            <a:off x="1050236" y="1496423"/>
            <a:ext cx="1736036" cy="247550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2400"/>
              <a:t>if (a&gt;b</a:t>
            </a:r>
            <a:r>
              <a:rPr lang="en-US" altLang="zh-CN" sz="2400" smtClean="0"/>
              <a:t>)</a:t>
            </a:r>
            <a:endParaRPr lang="en-US" altLang="zh-CN" sz="2400"/>
          </a:p>
          <a:p>
            <a:pPr defTabSz="363538">
              <a:lnSpc>
                <a:spcPct val="150000"/>
              </a:lnSpc>
            </a:pPr>
            <a:r>
              <a:rPr lang="en-US" altLang="zh-CN" sz="2400" smtClean="0"/>
              <a:t>	max=a</a:t>
            </a:r>
            <a:r>
              <a:rPr lang="en-US" altLang="zh-CN" sz="2400"/>
              <a:t>;</a:t>
            </a:r>
          </a:p>
          <a:p>
            <a:pPr defTabSz="363538">
              <a:lnSpc>
                <a:spcPct val="150000"/>
              </a:lnSpc>
            </a:pPr>
            <a:r>
              <a:rPr lang="en-US" altLang="zh-CN" sz="2400" smtClean="0"/>
              <a:t>else </a:t>
            </a:r>
            <a:endParaRPr lang="en-US" altLang="zh-CN" sz="2400"/>
          </a:p>
          <a:p>
            <a:pPr defTabSz="363538">
              <a:lnSpc>
                <a:spcPct val="150000"/>
              </a:lnSpc>
            </a:pPr>
            <a:r>
              <a:rPr lang="en-US" altLang="zh-CN" sz="2400" smtClean="0"/>
              <a:t>	max=b</a:t>
            </a:r>
            <a:r>
              <a:rPr lang="en-US" altLang="zh-CN" sz="2400"/>
              <a:t>;</a:t>
            </a:r>
            <a:endParaRPr lang="en-US" altLang="zh-CN" sz="24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2400"/>
          </a:p>
        </p:txBody>
      </p:sp>
      <p:sp>
        <p:nvSpPr>
          <p:cNvPr id="19" name="圆角矩形 18"/>
          <p:cNvSpPr/>
          <p:nvPr/>
        </p:nvSpPr>
        <p:spPr>
          <a:xfrm>
            <a:off x="3505058" y="2033005"/>
            <a:ext cx="1934960" cy="1367420"/>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2400"/>
              <a:t>max=(a&gt;b) </a:t>
            </a:r>
            <a:r>
              <a:rPr lang="en-US" altLang="zh-CN" sz="2400" smtClean="0"/>
              <a:t>? a : b</a:t>
            </a:r>
            <a:r>
              <a:rPr lang="en-US" altLang="zh-CN" sz="2400"/>
              <a:t>;</a:t>
            </a:r>
          </a:p>
        </p:txBody>
      </p:sp>
      <p:sp>
        <p:nvSpPr>
          <p:cNvPr id="31" name="圆角矩形 30"/>
          <p:cNvSpPr/>
          <p:nvPr/>
        </p:nvSpPr>
        <p:spPr>
          <a:xfrm>
            <a:off x="3120888" y="4233280"/>
            <a:ext cx="7566162" cy="1195970"/>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2400"/>
              <a:t>a&gt;b ? (max=a</a:t>
            </a:r>
            <a:r>
              <a:rPr lang="en-US" altLang="zh-CN" sz="2400" smtClean="0"/>
              <a:t>) : (</a:t>
            </a:r>
            <a:r>
              <a:rPr lang="en-US" altLang="zh-CN" sz="2400"/>
              <a:t>max=b</a:t>
            </a:r>
            <a:r>
              <a:rPr lang="en-US" altLang="zh-CN" sz="2400" smtClean="0"/>
              <a:t>);  </a:t>
            </a:r>
            <a:r>
              <a:rPr lang="en-US" altLang="zh-CN" sz="2400" smtClean="0">
                <a:solidFill>
                  <a:srgbClr val="008000"/>
                </a:solidFill>
              </a:rPr>
              <a:t>//</a:t>
            </a:r>
            <a:r>
              <a:rPr lang="zh-CN" altLang="en-US" sz="2400">
                <a:solidFill>
                  <a:srgbClr val="008000"/>
                </a:solidFill>
              </a:rPr>
              <a:t>表达式</a:t>
            </a:r>
            <a:r>
              <a:rPr lang="en-US" altLang="zh-CN" sz="2400">
                <a:solidFill>
                  <a:srgbClr val="008000"/>
                </a:solidFill>
              </a:rPr>
              <a:t>2</a:t>
            </a:r>
            <a:r>
              <a:rPr lang="zh-CN" altLang="en-US" sz="2400">
                <a:solidFill>
                  <a:srgbClr val="008000"/>
                </a:solidFill>
              </a:rPr>
              <a:t>和表达式</a:t>
            </a:r>
            <a:r>
              <a:rPr lang="en-US" altLang="zh-CN" sz="2400">
                <a:solidFill>
                  <a:srgbClr val="008000"/>
                </a:solidFill>
              </a:rPr>
              <a:t>3</a:t>
            </a:r>
            <a:r>
              <a:rPr lang="zh-CN" altLang="en-US" sz="2400">
                <a:solidFill>
                  <a:srgbClr val="008000"/>
                </a:solidFill>
              </a:rPr>
              <a:t>是赋值表达式</a:t>
            </a:r>
            <a:endParaRPr lang="en-US" altLang="zh-CN" sz="2400">
              <a:solidFill>
                <a:srgbClr val="008000"/>
              </a:solidFill>
            </a:endParaRPr>
          </a:p>
        </p:txBody>
      </p:sp>
      <p:sp>
        <p:nvSpPr>
          <p:cNvPr id="32" name="文本框 31"/>
          <p:cNvSpPr txBox="1"/>
          <p:nvPr/>
        </p:nvSpPr>
        <p:spPr>
          <a:xfrm>
            <a:off x="5456584" y="2176670"/>
            <a:ext cx="447261" cy="461665"/>
          </a:xfrm>
          <a:prstGeom prst="rect">
            <a:avLst/>
          </a:prstGeom>
          <a:noFill/>
        </p:spPr>
        <p:txBody>
          <a:bodyPr wrap="square" rtlCol="0">
            <a:spAutoFit/>
          </a:bodyPr>
          <a:lstStyle/>
          <a:p>
            <a:r>
              <a:rPr lang="zh-CN" altLang="en-US" sz="2400" smtClean="0"/>
              <a:t>或</a:t>
            </a:r>
            <a:endParaRPr lang="zh-CN" altLang="en-US" sz="2400"/>
          </a:p>
        </p:txBody>
      </p:sp>
    </p:spTree>
    <p:extLst>
      <p:ext uri="{BB962C8B-B14F-4D97-AF65-F5344CB8AC3E}">
        <p14:creationId xmlns:p14="http://schemas.microsoft.com/office/powerpoint/2010/main" val="2064585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mtClean="0"/>
              <a:t>选择结构和条件判断</a:t>
            </a:r>
            <a:endParaRPr lang="zh-CN" altLang="en-US"/>
          </a:p>
        </p:txBody>
      </p:sp>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a:t>
            </a:r>
            <a:r>
              <a:rPr lang="zh-CN" altLang="en-US" b="1" smtClean="0">
                <a:solidFill>
                  <a:schemeClr val="accent1"/>
                </a:solidFill>
              </a:rPr>
              <a:t>语句</a:t>
            </a:r>
            <a:endParaRPr lang="en-US" altLang="zh-CN" b="1" smtClean="0">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smtClean="0"/>
              <a:t>if</a:t>
            </a:r>
            <a:r>
              <a:rPr lang="zh-CN" altLang="en-US" sz="1600" b="1"/>
              <a:t>语句</a:t>
            </a:r>
            <a:r>
              <a:rPr lang="zh-CN" altLang="en-US" sz="1600"/>
              <a:t>，用来实现</a:t>
            </a:r>
            <a:r>
              <a:rPr lang="zh-CN" altLang="en-US" sz="1600" b="1"/>
              <a:t>两个分支</a:t>
            </a:r>
            <a:r>
              <a:rPr lang="zh-CN" altLang="en-US" sz="1600"/>
              <a:t>的选择</a:t>
            </a:r>
            <a:r>
              <a:rPr lang="zh-CN" altLang="en-US" sz="1600" smtClean="0"/>
              <a:t>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smtClean="0"/>
              <a:t>switch</a:t>
            </a:r>
            <a:r>
              <a:rPr lang="zh-CN" altLang="en-US" sz="1600"/>
              <a:t>语句，用来实现</a:t>
            </a:r>
            <a:r>
              <a:rPr lang="zh-CN" altLang="en-US" sz="1600" b="1"/>
              <a:t>多分支</a:t>
            </a:r>
            <a:r>
              <a:rPr lang="zh-CN" altLang="en-US" sz="1600"/>
              <a:t>的选择</a:t>
            </a:r>
            <a:r>
              <a:rPr lang="zh-CN" altLang="en-US" sz="1600" smtClean="0"/>
              <a:t>结构</a:t>
            </a:r>
            <a:endParaRPr lang="zh-CN" altLang="en-US" sz="1600"/>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p:sp>
        <p:nvSpPr>
          <p:cNvPr id="3" name="内容占位符 2"/>
          <p:cNvSpPr>
            <a:spLocks noGrp="1"/>
          </p:cNvSpPr>
          <p:nvPr>
            <p:ph idx="1"/>
          </p:nvPr>
        </p:nvSpPr>
        <p:spPr>
          <a:xfrm>
            <a:off x="1060556" y="1542588"/>
            <a:ext cx="10283720" cy="1314912"/>
          </a:xfrm>
        </p:spPr>
        <p:txBody>
          <a:bodyPr>
            <a:noAutofit/>
          </a:bodyPr>
          <a:lstStyle/>
          <a:p>
            <a:pPr marL="88900" indent="-88900">
              <a:lnSpc>
                <a:spcPct val="10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4.4】</a:t>
            </a:r>
            <a:r>
              <a:rPr lang="zh-CN" altLang="en-US" sz="2400">
                <a:solidFill>
                  <a:schemeClr val="accent1"/>
                </a:solidFill>
              </a:rPr>
              <a:t>输入一个字符，判别它是否为大写字母，如果是，将它转换成小写字母</a:t>
            </a:r>
            <a:r>
              <a:rPr lang="zh-CN" altLang="en-US" sz="2400" smtClean="0">
                <a:solidFill>
                  <a:schemeClr val="accent1"/>
                </a:solidFill>
              </a:rPr>
              <a:t>；</a:t>
            </a:r>
            <a:r>
              <a:rPr lang="en-US" altLang="zh-CN" sz="2400" smtClean="0">
                <a:solidFill>
                  <a:schemeClr val="accent1"/>
                </a:solidFill>
              </a:rPr>
              <a:t>  </a:t>
            </a:r>
            <a:r>
              <a:rPr lang="zh-CN" altLang="en-US" sz="2400" smtClean="0">
                <a:solidFill>
                  <a:schemeClr val="accent1"/>
                </a:solidFill>
              </a:rPr>
              <a:t>如果</a:t>
            </a:r>
            <a:r>
              <a:rPr lang="zh-CN" altLang="en-US" sz="2400">
                <a:solidFill>
                  <a:schemeClr val="accent1"/>
                </a:solidFill>
              </a:rPr>
              <a:t>不是，不转换。然后输出最后得到的字符。</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71713"/>
            <a:ext cx="363855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48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828607"/>
          </a:xfrm>
        </p:spPr>
        <p:txBody>
          <a:bodyPr/>
          <a:lstStyle/>
          <a:p>
            <a:r>
              <a:rPr lang="zh-CN" altLang="en-US"/>
              <a:t>条件运算符和条件表达式</a:t>
            </a:r>
          </a:p>
        </p:txBody>
      </p:sp>
      <p:sp>
        <p:nvSpPr>
          <p:cNvPr id="3" name="内容占位符 2"/>
          <p:cNvSpPr>
            <a:spLocks noGrp="1"/>
          </p:cNvSpPr>
          <p:nvPr>
            <p:ph idx="1"/>
          </p:nvPr>
        </p:nvSpPr>
        <p:spPr>
          <a:xfrm>
            <a:off x="1060555" y="1285404"/>
            <a:ext cx="11015489" cy="828204"/>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4.4】</a:t>
            </a:r>
            <a:r>
              <a:rPr lang="zh-CN" altLang="en-US" sz="2000">
                <a:solidFill>
                  <a:schemeClr val="accent1"/>
                </a:solidFill>
              </a:rPr>
              <a:t>输入一个字符，判别它是否为大写字母，如果是，将它转换成小写字母</a:t>
            </a:r>
            <a:r>
              <a:rPr lang="zh-CN" altLang="en-US" sz="2000" smtClean="0">
                <a:solidFill>
                  <a:schemeClr val="accent1"/>
                </a:solidFill>
              </a:rPr>
              <a:t>；</a:t>
            </a:r>
            <a:endParaRPr lang="en-US" altLang="zh-CN" sz="2000" smtClean="0">
              <a:solidFill>
                <a:schemeClr val="accent1"/>
              </a:solidFill>
            </a:endParaRPr>
          </a:p>
          <a:p>
            <a:pPr marL="88900" indent="-88900">
              <a:lnSpc>
                <a:spcPct val="10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如果</a:t>
            </a:r>
            <a:r>
              <a:rPr lang="zh-CN" altLang="en-US" sz="2000">
                <a:solidFill>
                  <a:schemeClr val="accent1"/>
                </a:solidFill>
              </a:rPr>
              <a:t>不是，不转换。然后输出最后得到的字符。</a:t>
            </a:r>
          </a:p>
        </p:txBody>
      </p:sp>
      <p:sp>
        <p:nvSpPr>
          <p:cNvPr id="13" name="圆角矩形 12"/>
          <p:cNvSpPr/>
          <p:nvPr/>
        </p:nvSpPr>
        <p:spPr>
          <a:xfrm>
            <a:off x="1334643" y="2765140"/>
            <a:ext cx="9152382" cy="387854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400"/>
              <a:t>#include &lt;stdio.h&gt;</a:t>
            </a:r>
          </a:p>
          <a:p>
            <a:pPr defTabSz="363538">
              <a:lnSpc>
                <a:spcPct val="120000"/>
              </a:lnSpc>
            </a:pPr>
            <a:r>
              <a:rPr lang="en-US" altLang="zh-CN" sz="2400"/>
              <a:t>int main()</a:t>
            </a:r>
          </a:p>
          <a:p>
            <a:pPr defTabSz="363538">
              <a:lnSpc>
                <a:spcPct val="120000"/>
              </a:lnSpc>
            </a:pPr>
            <a:r>
              <a:rPr lang="en-US" altLang="zh-CN" sz="2400"/>
              <a:t>{</a:t>
            </a:r>
          </a:p>
          <a:p>
            <a:pPr defTabSz="363538">
              <a:lnSpc>
                <a:spcPct val="120000"/>
              </a:lnSpc>
            </a:pPr>
            <a:r>
              <a:rPr lang="en-US" altLang="zh-CN" sz="2400"/>
              <a:t>	char ch;</a:t>
            </a:r>
          </a:p>
          <a:p>
            <a:pPr defTabSz="363538">
              <a:lnSpc>
                <a:spcPct val="120000"/>
              </a:lnSpc>
            </a:pPr>
            <a:r>
              <a:rPr lang="en-US" altLang="zh-CN" sz="2400"/>
              <a:t>	scanf("%c",&amp;ch);</a:t>
            </a:r>
          </a:p>
          <a:p>
            <a:pPr defTabSz="363538">
              <a:lnSpc>
                <a:spcPct val="120000"/>
              </a:lnSpc>
            </a:pPr>
            <a:r>
              <a:rPr lang="en-US" altLang="zh-CN" sz="2400"/>
              <a:t>	ch=(ch&gt;='A'&amp;&amp;ch&lt;='Z')?(ch+32):ch;</a:t>
            </a:r>
          </a:p>
          <a:p>
            <a:pPr defTabSz="363538">
              <a:lnSpc>
                <a:spcPct val="120000"/>
              </a:lnSpc>
            </a:pPr>
            <a:r>
              <a:rPr lang="en-US" altLang="zh-CN" sz="2400"/>
              <a:t>	printf("%c\n",ch);</a:t>
            </a:r>
          </a:p>
          <a:p>
            <a:pPr defTabSz="363538">
              <a:lnSpc>
                <a:spcPct val="120000"/>
              </a:lnSpc>
            </a:pPr>
            <a:r>
              <a:rPr lang="en-US" altLang="zh-CN" sz="2400"/>
              <a:t>	return 0;</a:t>
            </a:r>
          </a:p>
          <a:p>
            <a:pPr defTabSz="363538">
              <a:lnSpc>
                <a:spcPct val="120000"/>
              </a:lnSpc>
            </a:pPr>
            <a:r>
              <a:rPr lang="en-US" altLang="zh-CN" sz="2400"/>
              <a:t>}</a:t>
            </a:r>
            <a:endParaRPr lang="en-US" altLang="zh-CN" sz="2400" smtClean="0">
              <a:solidFill>
                <a:srgbClr val="008000"/>
              </a:solidFill>
            </a:endParaRPr>
          </a:p>
        </p:txBody>
      </p:sp>
      <p:sp>
        <p:nvSpPr>
          <p:cNvPr id="28" name="矩形 27"/>
          <p:cNvSpPr/>
          <p:nvPr/>
        </p:nvSpPr>
        <p:spPr>
          <a:xfrm>
            <a:off x="1199195" y="2241270"/>
            <a:ext cx="10781599" cy="369332"/>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zh-CN" altLang="en-US"/>
              <a:t>条件表达式来处理，当字母是大写时，转换成小写字母，否则不转换。</a:t>
            </a:r>
          </a:p>
        </p:txBody>
      </p:sp>
    </p:spTree>
    <p:extLst>
      <p:ext uri="{BB962C8B-B14F-4D97-AF65-F5344CB8AC3E}">
        <p14:creationId xmlns:p14="http://schemas.microsoft.com/office/powerpoint/2010/main" val="215416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4" name="矩形 3"/>
          <p:cNvSpPr/>
          <p:nvPr/>
        </p:nvSpPr>
        <p:spPr>
          <a:xfrm>
            <a:off x="1050236" y="1311964"/>
            <a:ext cx="7307952" cy="390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b="1"/>
              <a:t>if()</a:t>
            </a:r>
          </a:p>
          <a:p>
            <a:pPr>
              <a:lnSpc>
                <a:spcPct val="150000"/>
              </a:lnSpc>
            </a:pPr>
            <a:r>
              <a:rPr lang="en-US" altLang="zh-CN" sz="2400" b="1" smtClean="0"/>
              <a:t>	if()  </a:t>
            </a:r>
            <a:r>
              <a:rPr lang="zh-CN" altLang="en-US" sz="2400" b="1" smtClean="0"/>
              <a:t>语句</a:t>
            </a:r>
            <a:r>
              <a:rPr lang="en-US" altLang="zh-CN" sz="2400" b="1"/>
              <a:t>1</a:t>
            </a:r>
          </a:p>
          <a:p>
            <a:pPr>
              <a:lnSpc>
                <a:spcPct val="150000"/>
              </a:lnSpc>
            </a:pPr>
            <a:r>
              <a:rPr lang="en-US" altLang="zh-CN" sz="2400" b="1" smtClean="0"/>
              <a:t>	else  </a:t>
            </a:r>
            <a:r>
              <a:rPr lang="zh-CN" altLang="en-US" sz="2400" b="1" smtClean="0"/>
              <a:t>语句</a:t>
            </a:r>
            <a:r>
              <a:rPr lang="en-US" altLang="zh-CN" sz="2400" b="1" smtClean="0"/>
              <a:t>2</a:t>
            </a:r>
            <a:endParaRPr lang="en-US" altLang="zh-CN" sz="2400" b="1"/>
          </a:p>
          <a:p>
            <a:pPr>
              <a:lnSpc>
                <a:spcPct val="150000"/>
              </a:lnSpc>
            </a:pPr>
            <a:r>
              <a:rPr lang="en-US" altLang="zh-CN" sz="2400" b="1"/>
              <a:t>else</a:t>
            </a:r>
          </a:p>
          <a:p>
            <a:pPr>
              <a:lnSpc>
                <a:spcPct val="150000"/>
              </a:lnSpc>
            </a:pPr>
            <a:r>
              <a:rPr lang="en-US" altLang="zh-CN" sz="2400" b="1" smtClean="0"/>
              <a:t>	if()  </a:t>
            </a:r>
            <a:r>
              <a:rPr lang="zh-CN" altLang="en-US" sz="2400" b="1" smtClean="0"/>
              <a:t>语句</a:t>
            </a:r>
            <a:r>
              <a:rPr lang="en-US" altLang="zh-CN" sz="2400" b="1"/>
              <a:t>3</a:t>
            </a:r>
          </a:p>
          <a:p>
            <a:pPr>
              <a:lnSpc>
                <a:spcPct val="150000"/>
              </a:lnSpc>
            </a:pPr>
            <a:r>
              <a:rPr lang="en-US" altLang="zh-CN" sz="2400" b="1" smtClean="0"/>
              <a:t>	else  </a:t>
            </a:r>
            <a:r>
              <a:rPr lang="zh-CN" altLang="en-US" sz="2400" b="1" smtClean="0"/>
              <a:t>语句</a:t>
            </a:r>
            <a:r>
              <a:rPr lang="en-US" altLang="zh-CN" sz="2400" b="1" smtClean="0"/>
              <a:t>4</a:t>
            </a:r>
            <a:endParaRPr lang="zh-CN" altLang="en-US" sz="2400" b="1"/>
          </a:p>
        </p:txBody>
      </p:sp>
      <p:sp>
        <p:nvSpPr>
          <p:cNvPr id="3" name="右大括号 2"/>
          <p:cNvSpPr/>
          <p:nvPr/>
        </p:nvSpPr>
        <p:spPr>
          <a:xfrm>
            <a:off x="3536674" y="242469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632339" y="4102504"/>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791365" y="256305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791365" y="424085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Tree>
    <p:extLst>
      <p:ext uri="{BB962C8B-B14F-4D97-AF65-F5344CB8AC3E}">
        <p14:creationId xmlns:p14="http://schemas.microsoft.com/office/powerpoint/2010/main" val="1843603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6" name="MH_SubTitle_1"/>
          <p:cNvSpPr/>
          <p:nvPr>
            <p:custDataLst>
              <p:tags r:id="rId1"/>
            </p:custDataLst>
          </p:nvPr>
        </p:nvSpPr>
        <p:spPr>
          <a:xfrm>
            <a:off x="985839" y="1295257"/>
            <a:ext cx="10104480"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sz="2000" b="1">
                <a:solidFill>
                  <a:srgbClr val="1C1C1C"/>
                </a:solidFill>
              </a:rPr>
              <a:t>if</a:t>
            </a:r>
            <a:r>
              <a:rPr lang="zh-CN" altLang="en-US" sz="2000" b="1">
                <a:solidFill>
                  <a:srgbClr val="1C1C1C"/>
                </a:solidFill>
              </a:rPr>
              <a:t>与</a:t>
            </a:r>
            <a:r>
              <a:rPr lang="en-US" altLang="zh-CN" sz="2000" b="1">
                <a:solidFill>
                  <a:srgbClr val="1C1C1C"/>
                </a:solidFill>
              </a:rPr>
              <a:t>else</a:t>
            </a:r>
            <a:r>
              <a:rPr lang="zh-CN" altLang="en-US" sz="2000" b="1">
                <a:solidFill>
                  <a:srgbClr val="1C1C1C"/>
                </a:solidFill>
              </a:rPr>
              <a:t>的配对关系</a:t>
            </a:r>
            <a:r>
              <a:rPr lang="zh-CN" altLang="en-US" sz="2000" b="1" smtClean="0">
                <a:solidFill>
                  <a:srgbClr val="1C1C1C"/>
                </a:solidFill>
              </a:rPr>
              <a:t>。</a:t>
            </a:r>
            <a:endParaRPr lang="en-US" altLang="zh-CN" sz="2000" b="1" smtClean="0">
              <a:solidFill>
                <a:srgbClr val="1C1C1C"/>
              </a:solidFill>
            </a:endParaRPr>
          </a:p>
          <a:p>
            <a:pPr>
              <a:lnSpc>
                <a:spcPct val="130000"/>
              </a:lnSpc>
              <a:defRPr/>
            </a:pPr>
            <a:r>
              <a:rPr lang="en-US" altLang="zh-CN" sz="2000" smtClean="0">
                <a:solidFill>
                  <a:srgbClr val="1C1C1C"/>
                </a:solidFill>
              </a:rPr>
              <a:t>else</a:t>
            </a:r>
            <a:r>
              <a:rPr lang="zh-CN" altLang="en-US" sz="2000">
                <a:solidFill>
                  <a:srgbClr val="1C1C1C"/>
                </a:solidFill>
              </a:rPr>
              <a:t>总是与它上面的最近的未配对的</a:t>
            </a:r>
            <a:r>
              <a:rPr lang="en-US" altLang="zh-CN" sz="2000">
                <a:solidFill>
                  <a:srgbClr val="1C1C1C"/>
                </a:solidFill>
              </a:rPr>
              <a:t>if</a:t>
            </a:r>
            <a:r>
              <a:rPr lang="zh-CN" altLang="en-US" sz="2000">
                <a:solidFill>
                  <a:srgbClr val="1C1C1C"/>
                </a:solidFill>
              </a:rPr>
              <a:t>配对</a:t>
            </a:r>
            <a:r>
              <a:rPr lang="zh-CN" altLang="en-US" sz="2000" smtClean="0">
                <a:solidFill>
                  <a:srgbClr val="1C1C1C"/>
                </a:solidFill>
              </a:rPr>
              <a:t>。</a:t>
            </a:r>
            <a:endParaRPr lang="en-US" altLang="zh-CN" sz="2000" smtClean="0">
              <a:solidFill>
                <a:srgbClr val="1C1C1C"/>
              </a:solidFill>
            </a:endParaRPr>
          </a:p>
          <a:p>
            <a:pPr>
              <a:lnSpc>
                <a:spcPct val="130000"/>
              </a:lnSpc>
              <a:defRPr/>
            </a:pPr>
            <a:endParaRPr lang="en-US" altLang="zh-CN" sz="2000">
              <a:solidFill>
                <a:srgbClr val="1C1C1C"/>
              </a:solidFill>
            </a:endParaRPr>
          </a:p>
          <a:p>
            <a:pPr>
              <a:lnSpc>
                <a:spcPct val="130000"/>
              </a:lnSpc>
              <a:defRPr/>
            </a:pPr>
            <a:endParaRPr lang="en-US" altLang="zh-CN" sz="2000" smtClean="0">
              <a:solidFill>
                <a:srgbClr val="1C1C1C"/>
              </a:solidFill>
            </a:endParaRPr>
          </a:p>
          <a:p>
            <a:pPr>
              <a:lnSpc>
                <a:spcPct val="130000"/>
              </a:lnSpc>
              <a:defRPr/>
            </a:pPr>
            <a:endParaRPr lang="en-US" altLang="zh-CN" sz="2000">
              <a:solidFill>
                <a:srgbClr val="1C1C1C"/>
              </a:solidFill>
            </a:endParaRPr>
          </a:p>
          <a:p>
            <a:pPr>
              <a:lnSpc>
                <a:spcPct val="130000"/>
              </a:lnSpc>
              <a:defRPr/>
            </a:pPr>
            <a:endParaRPr lang="en-US" altLang="zh-CN" sz="2000" smtClean="0">
              <a:solidFill>
                <a:srgbClr val="1C1C1C"/>
              </a:solidFill>
            </a:endParaRPr>
          </a:p>
          <a:p>
            <a:pPr>
              <a:lnSpc>
                <a:spcPct val="130000"/>
              </a:lnSpc>
              <a:defRPr/>
            </a:pPr>
            <a:endParaRPr lang="en-US" altLang="zh-CN" sz="2000">
              <a:solidFill>
                <a:srgbClr val="1C1C1C"/>
              </a:solidFill>
            </a:endParaRPr>
          </a:p>
          <a:p>
            <a:pPr>
              <a:lnSpc>
                <a:spcPct val="130000"/>
              </a:lnSpc>
              <a:defRPr/>
            </a:pPr>
            <a:r>
              <a:rPr lang="zh-CN" altLang="en-US" sz="2000">
                <a:solidFill>
                  <a:srgbClr val="1C1C1C"/>
                </a:solidFill>
              </a:rPr>
              <a:t>如果</a:t>
            </a:r>
            <a:r>
              <a:rPr lang="en-US" altLang="zh-CN" sz="2000">
                <a:solidFill>
                  <a:srgbClr val="1C1C1C"/>
                </a:solidFill>
              </a:rPr>
              <a:t>if</a:t>
            </a:r>
            <a:r>
              <a:rPr lang="zh-CN" altLang="en-US" sz="2000">
                <a:solidFill>
                  <a:srgbClr val="1C1C1C"/>
                </a:solidFill>
              </a:rPr>
              <a:t>与</a:t>
            </a:r>
            <a:r>
              <a:rPr lang="en-US" altLang="zh-CN" sz="2000">
                <a:solidFill>
                  <a:srgbClr val="1C1C1C"/>
                </a:solidFill>
              </a:rPr>
              <a:t>else</a:t>
            </a:r>
            <a:r>
              <a:rPr lang="zh-CN" altLang="en-US" sz="2000">
                <a:solidFill>
                  <a:srgbClr val="1C1C1C"/>
                </a:solidFill>
              </a:rPr>
              <a:t>的数目</a:t>
            </a:r>
            <a:r>
              <a:rPr lang="zh-CN" altLang="en-US" sz="2000" smtClean="0">
                <a:solidFill>
                  <a:srgbClr val="1C1C1C"/>
                </a:solidFill>
              </a:rPr>
              <a:t>不一样，为</a:t>
            </a:r>
            <a:r>
              <a:rPr lang="zh-CN" altLang="en-US" sz="2000">
                <a:solidFill>
                  <a:srgbClr val="1C1C1C"/>
                </a:solidFill>
              </a:rPr>
              <a:t>实现程序设计者的思想</a:t>
            </a:r>
            <a:r>
              <a:rPr lang="en-US" altLang="zh-CN" sz="2000">
                <a:solidFill>
                  <a:srgbClr val="1C1C1C"/>
                </a:solidFill>
              </a:rPr>
              <a:t>,</a:t>
            </a:r>
            <a:r>
              <a:rPr lang="zh-CN" altLang="en-US" sz="2000">
                <a:solidFill>
                  <a:srgbClr val="1C1C1C"/>
                </a:solidFill>
              </a:rPr>
              <a:t>可以加花括号来确定配对关系。</a:t>
            </a:r>
          </a:p>
        </p:txBody>
      </p:sp>
      <p:sp>
        <p:nvSpPr>
          <p:cNvPr id="37" name="MH_Other_2"/>
          <p:cNvSpPr/>
          <p:nvPr>
            <p:custDataLst>
              <p:tags r:id="rId2"/>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圆角矩形 38"/>
          <p:cNvSpPr/>
          <p:nvPr/>
        </p:nvSpPr>
        <p:spPr>
          <a:xfrm>
            <a:off x="989564" y="2191577"/>
            <a:ext cx="4439685" cy="190893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000"/>
              <a:t>if()</a:t>
            </a:r>
          </a:p>
          <a:p>
            <a:pPr defTabSz="363538">
              <a:lnSpc>
                <a:spcPct val="120000"/>
              </a:lnSpc>
            </a:pPr>
            <a:r>
              <a:rPr lang="en-US" altLang="zh-CN" sz="2000" smtClean="0"/>
              <a:t>	if()	</a:t>
            </a:r>
            <a:r>
              <a:rPr lang="zh-CN" altLang="en-US" sz="2000" smtClean="0"/>
              <a:t>语句</a:t>
            </a:r>
            <a:r>
              <a:rPr lang="en-US" altLang="zh-CN" sz="2000"/>
              <a:t>1</a:t>
            </a:r>
          </a:p>
          <a:p>
            <a:pPr defTabSz="363538">
              <a:lnSpc>
                <a:spcPct val="120000"/>
              </a:lnSpc>
            </a:pPr>
            <a:r>
              <a:rPr lang="en-US" altLang="zh-CN" sz="2000" smtClean="0"/>
              <a:t>else</a:t>
            </a:r>
            <a:endParaRPr lang="en-US" altLang="zh-CN" sz="2000"/>
          </a:p>
          <a:p>
            <a:pPr defTabSz="363538">
              <a:lnSpc>
                <a:spcPct val="120000"/>
              </a:lnSpc>
            </a:pPr>
            <a:r>
              <a:rPr lang="en-US" altLang="zh-CN" sz="2000" smtClean="0"/>
              <a:t>	if()	</a:t>
            </a:r>
            <a:r>
              <a:rPr lang="zh-CN" altLang="en-US" sz="2000" smtClean="0"/>
              <a:t>语句</a:t>
            </a:r>
            <a:r>
              <a:rPr lang="en-US" altLang="zh-CN" sz="2000"/>
              <a:t>2</a:t>
            </a:r>
          </a:p>
          <a:p>
            <a:pPr defTabSz="363538">
              <a:lnSpc>
                <a:spcPct val="120000"/>
              </a:lnSpc>
            </a:pPr>
            <a:r>
              <a:rPr lang="en-US" altLang="zh-CN" sz="2000" smtClean="0"/>
              <a:t>else		</a:t>
            </a:r>
            <a:r>
              <a:rPr lang="zh-CN" altLang="en-US" sz="2000" smtClean="0"/>
              <a:t>语句</a:t>
            </a:r>
            <a:r>
              <a:rPr lang="en-US" altLang="zh-CN" sz="2000"/>
              <a:t>3</a:t>
            </a:r>
          </a:p>
        </p:txBody>
      </p:sp>
      <p:sp>
        <p:nvSpPr>
          <p:cNvPr id="7" name="矩形 6"/>
          <p:cNvSpPr/>
          <p:nvPr/>
        </p:nvSpPr>
        <p:spPr>
          <a:xfrm>
            <a:off x="6972301" y="2178090"/>
            <a:ext cx="4050196" cy="1569660"/>
          </a:xfrm>
          <a:prstGeom prst="rect">
            <a:avLst/>
          </a:prstGeom>
        </p:spPr>
        <p:txBody>
          <a:bodyPr wrap="square">
            <a:spAutoFit/>
          </a:bodyPr>
          <a:lstStyle/>
          <a:p>
            <a:pPr>
              <a:lnSpc>
                <a:spcPct val="120000"/>
              </a:lnSpc>
            </a:pPr>
            <a:r>
              <a:rPr lang="zh-CN" altLang="en-US" sz="2000">
                <a:solidFill>
                  <a:schemeClr val="tx1">
                    <a:lumMod val="75000"/>
                    <a:lumOff val="25000"/>
                  </a:schemeClr>
                </a:solidFill>
              </a:rPr>
              <a:t>编程序者把else写在与第1个if(外层if)同一列</a:t>
            </a:r>
            <a:r>
              <a:rPr lang="zh-CN" altLang="en-US" sz="2000" smtClean="0">
                <a:solidFill>
                  <a:schemeClr val="tx1">
                    <a:lumMod val="75000"/>
                    <a:lumOff val="25000"/>
                  </a:schemeClr>
                </a:solidFill>
              </a:rPr>
              <a:t>上，意图</a:t>
            </a:r>
            <a:r>
              <a:rPr lang="zh-CN" altLang="en-US" sz="2000">
                <a:solidFill>
                  <a:schemeClr val="tx1">
                    <a:lumMod val="75000"/>
                    <a:lumOff val="25000"/>
                  </a:schemeClr>
                </a:solidFill>
              </a:rPr>
              <a:t>是使else与第1个if</a:t>
            </a:r>
            <a:r>
              <a:rPr lang="zh-CN" altLang="en-US" sz="2000" smtClean="0">
                <a:solidFill>
                  <a:schemeClr val="tx1">
                    <a:lumMod val="75000"/>
                    <a:lumOff val="25000"/>
                  </a:schemeClr>
                </a:solidFill>
              </a:rPr>
              <a:t>对应，但</a:t>
            </a:r>
            <a:r>
              <a:rPr lang="zh-CN" altLang="en-US" sz="2000">
                <a:solidFill>
                  <a:schemeClr val="tx1">
                    <a:lumMod val="75000"/>
                    <a:lumOff val="25000"/>
                  </a:schemeClr>
                </a:solidFill>
              </a:rPr>
              <a:t>实际上else是与第2个if</a:t>
            </a:r>
            <a:r>
              <a:rPr lang="zh-CN" altLang="en-US" sz="2000" smtClean="0">
                <a:solidFill>
                  <a:schemeClr val="tx1">
                    <a:lumMod val="75000"/>
                    <a:lumOff val="25000"/>
                  </a:schemeClr>
                </a:solidFill>
              </a:rPr>
              <a:t>配对，因为</a:t>
            </a:r>
            <a:r>
              <a:rPr lang="zh-CN" altLang="en-US" sz="2000">
                <a:solidFill>
                  <a:schemeClr val="tx1">
                    <a:lumMod val="75000"/>
                    <a:lumOff val="25000"/>
                  </a:schemeClr>
                </a:solidFill>
              </a:rPr>
              <a:t>它们相距最近</a:t>
            </a:r>
            <a:r>
              <a:rPr lang="zh-CN" altLang="en-US" sz="2000" smtClean="0">
                <a:solidFill>
                  <a:schemeClr val="tx1">
                    <a:lumMod val="75000"/>
                    <a:lumOff val="25000"/>
                  </a:schemeClr>
                </a:solidFill>
              </a:rPr>
              <a:t>。</a:t>
            </a:r>
            <a:endParaRPr lang="zh-CN" altLang="en-US" sz="2000">
              <a:solidFill>
                <a:schemeClr val="tx1">
                  <a:lumMod val="75000"/>
                  <a:lumOff val="25000"/>
                </a:schemeClr>
              </a:solidFill>
            </a:endParaRPr>
          </a:p>
        </p:txBody>
      </p:sp>
      <p:sp>
        <p:nvSpPr>
          <p:cNvPr id="40" name="圆角矩形 39"/>
          <p:cNvSpPr/>
          <p:nvPr/>
        </p:nvSpPr>
        <p:spPr>
          <a:xfrm>
            <a:off x="989565" y="4688404"/>
            <a:ext cx="5668410" cy="18515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000"/>
              <a:t>if</a:t>
            </a:r>
            <a:r>
              <a:rPr lang="en-US" altLang="zh-CN" sz="2000" smtClean="0"/>
              <a:t>()</a:t>
            </a:r>
          </a:p>
          <a:p>
            <a:pPr defTabSz="363538">
              <a:lnSpc>
                <a:spcPct val="120000"/>
              </a:lnSpc>
            </a:pPr>
            <a:r>
              <a:rPr lang="en-US" altLang="zh-CN" sz="2000" smtClean="0"/>
              <a:t>{</a:t>
            </a:r>
            <a:endParaRPr lang="en-US" altLang="zh-CN" sz="2000"/>
          </a:p>
          <a:p>
            <a:pPr defTabSz="363538">
              <a:lnSpc>
                <a:spcPct val="120000"/>
              </a:lnSpc>
            </a:pPr>
            <a:r>
              <a:rPr lang="en-US" altLang="zh-CN" sz="2000" smtClean="0"/>
              <a:t>	if()	</a:t>
            </a:r>
            <a:r>
              <a:rPr lang="zh-CN" altLang="en-US" sz="2000" smtClean="0"/>
              <a:t>语句</a:t>
            </a:r>
            <a:r>
              <a:rPr lang="en-US" altLang="zh-CN" sz="2000" smtClean="0"/>
              <a:t>1		</a:t>
            </a:r>
          </a:p>
          <a:p>
            <a:pPr defTabSz="363538">
              <a:lnSpc>
                <a:spcPct val="120000"/>
              </a:lnSpc>
            </a:pPr>
            <a:r>
              <a:rPr lang="en-US" altLang="zh-CN" sz="2000" smtClean="0"/>
              <a:t>}</a:t>
            </a:r>
            <a:endParaRPr lang="en-US" altLang="zh-CN" sz="2000"/>
          </a:p>
          <a:p>
            <a:pPr defTabSz="363538">
              <a:lnSpc>
                <a:spcPct val="120000"/>
              </a:lnSpc>
            </a:pPr>
            <a:r>
              <a:rPr lang="en-US" altLang="zh-CN" sz="2000" smtClean="0"/>
              <a:t>else		</a:t>
            </a:r>
            <a:r>
              <a:rPr lang="zh-CN" altLang="en-US" sz="2000" smtClean="0"/>
              <a:t>语句</a:t>
            </a:r>
            <a:r>
              <a:rPr lang="en-US" altLang="zh-CN" sz="2000" smtClean="0"/>
              <a:t>2</a:t>
            </a:r>
            <a:endParaRPr lang="en-US" altLang="zh-CN" sz="2000"/>
          </a:p>
        </p:txBody>
      </p:sp>
    </p:spTree>
    <p:extLst>
      <p:ext uri="{BB962C8B-B14F-4D97-AF65-F5344CB8AC3E}">
        <p14:creationId xmlns:p14="http://schemas.microsoft.com/office/powerpoint/2010/main" val="39871710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6" name="MH_SubTitle_1"/>
          <p:cNvSpPr/>
          <p:nvPr>
            <p:custDataLst>
              <p:tags r:id="rId1"/>
            </p:custDataLst>
          </p:nvPr>
        </p:nvSpPr>
        <p:spPr>
          <a:xfrm>
            <a:off x="985839" y="1295257"/>
            <a:ext cx="10104480"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sz="2000" b="1">
                <a:solidFill>
                  <a:srgbClr val="1C1C1C"/>
                </a:solidFill>
              </a:rPr>
              <a:t>if</a:t>
            </a:r>
            <a:r>
              <a:rPr lang="zh-CN" altLang="en-US" sz="2000" b="1">
                <a:solidFill>
                  <a:srgbClr val="1C1C1C"/>
                </a:solidFill>
              </a:rPr>
              <a:t>与</a:t>
            </a:r>
            <a:r>
              <a:rPr lang="en-US" altLang="zh-CN" sz="2000" b="1">
                <a:solidFill>
                  <a:srgbClr val="1C1C1C"/>
                </a:solidFill>
              </a:rPr>
              <a:t>else</a:t>
            </a:r>
            <a:r>
              <a:rPr lang="zh-CN" altLang="en-US" sz="2000" b="1">
                <a:solidFill>
                  <a:srgbClr val="1C1C1C"/>
                </a:solidFill>
              </a:rPr>
              <a:t>的配对关系</a:t>
            </a:r>
            <a:r>
              <a:rPr lang="zh-CN" altLang="en-US" sz="2000" b="1" smtClean="0">
                <a:solidFill>
                  <a:srgbClr val="1C1C1C"/>
                </a:solidFill>
              </a:rPr>
              <a:t>。</a:t>
            </a:r>
            <a:endParaRPr lang="en-US" altLang="zh-CN" sz="2000" b="1" smtClean="0">
              <a:solidFill>
                <a:srgbClr val="1C1C1C"/>
              </a:solidFill>
            </a:endParaRPr>
          </a:p>
          <a:p>
            <a:pPr>
              <a:lnSpc>
                <a:spcPct val="130000"/>
              </a:lnSpc>
              <a:defRPr/>
            </a:pPr>
            <a:r>
              <a:rPr lang="en-US" altLang="zh-CN" sz="2000" smtClean="0">
                <a:solidFill>
                  <a:srgbClr val="1C1C1C"/>
                </a:solidFill>
              </a:rPr>
              <a:t>else</a:t>
            </a:r>
            <a:r>
              <a:rPr lang="zh-CN" altLang="en-US" sz="2000">
                <a:solidFill>
                  <a:srgbClr val="1C1C1C"/>
                </a:solidFill>
              </a:rPr>
              <a:t>总是与它上面的最近的未配对的</a:t>
            </a:r>
            <a:r>
              <a:rPr lang="en-US" altLang="zh-CN" sz="2000">
                <a:solidFill>
                  <a:srgbClr val="1C1C1C"/>
                </a:solidFill>
              </a:rPr>
              <a:t>if</a:t>
            </a:r>
            <a:r>
              <a:rPr lang="zh-CN" altLang="en-US" sz="2000">
                <a:solidFill>
                  <a:srgbClr val="1C1C1C"/>
                </a:solidFill>
              </a:rPr>
              <a:t>配对</a:t>
            </a:r>
            <a:r>
              <a:rPr lang="zh-CN" altLang="en-US" sz="2000" smtClean="0">
                <a:solidFill>
                  <a:srgbClr val="1C1C1C"/>
                </a:solidFill>
              </a:rPr>
              <a:t>。</a:t>
            </a:r>
            <a:endParaRPr lang="en-US" altLang="zh-CN" sz="2000" smtClean="0">
              <a:solidFill>
                <a:srgbClr val="1C1C1C"/>
              </a:solidFill>
            </a:endParaRPr>
          </a:p>
          <a:p>
            <a:pPr>
              <a:lnSpc>
                <a:spcPct val="130000"/>
              </a:lnSpc>
              <a:defRPr/>
            </a:pPr>
            <a:endParaRPr lang="en-US" altLang="zh-CN" sz="2000">
              <a:solidFill>
                <a:srgbClr val="1C1C1C"/>
              </a:solidFill>
            </a:endParaRPr>
          </a:p>
          <a:p>
            <a:pPr>
              <a:lnSpc>
                <a:spcPct val="130000"/>
              </a:lnSpc>
              <a:defRPr/>
            </a:pPr>
            <a:endParaRPr lang="en-US" altLang="zh-CN" sz="2000" smtClean="0">
              <a:solidFill>
                <a:srgbClr val="1C1C1C"/>
              </a:solidFill>
            </a:endParaRPr>
          </a:p>
          <a:p>
            <a:pPr>
              <a:lnSpc>
                <a:spcPct val="130000"/>
              </a:lnSpc>
              <a:defRPr/>
            </a:pPr>
            <a:endParaRPr lang="en-US" altLang="zh-CN" sz="2000">
              <a:solidFill>
                <a:srgbClr val="1C1C1C"/>
              </a:solidFill>
            </a:endParaRPr>
          </a:p>
          <a:p>
            <a:pPr>
              <a:lnSpc>
                <a:spcPct val="130000"/>
              </a:lnSpc>
              <a:defRPr/>
            </a:pPr>
            <a:endParaRPr lang="en-US" altLang="zh-CN" sz="2000" smtClean="0">
              <a:solidFill>
                <a:srgbClr val="1C1C1C"/>
              </a:solidFill>
            </a:endParaRPr>
          </a:p>
          <a:p>
            <a:pPr>
              <a:lnSpc>
                <a:spcPct val="130000"/>
              </a:lnSpc>
              <a:defRPr/>
            </a:pPr>
            <a:endParaRPr lang="en-US" altLang="zh-CN" sz="2000">
              <a:solidFill>
                <a:srgbClr val="1C1C1C"/>
              </a:solidFill>
            </a:endParaRPr>
          </a:p>
          <a:p>
            <a:pPr>
              <a:lnSpc>
                <a:spcPct val="130000"/>
              </a:lnSpc>
              <a:defRPr/>
            </a:pPr>
            <a:r>
              <a:rPr lang="zh-CN" altLang="en-US" sz="2000">
                <a:solidFill>
                  <a:srgbClr val="1C1C1C"/>
                </a:solidFill>
              </a:rPr>
              <a:t>如果</a:t>
            </a:r>
            <a:r>
              <a:rPr lang="en-US" altLang="zh-CN" sz="2000">
                <a:solidFill>
                  <a:srgbClr val="1C1C1C"/>
                </a:solidFill>
              </a:rPr>
              <a:t>if</a:t>
            </a:r>
            <a:r>
              <a:rPr lang="zh-CN" altLang="en-US" sz="2000">
                <a:solidFill>
                  <a:srgbClr val="1C1C1C"/>
                </a:solidFill>
              </a:rPr>
              <a:t>与</a:t>
            </a:r>
            <a:r>
              <a:rPr lang="en-US" altLang="zh-CN" sz="2000">
                <a:solidFill>
                  <a:srgbClr val="1C1C1C"/>
                </a:solidFill>
              </a:rPr>
              <a:t>else</a:t>
            </a:r>
            <a:r>
              <a:rPr lang="zh-CN" altLang="en-US" sz="2000">
                <a:solidFill>
                  <a:srgbClr val="1C1C1C"/>
                </a:solidFill>
              </a:rPr>
              <a:t>的数目</a:t>
            </a:r>
            <a:r>
              <a:rPr lang="zh-CN" altLang="en-US" sz="2000" smtClean="0">
                <a:solidFill>
                  <a:srgbClr val="1C1C1C"/>
                </a:solidFill>
              </a:rPr>
              <a:t>不一样，为</a:t>
            </a:r>
            <a:r>
              <a:rPr lang="zh-CN" altLang="en-US" sz="2000">
                <a:solidFill>
                  <a:srgbClr val="1C1C1C"/>
                </a:solidFill>
              </a:rPr>
              <a:t>实现程序设计者的思想</a:t>
            </a:r>
            <a:r>
              <a:rPr lang="en-US" altLang="zh-CN" sz="2000">
                <a:solidFill>
                  <a:srgbClr val="1C1C1C"/>
                </a:solidFill>
              </a:rPr>
              <a:t>,</a:t>
            </a:r>
            <a:r>
              <a:rPr lang="zh-CN" altLang="en-US" sz="2000">
                <a:solidFill>
                  <a:srgbClr val="1C1C1C"/>
                </a:solidFill>
              </a:rPr>
              <a:t>可以加花括号来确定配对关系。</a:t>
            </a:r>
          </a:p>
        </p:txBody>
      </p:sp>
      <p:sp>
        <p:nvSpPr>
          <p:cNvPr id="37" name="MH_Other_2"/>
          <p:cNvSpPr/>
          <p:nvPr>
            <p:custDataLst>
              <p:tags r:id="rId2"/>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圆角矩形 38"/>
          <p:cNvSpPr/>
          <p:nvPr/>
        </p:nvSpPr>
        <p:spPr>
          <a:xfrm>
            <a:off x="989564" y="2191577"/>
            <a:ext cx="4439685" cy="190893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000"/>
              <a:t>if()</a:t>
            </a:r>
          </a:p>
          <a:p>
            <a:pPr defTabSz="363538">
              <a:lnSpc>
                <a:spcPct val="120000"/>
              </a:lnSpc>
            </a:pPr>
            <a:r>
              <a:rPr lang="en-US" altLang="zh-CN" sz="2000" smtClean="0"/>
              <a:t>	if()	</a:t>
            </a:r>
            <a:r>
              <a:rPr lang="zh-CN" altLang="en-US" sz="2000" smtClean="0"/>
              <a:t>语句</a:t>
            </a:r>
            <a:r>
              <a:rPr lang="en-US" altLang="zh-CN" sz="2000"/>
              <a:t>1</a:t>
            </a:r>
          </a:p>
          <a:p>
            <a:pPr defTabSz="363538">
              <a:lnSpc>
                <a:spcPct val="120000"/>
              </a:lnSpc>
            </a:pPr>
            <a:r>
              <a:rPr lang="en-US" altLang="zh-CN" sz="2000" smtClean="0"/>
              <a:t>else</a:t>
            </a:r>
            <a:endParaRPr lang="en-US" altLang="zh-CN" sz="2000"/>
          </a:p>
          <a:p>
            <a:pPr defTabSz="363538">
              <a:lnSpc>
                <a:spcPct val="120000"/>
              </a:lnSpc>
            </a:pPr>
            <a:r>
              <a:rPr lang="en-US" altLang="zh-CN" sz="2000" smtClean="0"/>
              <a:t>	if()	</a:t>
            </a:r>
            <a:r>
              <a:rPr lang="zh-CN" altLang="en-US" sz="2000" smtClean="0"/>
              <a:t>语句</a:t>
            </a:r>
            <a:r>
              <a:rPr lang="en-US" altLang="zh-CN" sz="2000"/>
              <a:t>2</a:t>
            </a:r>
          </a:p>
          <a:p>
            <a:pPr defTabSz="363538">
              <a:lnSpc>
                <a:spcPct val="120000"/>
              </a:lnSpc>
            </a:pPr>
            <a:r>
              <a:rPr lang="en-US" altLang="zh-CN" sz="2000" smtClean="0"/>
              <a:t>else		</a:t>
            </a:r>
            <a:r>
              <a:rPr lang="zh-CN" altLang="en-US" sz="2000" smtClean="0"/>
              <a:t>语句</a:t>
            </a:r>
            <a:r>
              <a:rPr lang="en-US" altLang="zh-CN" sz="2000"/>
              <a:t>3</a:t>
            </a:r>
          </a:p>
        </p:txBody>
      </p:sp>
      <p:sp>
        <p:nvSpPr>
          <p:cNvPr id="7" name="矩形 6"/>
          <p:cNvSpPr/>
          <p:nvPr/>
        </p:nvSpPr>
        <p:spPr>
          <a:xfrm>
            <a:off x="6972301" y="2178090"/>
            <a:ext cx="4050196" cy="1569660"/>
          </a:xfrm>
          <a:prstGeom prst="rect">
            <a:avLst/>
          </a:prstGeom>
        </p:spPr>
        <p:txBody>
          <a:bodyPr wrap="square">
            <a:spAutoFit/>
          </a:bodyPr>
          <a:lstStyle/>
          <a:p>
            <a:pPr>
              <a:lnSpc>
                <a:spcPct val="120000"/>
              </a:lnSpc>
            </a:pPr>
            <a:r>
              <a:rPr lang="zh-CN" altLang="en-US" sz="2000">
                <a:solidFill>
                  <a:schemeClr val="tx1">
                    <a:lumMod val="75000"/>
                    <a:lumOff val="25000"/>
                  </a:schemeClr>
                </a:solidFill>
              </a:rPr>
              <a:t>编程序者把else写在与第1个if(外层if)同一列</a:t>
            </a:r>
            <a:r>
              <a:rPr lang="zh-CN" altLang="en-US" sz="2000" smtClean="0">
                <a:solidFill>
                  <a:schemeClr val="tx1">
                    <a:lumMod val="75000"/>
                    <a:lumOff val="25000"/>
                  </a:schemeClr>
                </a:solidFill>
              </a:rPr>
              <a:t>上，意图</a:t>
            </a:r>
            <a:r>
              <a:rPr lang="zh-CN" altLang="en-US" sz="2000">
                <a:solidFill>
                  <a:schemeClr val="tx1">
                    <a:lumMod val="75000"/>
                    <a:lumOff val="25000"/>
                  </a:schemeClr>
                </a:solidFill>
              </a:rPr>
              <a:t>是使else与第1个if</a:t>
            </a:r>
            <a:r>
              <a:rPr lang="zh-CN" altLang="en-US" sz="2000" smtClean="0">
                <a:solidFill>
                  <a:schemeClr val="tx1">
                    <a:lumMod val="75000"/>
                    <a:lumOff val="25000"/>
                  </a:schemeClr>
                </a:solidFill>
              </a:rPr>
              <a:t>对应，但</a:t>
            </a:r>
            <a:r>
              <a:rPr lang="zh-CN" altLang="en-US" sz="2000">
                <a:solidFill>
                  <a:schemeClr val="tx1">
                    <a:lumMod val="75000"/>
                    <a:lumOff val="25000"/>
                  </a:schemeClr>
                </a:solidFill>
              </a:rPr>
              <a:t>实际上else是与第2个if</a:t>
            </a:r>
            <a:r>
              <a:rPr lang="zh-CN" altLang="en-US" sz="2000" smtClean="0">
                <a:solidFill>
                  <a:schemeClr val="tx1">
                    <a:lumMod val="75000"/>
                    <a:lumOff val="25000"/>
                  </a:schemeClr>
                </a:solidFill>
              </a:rPr>
              <a:t>配对，因为</a:t>
            </a:r>
            <a:r>
              <a:rPr lang="zh-CN" altLang="en-US" sz="2000">
                <a:solidFill>
                  <a:schemeClr val="tx1">
                    <a:lumMod val="75000"/>
                    <a:lumOff val="25000"/>
                  </a:schemeClr>
                </a:solidFill>
              </a:rPr>
              <a:t>它们相距最近</a:t>
            </a:r>
            <a:r>
              <a:rPr lang="zh-CN" altLang="en-US" sz="2000" smtClean="0">
                <a:solidFill>
                  <a:schemeClr val="tx1">
                    <a:lumMod val="75000"/>
                    <a:lumOff val="25000"/>
                  </a:schemeClr>
                </a:solidFill>
              </a:rPr>
              <a:t>。</a:t>
            </a:r>
            <a:endParaRPr lang="zh-CN" altLang="en-US" sz="2000">
              <a:solidFill>
                <a:schemeClr val="tx1">
                  <a:lumMod val="75000"/>
                  <a:lumOff val="25000"/>
                </a:schemeClr>
              </a:solidFill>
            </a:endParaRPr>
          </a:p>
        </p:txBody>
      </p:sp>
      <p:sp>
        <p:nvSpPr>
          <p:cNvPr id="40" name="圆角矩形 39"/>
          <p:cNvSpPr/>
          <p:nvPr/>
        </p:nvSpPr>
        <p:spPr>
          <a:xfrm>
            <a:off x="989565" y="4688404"/>
            <a:ext cx="5668410" cy="18515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2000"/>
              <a:t>if</a:t>
            </a:r>
            <a:r>
              <a:rPr lang="en-US" altLang="zh-CN" sz="2000" smtClean="0"/>
              <a:t>()</a:t>
            </a:r>
          </a:p>
          <a:p>
            <a:pPr defTabSz="363538">
              <a:lnSpc>
                <a:spcPct val="120000"/>
              </a:lnSpc>
            </a:pPr>
            <a:r>
              <a:rPr lang="en-US" altLang="zh-CN" sz="2000" smtClean="0"/>
              <a:t>{</a:t>
            </a:r>
            <a:endParaRPr lang="en-US" altLang="zh-CN" sz="2000"/>
          </a:p>
          <a:p>
            <a:pPr defTabSz="363538">
              <a:lnSpc>
                <a:spcPct val="120000"/>
              </a:lnSpc>
            </a:pPr>
            <a:r>
              <a:rPr lang="en-US" altLang="zh-CN" sz="2000" smtClean="0"/>
              <a:t>	if()	</a:t>
            </a:r>
            <a:r>
              <a:rPr lang="zh-CN" altLang="en-US" sz="2000" smtClean="0"/>
              <a:t>语句</a:t>
            </a:r>
            <a:r>
              <a:rPr lang="en-US" altLang="zh-CN" sz="2000" smtClean="0"/>
              <a:t>1		</a:t>
            </a:r>
          </a:p>
          <a:p>
            <a:pPr defTabSz="363538">
              <a:lnSpc>
                <a:spcPct val="120000"/>
              </a:lnSpc>
            </a:pPr>
            <a:r>
              <a:rPr lang="en-US" altLang="zh-CN" sz="2000" smtClean="0"/>
              <a:t>}</a:t>
            </a:r>
            <a:endParaRPr lang="en-US" altLang="zh-CN" sz="2000"/>
          </a:p>
          <a:p>
            <a:pPr defTabSz="363538">
              <a:lnSpc>
                <a:spcPct val="120000"/>
              </a:lnSpc>
            </a:pPr>
            <a:r>
              <a:rPr lang="en-US" altLang="zh-CN" sz="2000" smtClean="0"/>
              <a:t>else		</a:t>
            </a:r>
            <a:r>
              <a:rPr lang="zh-CN" altLang="en-US" sz="2000" smtClean="0"/>
              <a:t>语句</a:t>
            </a:r>
            <a:r>
              <a:rPr lang="en-US" altLang="zh-CN" sz="2000" smtClean="0"/>
              <a:t>2</a:t>
            </a:r>
            <a:endParaRPr lang="en-US" altLang="zh-CN" sz="200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765" y="781695"/>
            <a:ext cx="27432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965" y="773345"/>
            <a:ext cx="31146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570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en-US" altLang="zh-CN" smtClean="0"/>
              <a:t>  </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0556" y="1542588"/>
                <a:ext cx="5343176" cy="1836716"/>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4.5】</a:t>
                </a:r>
                <a:r>
                  <a:rPr lang="zh-CN" altLang="en-US" sz="2000">
                    <a:solidFill>
                      <a:schemeClr val="accent1"/>
                    </a:solidFill>
                  </a:rPr>
                  <a:t>有一</a:t>
                </a:r>
                <a:r>
                  <a:rPr lang="zh-CN" altLang="en-US" sz="2000" smtClean="0">
                    <a:solidFill>
                      <a:schemeClr val="accent1"/>
                    </a:solidFill>
                  </a:rPr>
                  <a:t>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a:rPr>
                        </m:ctrlPr>
                      </m:dPr>
                      <m:e>
                        <m:m>
                          <m:mPr>
                            <m:mcs>
                              <m:mc>
                                <m:mcPr>
                                  <m:count m:val="1"/>
                                  <m:mcJc m:val="center"/>
                                </m:mcPr>
                              </m:mc>
                            </m:mcs>
                            <m:ctrlPr>
                              <a:rPr lang="en-US" altLang="zh-CN" sz="2000" b="0" i="1" smtClean="0">
                                <a:solidFill>
                                  <a:schemeClr val="accent1"/>
                                </a:solidFill>
                                <a:latin typeface="Cambria Math"/>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m:t>
                              </m:r>
                              <m:r>
                                <a:rPr lang="en-US" altLang="zh-CN" sz="2000" b="0" i="1" smtClean="0">
                                  <a:solidFill>
                                    <a:schemeClr val="accent1"/>
                                  </a:solidFill>
                                  <a:latin typeface="Cambria Math" panose="02040503050406030204" pitchFamily="18" charset="0"/>
                                </a:rPr>
                                <m:t>0</m:t>
                              </m:r>
                              <m:r>
                                <a:rPr lang="en-US" altLang="zh-CN" sz="2000" b="0" i="1" smtClean="0">
                                  <a:solidFill>
                                    <a:schemeClr val="accent1"/>
                                  </a:solidFill>
                                  <a:latin typeface="Cambria Math" panose="02040503050406030204" pitchFamily="18" charset="0"/>
                                </a:rPr>
                                <m:t>)</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0</m:t>
                              </m:r>
                              <m:r>
                                <a:rPr lang="en-US" altLang="zh-CN" sz="2000" b="0" i="1" smtClean="0">
                                  <a:solidFill>
                                    <a:schemeClr val="accent1"/>
                                  </a:solidFill>
                                  <a:latin typeface="Cambria Math" panose="02040503050406030204" pitchFamily="18" charset="0"/>
                                </a:rPr>
                                <m:t>)</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m:t>
                              </m:r>
                              <m:r>
                                <a:rPr lang="en-US" altLang="zh-CN" sz="2000" b="0" i="1" smtClean="0">
                                  <a:solidFill>
                                    <a:schemeClr val="accent1"/>
                                  </a:solidFill>
                                  <a:latin typeface="Cambria Math" panose="02040503050406030204" pitchFamily="18" charset="0"/>
                                </a:rPr>
                                <m:t>0</m:t>
                              </m:r>
                              <m:r>
                                <a:rPr lang="en-US" altLang="zh-CN" sz="2000" b="0" i="1" smtClean="0">
                                  <a:solidFill>
                                    <a:schemeClr val="accent1"/>
                                  </a:solidFill>
                                  <a:latin typeface="Cambria Math" panose="02040503050406030204" pitchFamily="18" charset="0"/>
                                </a:rPr>
                                <m:t>)</m:t>
                              </m:r>
                            </m:e>
                          </m:mr>
                        </m:m>
                      </m:e>
                    </m:d>
                  </m:oMath>
                </a14:m>
                <a:r>
                  <a:rPr lang="zh-CN" altLang="en-US" sz="2000" smtClean="0">
                    <a:solidFill>
                      <a:schemeClr val="accent1"/>
                    </a:solidFill>
                  </a:rPr>
                  <a:t>    编</a:t>
                </a:r>
                <a:r>
                  <a:rPr lang="zh-CN" altLang="en-US" sz="2000">
                    <a:solidFill>
                      <a:schemeClr val="accent1"/>
                    </a:solidFill>
                  </a:rPr>
                  <a:t>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smtClean="0">
                    <a:solidFill>
                      <a:schemeClr val="accent1"/>
                    </a:solidFill>
                  </a:rPr>
                  <a:t>值</a:t>
                </a:r>
                <a:r>
                  <a:rPr lang="zh-CN" altLang="en-US" sz="2000">
                    <a:solidFill>
                      <a:schemeClr val="accent1"/>
                    </a:solidFill>
                  </a:rPr>
                  <a:t>，</a:t>
                </a:r>
                <a:r>
                  <a:rPr lang="zh-CN" altLang="en-US" sz="2000" smtClean="0">
                    <a:solidFill>
                      <a:schemeClr val="accent1"/>
                    </a:solidFill>
                  </a:rPr>
                  <a:t>要求</a:t>
                </a:r>
                <a:r>
                  <a:rPr lang="zh-CN" altLang="en-US" sz="2000">
                    <a:solidFill>
                      <a:schemeClr val="accent1"/>
                    </a:solidFill>
                  </a:rPr>
                  <a:t>输出相应的</a:t>
                </a:r>
                <a:r>
                  <a:rPr lang="en-US" altLang="zh-CN" sz="2000">
                    <a:solidFill>
                      <a:schemeClr val="accent1"/>
                    </a:solidFill>
                  </a:rPr>
                  <a:t>y</a:t>
                </a:r>
                <a:r>
                  <a:rPr lang="zh-CN" altLang="en-US" sz="2000">
                    <a:solidFill>
                      <a:schemeClr val="accent1"/>
                    </a:solidFill>
                  </a:rPr>
                  <a:t>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0556" y="1542588"/>
                <a:ext cx="5343176" cy="1836716"/>
              </a:xfrm>
              <a:blipFill>
                <a:blip r:embed="rId11" cstate="print"/>
                <a:stretch>
                  <a:fillRect l="-1256" r="-2740"/>
                </a:stretch>
              </a:blipFill>
            </p:spPr>
            <p:txBody>
              <a:bodyPr/>
              <a:lstStyle/>
              <a:p>
                <a:r>
                  <a:rPr lang="zh-CN" altLang="en-US">
                    <a:noFill/>
                  </a:rPr>
                  <a:t> </a:t>
                </a:r>
              </a:p>
            </p:txBody>
          </p:sp>
        </mc:Fallback>
      </mc:AlternateContent>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smtClean="0"/>
              <a:t>y</a:t>
            </a:r>
          </a:p>
          <a:p>
            <a:pPr>
              <a:lnSpc>
                <a:spcPct val="150000"/>
              </a:lnSpc>
            </a:pPr>
            <a:r>
              <a:rPr lang="en-US" altLang="zh-CN" sz="1400" smtClean="0"/>
              <a:t>1</a:t>
            </a:r>
          </a:p>
          <a:p>
            <a:pPr>
              <a:lnSpc>
                <a:spcPct val="150000"/>
              </a:lnSpc>
            </a:pPr>
            <a:r>
              <a:rPr lang="en-US" altLang="zh-CN" sz="1400" smtClean="0"/>
              <a:t>0			x</a:t>
            </a:r>
          </a:p>
          <a:p>
            <a:pPr>
              <a:lnSpc>
                <a:spcPts val="1000"/>
              </a:lnSpc>
            </a:pPr>
            <a:r>
              <a:rPr lang="en-US" altLang="zh-CN" sz="1400" smtClean="0"/>
              <a:t>   -1</a:t>
            </a:r>
            <a:endParaRPr lang="zh-CN" altLang="en-US" sz="1400"/>
          </a:p>
        </p:txBody>
      </p:sp>
    </p:spTree>
    <p:extLst>
      <p:ext uri="{BB962C8B-B14F-4D97-AF65-F5344CB8AC3E}">
        <p14:creationId xmlns:p14="http://schemas.microsoft.com/office/powerpoint/2010/main" val="520833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6614736" y="345184"/>
            <a:ext cx="3957984" cy="604131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&lt;stdio.h&gt;</a:t>
            </a:r>
          </a:p>
          <a:p>
            <a:pPr defTabSz="363538"/>
            <a:r>
              <a:rPr lang="en-US" altLang="zh-CN" sz="2400"/>
              <a:t>int main()</a:t>
            </a:r>
          </a:p>
          <a:p>
            <a:pPr defTabSz="363538"/>
            <a:r>
              <a:rPr lang="en-US" altLang="zh-CN" sz="2400"/>
              <a:t>{</a:t>
            </a:r>
          </a:p>
          <a:p>
            <a:pPr defTabSz="363538"/>
            <a:r>
              <a:rPr lang="en-US" altLang="zh-CN" sz="2400"/>
              <a:t>	int x,y;</a:t>
            </a:r>
          </a:p>
          <a:p>
            <a:pPr defTabSz="363538"/>
            <a:r>
              <a:rPr lang="en-US" altLang="zh-CN" sz="2400"/>
              <a:t>	scanf("%d",&amp;x</a:t>
            </a:r>
            <a:r>
              <a:rPr lang="en-US" altLang="zh-CN" sz="2400" smtClean="0"/>
              <a:t>);</a:t>
            </a:r>
          </a:p>
          <a:p>
            <a:pPr defTabSz="363538"/>
            <a:endParaRPr lang="en-US" altLang="zh-CN" sz="2400"/>
          </a:p>
          <a:p>
            <a:pPr defTabSz="363538"/>
            <a:r>
              <a:rPr lang="en-US" altLang="zh-CN" sz="2400"/>
              <a:t>	if(x&lt;0)</a:t>
            </a:r>
          </a:p>
          <a:p>
            <a:pPr defTabSz="363538"/>
            <a:r>
              <a:rPr lang="en-US" altLang="zh-CN" sz="2400"/>
              <a:t>		</a:t>
            </a:r>
            <a:r>
              <a:rPr lang="en-US" altLang="zh-CN" sz="2400" smtClean="0"/>
              <a:t>	y</a:t>
            </a:r>
            <a:r>
              <a:rPr lang="en-US" altLang="zh-CN" sz="2400"/>
              <a:t>=-1;</a:t>
            </a:r>
          </a:p>
          <a:p>
            <a:pPr defTabSz="363538"/>
            <a:r>
              <a:rPr lang="en-US" altLang="zh-CN" sz="2400"/>
              <a:t>	</a:t>
            </a:r>
            <a:r>
              <a:rPr lang="en-US" altLang="zh-CN" sz="2400" smtClean="0"/>
              <a:t>if(x</a:t>
            </a:r>
            <a:r>
              <a:rPr lang="en-US" altLang="zh-CN" sz="2400"/>
              <a:t>==0) </a:t>
            </a:r>
            <a:endParaRPr lang="en-US" altLang="zh-CN" sz="2400" smtClean="0"/>
          </a:p>
          <a:p>
            <a:pPr defTabSz="363538"/>
            <a:r>
              <a:rPr lang="en-US" altLang="zh-CN" sz="2400"/>
              <a:t>	</a:t>
            </a:r>
            <a:r>
              <a:rPr lang="en-US" altLang="zh-CN" sz="2400" smtClean="0"/>
              <a:t>		y=0;</a:t>
            </a:r>
          </a:p>
          <a:p>
            <a:pPr defTabSz="363538"/>
            <a:r>
              <a:rPr lang="en-US" altLang="zh-CN" sz="2400"/>
              <a:t>	 </a:t>
            </a:r>
            <a:r>
              <a:rPr lang="en-US" altLang="zh-CN" sz="2400" smtClean="0"/>
              <a:t>if(x &lt;0</a:t>
            </a:r>
            <a:r>
              <a:rPr lang="en-US" altLang="zh-CN" sz="2400"/>
              <a:t>) </a:t>
            </a:r>
          </a:p>
          <a:p>
            <a:pPr defTabSz="363538"/>
            <a:r>
              <a:rPr lang="en-US" altLang="zh-CN" sz="2400"/>
              <a:t>		</a:t>
            </a:r>
            <a:r>
              <a:rPr lang="en-US" altLang="zh-CN" sz="2400" smtClean="0"/>
              <a:t> 	y=1</a:t>
            </a:r>
            <a:r>
              <a:rPr lang="en-US" altLang="zh-CN" sz="2400"/>
              <a:t>;</a:t>
            </a:r>
          </a:p>
          <a:p>
            <a:pPr defTabSz="363538"/>
            <a:r>
              <a:rPr lang="en-US" altLang="zh-CN" sz="2400"/>
              <a:t>		printf("x=%d,y=%d\n",x,y);</a:t>
            </a:r>
          </a:p>
          <a:p>
            <a:pPr defTabSz="363538"/>
            <a:r>
              <a:rPr lang="en-US" altLang="zh-CN" sz="2400"/>
              <a:t>	return 0;</a:t>
            </a:r>
          </a:p>
          <a:p>
            <a:pPr defTabSz="363538"/>
            <a:r>
              <a:rPr lang="en-US" altLang="zh-CN" sz="2400"/>
              <a:t>}</a:t>
            </a:r>
            <a:endParaRPr lang="en-US" altLang="zh-CN" sz="2400" smtClean="0">
              <a:solidFill>
                <a:srgbClr val="008000"/>
              </a:solidFill>
            </a:endParaRPr>
          </a:p>
        </p:txBody>
      </p:sp>
      <p:grpSp>
        <p:nvGrpSpPr>
          <p:cNvPr id="11" name="组合 10"/>
          <p:cNvGrpSpPr/>
          <p:nvPr/>
        </p:nvGrpSpPr>
        <p:grpSpPr>
          <a:xfrm>
            <a:off x="1385898" y="2190235"/>
            <a:ext cx="3792067" cy="1519084"/>
            <a:chOff x="6420678" y="3346445"/>
            <a:chExt cx="4060525" cy="2847825"/>
          </a:xfrm>
        </p:grpSpPr>
        <p:cxnSp>
          <p:nvCxnSpPr>
            <p:cNvPr id="12" name="直接箭头连接符 11"/>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流程图: 决策 13"/>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smtClean="0">
                  <a:solidFill>
                    <a:schemeClr val="tx1"/>
                  </a:solidFill>
                </a:rPr>
                <a:t>x&lt;0</a:t>
              </a:r>
              <a:endParaRPr lang="zh-CN" altLang="en-US" sz="2400">
                <a:solidFill>
                  <a:schemeClr val="tx1"/>
                </a:solidFill>
              </a:endParaRPr>
            </a:p>
          </p:txBody>
        </p:sp>
        <p:sp>
          <p:nvSpPr>
            <p:cNvPr id="15" name="任意多边形 14"/>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rPr>
                <a:t>y = -1</a:t>
              </a:r>
              <a:endParaRPr lang="zh-CN" altLang="en-US" sz="2400">
                <a:solidFill>
                  <a:schemeClr val="tx1"/>
                </a:solidFill>
              </a:endParaRPr>
            </a:p>
          </p:txBody>
        </p:sp>
        <p:sp>
          <p:nvSpPr>
            <p:cNvPr id="17" name="任意多边形 16"/>
            <p:cNvSpPr/>
            <p:nvPr/>
          </p:nvSpPr>
          <p:spPr>
            <a:xfrm flipH="1">
              <a:off x="9770164" y="4079760"/>
              <a:ext cx="665920" cy="1536571"/>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0" name="任意多边形 19"/>
            <p:cNvSpPr/>
            <p:nvPr/>
          </p:nvSpPr>
          <p:spPr>
            <a:xfrm flipH="1">
              <a:off x="8875644" y="5442146"/>
              <a:ext cx="1560443" cy="348368"/>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1" name="直接箭头连接符 20"/>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8"/>
            <p:cNvSpPr txBox="1"/>
            <p:nvPr/>
          </p:nvSpPr>
          <p:spPr>
            <a:xfrm>
              <a:off x="7320561" y="3387373"/>
              <a:ext cx="3160642" cy="692386"/>
            </a:xfrm>
            <a:prstGeom prst="rect">
              <a:avLst/>
            </a:prstGeom>
            <a:noFill/>
          </p:spPr>
          <p:txBody>
            <a:bodyPr wrap="square" rtlCol="0">
              <a:spAutoFit/>
            </a:bodyPr>
            <a:lstStyle/>
            <a:p>
              <a:pPr defTabSz="447675"/>
              <a:r>
                <a:rPr lang="zh-CN" altLang="en-US" smtClean="0"/>
                <a:t>真</a:t>
              </a:r>
              <a:r>
                <a:rPr lang="en-US" altLang="zh-CN" smtClean="0"/>
                <a:t>				   </a:t>
              </a:r>
              <a:r>
                <a:rPr lang="zh-CN" altLang="en-US" smtClean="0"/>
                <a:t>假</a:t>
              </a:r>
              <a:r>
                <a:rPr lang="en-US" altLang="zh-CN" smtClean="0"/>
                <a:t>(0)</a:t>
              </a:r>
              <a:endParaRPr lang="zh-CN" altLang="en-US"/>
            </a:p>
          </p:txBody>
        </p:sp>
      </p:grpSp>
      <p:grpSp>
        <p:nvGrpSpPr>
          <p:cNvPr id="23" name="组合 22"/>
          <p:cNvGrpSpPr/>
          <p:nvPr/>
        </p:nvGrpSpPr>
        <p:grpSpPr>
          <a:xfrm>
            <a:off x="1400915" y="3523575"/>
            <a:ext cx="3749934" cy="1519084"/>
            <a:chOff x="6420678" y="3346445"/>
            <a:chExt cx="4015409" cy="2847825"/>
          </a:xfrm>
        </p:grpSpPr>
        <p:cxnSp>
          <p:nvCxnSpPr>
            <p:cNvPr id="24" name="直接箭头连接符 23"/>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流程图: 决策 24"/>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smtClean="0">
                  <a:solidFill>
                    <a:schemeClr val="tx1"/>
                  </a:solidFill>
                </a:rPr>
                <a:t>x==0</a:t>
              </a:r>
              <a:endParaRPr lang="zh-CN" altLang="en-US" sz="2400">
                <a:solidFill>
                  <a:schemeClr val="tx1"/>
                </a:solidFill>
              </a:endParaRPr>
            </a:p>
          </p:txBody>
        </p:sp>
        <p:sp>
          <p:nvSpPr>
            <p:cNvPr id="26" name="任意多边形 25"/>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rPr>
                <a:t>y = 0</a:t>
              </a:r>
              <a:endParaRPr lang="zh-CN" altLang="en-US" sz="2400">
                <a:solidFill>
                  <a:schemeClr val="tx1"/>
                </a:solidFill>
              </a:endParaRPr>
            </a:p>
          </p:txBody>
        </p:sp>
        <p:sp>
          <p:nvSpPr>
            <p:cNvPr id="28" name="任意多边形 27"/>
            <p:cNvSpPr/>
            <p:nvPr/>
          </p:nvSpPr>
          <p:spPr>
            <a:xfrm flipH="1">
              <a:off x="9770164" y="4079760"/>
              <a:ext cx="665920" cy="1536571"/>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0" name="任意多边形 29"/>
            <p:cNvSpPr/>
            <p:nvPr/>
          </p:nvSpPr>
          <p:spPr>
            <a:xfrm flipH="1">
              <a:off x="8875644" y="5442146"/>
              <a:ext cx="1560443" cy="348368"/>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38" name="直接箭头连接符 3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28"/>
            <p:cNvSpPr txBox="1"/>
            <p:nvPr/>
          </p:nvSpPr>
          <p:spPr>
            <a:xfrm>
              <a:off x="7259363" y="3402915"/>
              <a:ext cx="3160642" cy="692386"/>
            </a:xfrm>
            <a:prstGeom prst="rect">
              <a:avLst/>
            </a:prstGeom>
            <a:noFill/>
          </p:spPr>
          <p:txBody>
            <a:bodyPr wrap="square" rtlCol="0">
              <a:spAutoFit/>
            </a:bodyPr>
            <a:lstStyle/>
            <a:p>
              <a:pPr defTabSz="447675"/>
              <a:r>
                <a:rPr lang="zh-CN" altLang="en-US" smtClean="0"/>
                <a:t>真</a:t>
              </a:r>
              <a:r>
                <a:rPr lang="en-US" altLang="zh-CN" smtClean="0"/>
                <a:t>				   </a:t>
              </a:r>
              <a:r>
                <a:rPr lang="zh-CN" altLang="en-US" smtClean="0"/>
                <a:t>假</a:t>
              </a:r>
              <a:r>
                <a:rPr lang="en-US" altLang="zh-CN" smtClean="0"/>
                <a:t>(0)</a:t>
              </a:r>
              <a:endParaRPr lang="zh-CN" altLang="en-US"/>
            </a:p>
          </p:txBody>
        </p:sp>
      </p:grpSp>
      <p:grpSp>
        <p:nvGrpSpPr>
          <p:cNvPr id="40" name="组合 39"/>
          <p:cNvGrpSpPr/>
          <p:nvPr/>
        </p:nvGrpSpPr>
        <p:grpSpPr>
          <a:xfrm>
            <a:off x="1414471" y="4871203"/>
            <a:ext cx="3749934" cy="1519084"/>
            <a:chOff x="6420678" y="3346445"/>
            <a:chExt cx="4015409" cy="2847825"/>
          </a:xfrm>
        </p:grpSpPr>
        <p:cxnSp>
          <p:nvCxnSpPr>
            <p:cNvPr id="42" name="直接箭头连接符 41"/>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smtClean="0">
                  <a:solidFill>
                    <a:schemeClr val="tx1"/>
                  </a:solidFill>
                </a:rPr>
                <a:t>x &gt; 0</a:t>
              </a:r>
              <a:endParaRPr lang="zh-CN" altLang="en-US" sz="2400">
                <a:solidFill>
                  <a:schemeClr val="tx1"/>
                </a:solidFill>
              </a:endParaRPr>
            </a:p>
          </p:txBody>
        </p:sp>
        <p:sp>
          <p:nvSpPr>
            <p:cNvPr id="44" name="任意多边形 43"/>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rPr>
                <a:t>y = 1</a:t>
              </a:r>
              <a:endParaRPr lang="zh-CN" altLang="en-US" sz="2400">
                <a:solidFill>
                  <a:schemeClr val="tx1"/>
                </a:solidFill>
              </a:endParaRPr>
            </a:p>
          </p:txBody>
        </p:sp>
        <p:sp>
          <p:nvSpPr>
            <p:cNvPr id="46" name="任意多边形 45"/>
            <p:cNvSpPr/>
            <p:nvPr/>
          </p:nvSpPr>
          <p:spPr>
            <a:xfrm flipH="1">
              <a:off x="9770164" y="4079760"/>
              <a:ext cx="665920" cy="1536571"/>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任意多边形 46"/>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48" name="任意多边形 47"/>
            <p:cNvSpPr/>
            <p:nvPr/>
          </p:nvSpPr>
          <p:spPr>
            <a:xfrm flipH="1">
              <a:off x="8875644" y="5442146"/>
              <a:ext cx="1560443" cy="348368"/>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49" name="直接箭头连接符 48"/>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28"/>
            <p:cNvSpPr txBox="1"/>
            <p:nvPr/>
          </p:nvSpPr>
          <p:spPr>
            <a:xfrm>
              <a:off x="7259363" y="3402915"/>
              <a:ext cx="3160642" cy="692386"/>
            </a:xfrm>
            <a:prstGeom prst="rect">
              <a:avLst/>
            </a:prstGeom>
            <a:noFill/>
          </p:spPr>
          <p:txBody>
            <a:bodyPr wrap="square" rtlCol="0">
              <a:spAutoFit/>
            </a:bodyPr>
            <a:lstStyle/>
            <a:p>
              <a:pPr defTabSz="447675"/>
              <a:r>
                <a:rPr lang="zh-CN" altLang="en-US" smtClean="0"/>
                <a:t>真</a:t>
              </a:r>
              <a:r>
                <a:rPr lang="en-US" altLang="zh-CN" smtClean="0"/>
                <a:t>				   </a:t>
              </a:r>
              <a:r>
                <a:rPr lang="zh-CN" altLang="en-US" smtClean="0"/>
                <a:t>假</a:t>
              </a:r>
              <a:r>
                <a:rPr lang="en-US" altLang="zh-CN" smtClean="0"/>
                <a:t>(0)</a:t>
              </a:r>
              <a:endParaRPr lang="zh-CN" altLang="en-US"/>
            </a:p>
          </p:txBody>
        </p:sp>
      </p:grpSp>
      <mc:AlternateContent xmlns:mc="http://schemas.openxmlformats.org/markup-compatibility/2006" xmlns:a14="http://schemas.microsoft.com/office/drawing/2010/main">
        <mc:Choice Requires="a14">
          <p:sp>
            <p:nvSpPr>
              <p:cNvPr id="33" name="内容占位符 2"/>
              <p:cNvSpPr>
                <a:spLocks noGrp="1"/>
              </p:cNvSpPr>
              <p:nvPr>
                <p:ph idx="1"/>
              </p:nvPr>
            </p:nvSpPr>
            <p:spPr>
              <a:xfrm>
                <a:off x="273689" y="345184"/>
                <a:ext cx="5343176" cy="1836716"/>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4.5】</a:t>
                </a:r>
                <a:r>
                  <a:rPr lang="zh-CN" altLang="en-US" sz="2000">
                    <a:solidFill>
                      <a:schemeClr val="accent1"/>
                    </a:solidFill>
                  </a:rPr>
                  <a:t>有一</a:t>
                </a:r>
                <a:r>
                  <a:rPr lang="zh-CN" altLang="en-US" sz="2000" smtClean="0">
                    <a:solidFill>
                      <a:schemeClr val="accent1"/>
                    </a:solidFill>
                  </a:rPr>
                  <a:t>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a:rPr>
                        </m:ctrlPr>
                      </m:dPr>
                      <m:e>
                        <m:m>
                          <m:mPr>
                            <m:mcs>
                              <m:mc>
                                <m:mcPr>
                                  <m:count m:val="1"/>
                                  <m:mcJc m:val="center"/>
                                </m:mcPr>
                              </m:mc>
                            </m:mcs>
                            <m:ctrlPr>
                              <a:rPr lang="en-US" altLang="zh-CN" sz="2000" b="0" i="1" smtClean="0">
                                <a:solidFill>
                                  <a:schemeClr val="accent1"/>
                                </a:solidFill>
                                <a:latin typeface="Cambria Math"/>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m:t>
                              </m:r>
                              <m:r>
                                <a:rPr lang="en-US" altLang="zh-CN" sz="2000" b="0" i="1" smtClean="0">
                                  <a:solidFill>
                                    <a:schemeClr val="accent1"/>
                                  </a:solidFill>
                                  <a:latin typeface="Cambria Math" panose="02040503050406030204" pitchFamily="18" charset="0"/>
                                </a:rPr>
                                <m:t>0</m:t>
                              </m:r>
                              <m:r>
                                <a:rPr lang="en-US" altLang="zh-CN" sz="2000" b="0" i="1" smtClean="0">
                                  <a:solidFill>
                                    <a:schemeClr val="accent1"/>
                                  </a:solidFill>
                                  <a:latin typeface="Cambria Math" panose="02040503050406030204" pitchFamily="18" charset="0"/>
                                </a:rPr>
                                <m:t>)</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0</m:t>
                              </m:r>
                              <m:r>
                                <a:rPr lang="en-US" altLang="zh-CN" sz="2000" b="0" i="1" smtClean="0">
                                  <a:solidFill>
                                    <a:schemeClr val="accent1"/>
                                  </a:solidFill>
                                  <a:latin typeface="Cambria Math" panose="02040503050406030204" pitchFamily="18" charset="0"/>
                                </a:rPr>
                                <m:t>)</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m:t>
                              </m:r>
                              <m:r>
                                <a:rPr lang="en-US" altLang="zh-CN" sz="2000" b="0" i="1" smtClean="0">
                                  <a:solidFill>
                                    <a:schemeClr val="accent1"/>
                                  </a:solidFill>
                                  <a:latin typeface="Cambria Math" panose="02040503050406030204" pitchFamily="18" charset="0"/>
                                </a:rPr>
                                <m:t>0</m:t>
                              </m:r>
                              <m:r>
                                <a:rPr lang="en-US" altLang="zh-CN" sz="2000" b="0" i="1" smtClean="0">
                                  <a:solidFill>
                                    <a:schemeClr val="accent1"/>
                                  </a:solidFill>
                                  <a:latin typeface="Cambria Math" panose="02040503050406030204" pitchFamily="18" charset="0"/>
                                </a:rPr>
                                <m:t>)</m:t>
                              </m:r>
                            </m:e>
                          </m:mr>
                        </m:m>
                      </m:e>
                    </m:d>
                  </m:oMath>
                </a14:m>
                <a:r>
                  <a:rPr lang="zh-CN" altLang="en-US" sz="2000" smtClean="0">
                    <a:solidFill>
                      <a:schemeClr val="accent1"/>
                    </a:solidFill>
                  </a:rPr>
                  <a:t>    编</a:t>
                </a:r>
                <a:r>
                  <a:rPr lang="zh-CN" altLang="en-US" sz="2000">
                    <a:solidFill>
                      <a:schemeClr val="accent1"/>
                    </a:solidFill>
                  </a:rPr>
                  <a:t>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smtClean="0">
                    <a:solidFill>
                      <a:schemeClr val="accent1"/>
                    </a:solidFill>
                  </a:rPr>
                  <a:t>值</a:t>
                </a:r>
                <a:r>
                  <a:rPr lang="zh-CN" altLang="en-US" sz="2000">
                    <a:solidFill>
                      <a:schemeClr val="accent1"/>
                    </a:solidFill>
                  </a:rPr>
                  <a:t>，</a:t>
                </a:r>
                <a:r>
                  <a:rPr lang="zh-CN" altLang="en-US" sz="2000" smtClean="0">
                    <a:solidFill>
                      <a:schemeClr val="accent1"/>
                    </a:solidFill>
                  </a:rPr>
                  <a:t>要求</a:t>
                </a:r>
                <a:r>
                  <a:rPr lang="zh-CN" altLang="en-US" sz="2000">
                    <a:solidFill>
                      <a:schemeClr val="accent1"/>
                    </a:solidFill>
                  </a:rPr>
                  <a:t>输出相应的</a:t>
                </a:r>
                <a:r>
                  <a:rPr lang="en-US" altLang="zh-CN" sz="2000">
                    <a:solidFill>
                      <a:schemeClr val="accent1"/>
                    </a:solidFill>
                  </a:rPr>
                  <a:t>y</a:t>
                </a:r>
                <a:r>
                  <a:rPr lang="zh-CN" altLang="en-US" sz="2000">
                    <a:solidFill>
                      <a:schemeClr val="accent1"/>
                    </a:solidFill>
                  </a:rPr>
                  <a:t>值。</a:t>
                </a:r>
              </a:p>
            </p:txBody>
          </p:sp>
        </mc:Choice>
        <mc:Fallback xmlns="">
          <p:sp>
            <p:nvSpPr>
              <p:cNvPr id="33" name="内容占位符 2"/>
              <p:cNvSpPr>
                <a:spLocks noGrp="1" noRot="1" noChangeAspect="1" noMove="1" noResize="1" noEditPoints="1" noAdjustHandles="1" noChangeArrowheads="1" noChangeShapeType="1" noTextEdit="1"/>
              </p:cNvSpPr>
              <p:nvPr>
                <p:ph idx="1"/>
              </p:nvPr>
            </p:nvSpPr>
            <p:spPr>
              <a:xfrm>
                <a:off x="273689" y="345184"/>
                <a:ext cx="5343176" cy="1836716"/>
              </a:xfrm>
              <a:blipFill rotWithShape="1">
                <a:blip r:embed="rId3"/>
                <a:stretch>
                  <a:fillRect l="-1256" r="-2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438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7440163" y="738101"/>
            <a:ext cx="4318449" cy="53983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&lt;stdio.h&gt;</a:t>
            </a:r>
          </a:p>
          <a:p>
            <a:pPr defTabSz="363538"/>
            <a:r>
              <a:rPr lang="en-US" altLang="zh-CN" sz="2400"/>
              <a:t>int main()</a:t>
            </a:r>
          </a:p>
          <a:p>
            <a:pPr defTabSz="363538"/>
            <a:r>
              <a:rPr lang="en-US" altLang="zh-CN" sz="2400"/>
              <a:t>{</a:t>
            </a:r>
          </a:p>
          <a:p>
            <a:pPr defTabSz="363538"/>
            <a:r>
              <a:rPr lang="en-US" altLang="zh-CN" sz="2400"/>
              <a:t>	int x,y;</a:t>
            </a:r>
          </a:p>
          <a:p>
            <a:pPr defTabSz="363538"/>
            <a:r>
              <a:rPr lang="en-US" altLang="zh-CN" sz="2400"/>
              <a:t>	scanf("%d",&amp;x);</a:t>
            </a:r>
          </a:p>
          <a:p>
            <a:pPr defTabSz="363538"/>
            <a:r>
              <a:rPr lang="en-US" altLang="zh-CN" sz="2400"/>
              <a:t>	</a:t>
            </a:r>
            <a:r>
              <a:rPr lang="en-US" altLang="zh-CN" sz="2400" smtClean="0"/>
              <a:t>if(x&gt;0)</a:t>
            </a:r>
            <a:endParaRPr lang="en-US" altLang="zh-CN" sz="2400"/>
          </a:p>
          <a:p>
            <a:pPr defTabSz="363538"/>
            <a:r>
              <a:rPr lang="zh-CN" altLang="en-US" sz="2400"/>
              <a:t>		</a:t>
            </a:r>
            <a:r>
              <a:rPr lang="en-US" altLang="zh-CN" sz="2400" smtClean="0"/>
              <a:t>y=1</a:t>
            </a:r>
            <a:r>
              <a:rPr lang="en-US" altLang="zh-CN" sz="2400"/>
              <a:t>;</a:t>
            </a:r>
          </a:p>
          <a:p>
            <a:pPr defTabSz="363538"/>
            <a:r>
              <a:rPr lang="en-US" altLang="zh-CN" sz="2400"/>
              <a:t>	</a:t>
            </a:r>
            <a:r>
              <a:rPr lang="en-US" altLang="zh-CN" sz="2400" smtClean="0"/>
              <a:t>else   if( x==0)</a:t>
            </a:r>
          </a:p>
          <a:p>
            <a:pPr defTabSz="363538"/>
            <a:r>
              <a:rPr lang="en-US" altLang="zh-CN" sz="2400"/>
              <a:t>	</a:t>
            </a:r>
            <a:r>
              <a:rPr lang="en-US" altLang="zh-CN" sz="2400" smtClean="0"/>
              <a:t>			 </a:t>
            </a:r>
            <a:r>
              <a:rPr lang="en-US" altLang="zh-CN" sz="2400"/>
              <a:t>y=0;</a:t>
            </a:r>
          </a:p>
          <a:p>
            <a:pPr defTabSz="363538"/>
            <a:r>
              <a:rPr lang="en-US" altLang="zh-CN" sz="2400"/>
              <a:t>	</a:t>
            </a:r>
            <a:r>
              <a:rPr lang="en-US" altLang="zh-CN" sz="2400" smtClean="0"/>
              <a:t>		else </a:t>
            </a:r>
            <a:r>
              <a:rPr lang="en-US" altLang="zh-CN" sz="2400"/>
              <a:t>		</a:t>
            </a:r>
            <a:endParaRPr lang="en-US" altLang="zh-CN" sz="2400" smtClean="0"/>
          </a:p>
          <a:p>
            <a:pPr defTabSz="363538"/>
            <a:r>
              <a:rPr lang="en-US" altLang="zh-CN" sz="2400"/>
              <a:t> </a:t>
            </a:r>
            <a:r>
              <a:rPr lang="en-US" altLang="zh-CN" sz="2400" smtClean="0"/>
              <a:t>                 y</a:t>
            </a:r>
            <a:r>
              <a:rPr lang="en-US" altLang="zh-CN" sz="2400"/>
              <a:t>=-1;</a:t>
            </a:r>
          </a:p>
          <a:p>
            <a:pPr defTabSz="363538"/>
            <a:r>
              <a:rPr lang="en-US" altLang="zh-CN" sz="2400"/>
              <a:t>	printf("x=%d,y=%d\n",x,y);</a:t>
            </a:r>
          </a:p>
          <a:p>
            <a:pPr defTabSz="363538"/>
            <a:r>
              <a:rPr lang="en-US" altLang="zh-CN" sz="2400"/>
              <a:t>	return 0;</a:t>
            </a:r>
          </a:p>
          <a:p>
            <a:pPr defTabSz="363538"/>
            <a:r>
              <a:rPr lang="en-US" altLang="zh-CN" sz="2400"/>
              <a:t>}</a:t>
            </a:r>
            <a:endParaRPr lang="en-US" altLang="zh-CN" sz="2400" smtClean="0">
              <a:solidFill>
                <a:srgbClr val="008000"/>
              </a:solidFill>
            </a:endParaRPr>
          </a:p>
        </p:txBody>
      </p:sp>
      <p:grpSp>
        <p:nvGrpSpPr>
          <p:cNvPr id="33" name="组合 32"/>
          <p:cNvGrpSpPr/>
          <p:nvPr/>
        </p:nvGrpSpPr>
        <p:grpSpPr>
          <a:xfrm>
            <a:off x="410374" y="1614263"/>
            <a:ext cx="5418875" cy="3040140"/>
            <a:chOff x="1278242" y="1023966"/>
            <a:chExt cx="5418875" cy="3040140"/>
          </a:xfrm>
        </p:grpSpPr>
        <p:cxnSp>
          <p:nvCxnSpPr>
            <p:cNvPr id="34" name="直接箭头连接符 33"/>
            <p:cNvCxnSpPr/>
            <p:nvPr/>
          </p:nvCxnSpPr>
          <p:spPr>
            <a:xfrm>
              <a:off x="3552406" y="1023966"/>
              <a:ext cx="0" cy="19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流程图: 决策 34"/>
            <p:cNvSpPr/>
            <p:nvPr/>
          </p:nvSpPr>
          <p:spPr>
            <a:xfrm>
              <a:off x="2698390" y="1215997"/>
              <a:ext cx="1707891" cy="3982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smtClean="0">
                  <a:solidFill>
                    <a:schemeClr val="tx1"/>
                  </a:solidFill>
                </a:rPr>
                <a:t>x&lt;0</a:t>
              </a:r>
              <a:endParaRPr lang="zh-CN" altLang="en-US" sz="2400">
                <a:solidFill>
                  <a:schemeClr val="tx1"/>
                </a:solidFill>
              </a:endParaRPr>
            </a:p>
          </p:txBody>
        </p:sp>
        <p:sp>
          <p:nvSpPr>
            <p:cNvPr id="36" name="任意多边形 35"/>
            <p:cNvSpPr/>
            <p:nvPr/>
          </p:nvSpPr>
          <p:spPr>
            <a:xfrm>
              <a:off x="2076495" y="1415130"/>
              <a:ext cx="621895" cy="402931"/>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1278242" y="1810360"/>
              <a:ext cx="1596506" cy="331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rPr>
                <a:t>y = -1</a:t>
              </a:r>
              <a:endParaRPr lang="zh-CN" altLang="en-US" sz="2400">
                <a:solidFill>
                  <a:schemeClr val="tx1"/>
                </a:solidFill>
              </a:endParaRPr>
            </a:p>
          </p:txBody>
        </p:sp>
        <p:sp>
          <p:nvSpPr>
            <p:cNvPr id="38" name="任意多边形 37"/>
            <p:cNvSpPr/>
            <p:nvPr/>
          </p:nvSpPr>
          <p:spPr>
            <a:xfrm flipH="1">
              <a:off x="4406278" y="1415130"/>
              <a:ext cx="621893" cy="819636"/>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任意多边形 38"/>
            <p:cNvSpPr/>
            <p:nvPr/>
          </p:nvSpPr>
          <p:spPr>
            <a:xfrm>
              <a:off x="2104342" y="2149555"/>
              <a:ext cx="1466558" cy="1639486"/>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40" name="文本框 28"/>
            <p:cNvSpPr txBox="1"/>
            <p:nvPr/>
          </p:nvSpPr>
          <p:spPr>
            <a:xfrm>
              <a:off x="2118630" y="1045798"/>
              <a:ext cx="2951679" cy="369332"/>
            </a:xfrm>
            <a:prstGeom prst="rect">
              <a:avLst/>
            </a:prstGeom>
            <a:noFill/>
          </p:spPr>
          <p:txBody>
            <a:bodyPr wrap="square" rtlCol="0">
              <a:spAutoFit/>
            </a:bodyPr>
            <a:lstStyle/>
            <a:p>
              <a:pPr defTabSz="447675"/>
              <a:r>
                <a:rPr lang="zh-CN" altLang="en-US" smtClean="0"/>
                <a:t>真</a:t>
              </a:r>
              <a:r>
                <a:rPr lang="en-US" altLang="zh-CN" smtClean="0"/>
                <a:t>				   </a:t>
              </a:r>
              <a:r>
                <a:rPr lang="zh-CN" altLang="en-US" smtClean="0"/>
                <a:t>假</a:t>
              </a:r>
              <a:r>
                <a:rPr lang="en-US" altLang="zh-CN" smtClean="0"/>
                <a:t>(0)</a:t>
              </a:r>
              <a:endParaRPr lang="zh-CN" altLang="en-US"/>
            </a:p>
          </p:txBody>
        </p:sp>
        <p:cxnSp>
          <p:nvCxnSpPr>
            <p:cNvPr id="41" name="直接箭头连接符 40"/>
            <p:cNvCxnSpPr/>
            <p:nvPr/>
          </p:nvCxnSpPr>
          <p:spPr>
            <a:xfrm>
              <a:off x="5044988" y="1835312"/>
              <a:ext cx="0" cy="19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流程图: 决策 41"/>
            <p:cNvSpPr/>
            <p:nvPr/>
          </p:nvSpPr>
          <p:spPr>
            <a:xfrm>
              <a:off x="4190972" y="2027343"/>
              <a:ext cx="1707891" cy="3982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smtClean="0">
                  <a:solidFill>
                    <a:schemeClr val="tx1"/>
                  </a:solidFill>
                </a:rPr>
                <a:t>x==0</a:t>
              </a:r>
              <a:endParaRPr lang="zh-CN" altLang="en-US" sz="2400">
                <a:solidFill>
                  <a:schemeClr val="tx1"/>
                </a:solidFill>
              </a:endParaRPr>
            </a:p>
          </p:txBody>
        </p:sp>
        <p:sp>
          <p:nvSpPr>
            <p:cNvPr id="43" name="任意多边形 42"/>
            <p:cNvSpPr/>
            <p:nvPr/>
          </p:nvSpPr>
          <p:spPr>
            <a:xfrm>
              <a:off x="3569077" y="2226476"/>
              <a:ext cx="621895" cy="402931"/>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2770824" y="2621706"/>
              <a:ext cx="1596506" cy="331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rPr>
                <a:t>y = 0</a:t>
              </a:r>
              <a:endParaRPr lang="zh-CN" altLang="en-US" sz="2400">
                <a:solidFill>
                  <a:schemeClr val="tx1"/>
                </a:solidFill>
              </a:endParaRPr>
            </a:p>
          </p:txBody>
        </p:sp>
        <p:sp>
          <p:nvSpPr>
            <p:cNvPr id="45" name="任意多边形 44"/>
            <p:cNvSpPr/>
            <p:nvPr/>
          </p:nvSpPr>
          <p:spPr>
            <a:xfrm flipH="1">
              <a:off x="5898859" y="2226476"/>
              <a:ext cx="621893" cy="409818"/>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任意多边形 45"/>
            <p:cNvSpPr/>
            <p:nvPr/>
          </p:nvSpPr>
          <p:spPr>
            <a:xfrm>
              <a:off x="3596924" y="2960900"/>
              <a:ext cx="1466558" cy="424679"/>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47" name="文本框 28"/>
            <p:cNvSpPr txBox="1"/>
            <p:nvPr/>
          </p:nvSpPr>
          <p:spPr>
            <a:xfrm>
              <a:off x="3554060" y="1865434"/>
              <a:ext cx="2951679" cy="369332"/>
            </a:xfrm>
            <a:prstGeom prst="rect">
              <a:avLst/>
            </a:prstGeom>
            <a:noFill/>
          </p:spPr>
          <p:txBody>
            <a:bodyPr wrap="square" rtlCol="0">
              <a:spAutoFit/>
            </a:bodyPr>
            <a:lstStyle/>
            <a:p>
              <a:pPr defTabSz="447675"/>
              <a:r>
                <a:rPr lang="zh-CN" altLang="en-US" smtClean="0"/>
                <a:t>真</a:t>
              </a:r>
              <a:r>
                <a:rPr lang="en-US" altLang="zh-CN" smtClean="0"/>
                <a:t>				   </a:t>
              </a:r>
              <a:r>
                <a:rPr lang="zh-CN" altLang="en-US" smtClean="0"/>
                <a:t>假</a:t>
              </a:r>
              <a:r>
                <a:rPr lang="en-US" altLang="zh-CN" smtClean="0"/>
                <a:t>(0)</a:t>
              </a:r>
              <a:endParaRPr lang="zh-CN" altLang="en-US"/>
            </a:p>
          </p:txBody>
        </p:sp>
        <p:grpSp>
          <p:nvGrpSpPr>
            <p:cNvPr id="48" name="组合 47"/>
            <p:cNvGrpSpPr/>
            <p:nvPr/>
          </p:nvGrpSpPr>
          <p:grpSpPr>
            <a:xfrm>
              <a:off x="5100611" y="2641207"/>
              <a:ext cx="1596506" cy="709302"/>
              <a:chOff x="7335007" y="2901641"/>
              <a:chExt cx="1709530" cy="1329728"/>
            </a:xfrm>
          </p:grpSpPr>
          <p:sp>
            <p:nvSpPr>
              <p:cNvPr id="53" name="矩形 52"/>
              <p:cNvSpPr/>
              <p:nvPr/>
            </p:nvSpPr>
            <p:spPr>
              <a:xfrm>
                <a:off x="7335007" y="2901641"/>
                <a:ext cx="1709530" cy="621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rPr>
                  <a:t>y = 1</a:t>
                </a:r>
                <a:endParaRPr lang="zh-CN" altLang="en-US" sz="2400">
                  <a:solidFill>
                    <a:schemeClr val="tx1"/>
                  </a:solidFill>
                </a:endParaRPr>
              </a:p>
            </p:txBody>
          </p:sp>
          <p:cxnSp>
            <p:nvCxnSpPr>
              <p:cNvPr id="54" name="直接箭头连接符 53"/>
              <p:cNvCxnSpPr/>
              <p:nvPr/>
            </p:nvCxnSpPr>
            <p:spPr>
              <a:xfrm flipH="1">
                <a:off x="8870045" y="3715703"/>
                <a:ext cx="5597" cy="51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任意多边形 48"/>
            <p:cNvSpPr/>
            <p:nvPr/>
          </p:nvSpPr>
          <p:spPr>
            <a:xfrm flipH="1">
              <a:off x="5100611" y="3219459"/>
              <a:ext cx="1457276" cy="185826"/>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50" name="任意多边形 49"/>
            <p:cNvSpPr/>
            <p:nvPr/>
          </p:nvSpPr>
          <p:spPr>
            <a:xfrm flipH="1">
              <a:off x="3635896" y="3603214"/>
              <a:ext cx="1457276" cy="185826"/>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51" name="直接箭头连接符 50"/>
            <p:cNvCxnSpPr/>
            <p:nvPr/>
          </p:nvCxnSpPr>
          <p:spPr>
            <a:xfrm flipH="1">
              <a:off x="5064610" y="3429000"/>
              <a:ext cx="11447" cy="27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3624450" y="3789040"/>
              <a:ext cx="11447" cy="275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2568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838200" y="1085850"/>
            <a:ext cx="10515600" cy="5091113"/>
          </a:xfrm>
        </p:spPr>
        <p:txBody>
          <a:bodyPr/>
          <a:lstStyle/>
          <a:p>
            <a:r>
              <a:rPr lang="zh-CN" altLang="en-US" smtClean="0"/>
              <a:t>输入成绩， 如果成绩大于等于</a:t>
            </a:r>
            <a:r>
              <a:rPr lang="en-US" altLang="zh-CN" smtClean="0"/>
              <a:t>90</a:t>
            </a:r>
            <a:r>
              <a:rPr lang="zh-CN" altLang="en-US" smtClean="0"/>
              <a:t>，输出</a:t>
            </a:r>
            <a:r>
              <a:rPr lang="en-US" altLang="zh-CN" smtClean="0"/>
              <a:t>A</a:t>
            </a:r>
            <a:r>
              <a:rPr lang="zh-CN" altLang="en-US" smtClean="0"/>
              <a:t>，如果成绩大于等于</a:t>
            </a:r>
            <a:r>
              <a:rPr lang="en-US" altLang="zh-CN" smtClean="0"/>
              <a:t>80</a:t>
            </a:r>
            <a:r>
              <a:rPr lang="zh-CN" altLang="en-US" smtClean="0"/>
              <a:t>且小于</a:t>
            </a:r>
            <a:r>
              <a:rPr lang="en-US" altLang="zh-CN" smtClean="0"/>
              <a:t>90</a:t>
            </a:r>
            <a:r>
              <a:rPr lang="zh-CN" altLang="en-US" smtClean="0"/>
              <a:t>，输出</a:t>
            </a:r>
            <a:r>
              <a:rPr lang="en-US" altLang="zh-CN" smtClean="0"/>
              <a:t>B</a:t>
            </a:r>
            <a:r>
              <a:rPr lang="zh-CN" altLang="en-US" smtClean="0"/>
              <a:t>，如果成绩大于等于</a:t>
            </a:r>
            <a:r>
              <a:rPr lang="en-US" altLang="zh-CN" smtClean="0"/>
              <a:t>70</a:t>
            </a:r>
            <a:r>
              <a:rPr lang="zh-CN" altLang="en-US" smtClean="0"/>
              <a:t>且小于</a:t>
            </a:r>
            <a:r>
              <a:rPr lang="en-US" altLang="zh-CN" smtClean="0"/>
              <a:t>80</a:t>
            </a:r>
            <a:r>
              <a:rPr lang="zh-CN" altLang="en-US" smtClean="0"/>
              <a:t>，输出</a:t>
            </a:r>
            <a:r>
              <a:rPr lang="en-US" altLang="zh-CN" smtClean="0"/>
              <a:t>C</a:t>
            </a:r>
            <a:r>
              <a:rPr lang="zh-CN" altLang="en-US" smtClean="0"/>
              <a:t>，如果成绩大于等于</a:t>
            </a:r>
            <a:r>
              <a:rPr lang="en-US" altLang="zh-CN" smtClean="0"/>
              <a:t>60</a:t>
            </a:r>
            <a:r>
              <a:rPr lang="zh-CN" altLang="en-US" smtClean="0"/>
              <a:t>且小于</a:t>
            </a:r>
            <a:r>
              <a:rPr lang="en-US" altLang="zh-CN" smtClean="0"/>
              <a:t>70</a:t>
            </a:r>
            <a:r>
              <a:rPr lang="zh-CN" altLang="en-US" smtClean="0"/>
              <a:t>，输出</a:t>
            </a:r>
            <a:r>
              <a:rPr lang="en-US" altLang="zh-CN" smtClean="0"/>
              <a:t>D</a:t>
            </a:r>
            <a:r>
              <a:rPr lang="zh-CN" altLang="en-US" smtClean="0"/>
              <a:t>，如果成绩小于</a:t>
            </a:r>
            <a:r>
              <a:rPr lang="en-US" altLang="zh-CN" smtClean="0"/>
              <a:t>60</a:t>
            </a:r>
            <a:r>
              <a:rPr lang="zh-CN" altLang="en-US" smtClean="0"/>
              <a:t>，输出</a:t>
            </a:r>
            <a:r>
              <a:rPr lang="en-US" altLang="zh-CN" smtClean="0"/>
              <a:t>E</a:t>
            </a:r>
            <a:r>
              <a:rPr lang="zh-CN" altLang="en-US" smtClean="0"/>
              <a:t>。</a:t>
            </a:r>
          </a:p>
        </p:txBody>
      </p:sp>
    </p:spTree>
    <p:extLst>
      <p:ext uri="{BB962C8B-B14F-4D97-AF65-F5344CB8AC3E}">
        <p14:creationId xmlns:p14="http://schemas.microsoft.com/office/powerpoint/2010/main" val="416585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575094" y="1227162"/>
                <a:ext cx="5768555"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2400" b="1" smtClean="0">
                    <a:solidFill>
                      <a:schemeClr val="tx1"/>
                    </a:solidFill>
                  </a:rPr>
                  <a:t>switch(</a:t>
                </a:r>
                <a:r>
                  <a:rPr lang="zh-CN" altLang="en-US" sz="2400" b="1">
                    <a:solidFill>
                      <a:schemeClr val="tx1"/>
                    </a:solidFill>
                  </a:rPr>
                  <a:t>表达式</a:t>
                </a:r>
                <a:r>
                  <a:rPr lang="en-US" altLang="zh-CN" sz="2400" b="1">
                    <a:solidFill>
                      <a:schemeClr val="tx1"/>
                    </a:solidFill>
                  </a:rPr>
                  <a:t>)</a:t>
                </a:r>
              </a:p>
              <a:p>
                <a:pPr>
                  <a:lnSpc>
                    <a:spcPct val="200000"/>
                  </a:lnSpc>
                </a:pPr>
                <a:r>
                  <a:rPr lang="en-US" altLang="zh-CN" sz="2400" b="1" smtClean="0">
                    <a:solidFill>
                      <a:schemeClr val="tx1"/>
                    </a:solidFill>
                  </a:rPr>
                  <a:t>{</a:t>
                </a:r>
                <a:endParaRPr lang="en-US" altLang="zh-CN" sz="2400" b="1">
                  <a:solidFill>
                    <a:schemeClr val="tx1"/>
                  </a:solidFill>
                </a:endParaRPr>
              </a:p>
              <a:p>
                <a:pPr lvl="1" defTabSz="536575">
                  <a:lnSpc>
                    <a:spcPct val="200000"/>
                  </a:lnSpc>
                </a:pPr>
                <a:r>
                  <a:rPr lang="en-US" altLang="zh-CN" sz="2400" b="1" smtClean="0">
                    <a:solidFill>
                      <a:schemeClr val="tx1"/>
                    </a:solidFill>
                  </a:rPr>
                  <a:t>case	</a:t>
                </a:r>
                <a:r>
                  <a:rPr lang="zh-CN" altLang="en-US" sz="2400" b="1" smtClean="0">
                    <a:solidFill>
                      <a:schemeClr val="tx1"/>
                    </a:solidFill>
                  </a:rPr>
                  <a:t>常量</a:t>
                </a:r>
                <a:r>
                  <a:rPr lang="en-US" altLang="zh-CN" sz="2400" b="1">
                    <a:solidFill>
                      <a:schemeClr val="tx1"/>
                    </a:solidFill>
                  </a:rPr>
                  <a:t>1 : </a:t>
                </a:r>
                <a:r>
                  <a:rPr lang="zh-CN" altLang="en-US" sz="2400" b="1">
                    <a:solidFill>
                      <a:schemeClr val="tx1"/>
                    </a:solidFill>
                  </a:rPr>
                  <a:t>语句</a:t>
                </a:r>
                <a:r>
                  <a:rPr lang="en-US" altLang="zh-CN" sz="2400" b="1" smtClean="0">
                    <a:solidFill>
                      <a:schemeClr val="tx1"/>
                    </a:solidFill>
                  </a:rPr>
                  <a:t>1</a:t>
                </a:r>
                <a:r>
                  <a:rPr lang="zh-CN" altLang="en-US" sz="2400" b="1" smtClean="0">
                    <a:solidFill>
                      <a:schemeClr val="tx1"/>
                    </a:solidFill>
                  </a:rPr>
                  <a:t>；</a:t>
                </a:r>
                <a:r>
                  <a:rPr lang="en-US" altLang="zh-CN" sz="2400" b="1" smtClean="0">
                    <a:solidFill>
                      <a:schemeClr val="tx1"/>
                    </a:solidFill>
                  </a:rPr>
                  <a:t>break</a:t>
                </a:r>
                <a:r>
                  <a:rPr lang="zh-CN" altLang="en-US" sz="2400" b="1" smtClean="0">
                    <a:solidFill>
                      <a:schemeClr val="tx1"/>
                    </a:solidFill>
                  </a:rPr>
                  <a:t>；</a:t>
                </a:r>
                <a:endParaRPr lang="en-US" altLang="zh-CN" sz="2400" b="1" smtClean="0">
                  <a:solidFill>
                    <a:schemeClr val="tx1"/>
                  </a:solidFill>
                </a:endParaRPr>
              </a:p>
              <a:p>
                <a:pPr lvl="1" defTabSz="536575">
                  <a:lnSpc>
                    <a:spcPct val="200000"/>
                  </a:lnSpc>
                </a:pPr>
                <a:r>
                  <a:rPr lang="en-US" altLang="zh-CN" sz="2400" b="1" smtClean="0">
                    <a:solidFill>
                      <a:schemeClr val="tx1"/>
                    </a:solidFill>
                  </a:rPr>
                  <a:t>case	</a:t>
                </a:r>
                <a:r>
                  <a:rPr lang="zh-CN" altLang="en-US" sz="2400" b="1" smtClean="0">
                    <a:solidFill>
                      <a:schemeClr val="tx1"/>
                    </a:solidFill>
                  </a:rPr>
                  <a:t>常量</a:t>
                </a:r>
                <a:r>
                  <a:rPr lang="en-US" altLang="zh-CN" sz="2400" b="1">
                    <a:solidFill>
                      <a:schemeClr val="tx1"/>
                    </a:solidFill>
                  </a:rPr>
                  <a:t>2 : </a:t>
                </a:r>
                <a:r>
                  <a:rPr lang="zh-CN" altLang="en-US" sz="2400" b="1">
                    <a:solidFill>
                      <a:schemeClr val="tx1"/>
                    </a:solidFill>
                  </a:rPr>
                  <a:t>语句</a:t>
                </a:r>
                <a:r>
                  <a:rPr lang="en-US" altLang="zh-CN" sz="2400" b="1" smtClean="0">
                    <a:solidFill>
                      <a:schemeClr val="tx1"/>
                    </a:solidFill>
                  </a:rPr>
                  <a:t>2</a:t>
                </a:r>
                <a:r>
                  <a:rPr lang="zh-CN" altLang="en-US" sz="2400" b="1">
                    <a:solidFill>
                      <a:schemeClr val="tx1"/>
                    </a:solidFill>
                  </a:rPr>
                  <a:t> ；</a:t>
                </a:r>
                <a:r>
                  <a:rPr lang="en-US" altLang="zh-CN" sz="2400" b="1">
                    <a:solidFill>
                      <a:schemeClr val="tx1"/>
                    </a:solidFill>
                  </a:rPr>
                  <a:t>break</a:t>
                </a:r>
                <a:r>
                  <a:rPr lang="zh-CN" altLang="en-US" sz="2400" b="1">
                    <a:solidFill>
                      <a:schemeClr val="tx1"/>
                    </a:solidFill>
                  </a:rPr>
                  <a:t>；</a:t>
                </a:r>
                <a:endParaRPr lang="en-US" altLang="zh-CN" sz="2400" b="1" smtClean="0">
                  <a:solidFill>
                    <a:schemeClr val="tx1"/>
                  </a:solidFill>
                </a:endParaRPr>
              </a:p>
              <a:p>
                <a:pPr lvl="1" defTabSz="536575">
                  <a:lnSpc>
                    <a:spcPct val="200000"/>
                  </a:lnSpc>
                </a:pPr>
                <a:r>
                  <a:rPr lang="en-US" altLang="zh-CN" sz="2400" b="1" smtClean="0">
                    <a:solidFill>
                      <a:schemeClr val="tx1"/>
                    </a:solidFill>
                    <a:ea typeface="Cambria Math" panose="02040503050406030204" pitchFamily="18" charset="0"/>
                  </a:rPr>
                  <a:t>    </a:t>
                </a:r>
                <a14:m>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oMath>
                </a14:m>
                <a:r>
                  <a:rPr lang="en-US" altLang="zh-CN" sz="2400" b="1" smtClean="0">
                    <a:solidFill>
                      <a:schemeClr val="tx1"/>
                    </a:solidFill>
                  </a:rPr>
                  <a:t>	    </a:t>
                </a:r>
                <a14:m>
                  <m:oMath xmlns:m="http://schemas.openxmlformats.org/officeDocument/2006/math">
                    <m:r>
                      <a:rPr lang="en-US" altLang="zh-CN" sz="2400" b="1" i="1">
                        <a:solidFill>
                          <a:schemeClr val="tx1"/>
                        </a:solidFill>
                        <a:latin typeface="Cambria Math" panose="02040503050406030204" pitchFamily="18" charset="0"/>
                        <a:ea typeface="Cambria Math" panose="02040503050406030204" pitchFamily="18" charset="0"/>
                      </a:rPr>
                      <m:t>⋮</m:t>
                    </m:r>
                  </m:oMath>
                </a14:m>
                <a:r>
                  <a:rPr lang="en-US" altLang="zh-CN" sz="2400" b="1" smtClean="0">
                    <a:solidFill>
                      <a:schemeClr val="tx1"/>
                    </a:solidFill>
                  </a:rPr>
                  <a:t>		</a:t>
                </a:r>
                <a14:m>
                  <m:oMath xmlns:m="http://schemas.openxmlformats.org/officeDocument/2006/math">
                    <m:r>
                      <a:rPr lang="en-US" altLang="zh-CN" sz="2400" b="1" i="1">
                        <a:solidFill>
                          <a:schemeClr val="tx1"/>
                        </a:solidFill>
                        <a:latin typeface="Cambria Math" panose="02040503050406030204" pitchFamily="18" charset="0"/>
                        <a:ea typeface="Cambria Math" panose="02040503050406030204" pitchFamily="18" charset="0"/>
                      </a:rPr>
                      <m:t>⋮</m:t>
                    </m:r>
                  </m:oMath>
                </a14:m>
                <a:endParaRPr lang="en-US" altLang="zh-CN" sz="2400" b="1">
                  <a:solidFill>
                    <a:schemeClr val="tx1"/>
                  </a:solidFill>
                </a:endParaRPr>
              </a:p>
              <a:p>
                <a:pPr lvl="1" defTabSz="536575">
                  <a:lnSpc>
                    <a:spcPct val="200000"/>
                  </a:lnSpc>
                </a:pPr>
                <a:r>
                  <a:rPr lang="en-US" altLang="zh-CN" sz="2400" b="1" smtClean="0">
                    <a:solidFill>
                      <a:schemeClr val="tx1"/>
                    </a:solidFill>
                  </a:rPr>
                  <a:t>case	</a:t>
                </a:r>
                <a:r>
                  <a:rPr lang="zh-CN" altLang="en-US" sz="2400" b="1" smtClean="0">
                    <a:solidFill>
                      <a:schemeClr val="tx1"/>
                    </a:solidFill>
                  </a:rPr>
                  <a:t>常量</a:t>
                </a:r>
                <a:r>
                  <a:rPr lang="en-US" altLang="zh-CN" sz="2400" b="1">
                    <a:solidFill>
                      <a:schemeClr val="tx1"/>
                    </a:solidFill>
                  </a:rPr>
                  <a:t>n : </a:t>
                </a:r>
                <a:r>
                  <a:rPr lang="zh-CN" altLang="en-US" sz="2400" b="1">
                    <a:solidFill>
                      <a:schemeClr val="tx1"/>
                    </a:solidFill>
                  </a:rPr>
                  <a:t>语句</a:t>
                </a:r>
                <a:r>
                  <a:rPr lang="en-US" altLang="zh-CN" sz="2400" b="1" smtClean="0">
                    <a:solidFill>
                      <a:schemeClr val="tx1"/>
                    </a:solidFill>
                  </a:rPr>
                  <a:t>n</a:t>
                </a:r>
                <a:r>
                  <a:rPr lang="zh-CN" altLang="en-US" sz="2400" b="1">
                    <a:solidFill>
                      <a:schemeClr val="tx1"/>
                    </a:solidFill>
                  </a:rPr>
                  <a:t> ；</a:t>
                </a:r>
                <a:r>
                  <a:rPr lang="en-US" altLang="zh-CN" sz="2400" b="1">
                    <a:solidFill>
                      <a:schemeClr val="tx1"/>
                    </a:solidFill>
                  </a:rPr>
                  <a:t>break</a:t>
                </a:r>
                <a:r>
                  <a:rPr lang="zh-CN" altLang="en-US" sz="2400" b="1">
                    <a:solidFill>
                      <a:schemeClr val="tx1"/>
                    </a:solidFill>
                  </a:rPr>
                  <a:t>；</a:t>
                </a:r>
                <a:endParaRPr lang="en-US" altLang="zh-CN" sz="2400" b="1">
                  <a:solidFill>
                    <a:schemeClr val="tx1"/>
                  </a:solidFill>
                </a:endParaRPr>
              </a:p>
              <a:p>
                <a:pPr lvl="1" defTabSz="536575">
                  <a:lnSpc>
                    <a:spcPct val="200000"/>
                  </a:lnSpc>
                </a:pPr>
                <a:r>
                  <a:rPr lang="en-US" altLang="zh-CN" sz="2400" b="1" smtClean="0">
                    <a:solidFill>
                      <a:schemeClr val="tx1"/>
                    </a:solidFill>
                  </a:rPr>
                  <a:t>default :	    </a:t>
                </a:r>
                <a:r>
                  <a:rPr lang="zh-CN" altLang="en-US" sz="2400" b="1" smtClean="0">
                    <a:solidFill>
                      <a:schemeClr val="tx1"/>
                    </a:solidFill>
                  </a:rPr>
                  <a:t>语句</a:t>
                </a:r>
                <a:r>
                  <a:rPr lang="en-US" altLang="zh-CN" sz="2400" b="1">
                    <a:solidFill>
                      <a:schemeClr val="tx1"/>
                    </a:solidFill>
                  </a:rPr>
                  <a:t>n+1</a:t>
                </a:r>
              </a:p>
              <a:p>
                <a:pPr defTabSz="536575">
                  <a:lnSpc>
                    <a:spcPct val="200000"/>
                  </a:lnSpc>
                </a:pPr>
                <a:r>
                  <a:rPr lang="en-US" altLang="zh-CN" sz="2400" b="1" smtClean="0">
                    <a:solidFill>
                      <a:schemeClr val="tx1"/>
                    </a:solidFill>
                  </a:rPr>
                  <a:t>}</a:t>
                </a:r>
                <a:endParaRPr lang="zh-CN" altLang="en-US" sz="2400" b="1">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575094" y="1227162"/>
                <a:ext cx="5768555" cy="5224814"/>
              </a:xfrm>
              <a:prstGeom prst="rect">
                <a:avLst/>
              </a:prstGeom>
              <a:blipFill rotWithShape="1">
                <a:blip r:embed="rId2"/>
                <a:stretch>
                  <a:fillRect l="-1475" t="-2561" b="-7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904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BD3DD9A4-FA8A-4915-82F9-EA74B3610EEC}" type="slidenum">
              <a:rPr lang="ar-SA" altLang="en-US" sz="1000">
                <a:solidFill>
                  <a:schemeClr val="bg1"/>
                </a:solidFill>
              </a:rPr>
              <a:pPr eaLnBrk="1" hangingPunct="1"/>
              <a:t>5</a:t>
            </a:fld>
            <a:endParaRPr lang="en-US" altLang="en-US" sz="1000">
              <a:solidFill>
                <a:schemeClr val="bg1"/>
              </a:solidFill>
            </a:endParaRPr>
          </a:p>
        </p:txBody>
      </p:sp>
      <p:sp>
        <p:nvSpPr>
          <p:cNvPr id="5" name="Rectangle 3"/>
          <p:cNvSpPr txBox="1">
            <a:spLocks noChangeArrowheads="1"/>
          </p:cNvSpPr>
          <p:nvPr/>
        </p:nvSpPr>
        <p:spPr>
          <a:xfrm>
            <a:off x="690034" y="1082676"/>
            <a:ext cx="5568951" cy="3762375"/>
          </a:xfrm>
          <a:prstGeom prst="rect">
            <a:avLst/>
          </a:prstGeom>
        </p:spPr>
        <p:txBody>
          <a:bodyPr/>
          <a:lstStyle/>
          <a:p>
            <a:pPr marL="400050" indent="-400050" eaLnBrk="0" hangingPunct="0">
              <a:lnSpc>
                <a:spcPct val="90000"/>
              </a:lnSpc>
              <a:spcAft>
                <a:spcPct val="20000"/>
              </a:spcAft>
              <a:buClr>
                <a:schemeClr val="hlink"/>
              </a:buClr>
              <a:buFont typeface="Wingdings" pitchFamily="2" charset="2"/>
              <a:buNone/>
              <a:defRPr/>
            </a:pPr>
            <a:r>
              <a:rPr lang="zh-CN" altLang="en-US" sz="2800" kern="0" dirty="0">
                <a:latin typeface="+mn-lt"/>
                <a:ea typeface="+mn-ea"/>
              </a:rPr>
              <a:t>例</a:t>
            </a:r>
            <a:r>
              <a:rPr lang="en-US" altLang="zh-CN" sz="2800" kern="0" dirty="0">
                <a:latin typeface="+mn-lt"/>
                <a:ea typeface="+mn-ea"/>
              </a:rPr>
              <a:t>1</a:t>
            </a:r>
            <a:r>
              <a:rPr lang="zh-CN" altLang="en-US" sz="2800" kern="0" dirty="0">
                <a:latin typeface="+mn-lt"/>
                <a:ea typeface="+mn-ea"/>
              </a:rPr>
              <a:t>  分段计算水费</a:t>
            </a:r>
          </a:p>
          <a:p>
            <a:pPr marL="400050" indent="-400050" eaLnBrk="0" hangingPunct="0">
              <a:lnSpc>
                <a:spcPct val="90000"/>
              </a:lnSpc>
              <a:spcAft>
                <a:spcPct val="20000"/>
              </a:spcAft>
              <a:buClr>
                <a:schemeClr val="hlink"/>
              </a:buClr>
              <a:buFont typeface="Wingdings" pitchFamily="2" charset="2"/>
              <a:buNone/>
              <a:defRPr/>
            </a:pPr>
            <a:endParaRPr lang="zh-CN" altLang="en-US" sz="2800" kern="0" dirty="0">
              <a:latin typeface="+mn-lt"/>
              <a:ea typeface="+mn-ea"/>
            </a:endParaRPr>
          </a:p>
          <a:p>
            <a:pPr marL="400050" indent="-400050" eaLnBrk="0" hangingPunct="0">
              <a:lnSpc>
                <a:spcPct val="90000"/>
              </a:lnSpc>
              <a:spcAft>
                <a:spcPct val="20000"/>
              </a:spcAft>
              <a:buClr>
                <a:schemeClr val="hlink"/>
              </a:buClr>
              <a:buFont typeface="Wingdings" pitchFamily="2" charset="2"/>
              <a:buNone/>
              <a:defRPr/>
            </a:pPr>
            <a:endParaRPr lang="zh-CN" altLang="en-US" sz="2800" kern="0" dirty="0">
              <a:latin typeface="+mn-lt"/>
              <a:ea typeface="+mn-ea"/>
            </a:endParaRPr>
          </a:p>
          <a:p>
            <a:pPr marL="400050" indent="-400050" eaLnBrk="0" hangingPunct="0">
              <a:lnSpc>
                <a:spcPct val="90000"/>
              </a:lnSpc>
              <a:spcAft>
                <a:spcPct val="20000"/>
              </a:spcAft>
              <a:buClr>
                <a:schemeClr val="hlink"/>
              </a:buClr>
              <a:buFont typeface="Wingdings" pitchFamily="2" charset="2"/>
              <a:buNone/>
              <a:defRPr/>
            </a:pPr>
            <a:endParaRPr lang="zh-CN" altLang="en-US" sz="2800" kern="0" dirty="0">
              <a:latin typeface="+mn-lt"/>
              <a:ea typeface="+mn-ea"/>
            </a:endParaRPr>
          </a:p>
          <a:p>
            <a:pPr marL="400050" indent="-400050" eaLnBrk="0" hangingPunct="0">
              <a:lnSpc>
                <a:spcPct val="90000"/>
              </a:lnSpc>
              <a:spcAft>
                <a:spcPct val="20000"/>
              </a:spcAft>
              <a:buClr>
                <a:schemeClr val="hlink"/>
              </a:buClr>
              <a:buFont typeface="Wingdings" pitchFamily="2" charset="2"/>
              <a:buNone/>
              <a:defRPr/>
            </a:pPr>
            <a:r>
              <a:rPr lang="zh-CN" altLang="en-US" sz="2800" kern="0" dirty="0">
                <a:latin typeface="+mn-lt"/>
                <a:ea typeface="+mn-ea"/>
              </a:rPr>
              <a:t>要解决的问题：</a:t>
            </a:r>
          </a:p>
          <a:p>
            <a:pPr marL="914400" lvl="1" indent="-400050" eaLnBrk="0" hangingPunct="0">
              <a:lnSpc>
                <a:spcPct val="90000"/>
              </a:lnSpc>
              <a:spcAft>
                <a:spcPct val="20000"/>
              </a:spcAft>
              <a:buClr>
                <a:schemeClr val="hlink"/>
              </a:buClr>
              <a:buFont typeface="Wingdings 2" pitchFamily="18" charset="2"/>
              <a:buChar char="²"/>
              <a:defRPr/>
            </a:pPr>
            <a:r>
              <a:rPr lang="zh-CN" altLang="en-US" sz="2400" kern="0" dirty="0">
                <a:latin typeface="+mn-lt"/>
                <a:ea typeface="宋体" pitchFamily="2" charset="-122"/>
              </a:rPr>
              <a:t>输入</a:t>
            </a:r>
          </a:p>
          <a:p>
            <a:pPr marL="914400" lvl="1" indent="-400050" eaLnBrk="0" hangingPunct="0">
              <a:lnSpc>
                <a:spcPct val="90000"/>
              </a:lnSpc>
              <a:spcAft>
                <a:spcPct val="20000"/>
              </a:spcAft>
              <a:buClr>
                <a:schemeClr val="hlink"/>
              </a:buClr>
              <a:buFont typeface="Wingdings 2" pitchFamily="18" charset="2"/>
              <a:buChar char="²"/>
              <a:defRPr/>
            </a:pPr>
            <a:r>
              <a:rPr lang="zh-CN" altLang="en-US" sz="2400" kern="0" dirty="0">
                <a:latin typeface="+mn-lt"/>
                <a:ea typeface="宋体" pitchFamily="2" charset="-122"/>
              </a:rPr>
              <a:t>计算分段函数</a:t>
            </a:r>
          </a:p>
          <a:p>
            <a:pPr marL="914400" lvl="1" indent="-400050" eaLnBrk="0" hangingPunct="0">
              <a:lnSpc>
                <a:spcPct val="90000"/>
              </a:lnSpc>
              <a:spcAft>
                <a:spcPct val="20000"/>
              </a:spcAft>
              <a:buClr>
                <a:schemeClr val="hlink"/>
              </a:buClr>
              <a:buFont typeface="Wingdings 2" pitchFamily="18" charset="2"/>
              <a:buChar char="²"/>
              <a:defRPr/>
            </a:pPr>
            <a:r>
              <a:rPr lang="zh-CN" altLang="en-US" sz="2400" kern="0" dirty="0">
                <a:latin typeface="+mn-lt"/>
                <a:ea typeface="宋体" pitchFamily="2" charset="-122"/>
              </a:rPr>
              <a:t>输出，并保留2位小数</a:t>
            </a:r>
            <a:r>
              <a:rPr lang="en-US" altLang="zh-CN" sz="2400" kern="0" dirty="0">
                <a:latin typeface="+mn-lt"/>
                <a:ea typeface="宋体" pitchFamily="2" charset="-122"/>
              </a:rPr>
              <a:t> </a:t>
            </a:r>
          </a:p>
        </p:txBody>
      </p:sp>
      <p:graphicFrame>
        <p:nvGraphicFramePr>
          <p:cNvPr id="1026" name="Object 2"/>
          <p:cNvGraphicFramePr>
            <a:graphicFrameLocks noChangeAspect="1"/>
          </p:cNvGraphicFramePr>
          <p:nvPr/>
        </p:nvGraphicFramePr>
        <p:xfrm>
          <a:off x="1265767" y="1517651"/>
          <a:ext cx="4800600" cy="1179513"/>
        </p:xfrm>
        <a:graphic>
          <a:graphicData uri="http://schemas.openxmlformats.org/presentationml/2006/ole">
            <mc:AlternateContent xmlns:mc="http://schemas.openxmlformats.org/markup-compatibility/2006">
              <mc:Choice xmlns:v="urn:schemas-microsoft-com:vml" Requires="v">
                <p:oleObj spid="_x0000_s1097" name="Equation" r:id="rId3" imgW="1675673" imgH="545863" progId="Equation.DSMT4">
                  <p:embed/>
                </p:oleObj>
              </mc:Choice>
              <mc:Fallback>
                <p:oleObj name="Equation" r:id="rId3" imgW="1675673" imgH="54586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67" y="1517651"/>
                        <a:ext cx="480060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008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wipe(up)">
                                      <p:cBhvr>
                                        <p:cTn id="7" dur="1000"/>
                                        <p:tgtEl>
                                          <p:spTgt spid="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up)">
                                      <p:cBhvr>
                                        <p:cTn id="12" dur="1000"/>
                                        <p:tgtEl>
                                          <p:spTgt spid="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up)">
                                      <p:cBhvr>
                                        <p:cTn id="17" dur="1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785812"/>
            <a:ext cx="2439934"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400051"/>
            <a:ext cx="947773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256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1219" y="184587"/>
            <a:ext cx="10515600" cy="758385"/>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14083" y="755558"/>
            <a:ext cx="9493956" cy="1116105"/>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Tree>
    <p:extLst>
      <p:ext uri="{BB962C8B-B14F-4D97-AF65-F5344CB8AC3E}">
        <p14:creationId xmlns:p14="http://schemas.microsoft.com/office/powerpoint/2010/main" val="115480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1219" y="184587"/>
            <a:ext cx="10515600" cy="758385"/>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14083" y="755558"/>
            <a:ext cx="9493956" cy="1116105"/>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4" y="1809750"/>
            <a:ext cx="9663113" cy="49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48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161" y="1831861"/>
            <a:ext cx="9370477" cy="458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68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1219" y="184587"/>
            <a:ext cx="10515600" cy="758385"/>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14083" y="755559"/>
            <a:ext cx="9493956"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1482526" y="1555931"/>
            <a:ext cx="8404424" cy="504489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000"/>
              <a:t>#include &lt;stdio.h&gt;</a:t>
            </a:r>
          </a:p>
          <a:p>
            <a:pPr defTabSz="363538"/>
            <a:r>
              <a:rPr lang="en-US" altLang="zh-CN" sz="2000"/>
              <a:t>int main()</a:t>
            </a:r>
          </a:p>
          <a:p>
            <a:pPr defTabSz="363538"/>
            <a:r>
              <a:rPr lang="en-US" altLang="zh-CN" sz="2000"/>
              <a:t>{</a:t>
            </a:r>
          </a:p>
          <a:p>
            <a:pPr defTabSz="363538"/>
            <a:r>
              <a:rPr lang="en-US" altLang="zh-CN" sz="2000"/>
              <a:t>	char grade;</a:t>
            </a:r>
          </a:p>
          <a:p>
            <a:pPr defTabSz="363538"/>
            <a:r>
              <a:rPr lang="en-US" altLang="zh-CN" sz="2000"/>
              <a:t>	scanf("%c",&amp;grade);</a:t>
            </a:r>
          </a:p>
          <a:p>
            <a:pPr defTabSz="363538"/>
            <a:r>
              <a:rPr lang="en-US" altLang="zh-CN" sz="2000"/>
              <a:t>	printf("Your score:");</a:t>
            </a:r>
          </a:p>
          <a:p>
            <a:pPr defTabSz="363538"/>
            <a:r>
              <a:rPr lang="en-US" altLang="zh-CN" sz="2000"/>
              <a:t>	switch(grade)</a:t>
            </a:r>
          </a:p>
          <a:p>
            <a:pPr defTabSz="363538"/>
            <a:r>
              <a:rPr lang="en-US" altLang="zh-CN" sz="2000"/>
              <a:t>	{</a:t>
            </a:r>
          </a:p>
          <a:p>
            <a:pPr lvl="1" defTabSz="363538"/>
            <a:r>
              <a:rPr lang="en-US" altLang="zh-CN" sz="2000"/>
              <a:t>	case 'A': printf("85</a:t>
            </a:r>
            <a:r>
              <a:rPr lang="zh-CN" altLang="en-US" sz="2000"/>
              <a:t>～</a:t>
            </a:r>
            <a:r>
              <a:rPr lang="en-US" altLang="zh-CN" sz="2000"/>
              <a:t>100\n");break;</a:t>
            </a:r>
          </a:p>
          <a:p>
            <a:pPr lvl="1" defTabSz="363538"/>
            <a:r>
              <a:rPr lang="en-US" altLang="zh-CN" sz="2000"/>
              <a:t>	case 'B': printf("70</a:t>
            </a:r>
            <a:r>
              <a:rPr lang="zh-CN" altLang="en-US" sz="2000"/>
              <a:t>～</a:t>
            </a:r>
            <a:r>
              <a:rPr lang="en-US" altLang="zh-CN" sz="2000"/>
              <a:t>84\n");break;</a:t>
            </a:r>
          </a:p>
          <a:p>
            <a:pPr lvl="1" defTabSz="363538"/>
            <a:r>
              <a:rPr lang="en-US" altLang="zh-CN" sz="2000"/>
              <a:t>	case 'C': printf("60</a:t>
            </a:r>
            <a:r>
              <a:rPr lang="zh-CN" altLang="en-US" sz="2000"/>
              <a:t>～</a:t>
            </a:r>
            <a:r>
              <a:rPr lang="en-US" altLang="zh-CN" sz="2000"/>
              <a:t>69\n");break;</a:t>
            </a:r>
          </a:p>
          <a:p>
            <a:pPr lvl="1" defTabSz="363538"/>
            <a:r>
              <a:rPr lang="en-US" altLang="zh-CN" sz="2000"/>
              <a:t>	case 'D': printf("&lt;60\n");break;    </a:t>
            </a:r>
          </a:p>
          <a:p>
            <a:pPr lvl="1" defTabSz="363538"/>
            <a:r>
              <a:rPr lang="en-US" altLang="zh-CN" sz="2000"/>
              <a:t>	default:  printf("enter data error!\n");</a:t>
            </a:r>
          </a:p>
          <a:p>
            <a:pPr defTabSz="363538"/>
            <a:r>
              <a:rPr lang="en-US" altLang="zh-CN" sz="2000"/>
              <a:t>	}</a:t>
            </a:r>
          </a:p>
          <a:p>
            <a:pPr defTabSz="363538"/>
            <a:r>
              <a:rPr lang="en-US" altLang="zh-CN" sz="2000"/>
              <a:t>	return 0;</a:t>
            </a:r>
          </a:p>
          <a:p>
            <a:pPr defTabSz="363538"/>
            <a:r>
              <a:rPr lang="en-US" altLang="zh-CN" sz="2000"/>
              <a:t>}</a:t>
            </a:r>
            <a:endParaRPr lang="en-US" altLang="zh-CN" sz="2000" smtClean="0">
              <a:solidFill>
                <a:srgbClr val="008000"/>
              </a:solidFill>
            </a:endParaRPr>
          </a:p>
        </p:txBody>
      </p:sp>
    </p:spTree>
    <p:extLst>
      <p:ext uri="{BB962C8B-B14F-4D97-AF65-F5344CB8AC3E}">
        <p14:creationId xmlns:p14="http://schemas.microsoft.com/office/powerpoint/2010/main" val="10136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2000" b="1" smtClean="0">
                    <a:solidFill>
                      <a:schemeClr val="tx1"/>
                    </a:solidFill>
                  </a:rPr>
                  <a:t>switch(</a:t>
                </a:r>
                <a:r>
                  <a:rPr lang="zh-CN" altLang="en-US" sz="2000" b="1">
                    <a:solidFill>
                      <a:schemeClr val="tx1"/>
                    </a:solidFill>
                  </a:rPr>
                  <a:t>表达式</a:t>
                </a:r>
                <a:r>
                  <a:rPr lang="en-US" altLang="zh-CN" sz="2000" b="1">
                    <a:solidFill>
                      <a:schemeClr val="tx1"/>
                    </a:solidFill>
                  </a:rPr>
                  <a:t>)</a:t>
                </a:r>
              </a:p>
              <a:p>
                <a:pPr>
                  <a:lnSpc>
                    <a:spcPct val="200000"/>
                  </a:lnSpc>
                </a:pPr>
                <a:r>
                  <a:rPr lang="en-US" altLang="zh-CN" sz="2000" b="1" smtClean="0">
                    <a:solidFill>
                      <a:schemeClr val="tx1"/>
                    </a:solidFill>
                  </a:rPr>
                  <a:t>{</a:t>
                </a:r>
                <a:endParaRPr lang="en-US" altLang="zh-CN" sz="2000" b="1">
                  <a:solidFill>
                    <a:schemeClr val="tx1"/>
                  </a:solidFill>
                </a:endParaRPr>
              </a:p>
              <a:p>
                <a:pPr lvl="1" defTabSz="536575">
                  <a:lnSpc>
                    <a:spcPct val="200000"/>
                  </a:lnSpc>
                </a:pPr>
                <a:r>
                  <a:rPr lang="en-US" altLang="zh-CN" sz="2000" b="1" smtClean="0">
                    <a:solidFill>
                      <a:schemeClr val="tx1"/>
                    </a:solidFill>
                  </a:rPr>
                  <a:t>case	</a:t>
                </a:r>
                <a:r>
                  <a:rPr lang="zh-CN" altLang="en-US" sz="2000" b="1" smtClean="0">
                    <a:solidFill>
                      <a:schemeClr val="tx1"/>
                    </a:solidFill>
                  </a:rPr>
                  <a:t>常量</a:t>
                </a:r>
                <a:r>
                  <a:rPr lang="en-US" altLang="zh-CN" sz="2000" b="1">
                    <a:solidFill>
                      <a:schemeClr val="tx1"/>
                    </a:solidFill>
                  </a:rPr>
                  <a:t>1 : </a:t>
                </a:r>
                <a:r>
                  <a:rPr lang="zh-CN" altLang="en-US" sz="2000" b="1">
                    <a:solidFill>
                      <a:schemeClr val="tx1"/>
                    </a:solidFill>
                  </a:rPr>
                  <a:t>语句</a:t>
                </a:r>
                <a:r>
                  <a:rPr lang="en-US" altLang="zh-CN" sz="2000" b="1">
                    <a:solidFill>
                      <a:schemeClr val="tx1"/>
                    </a:solidFill>
                  </a:rPr>
                  <a:t>1</a:t>
                </a:r>
              </a:p>
              <a:p>
                <a:pPr lvl="1" defTabSz="536575">
                  <a:lnSpc>
                    <a:spcPct val="200000"/>
                  </a:lnSpc>
                </a:pPr>
                <a:r>
                  <a:rPr lang="en-US" altLang="zh-CN" sz="2000" b="1" smtClean="0">
                    <a:solidFill>
                      <a:schemeClr val="tx1"/>
                    </a:solidFill>
                  </a:rPr>
                  <a:t>case	</a:t>
                </a:r>
                <a:r>
                  <a:rPr lang="zh-CN" altLang="en-US" sz="2000" b="1" smtClean="0">
                    <a:solidFill>
                      <a:schemeClr val="tx1"/>
                    </a:solidFill>
                  </a:rPr>
                  <a:t>常量</a:t>
                </a:r>
                <a:r>
                  <a:rPr lang="en-US" altLang="zh-CN" sz="2000" b="1">
                    <a:solidFill>
                      <a:schemeClr val="tx1"/>
                    </a:solidFill>
                  </a:rPr>
                  <a:t>2 : </a:t>
                </a:r>
                <a:r>
                  <a:rPr lang="zh-CN" altLang="en-US" sz="2000" b="1">
                    <a:solidFill>
                      <a:schemeClr val="tx1"/>
                    </a:solidFill>
                  </a:rPr>
                  <a:t>语句</a:t>
                </a:r>
                <a:r>
                  <a:rPr lang="en-US" altLang="zh-CN" sz="2000" b="1" smtClean="0">
                    <a:solidFill>
                      <a:schemeClr val="tx1"/>
                    </a:solidFill>
                  </a:rPr>
                  <a:t>2</a:t>
                </a:r>
              </a:p>
              <a:p>
                <a:pPr lvl="1" defTabSz="536575">
                  <a:lnSpc>
                    <a:spcPct val="200000"/>
                  </a:lnSpc>
                </a:pPr>
                <a:r>
                  <a:rPr lang="en-US" altLang="zh-CN" sz="2000" b="1" smtClean="0">
                    <a:solidFill>
                      <a:schemeClr val="tx1"/>
                    </a:solidFill>
                    <a:ea typeface="Cambria Math" panose="02040503050406030204" pitchFamily="18" charset="0"/>
                  </a:rPr>
                  <a:t>    </a:t>
                </a:r>
                <a14:m>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oMath>
                </a14:m>
                <a:r>
                  <a:rPr lang="en-US" altLang="zh-CN" sz="2000" b="1" smtClean="0">
                    <a:solidFill>
                      <a:schemeClr val="tx1"/>
                    </a:solidFill>
                  </a:rPr>
                  <a:t>	    </a:t>
                </a: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rPr>
                      <m:t>⋮</m:t>
                    </m:r>
                  </m:oMath>
                </a14:m>
                <a:r>
                  <a:rPr lang="en-US" altLang="zh-CN" sz="2000" b="1" smtClean="0">
                    <a:solidFill>
                      <a:schemeClr val="tx1"/>
                    </a:solidFill>
                  </a:rPr>
                  <a:t>		</a:t>
                </a: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rPr>
                      <m:t>⋮</m:t>
                    </m:r>
                  </m:oMath>
                </a14:m>
                <a:endParaRPr lang="en-US" altLang="zh-CN" sz="2000" b="1">
                  <a:solidFill>
                    <a:schemeClr val="tx1"/>
                  </a:solidFill>
                </a:endParaRPr>
              </a:p>
              <a:p>
                <a:pPr lvl="1" defTabSz="536575">
                  <a:lnSpc>
                    <a:spcPct val="200000"/>
                  </a:lnSpc>
                </a:pPr>
                <a:r>
                  <a:rPr lang="en-US" altLang="zh-CN" sz="2000" b="1" smtClean="0">
                    <a:solidFill>
                      <a:schemeClr val="tx1"/>
                    </a:solidFill>
                  </a:rPr>
                  <a:t>case	</a:t>
                </a:r>
                <a:r>
                  <a:rPr lang="zh-CN" altLang="en-US" sz="2000" b="1" smtClean="0">
                    <a:solidFill>
                      <a:schemeClr val="tx1"/>
                    </a:solidFill>
                  </a:rPr>
                  <a:t>常量</a:t>
                </a:r>
                <a:r>
                  <a:rPr lang="en-US" altLang="zh-CN" sz="2000" b="1">
                    <a:solidFill>
                      <a:schemeClr val="tx1"/>
                    </a:solidFill>
                  </a:rPr>
                  <a:t>n : </a:t>
                </a:r>
                <a:r>
                  <a:rPr lang="zh-CN" altLang="en-US" sz="2000" b="1">
                    <a:solidFill>
                      <a:schemeClr val="tx1"/>
                    </a:solidFill>
                  </a:rPr>
                  <a:t>语句</a:t>
                </a:r>
                <a:r>
                  <a:rPr lang="en-US" altLang="zh-CN" sz="2000" b="1">
                    <a:solidFill>
                      <a:schemeClr val="tx1"/>
                    </a:solidFill>
                  </a:rPr>
                  <a:t>n</a:t>
                </a:r>
              </a:p>
              <a:p>
                <a:pPr lvl="1" defTabSz="536575">
                  <a:lnSpc>
                    <a:spcPct val="200000"/>
                  </a:lnSpc>
                </a:pPr>
                <a:r>
                  <a:rPr lang="en-US" altLang="zh-CN" sz="2000" b="1" smtClean="0">
                    <a:solidFill>
                      <a:schemeClr val="tx1"/>
                    </a:solidFill>
                  </a:rPr>
                  <a:t>default :	    </a:t>
                </a:r>
                <a:r>
                  <a:rPr lang="zh-CN" altLang="en-US" sz="2000" b="1" smtClean="0">
                    <a:solidFill>
                      <a:schemeClr val="tx1"/>
                    </a:solidFill>
                  </a:rPr>
                  <a:t>语句</a:t>
                </a:r>
                <a:r>
                  <a:rPr lang="en-US" altLang="zh-CN" sz="2000" b="1">
                    <a:solidFill>
                      <a:schemeClr val="tx1"/>
                    </a:solidFill>
                  </a:rPr>
                  <a:t>n+1</a:t>
                </a:r>
              </a:p>
              <a:p>
                <a:pPr defTabSz="536575">
                  <a:lnSpc>
                    <a:spcPct val="200000"/>
                  </a:lnSpc>
                </a:pPr>
                <a:r>
                  <a:rPr lang="en-US" altLang="zh-CN" sz="2000" b="1" smtClean="0">
                    <a:solidFill>
                      <a:schemeClr val="tx1"/>
                    </a:solidFill>
                  </a:rPr>
                  <a:t>}</a:t>
                </a:r>
                <a:endParaRPr lang="zh-CN" altLang="en-US" sz="2000" b="1">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rotWithShape="1">
                <a:blip r:embed="rId3"/>
                <a:stretch>
                  <a:fillRect l="-1786" r="-1786"/>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a:t>
            </a:r>
            <a:r>
              <a:rPr lang="en-US" altLang="zh-CN" sz="2000">
                <a:solidFill>
                  <a:schemeClr val="tx1"/>
                </a:solidFill>
              </a:rPr>
              <a:t>1) </a:t>
            </a:r>
            <a:r>
              <a:rPr lang="zh-CN" altLang="en-US" sz="2000" smtClean="0">
                <a:solidFill>
                  <a:schemeClr val="tx1"/>
                </a:solidFill>
              </a:rPr>
              <a:t>括号</a:t>
            </a:r>
            <a:r>
              <a:rPr lang="zh-CN" altLang="en-US" sz="2000">
                <a:solidFill>
                  <a:schemeClr val="tx1"/>
                </a:solidFill>
              </a:rPr>
              <a:t>内的“表达式”，其值的类型应为整数类型</a:t>
            </a:r>
            <a:r>
              <a:rPr lang="en-US" altLang="zh-CN" sz="2000">
                <a:solidFill>
                  <a:schemeClr val="tx1"/>
                </a:solidFill>
              </a:rPr>
              <a:t>(</a:t>
            </a:r>
            <a:r>
              <a:rPr lang="zh-CN" altLang="en-US" sz="2000">
                <a:solidFill>
                  <a:schemeClr val="tx1"/>
                </a:solidFill>
              </a:rPr>
              <a:t>包括字符型</a:t>
            </a:r>
            <a:r>
              <a:rPr lang="en-US" altLang="zh-CN" sz="2000">
                <a:solidFill>
                  <a:schemeClr val="tx1"/>
                </a:solidFill>
              </a:rPr>
              <a:t>)</a:t>
            </a:r>
            <a:r>
              <a:rPr lang="zh-CN" altLang="en-US" sz="2000">
                <a:solidFill>
                  <a:schemeClr val="tx1"/>
                </a:solidFill>
              </a:rPr>
              <a:t>。</a:t>
            </a:r>
          </a:p>
          <a:p>
            <a:pPr algn="just">
              <a:lnSpc>
                <a:spcPct val="150000"/>
              </a:lnSpc>
              <a:defRPr/>
            </a:pPr>
            <a:r>
              <a:rPr lang="en-US" altLang="zh-CN" sz="2000" smtClean="0">
                <a:solidFill>
                  <a:schemeClr val="tx1"/>
                </a:solidFill>
              </a:rPr>
              <a:t>(</a:t>
            </a:r>
            <a:r>
              <a:rPr lang="en-US" altLang="zh-CN" sz="2000">
                <a:solidFill>
                  <a:schemeClr val="tx1"/>
                </a:solidFill>
              </a:rPr>
              <a:t>2) </a:t>
            </a:r>
            <a:r>
              <a:rPr lang="zh-CN" altLang="en-US" sz="2000" smtClean="0">
                <a:solidFill>
                  <a:schemeClr val="tx1"/>
                </a:solidFill>
              </a:rPr>
              <a:t>花括号</a:t>
            </a:r>
            <a:r>
              <a:rPr lang="zh-CN" altLang="en-US" sz="2000">
                <a:solidFill>
                  <a:schemeClr val="tx1"/>
                </a:solidFill>
              </a:rPr>
              <a:t>内是一个</a:t>
            </a:r>
            <a:r>
              <a:rPr lang="zh-CN" altLang="en-US" sz="2000" smtClean="0">
                <a:solidFill>
                  <a:schemeClr val="tx1"/>
                </a:solidFill>
              </a:rPr>
              <a:t>复合语句，内</a:t>
            </a:r>
            <a:r>
              <a:rPr lang="zh-CN" altLang="en-US" sz="2000">
                <a:solidFill>
                  <a:schemeClr val="tx1"/>
                </a:solidFill>
              </a:rPr>
              <a:t>包含多个以关键字</a:t>
            </a:r>
            <a:r>
              <a:rPr lang="en-US" altLang="zh-CN" sz="2000">
                <a:solidFill>
                  <a:schemeClr val="tx1"/>
                </a:solidFill>
              </a:rPr>
              <a:t>case</a:t>
            </a:r>
            <a:r>
              <a:rPr lang="zh-CN" altLang="en-US" sz="2000">
                <a:solidFill>
                  <a:schemeClr val="tx1"/>
                </a:solidFill>
              </a:rPr>
              <a:t>开头的语句行和最多一个以</a:t>
            </a:r>
            <a:r>
              <a:rPr lang="en-US" altLang="zh-CN" sz="2000">
                <a:solidFill>
                  <a:schemeClr val="tx1"/>
                </a:solidFill>
              </a:rPr>
              <a:t>default</a:t>
            </a:r>
            <a:r>
              <a:rPr lang="zh-CN" altLang="en-US" sz="2000">
                <a:solidFill>
                  <a:schemeClr val="tx1"/>
                </a:solidFill>
              </a:rPr>
              <a:t>开头的行。</a:t>
            </a:r>
            <a:r>
              <a:rPr lang="en-US" altLang="zh-CN" sz="2000">
                <a:solidFill>
                  <a:schemeClr val="tx1"/>
                </a:solidFill>
              </a:rPr>
              <a:t>case</a:t>
            </a:r>
            <a:r>
              <a:rPr lang="zh-CN" altLang="en-US" sz="2000">
                <a:solidFill>
                  <a:schemeClr val="tx1"/>
                </a:solidFill>
              </a:rPr>
              <a:t>后面跟一个常量</a:t>
            </a:r>
            <a:r>
              <a:rPr lang="en-US" altLang="zh-CN" sz="2000">
                <a:solidFill>
                  <a:schemeClr val="tx1"/>
                </a:solidFill>
              </a:rPr>
              <a:t>(</a:t>
            </a:r>
            <a:r>
              <a:rPr lang="zh-CN" altLang="en-US" sz="2000">
                <a:solidFill>
                  <a:schemeClr val="tx1"/>
                </a:solidFill>
              </a:rPr>
              <a:t>或常量表达式</a:t>
            </a:r>
            <a:r>
              <a:rPr lang="en-US" altLang="zh-CN" sz="2000">
                <a:solidFill>
                  <a:schemeClr val="tx1"/>
                </a:solidFill>
              </a:rPr>
              <a:t>)</a:t>
            </a:r>
            <a:r>
              <a:rPr lang="zh-CN" altLang="en-US" sz="2000" smtClean="0">
                <a:solidFill>
                  <a:schemeClr val="tx1"/>
                </a:solidFill>
              </a:rPr>
              <a:t>，它们</a:t>
            </a:r>
            <a:r>
              <a:rPr lang="zh-CN" altLang="en-US" sz="2000">
                <a:solidFill>
                  <a:schemeClr val="tx1"/>
                </a:solidFill>
              </a:rPr>
              <a:t>和</a:t>
            </a:r>
            <a:r>
              <a:rPr lang="en-US" altLang="zh-CN" sz="2000">
                <a:solidFill>
                  <a:schemeClr val="tx1"/>
                </a:solidFill>
              </a:rPr>
              <a:t>default</a:t>
            </a:r>
            <a:r>
              <a:rPr lang="zh-CN" altLang="en-US" sz="2000">
                <a:solidFill>
                  <a:schemeClr val="tx1"/>
                </a:solidFill>
              </a:rPr>
              <a:t>都是起</a:t>
            </a:r>
            <a:r>
              <a:rPr lang="zh-CN" altLang="en-US" sz="2000" smtClean="0">
                <a:solidFill>
                  <a:schemeClr val="tx1"/>
                </a:solidFill>
              </a:rPr>
              <a:t>标号作用</a:t>
            </a:r>
            <a:r>
              <a:rPr lang="zh-CN" altLang="en-US" sz="2000">
                <a:solidFill>
                  <a:schemeClr val="tx1"/>
                </a:solidFill>
              </a:rPr>
              <a:t>，用来标志一个位置。执行</a:t>
            </a:r>
            <a:r>
              <a:rPr lang="en-US" altLang="zh-CN" sz="2000">
                <a:solidFill>
                  <a:schemeClr val="tx1"/>
                </a:solidFill>
              </a:rPr>
              <a:t>switch</a:t>
            </a:r>
            <a:r>
              <a:rPr lang="zh-CN" altLang="en-US" sz="2000">
                <a:solidFill>
                  <a:schemeClr val="tx1"/>
                </a:solidFill>
              </a:rPr>
              <a:t>语句时，先计算</a:t>
            </a:r>
            <a:r>
              <a:rPr lang="en-US" altLang="zh-CN" sz="2000">
                <a:solidFill>
                  <a:schemeClr val="tx1"/>
                </a:solidFill>
              </a:rPr>
              <a:t>switch</a:t>
            </a:r>
            <a:r>
              <a:rPr lang="zh-CN" altLang="en-US" sz="2000">
                <a:solidFill>
                  <a:schemeClr val="tx1"/>
                </a:solidFill>
              </a:rPr>
              <a:t>后面的“表达式”的值，然后将它与各</a:t>
            </a:r>
            <a:r>
              <a:rPr lang="en-US" altLang="zh-CN" sz="2000">
                <a:solidFill>
                  <a:schemeClr val="tx1"/>
                </a:solidFill>
              </a:rPr>
              <a:t>case</a:t>
            </a:r>
            <a:r>
              <a:rPr lang="zh-CN" altLang="en-US" sz="2000">
                <a:solidFill>
                  <a:schemeClr val="tx1"/>
                </a:solidFill>
              </a:rPr>
              <a:t>标号比较，如果与某一个</a:t>
            </a:r>
            <a:r>
              <a:rPr lang="en-US" altLang="zh-CN" sz="2000">
                <a:solidFill>
                  <a:schemeClr val="tx1"/>
                </a:solidFill>
              </a:rPr>
              <a:t>case</a:t>
            </a:r>
            <a:r>
              <a:rPr lang="zh-CN" altLang="en-US" sz="2000">
                <a:solidFill>
                  <a:schemeClr val="tx1"/>
                </a:solidFill>
              </a:rPr>
              <a:t>标号中的常量相同，流程就转到此</a:t>
            </a:r>
            <a:r>
              <a:rPr lang="en-US" altLang="zh-CN" sz="2000">
                <a:solidFill>
                  <a:schemeClr val="tx1"/>
                </a:solidFill>
              </a:rPr>
              <a:t>case</a:t>
            </a:r>
            <a:r>
              <a:rPr lang="zh-CN" altLang="en-US" sz="2000">
                <a:solidFill>
                  <a:schemeClr val="tx1"/>
                </a:solidFill>
              </a:rPr>
              <a:t>标号后面的语句。如果没有与</a:t>
            </a:r>
            <a:r>
              <a:rPr lang="en-US" altLang="zh-CN" sz="2000">
                <a:solidFill>
                  <a:schemeClr val="tx1"/>
                </a:solidFill>
              </a:rPr>
              <a:t>switch</a:t>
            </a:r>
            <a:r>
              <a:rPr lang="zh-CN" altLang="en-US" sz="2000">
                <a:solidFill>
                  <a:schemeClr val="tx1"/>
                </a:solidFill>
              </a:rPr>
              <a:t>表达式相匹配的</a:t>
            </a:r>
            <a:r>
              <a:rPr lang="en-US" altLang="zh-CN" sz="2000">
                <a:solidFill>
                  <a:schemeClr val="tx1"/>
                </a:solidFill>
              </a:rPr>
              <a:t>case</a:t>
            </a:r>
            <a:r>
              <a:rPr lang="zh-CN" altLang="en-US" sz="2000">
                <a:solidFill>
                  <a:schemeClr val="tx1"/>
                </a:solidFill>
              </a:rPr>
              <a:t>常量，流程转去执行</a:t>
            </a:r>
            <a:r>
              <a:rPr lang="en-US" altLang="zh-CN" sz="2000">
                <a:solidFill>
                  <a:schemeClr val="tx1"/>
                </a:solidFill>
              </a:rPr>
              <a:t>default</a:t>
            </a:r>
            <a:r>
              <a:rPr lang="zh-CN" altLang="en-US" sz="2000">
                <a:solidFill>
                  <a:schemeClr val="tx1"/>
                </a:solidFill>
              </a:rPr>
              <a:t>标号后面的语句。</a:t>
            </a:r>
          </a:p>
          <a:p>
            <a:pPr algn="just">
              <a:lnSpc>
                <a:spcPct val="150000"/>
              </a:lnSpc>
              <a:defRPr/>
            </a:pPr>
            <a:r>
              <a:rPr lang="en-US" altLang="zh-CN" sz="2000" smtClean="0">
                <a:solidFill>
                  <a:schemeClr val="tx1"/>
                </a:solidFill>
              </a:rPr>
              <a:t>(</a:t>
            </a:r>
            <a:r>
              <a:rPr lang="en-US" altLang="zh-CN" sz="2000">
                <a:solidFill>
                  <a:schemeClr val="tx1"/>
                </a:solidFill>
              </a:rPr>
              <a:t>3) </a:t>
            </a:r>
            <a:r>
              <a:rPr lang="zh-CN" altLang="en-US" sz="2000">
                <a:solidFill>
                  <a:schemeClr val="tx1"/>
                </a:solidFill>
              </a:rPr>
              <a:t>可以没有</a:t>
            </a:r>
            <a:r>
              <a:rPr lang="en-US" altLang="zh-CN" sz="2000">
                <a:solidFill>
                  <a:schemeClr val="tx1"/>
                </a:solidFill>
              </a:rPr>
              <a:t>default</a:t>
            </a:r>
            <a:r>
              <a:rPr lang="zh-CN" altLang="en-US" sz="2000">
                <a:solidFill>
                  <a:schemeClr val="tx1"/>
                </a:solidFill>
              </a:rPr>
              <a:t>标号，此时如果没有与</a:t>
            </a:r>
            <a:r>
              <a:rPr lang="en-US" altLang="zh-CN" sz="2000">
                <a:solidFill>
                  <a:schemeClr val="tx1"/>
                </a:solidFill>
              </a:rPr>
              <a:t>switch</a:t>
            </a:r>
            <a:r>
              <a:rPr lang="zh-CN" altLang="en-US" sz="2000">
                <a:solidFill>
                  <a:schemeClr val="tx1"/>
                </a:solidFill>
              </a:rPr>
              <a:t>表达式相匹配的</a:t>
            </a:r>
            <a:r>
              <a:rPr lang="en-US" altLang="zh-CN" sz="2000">
                <a:solidFill>
                  <a:schemeClr val="tx1"/>
                </a:solidFill>
              </a:rPr>
              <a:t>case</a:t>
            </a:r>
            <a:r>
              <a:rPr lang="zh-CN" altLang="en-US" sz="2000">
                <a:solidFill>
                  <a:schemeClr val="tx1"/>
                </a:solidFill>
              </a:rPr>
              <a:t>常量，则不执行任何</a:t>
            </a:r>
            <a:r>
              <a:rPr lang="zh-CN" altLang="en-US" sz="2000" smtClean="0">
                <a:solidFill>
                  <a:schemeClr val="tx1"/>
                </a:solidFill>
              </a:rPr>
              <a:t>语句。</a:t>
            </a:r>
            <a:endParaRPr lang="zh-CN" altLang="en-US" sz="2000">
              <a:solidFill>
                <a:schemeClr val="tx1"/>
              </a:solidFill>
            </a:endParaRPr>
          </a:p>
          <a:p>
            <a:pPr algn="just">
              <a:lnSpc>
                <a:spcPct val="150000"/>
              </a:lnSpc>
              <a:defRPr/>
            </a:pPr>
            <a:r>
              <a:rPr lang="en-US" altLang="zh-CN" sz="2000" smtClean="0">
                <a:solidFill>
                  <a:schemeClr val="tx1"/>
                </a:solidFill>
              </a:rPr>
              <a:t>(</a:t>
            </a:r>
            <a:r>
              <a:rPr lang="en-US" altLang="zh-CN" sz="2000">
                <a:solidFill>
                  <a:schemeClr val="tx1"/>
                </a:solidFill>
              </a:rPr>
              <a:t>4) </a:t>
            </a:r>
            <a:r>
              <a:rPr lang="zh-CN" altLang="en-US" sz="2000">
                <a:solidFill>
                  <a:schemeClr val="tx1"/>
                </a:solidFill>
              </a:rPr>
              <a:t>各个</a:t>
            </a:r>
            <a:r>
              <a:rPr lang="en-US" altLang="zh-CN" sz="2000">
                <a:solidFill>
                  <a:schemeClr val="tx1"/>
                </a:solidFill>
              </a:rPr>
              <a:t>case</a:t>
            </a:r>
            <a:r>
              <a:rPr lang="zh-CN" altLang="en-US" sz="2000">
                <a:solidFill>
                  <a:schemeClr val="tx1"/>
                </a:solidFill>
              </a:rPr>
              <a:t>标号出现次序不影响执行结果</a:t>
            </a:r>
            <a:r>
              <a:rPr lang="zh-CN" altLang="en-US" sz="2000" smtClean="0">
                <a:solidFill>
                  <a:schemeClr val="tx1"/>
                </a:solidFill>
              </a:rPr>
              <a:t>。</a:t>
            </a:r>
            <a:endParaRPr lang="zh-CN" altLang="en-US" sz="2000">
              <a:solidFill>
                <a:schemeClr val="tx1"/>
              </a:solidFill>
            </a:endParaRPr>
          </a:p>
        </p:txBody>
      </p:sp>
    </p:spTree>
    <p:extLst>
      <p:ext uri="{BB962C8B-B14F-4D97-AF65-F5344CB8AC3E}">
        <p14:creationId xmlns:p14="http://schemas.microsoft.com/office/powerpoint/2010/main" val="2894994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sz="2000" b="1" smtClean="0">
                    <a:solidFill>
                      <a:schemeClr val="tx1"/>
                    </a:solidFill>
                  </a:rPr>
                  <a:t>switch(</a:t>
                </a:r>
                <a:r>
                  <a:rPr lang="zh-CN" altLang="en-US" sz="2000" b="1">
                    <a:solidFill>
                      <a:schemeClr val="tx1"/>
                    </a:solidFill>
                  </a:rPr>
                  <a:t>表达式</a:t>
                </a:r>
                <a:r>
                  <a:rPr lang="en-US" altLang="zh-CN" sz="2000" b="1">
                    <a:solidFill>
                      <a:schemeClr val="tx1"/>
                    </a:solidFill>
                  </a:rPr>
                  <a:t>)</a:t>
                </a:r>
              </a:p>
              <a:p>
                <a:pPr>
                  <a:lnSpc>
                    <a:spcPct val="200000"/>
                  </a:lnSpc>
                </a:pPr>
                <a:r>
                  <a:rPr lang="en-US" altLang="zh-CN" sz="2000" b="1" smtClean="0">
                    <a:solidFill>
                      <a:schemeClr val="tx1"/>
                    </a:solidFill>
                  </a:rPr>
                  <a:t>{</a:t>
                </a:r>
                <a:endParaRPr lang="en-US" altLang="zh-CN" sz="2000" b="1">
                  <a:solidFill>
                    <a:schemeClr val="tx1"/>
                  </a:solidFill>
                </a:endParaRPr>
              </a:p>
              <a:p>
                <a:pPr lvl="1" defTabSz="536575">
                  <a:lnSpc>
                    <a:spcPct val="200000"/>
                  </a:lnSpc>
                </a:pPr>
                <a:r>
                  <a:rPr lang="en-US" altLang="zh-CN" sz="2000" b="1" smtClean="0">
                    <a:solidFill>
                      <a:schemeClr val="tx1"/>
                    </a:solidFill>
                  </a:rPr>
                  <a:t>case	</a:t>
                </a:r>
                <a:r>
                  <a:rPr lang="zh-CN" altLang="en-US" sz="2000" b="1" smtClean="0">
                    <a:solidFill>
                      <a:schemeClr val="tx1"/>
                    </a:solidFill>
                  </a:rPr>
                  <a:t>常量</a:t>
                </a:r>
                <a:r>
                  <a:rPr lang="en-US" altLang="zh-CN" sz="2000" b="1">
                    <a:solidFill>
                      <a:schemeClr val="tx1"/>
                    </a:solidFill>
                  </a:rPr>
                  <a:t>1 : </a:t>
                </a:r>
                <a:r>
                  <a:rPr lang="zh-CN" altLang="en-US" sz="2000" b="1">
                    <a:solidFill>
                      <a:schemeClr val="tx1"/>
                    </a:solidFill>
                  </a:rPr>
                  <a:t>语句</a:t>
                </a:r>
                <a:r>
                  <a:rPr lang="en-US" altLang="zh-CN" sz="2000" b="1">
                    <a:solidFill>
                      <a:schemeClr val="tx1"/>
                    </a:solidFill>
                  </a:rPr>
                  <a:t>1</a:t>
                </a:r>
              </a:p>
              <a:p>
                <a:pPr lvl="1" defTabSz="536575">
                  <a:lnSpc>
                    <a:spcPct val="200000"/>
                  </a:lnSpc>
                </a:pPr>
                <a:r>
                  <a:rPr lang="en-US" altLang="zh-CN" sz="2000" b="1" smtClean="0">
                    <a:solidFill>
                      <a:schemeClr val="tx1"/>
                    </a:solidFill>
                  </a:rPr>
                  <a:t>case	</a:t>
                </a:r>
                <a:r>
                  <a:rPr lang="zh-CN" altLang="en-US" sz="2000" b="1" smtClean="0">
                    <a:solidFill>
                      <a:schemeClr val="tx1"/>
                    </a:solidFill>
                  </a:rPr>
                  <a:t>常量</a:t>
                </a:r>
                <a:r>
                  <a:rPr lang="en-US" altLang="zh-CN" sz="2000" b="1">
                    <a:solidFill>
                      <a:schemeClr val="tx1"/>
                    </a:solidFill>
                  </a:rPr>
                  <a:t>2 : </a:t>
                </a:r>
                <a:r>
                  <a:rPr lang="zh-CN" altLang="en-US" sz="2000" b="1">
                    <a:solidFill>
                      <a:schemeClr val="tx1"/>
                    </a:solidFill>
                  </a:rPr>
                  <a:t>语句</a:t>
                </a:r>
                <a:r>
                  <a:rPr lang="en-US" altLang="zh-CN" sz="2000" b="1" smtClean="0">
                    <a:solidFill>
                      <a:schemeClr val="tx1"/>
                    </a:solidFill>
                  </a:rPr>
                  <a:t>2</a:t>
                </a:r>
              </a:p>
              <a:p>
                <a:pPr lvl="1" defTabSz="536575">
                  <a:lnSpc>
                    <a:spcPct val="200000"/>
                  </a:lnSpc>
                </a:pPr>
                <a:r>
                  <a:rPr lang="en-US" altLang="zh-CN" sz="2000" b="1" smtClean="0">
                    <a:solidFill>
                      <a:schemeClr val="tx1"/>
                    </a:solidFill>
                    <a:ea typeface="Cambria Math" panose="02040503050406030204" pitchFamily="18" charset="0"/>
                  </a:rPr>
                  <a:t>    </a:t>
                </a:r>
                <a14:m>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oMath>
                </a14:m>
                <a:r>
                  <a:rPr lang="en-US" altLang="zh-CN" sz="2000" b="1" smtClean="0">
                    <a:solidFill>
                      <a:schemeClr val="tx1"/>
                    </a:solidFill>
                  </a:rPr>
                  <a:t>	    </a:t>
                </a: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rPr>
                      <m:t>⋮</m:t>
                    </m:r>
                  </m:oMath>
                </a14:m>
                <a:r>
                  <a:rPr lang="en-US" altLang="zh-CN" sz="2000" b="1" smtClean="0">
                    <a:solidFill>
                      <a:schemeClr val="tx1"/>
                    </a:solidFill>
                  </a:rPr>
                  <a:t>		</a:t>
                </a: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rPr>
                      <m:t>⋮</m:t>
                    </m:r>
                  </m:oMath>
                </a14:m>
                <a:endParaRPr lang="en-US" altLang="zh-CN" sz="2000" b="1">
                  <a:solidFill>
                    <a:schemeClr val="tx1"/>
                  </a:solidFill>
                </a:endParaRPr>
              </a:p>
              <a:p>
                <a:pPr lvl="1" defTabSz="536575">
                  <a:lnSpc>
                    <a:spcPct val="200000"/>
                  </a:lnSpc>
                </a:pPr>
                <a:r>
                  <a:rPr lang="en-US" altLang="zh-CN" sz="2000" b="1" smtClean="0">
                    <a:solidFill>
                      <a:schemeClr val="tx1"/>
                    </a:solidFill>
                  </a:rPr>
                  <a:t>case	</a:t>
                </a:r>
                <a:r>
                  <a:rPr lang="zh-CN" altLang="en-US" sz="2000" b="1" smtClean="0">
                    <a:solidFill>
                      <a:schemeClr val="tx1"/>
                    </a:solidFill>
                  </a:rPr>
                  <a:t>常量</a:t>
                </a:r>
                <a:r>
                  <a:rPr lang="en-US" altLang="zh-CN" sz="2000" b="1">
                    <a:solidFill>
                      <a:schemeClr val="tx1"/>
                    </a:solidFill>
                  </a:rPr>
                  <a:t>n : </a:t>
                </a:r>
                <a:r>
                  <a:rPr lang="zh-CN" altLang="en-US" sz="2000" b="1">
                    <a:solidFill>
                      <a:schemeClr val="tx1"/>
                    </a:solidFill>
                  </a:rPr>
                  <a:t>语句</a:t>
                </a:r>
                <a:r>
                  <a:rPr lang="en-US" altLang="zh-CN" sz="2000" b="1">
                    <a:solidFill>
                      <a:schemeClr val="tx1"/>
                    </a:solidFill>
                  </a:rPr>
                  <a:t>n</a:t>
                </a:r>
              </a:p>
              <a:p>
                <a:pPr lvl="1" defTabSz="536575">
                  <a:lnSpc>
                    <a:spcPct val="200000"/>
                  </a:lnSpc>
                </a:pPr>
                <a:r>
                  <a:rPr lang="en-US" altLang="zh-CN" sz="2000" b="1" smtClean="0">
                    <a:solidFill>
                      <a:schemeClr val="tx1"/>
                    </a:solidFill>
                  </a:rPr>
                  <a:t>default :	    </a:t>
                </a:r>
                <a:r>
                  <a:rPr lang="zh-CN" altLang="en-US" sz="2000" b="1" smtClean="0">
                    <a:solidFill>
                      <a:schemeClr val="tx1"/>
                    </a:solidFill>
                  </a:rPr>
                  <a:t>语句</a:t>
                </a:r>
                <a:r>
                  <a:rPr lang="en-US" altLang="zh-CN" sz="2000" b="1">
                    <a:solidFill>
                      <a:schemeClr val="tx1"/>
                    </a:solidFill>
                  </a:rPr>
                  <a:t>n+1</a:t>
                </a:r>
              </a:p>
              <a:p>
                <a:pPr defTabSz="536575">
                  <a:lnSpc>
                    <a:spcPct val="200000"/>
                  </a:lnSpc>
                </a:pPr>
                <a:r>
                  <a:rPr lang="en-US" altLang="zh-CN" sz="2000" b="1" smtClean="0">
                    <a:solidFill>
                      <a:schemeClr val="tx1"/>
                    </a:solidFill>
                  </a:rPr>
                  <a:t>}</a:t>
                </a:r>
                <a:endParaRPr lang="zh-CN" altLang="en-US" sz="2000" b="1">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rotWithShape="1">
                <a:blip r:embed="rId3"/>
                <a:stretch>
                  <a:fillRect l="-1786" r="-1786"/>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000" smtClean="0">
                <a:solidFill>
                  <a:schemeClr val="tx1"/>
                </a:solidFill>
              </a:rPr>
              <a:t>(</a:t>
            </a:r>
            <a:r>
              <a:rPr lang="en-US" altLang="zh-CN" sz="2000">
                <a:solidFill>
                  <a:schemeClr val="tx1"/>
                </a:solidFill>
              </a:rPr>
              <a:t>5) </a:t>
            </a:r>
            <a:r>
              <a:rPr lang="zh-CN" altLang="en-US" sz="2000">
                <a:solidFill>
                  <a:schemeClr val="tx1"/>
                </a:solidFill>
              </a:rPr>
              <a:t>每一个</a:t>
            </a:r>
            <a:r>
              <a:rPr lang="en-US" altLang="zh-CN" sz="2000">
                <a:solidFill>
                  <a:schemeClr val="tx1"/>
                </a:solidFill>
              </a:rPr>
              <a:t>case</a:t>
            </a:r>
            <a:r>
              <a:rPr lang="zh-CN" altLang="en-US" sz="2000">
                <a:solidFill>
                  <a:schemeClr val="tx1"/>
                </a:solidFill>
              </a:rPr>
              <a:t>常量必须互不相同；否则就会出现互相矛盾的</a:t>
            </a:r>
            <a:r>
              <a:rPr lang="zh-CN" altLang="en-US" sz="2000" smtClean="0">
                <a:solidFill>
                  <a:schemeClr val="tx1"/>
                </a:solidFill>
              </a:rPr>
              <a:t>现象。</a:t>
            </a:r>
            <a:endParaRPr lang="zh-CN" altLang="en-US" sz="2000">
              <a:solidFill>
                <a:schemeClr val="tx1"/>
              </a:solidFill>
            </a:endParaRPr>
          </a:p>
          <a:p>
            <a:pPr algn="just">
              <a:lnSpc>
                <a:spcPct val="150000"/>
              </a:lnSpc>
              <a:defRPr/>
            </a:pPr>
            <a:r>
              <a:rPr lang="en-US" altLang="zh-CN" sz="2000" smtClean="0">
                <a:solidFill>
                  <a:schemeClr val="tx1"/>
                </a:solidFill>
              </a:rPr>
              <a:t>(</a:t>
            </a:r>
            <a:r>
              <a:rPr lang="en-US" altLang="zh-CN" sz="2000">
                <a:solidFill>
                  <a:schemeClr val="tx1"/>
                </a:solidFill>
              </a:rPr>
              <a:t>6) case</a:t>
            </a:r>
            <a:r>
              <a:rPr lang="zh-CN" altLang="en-US" sz="2000">
                <a:solidFill>
                  <a:schemeClr val="tx1"/>
                </a:solidFill>
              </a:rPr>
              <a:t>标号只起标记的作用。在执行</a:t>
            </a:r>
            <a:r>
              <a:rPr lang="en-US" altLang="zh-CN" sz="2000">
                <a:solidFill>
                  <a:schemeClr val="tx1"/>
                </a:solidFill>
              </a:rPr>
              <a:t>switch</a:t>
            </a:r>
            <a:r>
              <a:rPr lang="zh-CN" altLang="en-US" sz="2000">
                <a:solidFill>
                  <a:schemeClr val="tx1"/>
                </a:solidFill>
              </a:rPr>
              <a:t>语句时，根据</a:t>
            </a:r>
            <a:r>
              <a:rPr lang="en-US" altLang="zh-CN" sz="2000">
                <a:solidFill>
                  <a:schemeClr val="tx1"/>
                </a:solidFill>
              </a:rPr>
              <a:t>switch</a:t>
            </a:r>
            <a:r>
              <a:rPr lang="zh-CN" altLang="en-US" sz="2000">
                <a:solidFill>
                  <a:schemeClr val="tx1"/>
                </a:solidFill>
              </a:rPr>
              <a:t>表达式的值找到匹配的入口标号</a:t>
            </a:r>
            <a:r>
              <a:rPr lang="zh-CN" altLang="en-US" sz="2000" smtClean="0">
                <a:solidFill>
                  <a:schemeClr val="tx1"/>
                </a:solidFill>
              </a:rPr>
              <a:t>，在</a:t>
            </a:r>
            <a:r>
              <a:rPr lang="zh-CN" altLang="en-US" sz="2000">
                <a:solidFill>
                  <a:schemeClr val="tx1"/>
                </a:solidFill>
              </a:rPr>
              <a:t>执行完一个</a:t>
            </a:r>
            <a:r>
              <a:rPr lang="en-US" altLang="zh-CN" sz="2000">
                <a:solidFill>
                  <a:schemeClr val="tx1"/>
                </a:solidFill>
              </a:rPr>
              <a:t>case</a:t>
            </a:r>
            <a:r>
              <a:rPr lang="zh-CN" altLang="en-US" sz="2000">
                <a:solidFill>
                  <a:schemeClr val="tx1"/>
                </a:solidFill>
              </a:rPr>
              <a:t>标号后面的语句后，就从此标号开始执行下去，不再进行判断</a:t>
            </a:r>
            <a:r>
              <a:rPr lang="zh-CN" altLang="en-US" sz="2000" smtClean="0">
                <a:solidFill>
                  <a:schemeClr val="tx1"/>
                </a:solidFill>
              </a:rPr>
              <a:t>。因此，一般</a:t>
            </a:r>
            <a:r>
              <a:rPr lang="zh-CN" altLang="en-US" sz="2000">
                <a:solidFill>
                  <a:schemeClr val="tx1"/>
                </a:solidFill>
              </a:rPr>
              <a:t>情况下，在执行一个</a:t>
            </a:r>
            <a:r>
              <a:rPr lang="en-US" altLang="zh-CN" sz="2000">
                <a:solidFill>
                  <a:schemeClr val="tx1"/>
                </a:solidFill>
              </a:rPr>
              <a:t>case</a:t>
            </a:r>
            <a:r>
              <a:rPr lang="zh-CN" altLang="en-US" sz="2000">
                <a:solidFill>
                  <a:schemeClr val="tx1"/>
                </a:solidFill>
              </a:rPr>
              <a:t>子句后，应当用</a:t>
            </a:r>
            <a:r>
              <a:rPr lang="en-US" altLang="zh-CN" sz="2000">
                <a:solidFill>
                  <a:schemeClr val="tx1"/>
                </a:solidFill>
              </a:rPr>
              <a:t>break</a:t>
            </a:r>
            <a:r>
              <a:rPr lang="zh-CN" altLang="en-US" sz="2000">
                <a:solidFill>
                  <a:schemeClr val="tx1"/>
                </a:solidFill>
              </a:rPr>
              <a:t>语句使流程跳出</a:t>
            </a:r>
            <a:r>
              <a:rPr lang="en-US" altLang="zh-CN" sz="2000">
                <a:solidFill>
                  <a:schemeClr val="tx1"/>
                </a:solidFill>
              </a:rPr>
              <a:t>switch</a:t>
            </a:r>
            <a:r>
              <a:rPr lang="zh-CN" altLang="en-US" sz="2000" smtClean="0">
                <a:solidFill>
                  <a:schemeClr val="tx1"/>
                </a:solidFill>
              </a:rPr>
              <a:t>结构。</a:t>
            </a:r>
            <a:r>
              <a:rPr lang="zh-CN" altLang="en-US" sz="2000">
                <a:solidFill>
                  <a:schemeClr val="tx1"/>
                </a:solidFill>
              </a:rPr>
              <a:t>最后一个</a:t>
            </a:r>
            <a:r>
              <a:rPr lang="en-US" altLang="zh-CN" sz="2000">
                <a:solidFill>
                  <a:schemeClr val="tx1"/>
                </a:solidFill>
              </a:rPr>
              <a:t>case</a:t>
            </a:r>
            <a:r>
              <a:rPr lang="zh-CN" altLang="en-US" sz="2000">
                <a:solidFill>
                  <a:schemeClr val="tx1"/>
                </a:solidFill>
              </a:rPr>
              <a:t>子句</a:t>
            </a:r>
            <a:r>
              <a:rPr lang="en-US" altLang="zh-CN" sz="2000">
                <a:solidFill>
                  <a:schemeClr val="tx1"/>
                </a:solidFill>
              </a:rPr>
              <a:t>(</a:t>
            </a:r>
            <a:r>
              <a:rPr lang="zh-CN" altLang="en-US" sz="2000">
                <a:solidFill>
                  <a:schemeClr val="tx1"/>
                </a:solidFill>
              </a:rPr>
              <a:t>今为</a:t>
            </a:r>
            <a:r>
              <a:rPr lang="en-US" altLang="zh-CN" sz="2000">
                <a:solidFill>
                  <a:schemeClr val="tx1"/>
                </a:solidFill>
              </a:rPr>
              <a:t>default</a:t>
            </a:r>
            <a:r>
              <a:rPr lang="zh-CN" altLang="en-US" sz="2000">
                <a:solidFill>
                  <a:schemeClr val="tx1"/>
                </a:solidFill>
              </a:rPr>
              <a:t>子句</a:t>
            </a:r>
            <a:r>
              <a:rPr lang="en-US" altLang="zh-CN" sz="2000">
                <a:solidFill>
                  <a:schemeClr val="tx1"/>
                </a:solidFill>
              </a:rPr>
              <a:t>)</a:t>
            </a:r>
            <a:r>
              <a:rPr lang="zh-CN" altLang="en-US" sz="2000">
                <a:solidFill>
                  <a:schemeClr val="tx1"/>
                </a:solidFill>
              </a:rPr>
              <a:t>中</a:t>
            </a:r>
            <a:r>
              <a:rPr lang="zh-CN" altLang="en-US" sz="2000" smtClean="0">
                <a:solidFill>
                  <a:schemeClr val="tx1"/>
                </a:solidFill>
              </a:rPr>
              <a:t>可不加</a:t>
            </a:r>
            <a:r>
              <a:rPr lang="en-US" altLang="zh-CN" sz="2000">
                <a:solidFill>
                  <a:schemeClr val="tx1"/>
                </a:solidFill>
              </a:rPr>
              <a:t>break</a:t>
            </a:r>
            <a:r>
              <a:rPr lang="zh-CN" altLang="en-US" sz="2000" smtClean="0">
                <a:solidFill>
                  <a:schemeClr val="tx1"/>
                </a:solidFill>
              </a:rPr>
              <a:t>语句。</a:t>
            </a:r>
            <a:endParaRPr lang="zh-CN" altLang="en-US" sz="2000">
              <a:solidFill>
                <a:schemeClr val="tx1"/>
              </a:solidFill>
            </a:endParaRPr>
          </a:p>
          <a:p>
            <a:pPr algn="just">
              <a:lnSpc>
                <a:spcPct val="150000"/>
              </a:lnSpc>
              <a:defRPr/>
            </a:pPr>
            <a:r>
              <a:rPr lang="en-US" altLang="zh-CN" sz="2000" smtClean="0">
                <a:solidFill>
                  <a:schemeClr val="tx1"/>
                </a:solidFill>
              </a:rPr>
              <a:t>(</a:t>
            </a:r>
            <a:r>
              <a:rPr lang="en-US" altLang="zh-CN" sz="2000">
                <a:solidFill>
                  <a:schemeClr val="tx1"/>
                </a:solidFill>
              </a:rPr>
              <a:t>7) </a:t>
            </a:r>
            <a:r>
              <a:rPr lang="zh-CN" altLang="en-US" sz="2000">
                <a:solidFill>
                  <a:schemeClr val="tx1"/>
                </a:solidFill>
              </a:rPr>
              <a:t>在</a:t>
            </a:r>
            <a:r>
              <a:rPr lang="en-US" altLang="zh-CN" sz="2000">
                <a:solidFill>
                  <a:schemeClr val="tx1"/>
                </a:solidFill>
              </a:rPr>
              <a:t>case</a:t>
            </a:r>
            <a:r>
              <a:rPr lang="zh-CN" altLang="en-US" sz="2000">
                <a:solidFill>
                  <a:schemeClr val="tx1"/>
                </a:solidFill>
              </a:rPr>
              <a:t>子句中虽然包含了一个以上执行语句，但可以不必用花括号括起来，会自动顺序执行本</a:t>
            </a:r>
            <a:r>
              <a:rPr lang="en-US" altLang="zh-CN" sz="2000">
                <a:solidFill>
                  <a:schemeClr val="tx1"/>
                </a:solidFill>
              </a:rPr>
              <a:t>case</a:t>
            </a:r>
            <a:r>
              <a:rPr lang="zh-CN" altLang="en-US" sz="2000">
                <a:solidFill>
                  <a:schemeClr val="tx1"/>
                </a:solidFill>
              </a:rPr>
              <a:t>标号后面所有的语句。当然加上花括号也可以。</a:t>
            </a:r>
          </a:p>
          <a:p>
            <a:pPr algn="just">
              <a:lnSpc>
                <a:spcPct val="150000"/>
              </a:lnSpc>
              <a:defRPr/>
            </a:pPr>
            <a:r>
              <a:rPr lang="en-US" altLang="zh-CN" sz="2000" smtClean="0">
                <a:solidFill>
                  <a:schemeClr val="tx1"/>
                </a:solidFill>
              </a:rPr>
              <a:t>(</a:t>
            </a:r>
            <a:r>
              <a:rPr lang="en-US" altLang="zh-CN" sz="2000">
                <a:solidFill>
                  <a:schemeClr val="tx1"/>
                </a:solidFill>
              </a:rPr>
              <a:t>8) </a:t>
            </a:r>
            <a:r>
              <a:rPr lang="zh-CN" altLang="en-US" sz="2000">
                <a:solidFill>
                  <a:schemeClr val="tx1"/>
                </a:solidFill>
              </a:rPr>
              <a:t>多个</a:t>
            </a:r>
            <a:r>
              <a:rPr lang="en-US" altLang="zh-CN" sz="2000">
                <a:solidFill>
                  <a:schemeClr val="tx1"/>
                </a:solidFill>
              </a:rPr>
              <a:t>case</a:t>
            </a:r>
            <a:r>
              <a:rPr lang="zh-CN" altLang="en-US" sz="2000">
                <a:solidFill>
                  <a:schemeClr val="tx1"/>
                </a:solidFill>
              </a:rPr>
              <a:t>标号可以共用一组执行</a:t>
            </a:r>
            <a:r>
              <a:rPr lang="zh-CN" altLang="en-US" sz="2000" smtClean="0">
                <a:solidFill>
                  <a:schemeClr val="tx1"/>
                </a:solidFill>
              </a:rPr>
              <a:t>语句。</a:t>
            </a:r>
            <a:endParaRPr lang="zh-CN" altLang="en-US" sz="2000">
              <a:solidFill>
                <a:schemeClr val="tx1"/>
              </a:solidFill>
            </a:endParaRPr>
          </a:p>
        </p:txBody>
      </p:sp>
    </p:spTree>
    <p:extLst>
      <p:ext uri="{BB962C8B-B14F-4D97-AF65-F5344CB8AC3E}">
        <p14:creationId xmlns:p14="http://schemas.microsoft.com/office/powerpoint/2010/main" val="37721605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4" y="1963738"/>
            <a:ext cx="6183189" cy="269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872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57288"/>
            <a:ext cx="10515600" cy="5019675"/>
          </a:xfrm>
        </p:spPr>
        <p:txBody>
          <a:bodyPr>
            <a:normAutofit fontScale="85000" lnSpcReduction="20000"/>
          </a:bodyPr>
          <a:lstStyle/>
          <a:p>
            <a:pPr marL="0" indent="0">
              <a:buNone/>
            </a:pPr>
            <a:r>
              <a:rPr lang="en-US" altLang="zh-CN"/>
              <a:t>#include&lt;stdio.h&gt;</a:t>
            </a:r>
          </a:p>
          <a:p>
            <a:pPr marL="0" indent="0">
              <a:buNone/>
            </a:pPr>
            <a:r>
              <a:rPr lang="en-US" altLang="zh-CN"/>
              <a:t>int main()</a:t>
            </a:r>
          </a:p>
          <a:p>
            <a:pPr marL="0" indent="0">
              <a:buNone/>
            </a:pPr>
            <a:r>
              <a:rPr lang="en-US" altLang="zh-CN"/>
              <a:t>{</a:t>
            </a:r>
          </a:p>
          <a:p>
            <a:pPr marL="0" indent="0">
              <a:buNone/>
            </a:pPr>
            <a:r>
              <a:rPr lang="en-US" altLang="zh-CN"/>
              <a:t>	int ch;</a:t>
            </a:r>
          </a:p>
          <a:p>
            <a:pPr marL="0" indent="0">
              <a:buNone/>
            </a:pPr>
            <a:r>
              <a:rPr lang="en-US" altLang="zh-CN"/>
              <a:t>	printf("----------------------------\n");</a:t>
            </a:r>
          </a:p>
          <a:p>
            <a:pPr marL="0" indent="0">
              <a:buNone/>
            </a:pPr>
            <a:r>
              <a:rPr lang="en-US" altLang="zh-CN"/>
              <a:t>	printf("      A.  </a:t>
            </a:r>
            <a:r>
              <a:rPr lang="zh-CN" altLang="en-US"/>
              <a:t>中国</a:t>
            </a:r>
            <a:r>
              <a:rPr lang="en-US" altLang="zh-CN"/>
              <a:t>\n");</a:t>
            </a:r>
          </a:p>
          <a:p>
            <a:pPr marL="0" indent="0">
              <a:buNone/>
            </a:pPr>
            <a:r>
              <a:rPr lang="en-US" altLang="zh-CN"/>
              <a:t>	printf("      B.  </a:t>
            </a:r>
            <a:r>
              <a:rPr lang="zh-CN" altLang="en-US"/>
              <a:t>美国</a:t>
            </a:r>
            <a:r>
              <a:rPr lang="en-US" altLang="zh-CN"/>
              <a:t>\n");</a:t>
            </a:r>
          </a:p>
          <a:p>
            <a:pPr marL="0" indent="0">
              <a:buNone/>
            </a:pPr>
            <a:r>
              <a:rPr lang="en-US" altLang="zh-CN"/>
              <a:t>	printf("      C.  </a:t>
            </a:r>
            <a:r>
              <a:rPr lang="zh-CN" altLang="en-US"/>
              <a:t>英国</a:t>
            </a:r>
            <a:r>
              <a:rPr lang="en-US" altLang="zh-CN"/>
              <a:t>\n");</a:t>
            </a:r>
          </a:p>
          <a:p>
            <a:pPr marL="0" indent="0">
              <a:buNone/>
            </a:pPr>
            <a:r>
              <a:rPr lang="en-US" altLang="zh-CN"/>
              <a:t>	printf("      D.  </a:t>
            </a:r>
            <a:r>
              <a:rPr lang="zh-CN" altLang="en-US"/>
              <a:t>法国</a:t>
            </a:r>
            <a:r>
              <a:rPr lang="en-US" altLang="zh-CN"/>
              <a:t>\n"); </a:t>
            </a:r>
          </a:p>
          <a:p>
            <a:pPr marL="0" indent="0">
              <a:buNone/>
            </a:pPr>
            <a:r>
              <a:rPr lang="en-US" altLang="zh-CN"/>
              <a:t>	printf("----------------------------\n");</a:t>
            </a:r>
          </a:p>
          <a:p>
            <a:pPr marL="0" indent="0">
              <a:buNone/>
            </a:pPr>
            <a:r>
              <a:rPr lang="en-US" altLang="zh-CN"/>
              <a:t>	</a:t>
            </a:r>
          </a:p>
          <a:p>
            <a:pPr marL="0" indent="0">
              <a:buNone/>
            </a:pPr>
            <a:r>
              <a:rPr lang="en-US" altLang="zh-CN"/>
              <a:t>	printf("</a:t>
            </a:r>
            <a:r>
              <a:rPr lang="zh-CN" altLang="en-US"/>
              <a:t>你所选择的国家（</a:t>
            </a:r>
            <a:r>
              <a:rPr lang="en-US" altLang="zh-CN"/>
              <a:t>A-D</a:t>
            </a:r>
            <a:r>
              <a:rPr lang="zh-CN" altLang="en-US"/>
              <a:t>）： </a:t>
            </a:r>
            <a:r>
              <a:rPr lang="en-US" altLang="zh-CN"/>
              <a:t>");</a:t>
            </a:r>
          </a:p>
          <a:p>
            <a:pPr marL="0" indent="0">
              <a:buNone/>
            </a:pPr>
            <a:r>
              <a:rPr lang="en-US" altLang="zh-CN"/>
              <a:t>	ch = getchar() ;</a:t>
            </a:r>
            <a:endParaRPr lang="zh-CN" altLang="en-US"/>
          </a:p>
        </p:txBody>
      </p:sp>
    </p:spTree>
    <p:extLst>
      <p:ext uri="{BB962C8B-B14F-4D97-AF65-F5344CB8AC3E}">
        <p14:creationId xmlns:p14="http://schemas.microsoft.com/office/powerpoint/2010/main" val="206659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57288"/>
            <a:ext cx="10515600" cy="5019675"/>
          </a:xfrm>
        </p:spPr>
        <p:txBody>
          <a:bodyPr>
            <a:normAutofit fontScale="85000" lnSpcReduction="20000"/>
          </a:bodyPr>
          <a:lstStyle/>
          <a:p>
            <a:pPr marL="0" indent="0">
              <a:buNone/>
            </a:pPr>
            <a:r>
              <a:rPr lang="en-US" altLang="zh-CN"/>
              <a:t>switch( ch)</a:t>
            </a:r>
          </a:p>
          <a:p>
            <a:pPr marL="0" indent="0">
              <a:buNone/>
            </a:pPr>
            <a:r>
              <a:rPr lang="en-US" altLang="zh-CN"/>
              <a:t>	{</a:t>
            </a:r>
          </a:p>
          <a:p>
            <a:pPr marL="0" indent="0">
              <a:buNone/>
            </a:pPr>
            <a:r>
              <a:rPr lang="en-US" altLang="zh-CN"/>
              <a:t>		</a:t>
            </a:r>
          </a:p>
          <a:p>
            <a:pPr marL="0" indent="0">
              <a:buNone/>
            </a:pPr>
            <a:r>
              <a:rPr lang="en-US" altLang="zh-CN"/>
              <a:t>		case 'A': printf("</a:t>
            </a:r>
            <a:r>
              <a:rPr lang="zh-CN" altLang="en-US"/>
              <a:t>中国是个美丽的国家。</a:t>
            </a:r>
            <a:r>
              <a:rPr lang="en-US" altLang="zh-CN"/>
              <a:t>\n"); break;</a:t>
            </a:r>
          </a:p>
          <a:p>
            <a:pPr marL="0" indent="0">
              <a:buNone/>
            </a:pPr>
            <a:r>
              <a:rPr lang="en-US" altLang="zh-CN"/>
              <a:t>		case 'B': printf("</a:t>
            </a:r>
            <a:r>
              <a:rPr lang="zh-CN" altLang="en-US"/>
              <a:t>美国是个美丽的国家。</a:t>
            </a:r>
            <a:r>
              <a:rPr lang="en-US" altLang="zh-CN"/>
              <a:t>\n"); break;</a:t>
            </a:r>
          </a:p>
          <a:p>
            <a:pPr marL="0" indent="0">
              <a:buNone/>
            </a:pPr>
            <a:r>
              <a:rPr lang="en-US" altLang="zh-CN"/>
              <a:t>		case 'C': printf("</a:t>
            </a:r>
            <a:r>
              <a:rPr lang="zh-CN" altLang="en-US"/>
              <a:t>英国是个美丽的国家。</a:t>
            </a:r>
            <a:r>
              <a:rPr lang="en-US" altLang="zh-CN"/>
              <a:t>\n"); break;</a:t>
            </a:r>
          </a:p>
          <a:p>
            <a:pPr marL="0" indent="0">
              <a:buNone/>
            </a:pPr>
            <a:r>
              <a:rPr lang="en-US" altLang="zh-CN"/>
              <a:t>		case 'D': printf("</a:t>
            </a:r>
            <a:r>
              <a:rPr lang="zh-CN" altLang="en-US"/>
              <a:t>法国是个美丽的国家。</a:t>
            </a:r>
            <a:r>
              <a:rPr lang="en-US" altLang="zh-CN"/>
              <a:t>\n"); break; </a:t>
            </a:r>
          </a:p>
          <a:p>
            <a:pPr marL="0" indent="0">
              <a:buNone/>
            </a:pPr>
            <a:r>
              <a:rPr lang="en-US" altLang="zh-CN"/>
              <a:t>		default: printf("</a:t>
            </a:r>
            <a:r>
              <a:rPr lang="zh-CN" altLang="en-US"/>
              <a:t>输入有误！</a:t>
            </a:r>
            <a:r>
              <a:rPr lang="en-US" altLang="zh-CN"/>
              <a:t>\n");</a:t>
            </a:r>
          </a:p>
          <a:p>
            <a:pPr marL="0" indent="0">
              <a:buNone/>
            </a:pPr>
            <a:r>
              <a:rPr lang="en-US" altLang="zh-CN"/>
              <a:t>	}</a:t>
            </a:r>
          </a:p>
          <a:p>
            <a:pPr marL="0" indent="0">
              <a:buNone/>
            </a:pPr>
            <a:r>
              <a:rPr lang="en-US" altLang="zh-CN"/>
              <a:t>	</a:t>
            </a:r>
          </a:p>
          <a:p>
            <a:pPr marL="0" indent="0">
              <a:buNone/>
            </a:pPr>
            <a:r>
              <a:rPr lang="en-US" altLang="zh-CN"/>
              <a:t>	return 0;</a:t>
            </a:r>
          </a:p>
          <a:p>
            <a:pPr marL="0" indent="0">
              <a:buNone/>
            </a:pPr>
            <a:r>
              <a:rPr lang="en-US" altLang="zh-CN"/>
              <a:t>	</a:t>
            </a:r>
          </a:p>
          <a:p>
            <a:pPr marL="0" indent="0">
              <a:buNone/>
            </a:pPr>
            <a:r>
              <a:rPr lang="en-US" altLang="zh-CN"/>
              <a:t>}</a:t>
            </a:r>
            <a:endParaRPr lang="zh-CN" altLang="en-US"/>
          </a:p>
        </p:txBody>
      </p:sp>
    </p:spTree>
    <p:extLst>
      <p:ext uri="{BB962C8B-B14F-4D97-AF65-F5344CB8AC3E}">
        <p14:creationId xmlns:p14="http://schemas.microsoft.com/office/powerpoint/2010/main" val="2849837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BD3DD9A4-FA8A-4915-82F9-EA74B3610EEC}" type="slidenum">
              <a:rPr lang="ar-SA" altLang="en-US" sz="1000">
                <a:solidFill>
                  <a:schemeClr val="bg1"/>
                </a:solidFill>
              </a:rPr>
              <a:pPr eaLnBrk="1" hangingPunct="1"/>
              <a:t>6</a:t>
            </a:fld>
            <a:endParaRPr lang="en-US" altLang="en-US" sz="1000">
              <a:solidFill>
                <a:schemeClr val="bg1"/>
              </a:solidFill>
            </a:endParaRPr>
          </a:p>
        </p:txBody>
      </p:sp>
      <p:sp>
        <p:nvSpPr>
          <p:cNvPr id="5" name="Rectangle 3"/>
          <p:cNvSpPr txBox="1">
            <a:spLocks noChangeArrowheads="1"/>
          </p:cNvSpPr>
          <p:nvPr/>
        </p:nvSpPr>
        <p:spPr>
          <a:xfrm>
            <a:off x="690034" y="1082676"/>
            <a:ext cx="5568951" cy="3762375"/>
          </a:xfrm>
          <a:prstGeom prst="rect">
            <a:avLst/>
          </a:prstGeom>
        </p:spPr>
        <p:txBody>
          <a:bodyPr/>
          <a:lstStyle/>
          <a:p>
            <a:pPr marL="400050" indent="-400050" eaLnBrk="0" hangingPunct="0">
              <a:lnSpc>
                <a:spcPct val="90000"/>
              </a:lnSpc>
              <a:spcAft>
                <a:spcPct val="20000"/>
              </a:spcAft>
              <a:buClr>
                <a:schemeClr val="hlink"/>
              </a:buClr>
              <a:buFont typeface="Wingdings" pitchFamily="2" charset="2"/>
              <a:buNone/>
              <a:defRPr/>
            </a:pPr>
            <a:r>
              <a:rPr lang="zh-CN" altLang="en-US" sz="2800" kern="0" dirty="0">
                <a:latin typeface="+mn-lt"/>
                <a:ea typeface="+mn-ea"/>
              </a:rPr>
              <a:t>例</a:t>
            </a:r>
            <a:r>
              <a:rPr lang="en-US" altLang="zh-CN" sz="2800" kern="0" dirty="0">
                <a:latin typeface="+mn-lt"/>
                <a:ea typeface="+mn-ea"/>
              </a:rPr>
              <a:t>1</a:t>
            </a:r>
            <a:r>
              <a:rPr lang="zh-CN" altLang="en-US" sz="2800" kern="0" dirty="0">
                <a:latin typeface="+mn-lt"/>
                <a:ea typeface="+mn-ea"/>
              </a:rPr>
              <a:t>  分段计算水费</a:t>
            </a:r>
          </a:p>
          <a:p>
            <a:pPr marL="400050" indent="-400050" eaLnBrk="0" hangingPunct="0">
              <a:lnSpc>
                <a:spcPct val="90000"/>
              </a:lnSpc>
              <a:spcAft>
                <a:spcPct val="20000"/>
              </a:spcAft>
              <a:buClr>
                <a:schemeClr val="hlink"/>
              </a:buClr>
              <a:buFont typeface="Wingdings" pitchFamily="2" charset="2"/>
              <a:buNone/>
              <a:defRPr/>
            </a:pPr>
            <a:endParaRPr lang="zh-CN" altLang="en-US" sz="2800" kern="0" dirty="0">
              <a:latin typeface="+mn-lt"/>
              <a:ea typeface="+mn-ea"/>
            </a:endParaRPr>
          </a:p>
          <a:p>
            <a:pPr marL="400050" indent="-400050" eaLnBrk="0" hangingPunct="0">
              <a:lnSpc>
                <a:spcPct val="90000"/>
              </a:lnSpc>
              <a:spcAft>
                <a:spcPct val="20000"/>
              </a:spcAft>
              <a:buClr>
                <a:schemeClr val="hlink"/>
              </a:buClr>
              <a:buFont typeface="Wingdings" pitchFamily="2" charset="2"/>
              <a:buNone/>
              <a:defRPr/>
            </a:pPr>
            <a:endParaRPr lang="zh-CN" altLang="en-US" sz="2800" kern="0" dirty="0">
              <a:latin typeface="+mn-lt"/>
              <a:ea typeface="+mn-ea"/>
            </a:endParaRPr>
          </a:p>
          <a:p>
            <a:pPr marL="400050" indent="-400050" eaLnBrk="0" hangingPunct="0">
              <a:lnSpc>
                <a:spcPct val="90000"/>
              </a:lnSpc>
              <a:spcAft>
                <a:spcPct val="20000"/>
              </a:spcAft>
              <a:buClr>
                <a:schemeClr val="hlink"/>
              </a:buClr>
              <a:buFont typeface="Wingdings" pitchFamily="2" charset="2"/>
              <a:buNone/>
              <a:defRPr/>
            </a:pPr>
            <a:endParaRPr lang="zh-CN" altLang="en-US" sz="2800" kern="0" dirty="0">
              <a:latin typeface="+mn-lt"/>
              <a:ea typeface="+mn-ea"/>
            </a:endParaRPr>
          </a:p>
          <a:p>
            <a:pPr marL="400050" indent="-400050" eaLnBrk="0" hangingPunct="0">
              <a:lnSpc>
                <a:spcPct val="90000"/>
              </a:lnSpc>
              <a:spcAft>
                <a:spcPct val="20000"/>
              </a:spcAft>
              <a:buClr>
                <a:schemeClr val="hlink"/>
              </a:buClr>
              <a:buFont typeface="Wingdings" pitchFamily="2" charset="2"/>
              <a:buNone/>
              <a:defRPr/>
            </a:pPr>
            <a:r>
              <a:rPr lang="zh-CN" altLang="en-US" sz="2800" kern="0" dirty="0">
                <a:latin typeface="+mn-lt"/>
                <a:ea typeface="+mn-ea"/>
              </a:rPr>
              <a:t>要解决的问题：</a:t>
            </a:r>
          </a:p>
          <a:p>
            <a:pPr marL="914400" lvl="1" indent="-400050" eaLnBrk="0" hangingPunct="0">
              <a:lnSpc>
                <a:spcPct val="90000"/>
              </a:lnSpc>
              <a:spcAft>
                <a:spcPct val="20000"/>
              </a:spcAft>
              <a:buClr>
                <a:schemeClr val="hlink"/>
              </a:buClr>
              <a:buFont typeface="Wingdings 2" pitchFamily="18" charset="2"/>
              <a:buChar char="²"/>
              <a:defRPr/>
            </a:pPr>
            <a:r>
              <a:rPr lang="zh-CN" altLang="en-US" sz="2400" kern="0" dirty="0">
                <a:latin typeface="+mn-lt"/>
                <a:ea typeface="宋体" pitchFamily="2" charset="-122"/>
              </a:rPr>
              <a:t>输入</a:t>
            </a:r>
          </a:p>
          <a:p>
            <a:pPr marL="914400" lvl="1" indent="-400050" eaLnBrk="0" hangingPunct="0">
              <a:lnSpc>
                <a:spcPct val="90000"/>
              </a:lnSpc>
              <a:spcAft>
                <a:spcPct val="20000"/>
              </a:spcAft>
              <a:buClr>
                <a:schemeClr val="hlink"/>
              </a:buClr>
              <a:buFont typeface="Wingdings 2" pitchFamily="18" charset="2"/>
              <a:buChar char="²"/>
              <a:defRPr/>
            </a:pPr>
            <a:r>
              <a:rPr lang="zh-CN" altLang="en-US" sz="2400" kern="0" dirty="0">
                <a:latin typeface="+mn-lt"/>
                <a:ea typeface="宋体" pitchFamily="2" charset="-122"/>
              </a:rPr>
              <a:t>计算分段函数</a:t>
            </a:r>
          </a:p>
          <a:p>
            <a:pPr marL="914400" lvl="1" indent="-400050" eaLnBrk="0" hangingPunct="0">
              <a:lnSpc>
                <a:spcPct val="90000"/>
              </a:lnSpc>
              <a:spcAft>
                <a:spcPct val="20000"/>
              </a:spcAft>
              <a:buClr>
                <a:schemeClr val="hlink"/>
              </a:buClr>
              <a:buFont typeface="Wingdings 2" pitchFamily="18" charset="2"/>
              <a:buChar char="²"/>
              <a:defRPr/>
            </a:pPr>
            <a:r>
              <a:rPr lang="zh-CN" altLang="en-US" sz="2400" kern="0" dirty="0">
                <a:latin typeface="+mn-lt"/>
                <a:ea typeface="宋体" pitchFamily="2" charset="-122"/>
              </a:rPr>
              <a:t>输出，并保留2位小数</a:t>
            </a:r>
            <a:r>
              <a:rPr lang="en-US" altLang="zh-CN" sz="2400" kern="0" dirty="0">
                <a:latin typeface="+mn-lt"/>
                <a:ea typeface="宋体" pitchFamily="2" charset="-122"/>
              </a:rPr>
              <a:t> </a:t>
            </a:r>
          </a:p>
        </p:txBody>
      </p:sp>
      <p:graphicFrame>
        <p:nvGraphicFramePr>
          <p:cNvPr id="1026" name="Object 2"/>
          <p:cNvGraphicFramePr>
            <a:graphicFrameLocks noChangeAspect="1"/>
          </p:cNvGraphicFramePr>
          <p:nvPr/>
        </p:nvGraphicFramePr>
        <p:xfrm>
          <a:off x="1265767" y="1517651"/>
          <a:ext cx="4800600" cy="1179513"/>
        </p:xfrm>
        <a:graphic>
          <a:graphicData uri="http://schemas.openxmlformats.org/presentationml/2006/ole">
            <mc:AlternateContent xmlns:mc="http://schemas.openxmlformats.org/markup-compatibility/2006">
              <mc:Choice xmlns:v="urn:schemas-microsoft-com:vml" Requires="v">
                <p:oleObj spid="_x0000_s5140" name="Equation" r:id="rId3" imgW="1675673" imgH="545863" progId="Equation.DSMT4">
                  <p:embed/>
                </p:oleObj>
              </mc:Choice>
              <mc:Fallback>
                <p:oleObj name="Equation" r:id="rId3" imgW="1675673" imgH="54586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67" y="1517651"/>
                        <a:ext cx="480060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3776" y="1247775"/>
            <a:ext cx="41624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617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wipe(up)">
                                      <p:cBhvr>
                                        <p:cTn id="7" dur="1000"/>
                                        <p:tgtEl>
                                          <p:spTgt spid="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up)">
                                      <p:cBhvr>
                                        <p:cTn id="12" dur="1000"/>
                                        <p:tgtEl>
                                          <p:spTgt spid="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up)">
                                      <p:cBhvr>
                                        <p:cTn id="17" dur="1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214313" y="2286001"/>
            <a:ext cx="11644312" cy="4457699"/>
            <a:chOff x="1023730" y="2446113"/>
            <a:chExt cx="10217426" cy="3666452"/>
          </a:xfrm>
        </p:grpSpPr>
        <mc:AlternateContent xmlns:mc="http://schemas.openxmlformats.org/markup-compatibility/2006" xmlns:a14="http://schemas.microsoft.com/office/drawing/2010/main">
          <mc:Choice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&lt;stdio.h&gt;</a:t>
                  </a:r>
                </a:p>
                <a:p>
                  <a:pPr defTabSz="363538"/>
                  <a:r>
                    <a:rPr lang="en-US" altLang="zh-CN"/>
                    <a:t>int main()</a:t>
                  </a:r>
                </a:p>
                <a:p>
                  <a:pPr defTabSz="363538"/>
                  <a:r>
                    <a:rPr lang="en-US" altLang="zh-CN" smtClean="0"/>
                    <a:t>{</a:t>
                  </a:r>
                  <a:r>
                    <a:rPr lang="en-US" altLang="zh-CN"/>
                    <a:t>	void action1(int,int),action2(int,int</a:t>
                  </a:r>
                  <a:r>
                    <a:rPr lang="en-US" altLang="zh-CN" smtClean="0"/>
                    <a:t>);	</a:t>
                  </a:r>
                  <a:r>
                    <a:rPr lang="en-US" altLang="zh-CN" smtClean="0">
                      <a:solidFill>
                        <a:srgbClr val="008000"/>
                      </a:solidFill>
                    </a:rPr>
                    <a:t>//</a:t>
                  </a:r>
                  <a:r>
                    <a:rPr lang="zh-CN" altLang="en-US">
                      <a:solidFill>
                        <a:srgbClr val="008000"/>
                      </a:solidFill>
                    </a:rPr>
                    <a:t>函数声明</a:t>
                  </a:r>
                </a:p>
                <a:p>
                  <a:pPr defTabSz="363538"/>
                  <a:r>
                    <a:rPr lang="zh-CN" altLang="en-US"/>
                    <a:t>	</a:t>
                  </a:r>
                  <a:r>
                    <a:rPr lang="en-US" altLang="zh-CN"/>
                    <a:t>char ch;</a:t>
                  </a:r>
                </a:p>
                <a:p>
                  <a:pPr defTabSz="363538"/>
                  <a:r>
                    <a:rPr lang="en-US" altLang="zh-CN"/>
                    <a:t>	int a=15,b=23;</a:t>
                  </a:r>
                </a:p>
                <a:p>
                  <a:pPr defTabSz="363538"/>
                  <a:r>
                    <a:rPr lang="en-US" altLang="zh-CN"/>
                    <a:t>	ch=getchar();</a:t>
                  </a:r>
                </a:p>
                <a:p>
                  <a:pPr defTabSz="363538"/>
                  <a:r>
                    <a:rPr lang="en-US" altLang="zh-CN"/>
                    <a:t>	switch(ch)</a:t>
                  </a:r>
                </a:p>
                <a:p>
                  <a:pPr defTabSz="363538"/>
                  <a:r>
                    <a:rPr lang="en-US" altLang="zh-CN"/>
                    <a:t>	{ 	case 'a':</a:t>
                  </a:r>
                </a:p>
                <a:p>
                  <a:pPr defTabSz="363538"/>
                  <a:r>
                    <a:rPr lang="en-US" altLang="zh-CN"/>
                    <a:t>		case 'A': action1(a,b);break</a:t>
                  </a:r>
                  <a:r>
                    <a:rPr lang="en-US" altLang="zh-CN" smtClean="0"/>
                    <a:t>;		//</a:t>
                  </a:r>
                  <a:r>
                    <a:rPr lang="zh-CN" altLang="en-US"/>
                    <a:t>调用</a:t>
                  </a:r>
                  <a:r>
                    <a:rPr lang="en-US" altLang="zh-CN"/>
                    <a:t>action1</a:t>
                  </a:r>
                  <a:r>
                    <a:rPr lang="zh-CN" altLang="en-US"/>
                    <a:t>函数，执行</a:t>
                  </a:r>
                  <a:r>
                    <a:rPr lang="en-US" altLang="zh-CN"/>
                    <a:t>A</a:t>
                  </a:r>
                  <a:r>
                    <a:rPr lang="zh-CN" altLang="en-US"/>
                    <a:t>操作</a:t>
                  </a:r>
                </a:p>
                <a:p>
                  <a:pPr defTabSz="363538"/>
                  <a:r>
                    <a:rPr lang="zh-CN" altLang="en-US"/>
                    <a:t>		</a:t>
                  </a:r>
                  <a:r>
                    <a:rPr lang="en-US" altLang="zh-CN"/>
                    <a:t>case 'b':</a:t>
                  </a:r>
                </a:p>
                <a:p>
                  <a:pPr defTabSz="363538"/>
                  <a:r>
                    <a:rPr lang="en-US" altLang="zh-CN"/>
                    <a:t>		case 'B': action2(a,b);break</a:t>
                  </a:r>
                  <a:r>
                    <a:rPr lang="en-US" altLang="zh-CN" smtClean="0"/>
                    <a:t>;		//</a:t>
                  </a:r>
                  <a:r>
                    <a:rPr lang="zh-CN" altLang="en-US"/>
                    <a:t>调用</a:t>
                  </a:r>
                  <a:r>
                    <a:rPr lang="en-US" altLang="zh-CN"/>
                    <a:t>action2</a:t>
                  </a:r>
                  <a:r>
                    <a:rPr lang="zh-CN" altLang="en-US"/>
                    <a:t>函数，执行</a:t>
                  </a:r>
                  <a:r>
                    <a:rPr lang="en-US" altLang="zh-CN"/>
                    <a:t>B</a:t>
                  </a:r>
                  <a:r>
                    <a:rPr lang="zh-CN" altLang="en-US"/>
                    <a:t>操作</a:t>
                  </a:r>
                </a:p>
                <a:p>
                  <a:pPr defTabSz="363538"/>
                  <a:r>
                    <a:rPr lang="zh-CN" altLang="en-US"/>
                    <a:t>		</a:t>
                  </a:r>
                  <a:r>
                    <a:rPr lang="en-US" altLang="zh-CN" smtClean="0"/>
                    <a:t>	</a:t>
                  </a:r>
                  <a14:m>
                    <m:oMath xmlns:m="http://schemas.openxmlformats.org/officeDocument/2006/math">
                      <m:r>
                        <a:rPr lang="zh-CN" altLang="en-US" i="1" smtClean="0">
                          <a:latin typeface="Cambria Math" panose="02040503050406030204" pitchFamily="18" charset="0"/>
                        </a:rPr>
                        <m:t>⋮</m:t>
                      </m:r>
                    </m:oMath>
                  </a14:m>
                  <a:endParaRPr lang="en-US" altLang="zh-CN" smtClean="0"/>
                </a:p>
                <a:p>
                  <a:pPr defTabSz="363538"/>
                  <a:r>
                    <a:rPr lang="en-US" altLang="zh-CN"/>
                    <a:t>		default:  putchar('\a</a:t>
                  </a:r>
                  <a:r>
                    <a:rPr lang="en-US" altLang="zh-CN" smtClean="0"/>
                    <a:t>');			 </a:t>
                  </a:r>
                  <a:r>
                    <a:rPr lang="en-US" altLang="zh-CN"/>
                    <a:t>//</a:t>
                  </a:r>
                  <a:r>
                    <a:rPr lang="zh-CN" altLang="en-US"/>
                    <a:t>如果输入其他字符，发出警告</a:t>
                  </a:r>
                </a:p>
                <a:p>
                  <a:pPr defTabSz="363538"/>
                  <a:r>
                    <a:rPr lang="zh-CN" altLang="en-US"/>
                    <a:t>	</a:t>
                  </a:r>
                  <a:r>
                    <a:rPr lang="en-US" altLang="zh-CN"/>
                    <a:t>}</a:t>
                  </a:r>
                </a:p>
                <a:p>
                  <a:pPr defTabSz="363538"/>
                  <a:r>
                    <a:rPr lang="en-US" altLang="zh-CN"/>
                    <a:t>	return 0;</a:t>
                  </a:r>
                </a:p>
                <a:p>
                  <a:pPr defTabSz="363538"/>
                  <a:r>
                    <a:rPr lang="en-US" altLang="zh-CN" smtClean="0"/>
                    <a:t>}</a:t>
                  </a:r>
                  <a:endParaRPr lang="en-US" altLang="zh-CN"/>
                </a:p>
              </p:txBody>
            </p:sp>
          </mc:Choice>
          <mc:Fallback xmlns="">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a:blip r:embed="rId15" cstate="print"/>
                  <a:stretch>
                    <a:fillRect b="-340"/>
                  </a:stretch>
                </a:blipFill>
              </p:spPr>
              <p:txBody>
                <a:bodyPr/>
                <a:lstStyle/>
                <a:p>
                  <a:r>
                    <a:rPr lang="zh-CN" altLang="en-US">
                      <a:noFill/>
                    </a:rPr>
                    <a:t> </a:t>
                  </a:r>
                </a:p>
              </p:txBody>
            </p:sp>
          </mc:Fallback>
        </mc:AlternateContent>
        <p:sp>
          <p:nvSpPr>
            <p:cNvPr id="5" name="矩形 4"/>
            <p:cNvSpPr/>
            <p:nvPr/>
          </p:nvSpPr>
          <p:spPr>
            <a:xfrm>
              <a:off x="7401338" y="2589115"/>
              <a:ext cx="3839818" cy="2585323"/>
            </a:xfrm>
            <a:prstGeom prst="rect">
              <a:avLst/>
            </a:prstGeom>
          </p:spPr>
          <p:txBody>
            <a:bodyPr wrap="square">
              <a:spAutoFit/>
            </a:bodyPr>
            <a:lstStyle/>
            <a:p>
              <a:pPr defTabSz="363538"/>
              <a:r>
                <a:rPr lang="en-US" altLang="zh-CN"/>
                <a:t>void action1(int x,int y</a:t>
              </a:r>
              <a:r>
                <a:rPr lang="en-US" altLang="zh-CN" smtClean="0"/>
                <a:t>)		//</a:t>
              </a:r>
              <a:r>
                <a:rPr lang="zh-CN" altLang="en-US"/>
                <a:t>执行加法的函数</a:t>
              </a:r>
            </a:p>
            <a:p>
              <a:pPr defTabSz="363538"/>
              <a:r>
                <a:rPr lang="en-US" altLang="zh-CN"/>
                <a:t>{	printf("x+y=%d\n",x+y);</a:t>
              </a:r>
            </a:p>
            <a:p>
              <a:pPr defTabSz="363538"/>
              <a:r>
                <a:rPr lang="en-US" altLang="zh-CN"/>
                <a:t>}</a:t>
              </a:r>
            </a:p>
            <a:p>
              <a:pPr defTabSz="363538"/>
              <a:endParaRPr lang="en-US" altLang="zh-CN"/>
            </a:p>
            <a:p>
              <a:pPr defTabSz="363538"/>
              <a:r>
                <a:rPr lang="en-US" altLang="zh-CN"/>
                <a:t>void action2(int x,int y</a:t>
              </a:r>
              <a:r>
                <a:rPr lang="en-US" altLang="zh-CN" smtClean="0"/>
                <a:t>)		//</a:t>
              </a:r>
              <a:r>
                <a:rPr lang="zh-CN" altLang="en-US"/>
                <a:t>执行乘法的函数</a:t>
              </a:r>
            </a:p>
            <a:p>
              <a:pPr defTabSz="363538"/>
              <a:r>
                <a:rPr lang="en-US" altLang="zh-CN"/>
                <a:t>{	printf("x*y=%d\n",x*y);</a:t>
              </a:r>
            </a:p>
            <a:p>
              <a:pPr defTabSz="363538"/>
              <a:r>
                <a:rPr lang="en-US" altLang="zh-CN"/>
                <a:t>}</a:t>
              </a:r>
              <a:endParaRPr lang="en-US" altLang="zh-CN">
                <a:solidFill>
                  <a:srgbClr val="008000"/>
                </a:solidFill>
              </a:endParaRPr>
            </a:p>
          </p:txBody>
        </p:sp>
        <p:cxnSp>
          <p:nvCxnSpPr>
            <p:cNvPr id="9" name="直接连接符 8"/>
            <p:cNvCxnSpPr/>
            <p:nvPr/>
          </p:nvCxnSpPr>
          <p:spPr>
            <a:xfrm flipH="1">
              <a:off x="7201704" y="2446113"/>
              <a:ext cx="14288" cy="3666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grpSp>
      </p:grpSp>
    </p:spTree>
    <p:extLst>
      <p:ext uri="{BB962C8B-B14F-4D97-AF65-F5344CB8AC3E}">
        <p14:creationId xmlns:p14="http://schemas.microsoft.com/office/powerpoint/2010/main" val="2738582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554" y="218537"/>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669411" y="1208547"/>
            <a:ext cx="8031677" cy="432331"/>
          </a:xfrm>
        </p:spPr>
        <p:txBody>
          <a:bodyPr>
            <a:noAutofit/>
          </a:bodyPr>
          <a:lstStyle/>
          <a:p>
            <a:pPr marL="88900" indent="-88900">
              <a:lnSpc>
                <a:spcPct val="120000"/>
              </a:lnSpc>
              <a:spcBef>
                <a:spcPts val="0"/>
              </a:spcBef>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4.8】</a:t>
            </a:r>
            <a:r>
              <a:rPr lang="zh-CN" altLang="en-US" sz="2400">
                <a:solidFill>
                  <a:schemeClr val="accent1"/>
                </a:solidFill>
              </a:rPr>
              <a:t>写一程序，判断某一年是否为闰年。</a:t>
            </a:r>
          </a:p>
        </p:txBody>
      </p:sp>
    </p:spTree>
    <p:extLst>
      <p:ext uri="{BB962C8B-B14F-4D97-AF65-F5344CB8AC3E}">
        <p14:creationId xmlns:p14="http://schemas.microsoft.com/office/powerpoint/2010/main" val="399501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554" y="218537"/>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669411" y="1208547"/>
            <a:ext cx="8031677" cy="432331"/>
          </a:xfrm>
        </p:spPr>
        <p:txBody>
          <a:bodyPr>
            <a:noAutofit/>
          </a:bodyPr>
          <a:lstStyle/>
          <a:p>
            <a:pPr marL="88900" indent="-88900">
              <a:lnSpc>
                <a:spcPct val="120000"/>
              </a:lnSpc>
              <a:spcBef>
                <a:spcPts val="0"/>
              </a:spcBef>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4.8】</a:t>
            </a:r>
            <a:r>
              <a:rPr lang="zh-CN" altLang="en-US" sz="2400">
                <a:solidFill>
                  <a:schemeClr val="accent1"/>
                </a:solidFill>
              </a:rPr>
              <a:t>写一程序，判断某一年是否为闰年</a:t>
            </a:r>
            <a:r>
              <a:rPr lang="zh-CN" altLang="en-US" sz="2400" smtClean="0">
                <a:solidFill>
                  <a:schemeClr val="accent1"/>
                </a:solidFill>
              </a:rPr>
              <a:t>。</a:t>
            </a:r>
            <a:endParaRPr lang="en-US" altLang="zh-CN" sz="2400" smtClean="0">
              <a:solidFill>
                <a:schemeClr val="accent1"/>
              </a:solidFill>
            </a:endParaRPr>
          </a:p>
          <a:p>
            <a:pPr marL="88900" indent="-88900">
              <a:lnSpc>
                <a:spcPct val="120000"/>
              </a:lnSpc>
              <a:spcBef>
                <a:spcPts val="0"/>
              </a:spcBef>
              <a:buNone/>
            </a:pPr>
            <a:r>
              <a:rPr lang="en-US" altLang="zh-CN" sz="2000" smtClean="0"/>
              <a:t>#</a:t>
            </a:r>
            <a:r>
              <a:rPr lang="en-US" altLang="zh-CN" sz="2000"/>
              <a:t>include&lt;stdio.h&gt;</a:t>
            </a:r>
          </a:p>
          <a:p>
            <a:pPr marL="88900" indent="-88900">
              <a:lnSpc>
                <a:spcPct val="120000"/>
              </a:lnSpc>
              <a:spcBef>
                <a:spcPts val="0"/>
              </a:spcBef>
              <a:buNone/>
            </a:pPr>
            <a:r>
              <a:rPr lang="en-US" altLang="zh-CN" sz="2000"/>
              <a:t>int main()</a:t>
            </a:r>
          </a:p>
          <a:p>
            <a:pPr marL="88900" indent="-88900">
              <a:lnSpc>
                <a:spcPct val="120000"/>
              </a:lnSpc>
              <a:spcBef>
                <a:spcPts val="0"/>
              </a:spcBef>
              <a:buNone/>
            </a:pPr>
            <a:r>
              <a:rPr lang="en-US" altLang="zh-CN" sz="2000"/>
              <a:t>{</a:t>
            </a:r>
          </a:p>
          <a:p>
            <a:pPr marL="88900" indent="-88900">
              <a:lnSpc>
                <a:spcPct val="120000"/>
              </a:lnSpc>
              <a:spcBef>
                <a:spcPts val="0"/>
              </a:spcBef>
              <a:buNone/>
            </a:pPr>
            <a:r>
              <a:rPr lang="en-US" altLang="zh-CN" sz="2000"/>
              <a:t>	int year;</a:t>
            </a:r>
          </a:p>
          <a:p>
            <a:pPr marL="88900" indent="-88900">
              <a:lnSpc>
                <a:spcPct val="120000"/>
              </a:lnSpc>
              <a:spcBef>
                <a:spcPts val="0"/>
              </a:spcBef>
              <a:buNone/>
            </a:pPr>
            <a:r>
              <a:rPr lang="en-US" altLang="zh-CN" sz="2000"/>
              <a:t>	printf("Enter a year:");</a:t>
            </a:r>
          </a:p>
          <a:p>
            <a:pPr marL="88900" indent="-88900">
              <a:lnSpc>
                <a:spcPct val="120000"/>
              </a:lnSpc>
              <a:spcBef>
                <a:spcPts val="0"/>
              </a:spcBef>
              <a:buNone/>
            </a:pPr>
            <a:r>
              <a:rPr lang="en-US" altLang="zh-CN" sz="2000"/>
              <a:t>	scanf("%d",&amp;year);</a:t>
            </a:r>
          </a:p>
          <a:p>
            <a:pPr marL="88900" indent="-88900">
              <a:lnSpc>
                <a:spcPct val="120000"/>
              </a:lnSpc>
              <a:spcBef>
                <a:spcPts val="0"/>
              </a:spcBef>
              <a:buNone/>
            </a:pPr>
            <a:r>
              <a:rPr lang="en-US" altLang="zh-CN" sz="2000"/>
              <a:t>	</a:t>
            </a:r>
          </a:p>
          <a:p>
            <a:pPr marL="88900" indent="-88900">
              <a:lnSpc>
                <a:spcPct val="120000"/>
              </a:lnSpc>
              <a:spcBef>
                <a:spcPts val="0"/>
              </a:spcBef>
              <a:buNone/>
            </a:pPr>
            <a:r>
              <a:rPr lang="en-US" altLang="zh-CN" sz="2000"/>
              <a:t>	if( year%4==0 &amp;&amp; year%100 != 0 || year %400 ==0)</a:t>
            </a:r>
          </a:p>
          <a:p>
            <a:pPr marL="88900" indent="-88900">
              <a:lnSpc>
                <a:spcPct val="120000"/>
              </a:lnSpc>
              <a:spcBef>
                <a:spcPts val="0"/>
              </a:spcBef>
              <a:buNone/>
            </a:pPr>
            <a:r>
              <a:rPr lang="en-US" altLang="zh-CN" sz="2000"/>
              <a:t>		printf("%d</a:t>
            </a:r>
            <a:r>
              <a:rPr lang="zh-CN" altLang="en-US" sz="2000"/>
              <a:t>年是闰年</a:t>
            </a:r>
            <a:r>
              <a:rPr lang="en-US" altLang="zh-CN" sz="2000"/>
              <a:t>.\n", year);</a:t>
            </a:r>
          </a:p>
          <a:p>
            <a:pPr marL="88900" indent="-88900">
              <a:lnSpc>
                <a:spcPct val="120000"/>
              </a:lnSpc>
              <a:spcBef>
                <a:spcPts val="0"/>
              </a:spcBef>
              <a:buNone/>
            </a:pPr>
            <a:r>
              <a:rPr lang="en-US" altLang="zh-CN" sz="2000"/>
              <a:t>	else</a:t>
            </a:r>
          </a:p>
          <a:p>
            <a:pPr marL="88900" indent="-88900">
              <a:lnSpc>
                <a:spcPct val="120000"/>
              </a:lnSpc>
              <a:spcBef>
                <a:spcPts val="0"/>
              </a:spcBef>
              <a:buNone/>
            </a:pPr>
            <a:r>
              <a:rPr lang="en-US" altLang="zh-CN" sz="2000"/>
              <a:t>		printf("%d</a:t>
            </a:r>
            <a:r>
              <a:rPr lang="zh-CN" altLang="en-US" sz="2000"/>
              <a:t>年不是闰年</a:t>
            </a:r>
            <a:r>
              <a:rPr lang="en-US" altLang="zh-CN" sz="2000"/>
              <a:t>.\n", year);</a:t>
            </a:r>
          </a:p>
          <a:p>
            <a:pPr marL="88900" indent="-88900">
              <a:lnSpc>
                <a:spcPct val="120000"/>
              </a:lnSpc>
              <a:spcBef>
                <a:spcPts val="0"/>
              </a:spcBef>
              <a:buNone/>
            </a:pPr>
            <a:r>
              <a:rPr lang="en-US" altLang="zh-CN" sz="2000"/>
              <a:t>	</a:t>
            </a:r>
            <a:r>
              <a:rPr lang="en-US" altLang="zh-CN" sz="2000" smtClean="0"/>
              <a:t>return 0;</a:t>
            </a:r>
            <a:endParaRPr lang="en-US" altLang="zh-CN" sz="2000"/>
          </a:p>
          <a:p>
            <a:pPr marL="88900" indent="-88900">
              <a:lnSpc>
                <a:spcPct val="120000"/>
              </a:lnSpc>
              <a:spcBef>
                <a:spcPts val="0"/>
              </a:spcBef>
              <a:buNone/>
            </a:pPr>
            <a:r>
              <a:rPr lang="en-US" altLang="zh-CN" sz="2000"/>
              <a:t>}</a:t>
            </a:r>
            <a:endParaRPr lang="zh-CN" altLang="en-US" sz="2000"/>
          </a:p>
        </p:txBody>
      </p:sp>
    </p:spTree>
    <p:extLst>
      <p:ext uri="{BB962C8B-B14F-4D97-AF65-F5344CB8AC3E}">
        <p14:creationId xmlns:p14="http://schemas.microsoft.com/office/powerpoint/2010/main" val="3085811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graphicFrame>
        <p:nvGraphicFramePr>
          <p:cNvPr id="5" name="表格 4"/>
          <p:cNvGraphicFramePr>
            <a:graphicFrameLocks noGrp="1"/>
          </p:cNvGraphicFramePr>
          <p:nvPr>
            <p:extLst>
              <p:ext uri="{D42A27DB-BD31-4B8C-83A1-F6EECF244321}">
                <p14:modId xmlns:p14="http://schemas.microsoft.com/office/powerpoint/2010/main" val="1043852650"/>
              </p:ext>
            </p:extLst>
          </p:nvPr>
        </p:nvGraphicFramePr>
        <p:xfrm>
          <a:off x="467138" y="1957733"/>
          <a:ext cx="11105736" cy="4571656"/>
        </p:xfrm>
        <a:graphic>
          <a:graphicData uri="http://schemas.openxmlformats.org/drawingml/2006/table">
            <a:tbl>
              <a:tblPr>
                <a:tableStyleId>{21E4AEA4-8DFA-4A89-87EB-49C32662AFE0}</a:tableStyleId>
              </a:tblPr>
              <a:tblGrid>
                <a:gridCol w="2776434">
                  <a:extLst>
                    <a:ext uri="{9D8B030D-6E8A-4147-A177-3AD203B41FA5}">
                      <a16:colId xmlns:a16="http://schemas.microsoft.com/office/drawing/2014/main" xmlns="" val="1587561421"/>
                    </a:ext>
                  </a:extLst>
                </a:gridCol>
                <a:gridCol w="2776434">
                  <a:extLst>
                    <a:ext uri="{9D8B030D-6E8A-4147-A177-3AD203B41FA5}">
                      <a16:colId xmlns:a16="http://schemas.microsoft.com/office/drawing/2014/main" xmlns="" val="3240896132"/>
                    </a:ext>
                  </a:extLst>
                </a:gridCol>
                <a:gridCol w="2776434">
                  <a:extLst>
                    <a:ext uri="{9D8B030D-6E8A-4147-A177-3AD203B41FA5}">
                      <a16:colId xmlns:a16="http://schemas.microsoft.com/office/drawing/2014/main" xmlns="" val="1947674375"/>
                    </a:ext>
                  </a:extLst>
                </a:gridCol>
                <a:gridCol w="2776434">
                  <a:extLst>
                    <a:ext uri="{9D8B030D-6E8A-4147-A177-3AD203B41FA5}">
                      <a16:colId xmlns:a16="http://schemas.microsoft.com/office/drawing/2014/main" xmlns="" val="65541945"/>
                    </a:ext>
                  </a:extLst>
                </a:gridCol>
              </a:tblGrid>
              <a:tr h="534439">
                <a:tc gridSpan="4">
                  <a:txBody>
                    <a:bodyPr/>
                    <a:lstStyle/>
                    <a:p>
                      <a:pPr algn="ctr"/>
                      <a:r>
                        <a:rPr lang="zh-CN" altLang="en-US" sz="2400" smtClean="0"/>
                        <a:t>输入</a:t>
                      </a:r>
                      <a:r>
                        <a:rPr lang="en-US" altLang="zh-CN" sz="2400" smtClean="0"/>
                        <a:t>a,b,c</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48594255"/>
                  </a:ext>
                </a:extLst>
              </a:tr>
              <a:tr h="918188">
                <a:tc>
                  <a:txBody>
                    <a:bodyPr/>
                    <a:lstStyle/>
                    <a:p>
                      <a:endParaRPr lang="en-US" altLang="zh-CN" sz="2400" smtClean="0"/>
                    </a:p>
                    <a:p>
                      <a:r>
                        <a:rPr lang="en-US" altLang="zh-CN" sz="2400" smtClean="0"/>
                        <a:t>     T</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2400" smtClean="0"/>
                        <a:t>a=0</a:t>
                      </a:r>
                      <a:r>
                        <a:rPr lang="en-US" altLang="zh-CN" sz="2400" baseline="0" smtClean="0"/>
                        <a:t>                                                                            </a:t>
                      </a:r>
                    </a:p>
                    <a:p>
                      <a:r>
                        <a:rPr lang="en-US" altLang="zh-CN" sz="2400" baseline="0" smtClean="0"/>
                        <a:t>                                                               </a:t>
                      </a:r>
                      <a:r>
                        <a:rPr lang="en-US" altLang="zh-CN" sz="2400" smtClean="0"/>
                        <a:t>F</a:t>
                      </a:r>
                      <a:endParaRPr lang="zh-CN" altLang="en-US" sz="2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8333936"/>
                  </a:ext>
                </a:extLst>
              </a:tr>
              <a:tr h="918188">
                <a:tc rowSpan="3">
                  <a:txBody>
                    <a:bodyPr/>
                    <a:lstStyle/>
                    <a:p>
                      <a:r>
                        <a:rPr lang="zh-CN" altLang="en-US" sz="2400" smtClean="0"/>
                        <a:t>输出不是“二次方程”</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2400" smtClean="0"/>
                    </a:p>
                    <a:p>
                      <a:r>
                        <a:rPr lang="en-US" altLang="zh-CN" sz="2400" smtClean="0"/>
                        <a:t>           T</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2400" smtClean="0"/>
                        <a:t>b</a:t>
                      </a:r>
                      <a:r>
                        <a:rPr lang="en-US" altLang="zh-CN" sz="2400" baseline="30000" smtClean="0"/>
                        <a:t>2</a:t>
                      </a:r>
                      <a:r>
                        <a:rPr lang="en-US" altLang="zh-CN" sz="2400" smtClean="0"/>
                        <a:t>-4ac=</a:t>
                      </a:r>
                      <a:r>
                        <a:rPr lang="en-US" altLang="zh-CN" sz="2400" baseline="0" smtClean="0"/>
                        <a:t> 0         </a:t>
                      </a:r>
                    </a:p>
                    <a:p>
                      <a:r>
                        <a:rPr lang="en-US" altLang="zh-CN" sz="2400" baseline="0" smtClean="0"/>
                        <a:t>                                        </a:t>
                      </a:r>
                      <a:r>
                        <a:rPr lang="en-US" altLang="zh-CN" sz="2400" smtClean="0"/>
                        <a:t>F</a:t>
                      </a:r>
                      <a:endParaRPr lang="zh-CN" altLang="en-US" sz="2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386591"/>
                  </a:ext>
                </a:extLst>
              </a:tr>
              <a:tr h="91818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2400" smtClean="0"/>
                        <a:t>计算和输出两个相等的实根</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2400" smtClean="0"/>
                    </a:p>
                    <a:p>
                      <a:r>
                        <a:rPr lang="en-US" altLang="zh-CN" sz="2400" smtClean="0"/>
                        <a:t>      T</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2400" smtClean="0"/>
                    </a:p>
                    <a:p>
                      <a:pPr algn="r"/>
                      <a:r>
                        <a:rPr lang="en-US" altLang="zh-CN" sz="2400" smtClean="0"/>
                        <a:t>F</a:t>
                      </a:r>
                      <a:endParaRPr lang="zh-CN" altLang="en-US" sz="2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1822607010"/>
                  </a:ext>
                </a:extLst>
              </a:tr>
              <a:tr h="1282653">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2400" smtClean="0"/>
                        <a:t>计算和输出两个不等实根</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2400" smtClean="0"/>
                        <a:t>计算和输出两个共轭复根</a:t>
                      </a:r>
                      <a:endParaRPr lang="zh-CN" altLang="en-US" sz="2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6828233"/>
                  </a:ext>
                </a:extLst>
              </a:tr>
            </a:tbl>
          </a:graphicData>
        </a:graphic>
      </p:graphicFrame>
      <p:sp>
        <p:nvSpPr>
          <p:cNvPr id="6" name="矩形 5"/>
          <p:cNvSpPr/>
          <p:nvPr/>
        </p:nvSpPr>
        <p:spPr>
          <a:xfrm>
            <a:off x="8211044" y="4537567"/>
            <a:ext cx="1529586" cy="461665"/>
          </a:xfrm>
          <a:prstGeom prst="rect">
            <a:avLst/>
          </a:prstGeom>
        </p:spPr>
        <p:txBody>
          <a:bodyPr wrap="none">
            <a:spAutoFit/>
          </a:bodyPr>
          <a:lstStyle/>
          <a:p>
            <a:r>
              <a:rPr lang="en-US" altLang="zh-CN" sz="2400" smtClean="0"/>
              <a:t>b</a:t>
            </a:r>
            <a:r>
              <a:rPr lang="en-US" altLang="zh-CN" sz="2400" baseline="30000" smtClean="0"/>
              <a:t>2</a:t>
            </a:r>
            <a:r>
              <a:rPr lang="en-US" altLang="zh-CN" sz="2400" smtClean="0"/>
              <a:t>-4ac&gt;0 </a:t>
            </a:r>
            <a:endParaRPr lang="zh-CN" altLang="en-US" sz="2400"/>
          </a:p>
        </p:txBody>
      </p:sp>
    </p:spTree>
    <p:extLst>
      <p:ext uri="{BB962C8B-B14F-4D97-AF65-F5344CB8AC3E}">
        <p14:creationId xmlns:p14="http://schemas.microsoft.com/office/powerpoint/2010/main" val="1491445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14917" y="182563"/>
            <a:ext cx="9793816" cy="5942012"/>
          </a:xfrm>
        </p:spPr>
      </p:pic>
    </p:spTree>
    <p:extLst>
      <p:ext uri="{BB962C8B-B14F-4D97-AF65-F5344CB8AC3E}">
        <p14:creationId xmlns:p14="http://schemas.microsoft.com/office/powerpoint/2010/main" val="2718614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42888" y="186358"/>
            <a:ext cx="11815761" cy="667164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2000"/>
              <a:t>#include &lt;stdio.h&gt;</a:t>
            </a:r>
          </a:p>
          <a:p>
            <a:pPr defTabSz="363538"/>
            <a:r>
              <a:rPr lang="en-US" altLang="zh-CN" sz="2000"/>
              <a:t>#include &lt;math.h&gt;</a:t>
            </a:r>
          </a:p>
          <a:p>
            <a:pPr defTabSz="363538"/>
            <a:r>
              <a:rPr lang="en-US" altLang="zh-CN" sz="2000"/>
              <a:t>int main()</a:t>
            </a:r>
          </a:p>
          <a:p>
            <a:pPr defTabSz="363538"/>
            <a:r>
              <a:rPr lang="en-US" altLang="zh-CN" sz="2000" smtClean="0"/>
              <a:t>{</a:t>
            </a:r>
            <a:r>
              <a:rPr lang="en-US" altLang="zh-CN" sz="2000"/>
              <a:t>	double a,b,c,disc,x1,x2,realpart,imagpart;</a:t>
            </a:r>
          </a:p>
          <a:p>
            <a:pPr defTabSz="363538"/>
            <a:r>
              <a:rPr lang="en-US" altLang="zh-CN" sz="2000"/>
              <a:t>	scanf("%lf,%lf,%lf",&amp;a,&amp;b,&amp;c);</a:t>
            </a:r>
          </a:p>
          <a:p>
            <a:pPr defTabSz="363538"/>
            <a:r>
              <a:rPr lang="en-US" altLang="zh-CN" sz="2000"/>
              <a:t>	printf("The equation ");</a:t>
            </a:r>
          </a:p>
          <a:p>
            <a:pPr defTabSz="363538"/>
            <a:r>
              <a:rPr lang="en-US" altLang="zh-CN" sz="2000"/>
              <a:t>	if(fabs(a)&lt;=1e-6)</a:t>
            </a:r>
          </a:p>
          <a:p>
            <a:pPr defTabSz="363538"/>
            <a:r>
              <a:rPr lang="en-US" altLang="zh-CN" sz="2000"/>
              <a:t>		printf("is not a quadratic\n");</a:t>
            </a:r>
          </a:p>
          <a:p>
            <a:pPr defTabSz="363538"/>
            <a:r>
              <a:rPr lang="en-US" altLang="zh-CN" sz="2000"/>
              <a:t>	else</a:t>
            </a:r>
          </a:p>
          <a:p>
            <a:pPr defTabSz="363538"/>
            <a:r>
              <a:rPr lang="en-US" altLang="zh-CN" sz="2000"/>
              <a:t>	</a:t>
            </a:r>
            <a:r>
              <a:rPr lang="en-US" altLang="zh-CN" sz="2000" smtClean="0"/>
              <a:t>{</a:t>
            </a:r>
            <a:r>
              <a:rPr lang="en-US" altLang="zh-CN" sz="2000"/>
              <a:t>	disc=b*b-4*a*c;</a:t>
            </a:r>
          </a:p>
          <a:p>
            <a:pPr defTabSz="363538"/>
            <a:r>
              <a:rPr lang="en-US" altLang="zh-CN" sz="2000"/>
              <a:t>		if(fabs(disc)&lt;=1e-6)</a:t>
            </a:r>
          </a:p>
          <a:p>
            <a:pPr defTabSz="363538"/>
            <a:r>
              <a:rPr lang="en-US" altLang="zh-CN" sz="2000"/>
              <a:t>			printf("has two equal roots:%8.4f\n",-b/(2*a));</a:t>
            </a:r>
          </a:p>
          <a:p>
            <a:pPr defTabSz="363538"/>
            <a:r>
              <a:rPr lang="en-US" altLang="zh-CN" sz="2000"/>
              <a:t>		else</a:t>
            </a:r>
          </a:p>
          <a:p>
            <a:pPr defTabSz="363538"/>
            <a:r>
              <a:rPr lang="en-US" altLang="zh-CN" sz="2000"/>
              <a:t>			if(disc&gt;1e-6)</a:t>
            </a:r>
          </a:p>
          <a:p>
            <a:pPr defTabSz="363538"/>
            <a:r>
              <a:rPr lang="en-US" altLang="zh-CN" sz="2000"/>
              <a:t>			</a:t>
            </a:r>
            <a:r>
              <a:rPr lang="en-US" altLang="zh-CN" sz="2000" smtClean="0"/>
              <a:t>{</a:t>
            </a:r>
            <a:r>
              <a:rPr lang="en-US" altLang="zh-CN" sz="2000"/>
              <a:t>	x1=(-b+sqrt(disc))/(2*a);</a:t>
            </a:r>
          </a:p>
          <a:p>
            <a:pPr defTabSz="363538"/>
            <a:r>
              <a:rPr lang="en-US" altLang="zh-CN" sz="2000"/>
              <a:t>				x2=(-b-sqrt(disc))/(2*a);</a:t>
            </a:r>
          </a:p>
          <a:p>
            <a:pPr defTabSz="363538"/>
            <a:r>
              <a:rPr lang="en-US" altLang="zh-CN" sz="2000"/>
              <a:t>				printf("has distinct real roots:%8.4f and %8.4f\n",x1,x2);</a:t>
            </a:r>
          </a:p>
          <a:p>
            <a:pPr defTabSz="363538"/>
            <a:r>
              <a:rPr lang="en-US" altLang="zh-CN" sz="2000"/>
              <a:t>			}</a:t>
            </a:r>
          </a:p>
          <a:p>
            <a:pPr defTabSz="363538"/>
            <a:r>
              <a:rPr lang="en-US" altLang="zh-CN" sz="2000"/>
              <a:t>			</a:t>
            </a:r>
          </a:p>
        </p:txBody>
      </p:sp>
      <p:sp>
        <p:nvSpPr>
          <p:cNvPr id="14" name="圆角矩形 13"/>
          <p:cNvSpPr/>
          <p:nvPr/>
        </p:nvSpPr>
        <p:spPr>
          <a:xfrm>
            <a:off x="5915025" y="-1"/>
            <a:ext cx="11815761" cy="667164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endParaRPr lang="en-US" altLang="zh-CN" sz="2000"/>
          </a:p>
          <a:p>
            <a:pPr defTabSz="363538"/>
            <a:r>
              <a:rPr lang="en-US" altLang="zh-CN" sz="2000"/>
              <a:t>			else</a:t>
            </a:r>
          </a:p>
          <a:p>
            <a:pPr defTabSz="363538"/>
            <a:r>
              <a:rPr lang="en-US" altLang="zh-CN" sz="2000"/>
              <a:t>			</a:t>
            </a:r>
            <a:r>
              <a:rPr lang="en-US" altLang="zh-CN" sz="2000" smtClean="0"/>
              <a:t>{</a:t>
            </a:r>
            <a:r>
              <a:rPr lang="en-US" altLang="zh-CN" sz="2000"/>
              <a:t>	realpart=-b/(2*a</a:t>
            </a:r>
            <a:r>
              <a:rPr lang="en-US" altLang="zh-CN" sz="2000" smtClean="0"/>
              <a:t>);			//</a:t>
            </a:r>
            <a:r>
              <a:rPr lang="en-US" altLang="zh-CN" sz="2000"/>
              <a:t>realpart</a:t>
            </a:r>
            <a:r>
              <a:rPr lang="zh-CN" altLang="en-US" sz="2000"/>
              <a:t>是复根的实部</a:t>
            </a:r>
          </a:p>
          <a:p>
            <a:pPr defTabSz="363538"/>
            <a:r>
              <a:rPr lang="zh-CN" altLang="en-US" sz="2000"/>
              <a:t>				</a:t>
            </a:r>
            <a:r>
              <a:rPr lang="en-US" altLang="zh-CN" sz="2000"/>
              <a:t>imagpart=sqrt(-disc)/(2*a</a:t>
            </a:r>
            <a:r>
              <a:rPr lang="en-US" altLang="zh-CN" sz="2000" smtClean="0"/>
              <a:t>);	//</a:t>
            </a:r>
            <a:r>
              <a:rPr lang="en-US" altLang="zh-CN" sz="2000"/>
              <a:t>imagpart</a:t>
            </a:r>
            <a:r>
              <a:rPr lang="zh-CN" altLang="en-US" sz="2000"/>
              <a:t>是复根的虚部</a:t>
            </a:r>
          </a:p>
          <a:p>
            <a:pPr defTabSz="363538"/>
            <a:r>
              <a:rPr lang="zh-CN" altLang="en-US" sz="2000"/>
              <a:t>				</a:t>
            </a:r>
            <a:r>
              <a:rPr lang="en-US" altLang="zh-CN" sz="2000"/>
              <a:t>printf("has complex roots:\n");</a:t>
            </a:r>
          </a:p>
          <a:p>
            <a:pPr defTabSz="363538"/>
            <a:r>
              <a:rPr lang="en-US" altLang="zh-CN" sz="2000"/>
              <a:t>				printf("%8.4f+%8.4fi\n",realpart,imagpart</a:t>
            </a:r>
            <a:r>
              <a:rPr lang="en-US" altLang="zh-CN" sz="2000" smtClean="0"/>
              <a:t>);	//</a:t>
            </a:r>
            <a:r>
              <a:rPr lang="zh-CN" altLang="en-US" sz="2000"/>
              <a:t>输出一个复数</a:t>
            </a:r>
          </a:p>
          <a:p>
            <a:pPr defTabSz="363538"/>
            <a:r>
              <a:rPr lang="zh-CN" altLang="en-US" sz="2000"/>
              <a:t>				</a:t>
            </a:r>
            <a:r>
              <a:rPr lang="en-US" altLang="zh-CN" sz="2000"/>
              <a:t>printf("%8.4f-%8.4fi\n",realpart,imagpart</a:t>
            </a:r>
            <a:r>
              <a:rPr lang="en-US" altLang="zh-CN" sz="2000" smtClean="0"/>
              <a:t>);	//</a:t>
            </a:r>
            <a:r>
              <a:rPr lang="zh-CN" altLang="en-US" sz="2000"/>
              <a:t>输出另一个复数</a:t>
            </a:r>
          </a:p>
          <a:p>
            <a:pPr defTabSz="363538"/>
            <a:r>
              <a:rPr lang="zh-CN" altLang="en-US" sz="2000"/>
              <a:t>			</a:t>
            </a:r>
            <a:r>
              <a:rPr lang="en-US" altLang="zh-CN" sz="2000"/>
              <a:t>}</a:t>
            </a:r>
          </a:p>
          <a:p>
            <a:pPr defTabSz="363538"/>
            <a:r>
              <a:rPr lang="en-US" altLang="zh-CN" sz="2000"/>
              <a:t>	}</a:t>
            </a:r>
          </a:p>
          <a:p>
            <a:pPr defTabSz="363538"/>
            <a:r>
              <a:rPr lang="en-US" altLang="zh-CN" sz="2000"/>
              <a:t>	return 0;</a:t>
            </a:r>
          </a:p>
          <a:p>
            <a:pPr defTabSz="363538"/>
            <a:r>
              <a:rPr lang="en-US" altLang="zh-CN" sz="2000"/>
              <a:t>} </a:t>
            </a:r>
          </a:p>
        </p:txBody>
      </p:sp>
    </p:spTree>
    <p:extLst>
      <p:ext uri="{BB962C8B-B14F-4D97-AF65-F5344CB8AC3E}">
        <p14:creationId xmlns:p14="http://schemas.microsoft.com/office/powerpoint/2010/main" val="156555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71660" y="1194300"/>
            <a:ext cx="11444103" cy="2720475"/>
          </a:xfrm>
        </p:spPr>
        <p:txBody>
          <a:bodyPr>
            <a:noAutofit/>
          </a:bodyPr>
          <a:lstStyle/>
          <a:p>
            <a:pPr marL="88900" indent="-88900">
              <a:lnSpc>
                <a:spcPct val="120000"/>
              </a:lnSpc>
              <a:spcBef>
                <a:spcPts val="0"/>
              </a:spcBef>
              <a:buNone/>
            </a:pPr>
            <a:r>
              <a:rPr lang="en-US" altLang="zh-CN" sz="2000" smtClean="0"/>
              <a:t>【</a:t>
            </a:r>
            <a:r>
              <a:rPr lang="zh-CN" altLang="en-US" sz="2000" smtClean="0"/>
              <a:t>例</a:t>
            </a:r>
            <a:r>
              <a:rPr lang="en-US" altLang="zh-CN" sz="2000" smtClean="0"/>
              <a:t>4.10】</a:t>
            </a:r>
            <a:r>
              <a:rPr lang="zh-CN" altLang="en-US" sz="2000"/>
              <a:t>运输公司对用户计算运输费用。路程越远，运费越低。标准如下</a:t>
            </a:r>
            <a:r>
              <a:rPr lang="en-US" altLang="zh-CN" sz="2000"/>
              <a:t>:  </a:t>
            </a:r>
          </a:p>
          <a:p>
            <a:pPr marL="1460500" lvl="3" indent="-338138">
              <a:lnSpc>
                <a:spcPct val="120000"/>
              </a:lnSpc>
              <a:spcBef>
                <a:spcPts val="0"/>
              </a:spcBef>
              <a:buNone/>
            </a:pPr>
            <a:r>
              <a:rPr lang="en-US" altLang="zh-CN" sz="2000" smtClean="0"/>
              <a:t>s&lt;250		</a:t>
            </a:r>
            <a:r>
              <a:rPr lang="zh-CN" altLang="en-US" sz="2000" smtClean="0"/>
              <a:t>没有</a:t>
            </a:r>
            <a:r>
              <a:rPr lang="zh-CN" altLang="en-US" sz="2000"/>
              <a:t>折扣</a:t>
            </a:r>
          </a:p>
          <a:p>
            <a:pPr marL="1460500" lvl="3" indent="-338138">
              <a:lnSpc>
                <a:spcPct val="120000"/>
              </a:lnSpc>
              <a:spcBef>
                <a:spcPts val="0"/>
              </a:spcBef>
              <a:buNone/>
            </a:pPr>
            <a:r>
              <a:rPr lang="en-US" altLang="zh-CN" sz="2000"/>
              <a:t>250≤s&lt; </a:t>
            </a:r>
            <a:r>
              <a:rPr lang="en-US" altLang="zh-CN" sz="2000" smtClean="0"/>
              <a:t>500        	2</a:t>
            </a:r>
            <a:r>
              <a:rPr lang="zh-CN" altLang="en-US" sz="2000" smtClean="0"/>
              <a:t>％</a:t>
            </a:r>
            <a:r>
              <a:rPr lang="zh-CN" altLang="en-US" sz="2000"/>
              <a:t>折扣</a:t>
            </a:r>
          </a:p>
          <a:p>
            <a:pPr marL="1460500" lvl="3" indent="-338138">
              <a:lnSpc>
                <a:spcPct val="120000"/>
              </a:lnSpc>
              <a:spcBef>
                <a:spcPts val="0"/>
              </a:spcBef>
              <a:buNone/>
            </a:pPr>
            <a:r>
              <a:rPr lang="en-US" altLang="zh-CN" sz="2000"/>
              <a:t>500≤s&lt; </a:t>
            </a:r>
            <a:r>
              <a:rPr lang="en-US" altLang="zh-CN" sz="2000" smtClean="0"/>
              <a:t>1000		5</a:t>
            </a:r>
            <a:r>
              <a:rPr lang="zh-CN" altLang="en-US" sz="2000"/>
              <a:t>％折扣</a:t>
            </a:r>
          </a:p>
          <a:p>
            <a:pPr marL="1460500" lvl="3" indent="-338138">
              <a:lnSpc>
                <a:spcPct val="120000"/>
              </a:lnSpc>
              <a:spcBef>
                <a:spcPts val="0"/>
              </a:spcBef>
              <a:buNone/>
            </a:pPr>
            <a:r>
              <a:rPr lang="en-US" altLang="zh-CN" sz="2000"/>
              <a:t>1000≤s&lt; </a:t>
            </a:r>
            <a:r>
              <a:rPr lang="en-US" altLang="zh-CN" sz="2000" smtClean="0"/>
              <a:t>2000	8</a:t>
            </a:r>
            <a:r>
              <a:rPr lang="zh-CN" altLang="en-US" sz="2000"/>
              <a:t>％折扣</a:t>
            </a:r>
          </a:p>
          <a:p>
            <a:pPr marL="1460500" lvl="3" indent="-338138">
              <a:lnSpc>
                <a:spcPct val="120000"/>
              </a:lnSpc>
              <a:spcBef>
                <a:spcPts val="0"/>
              </a:spcBef>
              <a:buNone/>
            </a:pPr>
            <a:r>
              <a:rPr lang="en-US" altLang="zh-CN" sz="2000"/>
              <a:t>2000≤s&lt; </a:t>
            </a:r>
            <a:r>
              <a:rPr lang="en-US" altLang="zh-CN" sz="2000" smtClean="0"/>
              <a:t>3000	10</a:t>
            </a:r>
            <a:r>
              <a:rPr lang="zh-CN" altLang="en-US" sz="2000"/>
              <a:t>％折扣</a:t>
            </a:r>
          </a:p>
          <a:p>
            <a:pPr marL="1460500" lvl="3" indent="-338138">
              <a:lnSpc>
                <a:spcPct val="120000"/>
              </a:lnSpc>
              <a:spcBef>
                <a:spcPts val="0"/>
              </a:spcBef>
              <a:buNone/>
            </a:pPr>
            <a:r>
              <a:rPr lang="en-US" altLang="zh-CN" sz="2000"/>
              <a:t>3000≤</a:t>
            </a:r>
            <a:r>
              <a:rPr lang="en-US" altLang="zh-CN" sz="2000" smtClean="0"/>
              <a:t>s		15</a:t>
            </a:r>
            <a:r>
              <a:rPr lang="zh-CN" altLang="en-US" sz="2000"/>
              <a:t>％折扣</a:t>
            </a:r>
          </a:p>
        </p:txBody>
      </p:sp>
      <p:sp>
        <p:nvSpPr>
          <p:cNvPr id="10" name="MH_Desc_1"/>
          <p:cNvSpPr/>
          <p:nvPr>
            <p:custDataLst>
              <p:tags r:id="rId1"/>
            </p:custDataLst>
          </p:nvPr>
        </p:nvSpPr>
        <p:spPr>
          <a:xfrm>
            <a:off x="745435" y="4204251"/>
            <a:ext cx="10498828" cy="24680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2000" smtClean="0">
                <a:solidFill>
                  <a:schemeClr val="tx1"/>
                </a:solidFill>
              </a:rPr>
              <a:t>p</a:t>
            </a:r>
            <a:r>
              <a:rPr lang="zh-CN" altLang="en-US" sz="2000" smtClean="0">
                <a:solidFill>
                  <a:schemeClr val="tx1"/>
                </a:solidFill>
              </a:rPr>
              <a:t>：每吨每千米货物的基本运费</a:t>
            </a:r>
            <a:endParaRPr lang="en-US" altLang="zh-CN" sz="2000" smtClean="0">
              <a:solidFill>
                <a:schemeClr val="tx1"/>
              </a:solidFill>
            </a:endParaRPr>
          </a:p>
          <a:p>
            <a:pPr algn="just">
              <a:lnSpc>
                <a:spcPct val="120000"/>
              </a:lnSpc>
              <a:defRPr/>
            </a:pPr>
            <a:r>
              <a:rPr lang="en-US" altLang="zh-CN" sz="2000" smtClean="0">
                <a:solidFill>
                  <a:schemeClr val="tx1"/>
                </a:solidFill>
              </a:rPr>
              <a:t>w</a:t>
            </a:r>
            <a:r>
              <a:rPr lang="zh-CN" altLang="en-US" sz="2000" smtClean="0">
                <a:solidFill>
                  <a:schemeClr val="tx1"/>
                </a:solidFill>
              </a:rPr>
              <a:t>：货物重量</a:t>
            </a:r>
            <a:endParaRPr lang="en-US" altLang="zh-CN" sz="2000" smtClean="0">
              <a:solidFill>
                <a:schemeClr val="tx1"/>
              </a:solidFill>
            </a:endParaRPr>
          </a:p>
          <a:p>
            <a:pPr algn="just">
              <a:lnSpc>
                <a:spcPct val="120000"/>
              </a:lnSpc>
              <a:defRPr/>
            </a:pPr>
            <a:r>
              <a:rPr lang="en-US" altLang="zh-CN" sz="2000" smtClean="0">
                <a:solidFill>
                  <a:schemeClr val="tx1"/>
                </a:solidFill>
              </a:rPr>
              <a:t>s</a:t>
            </a:r>
            <a:r>
              <a:rPr lang="zh-CN" altLang="en-US" sz="2000" smtClean="0">
                <a:solidFill>
                  <a:schemeClr val="tx1"/>
                </a:solidFill>
              </a:rPr>
              <a:t>：运输距离</a:t>
            </a:r>
            <a:endParaRPr lang="en-US" altLang="zh-CN" sz="2000" smtClean="0">
              <a:solidFill>
                <a:schemeClr val="tx1"/>
              </a:solidFill>
            </a:endParaRPr>
          </a:p>
          <a:p>
            <a:pPr algn="just">
              <a:lnSpc>
                <a:spcPct val="120000"/>
              </a:lnSpc>
              <a:defRPr/>
            </a:pPr>
            <a:r>
              <a:rPr lang="en-US" altLang="zh-CN" sz="2000" smtClean="0">
                <a:solidFill>
                  <a:schemeClr val="tx1"/>
                </a:solidFill>
              </a:rPr>
              <a:t>d</a:t>
            </a:r>
            <a:r>
              <a:rPr lang="zh-CN" altLang="en-US" sz="2000" smtClean="0">
                <a:solidFill>
                  <a:schemeClr val="tx1"/>
                </a:solidFill>
              </a:rPr>
              <a:t>：折扣</a:t>
            </a:r>
            <a:endParaRPr lang="en-US" altLang="zh-CN" sz="2000" smtClean="0">
              <a:solidFill>
                <a:schemeClr val="tx1"/>
              </a:solidFill>
            </a:endParaRPr>
          </a:p>
          <a:p>
            <a:pPr algn="just">
              <a:lnSpc>
                <a:spcPct val="120000"/>
              </a:lnSpc>
              <a:defRPr/>
            </a:pPr>
            <a:r>
              <a:rPr lang="en-US" altLang="zh-CN" sz="2000" smtClean="0">
                <a:solidFill>
                  <a:schemeClr val="tx1"/>
                </a:solidFill>
              </a:rPr>
              <a:t>f</a:t>
            </a:r>
            <a:r>
              <a:rPr lang="zh-CN" altLang="en-US" sz="2000" smtClean="0">
                <a:solidFill>
                  <a:schemeClr val="tx1"/>
                </a:solidFill>
              </a:rPr>
              <a:t>：总运费</a:t>
            </a:r>
            <a:endParaRPr lang="en-US" altLang="zh-CN" sz="2000" smtClean="0">
              <a:solidFill>
                <a:schemeClr val="tx1"/>
              </a:solidFill>
            </a:endParaRPr>
          </a:p>
          <a:p>
            <a:pPr algn="ctr">
              <a:lnSpc>
                <a:spcPct val="120000"/>
              </a:lnSpc>
              <a:defRPr/>
            </a:pPr>
            <a:r>
              <a:rPr lang="en-US" altLang="zh-CN" sz="2400" b="1" smtClean="0">
                <a:solidFill>
                  <a:schemeClr val="accent6"/>
                </a:solidFill>
              </a:rPr>
              <a:t>f=p*w*s*(1-d)</a:t>
            </a:r>
            <a:endParaRPr lang="zh-CN" altLang="en-US" sz="2400" b="1">
              <a:solidFill>
                <a:schemeClr val="accent6"/>
              </a:solidFill>
            </a:endParaRPr>
          </a:p>
        </p:txBody>
      </p:sp>
    </p:spTree>
    <p:extLst>
      <p:ext uri="{BB962C8B-B14F-4D97-AF65-F5344CB8AC3E}">
        <p14:creationId xmlns:p14="http://schemas.microsoft.com/office/powerpoint/2010/main" val="387251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7534" y="836613"/>
            <a:ext cx="10176933" cy="5597525"/>
          </a:xfrm>
        </p:spPr>
      </p:pic>
    </p:spTree>
    <p:extLst>
      <p:ext uri="{BB962C8B-B14F-4D97-AF65-F5344CB8AC3E}">
        <p14:creationId xmlns:p14="http://schemas.microsoft.com/office/powerpoint/2010/main" val="9507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9862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endParaRPr lang="zh-CN" altLang="en-US" smtClean="0">
              <a:ea typeface="宋体" charset="-122"/>
            </a:endParaRPr>
          </a:p>
        </p:txBody>
      </p:sp>
      <p:sp>
        <p:nvSpPr>
          <p:cNvPr id="3075" name="内容占位符 2"/>
          <p:cNvSpPr>
            <a:spLocks noGrp="1"/>
          </p:cNvSpPr>
          <p:nvPr>
            <p:ph idx="1"/>
          </p:nvPr>
        </p:nvSpPr>
        <p:spPr/>
        <p:txBody>
          <a:bodyPr/>
          <a:lstStyle/>
          <a:p>
            <a:pPr>
              <a:buFontTx/>
              <a:buNone/>
            </a:pPr>
            <a:r>
              <a:rPr lang="en-US" altLang="zh-CN" smtClean="0">
                <a:ea typeface="宋体" charset="-122"/>
              </a:rPr>
              <a:t>int x;</a:t>
            </a:r>
          </a:p>
          <a:p>
            <a:pPr>
              <a:buFontTx/>
              <a:buNone/>
            </a:pPr>
            <a:r>
              <a:rPr lang="en-US" altLang="zh-CN" smtClean="0">
                <a:ea typeface="宋体" charset="-122"/>
              </a:rPr>
              <a:t>x=2;</a:t>
            </a:r>
          </a:p>
          <a:p>
            <a:pPr>
              <a:buFontTx/>
              <a:buNone/>
            </a:pPr>
            <a:r>
              <a:rPr lang="en-US" altLang="zh-CN" smtClean="0">
                <a:ea typeface="宋体" charset="-122"/>
              </a:rPr>
              <a:t>y=2;</a:t>
            </a:r>
          </a:p>
          <a:p>
            <a:pPr>
              <a:buFontTx/>
              <a:buNone/>
            </a:pPr>
            <a:r>
              <a:rPr lang="en-US" altLang="zh-CN" smtClean="0">
                <a:ea typeface="宋体" charset="-122"/>
              </a:rPr>
              <a:t>if(x&gt;2)</a:t>
            </a:r>
          </a:p>
          <a:p>
            <a:pPr>
              <a:buFontTx/>
              <a:buNone/>
            </a:pPr>
            <a:r>
              <a:rPr lang="en-US" altLang="zh-CN" smtClean="0">
                <a:ea typeface="宋体" charset="-122"/>
              </a:rPr>
              <a:t>	y++;</a:t>
            </a:r>
          </a:p>
          <a:p>
            <a:pPr>
              <a:buFontTx/>
              <a:buNone/>
            </a:pPr>
            <a:r>
              <a:rPr lang="en-US" altLang="zh-CN" smtClean="0">
                <a:ea typeface="宋体" charset="-122"/>
              </a:rPr>
              <a:t>	x++;</a:t>
            </a:r>
          </a:p>
          <a:p>
            <a:pPr>
              <a:buFontTx/>
              <a:buNone/>
            </a:pPr>
            <a:r>
              <a:rPr lang="en-US" altLang="zh-CN" smtClean="0">
                <a:ea typeface="宋体" charset="-122"/>
              </a:rPr>
              <a:t>printf(“x=%d,y=%d\n”,x,y);</a:t>
            </a:r>
            <a:endParaRPr lang="zh-CN" altLang="en-US" smtClean="0">
              <a:ea typeface="宋体" charset="-122"/>
            </a:endParaRPr>
          </a:p>
        </p:txBody>
      </p:sp>
    </p:spTree>
    <p:extLst>
      <p:ext uri="{BB962C8B-B14F-4D97-AF65-F5344CB8AC3E}">
        <p14:creationId xmlns:p14="http://schemas.microsoft.com/office/powerpoint/2010/main" val="147084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latin typeface="黑体" pitchFamily="49" charset="-122"/>
                <a:ea typeface="黑体" pitchFamily="49" charset="-122"/>
              </a:rPr>
              <a:t>练习</a:t>
            </a:r>
            <a:r>
              <a:rPr lang="en-US" altLang="zh-CN" smtClean="0">
                <a:latin typeface="黑体" pitchFamily="49" charset="-122"/>
                <a:ea typeface="黑体" pitchFamily="49" charset="-122"/>
              </a:rPr>
              <a:t>2</a:t>
            </a:r>
            <a:endParaRPr lang="zh-CN" altLang="en-US" smtClean="0">
              <a:latin typeface="黑体" pitchFamily="49" charset="-122"/>
              <a:ea typeface="黑体" pitchFamily="49" charset="-122"/>
            </a:endParaRPr>
          </a:p>
        </p:txBody>
      </p:sp>
      <p:sp>
        <p:nvSpPr>
          <p:cNvPr id="81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33B3CC5C-3CB9-43BE-8943-DE7B1935EAA6}" type="slidenum">
              <a:rPr lang="ar-SA" altLang="en-US" sz="1000">
                <a:solidFill>
                  <a:schemeClr val="bg1"/>
                </a:solidFill>
              </a:rPr>
              <a:pPr eaLnBrk="1" hangingPunct="1"/>
              <a:t>7</a:t>
            </a:fld>
            <a:endParaRPr lang="en-US" altLang="en-US" sz="1000">
              <a:solidFill>
                <a:schemeClr val="bg1"/>
              </a:solidFill>
            </a:endParaRPr>
          </a:p>
        </p:txBody>
      </p:sp>
      <p:sp>
        <p:nvSpPr>
          <p:cNvPr id="8196" name="TextBox 5"/>
          <p:cNvSpPr txBox="1">
            <a:spLocks noChangeArrowheads="1"/>
          </p:cNvSpPr>
          <p:nvPr/>
        </p:nvSpPr>
        <p:spPr bwMode="auto">
          <a:xfrm>
            <a:off x="626534" y="1524000"/>
            <a:ext cx="968904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en-US" altLang="zh-CN" sz="2800"/>
              <a:t>【</a:t>
            </a:r>
            <a:r>
              <a:rPr lang="zh-CN" altLang="en-US" sz="2800"/>
              <a:t>问题描述</a:t>
            </a:r>
            <a:r>
              <a:rPr lang="en-US" altLang="zh-CN" sz="2800"/>
              <a:t>】</a:t>
            </a:r>
            <a:r>
              <a:rPr lang="zh-CN" altLang="en-US" sz="2800" smtClean="0"/>
              <a:t>输入</a:t>
            </a:r>
            <a:r>
              <a:rPr lang="zh-CN" altLang="en-US" sz="2800"/>
              <a:t>两</a:t>
            </a:r>
            <a:r>
              <a:rPr lang="zh-CN" altLang="en-US" sz="2800" smtClean="0"/>
              <a:t>个整数</a:t>
            </a:r>
            <a:r>
              <a:rPr lang="en-US" altLang="zh-CN" sz="2800" smtClean="0"/>
              <a:t>a, b</a:t>
            </a:r>
            <a:r>
              <a:rPr lang="zh-CN" altLang="en-US" sz="2800" smtClean="0"/>
              <a:t>，输出较大的整数。</a:t>
            </a:r>
            <a:endParaRPr lang="zh-CN" altLang="en-US" sz="2800"/>
          </a:p>
        </p:txBody>
      </p:sp>
    </p:spTree>
    <p:extLst>
      <p:ext uri="{BB962C8B-B14F-4D97-AF65-F5344CB8AC3E}">
        <p14:creationId xmlns:p14="http://schemas.microsoft.com/office/powerpoint/2010/main" val="1997048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smtClean="0">
              <a:ea typeface="宋体" charset="-122"/>
            </a:endParaRPr>
          </a:p>
        </p:txBody>
      </p:sp>
      <p:sp>
        <p:nvSpPr>
          <p:cNvPr id="4099" name="内容占位符 2"/>
          <p:cNvSpPr>
            <a:spLocks noGrp="1"/>
          </p:cNvSpPr>
          <p:nvPr>
            <p:ph idx="1"/>
          </p:nvPr>
        </p:nvSpPr>
        <p:spPr/>
        <p:txBody>
          <a:bodyPr/>
          <a:lstStyle/>
          <a:p>
            <a:pPr>
              <a:buFontTx/>
              <a:buNone/>
            </a:pPr>
            <a:r>
              <a:rPr lang="en-US" altLang="zh-CN" smtClean="0">
                <a:ea typeface="宋体" charset="-122"/>
              </a:rPr>
              <a:t>int x;</a:t>
            </a:r>
          </a:p>
          <a:p>
            <a:pPr>
              <a:buFontTx/>
              <a:buNone/>
            </a:pPr>
            <a:r>
              <a:rPr lang="en-US" altLang="zh-CN" smtClean="0">
                <a:ea typeface="宋体" charset="-122"/>
              </a:rPr>
              <a:t>x=2;</a:t>
            </a:r>
          </a:p>
          <a:p>
            <a:pPr>
              <a:buFontTx/>
              <a:buNone/>
            </a:pPr>
            <a:r>
              <a:rPr lang="en-US" altLang="zh-CN" smtClean="0">
                <a:ea typeface="宋体" charset="-122"/>
              </a:rPr>
              <a:t>y=2;</a:t>
            </a:r>
          </a:p>
          <a:p>
            <a:pPr>
              <a:buFontTx/>
              <a:buNone/>
            </a:pPr>
            <a:r>
              <a:rPr lang="en-US" altLang="zh-CN" smtClean="0">
                <a:ea typeface="宋体" charset="-122"/>
              </a:rPr>
              <a:t>if(x&gt;2)</a:t>
            </a:r>
          </a:p>
          <a:p>
            <a:pPr>
              <a:buFontTx/>
              <a:buNone/>
            </a:pPr>
            <a:r>
              <a:rPr lang="en-US" altLang="zh-CN" smtClean="0">
                <a:ea typeface="宋体" charset="-122"/>
              </a:rPr>
              <a:t>	{ y++;</a:t>
            </a:r>
          </a:p>
          <a:p>
            <a:pPr>
              <a:buFontTx/>
              <a:buNone/>
            </a:pPr>
            <a:r>
              <a:rPr lang="en-US" altLang="zh-CN" smtClean="0">
                <a:ea typeface="宋体" charset="-122"/>
              </a:rPr>
              <a:t>	x++;}</a:t>
            </a:r>
          </a:p>
          <a:p>
            <a:pPr>
              <a:buFontTx/>
              <a:buNone/>
            </a:pPr>
            <a:r>
              <a:rPr lang="en-US" altLang="zh-CN" smtClean="0">
                <a:ea typeface="宋体" charset="-122"/>
              </a:rPr>
              <a:t>printf(“x=%d,y=%d\n”,x,y);</a:t>
            </a:r>
            <a:endParaRPr lang="zh-CN" altLang="en-US" smtClean="0">
              <a:ea typeface="宋体" charset="-122"/>
            </a:endParaRPr>
          </a:p>
          <a:p>
            <a:endParaRPr lang="zh-CN" altLang="en-US" smtClean="0">
              <a:ea typeface="宋体" charset="-122"/>
            </a:endParaRPr>
          </a:p>
        </p:txBody>
      </p:sp>
    </p:spTree>
    <p:extLst>
      <p:ext uri="{BB962C8B-B14F-4D97-AF65-F5344CB8AC3E}">
        <p14:creationId xmlns:p14="http://schemas.microsoft.com/office/powerpoint/2010/main" val="5054308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endParaRPr lang="zh-CN" altLang="en-US" smtClean="0"/>
          </a:p>
        </p:txBody>
      </p:sp>
      <p:sp>
        <p:nvSpPr>
          <p:cNvPr id="5123" name="内容占位符 2"/>
          <p:cNvSpPr>
            <a:spLocks noGrp="1"/>
          </p:cNvSpPr>
          <p:nvPr>
            <p:ph idx="1"/>
          </p:nvPr>
        </p:nvSpPr>
        <p:spPr/>
        <p:txBody>
          <a:bodyPr/>
          <a:lstStyle/>
          <a:p>
            <a:pPr marL="0" indent="0">
              <a:buFont typeface="Arial" charset="0"/>
              <a:buNone/>
            </a:pPr>
            <a:r>
              <a:rPr lang="en-US" altLang="zh-CN" smtClean="0"/>
              <a:t>26.</a:t>
            </a:r>
            <a:r>
              <a:rPr lang="en-US" altLang="zh-CN" b="1" smtClean="0"/>
              <a:t> </a:t>
            </a:r>
            <a:r>
              <a:rPr lang="zh-CN" altLang="zh-CN" smtClean="0"/>
              <a:t>已知</a:t>
            </a:r>
            <a:r>
              <a:rPr lang="en-US" altLang="zh-CN" smtClean="0"/>
              <a:t> int x=30,y=50,z=80;</a:t>
            </a:r>
            <a:r>
              <a:rPr lang="zh-CN" altLang="zh-CN" smtClean="0"/>
              <a:t>以下语句执行后变量</a:t>
            </a:r>
            <a:r>
              <a:rPr lang="en-US" altLang="zh-CN" smtClean="0"/>
              <a:t>x</a:t>
            </a:r>
            <a:r>
              <a:rPr lang="zh-CN" altLang="zh-CN" smtClean="0"/>
              <a:t>、</a:t>
            </a:r>
            <a:r>
              <a:rPr lang="en-US" altLang="zh-CN" smtClean="0"/>
              <a:t>y</a:t>
            </a:r>
            <a:r>
              <a:rPr lang="zh-CN" altLang="zh-CN" smtClean="0"/>
              <a:t>、</a:t>
            </a:r>
            <a:r>
              <a:rPr lang="en-US" altLang="zh-CN" smtClean="0"/>
              <a:t>z</a:t>
            </a:r>
            <a:r>
              <a:rPr lang="zh-CN" altLang="zh-CN" smtClean="0"/>
              <a:t>的值分别为：</a:t>
            </a:r>
            <a:r>
              <a:rPr lang="en-US" altLang="zh-CN" u="sng" smtClean="0"/>
              <a:t>     </a:t>
            </a:r>
            <a:r>
              <a:rPr lang="zh-CN" altLang="zh-CN" smtClean="0"/>
              <a:t>。</a:t>
            </a:r>
          </a:p>
          <a:p>
            <a:pPr marL="0" indent="0">
              <a:buFont typeface="Arial" charset="0"/>
              <a:buNone/>
            </a:pPr>
            <a:r>
              <a:rPr lang="en-US" altLang="zh-CN" smtClean="0"/>
              <a:t>   if (x&gt;y||x&lt;z&amp;&amp;y&gt;z)</a:t>
            </a:r>
            <a:endParaRPr lang="zh-CN" altLang="zh-CN" smtClean="0"/>
          </a:p>
          <a:p>
            <a:pPr marL="0" indent="0">
              <a:buFont typeface="Arial" charset="0"/>
              <a:buNone/>
            </a:pPr>
            <a:r>
              <a:rPr lang="en-US" altLang="zh-CN" smtClean="0"/>
              <a:t> 	z=x; x=y; y=z;</a:t>
            </a:r>
            <a:endParaRPr lang="zh-CN" altLang="zh-CN" smtClean="0"/>
          </a:p>
          <a:p>
            <a:pPr marL="0" indent="0">
              <a:buFont typeface="Arial" charset="0"/>
              <a:buNone/>
            </a:pPr>
            <a:r>
              <a:rPr lang="en-US" altLang="zh-CN" smtClean="0"/>
              <a:t>A</a:t>
            </a:r>
            <a:r>
              <a:rPr lang="zh-CN" altLang="zh-CN" smtClean="0"/>
              <a:t>）</a:t>
            </a:r>
            <a:r>
              <a:rPr lang="en-US" altLang="zh-CN" smtClean="0"/>
              <a:t>x=50, y=80, z=80    B</a:t>
            </a:r>
            <a:r>
              <a:rPr lang="zh-CN" altLang="zh-CN" smtClean="0"/>
              <a:t>）</a:t>
            </a:r>
            <a:r>
              <a:rPr lang="en-US" altLang="zh-CN" smtClean="0"/>
              <a:t>x=50, y=30, z=30</a:t>
            </a:r>
            <a:endParaRPr lang="zh-CN" altLang="zh-CN" smtClean="0"/>
          </a:p>
          <a:p>
            <a:pPr marL="0" indent="0">
              <a:buFont typeface="Arial" charset="0"/>
              <a:buNone/>
            </a:pPr>
            <a:r>
              <a:rPr lang="en-US" altLang="zh-CN" smtClean="0"/>
              <a:t>C</a:t>
            </a:r>
            <a:r>
              <a:rPr lang="zh-CN" altLang="zh-CN" smtClean="0"/>
              <a:t>）</a:t>
            </a:r>
            <a:r>
              <a:rPr lang="en-US" altLang="zh-CN" smtClean="0"/>
              <a:t>x=30, y=50, z=80    D</a:t>
            </a:r>
            <a:r>
              <a:rPr lang="zh-CN" altLang="zh-CN" smtClean="0"/>
              <a:t>）</a:t>
            </a:r>
            <a:r>
              <a:rPr lang="en-US" altLang="zh-CN" smtClean="0"/>
              <a:t>x=80, y=30, z=50</a:t>
            </a:r>
            <a:endParaRPr lang="zh-CN" altLang="zh-CN" smtClean="0"/>
          </a:p>
          <a:p>
            <a:pPr marL="0" indent="0">
              <a:buFont typeface="Arial" charset="0"/>
              <a:buNone/>
            </a:pPr>
            <a:endParaRPr lang="zh-CN" altLang="en-US" smtClean="0"/>
          </a:p>
        </p:txBody>
      </p:sp>
    </p:spTree>
    <p:extLst>
      <p:ext uri="{BB962C8B-B14F-4D97-AF65-F5344CB8AC3E}">
        <p14:creationId xmlns:p14="http://schemas.microsoft.com/office/powerpoint/2010/main" val="19478020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zh-CN" altLang="en-US" smtClean="0"/>
          </a:p>
        </p:txBody>
      </p:sp>
      <p:sp>
        <p:nvSpPr>
          <p:cNvPr id="6147" name="内容占位符 2"/>
          <p:cNvSpPr>
            <a:spLocks noGrp="1"/>
          </p:cNvSpPr>
          <p:nvPr>
            <p:ph idx="1"/>
          </p:nvPr>
        </p:nvSpPr>
        <p:spPr/>
        <p:txBody>
          <a:bodyPr/>
          <a:lstStyle/>
          <a:p>
            <a:r>
              <a:rPr lang="zh-CN" altLang="zh-CN" smtClean="0"/>
              <a:t>下面能正确表示变量</a:t>
            </a:r>
            <a:r>
              <a:rPr lang="en-US" altLang="zh-CN" smtClean="0"/>
              <a:t>a</a:t>
            </a:r>
            <a:r>
              <a:rPr lang="zh-CN" altLang="zh-CN" smtClean="0"/>
              <a:t>在区间</a:t>
            </a:r>
            <a:r>
              <a:rPr lang="en-US" altLang="zh-CN" smtClean="0"/>
              <a:t>[0</a:t>
            </a:r>
            <a:r>
              <a:rPr lang="zh-CN" altLang="zh-CN" smtClean="0"/>
              <a:t>，</a:t>
            </a:r>
            <a:r>
              <a:rPr lang="en-US" altLang="zh-CN" smtClean="0"/>
              <a:t>5]</a:t>
            </a:r>
            <a:r>
              <a:rPr lang="zh-CN" altLang="zh-CN" smtClean="0"/>
              <a:t>或（</a:t>
            </a:r>
            <a:r>
              <a:rPr lang="en-US" altLang="zh-CN" smtClean="0"/>
              <a:t>6</a:t>
            </a:r>
            <a:r>
              <a:rPr lang="zh-CN" altLang="zh-CN" smtClean="0"/>
              <a:t>，</a:t>
            </a:r>
            <a:r>
              <a:rPr lang="en-US" altLang="zh-CN" smtClean="0"/>
              <a:t>10</a:t>
            </a:r>
            <a:r>
              <a:rPr lang="zh-CN" altLang="zh-CN" smtClean="0"/>
              <a:t>）内的表达式为：</a:t>
            </a:r>
            <a:r>
              <a:rPr lang="en-US" altLang="zh-CN" u="sng" smtClean="0"/>
              <a:t>         </a:t>
            </a:r>
            <a:r>
              <a:rPr lang="zh-CN" altLang="zh-CN" smtClean="0"/>
              <a:t>。</a:t>
            </a:r>
          </a:p>
          <a:p>
            <a:r>
              <a:rPr lang="en-US" altLang="zh-CN" smtClean="0"/>
              <a:t>A</a:t>
            </a:r>
            <a:r>
              <a:rPr lang="zh-CN" altLang="zh-CN" smtClean="0"/>
              <a:t>）</a:t>
            </a:r>
            <a:r>
              <a:rPr lang="en-US" altLang="zh-CN" smtClean="0"/>
              <a:t>0&lt;=a || a&lt;=5 ||6 &lt;a || a&lt;10 </a:t>
            </a:r>
            <a:endParaRPr lang="zh-CN" altLang="zh-CN" smtClean="0"/>
          </a:p>
          <a:p>
            <a:r>
              <a:rPr lang="en-US" altLang="zh-CN" smtClean="0"/>
              <a:t>B</a:t>
            </a:r>
            <a:r>
              <a:rPr lang="zh-CN" altLang="zh-CN" smtClean="0"/>
              <a:t>）</a:t>
            </a:r>
            <a:r>
              <a:rPr lang="en-US" altLang="zh-CN" smtClean="0"/>
              <a:t>0&lt;=a&amp;&amp;a&lt;=5 || 6&lt;a&amp;&amp;a&lt;10</a:t>
            </a:r>
            <a:endParaRPr lang="zh-CN" altLang="zh-CN" smtClean="0"/>
          </a:p>
          <a:p>
            <a:r>
              <a:rPr lang="en-US" altLang="zh-CN" smtClean="0"/>
              <a:t>C</a:t>
            </a:r>
            <a:r>
              <a:rPr lang="zh-CN" altLang="zh-CN" smtClean="0"/>
              <a:t>）</a:t>
            </a:r>
            <a:r>
              <a:rPr lang="en-US" altLang="zh-CN" smtClean="0"/>
              <a:t>(0&lt;=a||a&lt;=5)&amp;&amp;(6&lt;a||a&lt;10)</a:t>
            </a:r>
            <a:endParaRPr lang="zh-CN" altLang="zh-CN" smtClean="0"/>
          </a:p>
          <a:p>
            <a:r>
              <a:rPr lang="en-US" altLang="zh-CN" smtClean="0"/>
              <a:t>D</a:t>
            </a:r>
            <a:r>
              <a:rPr lang="zh-CN" altLang="zh-CN" smtClean="0"/>
              <a:t>）</a:t>
            </a:r>
            <a:r>
              <a:rPr lang="en-US" altLang="zh-CN" smtClean="0"/>
              <a:t>0&lt;=a&amp;&amp;a&lt;=5&amp;&amp;6&lt;a&amp;&amp;a&lt;10</a:t>
            </a:r>
            <a:endParaRPr lang="zh-CN" altLang="zh-CN" smtClean="0"/>
          </a:p>
          <a:p>
            <a:endParaRPr lang="zh-CN" altLang="en-US" smtClean="0"/>
          </a:p>
        </p:txBody>
      </p:sp>
    </p:spTree>
    <p:extLst>
      <p:ext uri="{BB962C8B-B14F-4D97-AF65-F5344CB8AC3E}">
        <p14:creationId xmlns:p14="http://schemas.microsoft.com/office/powerpoint/2010/main" val="18197758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609600" y="260351"/>
            <a:ext cx="10972800" cy="5865813"/>
          </a:xfrm>
        </p:spPr>
        <p:txBody>
          <a:bodyPr>
            <a:normAutofit lnSpcReduction="10000"/>
          </a:bodyPr>
          <a:lstStyle/>
          <a:p>
            <a:pPr marL="0" indent="0">
              <a:buFont typeface="Arial" charset="0"/>
              <a:buNone/>
            </a:pPr>
            <a:r>
              <a:rPr lang="zh-CN" altLang="zh-CN" sz="2400" b="1" smtClean="0"/>
              <a:t> </a:t>
            </a:r>
            <a:r>
              <a:rPr lang="zh-CN" altLang="zh-CN" sz="2400" smtClean="0"/>
              <a:t>以下</a:t>
            </a:r>
            <a:r>
              <a:rPr lang="en-US" altLang="zh-CN" sz="2400" smtClean="0"/>
              <a:t>if </a:t>
            </a:r>
            <a:r>
              <a:rPr lang="zh-CN" altLang="zh-CN" sz="2400" smtClean="0"/>
              <a:t>语句语法正确的是：</a:t>
            </a:r>
            <a:r>
              <a:rPr lang="en-US" altLang="zh-CN" sz="2400" u="sng" smtClean="0"/>
              <a:t>         </a:t>
            </a:r>
            <a:r>
              <a:rPr lang="zh-CN" altLang="zh-CN" sz="2400" smtClean="0"/>
              <a:t>。</a:t>
            </a:r>
          </a:p>
          <a:p>
            <a:pPr marL="0" indent="0">
              <a:buFont typeface="Arial" charset="0"/>
              <a:buNone/>
            </a:pPr>
            <a:r>
              <a:rPr lang="en-US" altLang="zh-CN" sz="2400" smtClean="0"/>
              <a:t>A</a:t>
            </a:r>
            <a:r>
              <a:rPr lang="zh-CN" altLang="zh-CN" sz="2400" smtClean="0"/>
              <a:t>）</a:t>
            </a:r>
            <a:r>
              <a:rPr lang="en-US" altLang="zh-CN" sz="2400" smtClean="0"/>
              <a:t>	if ( x &gt; 0 )</a:t>
            </a:r>
            <a:endParaRPr lang="zh-CN" altLang="zh-CN" sz="2400" smtClean="0"/>
          </a:p>
          <a:p>
            <a:pPr marL="0" indent="0">
              <a:buFont typeface="Arial" charset="0"/>
              <a:buNone/>
            </a:pPr>
            <a:r>
              <a:rPr lang="en-US" altLang="zh-CN" sz="2400" smtClean="0"/>
              <a:t>		printf(“ %f ”, x )</a:t>
            </a:r>
            <a:endParaRPr lang="zh-CN" altLang="zh-CN" sz="2400" smtClean="0"/>
          </a:p>
          <a:p>
            <a:pPr marL="0" indent="0">
              <a:buFont typeface="Arial" charset="0"/>
              <a:buNone/>
            </a:pPr>
            <a:r>
              <a:rPr lang="en-US" altLang="zh-CN" sz="2400" smtClean="0"/>
              <a:t>	else   printf(“%f”, - x );</a:t>
            </a:r>
            <a:endParaRPr lang="zh-CN" altLang="zh-CN" sz="2400" smtClean="0"/>
          </a:p>
          <a:p>
            <a:pPr marL="0" indent="0">
              <a:buFont typeface="Arial" charset="0"/>
              <a:buNone/>
            </a:pPr>
            <a:r>
              <a:rPr lang="en-US" altLang="zh-CN" sz="2400" smtClean="0"/>
              <a:t>B</a:t>
            </a:r>
            <a:r>
              <a:rPr lang="zh-CN" altLang="zh-CN" sz="2400" smtClean="0"/>
              <a:t>）</a:t>
            </a:r>
            <a:r>
              <a:rPr lang="en-US" altLang="zh-CN" sz="2400" smtClean="0"/>
              <a:t>	if ( x &gt; 0 )</a:t>
            </a:r>
            <a:endParaRPr lang="zh-CN" altLang="zh-CN" sz="2400" smtClean="0"/>
          </a:p>
          <a:p>
            <a:pPr marL="0" indent="0">
              <a:buFont typeface="Arial" charset="0"/>
              <a:buNone/>
            </a:pPr>
            <a:r>
              <a:rPr lang="en-US" altLang="zh-CN" sz="2400" smtClean="0"/>
              <a:t>		{ x = x + y ; printf (“%f ”, x ) ; }</a:t>
            </a:r>
            <a:endParaRPr lang="zh-CN" altLang="zh-CN" sz="2400" smtClean="0"/>
          </a:p>
          <a:p>
            <a:pPr marL="0" indent="0">
              <a:buFont typeface="Arial" charset="0"/>
              <a:buNone/>
            </a:pPr>
            <a:r>
              <a:rPr lang="en-US" altLang="zh-CN" sz="2400" smtClean="0"/>
              <a:t>	else  printf ( “%f ”, - x ) ;</a:t>
            </a:r>
            <a:endParaRPr lang="zh-CN" altLang="zh-CN" sz="2400" smtClean="0"/>
          </a:p>
          <a:p>
            <a:pPr marL="0" indent="0">
              <a:buFont typeface="Arial" charset="0"/>
              <a:buNone/>
            </a:pPr>
            <a:r>
              <a:rPr lang="en-US" altLang="zh-CN" sz="2400" smtClean="0"/>
              <a:t>C</a:t>
            </a:r>
            <a:r>
              <a:rPr lang="zh-CN" altLang="zh-CN" sz="2400" smtClean="0"/>
              <a:t>）</a:t>
            </a:r>
            <a:r>
              <a:rPr lang="en-US" altLang="zh-CN" sz="2400" smtClean="0"/>
              <a:t>	if ( x &gt; 0 )</a:t>
            </a:r>
            <a:endParaRPr lang="zh-CN" altLang="zh-CN" sz="2400" smtClean="0"/>
          </a:p>
          <a:p>
            <a:pPr marL="0" indent="0">
              <a:buFont typeface="Arial" charset="0"/>
              <a:buNone/>
            </a:pPr>
            <a:r>
              <a:rPr lang="en-US" altLang="zh-CN" sz="2400" smtClean="0"/>
              <a:t>	{ x = x + y ; printf (“%f ”, x ) ; } ;</a:t>
            </a:r>
            <a:endParaRPr lang="zh-CN" altLang="zh-CN" sz="2400" smtClean="0"/>
          </a:p>
          <a:p>
            <a:pPr marL="0" indent="0">
              <a:buFont typeface="Arial" charset="0"/>
              <a:buNone/>
            </a:pPr>
            <a:r>
              <a:rPr lang="en-US" altLang="zh-CN" sz="2400" smtClean="0"/>
              <a:t>	else  printf ( “%f ”, - x ) ;</a:t>
            </a:r>
            <a:endParaRPr lang="zh-CN" altLang="zh-CN" sz="2400" smtClean="0"/>
          </a:p>
          <a:p>
            <a:pPr marL="0" indent="0">
              <a:buFont typeface="Arial" charset="0"/>
              <a:buNone/>
            </a:pPr>
            <a:r>
              <a:rPr lang="en-US" altLang="zh-CN" sz="2400" smtClean="0"/>
              <a:t>D</a:t>
            </a:r>
            <a:r>
              <a:rPr lang="zh-CN" altLang="zh-CN" sz="2400" smtClean="0"/>
              <a:t>）</a:t>
            </a:r>
            <a:r>
              <a:rPr lang="en-US" altLang="zh-CN" sz="2400" smtClean="0"/>
              <a:t>	if ( x &gt; 0 )</a:t>
            </a:r>
            <a:endParaRPr lang="zh-CN" altLang="zh-CN" sz="2400" smtClean="0"/>
          </a:p>
          <a:p>
            <a:pPr marL="0" indent="0">
              <a:buFont typeface="Arial" charset="0"/>
              <a:buNone/>
            </a:pPr>
            <a:r>
              <a:rPr lang="en-US" altLang="zh-CN" sz="2400" smtClean="0"/>
              <a:t>		{ x = x + y ; printf (“%f ”, x )  }</a:t>
            </a:r>
            <a:endParaRPr lang="zh-CN" altLang="zh-CN" sz="2400" smtClean="0"/>
          </a:p>
          <a:p>
            <a:pPr marL="0" indent="0">
              <a:buFont typeface="Arial" charset="0"/>
              <a:buNone/>
            </a:pPr>
            <a:r>
              <a:rPr lang="en-US" altLang="zh-CN" sz="2400" smtClean="0"/>
              <a:t>	else  printf ( “%f ”, - x ) ;</a:t>
            </a:r>
            <a:endParaRPr lang="zh-CN" altLang="zh-CN" sz="2400" smtClean="0"/>
          </a:p>
          <a:p>
            <a:pPr marL="0" indent="0">
              <a:buFont typeface="Arial" charset="0"/>
              <a:buNone/>
            </a:pPr>
            <a:endParaRPr lang="zh-CN" altLang="en-US" sz="2400" smtClean="0"/>
          </a:p>
        </p:txBody>
      </p:sp>
    </p:spTree>
    <p:extLst>
      <p:ext uri="{BB962C8B-B14F-4D97-AF65-F5344CB8AC3E}">
        <p14:creationId xmlns:p14="http://schemas.microsoft.com/office/powerpoint/2010/main" val="833451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p:txBody>
          <a:bodyPr/>
          <a:lstStyle/>
          <a:p>
            <a:pPr marL="0" indent="0">
              <a:buFont typeface="Arial" charset="0"/>
              <a:buNone/>
            </a:pPr>
            <a:r>
              <a:rPr lang="en-US" altLang="zh-CN" sz="2400" smtClean="0"/>
              <a:t>2</a:t>
            </a:r>
            <a:r>
              <a:rPr lang="zh-CN" altLang="zh-CN" sz="2400" smtClean="0"/>
              <a:t>．以下关于运算符优先级的描述中，正确的是</a:t>
            </a:r>
            <a:r>
              <a:rPr lang="en-US" altLang="zh-CN" sz="2400" u="sng" smtClean="0"/>
              <a:t>        </a:t>
            </a:r>
            <a:r>
              <a:rPr lang="zh-CN" altLang="zh-CN" sz="2400" smtClean="0"/>
              <a:t>。</a:t>
            </a:r>
            <a:r>
              <a:rPr lang="en-US" altLang="zh-CN" sz="2400" smtClean="0"/>
              <a:t>  </a:t>
            </a:r>
            <a:endParaRPr lang="zh-CN" altLang="zh-CN" sz="2400" smtClean="0"/>
          </a:p>
          <a:p>
            <a:pPr marL="0" indent="0">
              <a:buFont typeface="Arial" charset="0"/>
              <a:buNone/>
            </a:pPr>
            <a:r>
              <a:rPr lang="en-US" altLang="zh-CN" sz="2400" smtClean="0"/>
              <a:t>A</a:t>
            </a:r>
            <a:r>
              <a:rPr lang="zh-CN" altLang="zh-CN" sz="2400" smtClean="0"/>
              <a:t>）</a:t>
            </a:r>
            <a:r>
              <a:rPr lang="en-US" altLang="zh-CN" sz="2400" smtClean="0"/>
              <a:t>!</a:t>
            </a:r>
            <a:r>
              <a:rPr lang="zh-CN" altLang="zh-CN" sz="2400" smtClean="0"/>
              <a:t>（逻辑非）</a:t>
            </a:r>
            <a:r>
              <a:rPr lang="en-US" altLang="zh-CN" sz="2400" smtClean="0"/>
              <a:t>&gt;</a:t>
            </a:r>
            <a:r>
              <a:rPr lang="zh-CN" altLang="zh-CN" sz="2400" smtClean="0"/>
              <a:t>算术运算</a:t>
            </a:r>
            <a:r>
              <a:rPr lang="en-US" altLang="zh-CN" sz="2400" smtClean="0"/>
              <a:t>&gt;</a:t>
            </a:r>
            <a:r>
              <a:rPr lang="zh-CN" altLang="zh-CN" sz="2400" smtClean="0"/>
              <a:t>关系运算</a:t>
            </a:r>
            <a:r>
              <a:rPr lang="en-US" altLang="zh-CN" sz="2400" smtClean="0"/>
              <a:t>&gt;&amp;&amp;</a:t>
            </a:r>
            <a:r>
              <a:rPr lang="zh-CN" altLang="zh-CN" sz="2400" smtClean="0"/>
              <a:t>（逻辑与）</a:t>
            </a:r>
            <a:r>
              <a:rPr lang="en-US" altLang="zh-CN" sz="2400" smtClean="0"/>
              <a:t>&gt;||</a:t>
            </a:r>
            <a:r>
              <a:rPr lang="zh-CN" altLang="zh-CN" sz="2400" smtClean="0"/>
              <a:t>（逻辑或）</a:t>
            </a:r>
            <a:r>
              <a:rPr lang="en-US" altLang="zh-CN" sz="2400" smtClean="0"/>
              <a:t>&gt;</a:t>
            </a:r>
            <a:r>
              <a:rPr lang="zh-CN" altLang="zh-CN" sz="2400" smtClean="0"/>
              <a:t>赋值运算</a:t>
            </a:r>
          </a:p>
          <a:p>
            <a:pPr marL="0" indent="0">
              <a:buFont typeface="Arial" charset="0"/>
              <a:buNone/>
            </a:pPr>
            <a:r>
              <a:rPr lang="en-US" altLang="zh-CN" sz="2400" smtClean="0"/>
              <a:t>B</a:t>
            </a:r>
            <a:r>
              <a:rPr lang="zh-CN" altLang="zh-CN" sz="2400" smtClean="0"/>
              <a:t>）</a:t>
            </a:r>
            <a:r>
              <a:rPr lang="en-US" altLang="zh-CN" sz="2400" smtClean="0"/>
              <a:t>&amp;&amp;</a:t>
            </a:r>
            <a:r>
              <a:rPr lang="zh-CN" altLang="zh-CN" sz="2400" smtClean="0"/>
              <a:t>（逻辑与）</a:t>
            </a:r>
            <a:r>
              <a:rPr lang="en-US" altLang="zh-CN" sz="2400" smtClean="0"/>
              <a:t>&gt;</a:t>
            </a:r>
            <a:r>
              <a:rPr lang="zh-CN" altLang="zh-CN" sz="2400" smtClean="0"/>
              <a:t>算术运算</a:t>
            </a:r>
            <a:r>
              <a:rPr lang="en-US" altLang="zh-CN" sz="2400" smtClean="0"/>
              <a:t>&gt;</a:t>
            </a:r>
            <a:r>
              <a:rPr lang="zh-CN" altLang="zh-CN" sz="2400" smtClean="0"/>
              <a:t>关系运算</a:t>
            </a:r>
            <a:r>
              <a:rPr lang="en-US" altLang="zh-CN" sz="2400" smtClean="0"/>
              <a:t>&gt;</a:t>
            </a:r>
            <a:r>
              <a:rPr lang="zh-CN" altLang="zh-CN" sz="2400" smtClean="0"/>
              <a:t>赋值运算</a:t>
            </a:r>
          </a:p>
          <a:p>
            <a:pPr marL="0" indent="0">
              <a:buFont typeface="Arial" charset="0"/>
              <a:buNone/>
            </a:pPr>
            <a:r>
              <a:rPr lang="en-US" altLang="zh-CN" sz="2400" smtClean="0"/>
              <a:t>C</a:t>
            </a:r>
            <a:r>
              <a:rPr lang="zh-CN" altLang="zh-CN" sz="2400" smtClean="0"/>
              <a:t>）关系运算</a:t>
            </a:r>
            <a:r>
              <a:rPr lang="en-US" altLang="zh-CN" sz="2400" smtClean="0"/>
              <a:t>&gt;</a:t>
            </a:r>
            <a:r>
              <a:rPr lang="zh-CN" altLang="zh-CN" sz="2400" smtClean="0"/>
              <a:t>算术运算</a:t>
            </a:r>
            <a:r>
              <a:rPr lang="en-US" altLang="zh-CN" sz="2400" smtClean="0"/>
              <a:t>&gt;&amp;&amp;</a:t>
            </a:r>
            <a:r>
              <a:rPr lang="zh-CN" altLang="zh-CN" sz="2400" smtClean="0"/>
              <a:t>（逻辑与）</a:t>
            </a:r>
            <a:r>
              <a:rPr lang="en-US" altLang="zh-CN" sz="2400" smtClean="0"/>
              <a:t>&gt;||</a:t>
            </a:r>
            <a:r>
              <a:rPr lang="zh-CN" altLang="zh-CN" sz="2400" smtClean="0"/>
              <a:t>（逻辑或）</a:t>
            </a:r>
            <a:r>
              <a:rPr lang="en-US" altLang="zh-CN" sz="2400" smtClean="0"/>
              <a:t>&gt;</a:t>
            </a:r>
            <a:r>
              <a:rPr lang="zh-CN" altLang="zh-CN" sz="2400" smtClean="0"/>
              <a:t>赋值运算</a:t>
            </a:r>
          </a:p>
          <a:p>
            <a:pPr marL="0" indent="0">
              <a:buFont typeface="Arial" charset="0"/>
              <a:buNone/>
            </a:pPr>
            <a:r>
              <a:rPr lang="en-US" altLang="zh-CN" sz="2400" smtClean="0"/>
              <a:t>D</a:t>
            </a:r>
            <a:r>
              <a:rPr lang="zh-CN" altLang="zh-CN" sz="2400" smtClean="0"/>
              <a:t>）赋值运算</a:t>
            </a:r>
            <a:r>
              <a:rPr lang="en-US" altLang="zh-CN" sz="2400" smtClean="0"/>
              <a:t>&gt;</a:t>
            </a:r>
            <a:r>
              <a:rPr lang="zh-CN" altLang="zh-CN" sz="2400" smtClean="0"/>
              <a:t>算术运算</a:t>
            </a:r>
            <a:r>
              <a:rPr lang="en-US" altLang="zh-CN" sz="2400" smtClean="0"/>
              <a:t>&gt;</a:t>
            </a:r>
            <a:r>
              <a:rPr lang="zh-CN" altLang="zh-CN" sz="2400" smtClean="0"/>
              <a:t>关系运算</a:t>
            </a:r>
            <a:r>
              <a:rPr lang="en-US" altLang="zh-CN" sz="2400" smtClean="0"/>
              <a:t>&gt;&amp;&amp;</a:t>
            </a:r>
            <a:r>
              <a:rPr lang="zh-CN" altLang="zh-CN" sz="2400" smtClean="0"/>
              <a:t>（逻辑与）</a:t>
            </a:r>
            <a:r>
              <a:rPr lang="en-US" altLang="zh-CN" sz="2400" smtClean="0"/>
              <a:t>&gt;||</a:t>
            </a:r>
            <a:r>
              <a:rPr lang="zh-CN" altLang="zh-CN" sz="2400" smtClean="0"/>
              <a:t>（逻辑或）</a:t>
            </a:r>
          </a:p>
          <a:p>
            <a:pPr marL="0" indent="0">
              <a:buFont typeface="Arial" charset="0"/>
              <a:buNone/>
            </a:pPr>
            <a:endParaRPr lang="zh-CN" altLang="en-US" sz="2400" smtClean="0"/>
          </a:p>
        </p:txBody>
      </p:sp>
    </p:spTree>
    <p:extLst>
      <p:ext uri="{BB962C8B-B14F-4D97-AF65-F5344CB8AC3E}">
        <p14:creationId xmlns:p14="http://schemas.microsoft.com/office/powerpoint/2010/main" val="4422669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rtlCol="0">
            <a:normAutofit/>
          </a:bodyPr>
          <a:lstStyle/>
          <a:p>
            <a:pPr eaLnBrk="1" fontAlgn="auto" hangingPunct="1">
              <a:spcAft>
                <a:spcPts val="0"/>
              </a:spcAft>
              <a:buFont typeface="Arial" panose="020B0604020202020204" pitchFamily="34" charset="0"/>
              <a:buNone/>
              <a:defRPr/>
            </a:pPr>
            <a:r>
              <a:rPr lang="en-US" altLang="zh-CN" dirty="0" err="1" smtClean="0">
                <a:latin typeface="宋体" charset="-122"/>
              </a:rPr>
              <a:t>int</a:t>
            </a:r>
            <a:r>
              <a:rPr lang="en-US" altLang="zh-CN" dirty="0" smtClean="0">
                <a:latin typeface="宋体" charset="-122"/>
              </a:rPr>
              <a:t> a=2, b=3, c=3, d=5;		</a:t>
            </a:r>
          </a:p>
          <a:p>
            <a:pPr eaLnBrk="1" fontAlgn="auto" hangingPunct="1">
              <a:spcAft>
                <a:spcPts val="0"/>
              </a:spcAft>
              <a:buFont typeface="Arial" panose="020B0604020202020204" pitchFamily="34" charset="0"/>
              <a:buNone/>
              <a:defRPr/>
            </a:pPr>
            <a:r>
              <a:rPr lang="en-US" altLang="zh-CN" dirty="0" smtClean="0">
                <a:latin typeface="宋体" charset="-122"/>
              </a:rPr>
              <a:t>if (a&gt;b)</a:t>
            </a:r>
          </a:p>
          <a:p>
            <a:pPr eaLnBrk="1" fontAlgn="auto" hangingPunct="1">
              <a:spcAft>
                <a:spcPts val="0"/>
              </a:spcAft>
              <a:buFont typeface="Arial" panose="020B0604020202020204" pitchFamily="34" charset="0"/>
              <a:buNone/>
              <a:defRPr/>
            </a:pPr>
            <a:r>
              <a:rPr lang="en-US" altLang="zh-CN" dirty="0" smtClean="0">
                <a:latin typeface="宋体" charset="-122"/>
              </a:rPr>
              <a:t>    if(c&gt;d) </a:t>
            </a:r>
            <a:r>
              <a:rPr lang="en-US" altLang="zh-CN" dirty="0" err="1" smtClean="0">
                <a:latin typeface="宋体" charset="-122"/>
              </a:rPr>
              <a:t>printf</a:t>
            </a:r>
            <a:r>
              <a:rPr lang="en-US" altLang="zh-CN" dirty="0" smtClean="0">
                <a:latin typeface="宋体" charset="-122"/>
              </a:rPr>
              <a:t>(</a:t>
            </a:r>
            <a:r>
              <a:rPr lang="en-US" altLang="zh-CN" dirty="0" smtClean="0"/>
              <a:t>“</a:t>
            </a:r>
            <a:r>
              <a:rPr lang="en-US" altLang="zh-CN" dirty="0" err="1" smtClean="0">
                <a:latin typeface="宋体" charset="-122"/>
              </a:rPr>
              <a:t>aaaa</a:t>
            </a:r>
            <a:r>
              <a:rPr lang="en-US" altLang="zh-CN" dirty="0" smtClean="0"/>
              <a:t>”</a:t>
            </a:r>
            <a:r>
              <a:rPr lang="en-US" altLang="zh-CN" dirty="0" smtClean="0">
                <a:latin typeface="宋体" charset="-122"/>
              </a:rPr>
              <a:t>);</a:t>
            </a:r>
          </a:p>
          <a:p>
            <a:pPr eaLnBrk="1" fontAlgn="auto" hangingPunct="1">
              <a:spcAft>
                <a:spcPts val="0"/>
              </a:spcAft>
              <a:buFont typeface="Arial" panose="020B0604020202020204" pitchFamily="34" charset="0"/>
              <a:buNone/>
              <a:defRPr/>
            </a:pPr>
            <a:r>
              <a:rPr lang="en-US" altLang="zh-CN" dirty="0" smtClean="0">
                <a:latin typeface="宋体" charset="-122"/>
              </a:rPr>
              <a:t>else</a:t>
            </a:r>
          </a:p>
          <a:p>
            <a:pPr eaLnBrk="1" fontAlgn="auto" hangingPunct="1">
              <a:spcAft>
                <a:spcPts val="0"/>
              </a:spcAft>
              <a:buFont typeface="Arial" panose="020B0604020202020204" pitchFamily="34" charset="0"/>
              <a:buNone/>
              <a:defRPr/>
            </a:pPr>
            <a:r>
              <a:rPr lang="en-US" altLang="zh-CN" dirty="0" smtClean="0">
                <a:latin typeface="宋体" charset="-122"/>
              </a:rPr>
              <a:t>         </a:t>
            </a:r>
            <a:r>
              <a:rPr lang="en-US" altLang="zh-CN" dirty="0" err="1" smtClean="0">
                <a:latin typeface="宋体" charset="-122"/>
              </a:rPr>
              <a:t>printf</a:t>
            </a:r>
            <a:r>
              <a:rPr lang="en-US" altLang="zh-CN" dirty="0" smtClean="0">
                <a:latin typeface="宋体" charset="-122"/>
              </a:rPr>
              <a:t>(</a:t>
            </a:r>
            <a:r>
              <a:rPr lang="en-US" altLang="zh-CN" dirty="0" smtClean="0"/>
              <a:t>“</a:t>
            </a:r>
            <a:r>
              <a:rPr lang="en-US" altLang="zh-CN" dirty="0" err="1" smtClean="0">
                <a:latin typeface="宋体" charset="-122"/>
              </a:rPr>
              <a:t>ddddd</a:t>
            </a:r>
            <a:r>
              <a:rPr lang="en-US" altLang="zh-CN" dirty="0" smtClean="0"/>
              <a:t>”</a:t>
            </a:r>
            <a:r>
              <a:rPr lang="en-US" altLang="zh-CN" dirty="0" smtClean="0">
                <a:latin typeface="宋体" charset="-122"/>
              </a:rPr>
              <a:t>); </a:t>
            </a:r>
          </a:p>
          <a:p>
            <a:pPr marL="0" indent="0" eaLnBrk="1" fontAlgn="auto" hangingPunct="1">
              <a:spcAft>
                <a:spcPts val="0"/>
              </a:spcAft>
              <a:buFont typeface="Arial" panose="020B0604020202020204" pitchFamily="34" charset="0"/>
              <a:buNone/>
              <a:defRPr/>
            </a:pPr>
            <a:endParaRPr lang="zh-CN" altLang="en-US" dirty="0" smtClean="0"/>
          </a:p>
        </p:txBody>
      </p:sp>
    </p:spTree>
    <p:extLst>
      <p:ext uri="{BB962C8B-B14F-4D97-AF65-F5344CB8AC3E}">
        <p14:creationId xmlns:p14="http://schemas.microsoft.com/office/powerpoint/2010/main" val="62374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549275"/>
            <a:ext cx="10972800" cy="5576888"/>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altLang="zh-CN" dirty="0" err="1" smtClean="0"/>
              <a:t>int</a:t>
            </a:r>
            <a:r>
              <a:rPr lang="en-US" altLang="zh-CN" dirty="0" smtClean="0"/>
              <a:t> main()</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a:t>
            </a:r>
          </a:p>
          <a:p>
            <a:pPr marL="0" indent="0" eaLnBrk="1" fontAlgn="auto" hangingPunct="1">
              <a:spcAft>
                <a:spcPts val="0"/>
              </a:spcAft>
              <a:buFont typeface="Arial" panose="020B0604020202020204" pitchFamily="34" charset="0"/>
              <a:buNone/>
              <a:defRPr/>
            </a:pPr>
            <a:r>
              <a:rPr lang="en-US" altLang="zh-CN" dirty="0" err="1" smtClean="0"/>
              <a:t>int</a:t>
            </a:r>
            <a:r>
              <a:rPr lang="en-US" altLang="zh-CN" dirty="0" smtClean="0"/>
              <a:t> x=1,y=1;</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switch (x==y)</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    case 0:  </a:t>
            </a:r>
            <a:r>
              <a:rPr lang="en-US" altLang="zh-CN" dirty="0" err="1" smtClean="0"/>
              <a:t>printf</a:t>
            </a:r>
            <a:r>
              <a:rPr lang="en-US" altLang="zh-CN" dirty="0" smtClean="0"/>
              <a:t>("AA");</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       case 1:  </a:t>
            </a:r>
            <a:r>
              <a:rPr lang="en-US" altLang="zh-CN" dirty="0" err="1" smtClean="0"/>
              <a:t>printf</a:t>
            </a:r>
            <a:r>
              <a:rPr lang="en-US" altLang="zh-CN" dirty="0" smtClean="0"/>
              <a:t>("BB");</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       case 2:printf("CC");break;</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      case 3:   </a:t>
            </a:r>
            <a:r>
              <a:rPr lang="en-US" altLang="zh-CN" dirty="0" err="1" smtClean="0"/>
              <a:t>printf</a:t>
            </a:r>
            <a:r>
              <a:rPr lang="en-US" altLang="zh-CN" dirty="0" smtClean="0"/>
              <a:t>("DD");</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a:t>
            </a:r>
          </a:p>
          <a:p>
            <a:pPr marL="0" indent="0" eaLnBrk="1" fontAlgn="auto" hangingPunct="1">
              <a:spcAft>
                <a:spcPts val="0"/>
              </a:spcAft>
              <a:buFont typeface="Arial" panose="020B0604020202020204" pitchFamily="34" charset="0"/>
              <a:buNone/>
              <a:defRPr/>
            </a:pPr>
            <a:r>
              <a:rPr lang="en-US" altLang="zh-CN" dirty="0" smtClean="0"/>
              <a:t>return 0;</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a:t>
            </a:r>
            <a:endParaRPr lang="zh-CN" altLang="zh-CN" dirty="0" smtClean="0"/>
          </a:p>
          <a:p>
            <a:pPr marL="0" indent="0" eaLnBrk="1" fontAlgn="auto" hangingPunct="1">
              <a:spcAft>
                <a:spcPts val="0"/>
              </a:spcAft>
              <a:buFont typeface="Arial" panose="020B0604020202020204" pitchFamily="34" charset="0"/>
              <a:buNone/>
              <a:defRPr/>
            </a:pPr>
            <a:endParaRPr lang="zh-CN" altLang="en-US" dirty="0" smtClean="0"/>
          </a:p>
        </p:txBody>
      </p:sp>
    </p:spTree>
    <p:extLst>
      <p:ext uri="{BB962C8B-B14F-4D97-AF65-F5344CB8AC3E}">
        <p14:creationId xmlns:p14="http://schemas.microsoft.com/office/powerpoint/2010/main" val="3223878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altLang="zh-CN" dirty="0" err="1" smtClean="0"/>
              <a:t>int</a:t>
            </a:r>
            <a:r>
              <a:rPr lang="en-US" altLang="zh-CN" dirty="0" smtClean="0"/>
              <a:t> main()</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a:t>
            </a:r>
          </a:p>
          <a:p>
            <a:pPr marL="0" indent="0" eaLnBrk="1" fontAlgn="auto" hangingPunct="1">
              <a:spcAft>
                <a:spcPts val="0"/>
              </a:spcAft>
              <a:buFont typeface="Arial" panose="020B0604020202020204" pitchFamily="34" charset="0"/>
              <a:buNone/>
              <a:defRPr/>
            </a:pPr>
            <a:r>
              <a:rPr lang="en-US" altLang="zh-CN" dirty="0" err="1" smtClean="0"/>
              <a:t>int</a:t>
            </a:r>
            <a:r>
              <a:rPr lang="en-US" altLang="zh-CN" dirty="0" smtClean="0"/>
              <a:t> a=3,b=5,c,d;</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c=!a&amp;&amp;</a:t>
            </a:r>
            <a:r>
              <a:rPr lang="en-US" altLang="zh-CN" dirty="0" err="1" smtClean="0"/>
              <a:t>b%a</a:t>
            </a:r>
            <a:r>
              <a:rPr lang="en-US" altLang="zh-CN" dirty="0" smtClean="0"/>
              <a:t>;</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d=c/2||a&lt;b;</a:t>
            </a:r>
            <a:endParaRPr lang="zh-CN" altLang="zh-CN" dirty="0" smtClean="0"/>
          </a:p>
          <a:p>
            <a:pPr marL="0" indent="0" eaLnBrk="1" fontAlgn="auto" hangingPunct="1">
              <a:spcAft>
                <a:spcPts val="0"/>
              </a:spcAft>
              <a:buFont typeface="Arial" panose="020B0604020202020204" pitchFamily="34" charset="0"/>
              <a:buNone/>
              <a:defRPr/>
            </a:pPr>
            <a:r>
              <a:rPr lang="en-US" altLang="zh-CN" dirty="0" err="1" smtClean="0"/>
              <a:t>printf</a:t>
            </a:r>
            <a:r>
              <a:rPr lang="en-US" altLang="zh-CN" dirty="0" smtClean="0"/>
              <a:t>("%d",(a==b)?</a:t>
            </a:r>
            <a:r>
              <a:rPr lang="en-US" altLang="zh-CN" dirty="0" err="1" smtClean="0"/>
              <a:t>c:d</a:t>
            </a:r>
            <a:r>
              <a:rPr lang="en-US" altLang="zh-CN" dirty="0" smtClean="0"/>
              <a:t>);</a:t>
            </a:r>
          </a:p>
          <a:p>
            <a:pPr marL="0" indent="0" eaLnBrk="1" fontAlgn="auto" hangingPunct="1">
              <a:spcAft>
                <a:spcPts val="0"/>
              </a:spcAft>
              <a:buFont typeface="Arial" panose="020B0604020202020204" pitchFamily="34" charset="0"/>
              <a:buNone/>
              <a:defRPr/>
            </a:pPr>
            <a:r>
              <a:rPr lang="en-US" altLang="zh-CN" dirty="0" smtClean="0"/>
              <a:t>return 0;</a:t>
            </a:r>
            <a:endParaRPr lang="zh-CN" altLang="zh-CN" dirty="0" smtClean="0"/>
          </a:p>
          <a:p>
            <a:pPr marL="0" indent="0" eaLnBrk="1" fontAlgn="auto" hangingPunct="1">
              <a:spcAft>
                <a:spcPts val="0"/>
              </a:spcAft>
              <a:buFont typeface="Arial" panose="020B0604020202020204" pitchFamily="34" charset="0"/>
              <a:buNone/>
              <a:defRPr/>
            </a:pPr>
            <a:r>
              <a:rPr lang="en-US" altLang="zh-CN" dirty="0" smtClean="0"/>
              <a:t>}</a:t>
            </a:r>
            <a:endParaRPr lang="zh-CN" altLang="zh-CN" dirty="0" smtClean="0"/>
          </a:p>
          <a:p>
            <a:pPr eaLnBrk="1" fontAlgn="auto" hangingPunct="1">
              <a:spcAft>
                <a:spcPts val="0"/>
              </a:spcAft>
              <a:buFont typeface="Arial" panose="020B0604020202020204" pitchFamily="34" charset="0"/>
              <a:buChar char="•"/>
              <a:defRPr/>
            </a:pPr>
            <a:endParaRPr lang="zh-CN" altLang="en-US" dirty="0" smtClean="0"/>
          </a:p>
        </p:txBody>
      </p:sp>
    </p:spTree>
    <p:extLst>
      <p:ext uri="{BB962C8B-B14F-4D97-AF65-F5344CB8AC3E}">
        <p14:creationId xmlns:p14="http://schemas.microsoft.com/office/powerpoint/2010/main" val="7389936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7" y="614363"/>
            <a:ext cx="11186461"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749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76" y="485776"/>
            <a:ext cx="10106072" cy="558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1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latin typeface="黑体" pitchFamily="49" charset="-122"/>
                <a:ea typeface="黑体" pitchFamily="49" charset="-122"/>
              </a:rPr>
              <a:t>练习</a:t>
            </a:r>
            <a:r>
              <a:rPr lang="en-US" altLang="zh-CN" smtClean="0">
                <a:latin typeface="黑体" pitchFamily="49" charset="-122"/>
                <a:ea typeface="黑体" pitchFamily="49" charset="-122"/>
              </a:rPr>
              <a:t>2</a:t>
            </a:r>
            <a:endParaRPr lang="zh-CN" altLang="en-US" smtClean="0">
              <a:latin typeface="黑体" pitchFamily="49" charset="-122"/>
              <a:ea typeface="黑体" pitchFamily="49" charset="-122"/>
            </a:endParaRPr>
          </a:p>
        </p:txBody>
      </p:sp>
      <p:sp>
        <p:nvSpPr>
          <p:cNvPr id="81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33B3CC5C-3CB9-43BE-8943-DE7B1935EAA6}" type="slidenum">
              <a:rPr lang="ar-SA" altLang="en-US" sz="1000">
                <a:solidFill>
                  <a:schemeClr val="bg1"/>
                </a:solidFill>
              </a:rPr>
              <a:pPr eaLnBrk="1" hangingPunct="1"/>
              <a:t>8</a:t>
            </a:fld>
            <a:endParaRPr lang="en-US" altLang="en-US" sz="1000">
              <a:solidFill>
                <a:schemeClr val="bg1"/>
              </a:solidFill>
            </a:endParaRPr>
          </a:p>
        </p:txBody>
      </p:sp>
      <p:sp>
        <p:nvSpPr>
          <p:cNvPr id="8196" name="TextBox 5"/>
          <p:cNvSpPr txBox="1">
            <a:spLocks noChangeArrowheads="1"/>
          </p:cNvSpPr>
          <p:nvPr/>
        </p:nvSpPr>
        <p:spPr bwMode="auto">
          <a:xfrm>
            <a:off x="626534" y="1524000"/>
            <a:ext cx="84603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en-US" altLang="zh-CN" sz="2800"/>
              <a:t>【</a:t>
            </a:r>
            <a:r>
              <a:rPr lang="zh-CN" altLang="en-US" sz="2800"/>
              <a:t>问题描述</a:t>
            </a:r>
            <a:r>
              <a:rPr lang="en-US" altLang="zh-CN" sz="2800"/>
              <a:t>】</a:t>
            </a:r>
            <a:r>
              <a:rPr lang="zh-CN" altLang="en-US" sz="2800" smtClean="0"/>
              <a:t>输入</a:t>
            </a:r>
            <a:r>
              <a:rPr lang="zh-CN" altLang="en-US" sz="2800"/>
              <a:t>两</a:t>
            </a:r>
            <a:r>
              <a:rPr lang="zh-CN" altLang="en-US" sz="2800" smtClean="0"/>
              <a:t>个整数</a:t>
            </a:r>
            <a:r>
              <a:rPr lang="en-US" altLang="zh-CN" sz="2800" smtClean="0"/>
              <a:t>a, b</a:t>
            </a:r>
            <a:r>
              <a:rPr lang="zh-CN" altLang="en-US" sz="2800" smtClean="0"/>
              <a:t>，输出较大的整数。</a:t>
            </a:r>
            <a:endParaRPr lang="zh-CN" altLang="en-US" sz="28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1" y="2499781"/>
            <a:ext cx="40100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8713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a:t>
            </a:r>
            <a:endParaRPr lang="zh-CN" altLang="en-US"/>
          </a:p>
        </p:txBody>
      </p:sp>
      <p:sp>
        <p:nvSpPr>
          <p:cNvPr id="3" name="内容占位符 2"/>
          <p:cNvSpPr>
            <a:spLocks noGrp="1"/>
          </p:cNvSpPr>
          <p:nvPr>
            <p:ph idx="1"/>
          </p:nvPr>
        </p:nvSpPr>
        <p:spPr/>
        <p:txBody>
          <a:bodyPr/>
          <a:lstStyle/>
          <a:p>
            <a:r>
              <a:rPr lang="zh-CN" altLang="en-US" smtClean="0"/>
              <a:t>编写程序输入一个圆的圆心坐标和半径长度， 再输入另 一个点的坐标， 判断该点是在圆内， 圆上， 还是圆外？</a:t>
            </a:r>
            <a:endParaRPr lang="en-US" altLang="zh-CN" smtClean="0"/>
          </a:p>
          <a:p>
            <a:endParaRPr lang="en-US" altLang="zh-CN"/>
          </a:p>
          <a:p>
            <a:pPr marL="0" indent="0">
              <a:buNone/>
            </a:pPr>
            <a:r>
              <a:rPr lang="zh-CN" altLang="en-US" smtClean="0"/>
              <a:t>输入圆心坐标：</a:t>
            </a:r>
            <a:r>
              <a:rPr lang="en-US" altLang="zh-CN" smtClean="0"/>
              <a:t>0 0</a:t>
            </a:r>
          </a:p>
          <a:p>
            <a:pPr marL="0" indent="0">
              <a:buNone/>
            </a:pPr>
            <a:r>
              <a:rPr lang="zh-CN" altLang="en-US" smtClean="0"/>
              <a:t>输入圆半径：</a:t>
            </a:r>
            <a:r>
              <a:rPr lang="en-US" altLang="zh-CN" smtClean="0"/>
              <a:t>10</a:t>
            </a:r>
          </a:p>
          <a:p>
            <a:pPr marL="0" indent="0">
              <a:buNone/>
            </a:pPr>
            <a:r>
              <a:rPr lang="zh-CN" altLang="en-US" smtClean="0"/>
              <a:t>输入一个坐标：</a:t>
            </a:r>
            <a:r>
              <a:rPr lang="en-US" altLang="zh-CN" smtClean="0"/>
              <a:t>4 5</a:t>
            </a:r>
          </a:p>
          <a:p>
            <a:pPr marL="0" indent="0">
              <a:buNone/>
            </a:pPr>
            <a:r>
              <a:rPr lang="zh-CN" altLang="en-US" smtClean="0"/>
              <a:t>点（</a:t>
            </a:r>
            <a:r>
              <a:rPr lang="en-US" altLang="zh-CN" smtClean="0"/>
              <a:t>4.0,5.0</a:t>
            </a:r>
            <a:r>
              <a:rPr lang="zh-CN" altLang="en-US" smtClean="0"/>
              <a:t>） 在圆内</a:t>
            </a:r>
            <a:endParaRPr lang="zh-CN" altLang="en-US"/>
          </a:p>
        </p:txBody>
      </p:sp>
      <p:sp>
        <p:nvSpPr>
          <p:cNvPr id="4" name="矩形 3"/>
          <p:cNvSpPr/>
          <p:nvPr/>
        </p:nvSpPr>
        <p:spPr>
          <a:xfrm>
            <a:off x="871538" y="3200400"/>
            <a:ext cx="6457950" cy="2157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267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a:t>
            </a:r>
            <a:endParaRPr lang="zh-CN" altLang="en-US"/>
          </a:p>
        </p:txBody>
      </p:sp>
      <p:sp>
        <p:nvSpPr>
          <p:cNvPr id="3" name="内容占位符 2"/>
          <p:cNvSpPr>
            <a:spLocks noGrp="1"/>
          </p:cNvSpPr>
          <p:nvPr>
            <p:ph idx="1"/>
          </p:nvPr>
        </p:nvSpPr>
        <p:spPr>
          <a:xfrm>
            <a:off x="838200" y="1443038"/>
            <a:ext cx="10515600" cy="4733925"/>
          </a:xfrm>
        </p:spPr>
        <p:txBody>
          <a:bodyPr/>
          <a:lstStyle/>
          <a:p>
            <a:r>
              <a:rPr lang="zh-CN" altLang="en-US" smtClean="0"/>
              <a:t>输入百分制成绩， 输出对应等级。（</a:t>
            </a:r>
            <a:r>
              <a:rPr lang="en-US" altLang="zh-CN" smtClean="0"/>
              <a:t>90-100  A</a:t>
            </a:r>
            <a:r>
              <a:rPr lang="zh-CN" altLang="en-US" smtClean="0"/>
              <a:t>， </a:t>
            </a:r>
            <a:r>
              <a:rPr lang="en-US" altLang="zh-CN" smtClean="0"/>
              <a:t>80-89  B</a:t>
            </a:r>
            <a:r>
              <a:rPr lang="zh-CN" altLang="en-US" smtClean="0"/>
              <a:t>，</a:t>
            </a:r>
            <a:endParaRPr lang="en-US" altLang="zh-CN" smtClean="0"/>
          </a:p>
          <a:p>
            <a:pPr marL="0" indent="0">
              <a:buNone/>
            </a:pPr>
            <a:r>
              <a:rPr lang="en-US" altLang="zh-CN" smtClean="0"/>
              <a:t>70-79 C</a:t>
            </a:r>
            <a:r>
              <a:rPr lang="zh-CN" altLang="en-US" smtClean="0"/>
              <a:t>， </a:t>
            </a:r>
            <a:r>
              <a:rPr lang="en-US" altLang="zh-CN" smtClean="0"/>
              <a:t>60-69 E</a:t>
            </a:r>
            <a:r>
              <a:rPr lang="zh-CN" altLang="en-US" smtClean="0"/>
              <a:t>， </a:t>
            </a:r>
            <a:r>
              <a:rPr lang="en-US" altLang="zh-CN" smtClean="0"/>
              <a:t>0-59 F, </a:t>
            </a:r>
            <a:r>
              <a:rPr lang="zh-CN" altLang="en-US" smtClean="0"/>
              <a:t>其它错误）</a:t>
            </a:r>
            <a:endParaRPr lang="zh-CN" altLang="en-US"/>
          </a:p>
        </p:txBody>
      </p:sp>
    </p:spTree>
    <p:extLst>
      <p:ext uri="{BB962C8B-B14F-4D97-AF65-F5344CB8AC3E}">
        <p14:creationId xmlns:p14="http://schemas.microsoft.com/office/powerpoint/2010/main" val="3638451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77900"/>
          </a:xfrm>
        </p:spPr>
        <p:txBody>
          <a:bodyPr/>
          <a:lstStyle/>
          <a:p>
            <a:r>
              <a:rPr lang="zh-CN" altLang="en-US"/>
              <a:t>练习</a:t>
            </a:r>
          </a:p>
        </p:txBody>
      </p:sp>
      <p:sp>
        <p:nvSpPr>
          <p:cNvPr id="3" name="内容占位符 2"/>
          <p:cNvSpPr>
            <a:spLocks noGrp="1"/>
          </p:cNvSpPr>
          <p:nvPr>
            <p:ph idx="1"/>
          </p:nvPr>
        </p:nvSpPr>
        <p:spPr>
          <a:xfrm>
            <a:off x="938213" y="1782763"/>
            <a:ext cx="10515600" cy="4351338"/>
          </a:xfrm>
        </p:spPr>
        <p:txBody>
          <a:bodyPr/>
          <a:lstStyle/>
          <a:p>
            <a:r>
              <a:rPr lang="zh-CN" altLang="en-US" smtClean="0"/>
              <a:t>编写程序， 系统随机产生两个</a:t>
            </a:r>
            <a:r>
              <a:rPr lang="en-US" altLang="zh-CN" smtClean="0"/>
              <a:t>100</a:t>
            </a:r>
            <a:r>
              <a:rPr lang="zh-CN" altLang="en-US" smtClean="0"/>
              <a:t>一下的数， 然后提示用户输入这两个整数的和。 如果答案正确 ， 输出“厉害</a:t>
            </a:r>
            <a:r>
              <a:rPr lang="en-US" altLang="zh-CN" smtClean="0"/>
              <a:t>!!!”</a:t>
            </a:r>
            <a:r>
              <a:rPr lang="zh-CN" altLang="en-US" smtClean="0"/>
              <a:t>， 如果答案错误， 输出“你需要好好学习！！！”</a:t>
            </a:r>
            <a:endParaRPr lang="en-US" altLang="zh-CN" smtClean="0"/>
          </a:p>
          <a:p>
            <a:endParaRPr lang="en-US" altLang="zh-CN"/>
          </a:p>
          <a:p>
            <a:pPr marL="0" indent="0">
              <a:buNone/>
            </a:pPr>
            <a:r>
              <a:rPr lang="en-US" altLang="zh-CN" smtClean="0"/>
              <a:t>42+21=</a:t>
            </a:r>
            <a:r>
              <a:rPr lang="en-US" altLang="zh-CN" u="sng" smtClean="0"/>
              <a:t>63</a:t>
            </a:r>
          </a:p>
          <a:p>
            <a:pPr marL="0" indent="0">
              <a:buNone/>
            </a:pPr>
            <a:r>
              <a:rPr lang="zh-CN" altLang="en-US"/>
              <a:t>厉害</a:t>
            </a:r>
            <a:r>
              <a:rPr lang="en-US" altLang="zh-CN" smtClean="0"/>
              <a:t>!!!</a:t>
            </a:r>
          </a:p>
          <a:p>
            <a:pPr marL="0" indent="0">
              <a:buNone/>
            </a:pPr>
            <a:r>
              <a:rPr lang="en-US" altLang="zh-CN" smtClean="0"/>
              <a:t>1+2=</a:t>
            </a:r>
            <a:r>
              <a:rPr lang="en-US" altLang="zh-CN" u="sng" smtClean="0"/>
              <a:t>4</a:t>
            </a:r>
          </a:p>
          <a:p>
            <a:pPr marL="0" indent="0">
              <a:buNone/>
            </a:pPr>
            <a:r>
              <a:rPr lang="zh-CN" altLang="en-US"/>
              <a:t>你需要好好学习！！！</a:t>
            </a:r>
          </a:p>
        </p:txBody>
      </p:sp>
      <p:sp>
        <p:nvSpPr>
          <p:cNvPr id="4" name="矩形 3"/>
          <p:cNvSpPr/>
          <p:nvPr/>
        </p:nvSpPr>
        <p:spPr>
          <a:xfrm>
            <a:off x="914400" y="3457574"/>
            <a:ext cx="6457950" cy="2157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380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5776"/>
            <a:ext cx="10515600" cy="6372224"/>
          </a:xfrm>
        </p:spPr>
        <p:txBody>
          <a:bodyPr>
            <a:normAutofit/>
          </a:bodyPr>
          <a:lstStyle/>
          <a:p>
            <a:pPr marL="457200" lvl="1" indent="0">
              <a:buNone/>
            </a:pPr>
            <a:r>
              <a:rPr lang="en-US" altLang="zh-CN" smtClean="0"/>
              <a:t>1. </a:t>
            </a:r>
            <a:r>
              <a:rPr lang="zh-CN" altLang="zh-CN" smtClean="0"/>
              <a:t>若</a:t>
            </a:r>
            <a:r>
              <a:rPr lang="en-US" altLang="zh-CN"/>
              <a:t>x=0</a:t>
            </a:r>
            <a:r>
              <a:rPr lang="zh-CN" altLang="zh-CN"/>
              <a:t>，</a:t>
            </a:r>
            <a:r>
              <a:rPr lang="en-US" altLang="zh-CN"/>
              <a:t>y=3</a:t>
            </a:r>
            <a:r>
              <a:rPr lang="zh-CN" altLang="zh-CN"/>
              <a:t>，</a:t>
            </a:r>
            <a:r>
              <a:rPr lang="en-US" altLang="zh-CN"/>
              <a:t>z=3,</a:t>
            </a:r>
            <a:r>
              <a:rPr lang="zh-CN" altLang="zh-CN"/>
              <a:t>以下表达式值为</a:t>
            </a:r>
            <a:r>
              <a:rPr lang="en-US" altLang="zh-CN"/>
              <a:t>0</a:t>
            </a:r>
            <a:r>
              <a:rPr lang="zh-CN" altLang="zh-CN"/>
              <a:t>的是</a:t>
            </a:r>
            <a:r>
              <a:rPr lang="en-US" altLang="zh-CN" u="sng"/>
              <a:t>           </a:t>
            </a:r>
            <a:endParaRPr lang="zh-CN" altLang="zh-CN"/>
          </a:p>
          <a:p>
            <a:pPr marL="0" indent="0">
              <a:buNone/>
            </a:pPr>
            <a:r>
              <a:rPr lang="en-US" altLang="zh-CN" sz="2400"/>
              <a:t>     </a:t>
            </a:r>
            <a:r>
              <a:rPr lang="fr-FR" altLang="zh-CN" sz="2400" smtClean="0"/>
              <a:t>A</a:t>
            </a:r>
            <a:r>
              <a:rPr lang="fr-FR" altLang="zh-CN" sz="2400"/>
              <a:t>. !x    </a:t>
            </a:r>
          </a:p>
          <a:p>
            <a:pPr marL="457200" lvl="1" indent="0">
              <a:buNone/>
            </a:pPr>
            <a:r>
              <a:rPr lang="fr-FR" altLang="zh-CN" smtClean="0"/>
              <a:t>B.x&lt;y</a:t>
            </a:r>
            <a:r>
              <a:rPr lang="fr-FR" altLang="zh-CN"/>
              <a:t>? 1:0       </a:t>
            </a:r>
            <a:endParaRPr lang="fr-FR" altLang="zh-CN" smtClean="0"/>
          </a:p>
          <a:p>
            <a:pPr marL="457200" lvl="1" indent="0">
              <a:buNone/>
            </a:pPr>
            <a:r>
              <a:rPr lang="fr-FR" altLang="zh-CN" smtClean="0"/>
              <a:t>C</a:t>
            </a:r>
            <a:r>
              <a:rPr lang="fr-FR" altLang="zh-CN"/>
              <a:t>. x%2&amp;&amp;y==z       </a:t>
            </a:r>
            <a:endParaRPr lang="fr-FR" altLang="zh-CN" smtClean="0"/>
          </a:p>
          <a:p>
            <a:pPr marL="457200" lvl="1" indent="0">
              <a:buNone/>
            </a:pPr>
            <a:r>
              <a:rPr lang="fr-FR" altLang="zh-CN" smtClean="0"/>
              <a:t>D</a:t>
            </a:r>
            <a:r>
              <a:rPr lang="fr-FR" altLang="zh-CN"/>
              <a:t>. y=x||</a:t>
            </a:r>
            <a:r>
              <a:rPr lang="fr-FR" altLang="zh-CN" smtClean="0"/>
              <a:t>z/3</a:t>
            </a:r>
          </a:p>
          <a:p>
            <a:pPr marL="457200" lvl="1" indent="0">
              <a:buNone/>
            </a:pPr>
            <a:endParaRPr lang="zh-CN" altLang="zh-CN"/>
          </a:p>
          <a:p>
            <a:pPr marL="457200" lvl="1" indent="0">
              <a:buNone/>
            </a:pPr>
            <a:r>
              <a:rPr lang="en-US" altLang="zh-CN" smtClean="0"/>
              <a:t>2. </a:t>
            </a:r>
            <a:r>
              <a:rPr lang="zh-CN" altLang="zh-CN" smtClean="0"/>
              <a:t>以下</a:t>
            </a:r>
            <a:r>
              <a:rPr lang="zh-CN" altLang="zh-CN"/>
              <a:t>运算符中优先级最低的运算符为</a:t>
            </a:r>
            <a:r>
              <a:rPr lang="en-US" altLang="zh-CN" u="sng"/>
              <a:t>        </a:t>
            </a:r>
            <a:r>
              <a:rPr lang="en-US" altLang="zh-CN"/>
              <a:t>,</a:t>
            </a:r>
            <a:r>
              <a:rPr lang="zh-CN" altLang="zh-CN"/>
              <a:t>优先级最高的为</a:t>
            </a:r>
            <a:r>
              <a:rPr lang="en-US" altLang="zh-CN" u="sng"/>
              <a:t>       </a:t>
            </a:r>
            <a:r>
              <a:rPr lang="zh-CN" altLang="zh-CN"/>
              <a:t>。</a:t>
            </a:r>
          </a:p>
          <a:p>
            <a:pPr marL="0" indent="0">
              <a:buNone/>
            </a:pPr>
            <a:r>
              <a:rPr lang="en-US" altLang="zh-CN"/>
              <a:t>    </a:t>
            </a:r>
            <a:r>
              <a:rPr lang="en-US" altLang="zh-CN" sz="2400"/>
              <a:t>A. &amp;&amp;    </a:t>
            </a:r>
          </a:p>
          <a:p>
            <a:pPr marL="457200" lvl="1" indent="0">
              <a:buNone/>
            </a:pPr>
            <a:r>
              <a:rPr lang="en-US" altLang="zh-CN" smtClean="0"/>
              <a:t>B</a:t>
            </a:r>
            <a:r>
              <a:rPr lang="en-US" altLang="zh-CN"/>
              <a:t>. !     </a:t>
            </a:r>
            <a:endParaRPr lang="en-US" altLang="zh-CN" smtClean="0"/>
          </a:p>
          <a:p>
            <a:pPr marL="457200" lvl="1" indent="0">
              <a:buNone/>
            </a:pPr>
            <a:r>
              <a:rPr lang="en-US" altLang="zh-CN" smtClean="0"/>
              <a:t>C</a:t>
            </a:r>
            <a:r>
              <a:rPr lang="en-US" altLang="zh-CN"/>
              <a:t>. !=     </a:t>
            </a:r>
            <a:endParaRPr lang="en-US" altLang="zh-CN" smtClean="0"/>
          </a:p>
          <a:p>
            <a:pPr marL="457200" lvl="1" indent="0">
              <a:buNone/>
            </a:pPr>
            <a:r>
              <a:rPr lang="en-US" altLang="zh-CN" smtClean="0"/>
              <a:t>D</a:t>
            </a:r>
            <a:r>
              <a:rPr lang="en-US" altLang="zh-CN"/>
              <a:t>. ||     </a:t>
            </a:r>
            <a:endParaRPr lang="en-US" altLang="zh-CN" smtClean="0"/>
          </a:p>
          <a:p>
            <a:pPr marL="971550" lvl="1" indent="-514350">
              <a:buAutoNum type="alphaUcPeriod" startAt="5"/>
            </a:pPr>
            <a:r>
              <a:rPr lang="en-US" altLang="zh-CN" smtClean="0"/>
              <a:t>?:      </a:t>
            </a:r>
          </a:p>
          <a:p>
            <a:pPr marL="971550" lvl="1" indent="-514350">
              <a:buAutoNum type="alphaUcPeriod" startAt="5"/>
            </a:pPr>
            <a:r>
              <a:rPr lang="en-US" altLang="zh-CN" smtClean="0"/>
              <a:t> </a:t>
            </a:r>
            <a:r>
              <a:rPr lang="en-US" altLang="zh-CN"/>
              <a:t>==</a:t>
            </a:r>
            <a:endParaRPr lang="zh-CN" altLang="zh-CN"/>
          </a:p>
          <a:p>
            <a:endParaRPr lang="zh-CN" altLang="en-US"/>
          </a:p>
        </p:txBody>
      </p:sp>
    </p:spTree>
    <p:extLst>
      <p:ext uri="{BB962C8B-B14F-4D97-AF65-F5344CB8AC3E}">
        <p14:creationId xmlns:p14="http://schemas.microsoft.com/office/powerpoint/2010/main" val="377577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57200" lvl="1" indent="0">
              <a:buNone/>
            </a:pPr>
            <a:r>
              <a:rPr lang="en-US" altLang="zh-CN" sz="2800" smtClean="0"/>
              <a:t>3. </a:t>
            </a:r>
            <a:r>
              <a:rPr lang="zh-CN" altLang="zh-CN" sz="2800" smtClean="0"/>
              <a:t>若</a:t>
            </a:r>
            <a:r>
              <a:rPr lang="en-US" altLang="zh-CN" sz="2800"/>
              <a:t>w=1,x=2,y=3,z=4,</a:t>
            </a:r>
            <a:r>
              <a:rPr lang="zh-CN" altLang="zh-CN" sz="2800"/>
              <a:t>则条件</a:t>
            </a:r>
            <a:r>
              <a:rPr lang="zh-CN" altLang="zh-CN" sz="2800" smtClean="0"/>
              <a:t>表达式</a:t>
            </a:r>
            <a:endParaRPr lang="en-US" altLang="zh-CN" sz="2800" smtClean="0"/>
          </a:p>
          <a:p>
            <a:pPr marL="457200" lvl="1" indent="0">
              <a:buNone/>
            </a:pPr>
            <a:r>
              <a:rPr lang="en-US" altLang="zh-CN" sz="2800" smtClean="0"/>
              <a:t>w &lt; x ? w : y &lt; z ? y : z  </a:t>
            </a:r>
            <a:r>
              <a:rPr lang="zh-CN" altLang="zh-CN" sz="2800" smtClean="0"/>
              <a:t>的</a:t>
            </a:r>
            <a:r>
              <a:rPr lang="zh-CN" altLang="zh-CN" sz="2800"/>
              <a:t>结果为 </a:t>
            </a:r>
            <a:r>
              <a:rPr lang="en-US" altLang="zh-CN" sz="2800"/>
              <a:t>        </a:t>
            </a:r>
            <a:r>
              <a:rPr lang="zh-CN" altLang="zh-CN" sz="2800"/>
              <a:t>。</a:t>
            </a:r>
          </a:p>
          <a:p>
            <a:pPr marL="0" indent="0">
              <a:buNone/>
            </a:pPr>
            <a:r>
              <a:rPr lang="en-US" altLang="zh-CN"/>
              <a:t>    A. 4     B. 3     C. 2      D. 1</a:t>
            </a:r>
            <a:endParaRPr lang="zh-CN" altLang="zh-CN"/>
          </a:p>
          <a:p>
            <a:endParaRPr lang="zh-CN" altLang="en-US"/>
          </a:p>
        </p:txBody>
      </p:sp>
    </p:spTree>
    <p:extLst>
      <p:ext uri="{BB962C8B-B14F-4D97-AF65-F5344CB8AC3E}">
        <p14:creationId xmlns:p14="http://schemas.microsoft.com/office/powerpoint/2010/main" val="3639927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1075" y="828675"/>
            <a:ext cx="10515600" cy="5376863"/>
          </a:xfrm>
        </p:spPr>
        <p:txBody>
          <a:bodyPr>
            <a:normAutofit lnSpcReduction="10000"/>
          </a:bodyPr>
          <a:lstStyle/>
          <a:p>
            <a:pPr marL="0" lvl="0" indent="0">
              <a:buNone/>
            </a:pPr>
            <a:r>
              <a:rPr lang="en-US" altLang="zh-CN" smtClean="0"/>
              <a:t>4. </a:t>
            </a:r>
            <a:r>
              <a:rPr lang="zh-CN" altLang="zh-CN" smtClean="0"/>
              <a:t>分析</a:t>
            </a:r>
            <a:r>
              <a:rPr lang="zh-CN" altLang="zh-CN"/>
              <a:t>以下程序</a:t>
            </a:r>
            <a:r>
              <a:rPr lang="en-US" altLang="zh-CN"/>
              <a:t>, </a:t>
            </a:r>
            <a:r>
              <a:rPr lang="zh-CN" altLang="zh-CN"/>
              <a:t>下列说法正确的是</a:t>
            </a:r>
            <a:r>
              <a:rPr lang="en-US" altLang="zh-CN" u="sng"/>
              <a:t>       </a:t>
            </a:r>
            <a:r>
              <a:rPr lang="zh-CN" altLang="zh-CN"/>
              <a:t>。</a:t>
            </a:r>
          </a:p>
          <a:p>
            <a:pPr marL="0" indent="0">
              <a:buNone/>
            </a:pPr>
            <a:r>
              <a:rPr lang="en-US" altLang="zh-CN"/>
              <a:t>int main()</a:t>
            </a:r>
            <a:endParaRPr lang="zh-CN" altLang="zh-CN"/>
          </a:p>
          <a:p>
            <a:pPr marL="0" indent="0">
              <a:buNone/>
            </a:pPr>
            <a:r>
              <a:rPr lang="en-US" altLang="zh-CN"/>
              <a:t> </a:t>
            </a:r>
            <a:r>
              <a:rPr lang="en-US" altLang="zh-CN" smtClean="0"/>
              <a:t>{	 </a:t>
            </a:r>
            <a:r>
              <a:rPr lang="en-US" altLang="zh-CN"/>
              <a:t>int x=5,a=0,b=0;</a:t>
            </a:r>
            <a:endParaRPr lang="zh-CN" altLang="zh-CN"/>
          </a:p>
          <a:p>
            <a:pPr marL="0" indent="0">
              <a:buNone/>
            </a:pPr>
            <a:r>
              <a:rPr lang="en-US" altLang="zh-CN" smtClean="0"/>
              <a:t>	if(x=a+b</a:t>
            </a:r>
            <a:r>
              <a:rPr lang="en-US" altLang="zh-CN"/>
              <a:t>) printf("* * * *\n");</a:t>
            </a:r>
            <a:endParaRPr lang="zh-CN" altLang="zh-CN"/>
          </a:p>
          <a:p>
            <a:pPr marL="0" indent="0">
              <a:buNone/>
            </a:pPr>
            <a:r>
              <a:rPr lang="en-US" altLang="zh-CN" smtClean="0"/>
              <a:t>	else   </a:t>
            </a:r>
            <a:r>
              <a:rPr lang="en-US" altLang="zh-CN"/>
              <a:t>printf("# # # #\n");</a:t>
            </a:r>
            <a:endParaRPr lang="zh-CN" altLang="zh-CN"/>
          </a:p>
          <a:p>
            <a:pPr marL="0" indent="0">
              <a:buNone/>
            </a:pPr>
            <a:r>
              <a:rPr lang="en-US" altLang="zh-CN" smtClean="0"/>
              <a:t>	return </a:t>
            </a:r>
            <a:r>
              <a:rPr lang="en-US" altLang="zh-CN"/>
              <a:t>0;</a:t>
            </a:r>
            <a:endParaRPr lang="zh-CN" altLang="zh-CN"/>
          </a:p>
          <a:p>
            <a:pPr marL="0" indent="0">
              <a:buNone/>
            </a:pPr>
            <a:r>
              <a:rPr lang="en-US" altLang="zh-CN"/>
              <a:t>  }</a:t>
            </a:r>
            <a:endParaRPr lang="zh-CN" altLang="zh-CN"/>
          </a:p>
          <a:p>
            <a:pPr marL="0" indent="0">
              <a:buNone/>
            </a:pPr>
            <a:r>
              <a:rPr lang="en-US" altLang="zh-CN"/>
              <a:t>	A. </a:t>
            </a:r>
            <a:r>
              <a:rPr lang="zh-CN" altLang="zh-CN"/>
              <a:t>有语法错，不能通过编译</a:t>
            </a:r>
            <a:r>
              <a:rPr lang="en-US" altLang="zh-CN"/>
              <a:t>             </a:t>
            </a:r>
            <a:endParaRPr lang="en-US" altLang="zh-CN" smtClean="0"/>
          </a:p>
          <a:p>
            <a:pPr marL="0" indent="0">
              <a:buNone/>
            </a:pPr>
            <a:r>
              <a:rPr lang="en-US" altLang="zh-CN" smtClean="0"/>
              <a:t>	B</a:t>
            </a:r>
            <a:r>
              <a:rPr lang="en-US" altLang="zh-CN"/>
              <a:t>. </a:t>
            </a:r>
            <a:r>
              <a:rPr lang="zh-CN" altLang="zh-CN"/>
              <a:t>通过编译，但不能连接</a:t>
            </a:r>
          </a:p>
          <a:p>
            <a:pPr marL="0" indent="0">
              <a:buNone/>
            </a:pPr>
            <a:r>
              <a:rPr lang="en-US" altLang="zh-CN"/>
              <a:t>	C. </a:t>
            </a:r>
            <a:r>
              <a:rPr lang="zh-CN" altLang="zh-CN"/>
              <a:t>输出</a:t>
            </a:r>
            <a:r>
              <a:rPr lang="en-US" altLang="zh-CN"/>
              <a:t>* * * *                        </a:t>
            </a:r>
            <a:endParaRPr lang="en-US" altLang="zh-CN" smtClean="0"/>
          </a:p>
          <a:p>
            <a:pPr marL="0" indent="0">
              <a:buNone/>
            </a:pPr>
            <a:r>
              <a:rPr lang="en-US" altLang="zh-CN" smtClean="0"/>
              <a:t>	D</a:t>
            </a:r>
            <a:r>
              <a:rPr lang="en-US" altLang="zh-CN"/>
              <a:t>. </a:t>
            </a:r>
            <a:r>
              <a:rPr lang="zh-CN" altLang="zh-CN"/>
              <a:t>输出</a:t>
            </a:r>
            <a:r>
              <a:rPr lang="en-US" altLang="zh-CN"/>
              <a:t># # # #</a:t>
            </a:r>
            <a:endParaRPr lang="zh-CN" altLang="zh-CN"/>
          </a:p>
          <a:p>
            <a:endParaRPr lang="zh-CN" altLang="en-US"/>
          </a:p>
        </p:txBody>
      </p:sp>
    </p:spTree>
    <p:extLst>
      <p:ext uri="{BB962C8B-B14F-4D97-AF65-F5344CB8AC3E}">
        <p14:creationId xmlns:p14="http://schemas.microsoft.com/office/powerpoint/2010/main" val="3333875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28713"/>
            <a:ext cx="10515600" cy="5048250"/>
          </a:xfrm>
        </p:spPr>
        <p:txBody>
          <a:bodyPr>
            <a:normAutofit lnSpcReduction="10000"/>
          </a:bodyPr>
          <a:lstStyle/>
          <a:p>
            <a:pPr marL="0" lvl="0" indent="0">
              <a:buNone/>
            </a:pPr>
            <a:r>
              <a:rPr lang="en-US" altLang="zh-CN"/>
              <a:t>#include&lt;stdio.h&gt;</a:t>
            </a:r>
          </a:p>
          <a:p>
            <a:pPr marL="0" lvl="0" indent="0">
              <a:buNone/>
            </a:pPr>
            <a:r>
              <a:rPr lang="en-US" altLang="zh-CN"/>
              <a:t>int main()</a:t>
            </a:r>
          </a:p>
          <a:p>
            <a:pPr marL="0" lvl="0" indent="0">
              <a:buNone/>
            </a:pPr>
            <a:r>
              <a:rPr lang="en-US" altLang="zh-CN"/>
              <a:t>{ char x='B';</a:t>
            </a:r>
          </a:p>
          <a:p>
            <a:pPr marL="0" lvl="0" indent="0">
              <a:buNone/>
            </a:pPr>
            <a:r>
              <a:rPr lang="en-US" altLang="zh-CN"/>
              <a:t>  switch(x)</a:t>
            </a:r>
          </a:p>
          <a:p>
            <a:pPr marL="0" lvl="0" indent="0">
              <a:buNone/>
            </a:pPr>
            <a:r>
              <a:rPr lang="en-US" altLang="zh-CN"/>
              <a:t>    { case 'A': printf("It is A.");</a:t>
            </a:r>
          </a:p>
          <a:p>
            <a:pPr marL="0" lvl="0" indent="0">
              <a:buNone/>
            </a:pPr>
            <a:r>
              <a:rPr lang="en-US" altLang="zh-CN"/>
              <a:t>      case 'B': printf("It is B.");</a:t>
            </a:r>
          </a:p>
          <a:p>
            <a:pPr marL="0" lvl="0" indent="0">
              <a:buNone/>
            </a:pPr>
            <a:r>
              <a:rPr lang="en-US" altLang="zh-CN"/>
              <a:t>      case 'C': printf("It is C.");</a:t>
            </a:r>
          </a:p>
          <a:p>
            <a:pPr marL="0" lvl="0" indent="0">
              <a:buNone/>
            </a:pPr>
            <a:r>
              <a:rPr lang="en-US" altLang="zh-CN"/>
              <a:t>      default: printf("other.");</a:t>
            </a:r>
          </a:p>
          <a:p>
            <a:pPr marL="0" lvl="0" indent="0">
              <a:buNone/>
            </a:pPr>
            <a:r>
              <a:rPr lang="en-US" altLang="zh-CN"/>
              <a:t>    }</a:t>
            </a:r>
          </a:p>
          <a:p>
            <a:pPr marL="0" lvl="0" indent="0">
              <a:buNone/>
            </a:pPr>
            <a:r>
              <a:rPr lang="en-US" altLang="zh-CN"/>
              <a:t>  }</a:t>
            </a:r>
            <a:endParaRPr lang="zh-CN" altLang="en-US"/>
          </a:p>
        </p:txBody>
      </p:sp>
    </p:spTree>
    <p:extLst>
      <p:ext uri="{BB962C8B-B14F-4D97-AF65-F5344CB8AC3E}">
        <p14:creationId xmlns:p14="http://schemas.microsoft.com/office/powerpoint/2010/main" val="10798079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42975"/>
            <a:ext cx="10515600" cy="5233988"/>
          </a:xfrm>
        </p:spPr>
        <p:txBody>
          <a:bodyPr>
            <a:normAutofit fontScale="92500" lnSpcReduction="20000"/>
          </a:bodyPr>
          <a:lstStyle/>
          <a:p>
            <a:pPr marL="0" lvl="1" indent="0">
              <a:buNone/>
            </a:pPr>
            <a:r>
              <a:rPr lang="en-US" altLang="zh-CN" smtClean="0"/>
              <a:t>int </a:t>
            </a:r>
            <a:r>
              <a:rPr lang="en-US" altLang="zh-CN"/>
              <a:t>main()</a:t>
            </a:r>
            <a:endParaRPr lang="zh-CN" altLang="zh-CN"/>
          </a:p>
          <a:p>
            <a:pPr marL="0" indent="0">
              <a:buNone/>
            </a:pPr>
            <a:r>
              <a:rPr lang="en-US" altLang="zh-CN"/>
              <a:t>{ int x=1,y=0,a=0,b=0;</a:t>
            </a:r>
            <a:endParaRPr lang="zh-CN" altLang="zh-CN"/>
          </a:p>
          <a:p>
            <a:pPr marL="0" indent="0">
              <a:buNone/>
            </a:pPr>
            <a:r>
              <a:rPr lang="en-US" altLang="zh-CN"/>
              <a:t>  switch(x)</a:t>
            </a:r>
            <a:endParaRPr lang="zh-CN" altLang="zh-CN"/>
          </a:p>
          <a:p>
            <a:pPr marL="0" indent="0">
              <a:buNone/>
            </a:pPr>
            <a:r>
              <a:rPr lang="en-US" altLang="zh-CN"/>
              <a:t>    { case 1: switch(y)</a:t>
            </a:r>
            <a:endParaRPr lang="zh-CN" altLang="zh-CN"/>
          </a:p>
          <a:p>
            <a:pPr marL="0" indent="0">
              <a:buNone/>
            </a:pPr>
            <a:r>
              <a:rPr lang="en-US" altLang="zh-CN"/>
              <a:t>                 { case 0: a++;break;</a:t>
            </a:r>
            <a:endParaRPr lang="zh-CN" altLang="zh-CN"/>
          </a:p>
          <a:p>
            <a:pPr marL="0" indent="0">
              <a:buNone/>
            </a:pPr>
            <a:r>
              <a:rPr lang="en-US" altLang="zh-CN"/>
              <a:t>                   case 1: b++;break;</a:t>
            </a:r>
            <a:endParaRPr lang="zh-CN" altLang="zh-CN"/>
          </a:p>
          <a:p>
            <a:pPr marL="0" indent="0">
              <a:buNone/>
            </a:pPr>
            <a:r>
              <a:rPr lang="en-US" altLang="zh-CN"/>
              <a:t>                 }</a:t>
            </a:r>
            <a:endParaRPr lang="zh-CN" altLang="zh-CN"/>
          </a:p>
          <a:p>
            <a:pPr marL="0" indent="0">
              <a:buNone/>
            </a:pPr>
            <a:r>
              <a:rPr lang="en-US" altLang="zh-CN"/>
              <a:t>      case 2: a++;b++;break;</a:t>
            </a:r>
            <a:endParaRPr lang="zh-CN" altLang="zh-CN"/>
          </a:p>
          <a:p>
            <a:pPr marL="0" indent="0">
              <a:buNone/>
            </a:pPr>
            <a:r>
              <a:rPr lang="en-US" altLang="zh-CN"/>
              <a:t>      case 3: a++;b++;</a:t>
            </a:r>
            <a:endParaRPr lang="zh-CN" altLang="zh-CN"/>
          </a:p>
          <a:p>
            <a:pPr marL="0" indent="0">
              <a:buNone/>
            </a:pPr>
            <a:r>
              <a:rPr lang="en-US" altLang="zh-CN" smtClean="0"/>
              <a:t>	}</a:t>
            </a:r>
            <a:endParaRPr lang="zh-CN" altLang="zh-CN"/>
          </a:p>
          <a:p>
            <a:pPr marL="0" indent="0">
              <a:buNone/>
            </a:pPr>
            <a:r>
              <a:rPr lang="en-US" altLang="zh-CN"/>
              <a:t>       </a:t>
            </a:r>
            <a:r>
              <a:rPr lang="en-US" altLang="zh-CN" smtClean="0"/>
              <a:t>printf</a:t>
            </a:r>
            <a:r>
              <a:rPr lang="en-US" altLang="zh-CN"/>
              <a:t>("a=%d,b=%d\n",a,b);</a:t>
            </a:r>
            <a:endParaRPr lang="zh-CN" altLang="zh-CN"/>
          </a:p>
          <a:p>
            <a:pPr marL="0" indent="0">
              <a:buNone/>
            </a:pPr>
            <a:r>
              <a:rPr lang="en-US" altLang="zh-CN"/>
              <a:t> </a:t>
            </a:r>
            <a:r>
              <a:rPr lang="en-US" altLang="zh-CN" smtClean="0"/>
              <a:t> </a:t>
            </a:r>
            <a:r>
              <a:rPr lang="en-US" altLang="zh-CN"/>
              <a:t>}</a:t>
            </a:r>
            <a:endParaRPr lang="zh-CN" altLang="zh-CN"/>
          </a:p>
          <a:p>
            <a:pPr marL="0" indent="0">
              <a:buNone/>
            </a:pPr>
            <a:endParaRPr lang="zh-CN" altLang="en-US"/>
          </a:p>
        </p:txBody>
      </p:sp>
    </p:spTree>
    <p:extLst>
      <p:ext uri="{BB962C8B-B14F-4D97-AF65-F5344CB8AC3E}">
        <p14:creationId xmlns:p14="http://schemas.microsoft.com/office/powerpoint/2010/main" val="24327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313" y="1100138"/>
            <a:ext cx="10515600" cy="654988"/>
          </a:xfrm>
          <a:noFill/>
          <a:ln>
            <a:noFill/>
          </a:ln>
        </p:spPr>
        <p:txBody>
          <a:bodyPr wrap="square">
            <a:spAutoFit/>
          </a:bodyPr>
          <a:lstStyle/>
          <a:p>
            <a:pPr marL="0">
              <a:lnSpc>
                <a:spcPct val="150000"/>
              </a:lnSpc>
            </a:pPr>
            <a:r>
              <a:rPr lang="en-US" altLang="zh-CN">
                <a:latin typeface="Arial" charset="0"/>
                <a:ea typeface="宋体" charset="-122"/>
              </a:rPr>
              <a:t>【</a:t>
            </a:r>
            <a:r>
              <a:rPr lang="zh-CN" altLang="en-US">
                <a:latin typeface="Arial" charset="0"/>
                <a:ea typeface="宋体" charset="-122"/>
              </a:rPr>
              <a:t>例</a:t>
            </a:r>
            <a:r>
              <a:rPr lang="en-US" altLang="zh-CN">
                <a:latin typeface="Arial" charset="0"/>
                <a:ea typeface="宋体" charset="-122"/>
              </a:rPr>
              <a:t>4.3】</a:t>
            </a:r>
            <a:r>
              <a:rPr lang="zh-CN" altLang="en-US">
                <a:latin typeface="Arial" charset="0"/>
                <a:ea typeface="宋体" charset="-122"/>
              </a:rPr>
              <a:t>输入</a:t>
            </a:r>
            <a:r>
              <a:rPr lang="en-US" altLang="zh-CN">
                <a:latin typeface="Arial" charset="0"/>
                <a:ea typeface="宋体" charset="-122"/>
              </a:rPr>
              <a:t>3</a:t>
            </a:r>
            <a:r>
              <a:rPr lang="zh-CN" altLang="en-US">
                <a:latin typeface="Arial" charset="0"/>
                <a:ea typeface="宋体" charset="-122"/>
              </a:rPr>
              <a:t>个数</a:t>
            </a:r>
            <a:r>
              <a:rPr lang="en-US" altLang="zh-CN">
                <a:latin typeface="Arial" charset="0"/>
                <a:ea typeface="宋体" charset="-122"/>
              </a:rPr>
              <a:t>a</a:t>
            </a:r>
            <a:r>
              <a:rPr lang="zh-CN" altLang="en-US">
                <a:latin typeface="Arial" charset="0"/>
                <a:ea typeface="宋体" charset="-122"/>
              </a:rPr>
              <a:t>，</a:t>
            </a:r>
            <a:r>
              <a:rPr lang="en-US" altLang="zh-CN">
                <a:latin typeface="Arial" charset="0"/>
                <a:ea typeface="宋体" charset="-122"/>
              </a:rPr>
              <a:t>b</a:t>
            </a:r>
            <a:r>
              <a:rPr lang="zh-CN" altLang="en-US">
                <a:latin typeface="Arial" charset="0"/>
                <a:ea typeface="宋体" charset="-122"/>
              </a:rPr>
              <a:t>，</a:t>
            </a:r>
            <a:r>
              <a:rPr lang="en-US" altLang="zh-CN">
                <a:latin typeface="Arial" charset="0"/>
                <a:ea typeface="宋体" charset="-122"/>
              </a:rPr>
              <a:t>c</a:t>
            </a:r>
            <a:r>
              <a:rPr lang="zh-CN" altLang="en-US">
                <a:latin typeface="Arial" charset="0"/>
                <a:ea typeface="宋体" charset="-122"/>
              </a:rPr>
              <a:t>，要求按由小到大的顺序输出</a:t>
            </a:r>
            <a:r>
              <a:rPr lang="zh-CN" altLang="en-US" smtClean="0">
                <a:latin typeface="Arial" charset="0"/>
                <a:ea typeface="宋体" charset="-122"/>
              </a:rPr>
              <a:t>。</a:t>
            </a:r>
            <a:endParaRPr lang="zh-CN" altLang="en-US">
              <a:latin typeface="Arial" charset="0"/>
              <a:ea typeface="宋体" charset="-122"/>
            </a:endParaRPr>
          </a:p>
        </p:txBody>
      </p:sp>
    </p:spTree>
    <p:extLst>
      <p:ext uri="{BB962C8B-B14F-4D97-AF65-F5344CB8AC3E}">
        <p14:creationId xmlns:p14="http://schemas.microsoft.com/office/powerpoint/2010/main" val="470377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0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5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5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6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4037</TotalTime>
  <Words>4451</Words>
  <Application>Microsoft Office PowerPoint</Application>
  <PresentationFormat>自定义</PresentationFormat>
  <Paragraphs>891</Paragraphs>
  <Slides>87</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89" baseType="lpstr">
      <vt:lpstr>Office 主题​​</vt:lpstr>
      <vt:lpstr>Equation</vt:lpstr>
      <vt:lpstr>PowerPoint 演示文稿</vt:lpstr>
      <vt:lpstr>三种基本结构</vt:lpstr>
      <vt:lpstr>用N-S流程图表示算法</vt:lpstr>
      <vt:lpstr>选择结构和条件判断</vt:lpstr>
      <vt:lpstr>PowerPoint 演示文稿</vt:lpstr>
      <vt:lpstr>PowerPoint 演示文稿</vt:lpstr>
      <vt:lpstr>练习2</vt:lpstr>
      <vt:lpstr>练习2</vt:lpstr>
      <vt:lpstr>PowerPoint 演示文稿</vt:lpstr>
      <vt:lpstr>PowerPoint 演示文稿</vt:lpstr>
      <vt:lpstr>用if语句实现选择结构</vt:lpstr>
      <vt:lpstr>用if语句实现选择结构</vt:lpstr>
      <vt:lpstr>4.2.2  if语句的一般形式</vt:lpstr>
      <vt:lpstr>4.2.2  if语句的一般形式</vt:lpstr>
      <vt:lpstr>if语句的一般形式</vt:lpstr>
      <vt:lpstr>PowerPoint 演示文稿</vt:lpstr>
      <vt:lpstr>PowerPoint 演示文稿</vt:lpstr>
      <vt:lpstr>练习2</vt:lpstr>
      <vt:lpstr>PowerPoint 演示文稿</vt:lpstr>
      <vt:lpstr>PowerPoint 演示文稿</vt:lpstr>
      <vt:lpstr>关系运算符和关系表达式</vt:lpstr>
      <vt:lpstr>关系运算符及其优先次序</vt:lpstr>
      <vt:lpstr>关系表达式</vt:lpstr>
      <vt:lpstr>逻辑运算符和逻辑表达式</vt:lpstr>
      <vt:lpstr>PowerPoint 演示文稿</vt:lpstr>
      <vt:lpstr>4.4.1 逻辑运算符及其优先次序</vt:lpstr>
      <vt:lpstr>逻辑运算符及其优先次序</vt:lpstr>
      <vt:lpstr>4.4.1 逻辑运算符及其优先次序</vt:lpstr>
      <vt:lpstr>PowerPoint 演示文稿</vt:lpstr>
      <vt:lpstr>逻辑运算符及其优先次序</vt:lpstr>
      <vt:lpstr>4.4.2 逻辑表达式</vt:lpstr>
      <vt:lpstr>PowerPoint 演示文稿</vt:lpstr>
      <vt:lpstr>在逻辑表达式的求解中，并不是所有的逻辑运算符都被执行，只是在必须执行下一个逻辑运算符才能求出表达式的解时，才执行该运算符。</vt:lpstr>
      <vt:lpstr>PowerPoint 演示文稿</vt:lpstr>
      <vt:lpstr>例子</vt:lpstr>
      <vt:lpstr>练习2</vt:lpstr>
      <vt:lpstr>练习2</vt:lpstr>
      <vt:lpstr>条件运算符和条件表达式</vt:lpstr>
      <vt:lpstr>条件运算符和条件表达式</vt:lpstr>
      <vt:lpstr>条件运算符和条件表达式</vt:lpstr>
      <vt:lpstr>条件运算符和条件表达式</vt:lpstr>
      <vt:lpstr>选择结构的嵌套</vt:lpstr>
      <vt:lpstr>选择结构的嵌套</vt:lpstr>
      <vt:lpstr>选择结构的嵌套</vt:lpstr>
      <vt:lpstr>  </vt:lpstr>
      <vt:lpstr>PowerPoint 演示文稿</vt:lpstr>
      <vt:lpstr>PowerPoint 演示文稿</vt:lpstr>
      <vt:lpstr>PowerPoint 演示文稿</vt:lpstr>
      <vt:lpstr>用switch语句实现多分支选择结构</vt:lpstr>
      <vt:lpstr>PowerPoint 演示文稿</vt:lpstr>
      <vt:lpstr>用switch语句实现多分支选择结构</vt:lpstr>
      <vt:lpstr>用switch语句实现多分支选择结构</vt:lpstr>
      <vt:lpstr>PowerPoint 演示文稿</vt:lpstr>
      <vt:lpstr>用switch语句实现多分支选择结构</vt:lpstr>
      <vt:lpstr>用switch语句实现多分支选择结构</vt:lpstr>
      <vt:lpstr>用switch语句实现多分支选择结构</vt:lpstr>
      <vt:lpstr>PowerPoint 演示文稿</vt:lpstr>
      <vt:lpstr>PowerPoint 演示文稿</vt:lpstr>
      <vt:lpstr>PowerPoint 演示文稿</vt:lpstr>
      <vt:lpstr>用switch语句实现多分支选择结构</vt:lpstr>
      <vt:lpstr>选择结构程序综合举例</vt:lpstr>
      <vt:lpstr>选择结构程序综合举例</vt:lpstr>
      <vt:lpstr>选择结构程序综合举例</vt:lpstr>
      <vt:lpstr>PowerPoint 演示文稿</vt:lpstr>
      <vt:lpstr>PowerPoint 演示文稿</vt:lpstr>
      <vt:lpstr>选择结构程序综合举例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练习</vt:lpstr>
      <vt:lpstr>练习</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AAA</cp:lastModifiedBy>
  <cp:revision>259</cp:revision>
  <dcterms:created xsi:type="dcterms:W3CDTF">2017-08-03T06:51:45Z</dcterms:created>
  <dcterms:modified xsi:type="dcterms:W3CDTF">2021-03-22T08:38:28Z</dcterms:modified>
</cp:coreProperties>
</file>