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7.xml" ContentType="application/vnd.openxmlformats-officedocument.presentationml.notesSlide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8" r:id="rId2"/>
    <p:sldId id="259" r:id="rId3"/>
    <p:sldId id="300" r:id="rId4"/>
    <p:sldId id="301" r:id="rId5"/>
    <p:sldId id="260" r:id="rId6"/>
    <p:sldId id="261" r:id="rId7"/>
    <p:sldId id="296" r:id="rId8"/>
    <p:sldId id="297" r:id="rId9"/>
    <p:sldId id="344" r:id="rId10"/>
    <p:sldId id="262" r:id="rId11"/>
    <p:sldId id="342" r:id="rId12"/>
    <p:sldId id="298" r:id="rId13"/>
    <p:sldId id="263" r:id="rId14"/>
    <p:sldId id="302" r:id="rId15"/>
    <p:sldId id="303" r:id="rId16"/>
    <p:sldId id="304" r:id="rId17"/>
    <p:sldId id="305" r:id="rId18"/>
    <p:sldId id="306" r:id="rId19"/>
    <p:sldId id="299" r:id="rId20"/>
    <p:sldId id="345" r:id="rId21"/>
    <p:sldId id="264" r:id="rId22"/>
    <p:sldId id="265" r:id="rId23"/>
    <p:sldId id="346" r:id="rId24"/>
    <p:sldId id="266" r:id="rId25"/>
    <p:sldId id="347" r:id="rId26"/>
    <p:sldId id="343" r:id="rId27"/>
    <p:sldId id="348" r:id="rId28"/>
    <p:sldId id="268" r:id="rId29"/>
    <p:sldId id="308" r:id="rId30"/>
    <p:sldId id="307" r:id="rId31"/>
    <p:sldId id="269" r:id="rId32"/>
    <p:sldId id="270" r:id="rId33"/>
    <p:sldId id="271" r:id="rId34"/>
    <p:sldId id="309" r:id="rId35"/>
    <p:sldId id="311" r:id="rId36"/>
    <p:sldId id="274" r:id="rId37"/>
    <p:sldId id="312" r:id="rId38"/>
    <p:sldId id="275" r:id="rId39"/>
    <p:sldId id="350" r:id="rId40"/>
    <p:sldId id="276" r:id="rId41"/>
    <p:sldId id="313" r:id="rId42"/>
    <p:sldId id="351" r:id="rId43"/>
    <p:sldId id="349" r:id="rId44"/>
    <p:sldId id="277" r:id="rId45"/>
    <p:sldId id="278" r:id="rId46"/>
    <p:sldId id="314" r:id="rId47"/>
    <p:sldId id="279" r:id="rId48"/>
    <p:sldId id="315" r:id="rId49"/>
    <p:sldId id="280" r:id="rId50"/>
    <p:sldId id="281" r:id="rId51"/>
    <p:sldId id="282" r:id="rId52"/>
    <p:sldId id="316" r:id="rId53"/>
    <p:sldId id="317" r:id="rId54"/>
    <p:sldId id="318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319" r:id="rId63"/>
    <p:sldId id="320" r:id="rId64"/>
    <p:sldId id="290" r:id="rId65"/>
    <p:sldId id="321" r:id="rId66"/>
    <p:sldId id="291" r:id="rId67"/>
    <p:sldId id="292" r:id="rId68"/>
    <p:sldId id="293" r:id="rId69"/>
    <p:sldId id="329" r:id="rId70"/>
    <p:sldId id="294" r:id="rId71"/>
    <p:sldId id="357" r:id="rId72"/>
    <p:sldId id="330" r:id="rId73"/>
    <p:sldId id="295" r:id="rId74"/>
    <p:sldId id="331" r:id="rId75"/>
    <p:sldId id="358" r:id="rId76"/>
    <p:sldId id="336" r:id="rId77"/>
    <p:sldId id="332" r:id="rId78"/>
    <p:sldId id="334" r:id="rId79"/>
    <p:sldId id="362" r:id="rId80"/>
    <p:sldId id="339" r:id="rId81"/>
    <p:sldId id="340" r:id="rId82"/>
    <p:sldId id="335" r:id="rId83"/>
    <p:sldId id="363" r:id="rId84"/>
    <p:sldId id="341" r:id="rId85"/>
    <p:sldId id="359" r:id="rId86"/>
    <p:sldId id="360" r:id="rId87"/>
    <p:sldId id="361" r:id="rId88"/>
    <p:sldId id="352" r:id="rId89"/>
    <p:sldId id="322" r:id="rId90"/>
    <p:sldId id="323" r:id="rId91"/>
    <p:sldId id="324" r:id="rId92"/>
    <p:sldId id="325" r:id="rId93"/>
    <p:sldId id="327" r:id="rId94"/>
    <p:sldId id="328" r:id="rId95"/>
    <p:sldId id="353" r:id="rId96"/>
    <p:sldId id="354" r:id="rId97"/>
    <p:sldId id="355" r:id="rId98"/>
    <p:sldId id="356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88811" autoAdjust="0"/>
  </p:normalViewPr>
  <p:slideViewPr>
    <p:cSldViewPr snapToGrid="0">
      <p:cViewPr>
        <p:scale>
          <a:sx n="76" d="100"/>
          <a:sy n="76" d="100"/>
        </p:scale>
        <p:origin x="-21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10.png"/><Relationship Id="rId5" Type="http://schemas.openxmlformats.org/officeDocument/2006/relationships/tags" Target="../tags/tag38.xml"/><Relationship Id="rId10" Type="http://schemas.openxmlformats.org/officeDocument/2006/relationships/image" Target="../media/image9.png"/><Relationship Id="rId4" Type="http://schemas.openxmlformats.org/officeDocument/2006/relationships/tags" Target="../tags/tag37.xml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image" Target="../media/image90.png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120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notesSlide" Target="../notesSlides/notesSlide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8"/>
            <a:ext cx="6720318" cy="412715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for(i=0; </a:t>
            </a:r>
            <a:r>
              <a:rPr lang="en-US" altLang="zh-CN" sz="2000" smtClean="0"/>
              <a:t>i&lt;10;i</a:t>
            </a:r>
            <a:r>
              <a:rPr lang="en-US" altLang="zh-CN" sz="2000"/>
              <a:t>++)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对数组元素</a:t>
            </a:r>
            <a:r>
              <a:rPr lang="en-US" altLang="zh-CN" sz="2000">
                <a:solidFill>
                  <a:srgbClr val="008000"/>
                </a:solidFill>
              </a:rPr>
              <a:t>a[0]~a[9]</a:t>
            </a:r>
            <a:r>
              <a:rPr lang="zh-CN" altLang="en-US" sz="20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	</a:t>
            </a:r>
            <a:r>
              <a:rPr lang="en-US" altLang="zh-CN" sz="20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for(i=9;i&gt;=0;i--)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输出</a:t>
            </a:r>
            <a:r>
              <a:rPr lang="en-US" altLang="zh-CN" sz="2000">
                <a:solidFill>
                  <a:srgbClr val="008000"/>
                </a:solidFill>
              </a:rPr>
              <a:t>a[9]~a[0]</a:t>
            </a:r>
            <a:r>
              <a:rPr lang="zh-CN" altLang="en-US" sz="2000">
                <a:solidFill>
                  <a:srgbClr val="008000"/>
                </a:solidFill>
              </a:rPr>
              <a:t>共</a:t>
            </a:r>
            <a:r>
              <a:rPr lang="en-US" altLang="zh-CN" sz="2000">
                <a:solidFill>
                  <a:srgbClr val="008000"/>
                </a:solidFill>
              </a:rPr>
              <a:t>10</a:t>
            </a:r>
            <a:r>
              <a:rPr lang="zh-CN" altLang="en-US" sz="20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	</a:t>
            </a:r>
            <a:r>
              <a:rPr lang="en-US" altLang="zh-CN" sz="20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633592" y="4860181"/>
            <a:ext cx="6051168" cy="1974227"/>
            <a:chOff x="8050697" y="5019261"/>
            <a:chExt cx="6051168" cy="197422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974227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2000">
                <a:solidFill>
                  <a:schemeClr val="tx1"/>
                </a:solidFill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/>
                <a:t>第</a:t>
              </a:r>
              <a:r>
                <a:rPr lang="en-US" altLang="zh-CN" sz="2000"/>
                <a:t>1</a:t>
              </a:r>
              <a:r>
                <a:rPr lang="zh-CN" altLang="en-US" sz="2000"/>
                <a:t>个</a:t>
              </a:r>
              <a:r>
                <a:rPr lang="en-US" altLang="zh-CN" sz="2000"/>
                <a:t>for</a:t>
              </a:r>
              <a:r>
                <a:rPr lang="zh-CN" altLang="en-US" sz="2000"/>
                <a:t>循环使</a:t>
              </a:r>
              <a:r>
                <a:rPr lang="en-US" altLang="zh-CN" sz="2000"/>
                <a:t>a[0]</a:t>
              </a:r>
              <a:r>
                <a:rPr lang="zh-CN" altLang="en-US" sz="2000"/>
                <a:t>～</a:t>
              </a:r>
              <a:r>
                <a:rPr lang="en-US" altLang="zh-CN" sz="2000"/>
                <a:t>a[9]</a:t>
              </a:r>
              <a:r>
                <a:rPr lang="zh-CN" altLang="en-US" sz="2000"/>
                <a:t>的值为</a:t>
              </a:r>
              <a:r>
                <a:rPr lang="en-US" altLang="zh-CN" sz="2000"/>
                <a:t>0</a:t>
              </a:r>
              <a:r>
                <a:rPr lang="zh-CN" altLang="en-US" sz="2000"/>
                <a:t>～</a:t>
              </a:r>
              <a:r>
                <a:rPr lang="en-US" altLang="zh-CN" sz="2000"/>
                <a:t>9</a:t>
              </a:r>
              <a:r>
                <a:rPr lang="zh-CN" altLang="en-US" sz="2000"/>
                <a:t>。</a:t>
              </a:r>
              <a:endParaRPr lang="en-US" altLang="zh-CN" sz="2000"/>
            </a:p>
            <a:p>
              <a:pPr>
                <a:lnSpc>
                  <a:spcPct val="120000"/>
                </a:lnSpc>
              </a:pPr>
              <a:endParaRPr lang="en-US" altLang="zh-CN" sz="2000"/>
            </a:p>
            <a:p>
              <a:pPr>
                <a:lnSpc>
                  <a:spcPct val="120000"/>
                </a:lnSpc>
              </a:pPr>
              <a:endParaRPr lang="en-US" altLang="zh-CN" sz="2000"/>
            </a:p>
            <a:p>
              <a:pPr>
                <a:lnSpc>
                  <a:spcPct val="120000"/>
                </a:lnSpc>
              </a:pPr>
              <a:endParaRPr lang="en-US" altLang="zh-CN" sz="2000"/>
            </a:p>
            <a:p>
              <a:pPr>
                <a:lnSpc>
                  <a:spcPct val="120000"/>
                </a:lnSpc>
              </a:pPr>
              <a:r>
                <a:rPr lang="zh-CN" altLang="en-US" sz="2000"/>
                <a:t>第</a:t>
              </a:r>
              <a:r>
                <a:rPr lang="en-US" altLang="zh-CN" sz="2000"/>
                <a:t>2</a:t>
              </a:r>
              <a:r>
                <a:rPr lang="zh-CN" altLang="en-US" sz="2000"/>
                <a:t>个</a:t>
              </a:r>
              <a:r>
                <a:rPr lang="en-US" altLang="zh-CN" sz="2000"/>
                <a:t>for</a:t>
              </a:r>
              <a:r>
                <a:rPr lang="zh-CN" altLang="en-US" sz="2000"/>
                <a:t>循环按</a:t>
              </a:r>
              <a:r>
                <a:rPr lang="en-US" altLang="zh-CN" sz="2000"/>
                <a:t>a[9]~a[0]</a:t>
              </a:r>
              <a:r>
                <a:rPr lang="zh-CN" altLang="en-US" sz="2000"/>
                <a:t>的顺序输出各元素的值。</a:t>
              </a:r>
              <a:endParaRPr lang="en-US" altLang="zh-CN" sz="2000" b="1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95222"/>
              </p:ext>
            </p:extLst>
          </p:nvPr>
        </p:nvGraphicFramePr>
        <p:xfrm>
          <a:off x="5970900" y="5451054"/>
          <a:ext cx="5432740" cy="792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3274">
                  <a:extLst>
                    <a:ext uri="{9D8B030D-6E8A-4147-A177-3AD203B41FA5}">
                      <a16:colId xmlns:a16="http://schemas.microsoft.com/office/drawing/2014/main" xmlns="" val="2033316795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2347992465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3981033593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2556556097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821305054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730262748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2351595954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3376203906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3698366222"/>
                    </a:ext>
                  </a:extLst>
                </a:gridCol>
                <a:gridCol w="543274">
                  <a:extLst>
                    <a:ext uri="{9D8B030D-6E8A-4147-A177-3AD203B41FA5}">
                      <a16:colId xmlns:a16="http://schemas.microsoft.com/office/drawing/2014/main" xmlns="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2000">
                <a:solidFill>
                  <a:schemeClr val="tx1"/>
                </a:solidFill>
              </a:rPr>
              <a:t>(1) </a:t>
            </a:r>
            <a:r>
              <a:rPr lang="zh-CN" altLang="en-US" sz="200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200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2000" b="1">
                <a:solidFill>
                  <a:schemeClr val="tx1"/>
                </a:solidFill>
              </a:rPr>
              <a:t>初始化列表</a:t>
            </a:r>
            <a:r>
              <a:rPr lang="zh-CN" altLang="en-US" sz="2000">
                <a:solidFill>
                  <a:schemeClr val="tx1"/>
                </a:solidFill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9991" y="1333880"/>
            <a:ext cx="9594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为了使程序简洁，常在定义数组的同时给各数组元素赋值，这称为数组的</a:t>
            </a:r>
            <a:r>
              <a:rPr lang="zh-CN" altLang="en-US" sz="2000" b="1">
                <a:solidFill>
                  <a:schemeClr val="accent1"/>
                </a:solidFill>
              </a:rPr>
              <a:t>初始化</a:t>
            </a:r>
            <a:r>
              <a:rPr lang="zh-CN" altLang="en-US" sz="2000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573432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a[10]={0,1,2,3,4,5,6,7,8,9};</a:t>
            </a:r>
            <a:endParaRPr lang="en-US" altLang="zh-CN" sz="2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2) </a:t>
            </a:r>
            <a:r>
              <a:rPr lang="zh-CN" altLang="en-US" sz="2000">
                <a:solidFill>
                  <a:schemeClr val="tx1"/>
                </a:solidFill>
              </a:rPr>
              <a:t>可以只给数组中的一部分元素赋值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2000">
                <a:solidFill>
                  <a:schemeClr val="tx1"/>
                </a:solidFill>
              </a:rPr>
              <a:t>定义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数组有</a:t>
            </a:r>
            <a:r>
              <a:rPr lang="en-US" altLang="zh-CN" sz="2000">
                <a:solidFill>
                  <a:schemeClr val="tx1"/>
                </a:solidFill>
              </a:rPr>
              <a:t>10</a:t>
            </a:r>
            <a:r>
              <a:rPr lang="zh-CN" altLang="en-US" sz="200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个元素赋初值为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933645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a[10]={0,1,2,3,4};</a:t>
            </a:r>
            <a:endParaRPr lang="en-US" altLang="zh-CN" sz="2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3) </a:t>
            </a:r>
            <a:r>
              <a:rPr lang="zh-CN" altLang="en-US" sz="200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en-US" altLang="zh-CN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4) </a:t>
            </a:r>
            <a:r>
              <a:rPr lang="zh-CN" altLang="en-US" sz="200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200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67936" y="2369498"/>
            <a:ext cx="698692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a[10]={0, 0, 0, 0, 0, 0, 0, 0, 0, 0};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66676" y="2953604"/>
            <a:ext cx="810445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a[10]={0};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20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67937" y="2973399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643982" y="4184803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a[5]={1,2,3,4,5};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58781" y="4222417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 ]={1,2,3,4,5};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8443" y="4222417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 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、以下对一维数组</a:t>
            </a:r>
            <a:r>
              <a:rPr lang="en-US" altLang="zh-CN"/>
              <a:t>a</a:t>
            </a:r>
            <a:r>
              <a:rPr lang="zh-CN" altLang="zh-CN"/>
              <a:t>进行正确初始化的是</a:t>
            </a:r>
            <a:r>
              <a:rPr lang="en-US" altLang="zh-CN"/>
              <a:t>__________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/>
              <a:t>A) int  a[10]=(0,0,0,0,0);            B) int a[10]={ };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C) int  a[ ]={0};                     D) int a[10]={ 10*2};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zh-CN"/>
              <a:t>、以下一维数组</a:t>
            </a:r>
            <a:r>
              <a:rPr lang="en-US" altLang="zh-CN"/>
              <a:t>a</a:t>
            </a:r>
            <a:r>
              <a:rPr lang="zh-CN" altLang="zh-CN"/>
              <a:t>的正确定义是</a:t>
            </a:r>
            <a:r>
              <a:rPr lang="en-US" altLang="zh-CN"/>
              <a:t>________ </a:t>
            </a:r>
            <a:r>
              <a:rPr lang="zh-CN" altLang="zh-CN"/>
              <a:t>。</a:t>
            </a:r>
          </a:p>
          <a:p>
            <a:pPr marL="514350" indent="-514350">
              <a:buAutoNum type="alphaUcParenR"/>
            </a:pPr>
            <a:r>
              <a:rPr lang="en-US" altLang="zh-CN" smtClean="0"/>
              <a:t>int  </a:t>
            </a:r>
            <a:r>
              <a:rPr lang="en-US" altLang="zh-CN"/>
              <a:t>a(10);                         B) int n=10,a[n</a:t>
            </a:r>
            <a:r>
              <a:rPr lang="en-US" altLang="zh-CN" smtClean="0"/>
              <a:t>];</a:t>
            </a:r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en-US" altLang="zh-CN"/>
              <a:t>C) int n;                               D) #define  SIZE  10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scanf("%d",&amp;n</a:t>
            </a:r>
            <a:r>
              <a:rPr lang="en-US" altLang="zh-CN" smtClean="0"/>
              <a:t>);                        </a:t>
            </a:r>
            <a:r>
              <a:rPr lang="en-US" altLang="zh-CN"/>
              <a:t>int a[SIZE];</a:t>
            </a:r>
            <a:endParaRPr lang="zh-CN" altLang="zh-CN"/>
          </a:p>
          <a:p>
            <a:pPr marL="0" indent="0">
              <a:buNone/>
            </a:pPr>
            <a:r>
              <a:rPr lang="en-US" altLang="zh-CN" smtClean="0"/>
              <a:t>   int a[n];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zh-CN"/>
              <a:t>、执行下面的程序段后</a:t>
            </a:r>
            <a:r>
              <a:rPr lang="en-US" altLang="zh-CN"/>
              <a:t>,</a:t>
            </a:r>
            <a:r>
              <a:rPr lang="zh-CN" altLang="zh-CN"/>
              <a:t>变量</a:t>
            </a:r>
            <a:r>
              <a:rPr lang="en-US" altLang="zh-CN"/>
              <a:t>k</a:t>
            </a:r>
            <a:r>
              <a:rPr lang="zh-CN" altLang="zh-CN"/>
              <a:t>中的值为</a:t>
            </a:r>
            <a:r>
              <a:rPr lang="en-US" altLang="zh-CN"/>
              <a:t>__________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/>
              <a:t>int k=3</a:t>
            </a:r>
            <a:r>
              <a:rPr lang="en-US" altLang="zh-CN" smtClean="0"/>
              <a:t>, s[2</a:t>
            </a:r>
            <a:r>
              <a:rPr lang="en-US" altLang="zh-CN"/>
              <a:t>];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s[0]=k;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k=s[1</a:t>
            </a:r>
            <a:r>
              <a:rPr lang="en-US" altLang="zh-CN"/>
              <a:t>]*10;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A) </a:t>
            </a:r>
            <a:r>
              <a:rPr lang="zh-CN" altLang="zh-CN"/>
              <a:t>不定值</a:t>
            </a:r>
            <a:r>
              <a:rPr lang="en-US" altLang="zh-CN"/>
              <a:t>                              B) 33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C) 30                                  D) 10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zh-CN"/>
              <a:t>、已知数组</a:t>
            </a:r>
            <a:r>
              <a:rPr lang="en-US" altLang="zh-CN"/>
              <a:t>a</a:t>
            </a:r>
            <a:r>
              <a:rPr lang="zh-CN" altLang="zh-CN"/>
              <a:t>的赋值情况如下所示</a:t>
            </a:r>
            <a:r>
              <a:rPr lang="en-US" altLang="zh-CN"/>
              <a:t>,</a:t>
            </a:r>
            <a:r>
              <a:rPr lang="zh-CN" altLang="zh-CN"/>
              <a:t>则执行语句</a:t>
            </a:r>
            <a:r>
              <a:rPr lang="en-US" altLang="zh-CN"/>
              <a:t>a[2]++;</a:t>
            </a:r>
            <a:r>
              <a:rPr lang="zh-CN" altLang="zh-CN"/>
              <a:t>后</a:t>
            </a:r>
            <a:r>
              <a:rPr lang="en-US" altLang="zh-CN"/>
              <a:t>a[1]</a:t>
            </a:r>
            <a:r>
              <a:rPr lang="zh-CN" altLang="zh-CN"/>
              <a:t>和</a:t>
            </a:r>
            <a:r>
              <a:rPr lang="en-US" altLang="zh-CN"/>
              <a:t>a[2]</a:t>
            </a:r>
            <a:r>
              <a:rPr lang="zh-CN" altLang="zh-CN"/>
              <a:t>的值</a:t>
            </a:r>
          </a:p>
          <a:p>
            <a:pPr marL="0" indent="0">
              <a:buNone/>
            </a:pPr>
            <a:r>
              <a:rPr lang="zh-CN" altLang="zh-CN"/>
              <a:t>分别是</a:t>
            </a:r>
            <a:r>
              <a:rPr lang="en-US" altLang="zh-CN"/>
              <a:t>________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mtClean="0"/>
              <a:t>   </a:t>
            </a:r>
            <a:r>
              <a:rPr lang="en-US" altLang="zh-CN"/>
              <a:t>a[0]  a[1]  a[2]  a[3]  a[4]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┌──┬──┬──┬──┬──┐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│</a:t>
            </a:r>
            <a:r>
              <a:rPr lang="en-US" altLang="zh-CN" smtClean="0"/>
              <a:t>10 │ </a:t>
            </a:r>
            <a:r>
              <a:rPr lang="en-US" altLang="zh-CN"/>
              <a:t>20</a:t>
            </a:r>
            <a:r>
              <a:rPr lang="en-US" altLang="zh-CN" smtClean="0"/>
              <a:t>│30 </a:t>
            </a:r>
            <a:r>
              <a:rPr lang="en-US" altLang="zh-CN"/>
              <a:t>│ </a:t>
            </a:r>
            <a:r>
              <a:rPr lang="en-US" altLang="zh-CN" smtClean="0"/>
              <a:t>40│ </a:t>
            </a:r>
            <a:r>
              <a:rPr lang="en-US" altLang="zh-CN"/>
              <a:t>50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 └──┴──┴──┴──┴──┘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A) 20</a:t>
            </a:r>
            <a:r>
              <a:rPr lang="zh-CN" altLang="zh-CN"/>
              <a:t>和</a:t>
            </a:r>
            <a:r>
              <a:rPr lang="en-US" altLang="zh-CN"/>
              <a:t>30                           B) 20</a:t>
            </a:r>
            <a:r>
              <a:rPr lang="zh-CN" altLang="zh-CN"/>
              <a:t>和</a:t>
            </a:r>
            <a:r>
              <a:rPr lang="en-US" altLang="zh-CN"/>
              <a:t>31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C) 21</a:t>
            </a:r>
            <a:r>
              <a:rPr lang="zh-CN" altLang="zh-CN"/>
              <a:t>和</a:t>
            </a:r>
            <a:r>
              <a:rPr lang="en-US" altLang="zh-CN"/>
              <a:t>30                           D) 21</a:t>
            </a:r>
            <a:r>
              <a:rPr lang="zh-CN" altLang="zh-CN"/>
              <a:t>和</a:t>
            </a:r>
            <a:r>
              <a:rPr lang="en-US" altLang="zh-CN"/>
              <a:t>31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9036"/>
            <a:ext cx="10515600" cy="5437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6</a:t>
            </a:r>
            <a:r>
              <a:rPr lang="zh-CN" altLang="zh-CN"/>
              <a:t>、以下程序输出</a:t>
            </a:r>
            <a:r>
              <a:rPr lang="en-US" altLang="zh-CN"/>
              <a:t>a</a:t>
            </a:r>
            <a:r>
              <a:rPr lang="zh-CN" altLang="zh-CN"/>
              <a:t>数组中的最小值及其下标，在划线处应填入的是</a:t>
            </a:r>
            <a:r>
              <a:rPr lang="en-US" altLang="zh-CN"/>
              <a:t>________</a:t>
            </a:r>
            <a:r>
              <a:rPr lang="zh-CN" altLang="zh-CN"/>
              <a:t>。</a:t>
            </a:r>
          </a:p>
          <a:p>
            <a:pPr marL="0" indent="0">
              <a:buNone/>
            </a:pPr>
            <a:r>
              <a:rPr lang="en-US" altLang="zh-CN"/>
              <a:t>main( 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{ int </a:t>
            </a:r>
            <a:r>
              <a:rPr lang="en-US" altLang="zh-CN" smtClean="0"/>
              <a:t>i,min=0,a[10</a:t>
            </a:r>
            <a:r>
              <a:rPr lang="en-US" altLang="zh-CN"/>
              <a:t>];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for(i=0;i&lt;10;i++) 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scanf</a:t>
            </a:r>
            <a:r>
              <a:rPr lang="en-US" altLang="zh-CN"/>
              <a:t>("%d",&amp;a[i]);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for(i=1;i&lt;10;i++)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  if(a[i]&lt;</a:t>
            </a:r>
            <a:r>
              <a:rPr lang="en-US" altLang="zh-CN" smtClean="0"/>
              <a:t>a[min])_______________;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  printf("%d,%d\n",</a:t>
            </a:r>
            <a:r>
              <a:rPr lang="en-US" altLang="zh-CN" smtClean="0"/>
              <a:t>a[min],min); 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 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A) </a:t>
            </a:r>
            <a:r>
              <a:rPr lang="en-US" altLang="zh-CN" smtClean="0"/>
              <a:t>i=min                                 B</a:t>
            </a:r>
            <a:r>
              <a:rPr lang="en-US" altLang="zh-CN"/>
              <a:t>) </a:t>
            </a:r>
            <a:r>
              <a:rPr lang="en-US" altLang="zh-CN" smtClean="0"/>
              <a:t>a[min]=</a:t>
            </a:r>
            <a:r>
              <a:rPr lang="en-US" altLang="zh-CN"/>
              <a:t>a[i]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C) </a:t>
            </a:r>
            <a:r>
              <a:rPr lang="en-US" altLang="zh-CN" smtClean="0"/>
              <a:t>a[i]=a[min]                                </a:t>
            </a:r>
            <a:r>
              <a:rPr lang="en-US" altLang="zh-CN"/>
              <a:t>D) </a:t>
            </a:r>
            <a:r>
              <a:rPr lang="en-US" altLang="zh-CN" smtClean="0"/>
              <a:t>min=i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</a:t>
            </a:r>
            <a:r>
              <a:rPr lang="zh-CN" altLang="en-US" sz="2000" smtClean="0">
                <a:solidFill>
                  <a:schemeClr val="accent1"/>
                </a:solidFill>
              </a:rPr>
              <a:t>问题</a:t>
            </a:r>
            <a:r>
              <a:rPr lang="en-US" altLang="zh-CN" sz="2000" smtClean="0">
                <a:solidFill>
                  <a:schemeClr val="accent1"/>
                </a:solidFill>
              </a:rPr>
              <a:t>, </a:t>
            </a:r>
            <a:r>
              <a:rPr lang="zh-CN" altLang="en-US" sz="2000" smtClean="0">
                <a:solidFill>
                  <a:schemeClr val="accent1"/>
                </a:solidFill>
              </a:rPr>
              <a:t>输出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 smtClean="0">
                <a:solidFill>
                  <a:schemeClr val="accent1"/>
                </a:solidFill>
              </a:rPr>
              <a:t>数列前</a:t>
            </a:r>
            <a:r>
              <a:rPr lang="en-US" altLang="zh-CN" sz="2000" smtClean="0">
                <a:solidFill>
                  <a:schemeClr val="accent1"/>
                </a:solidFill>
              </a:rPr>
              <a:t>20</a:t>
            </a:r>
            <a:r>
              <a:rPr lang="zh-CN" altLang="en-US" sz="2000" smtClean="0">
                <a:solidFill>
                  <a:schemeClr val="accent1"/>
                </a:solidFill>
              </a:rPr>
              <a:t>项。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en-US" altLang="zh-CN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en-US" altLang="zh-CN" sz="2000" smtClean="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en-US" altLang="zh-CN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zh-CN" altLang="en-US" sz="2000">
              <a:solidFill>
                <a:schemeClr val="accent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0" y="2000519"/>
            <a:ext cx="10058400" cy="182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0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22" name="MH_Text_2"/>
          <p:cNvSpPr/>
          <p:nvPr>
            <p:custDataLst>
              <p:tags r:id="rId1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/>
              <a:t>用</a:t>
            </a:r>
            <a:r>
              <a:rPr lang="en-US" altLang="zh-CN" sz="2000" b="1" kern="0" dirty="0"/>
              <a:t>50</a:t>
            </a:r>
            <a:r>
              <a:rPr lang="zh-CN" altLang="en-US" sz="2000" b="1" kern="0"/>
              <a:t>个</a:t>
            </a:r>
            <a:r>
              <a:rPr lang="en-US" altLang="zh-CN" sz="2000" b="1" kern="0" dirty="0"/>
              <a:t>float</a:t>
            </a:r>
            <a:r>
              <a:rPr lang="zh-CN" altLang="en-US" sz="2000" b="1" kern="0"/>
              <a:t>型简单变量表示学生的成绩</a:t>
            </a:r>
            <a:endParaRPr lang="en-US" altLang="zh-CN" sz="2000" b="1" kern="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/>
              <a:t>烦琐，如果有</a:t>
            </a:r>
            <a:r>
              <a:rPr lang="en-US" altLang="zh-CN" sz="2000" b="1" kern="0" dirty="0"/>
              <a:t>1000</a:t>
            </a:r>
            <a:r>
              <a:rPr lang="zh-CN" altLang="en-US" sz="2000" b="1" kern="0"/>
              <a:t>名学生怎么办呢？</a:t>
            </a:r>
            <a:endParaRPr lang="en-US" altLang="zh-CN" sz="2000" b="1" kern="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/>
              <a:t>没有反映出这些数据间的内在联系，实际上这些数据是同一个班级、同一门课程的成绩，它们具有相同的属性。</a:t>
            </a:r>
            <a:endParaRPr lang="en-US" altLang="zh-CN" sz="2000" b="1" kern="0" dirty="0"/>
          </a:p>
        </p:txBody>
      </p:sp>
      <p:sp>
        <p:nvSpPr>
          <p:cNvPr id="23" name="MH_Text_1"/>
          <p:cNvSpPr/>
          <p:nvPr>
            <p:custDataLst>
              <p:tags r:id="rId2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/>
              <a:t>要向计算机输入全班</a:t>
            </a:r>
            <a:r>
              <a:rPr lang="en-US" altLang="zh-CN" sz="2000" b="1" kern="0" dirty="0"/>
              <a:t>50</a:t>
            </a:r>
            <a:r>
              <a:rPr lang="zh-CN" altLang="en-US" sz="2000" b="1" kern="0"/>
              <a:t>个学生一门课程的成绩</a:t>
            </a:r>
            <a:endParaRPr lang="en-US" altLang="zh-CN" sz="2000" b="1" kern="0" dirty="0"/>
          </a:p>
        </p:txBody>
      </p:sp>
      <p:sp>
        <p:nvSpPr>
          <p:cNvPr id="24" name="MH_SubTitle_1"/>
          <p:cNvSpPr/>
          <p:nvPr>
            <p:custDataLst>
              <p:tags r:id="rId3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chemeClr val="tx1"/>
                </a:solidFill>
              </a:rPr>
              <a:t>解决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2000" b="1">
                <a:solidFill>
                  <a:schemeClr val="tx1"/>
                </a:solidFill>
              </a:rPr>
              <a:t>方法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06532" y="1702908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</a:t>
            </a:r>
            <a:r>
              <a:rPr lang="zh-CN" altLang="en-US" sz="2000" smtClean="0">
                <a:solidFill>
                  <a:schemeClr val="accent1"/>
                </a:solidFill>
              </a:rPr>
              <a:t>问题</a:t>
            </a:r>
            <a:r>
              <a:rPr lang="en-US" altLang="zh-CN" sz="2000" smtClean="0">
                <a:solidFill>
                  <a:schemeClr val="accent1"/>
                </a:solidFill>
              </a:rPr>
              <a:t>, </a:t>
            </a:r>
            <a:r>
              <a:rPr lang="zh-CN" altLang="en-US" sz="2000" smtClean="0">
                <a:solidFill>
                  <a:schemeClr val="accent1"/>
                </a:solidFill>
              </a:rPr>
              <a:t>输出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 smtClean="0">
                <a:solidFill>
                  <a:schemeClr val="accent1"/>
                </a:solidFill>
              </a:rPr>
              <a:t>数列前</a:t>
            </a:r>
            <a:r>
              <a:rPr lang="en-US" altLang="zh-CN" sz="2000" smtClean="0">
                <a:solidFill>
                  <a:schemeClr val="accent1"/>
                </a:solidFill>
              </a:rPr>
              <a:t>20</a:t>
            </a:r>
            <a:r>
              <a:rPr lang="zh-CN" altLang="en-US" sz="2000" smtClean="0">
                <a:solidFill>
                  <a:schemeClr val="accent1"/>
                </a:solidFill>
              </a:rPr>
              <a:t>项。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en-US" altLang="zh-CN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en-US" altLang="zh-CN" sz="2000" smtClean="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en-US" altLang="zh-CN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buNone/>
            </a:pPr>
            <a:endParaRPr lang="zh-CN" altLang="en-US" sz="2000">
              <a:solidFill>
                <a:schemeClr val="accent1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0" y="2000519"/>
            <a:ext cx="10058400" cy="182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34" y="603925"/>
            <a:ext cx="29051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1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185955"/>
            <a:ext cx="9652236" cy="567204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int f[20]={1,1};				//</a:t>
            </a:r>
            <a:r>
              <a:rPr lang="zh-CN" altLang="en-US" sz="2000">
                <a:solidFill>
                  <a:schemeClr val="tx1"/>
                </a:solidFill>
              </a:rPr>
              <a:t>对最前面两个元素</a:t>
            </a:r>
            <a:r>
              <a:rPr lang="en-US" altLang="zh-CN" sz="2000">
                <a:solidFill>
                  <a:schemeClr val="tx1"/>
                </a:solidFill>
              </a:rPr>
              <a:t>f[0]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f[1]</a:t>
            </a:r>
            <a:r>
              <a:rPr lang="zh-CN" altLang="en-US" sz="2000">
                <a:solidFill>
                  <a:schemeClr val="tx1"/>
                </a:solidFill>
              </a:rPr>
              <a:t>赋初值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	f[i]=f[i-2]+f[i-1];		//</a:t>
            </a:r>
            <a:r>
              <a:rPr lang="zh-CN" altLang="en-US" sz="2000">
                <a:solidFill>
                  <a:schemeClr val="tx1"/>
                </a:solidFill>
              </a:rPr>
              <a:t>先后求出</a:t>
            </a:r>
            <a:r>
              <a:rPr lang="en-US" altLang="zh-CN" sz="2000">
                <a:solidFill>
                  <a:schemeClr val="tx1"/>
                </a:solidFill>
              </a:rPr>
              <a:t>f[2]~f[19]</a:t>
            </a:r>
            <a:r>
              <a:rPr lang="zh-CN" altLang="en-US" sz="2000">
                <a:solidFill>
                  <a:schemeClr val="tx1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	 if(i%5==0) printf("\n"); 	//</a:t>
            </a:r>
            <a:r>
              <a:rPr lang="zh-CN" altLang="en-US" sz="2000">
                <a:solidFill>
                  <a:schemeClr val="tx1"/>
                </a:solidFill>
              </a:rPr>
              <a:t>控制每输出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	 </a:t>
            </a:r>
            <a:r>
              <a:rPr lang="en-US" altLang="zh-CN" sz="2000">
                <a:solidFill>
                  <a:schemeClr val="tx1"/>
                </a:solidFill>
              </a:rPr>
              <a:t>printf("%12d",f[i]);		//</a:t>
            </a:r>
            <a:r>
              <a:rPr lang="zh-CN" altLang="en-US" sz="2000">
                <a:solidFill>
                  <a:schemeClr val="tx1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91350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5014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91350"/>
              </p:ext>
            </p:extLst>
          </p:nvPr>
        </p:nvGraphicFramePr>
        <p:xfrm>
          <a:off x="3620832" y="1808265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9799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55593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34740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48760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89081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5014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6854"/>
              </p:ext>
            </p:extLst>
          </p:nvPr>
        </p:nvGraphicFramePr>
        <p:xfrm>
          <a:off x="3620832" y="1808265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09" y="504825"/>
            <a:ext cx="26860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370" y="913168"/>
            <a:ext cx="318135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01" y="86970"/>
            <a:ext cx="6046667" cy="615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2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50" grpId="0" animBg="1"/>
      <p:bldP spid="1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i,j,t;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scanf("%d",&amp;a[i]);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xmlns="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xmlns="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xmlns="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xmlns="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a[i]&gt;a[i+1]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0130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367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60479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20771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3247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5014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 smtClean="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58405"/>
              </p:ext>
            </p:extLst>
          </p:nvPr>
        </p:nvGraphicFramePr>
        <p:xfrm>
          <a:off x="3620832" y="1808265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09" y="504825"/>
            <a:ext cx="26860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11" y="1367573"/>
            <a:ext cx="30956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01" y="272148"/>
            <a:ext cx="6018093" cy="59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50" grpId="0" animBg="1"/>
      <p:bldP spid="1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74293" cy="4351338"/>
          </a:xfrm>
        </p:spPr>
        <p:txBody>
          <a:bodyPr/>
          <a:lstStyle/>
          <a:p>
            <a:r>
              <a:rPr lang="zh-CN" altLang="en-US" smtClean="0"/>
              <a:t>用选择法对</a:t>
            </a:r>
            <a:r>
              <a:rPr lang="en-US" altLang="zh-CN" smtClean="0"/>
              <a:t>10</a:t>
            </a:r>
            <a:r>
              <a:rPr lang="zh-CN" altLang="en-US" smtClean="0"/>
              <a:t>个整数升序排序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93" y="621018"/>
            <a:ext cx="2358337" cy="570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726477" y="2855934"/>
            <a:ext cx="1402915" cy="617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71" y="1396979"/>
            <a:ext cx="2695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30" y="221554"/>
            <a:ext cx="5458942" cy="610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10</a:t>
            </a:r>
            <a:r>
              <a:rPr lang="zh-CN" altLang="en-US" smtClean="0"/>
              <a:t>个整数， 输出超过它们平均数的数。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95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xmlns="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xmlns="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xmlns="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xmlns="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307795" y="1314985"/>
            <a:ext cx="7470867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sz="2400" b="1" dirty="0"/>
              <a:t>类型说明符  数组名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常量表达式</a:t>
            </a:r>
            <a:r>
              <a:rPr lang="en-US" altLang="zh-CN" sz="2400" b="1" dirty="0"/>
              <a:t>][</a:t>
            </a:r>
            <a:r>
              <a:rPr lang="zh-CN" altLang="en-US" sz="2400" b="1" dirty="0"/>
              <a:t>常量表达式</a:t>
            </a:r>
            <a:r>
              <a:rPr lang="en-US" altLang="zh-CN" sz="2400" b="1" dirty="0"/>
              <a:t>]</a:t>
            </a:r>
            <a:endParaRPr lang="zh-CN" altLang="en-US" sz="2400" b="1" dirty="0"/>
          </a:p>
        </p:txBody>
      </p:sp>
      <p:sp>
        <p:nvSpPr>
          <p:cNvPr id="26" name="圆角矩形 25"/>
          <p:cNvSpPr/>
          <p:nvPr/>
        </p:nvSpPr>
        <p:spPr>
          <a:xfrm>
            <a:off x="1894153" y="3560958"/>
            <a:ext cx="3263775" cy="93382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sz="2400" b="1" dirty="0"/>
              <a:t>float pay[3][6];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6658036" y="1730462"/>
            <a:ext cx="4339814" cy="6786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float</a:t>
            </a:r>
            <a:r>
              <a:rPr lang="zh-CN" altLang="en-US" sz="2400" smtClean="0"/>
              <a:t>型二维数组</a:t>
            </a:r>
            <a:endParaRPr lang="zh-CN" altLang="en-US" sz="2400"/>
          </a:p>
        </p:txBody>
      </p:sp>
      <p:sp>
        <p:nvSpPr>
          <p:cNvPr id="28" name="线形标注 2 27"/>
          <p:cNvSpPr/>
          <p:nvPr/>
        </p:nvSpPr>
        <p:spPr>
          <a:xfrm>
            <a:off x="6081839" y="2867661"/>
            <a:ext cx="4339814" cy="6786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数组名</a:t>
            </a:r>
            <a:r>
              <a:rPr lang="zh-CN" altLang="en-US" sz="2400" smtClean="0"/>
              <a:t>为</a:t>
            </a:r>
            <a:r>
              <a:rPr lang="en-US" altLang="zh-CN" sz="2400" dirty="0" smtClean="0"/>
              <a:t>pay</a:t>
            </a:r>
            <a:endParaRPr lang="zh-CN" altLang="en-US" sz="2400"/>
          </a:p>
        </p:txBody>
      </p:sp>
      <p:sp>
        <p:nvSpPr>
          <p:cNvPr id="29" name="线形标注 2 28"/>
          <p:cNvSpPr/>
          <p:nvPr/>
        </p:nvSpPr>
        <p:spPr>
          <a:xfrm>
            <a:off x="5943600" y="4660799"/>
            <a:ext cx="4339814" cy="6786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数组第二维有</a:t>
            </a:r>
            <a:r>
              <a:rPr lang="en-US" altLang="zh-CN" sz="2400" dirty="0" smtClean="0"/>
              <a:t>6</a:t>
            </a:r>
            <a:r>
              <a:rPr lang="zh-CN" altLang="en-US" sz="2400" smtClean="0"/>
              <a:t>个元素</a:t>
            </a:r>
            <a:endParaRPr lang="zh-CN" altLang="en-US" sz="2400"/>
          </a:p>
        </p:txBody>
      </p:sp>
      <p:sp>
        <p:nvSpPr>
          <p:cNvPr id="14" name="线形标注 2 13"/>
          <p:cNvSpPr/>
          <p:nvPr/>
        </p:nvSpPr>
        <p:spPr>
          <a:xfrm>
            <a:off x="6182046" y="5922615"/>
            <a:ext cx="4339814" cy="6786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数组第一维有</a:t>
            </a:r>
            <a:r>
              <a:rPr lang="en-US" altLang="zh-CN" sz="2400" dirty="0" smtClean="0"/>
              <a:t>3</a:t>
            </a:r>
            <a:r>
              <a:rPr lang="zh-CN" altLang="en-US" sz="2400" smtClean="0"/>
              <a:t>个元素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193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2014519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rgbClr val="FFFFFF"/>
                </a:solidFill>
              </a:rPr>
              <a:t>(1) </a:t>
            </a:r>
            <a:r>
              <a:rPr lang="zh-CN" altLang="en-US" sz="2000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rgbClr val="FFFFFF"/>
                </a:solidFill>
              </a:rPr>
              <a:t>(2) </a:t>
            </a:r>
            <a:r>
              <a:rPr lang="zh-CN" altLang="en-US" sz="2000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2000" b="1" kern="0" dirty="0">
                <a:solidFill>
                  <a:srgbClr val="FFFFFF"/>
                </a:solidFill>
              </a:rPr>
              <a:t>(3) </a:t>
            </a:r>
            <a:r>
              <a:rPr lang="zh-CN" altLang="en-US" sz="2000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2014519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800" kern="0"/>
              <a:t>数组</a:t>
            </a:r>
            <a:endParaRPr lang="zh-CN" altLang="en-US" sz="2800" kern="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0" y="782746"/>
            <a:ext cx="1070099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7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float</a:t>
            </a:r>
            <a:r>
              <a:rPr lang="zh-CN" altLang="en-US" sz="1600" smtClean="0"/>
              <a:t>型二维数组</a:t>
            </a:r>
            <a:endParaRPr lang="zh-CN" altLang="en-US" sz="1600"/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</a:t>
            </a:r>
            <a:r>
              <a:rPr lang="zh-CN" altLang="en-US" sz="1600" smtClean="0"/>
              <a:t>为</a:t>
            </a:r>
            <a:r>
              <a:rPr lang="en-US" altLang="zh-CN" sz="1600" dirty="0" smtClean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数组第二维有</a:t>
            </a:r>
            <a:r>
              <a:rPr lang="en-US" altLang="zh-CN" sz="1600" dirty="0" smtClean="0"/>
              <a:t>6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数组第一维有</a:t>
            </a:r>
            <a:r>
              <a:rPr lang="en-US" altLang="zh-CN" sz="1600" dirty="0" smtClean="0"/>
              <a:t>3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2239136" y="3737504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float a[3][4], b[5][</a:t>
            </a:r>
            <a:r>
              <a:rPr lang="en-US" altLang="zh-CN" sz="2400" smtClean="0">
                <a:solidFill>
                  <a:srgbClr val="000000"/>
                </a:solidFill>
              </a:rPr>
              <a:t>10];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39137" y="4643789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float </a:t>
            </a:r>
            <a:r>
              <a:rPr lang="en-US" altLang="zh-CN" sz="2400" dirty="0" smtClean="0">
                <a:solidFill>
                  <a:srgbClr val="000000"/>
                </a:solidFill>
              </a:rPr>
              <a:t>a[3, 4</a:t>
            </a:r>
            <a:r>
              <a:rPr lang="en-US" altLang="zh-CN" sz="2400" dirty="0">
                <a:solidFill>
                  <a:srgbClr val="000000"/>
                </a:solidFill>
              </a:rPr>
              <a:t>], </a:t>
            </a:r>
            <a:r>
              <a:rPr lang="en-US" altLang="zh-CN" sz="2400" dirty="0" smtClean="0">
                <a:solidFill>
                  <a:srgbClr val="000000"/>
                </a:solidFill>
              </a:rPr>
              <a:t>b[5, 10</a:t>
            </a:r>
            <a:r>
              <a:rPr lang="en-US" altLang="zh-CN" sz="2400" smtClean="0">
                <a:solidFill>
                  <a:srgbClr val="000000"/>
                </a:solidFill>
              </a:rPr>
              <a:t>];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  </a:t>
            </a:r>
            <a:endParaRPr lang="en-US" altLang="zh-CN" sz="2400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449" y="4585995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2924" y="3872425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691014"/>
            <a:ext cx="10296314" cy="47449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>
                <a:solidFill>
                  <a:schemeClr val="tx1"/>
                </a:solidFill>
              </a:rPr>
              <a:t>它的元素又是一个一维数组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例如，</a:t>
            </a:r>
            <a:r>
              <a:rPr lang="en-US" altLang="zh-CN" sz="2400" dirty="0" smtClean="0">
                <a:solidFill>
                  <a:schemeClr val="tx1"/>
                </a:solidFill>
              </a:rPr>
              <a:t>float a[3][4];</a:t>
            </a:r>
            <a:r>
              <a:rPr lang="zh-CN" altLang="en-US" sz="2400" smtClean="0">
                <a:solidFill>
                  <a:schemeClr val="tx1"/>
                </a:solidFill>
              </a:rPr>
              <a:t>可以</a:t>
            </a:r>
            <a:r>
              <a:rPr lang="zh-CN" altLang="en-US" sz="2400">
                <a:solidFill>
                  <a:schemeClr val="tx1"/>
                </a:solidFill>
              </a:rPr>
              <a:t>把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>
                <a:solidFill>
                  <a:schemeClr val="tx1"/>
                </a:solidFill>
              </a:rPr>
              <a:t>看作一个一维数组，它有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个</a:t>
            </a:r>
            <a:r>
              <a:rPr lang="zh-CN" altLang="en-US" sz="2400" smtClean="0">
                <a:solidFill>
                  <a:schemeClr val="tx1"/>
                </a:solidFill>
              </a:rPr>
              <a:t>元素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a[0], a[1], a[2]</a:t>
            </a:r>
            <a:r>
              <a:rPr lang="zh-CN" altLang="en-US" sz="2400">
                <a:solidFill>
                  <a:schemeClr val="tx1"/>
                </a:solidFill>
              </a:rPr>
              <a:t>，每个元素又是一个包含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>
                <a:solidFill>
                  <a:schemeClr val="tx1"/>
                </a:solidFill>
              </a:rPr>
              <a:t>个元素的一维数</a:t>
            </a:r>
            <a:r>
              <a:rPr lang="zh-CN" altLang="en-US" sz="2400" smtClean="0">
                <a:solidFill>
                  <a:schemeClr val="tx1"/>
                </a:solidFill>
              </a:rPr>
              <a:t>组：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a[0] —— </a:t>
            </a:r>
            <a:r>
              <a:rPr lang="en-US" altLang="zh-CN" sz="2400" u="sng" dirty="0">
                <a:solidFill>
                  <a:schemeClr val="tx1"/>
                </a:solidFill>
              </a:rPr>
              <a:t>a[0]</a:t>
            </a:r>
            <a:r>
              <a:rPr lang="en-US" altLang="zh-CN" sz="2400" dirty="0">
                <a:solidFill>
                  <a:schemeClr val="tx1"/>
                </a:solidFill>
              </a:rPr>
              <a:t>[0] </a:t>
            </a:r>
            <a:r>
              <a:rPr lang="en-US" altLang="zh-CN" sz="2400" u="sng" dirty="0">
                <a:solidFill>
                  <a:schemeClr val="tx1"/>
                </a:solidFill>
              </a:rPr>
              <a:t>a[0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[1] </a:t>
            </a:r>
            <a:r>
              <a:rPr lang="en-US" altLang="zh-CN" sz="2400" u="sng" dirty="0">
                <a:solidFill>
                  <a:schemeClr val="tx1"/>
                </a:solidFill>
              </a:rPr>
              <a:t>a[0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[2] </a:t>
            </a:r>
            <a:r>
              <a:rPr lang="en-US" altLang="zh-CN" sz="2400" u="sng" dirty="0">
                <a:solidFill>
                  <a:schemeClr val="tx1"/>
                </a:solidFill>
              </a:rPr>
              <a:t>a[0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[3]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a[1] ——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a[1]</a:t>
            </a:r>
            <a:r>
              <a:rPr lang="en-US" altLang="zh-CN" sz="2400" dirty="0" smtClean="0">
                <a:solidFill>
                  <a:schemeClr val="tx1"/>
                </a:solidFill>
              </a:rPr>
              <a:t>[0</a:t>
            </a:r>
            <a:r>
              <a:rPr lang="en-US" altLang="zh-CN" sz="2400" dirty="0">
                <a:solidFill>
                  <a:schemeClr val="tx1"/>
                </a:solidFill>
              </a:rPr>
              <a:t>] </a:t>
            </a:r>
            <a:r>
              <a:rPr lang="en-US" altLang="zh-CN" sz="2400" u="sng" dirty="0">
                <a:solidFill>
                  <a:schemeClr val="tx1"/>
                </a:solidFill>
              </a:rPr>
              <a:t>a[1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[1] </a:t>
            </a:r>
            <a:r>
              <a:rPr lang="en-US" altLang="zh-CN" sz="2400" u="sng" dirty="0">
                <a:solidFill>
                  <a:schemeClr val="tx1"/>
                </a:solidFill>
              </a:rPr>
              <a:t>a[1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[2] </a:t>
            </a:r>
            <a:r>
              <a:rPr lang="en-US" altLang="zh-CN" sz="2400" u="sng" dirty="0">
                <a:solidFill>
                  <a:schemeClr val="tx1"/>
                </a:solidFill>
              </a:rPr>
              <a:t>a[1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[3]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a[2] ——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a[2]</a:t>
            </a:r>
            <a:r>
              <a:rPr lang="en-US" altLang="zh-CN" sz="2400" dirty="0" smtClean="0">
                <a:solidFill>
                  <a:schemeClr val="tx1"/>
                </a:solidFill>
              </a:rPr>
              <a:t>[</a:t>
            </a:r>
            <a:r>
              <a:rPr lang="en-US" altLang="zh-CN" sz="2400" dirty="0">
                <a:solidFill>
                  <a:schemeClr val="tx1"/>
                </a:solidFill>
              </a:rPr>
              <a:t>0] </a:t>
            </a:r>
            <a:r>
              <a:rPr lang="en-US" altLang="zh-CN" sz="2400" u="sng" dirty="0">
                <a:solidFill>
                  <a:schemeClr val="tx1"/>
                </a:solidFill>
              </a:rPr>
              <a:t>a[2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[1] </a:t>
            </a:r>
            <a:r>
              <a:rPr lang="en-US" altLang="zh-CN" sz="2400" u="sng" dirty="0">
                <a:solidFill>
                  <a:schemeClr val="tx1"/>
                </a:solidFill>
              </a:rPr>
              <a:t>a[2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[2] </a:t>
            </a:r>
            <a:r>
              <a:rPr lang="en-US" altLang="zh-CN" sz="2400" u="sng" dirty="0">
                <a:solidFill>
                  <a:schemeClr val="tx1"/>
                </a:solidFill>
              </a:rPr>
              <a:t>a[2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[3]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xmlns="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xmlns="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dirty="0" smtClean="0"/>
              <a:t>0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1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2</a:t>
            </a:r>
            <a:r>
              <a:rPr lang="zh-CN" altLang="en-US" smtClean="0"/>
              <a:t>行元素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</a:t>
            </a:r>
            <a:r>
              <a:rPr lang="zh-CN" altLang="en-US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a[2, 3, 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</a:t>
            </a:r>
            <a:r>
              <a:rPr lang="en-US" altLang="zh-CN" dirty="0" smtClean="0">
                <a:solidFill>
                  <a:srgbClr val="000000"/>
                </a:solidFill>
              </a:rPr>
              <a:t>];</a:t>
            </a:r>
            <a:r>
              <a:rPr lang="zh-CN" altLang="en-US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引用二维数</a:t>
            </a:r>
            <a:r>
              <a:rPr lang="zh-CN" altLang="en-US"/>
              <a:t>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sz="2400" b="1"/>
              <a:t>数组名</a:t>
            </a:r>
            <a:r>
              <a:rPr lang="en-US" altLang="zh-CN" sz="2400" b="1" dirty="0"/>
              <a:t>[</a:t>
            </a:r>
            <a:r>
              <a:rPr lang="zh-CN" altLang="en-US" sz="2400" b="1"/>
              <a:t>下标</a:t>
            </a:r>
            <a:r>
              <a:rPr lang="en-US" altLang="zh-CN" sz="2400" b="1" dirty="0"/>
              <a:t>] [</a:t>
            </a:r>
            <a:r>
              <a:rPr lang="zh-CN" altLang="en-US" sz="2400" b="1"/>
              <a:t>下标</a:t>
            </a:r>
            <a:r>
              <a:rPr lang="en-US" altLang="zh-CN" sz="2400" b="1" dirty="0" smtClean="0"/>
              <a:t>]</a:t>
            </a:r>
            <a:endParaRPr lang="zh-CN" altLang="en-US" sz="24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63463" y="2095274"/>
            <a:ext cx="4835047" cy="30905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“下标”</a:t>
            </a:r>
            <a:r>
              <a:rPr lang="zh-CN" altLang="en-US" sz="2400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 sz="2400">
                <a:solidFill>
                  <a:schemeClr val="tx1"/>
                </a:solidFill>
              </a:rPr>
              <a:t>表达式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>
                <a:solidFill>
                  <a:schemeClr val="tx1"/>
                </a:solidFill>
              </a:rPr>
              <a:t>数组元素可以出现在表达式中，也可以被</a:t>
            </a:r>
            <a:r>
              <a:rPr lang="zh-CN" altLang="en-US" sz="2400" smtClean="0">
                <a:solidFill>
                  <a:schemeClr val="tx1"/>
                </a:solidFill>
              </a:rPr>
              <a:t>赋值，如：</a:t>
            </a:r>
            <a:r>
              <a:rPr lang="en-US" altLang="zh-CN" sz="2400" dirty="0" smtClean="0">
                <a:solidFill>
                  <a:schemeClr val="tx1"/>
                </a:solidFill>
              </a:rPr>
              <a:t>b[1][2]=a[2][3]/2;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39809" y="376191"/>
            <a:ext cx="6060147" cy="6087236"/>
            <a:chOff x="10187984" y="4266793"/>
            <a:chExt cx="6060147" cy="4779927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3"/>
              <a:ext cx="5285447" cy="477992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区分在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元素（行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序号和列序号均从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521868" y="1457924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 dirty="0" err="1"/>
              <a:t>int</a:t>
            </a:r>
            <a:r>
              <a:rPr lang="en-US" altLang="zh-CN" sz="2400"/>
              <a:t> </a:t>
            </a:r>
            <a:r>
              <a:rPr lang="en-US" altLang="zh-CN" sz="2400" smtClean="0"/>
              <a:t>a[3][4];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 smtClean="0"/>
              <a:t>a[3][4]=</a:t>
            </a:r>
            <a:r>
              <a:rPr lang="en-US" altLang="zh-CN" sz="2400"/>
              <a:t>3</a:t>
            </a:r>
            <a:r>
              <a:rPr lang="en-US" altLang="zh-CN" sz="2400" smtClean="0"/>
              <a:t>;	</a:t>
            </a:r>
            <a:endParaRPr lang="en-US" altLang="zh-CN" sz="240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38636" y="1963761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8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2400">
                <a:solidFill>
                  <a:schemeClr val="tx1"/>
                </a:solidFill>
              </a:rPr>
              <a:t>(1</a:t>
            </a:r>
            <a:r>
              <a:rPr lang="en-US" altLang="zh-CN" sz="2400" smtClean="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分行给二维数组赋</a:t>
            </a:r>
            <a:r>
              <a:rPr lang="zh-CN" altLang="en-US" sz="2400" smtClean="0">
                <a:solidFill>
                  <a:schemeClr val="tx1"/>
                </a:solidFill>
              </a:rPr>
              <a:t>初值。（最清楚直观）</a:t>
            </a:r>
            <a:endParaRPr lang="en-US" altLang="zh-CN" sz="24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4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(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en-US" altLang="zh-CN" sz="2400" smtClean="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可以将所有数据写在一个花括号内，按数组元素在内存中的排列顺序对各元素赋初值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(</a:t>
            </a: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49994" y="2015725"/>
            <a:ext cx="8031376" cy="539585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int </a:t>
            </a:r>
            <a:r>
              <a:rPr lang="en-US" altLang="zh-CN" sz="2400" smtClean="0"/>
              <a:t>a[3][4]={{1,2,3,4},{5,6,7,8},{9,10,11,12}};</a:t>
            </a:r>
            <a:endParaRPr lang="en-US" altLang="zh-CN" sz="24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49994" y="3648070"/>
            <a:ext cx="8031376" cy="510571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int a[3][4</a:t>
            </a:r>
            <a:r>
              <a:rPr lang="en-US" altLang="zh-CN" sz="2400" smtClean="0"/>
              <a:t>]={1,2,3,4,5,6,7,8,9,10,11,12};</a:t>
            </a:r>
            <a:endParaRPr lang="en-US" altLang="zh-CN" sz="2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44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627139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(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en-US" altLang="zh-CN" sz="2400" smtClean="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可以对部分元素赋初值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937954" y="2061162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</a:t>
            </a:r>
            <a:r>
              <a:rPr lang="en-US" altLang="zh-CN" sz="2000" smtClean="0"/>
              <a:t>a[3][4]={{</a:t>
            </a:r>
            <a:r>
              <a:rPr lang="en-US" altLang="zh-CN" sz="2000"/>
              <a:t>1</a:t>
            </a:r>
            <a:r>
              <a:rPr lang="en-US" altLang="zh-CN" sz="2000" smtClean="0"/>
              <a:t>},{</a:t>
            </a:r>
            <a:r>
              <a:rPr lang="en-US" altLang="zh-CN" sz="2000"/>
              <a:t>5</a:t>
            </a:r>
            <a:r>
              <a:rPr lang="en-US" altLang="zh-CN" sz="2000" smtClean="0"/>
              <a:t>},{</a:t>
            </a:r>
            <a:r>
              <a:rPr lang="en-US" altLang="zh-CN" sz="2000"/>
              <a:t>9</a:t>
            </a:r>
            <a:r>
              <a:rPr lang="en-US" altLang="zh-CN" sz="2000" smtClean="0"/>
              <a:t>}};			</a:t>
            </a:r>
            <a:r>
              <a:rPr lang="zh-CN" altLang="en-US" sz="2000" smtClean="0"/>
              <a:t>①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2538247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a[3][4]={{1</a:t>
            </a:r>
            <a:r>
              <a:rPr lang="en-US" altLang="zh-CN" sz="2000" smtClean="0"/>
              <a:t>},{0,6},{0,0,11}};	</a:t>
            </a:r>
            <a:r>
              <a:rPr lang="zh-CN" altLang="en-US" sz="2000" smtClean="0"/>
              <a:t>②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3015332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a[3][4]={{1},{</a:t>
            </a:r>
            <a:r>
              <a:rPr lang="en-US" altLang="zh-CN" sz="2000" smtClean="0"/>
              <a:t>5,6}};			</a:t>
            </a:r>
            <a:r>
              <a:rPr lang="zh-CN" altLang="en-US" sz="2000" smtClean="0"/>
              <a:t>③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2085525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2000" smtClean="0"/>
              <a:t>①</a:t>
            </a:r>
            <a:endParaRPr lang="en-US" altLang="zh-CN" sz="2000" smtClean="0"/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9	0	0	0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6699082" y="2085525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2000" smtClean="0"/>
              <a:t>②</a:t>
            </a:r>
            <a:endParaRPr lang="en-US" altLang="zh-CN" sz="2000" smtClean="0"/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0	0	11	0</a:t>
            </a:r>
            <a:endParaRPr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8371440" y="2085525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2000" smtClean="0"/>
              <a:t>③</a:t>
            </a:r>
            <a:endParaRPr lang="en-US" altLang="zh-CN" sz="2000" smtClean="0"/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0	0	0	0</a:t>
            </a:r>
            <a:endParaRPr lang="zh-CN" altLang="en-US" sz="2000"/>
          </a:p>
        </p:txBody>
      </p:sp>
      <p:sp>
        <p:nvSpPr>
          <p:cNvPr id="23" name="圆角矩形 22"/>
          <p:cNvSpPr/>
          <p:nvPr/>
        </p:nvSpPr>
        <p:spPr>
          <a:xfrm>
            <a:off x="937953" y="3492418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a[3][4]={{1</a:t>
            </a:r>
            <a:r>
              <a:rPr lang="en-US" altLang="zh-CN" sz="2000" smtClean="0"/>
              <a:t>},{},{9}};		</a:t>
            </a:r>
            <a:r>
              <a:rPr lang="zh-CN" altLang="en-US" sz="2000" smtClean="0"/>
              <a:t>④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2085525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2000" smtClean="0"/>
              <a:t>④</a:t>
            </a:r>
            <a:endParaRPr lang="en-US" altLang="zh-CN" sz="2000" smtClean="0"/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2000" smtClean="0"/>
              <a:t>9	0	0	0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(</a:t>
            </a:r>
            <a:r>
              <a:rPr lang="en-US" altLang="zh-CN" sz="2400">
                <a:solidFill>
                  <a:schemeClr val="tx1"/>
                </a:solidFill>
              </a:rPr>
              <a:t>4</a:t>
            </a:r>
            <a:r>
              <a:rPr lang="en-US" altLang="zh-CN" sz="2400" smtClean="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即提供全部初始数据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，则定义数组时对第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维的长度不能省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维的长度，但应分行赋初值。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937954" y="3407066"/>
            <a:ext cx="474886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a[3][4</a:t>
            </a:r>
            <a:r>
              <a:rPr lang="en-US" altLang="zh-CN" sz="2000" smtClean="0"/>
              <a:t>]={1,2,3,4,5,6,7,8,9,10,11,12};</a:t>
            </a:r>
            <a:endParaRPr lang="en-US" altLang="zh-CN" sz="20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71238" y="3379127"/>
                <a:ext cx="1089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0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238" y="3379127"/>
                <a:ext cx="108937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6149555" y="3407066"/>
            <a:ext cx="506123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</a:t>
            </a:r>
            <a:r>
              <a:rPr lang="en-US" altLang="zh-CN" sz="2000" smtClean="0"/>
              <a:t>[][</a:t>
            </a:r>
            <a:r>
              <a:rPr lang="en-US" altLang="zh-CN" sz="2000"/>
              <a:t>4</a:t>
            </a:r>
            <a:r>
              <a:rPr lang="en-US" altLang="zh-CN" sz="2000" smtClean="0"/>
              <a:t>]={1,2,3,4,5,6,7,8,9,10,11,12};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4111197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int a</a:t>
            </a:r>
            <a:r>
              <a:rPr lang="en-US" altLang="zh-CN" sz="2000" smtClean="0"/>
              <a:t>[][</a:t>
            </a:r>
            <a:r>
              <a:rPr lang="en-US" altLang="zh-CN" sz="2000"/>
              <a:t>4</a:t>
            </a:r>
            <a:r>
              <a:rPr lang="en-US" altLang="zh-CN" sz="2000" smtClean="0"/>
              <a:t>]={{0,0,3},{},{0,10}};</a:t>
            </a:r>
            <a:endParaRPr lang="en-US" altLang="zh-CN" sz="2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0203" y="739036"/>
            <a:ext cx="6337960" cy="102937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403546" y="1638782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46" y="1638782"/>
                <a:ext cx="6821215" cy="8469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788106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8" y="538359"/>
            <a:ext cx="2638425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/>
          <a:stretch/>
        </p:blipFill>
        <p:spPr bwMode="auto">
          <a:xfrm>
            <a:off x="3242603" y="1859513"/>
            <a:ext cx="2066925" cy="400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0" y="461315"/>
            <a:ext cx="4594123" cy="650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601249" y="1457924"/>
            <a:ext cx="4447829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类型说明符  数组名</a:t>
            </a:r>
            <a:r>
              <a:rPr lang="en-US" altLang="zh-CN" sz="2000" b="1" dirty="0">
                <a:solidFill>
                  <a:schemeClr val="tx1"/>
                </a:solidFill>
              </a:rPr>
              <a:t>[</a:t>
            </a:r>
            <a:r>
              <a:rPr lang="zh-CN" altLang="en-US" sz="2000" b="1" dirty="0">
                <a:solidFill>
                  <a:schemeClr val="tx1"/>
                </a:solidFill>
              </a:rPr>
              <a:t>常量表达式</a:t>
            </a:r>
            <a:r>
              <a:rPr lang="en-US" altLang="zh-CN" sz="2000" b="1" dirty="0">
                <a:solidFill>
                  <a:schemeClr val="tx1"/>
                </a:solidFill>
              </a:rPr>
              <a:t>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>
                <a:solidFill>
                  <a:schemeClr val="tx1"/>
                </a:solidFill>
              </a:rPr>
              <a:t> a[10];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7603542" y="560052"/>
            <a:ext cx="4408917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143"/>
              <a:gd name="adj6" fmla="val -3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数组名为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数组包含</a:t>
            </a:r>
            <a:r>
              <a:rPr lang="en-US" altLang="zh-CN" sz="2000">
                <a:solidFill>
                  <a:schemeClr val="tx1"/>
                </a:solidFill>
              </a:rPr>
              <a:t>10</a:t>
            </a:r>
            <a:r>
              <a:rPr lang="zh-CN" altLang="en-US" sz="2000">
                <a:solidFill>
                  <a:schemeClr val="tx1"/>
                </a:solidFill>
              </a:rPr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993"/>
              </p:ext>
            </p:extLst>
          </p:nvPr>
        </p:nvGraphicFramePr>
        <p:xfrm>
          <a:off x="5798869" y="2590674"/>
          <a:ext cx="5657010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xmlns="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a[0]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a[1]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a[2]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a[3]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a[4]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a[5]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a[6]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a[7]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a[8]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a[9]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603542" y="3176501"/>
            <a:ext cx="404469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2" y="3776177"/>
            <a:ext cx="3492357" cy="2323998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数组元素的下标从</a:t>
              </a:r>
              <a:r>
                <a:rPr lang="en-US" altLang="zh-CN" sz="2000">
                  <a:solidFill>
                    <a:schemeClr val="tx1"/>
                  </a:solidFill>
                </a:rPr>
                <a:t>0</a:t>
              </a:r>
              <a:r>
                <a:rPr lang="zh-CN" altLang="en-US" sz="2000">
                  <a:solidFill>
                    <a:schemeClr val="tx1"/>
                  </a:solidFill>
                </a:rPr>
                <a:t>开始，用“</a:t>
              </a:r>
              <a:r>
                <a:rPr lang="en-US" altLang="zh-CN" sz="2000">
                  <a:solidFill>
                    <a:schemeClr val="tx1"/>
                  </a:solidFill>
                </a:rPr>
                <a:t>int a[10];”</a:t>
              </a:r>
              <a:r>
                <a:rPr lang="zh-CN" altLang="en-US" sz="2000">
                  <a:solidFill>
                    <a:schemeClr val="tx1"/>
                  </a:solidFill>
                </a:rPr>
                <a:t>定义数组，则最大下标值为</a:t>
              </a:r>
              <a:r>
                <a:rPr lang="en-US" altLang="zh-CN" sz="2000">
                  <a:solidFill>
                    <a:schemeClr val="tx1"/>
                  </a:solidFill>
                </a:rPr>
                <a:t>9</a:t>
              </a:r>
              <a:r>
                <a:rPr lang="zh-CN" altLang="en-US" sz="2000">
                  <a:solidFill>
                    <a:schemeClr val="tx1"/>
                  </a:solidFill>
                </a:rPr>
                <a:t>，不存在数组元素</a:t>
              </a:r>
              <a:r>
                <a:rPr lang="en-US" altLang="zh-CN" sz="2000">
                  <a:solidFill>
                    <a:schemeClr val="tx1"/>
                  </a:solidFill>
                </a:rPr>
                <a:t>a[10]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3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xmlns="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xmlns="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xmlns="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xmlns="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</a:t>
            </a:r>
            <a:r>
              <a:rPr lang="en-US" altLang="zh-CN" sz="1400" smtClean="0"/>
              <a:t>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47008"/>
              </p:ext>
            </p:extLst>
          </p:nvPr>
        </p:nvGraphicFramePr>
        <p:xfrm>
          <a:off x="6638796" y="2669295"/>
          <a:ext cx="5003339" cy="384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171">
                  <a:extLst>
                    <a:ext uri="{9D8B030D-6E8A-4147-A177-3AD203B41FA5}">
                      <a16:colId xmlns:a16="http://schemas.microsoft.com/office/drawing/2014/main" xmlns="" val="4002803548"/>
                    </a:ext>
                  </a:extLst>
                </a:gridCol>
                <a:gridCol w="728846">
                  <a:extLst>
                    <a:ext uri="{9D8B030D-6E8A-4147-A177-3AD203B41FA5}">
                      <a16:colId xmlns:a16="http://schemas.microsoft.com/office/drawing/2014/main" xmlns="" val="2142708071"/>
                    </a:ext>
                  </a:extLst>
                </a:gridCol>
                <a:gridCol w="1980561">
                  <a:extLst>
                    <a:ext uri="{9D8B030D-6E8A-4147-A177-3AD203B41FA5}">
                      <a16:colId xmlns:a16="http://schemas.microsoft.com/office/drawing/2014/main" xmlns="" val="2244673732"/>
                    </a:ext>
                  </a:extLst>
                </a:gridCol>
                <a:gridCol w="1510761">
                  <a:extLst>
                    <a:ext uri="{9D8B030D-6E8A-4147-A177-3AD203B41FA5}">
                      <a16:colId xmlns:a16="http://schemas.microsoft.com/office/drawing/2014/main" xmlns="" val="984919020"/>
                    </a:ext>
                  </a:extLst>
                </a:gridCol>
              </a:tblGrid>
              <a:tr h="53056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max=a[0][0]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373"/>
                  </a:ext>
                </a:extLst>
              </a:tr>
              <a:tr h="530564">
                <a:tc rowSpan="4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400" smtClean="0"/>
                        <a:t>for i=0 to 2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2191091"/>
                  </a:ext>
                </a:extLst>
              </a:tr>
              <a:tr h="53056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400" smtClean="0"/>
                        <a:t>for j=0 to 3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9207457"/>
                  </a:ext>
                </a:extLst>
              </a:tr>
              <a:tr h="53056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0150885"/>
                  </a:ext>
                </a:extLst>
              </a:tr>
              <a:tr h="1046592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max=a[i][j]</a:t>
                      </a:r>
                    </a:p>
                    <a:p>
                      <a:r>
                        <a:rPr lang="en-US" altLang="zh-CN" sz="2400" smtClean="0"/>
                        <a:t>row=i</a:t>
                      </a:r>
                    </a:p>
                    <a:p>
                      <a:r>
                        <a:rPr lang="en-US" altLang="zh-CN" sz="2400" smtClean="0"/>
                        <a:t>colum=j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97561"/>
                  </a:ext>
                </a:extLst>
              </a:tr>
              <a:tr h="53056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mtClean="0"/>
                        <a:t>输出：</a:t>
                      </a:r>
                      <a:r>
                        <a:rPr lang="en-US" altLang="zh-CN" sz="2400" smtClean="0"/>
                        <a:t>max</a:t>
                      </a:r>
                      <a:r>
                        <a:rPr lang="zh-CN" altLang="en-US" sz="2400" smtClean="0"/>
                        <a:t>和</a:t>
                      </a:r>
                      <a:r>
                        <a:rPr lang="en-US" altLang="zh-CN" sz="2400" smtClean="0"/>
                        <a:t>row</a:t>
                      </a:r>
                      <a:r>
                        <a:rPr lang="zh-CN" altLang="en-US" sz="2400" smtClean="0"/>
                        <a:t>、</a:t>
                      </a:r>
                      <a:r>
                        <a:rPr lang="en-US" altLang="zh-CN" sz="2400" smtClean="0"/>
                        <a:t>colum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79577" y="4311785"/>
            <a:ext cx="2093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a[i</a:t>
            </a:r>
            <a:r>
              <a:rPr lang="en-US" altLang="zh-CN" sz="2000" smtClean="0"/>
              <a:t>][j]&gt;max</a:t>
            </a:r>
            <a:endParaRPr lang="zh-CN" altLang="en-US" sz="2000"/>
          </a:p>
        </p:txBody>
      </p:sp>
      <p:grpSp>
        <p:nvGrpSpPr>
          <p:cNvPr id="8" name="组合 7"/>
          <p:cNvGrpSpPr/>
          <p:nvPr/>
        </p:nvGrpSpPr>
        <p:grpSpPr>
          <a:xfrm>
            <a:off x="48958" y="227157"/>
            <a:ext cx="11847889" cy="2884890"/>
            <a:chOff x="-5435249" y="2435225"/>
            <a:chExt cx="11847889" cy="2884890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-5435249" y="4434609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1032181" y="3129718"/>
            <a:ext cx="46796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</p:spTree>
    <p:extLst>
      <p:ext uri="{BB962C8B-B14F-4D97-AF65-F5344CB8AC3E}">
        <p14:creationId xmlns:p14="http://schemas.microsoft.com/office/powerpoint/2010/main" val="360691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9746" y="626282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60" y="381000"/>
            <a:ext cx="215265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19" y="1670855"/>
            <a:ext cx="35528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4" y="381000"/>
            <a:ext cx="11402730" cy="622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3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输出以下的杨辉三角形</a:t>
            </a:r>
            <a:r>
              <a:rPr lang="en-US" altLang="zh-CN"/>
              <a:t>(</a:t>
            </a:r>
            <a:r>
              <a:rPr lang="zh-CN" altLang="en-US"/>
              <a:t>要求输出</a:t>
            </a:r>
            <a:r>
              <a:rPr lang="en-US" altLang="zh-CN"/>
              <a:t>10</a:t>
            </a:r>
            <a:r>
              <a:rPr lang="zh-CN" altLang="en-US"/>
              <a:t>行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2" t="13608" b="-1"/>
          <a:stretch/>
        </p:blipFill>
        <p:spPr bwMode="auto">
          <a:xfrm>
            <a:off x="764087" y="1427967"/>
            <a:ext cx="3672930" cy="301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用来存放字符数据的数组是</a:t>
            </a:r>
            <a:r>
              <a:rPr lang="zh-CN" altLang="en-US" sz="2400" b="1"/>
              <a:t>字符数组</a:t>
            </a:r>
            <a:r>
              <a:rPr lang="zh-CN" altLang="en-US" sz="2400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6" y="1839797"/>
            <a:ext cx="10747109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smtClean="0"/>
              <a:t>char c[10];</a:t>
            </a:r>
            <a:endParaRPr lang="en-US" altLang="zh-CN" sz="20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c[0]=</a:t>
            </a:r>
            <a:r>
              <a:rPr lang="en-US" altLang="zh-CN" sz="2000" smtClean="0">
                <a:solidFill>
                  <a:schemeClr val="tx1"/>
                </a:solidFill>
              </a:rPr>
              <a:t>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6280"/>
              </p:ext>
            </p:extLst>
          </p:nvPr>
        </p:nvGraphicFramePr>
        <p:xfrm>
          <a:off x="1213337" y="2837193"/>
          <a:ext cx="1062376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76">
                  <a:extLst>
                    <a:ext uri="{9D8B030D-6E8A-4147-A177-3AD203B41FA5}">
                      <a16:colId xmlns:a16="http://schemas.microsoft.com/office/drawing/2014/main" xmlns="" val="3091101438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961047303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3919255978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1381637715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161063501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1961097908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2947399013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3858909619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579515141"/>
                    </a:ext>
                  </a:extLst>
                </a:gridCol>
                <a:gridCol w="1062376">
                  <a:extLst>
                    <a:ext uri="{9D8B030D-6E8A-4147-A177-3AD203B41FA5}">
                      <a16:colId xmlns:a16="http://schemas.microsoft.com/office/drawing/2014/main" xmlns="" val="3990122162"/>
                    </a:ext>
                  </a:extLst>
                </a:gridCol>
              </a:tblGrid>
              <a:tr h="37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c[0]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c[1]</a:t>
                      </a:r>
                      <a:endParaRPr lang="zh-CN" altLang="en-US" sz="20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c[2]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c[3]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c[4]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c[5]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c[6]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c[7]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c[8]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c[9]</a:t>
                      </a:r>
                      <a:endParaRPr lang="zh-CN" alt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19000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I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effectLst/>
                        </a:rPr>
                        <a:t>ㄩ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a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m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smtClean="0">
                          <a:effectLst/>
                        </a:rPr>
                        <a:t>ㄩ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h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 a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p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p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y</a:t>
                      </a:r>
                      <a:endParaRPr lang="zh-CN" altLang="en-US" sz="20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892905"/>
            <a:ext cx="11034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由于字符型数据是以整数形式(ASCII代码)存放的，因此也可以用整型数组来存放字符</a:t>
            </a:r>
            <a:r>
              <a:rPr lang="zh-CN" altLang="en-US" sz="2000" smtClean="0"/>
              <a:t>数据。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089987" y="4301649"/>
            <a:ext cx="9494506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smtClean="0"/>
              <a:t>int c[10];</a:t>
            </a:r>
            <a:endParaRPr lang="en-US" altLang="zh-CN" sz="20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c[0</a:t>
            </a:r>
            <a:r>
              <a:rPr lang="en-US" altLang="zh-CN" sz="2000" smtClean="0">
                <a:solidFill>
                  <a:schemeClr val="tx1"/>
                </a:solidFill>
              </a:rPr>
              <a:t>]='a'; 	</a:t>
            </a:r>
            <a:r>
              <a:rPr lang="en-US" altLang="zh-CN" sz="2000" smtClean="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合法，但浪费存储空间</a:t>
            </a:r>
            <a:endParaRPr lang="en-US" altLang="zh-CN" sz="20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如果</a:t>
            </a:r>
            <a:r>
              <a:rPr lang="zh-CN" altLang="en-US" sz="2400">
                <a:solidFill>
                  <a:schemeClr val="tx1"/>
                </a:solidFill>
              </a:rPr>
              <a:t>在定义字符数组时不进行初始化，则数组中各元素的值是</a:t>
            </a:r>
            <a:r>
              <a:rPr lang="zh-CN" altLang="en-US" sz="2400" b="1">
                <a:solidFill>
                  <a:schemeClr val="tx1"/>
                </a:solidFill>
              </a:rPr>
              <a:t>不可预料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如果</a:t>
            </a:r>
            <a:r>
              <a:rPr lang="zh-CN" altLang="en-US" sz="2400">
                <a:solidFill>
                  <a:schemeClr val="tx1"/>
                </a:solidFill>
              </a:rPr>
              <a:t>花括号中提供的初值</a:t>
            </a:r>
            <a:r>
              <a:rPr lang="zh-CN" altLang="en-US" sz="2400" smtClean="0">
                <a:solidFill>
                  <a:schemeClr val="tx1"/>
                </a:solidFill>
              </a:rPr>
              <a:t>个数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zh-CN" altLang="en-US" sz="2400" smtClean="0">
                <a:solidFill>
                  <a:schemeClr val="tx1"/>
                </a:solidFill>
              </a:rPr>
              <a:t>即</a:t>
            </a:r>
            <a:r>
              <a:rPr lang="zh-CN" altLang="en-US" sz="2400">
                <a:solidFill>
                  <a:schemeClr val="tx1"/>
                </a:solidFill>
              </a:rPr>
              <a:t>字符</a:t>
            </a:r>
            <a:r>
              <a:rPr lang="zh-CN" altLang="en-US" sz="2400" smtClean="0">
                <a:solidFill>
                  <a:schemeClr val="tx1"/>
                </a:solidFill>
              </a:rPr>
              <a:t>个数）大于</a:t>
            </a:r>
            <a:r>
              <a:rPr lang="zh-CN" altLang="en-US" sz="2400">
                <a:solidFill>
                  <a:schemeClr val="tx1"/>
                </a:solidFill>
              </a:rPr>
              <a:t>数组长度，则出现语法</a:t>
            </a:r>
            <a:r>
              <a:rPr lang="zh-CN" altLang="en-US" sz="2400" smtClean="0">
                <a:solidFill>
                  <a:schemeClr val="tx1"/>
                </a:solidFill>
              </a:rPr>
              <a:t>错误。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如果</a:t>
            </a:r>
            <a:r>
              <a:rPr lang="zh-CN" altLang="en-US" sz="2400">
                <a:solidFill>
                  <a:schemeClr val="tx1"/>
                </a:solidFill>
              </a:rPr>
              <a:t>初值个数小于数组长度，则只将这些字符赋给数组中前面那些元素，其余的元素自动定为空字符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即</a:t>
            </a:r>
            <a:r>
              <a:rPr lang="en-US" altLang="zh-CN" sz="2400" smtClean="0">
                <a:solidFill>
                  <a:schemeClr val="tx1"/>
                </a:solidFill>
              </a:rPr>
              <a:t>′\0</a:t>
            </a:r>
            <a:r>
              <a:rPr lang="en-US" altLang="zh-CN" sz="2400">
                <a:solidFill>
                  <a:schemeClr val="tx1"/>
                </a:solidFill>
              </a:rPr>
              <a:t>′)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CN" sz="24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6" y="1576414"/>
            <a:ext cx="10437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000"/>
              <a:t>char </a:t>
            </a:r>
            <a:r>
              <a:rPr lang="pt-BR" altLang="zh-CN" sz="2000" smtClean="0"/>
              <a:t>c[10]={′</a:t>
            </a:r>
            <a:r>
              <a:rPr lang="pt-BR" altLang="zh-CN" sz="2000"/>
              <a:t>I′,′ ′ ,′a′,′m′,′ ′,′h′,′a′,′p′,′p′,′y</a:t>
            </a:r>
            <a:r>
              <a:rPr lang="pt-BR" altLang="zh-CN" sz="2000" smtClean="0"/>
              <a:t>′};		</a:t>
            </a:r>
            <a:r>
              <a:rPr lang="pt-BR" altLang="zh-CN" sz="2000" smtClean="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把</a:t>
            </a:r>
            <a:r>
              <a:rPr lang="en-US" altLang="zh-CN" sz="2000">
                <a:solidFill>
                  <a:srgbClr val="008000"/>
                </a:solidFill>
              </a:rPr>
              <a:t>10</a:t>
            </a:r>
            <a:r>
              <a:rPr lang="zh-CN" altLang="en-US" sz="2000">
                <a:solidFill>
                  <a:srgbClr val="008000"/>
                </a:solidFill>
              </a:rPr>
              <a:t>个字符依次赋给</a:t>
            </a:r>
            <a:r>
              <a:rPr lang="en-US" altLang="zh-CN" sz="2000" smtClean="0">
                <a:solidFill>
                  <a:srgbClr val="008000"/>
                </a:solidFill>
              </a:rPr>
              <a:t>c[0]</a:t>
            </a:r>
            <a:r>
              <a:rPr lang="zh-CN" altLang="en-US" sz="2000" smtClean="0">
                <a:solidFill>
                  <a:srgbClr val="008000"/>
                </a:solidFill>
              </a:rPr>
              <a:t>～</a:t>
            </a:r>
            <a:r>
              <a:rPr lang="en-US" altLang="zh-CN" sz="2000" smtClean="0">
                <a:solidFill>
                  <a:srgbClr val="008000"/>
                </a:solidFill>
              </a:rPr>
              <a:t>c[9]</a:t>
            </a:r>
            <a:r>
              <a:rPr lang="zh-CN" altLang="en-US" sz="2000" smtClean="0">
                <a:solidFill>
                  <a:srgbClr val="008000"/>
                </a:solidFill>
              </a:rPr>
              <a:t>这</a:t>
            </a:r>
            <a:r>
              <a:rPr lang="en-US" altLang="zh-CN" sz="2000">
                <a:solidFill>
                  <a:srgbClr val="008000"/>
                </a:solidFill>
              </a:rPr>
              <a:t>10</a:t>
            </a:r>
            <a:r>
              <a:rPr lang="zh-CN" altLang="en-US" sz="2000">
                <a:solidFill>
                  <a:srgbClr val="008000"/>
                </a:solidFill>
              </a:rPr>
              <a:t>个</a:t>
            </a:r>
            <a:r>
              <a:rPr lang="zh-CN" altLang="en-US" sz="2000" smtClean="0">
                <a:solidFill>
                  <a:srgbClr val="008000"/>
                </a:solidFill>
              </a:rPr>
              <a:t>元素</a:t>
            </a:r>
            <a:endParaRPr lang="pt-BR" altLang="zh-CN" sz="2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如果</a:t>
            </a:r>
            <a:r>
              <a:rPr lang="zh-CN" altLang="en-US" sz="2000">
                <a:solidFill>
                  <a:schemeClr val="tx1"/>
                </a:solidFill>
              </a:rPr>
              <a:t>初值个数小于数组长度，则只将这些字符赋给数组中前面那些元素，其余的元素自动定为空字符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即</a:t>
            </a:r>
            <a:r>
              <a:rPr lang="en-US" altLang="zh-CN" sz="2000" smtClean="0">
                <a:solidFill>
                  <a:schemeClr val="tx1"/>
                </a:solidFill>
              </a:rPr>
              <a:t>′\0</a:t>
            </a:r>
            <a:r>
              <a:rPr lang="en-US" altLang="zh-CN" sz="2000">
                <a:solidFill>
                  <a:schemeClr val="tx1"/>
                </a:solidFill>
              </a:rPr>
              <a:t>′)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79272" y="2438136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smtClean="0"/>
              <a:t>c</a:t>
            </a:r>
            <a:r>
              <a:rPr lang="pt-BR" altLang="zh-CN" sz="2000" smtClean="0"/>
              <a:t>har c</a:t>
            </a:r>
            <a:r>
              <a:rPr lang="en-US" altLang="zh-CN" sz="2000" smtClean="0"/>
              <a:t>[</a:t>
            </a:r>
            <a:r>
              <a:rPr lang="pt-BR" altLang="zh-CN" sz="2000" smtClean="0"/>
              <a:t>10</a:t>
            </a:r>
            <a:r>
              <a:rPr lang="en-US" altLang="zh-CN" sz="2000" smtClean="0"/>
              <a:t>]</a:t>
            </a:r>
            <a:r>
              <a:rPr lang="pt-BR" altLang="zh-CN" sz="2000" smtClean="0"/>
              <a:t>={′</a:t>
            </a:r>
            <a:r>
              <a:rPr lang="pt-BR" altLang="zh-CN" sz="2000"/>
              <a:t>c′,′ ′,′p′,′r′,′o′,′g</a:t>
            </a:r>
            <a:r>
              <a:rPr lang="pt-BR" altLang="zh-CN" sz="2000" smtClean="0"/>
              <a:t>′};</a:t>
            </a:r>
            <a:endParaRPr lang="en-US" altLang="zh-CN" sz="2000">
              <a:solidFill>
                <a:srgbClr val="008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68340"/>
              </p:ext>
            </p:extLst>
          </p:nvPr>
        </p:nvGraphicFramePr>
        <p:xfrm>
          <a:off x="579272" y="2889893"/>
          <a:ext cx="10282710" cy="782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71">
                  <a:extLst>
                    <a:ext uri="{9D8B030D-6E8A-4147-A177-3AD203B41FA5}">
                      <a16:colId xmlns:a16="http://schemas.microsoft.com/office/drawing/2014/main" xmlns="" val="3091101438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961047303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3919255978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1381637715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161063501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1961097908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2947399013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3858909619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579515141"/>
                    </a:ext>
                  </a:extLst>
                </a:gridCol>
                <a:gridCol w="1028271">
                  <a:extLst>
                    <a:ext uri="{9D8B030D-6E8A-4147-A177-3AD203B41FA5}">
                      <a16:colId xmlns:a16="http://schemas.microsoft.com/office/drawing/2014/main" xmlns="" val="3990122162"/>
                    </a:ext>
                  </a:extLst>
                </a:gridCol>
              </a:tblGrid>
              <a:tr h="447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19000"/>
                  </a:ext>
                </a:extLst>
              </a:tr>
              <a:tr h="282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896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如果</a:t>
            </a:r>
            <a:r>
              <a:rPr lang="zh-CN" altLang="en-US" sz="2000">
                <a:solidFill>
                  <a:schemeClr val="tx1"/>
                </a:solidFill>
              </a:rPr>
              <a:t>提供的初值个数与预定的数组长度相同，在定义时可以省略数组长度，系统会自动根据初值个数确定数组长度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也可以</a:t>
            </a:r>
            <a:r>
              <a:rPr lang="zh-CN" altLang="en-US" sz="2000">
                <a:solidFill>
                  <a:schemeClr val="tx1"/>
                </a:solidFill>
              </a:rPr>
              <a:t>定义和初始化一个二维字符</a:t>
            </a:r>
            <a:r>
              <a:rPr lang="zh-CN" altLang="en-US" sz="2000" smtClean="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79272" y="4234871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smtClean="0"/>
              <a:t>char diamond[5][5]={{′ </a:t>
            </a:r>
            <a:r>
              <a:rPr lang="en-US" altLang="zh-CN" sz="2000"/>
              <a:t>′,′ </a:t>
            </a:r>
            <a:r>
              <a:rPr lang="en-US" altLang="zh-CN" sz="2000" smtClean="0"/>
              <a:t>′,′*′},{′ ′,′*′,′ ′,′*′},{′*′,′ </a:t>
            </a:r>
            <a:r>
              <a:rPr lang="en-US" altLang="zh-CN" sz="2000"/>
              <a:t>′,′ ′,′ </a:t>
            </a:r>
            <a:r>
              <a:rPr lang="en-US" altLang="zh-CN" sz="2000" smtClean="0"/>
              <a:t>′,′*′},{′ ′,′*′,′ ′,′*′},{′ </a:t>
            </a:r>
            <a:r>
              <a:rPr lang="en-US" altLang="zh-CN" sz="2000"/>
              <a:t>′,′ </a:t>
            </a:r>
            <a:r>
              <a:rPr lang="en-US" altLang="zh-CN" sz="2000" smtClean="0"/>
              <a:t>′,′*′}};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698" y="2450349"/>
            <a:ext cx="9292913" cy="532766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000" smtClean="0"/>
              <a:t>char c</a:t>
            </a:r>
            <a:r>
              <a:rPr lang="en-US" altLang="zh-CN" sz="2000" smtClean="0"/>
              <a:t>[]</a:t>
            </a:r>
            <a:r>
              <a:rPr lang="pt-BR" altLang="zh-CN" sz="2000" smtClean="0"/>
              <a:t>={′</a:t>
            </a:r>
            <a:r>
              <a:rPr lang="pt-BR" altLang="zh-CN" sz="2000"/>
              <a:t>I′,′ ′,′a′,′m′,′ ′,′h′,′a′,′p′,′p′,′y</a:t>
            </a:r>
            <a:r>
              <a:rPr lang="pt-BR" altLang="zh-CN" sz="2000" smtClean="0"/>
              <a:t>′};		</a:t>
            </a:r>
            <a:r>
              <a:rPr lang="pt-BR" altLang="zh-CN" sz="2000" smtClean="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数组</a:t>
            </a:r>
            <a:r>
              <a:rPr lang="en-US" altLang="zh-CN" sz="2000">
                <a:solidFill>
                  <a:srgbClr val="008000"/>
                </a:solidFill>
              </a:rPr>
              <a:t>c</a:t>
            </a:r>
            <a:r>
              <a:rPr lang="zh-CN" altLang="en-US" sz="2000">
                <a:solidFill>
                  <a:srgbClr val="008000"/>
                </a:solidFill>
              </a:rPr>
              <a:t>的长度自动定为</a:t>
            </a:r>
            <a:r>
              <a:rPr lang="en-US" altLang="zh-CN" sz="2000" smtClean="0">
                <a:solidFill>
                  <a:srgbClr val="008000"/>
                </a:solidFill>
              </a:rPr>
              <a:t>10</a:t>
            </a: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* *</a:t>
            </a: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562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5573" y="1714994"/>
            <a:ext cx="6033864" cy="385908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}</a:t>
            </a:r>
            <a:endParaRPr lang="en-US" altLang="zh-CN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9832" y="5905332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249155" y="749537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50014" y="1275651"/>
            <a:ext cx="5474763" cy="523788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mtClean="0"/>
              <a:t>{</a:t>
            </a:r>
            <a:r>
              <a:rPr lang="en-US" altLang="zh-CN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</a:t>
            </a:r>
            <a:r>
              <a:rPr lang="en-US" altLang="zh-CN" smtClean="0"/>
              <a:t>{</a:t>
            </a:r>
            <a:r>
              <a:rPr lang="en-US" altLang="zh-CN"/>
              <a:t>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/>
              <a:t>}</a:t>
            </a:r>
            <a:endParaRPr lang="en-US" altLang="zh-CN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1823" y="4967119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601249" y="1457924"/>
            <a:ext cx="4447829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类型说明符  数组名</a:t>
            </a:r>
            <a:r>
              <a:rPr lang="en-US" altLang="zh-CN" sz="2000" b="1" dirty="0">
                <a:solidFill>
                  <a:schemeClr val="tx1"/>
                </a:solidFill>
              </a:rPr>
              <a:t>[</a:t>
            </a:r>
            <a:r>
              <a:rPr lang="zh-CN" altLang="en-US" sz="2000" b="1" dirty="0">
                <a:solidFill>
                  <a:schemeClr val="tx1"/>
                </a:solidFill>
              </a:rPr>
              <a:t>常量表达式</a:t>
            </a:r>
            <a:r>
              <a:rPr lang="en-US" altLang="zh-CN" sz="2000" b="1" dirty="0">
                <a:solidFill>
                  <a:schemeClr val="tx1"/>
                </a:solidFill>
              </a:rPr>
              <a:t>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88515" y="2405268"/>
            <a:ext cx="4560563" cy="41708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(1) </a:t>
            </a:r>
            <a:r>
              <a:rPr lang="zh-CN" altLang="en-US" sz="2000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(2) </a:t>
            </a:r>
            <a:r>
              <a:rPr lang="zh-CN" altLang="en-US" sz="2000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(3) </a:t>
            </a:r>
            <a:r>
              <a:rPr lang="zh-CN" altLang="en-US" sz="2000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b="1">
                <a:solidFill>
                  <a:schemeClr val="tx1"/>
                </a:solidFill>
              </a:rPr>
              <a:t> a[10];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7603542" y="560052"/>
            <a:ext cx="4408917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143"/>
              <a:gd name="adj6" fmla="val -33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数组名为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数组包含</a:t>
            </a:r>
            <a:r>
              <a:rPr lang="en-US" altLang="zh-CN" sz="2000">
                <a:solidFill>
                  <a:schemeClr val="tx1"/>
                </a:solidFill>
              </a:rPr>
              <a:t>10</a:t>
            </a:r>
            <a:r>
              <a:rPr lang="zh-CN" altLang="en-US" sz="2000">
                <a:solidFill>
                  <a:schemeClr val="tx1"/>
                </a:solidFill>
              </a:rPr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57950"/>
              </p:ext>
            </p:extLst>
          </p:nvPr>
        </p:nvGraphicFramePr>
        <p:xfrm>
          <a:off x="5798869" y="2590674"/>
          <a:ext cx="5657010" cy="39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xmlns="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a[0]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a[1]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a[2]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a[3]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a[4]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a[5]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a[6]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a[7]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a[8]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a[9]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603542" y="3176501"/>
            <a:ext cx="404469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2" y="3776177"/>
            <a:ext cx="3492357" cy="2323998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数组元素的下标从</a:t>
              </a:r>
              <a:r>
                <a:rPr lang="en-US" altLang="zh-CN" sz="2000">
                  <a:solidFill>
                    <a:schemeClr val="tx1"/>
                  </a:solidFill>
                </a:rPr>
                <a:t>0</a:t>
              </a:r>
              <a:r>
                <a:rPr lang="zh-CN" altLang="en-US" sz="2000">
                  <a:solidFill>
                    <a:schemeClr val="tx1"/>
                  </a:solidFill>
                </a:rPr>
                <a:t>开始，用“</a:t>
              </a:r>
              <a:r>
                <a:rPr lang="en-US" altLang="zh-CN" sz="2000">
                  <a:solidFill>
                    <a:schemeClr val="tx1"/>
                  </a:solidFill>
                </a:rPr>
                <a:t>int a[10];”</a:t>
              </a:r>
              <a:r>
                <a:rPr lang="zh-CN" altLang="en-US" sz="2000">
                  <a:solidFill>
                    <a:schemeClr val="tx1"/>
                  </a:solidFill>
                </a:rPr>
                <a:t>定义数组，则最大下标值为</a:t>
              </a:r>
              <a:r>
                <a:rPr lang="en-US" altLang="zh-CN" sz="2000">
                  <a:solidFill>
                    <a:schemeClr val="tx1"/>
                  </a:solidFill>
                </a:rPr>
                <a:t>9</a:t>
              </a:r>
              <a:r>
                <a:rPr lang="zh-CN" altLang="en-US" sz="2000">
                  <a:solidFill>
                    <a:schemeClr val="tx1"/>
                  </a:solidFill>
                </a:rPr>
                <a:t>，不存在数组元素</a:t>
              </a:r>
              <a:r>
                <a:rPr lang="en-US" altLang="zh-CN" sz="2000">
                  <a:solidFill>
                    <a:schemeClr val="tx1"/>
                  </a:solidFill>
                </a:rPr>
                <a:t>a[10]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长度。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为了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smtClean="0">
                <a:solidFill>
                  <a:srgbClr val="FF0000"/>
                </a:solidFill>
                <a:latin typeface="+mn-ea"/>
                <a:ea typeface="+mn-ea"/>
              </a:rPr>
              <a:t>′\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4103178"/>
            <a:ext cx="10305560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″C program</a:t>
            </a:r>
            <a:r>
              <a:rPr lang="en-US" altLang="zh-CN" sz="2000" smtClean="0"/>
              <a:t>″  </a:t>
            </a:r>
            <a:r>
              <a:rPr lang="zh-CN" altLang="en-US" sz="2000" smtClean="0">
                <a:solidFill>
                  <a:srgbClr val="0070C0"/>
                </a:solidFill>
              </a:rPr>
              <a:t>字符串</a:t>
            </a:r>
            <a:r>
              <a:rPr lang="zh-CN" altLang="en-US" sz="2000">
                <a:solidFill>
                  <a:srgbClr val="0070C0"/>
                </a:solidFill>
              </a:rPr>
              <a:t>是存放在一维数组中的</a:t>
            </a:r>
            <a:r>
              <a:rPr lang="zh-CN" altLang="en-US" sz="2000" smtClean="0">
                <a:solidFill>
                  <a:srgbClr val="0070C0"/>
                </a:solidFill>
              </a:rPr>
              <a:t>，占</a:t>
            </a:r>
            <a:r>
              <a:rPr lang="en-US" altLang="zh-CN" sz="2000">
                <a:solidFill>
                  <a:srgbClr val="0070C0"/>
                </a:solidFill>
              </a:rPr>
              <a:t>10</a:t>
            </a:r>
            <a:r>
              <a:rPr lang="zh-CN" altLang="en-US" sz="2000">
                <a:solidFill>
                  <a:srgbClr val="0070C0"/>
                </a:solidFill>
              </a:rPr>
              <a:t>个字节</a:t>
            </a:r>
            <a:r>
              <a:rPr lang="zh-CN" altLang="en-US" sz="2000" smtClean="0">
                <a:solidFill>
                  <a:srgbClr val="0070C0"/>
                </a:solidFill>
              </a:rPr>
              <a:t>，字符占</a:t>
            </a:r>
            <a:r>
              <a:rPr lang="en-US" altLang="zh-CN" sz="2000" smtClean="0">
                <a:solidFill>
                  <a:srgbClr val="0070C0"/>
                </a:solidFill>
              </a:rPr>
              <a:t>9</a:t>
            </a:r>
            <a:r>
              <a:rPr lang="zh-CN" altLang="en-US" sz="2000" smtClean="0">
                <a:solidFill>
                  <a:srgbClr val="0070C0"/>
                </a:solidFill>
              </a:rPr>
              <a:t>个字节，最后</a:t>
            </a:r>
            <a:r>
              <a:rPr lang="zh-CN" altLang="en-US" sz="2000">
                <a:solidFill>
                  <a:srgbClr val="0070C0"/>
                </a:solidFill>
              </a:rPr>
              <a:t>一个字节</a:t>
            </a:r>
            <a:r>
              <a:rPr lang="en-US" altLang="zh-CN" sz="2000" smtClean="0">
                <a:solidFill>
                  <a:srgbClr val="0070C0"/>
                </a:solidFill>
              </a:rPr>
              <a:t>′\</a:t>
            </a:r>
            <a:r>
              <a:rPr lang="en-US" altLang="zh-CN" sz="2000">
                <a:solidFill>
                  <a:srgbClr val="0070C0"/>
                </a:solidFill>
              </a:rPr>
              <a:t>0′</a:t>
            </a:r>
            <a:r>
              <a:rPr lang="zh-CN" altLang="en-US" sz="2000">
                <a:solidFill>
                  <a:srgbClr val="0070C0"/>
                </a:solidFill>
              </a:rPr>
              <a:t>是由系统自动加上的</a:t>
            </a:r>
            <a:endParaRPr lang="en-US" altLang="zh-CN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2"/>
            <a:ext cx="10515043" cy="2049513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printf</a:t>
            </a:r>
            <a:r>
              <a:rPr lang="en-US" altLang="zh-CN" sz="2400" smtClean="0"/>
              <a:t>("How </a:t>
            </a:r>
            <a:r>
              <a:rPr lang="en-US" altLang="zh-CN" sz="2400"/>
              <a:t>do you do?\</a:t>
            </a:r>
            <a:r>
              <a:rPr lang="en-US" altLang="zh-CN" sz="240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4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2400">
                <a:solidFill>
                  <a:srgbClr val="0070C0"/>
                </a:solidFill>
              </a:rPr>
              <a:t>′\n′</a:t>
            </a:r>
            <a:r>
              <a:rPr lang="zh-CN" altLang="en-US" sz="2400">
                <a:solidFill>
                  <a:srgbClr val="0070C0"/>
                </a:solidFill>
              </a:rPr>
              <a:t>的后面加了一个</a:t>
            </a:r>
            <a:r>
              <a:rPr lang="en-US" altLang="zh-CN" sz="2400" smtClean="0">
                <a:solidFill>
                  <a:srgbClr val="0070C0"/>
                </a:solidFill>
              </a:rPr>
              <a:t>′\</a:t>
            </a:r>
            <a:r>
              <a:rPr lang="en-US" altLang="zh-CN" sz="2400">
                <a:solidFill>
                  <a:srgbClr val="0070C0"/>
                </a:solidFill>
              </a:rPr>
              <a:t>0′</a:t>
            </a:r>
            <a:r>
              <a:rPr lang="zh-CN" altLang="en-US" sz="24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2400">
                <a:solidFill>
                  <a:srgbClr val="0070C0"/>
                </a:solidFill>
              </a:rPr>
              <a:t>printf</a:t>
            </a:r>
            <a:r>
              <a:rPr lang="zh-CN" altLang="en-US" sz="24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2400" smtClean="0">
                <a:solidFill>
                  <a:srgbClr val="0070C0"/>
                </a:solidFill>
              </a:rPr>
              <a:t>′\</a:t>
            </a:r>
            <a:r>
              <a:rPr lang="en-US" altLang="zh-CN" sz="2400">
                <a:solidFill>
                  <a:srgbClr val="0070C0"/>
                </a:solidFill>
              </a:rPr>
              <a:t>0′</a:t>
            </a:r>
            <a:r>
              <a:rPr lang="zh-CN" altLang="en-US" sz="2400">
                <a:solidFill>
                  <a:srgbClr val="0070C0"/>
                </a:solidFill>
              </a:rPr>
              <a:t>，遇</a:t>
            </a:r>
            <a:r>
              <a:rPr lang="en-US" altLang="zh-CN" sz="2400" smtClean="0">
                <a:solidFill>
                  <a:srgbClr val="0070C0"/>
                </a:solidFill>
              </a:rPr>
              <a:t>′\</a:t>
            </a:r>
            <a:r>
              <a:rPr lang="en-US" altLang="zh-CN" sz="2400">
                <a:solidFill>
                  <a:srgbClr val="0070C0"/>
                </a:solidFill>
              </a:rPr>
              <a:t>0′</a:t>
            </a:r>
            <a:r>
              <a:rPr lang="zh-CN" altLang="en-US" sz="2400">
                <a:solidFill>
                  <a:srgbClr val="0070C0"/>
                </a:solidFill>
              </a:rPr>
              <a:t>就停止输出。</a:t>
            </a:r>
            <a:endParaRPr lang="en-US" altLang="zh-CN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80619" y="1405475"/>
            <a:ext cx="10515043" cy="911840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char </a:t>
            </a:r>
            <a:r>
              <a:rPr lang="en-US" altLang="zh-CN" sz="2400" smtClean="0"/>
              <a:t>c[]={"I  </a:t>
            </a:r>
            <a:r>
              <a:rPr lang="en-US" altLang="zh-CN" sz="2400"/>
              <a:t>am  </a:t>
            </a:r>
            <a:r>
              <a:rPr lang="en-US" altLang="zh-CN" sz="240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400" smtClean="0"/>
              <a:t>或 </a:t>
            </a:r>
            <a:r>
              <a:rPr lang="en-US" altLang="zh-CN" sz="2400"/>
              <a:t>char </a:t>
            </a:r>
            <a:r>
              <a:rPr lang="en-US" altLang="zh-CN" sz="2400" smtClean="0"/>
              <a:t>c[]="I </a:t>
            </a:r>
            <a:r>
              <a:rPr lang="en-US" altLang="zh-CN" sz="2400"/>
              <a:t>am </a:t>
            </a:r>
            <a:r>
              <a:rPr lang="en-US" altLang="zh-CN" sz="2400" smtClean="0"/>
              <a:t>happy";</a:t>
            </a:r>
            <a:endParaRPr lang="en-US" altLang="zh-CN" sz="2400"/>
          </a:p>
          <a:p>
            <a:pPr defTabSz="363538">
              <a:lnSpc>
                <a:spcPct val="120000"/>
              </a:lnSpc>
            </a:pPr>
            <a:r>
              <a:rPr lang="zh-CN" altLang="en-US" sz="2400">
                <a:solidFill>
                  <a:srgbClr val="0070C0"/>
                </a:solidFill>
              </a:rPr>
              <a:t>用一个字符串</a:t>
            </a:r>
            <a:r>
              <a:rPr lang="en-US" altLang="zh-CN" sz="2400">
                <a:solidFill>
                  <a:srgbClr val="0070C0"/>
                </a:solidFill>
              </a:rPr>
              <a:t>(</a:t>
            </a:r>
            <a:r>
              <a:rPr lang="zh-CN" altLang="en-US" sz="24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2400" b="1">
                <a:solidFill>
                  <a:srgbClr val="0070C0"/>
                </a:solidFill>
              </a:rPr>
              <a:t>双引号</a:t>
            </a:r>
            <a:r>
              <a:rPr lang="zh-CN" altLang="en-US" sz="2400">
                <a:solidFill>
                  <a:srgbClr val="0070C0"/>
                </a:solidFill>
              </a:rPr>
              <a:t>而不是</a:t>
            </a:r>
            <a:r>
              <a:rPr lang="zh-CN" altLang="en-US" sz="2400" smtClean="0">
                <a:solidFill>
                  <a:srgbClr val="0070C0"/>
                </a:solidFill>
              </a:rPr>
              <a:t>单引号括</a:t>
            </a:r>
            <a:r>
              <a:rPr lang="zh-CN" altLang="en-US" sz="2400">
                <a:solidFill>
                  <a:srgbClr val="0070C0"/>
                </a:solidFill>
              </a:rPr>
              <a:t>起来的</a:t>
            </a:r>
            <a:r>
              <a:rPr lang="en-US" altLang="zh-CN" sz="2400">
                <a:solidFill>
                  <a:srgbClr val="0070C0"/>
                </a:solidFill>
              </a:rPr>
              <a:t>)</a:t>
            </a:r>
            <a:r>
              <a:rPr lang="zh-CN" altLang="en-US" sz="2400" smtClean="0">
                <a:solidFill>
                  <a:srgbClr val="0070C0"/>
                </a:solidFill>
              </a:rPr>
              <a:t>作为字符数组的初值。</a:t>
            </a:r>
            <a:endParaRPr lang="en-US" altLang="zh-CN" sz="24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87947" y="3155665"/>
            <a:ext cx="10515043" cy="957305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2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88723" y="4331020"/>
            <a:ext cx="8016658" cy="69191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400">
                <a:solidFill>
                  <a:schemeClr val="tx1"/>
                </a:solidFill>
              </a:rPr>
              <a:t>char </a:t>
            </a:r>
            <a:r>
              <a:rPr lang="pt-BR" altLang="zh-CN" sz="2400" smtClean="0">
                <a:solidFill>
                  <a:schemeClr val="tx1"/>
                </a:solidFill>
              </a:rPr>
              <a:t>c</a:t>
            </a:r>
            <a:r>
              <a:rPr lang="en-US" altLang="zh-CN" sz="2400" smtClean="0">
                <a:solidFill>
                  <a:schemeClr val="tx1"/>
                </a:solidFill>
              </a:rPr>
              <a:t>[]</a:t>
            </a:r>
            <a:r>
              <a:rPr lang="pt-BR" altLang="zh-CN" sz="2400" smtClean="0">
                <a:solidFill>
                  <a:schemeClr val="tx1"/>
                </a:solidFill>
              </a:rPr>
              <a:t>={′</a:t>
            </a:r>
            <a:r>
              <a:rPr lang="pt-BR" altLang="zh-CN" sz="240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2400" smtClean="0">
                <a:solidFill>
                  <a:schemeClr val="tx1"/>
                </a:solidFill>
              </a:rPr>
              <a:t>′,′\</a:t>
            </a:r>
            <a:r>
              <a:rPr lang="pt-BR" altLang="zh-CN" sz="2400">
                <a:solidFill>
                  <a:schemeClr val="tx1"/>
                </a:solidFill>
              </a:rPr>
              <a:t>0</a:t>
            </a:r>
            <a:r>
              <a:rPr lang="pt-BR" altLang="zh-CN" sz="2400" smtClean="0">
                <a:solidFill>
                  <a:schemeClr val="tx1"/>
                </a:solidFill>
              </a:rPr>
              <a:t>′};</a:t>
            </a:r>
            <a:endParaRPr lang="pt-BR" altLang="zh-CN" sz="24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41328" y="5257946"/>
            <a:ext cx="6943582" cy="833574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400">
                <a:solidFill>
                  <a:schemeClr val="tx1"/>
                </a:solidFill>
              </a:rPr>
              <a:t>char </a:t>
            </a:r>
            <a:r>
              <a:rPr lang="pt-BR" altLang="zh-CN" sz="2400" smtClean="0">
                <a:solidFill>
                  <a:schemeClr val="tx1"/>
                </a:solidFill>
              </a:rPr>
              <a:t>c</a:t>
            </a:r>
            <a:r>
              <a:rPr lang="en-US" altLang="zh-CN" sz="2400" smtClean="0">
                <a:solidFill>
                  <a:schemeClr val="tx1"/>
                </a:solidFill>
              </a:rPr>
              <a:t>[]</a:t>
            </a:r>
            <a:r>
              <a:rPr lang="pt-BR" altLang="zh-CN" sz="2400" smtClean="0">
                <a:solidFill>
                  <a:schemeClr val="tx1"/>
                </a:solidFill>
              </a:rPr>
              <a:t>={′</a:t>
            </a:r>
            <a:r>
              <a:rPr lang="pt-BR" altLang="zh-CN" sz="240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0296" y="5629855"/>
                <a:ext cx="363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96" y="5629855"/>
                <a:ext cx="36313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752372" y="2519483"/>
            <a:ext cx="2907311" cy="1283697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78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87680" y="1662990"/>
            <a:ext cx="10515043" cy="1656407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400">
                <a:solidFill>
                  <a:schemeClr val="tx1"/>
                </a:solidFill>
              </a:rPr>
              <a:t>char </a:t>
            </a:r>
            <a:r>
              <a:rPr lang="pt-BR" altLang="zh-CN" sz="2400" smtClean="0">
                <a:solidFill>
                  <a:schemeClr val="tx1"/>
                </a:solidFill>
              </a:rPr>
              <a:t>c</a:t>
            </a:r>
            <a:r>
              <a:rPr lang="en-US" altLang="zh-CN" sz="2400" smtClean="0">
                <a:solidFill>
                  <a:schemeClr val="tx1"/>
                </a:solidFill>
              </a:rPr>
              <a:t>[10]</a:t>
            </a:r>
            <a:r>
              <a:rPr lang="pt-BR" altLang="zh-CN" sz="240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400">
                <a:solidFill>
                  <a:srgbClr val="0070C0"/>
                </a:solidFill>
              </a:rPr>
              <a:t>数组</a:t>
            </a:r>
            <a:r>
              <a:rPr lang="pt-BR" altLang="zh-CN" sz="2400">
                <a:solidFill>
                  <a:srgbClr val="0070C0"/>
                </a:solidFill>
              </a:rPr>
              <a:t>c</a:t>
            </a:r>
            <a:r>
              <a:rPr lang="zh-CN" altLang="en-US" sz="2400">
                <a:solidFill>
                  <a:srgbClr val="0070C0"/>
                </a:solidFill>
              </a:rPr>
              <a:t>的前</a:t>
            </a:r>
            <a:r>
              <a:rPr lang="en-US" altLang="zh-CN" sz="2400">
                <a:solidFill>
                  <a:srgbClr val="0070C0"/>
                </a:solidFill>
              </a:rPr>
              <a:t>5</a:t>
            </a:r>
            <a:r>
              <a:rPr lang="zh-CN" altLang="en-US" sz="2400">
                <a:solidFill>
                  <a:srgbClr val="0070C0"/>
                </a:solidFill>
              </a:rPr>
              <a:t>个元素为</a:t>
            </a:r>
            <a:r>
              <a:rPr lang="en-US" altLang="zh-CN" sz="2400">
                <a:solidFill>
                  <a:srgbClr val="0070C0"/>
                </a:solidFill>
              </a:rPr>
              <a:t>: ′</a:t>
            </a:r>
            <a:r>
              <a:rPr lang="pt-BR" altLang="zh-CN" sz="24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2400">
                <a:solidFill>
                  <a:srgbClr val="0070C0"/>
                </a:solidFill>
              </a:rPr>
              <a:t>第</a:t>
            </a:r>
            <a:r>
              <a:rPr lang="en-US" altLang="zh-CN" sz="2400">
                <a:solidFill>
                  <a:srgbClr val="0070C0"/>
                </a:solidFill>
              </a:rPr>
              <a:t>6</a:t>
            </a:r>
            <a:r>
              <a:rPr lang="zh-CN" altLang="en-US" sz="2400">
                <a:solidFill>
                  <a:srgbClr val="0070C0"/>
                </a:solidFill>
              </a:rPr>
              <a:t>个元素为</a:t>
            </a:r>
            <a:r>
              <a:rPr lang="en-US" altLang="zh-CN" sz="2400" smtClean="0">
                <a:solidFill>
                  <a:srgbClr val="0070C0"/>
                </a:solidFill>
              </a:rPr>
              <a:t>′\0</a:t>
            </a:r>
            <a:r>
              <a:rPr lang="en-US" altLang="zh-CN" sz="2400">
                <a:solidFill>
                  <a:srgbClr val="0070C0"/>
                </a:solidFill>
              </a:rPr>
              <a:t>′</a:t>
            </a:r>
            <a:r>
              <a:rPr lang="zh-CN" altLang="en-US" sz="2400">
                <a:solidFill>
                  <a:srgbClr val="0070C0"/>
                </a:solidFill>
              </a:rPr>
              <a:t>，后</a:t>
            </a:r>
            <a:r>
              <a:rPr lang="en-US" altLang="zh-CN" sz="2400">
                <a:solidFill>
                  <a:srgbClr val="0070C0"/>
                </a:solidFill>
              </a:rPr>
              <a:t>4</a:t>
            </a:r>
            <a:r>
              <a:rPr lang="zh-CN" altLang="en-US" sz="2400">
                <a:solidFill>
                  <a:srgbClr val="0070C0"/>
                </a:solidFill>
              </a:rPr>
              <a:t>个元素也自动设定为</a:t>
            </a:r>
            <a:r>
              <a:rPr lang="zh-CN" altLang="en-US" sz="2400" smtClean="0">
                <a:solidFill>
                  <a:srgbClr val="0070C0"/>
                </a:solidFill>
              </a:rPr>
              <a:t>空字符。</a:t>
            </a:r>
            <a:endParaRPr lang="en-US" altLang="zh-CN" sz="240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043"/>
              </p:ext>
            </p:extLst>
          </p:nvPr>
        </p:nvGraphicFramePr>
        <p:xfrm>
          <a:off x="910009" y="3639920"/>
          <a:ext cx="82966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662">
                  <a:extLst>
                    <a:ext uri="{9D8B030D-6E8A-4147-A177-3AD203B41FA5}">
                      <a16:colId xmlns:a16="http://schemas.microsoft.com/office/drawing/2014/main" xmlns="" val="507315201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4024852079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3026206245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1418788359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3081505403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1982157113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2449792808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874148774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1971512116"/>
                    </a:ext>
                  </a:extLst>
                </a:gridCol>
                <a:gridCol w="829662">
                  <a:extLst>
                    <a:ext uri="{9D8B030D-6E8A-4147-A177-3AD203B41FA5}">
                      <a16:colId xmlns:a16="http://schemas.microsoft.com/office/drawing/2014/main" xmlns="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C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h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i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n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a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\0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\0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\0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\0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\0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17788" y="2054267"/>
            <a:ext cx="8902618" cy="442795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char </a:t>
            </a:r>
            <a:r>
              <a:rPr lang="en-US" altLang="zh-CN" sz="2400" smtClean="0"/>
              <a:t>s[10]=“book”;</a:t>
            </a:r>
            <a:endParaRPr lang="en-US" altLang="zh-CN" sz="2400"/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</a:t>
            </a:r>
            <a:r>
              <a:rPr lang="en-US" altLang="zh-CN" sz="2400" smtClean="0"/>
              <a:t>for(i=0;s[i]!= ‘\0’ ;i</a:t>
            </a:r>
            <a:r>
              <a:rPr lang="en-US" altLang="zh-CN" sz="2400"/>
              <a:t>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	printf("</a:t>
            </a:r>
            <a:r>
              <a:rPr lang="en-US" altLang="zh-CN" sz="2400">
                <a:solidFill>
                  <a:schemeClr val="accent6"/>
                </a:solidFill>
              </a:rPr>
              <a:t>%c</a:t>
            </a:r>
            <a:r>
              <a:rPr lang="en-US" altLang="zh-CN" sz="2400" smtClean="0"/>
              <a:t>",</a:t>
            </a:r>
            <a:r>
              <a:rPr lang="en-US" altLang="zh-CN" sz="2400">
                <a:solidFill>
                  <a:schemeClr val="accent6"/>
                </a:solidFill>
              </a:rPr>
              <a:t>s</a:t>
            </a:r>
            <a:r>
              <a:rPr lang="en-US" altLang="zh-CN" sz="2400" smtClean="0">
                <a:solidFill>
                  <a:schemeClr val="accent6"/>
                </a:solidFill>
              </a:rPr>
              <a:t>[i</a:t>
            </a:r>
            <a:r>
              <a:rPr lang="en-US" altLang="zh-CN" sz="2400">
                <a:solidFill>
                  <a:schemeClr val="accent6"/>
                </a:solidFill>
              </a:rPr>
              <a:t>]</a:t>
            </a:r>
            <a:r>
              <a:rPr lang="en-US" altLang="zh-CN" sz="2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}</a:t>
            </a:r>
            <a:endParaRPr lang="en-US" altLang="zh-CN" sz="2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2" y="1337853"/>
            <a:ext cx="9612763" cy="56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</a:t>
            </a:r>
            <a:r>
              <a:rPr lang="zh-CN" altLang="en-US" sz="2000" smtClean="0">
                <a:solidFill>
                  <a:schemeClr val="accent1"/>
                </a:solidFill>
              </a:rPr>
              <a:t>字符。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266" y="1282703"/>
            <a:ext cx="10941148" cy="55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8627" y="2104372"/>
            <a:ext cx="2903713" cy="399748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char </a:t>
            </a:r>
            <a:r>
              <a:rPr lang="en-US" altLang="zh-CN" sz="2400" smtClean="0"/>
              <a:t>s[]="</a:t>
            </a:r>
            <a:r>
              <a:rPr lang="en-US" altLang="zh-CN" sz="2400"/>
              <a:t>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printf("</a:t>
            </a:r>
            <a:r>
              <a:rPr lang="en-US" altLang="zh-CN" sz="2400">
                <a:solidFill>
                  <a:schemeClr val="accent6"/>
                </a:solidFill>
              </a:rPr>
              <a:t>%s</a:t>
            </a:r>
            <a:r>
              <a:rPr lang="en-US" altLang="zh-CN" sz="2400"/>
              <a:t>\n</a:t>
            </a:r>
            <a:r>
              <a:rPr lang="en-US" altLang="zh-CN" sz="2400" smtClean="0"/>
              <a:t>",</a:t>
            </a:r>
            <a:r>
              <a:rPr lang="en-US" altLang="zh-CN" sz="2400">
                <a:solidFill>
                  <a:schemeClr val="accent6"/>
                </a:solidFill>
              </a:rPr>
              <a:t>s</a:t>
            </a:r>
            <a:r>
              <a:rPr lang="en-US" altLang="zh-CN" sz="2400" smtClean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}</a:t>
            </a:r>
            <a:endParaRPr lang="en-US" altLang="zh-CN" sz="2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319397"/>
            <a:ext cx="7965831" cy="27824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输出</a:t>
            </a:r>
            <a:r>
              <a:rPr lang="zh-CN" altLang="en-US">
                <a:solidFill>
                  <a:srgbClr val="000000"/>
                </a:solidFill>
              </a:rPr>
              <a:t>的字符中不包括结束符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用</a:t>
            </a:r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如果</a:t>
            </a:r>
            <a:r>
              <a:rPr lang="zh-CN" altLang="en-US">
                <a:solidFill>
                  <a:srgbClr val="000000"/>
                </a:solidFill>
              </a:rPr>
              <a:t>数组长度大于字符串的实际长度，也只输出到遇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如果</a:t>
            </a:r>
            <a:r>
              <a:rPr lang="zh-CN" altLang="en-US">
                <a:solidFill>
                  <a:srgbClr val="000000"/>
                </a:solidFill>
              </a:rPr>
              <a:t>一个字符数组中包含一个以上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8412" y="1385629"/>
            <a:ext cx="3315904" cy="1069471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400"/>
              <a:t>	char s</a:t>
            </a:r>
            <a:r>
              <a:rPr lang="en-US" altLang="zh-CN" sz="2400" smtClean="0"/>
              <a:t>[6];</a:t>
            </a:r>
            <a:endParaRPr lang="en-US" altLang="zh-CN" sz="2400"/>
          </a:p>
          <a:p>
            <a:pPr defTabSz="363538">
              <a:lnSpc>
                <a:spcPct val="120000"/>
              </a:lnSpc>
            </a:pPr>
            <a:r>
              <a:rPr lang="en-US" altLang="zh-CN" sz="2400"/>
              <a:t>	</a:t>
            </a:r>
            <a:r>
              <a:rPr lang="en-US" altLang="zh-CN" sz="2400" smtClean="0"/>
              <a:t>scanf</a:t>
            </a:r>
            <a:r>
              <a:rPr lang="en-US" altLang="zh-CN" sz="2400"/>
              <a:t>("</a:t>
            </a:r>
            <a:r>
              <a:rPr lang="en-US" altLang="zh-CN" sz="2400">
                <a:solidFill>
                  <a:schemeClr val="accent6"/>
                </a:solidFill>
              </a:rPr>
              <a:t>%</a:t>
            </a:r>
            <a:r>
              <a:rPr lang="en-US" altLang="zh-CN" sz="2400" smtClean="0">
                <a:solidFill>
                  <a:schemeClr val="accent6"/>
                </a:solidFill>
              </a:rPr>
              <a:t>s</a:t>
            </a:r>
            <a:r>
              <a:rPr lang="en-US" altLang="zh-CN" sz="2400" smtClean="0"/>
              <a:t>",</a:t>
            </a:r>
            <a:r>
              <a:rPr lang="en-US" altLang="zh-CN" sz="2400">
                <a:solidFill>
                  <a:schemeClr val="accent6"/>
                </a:solidFill>
              </a:rPr>
              <a:t>s</a:t>
            </a:r>
            <a:r>
              <a:rPr lang="en-US" altLang="zh-CN" sz="240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China</a:t>
            </a:r>
            <a:r>
              <a:rPr lang="en-US" altLang="zh-CN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zh-CN" altLang="en-US">
                <a:solidFill>
                  <a:srgbClr val="000000"/>
                </a:solidFill>
              </a:rPr>
              <a:t>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结束符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8203" y="2955796"/>
            <a:ext cx="3627128" cy="901109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xmlns="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2000">
                <a:solidFill>
                  <a:schemeClr val="tx1"/>
                </a:solidFill>
              </a:rPr>
              <a:t>char </a:t>
            </a:r>
            <a:r>
              <a:rPr lang="pt-BR" altLang="zh-CN" sz="2000" smtClean="0">
                <a:solidFill>
                  <a:schemeClr val="tx1"/>
                </a:solidFill>
              </a:rPr>
              <a:t>str</a:t>
            </a:r>
            <a:r>
              <a:rPr lang="en-US" altLang="zh-CN" sz="2000" smtClean="0">
                <a:solidFill>
                  <a:schemeClr val="tx1"/>
                </a:solidFill>
              </a:rPr>
              <a:t>[</a:t>
            </a:r>
            <a:r>
              <a:rPr lang="pt-BR" altLang="zh-CN" sz="2000" smtClean="0">
                <a:solidFill>
                  <a:schemeClr val="tx1"/>
                </a:solidFill>
              </a:rPr>
              <a:t>13</a:t>
            </a:r>
            <a:r>
              <a:rPr lang="en-US" altLang="zh-CN" sz="2000" smtClean="0">
                <a:solidFill>
                  <a:schemeClr val="tx1"/>
                </a:solidFill>
              </a:rPr>
              <a:t>]</a:t>
            </a:r>
            <a:r>
              <a:rPr lang="pt-BR" altLang="zh-CN" sz="2000" smtClean="0">
                <a:solidFill>
                  <a:schemeClr val="tx1"/>
                </a:solidFill>
              </a:rPr>
              <a:t>;</a:t>
            </a:r>
            <a:endParaRPr lang="pt-BR" altLang="zh-CN" sz="200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2000">
                <a:solidFill>
                  <a:schemeClr val="tx1"/>
                </a:solidFill>
              </a:rPr>
              <a:t>scanf</a:t>
            </a:r>
            <a:r>
              <a:rPr lang="pt-BR" altLang="zh-CN" sz="2000" smtClean="0">
                <a:solidFill>
                  <a:schemeClr val="tx1"/>
                </a:solidFill>
              </a:rPr>
              <a:t>("%s"</a:t>
            </a:r>
            <a:r>
              <a:rPr lang="en-US" altLang="zh-CN" sz="2000" smtClean="0">
                <a:solidFill>
                  <a:schemeClr val="tx1"/>
                </a:solidFill>
              </a:rPr>
              <a:t>,</a:t>
            </a:r>
            <a:r>
              <a:rPr lang="pt-BR" altLang="zh-CN" sz="2000" smtClean="0">
                <a:solidFill>
                  <a:schemeClr val="tx1"/>
                </a:solidFill>
              </a:rPr>
              <a:t>str</a:t>
            </a:r>
            <a:r>
              <a:rPr lang="pt-BR" altLang="zh-CN" sz="200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xmlns="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793231" cy="5192580"/>
            <a:chOff x="10187984" y="4266794"/>
            <a:chExt cx="10793231" cy="5192580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10018530" cy="519258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数组占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的：</a:t>
              </a: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32100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scanf</a:t>
            </a:r>
            <a:r>
              <a:rPr lang="en-US" altLang="zh-CN" sz="2000" smtClean="0">
                <a:solidFill>
                  <a:srgbClr val="000000"/>
                </a:solidFill>
              </a:rPr>
              <a:t>("%s", &amp;</a:t>
            </a:r>
            <a:r>
              <a:rPr lang="en-US" altLang="zh-CN" sz="2000">
                <a:solidFill>
                  <a:srgbClr val="000000"/>
                </a:solidFill>
              </a:rPr>
              <a:t>str</a:t>
            </a:r>
            <a:r>
              <a:rPr lang="en-US" altLang="zh-CN" sz="2000" smtClean="0">
                <a:solidFill>
                  <a:srgbClr val="000000"/>
                </a:solidFill>
              </a:rPr>
              <a:t>);		</a:t>
            </a:r>
            <a:r>
              <a:rPr lang="en-US" altLang="zh-CN" sz="2000" smtClean="0">
                <a:solidFill>
                  <a:srgbClr val="008000"/>
                </a:solidFill>
              </a:rPr>
              <a:t>//</a:t>
            </a:r>
            <a:r>
              <a:rPr lang="en-US" altLang="zh-CN" sz="2000">
                <a:solidFill>
                  <a:srgbClr val="008000"/>
                </a:solidFill>
              </a:rPr>
              <a:t>str</a:t>
            </a:r>
            <a:r>
              <a:rPr lang="zh-CN" altLang="en-US" sz="2000">
                <a:solidFill>
                  <a:srgbClr val="008000"/>
                </a:solidFill>
              </a:rPr>
              <a:t>前面不应加</a:t>
            </a:r>
            <a:r>
              <a:rPr lang="en-US" altLang="zh-CN" sz="2000">
                <a:solidFill>
                  <a:srgbClr val="008000"/>
                </a:solidFill>
              </a:rPr>
              <a:t>&amp;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26321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4020513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(“%o”,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用八进制形式输出数组</a:t>
            </a:r>
            <a:r>
              <a:rPr lang="en-US" altLang="zh-CN" sz="2000">
                <a:solidFill>
                  <a:srgbClr val="008000"/>
                </a:solidFill>
              </a:rPr>
              <a:t>c</a:t>
            </a:r>
            <a:r>
              <a:rPr lang="zh-CN" altLang="en-US" sz="2000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4617585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("%s",s);	</a:t>
            </a:r>
            <a:endParaRPr lang="zh-CN" altLang="en-US" sz="20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84285"/>
              </p:ext>
            </p:extLst>
          </p:nvPr>
        </p:nvGraphicFramePr>
        <p:xfrm>
          <a:off x="9215842" y="3550785"/>
          <a:ext cx="2132738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369">
                  <a:extLst>
                    <a:ext uri="{9D8B030D-6E8A-4147-A177-3AD203B41FA5}">
                      <a16:colId xmlns:a16="http://schemas.microsoft.com/office/drawing/2014/main" xmlns="" val="4113008417"/>
                    </a:ext>
                  </a:extLst>
                </a:gridCol>
                <a:gridCol w="1066369">
                  <a:extLst>
                    <a:ext uri="{9D8B030D-6E8A-4147-A177-3AD203B41FA5}">
                      <a16:colId xmlns:a16="http://schemas.microsoft.com/office/drawing/2014/main" xmlns="" val="1821783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</a:t>
                      </a:r>
                      <a:r>
                        <a:rPr lang="zh-CN" altLang="en-US" sz="1600" smtClean="0"/>
                        <a:t>数组</a:t>
                      </a:r>
                      <a:endParaRPr lang="en-US" altLang="zh-CN" sz="160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2000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2001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2002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2003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2004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2005</a:t>
                      </a:r>
                      <a:endParaRPr lang="zh-CN" altLang="en-US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输出字符串的函数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puts(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989556" y="2095274"/>
            <a:ext cx="4435303" cy="35163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作用：将</a:t>
            </a:r>
            <a:r>
              <a:rPr lang="zh-CN" altLang="en-US" sz="2000">
                <a:solidFill>
                  <a:schemeClr val="tx1"/>
                </a:solidFill>
              </a:rPr>
              <a:t>一个字符串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以</a:t>
            </a:r>
            <a:r>
              <a:rPr lang="en-US" altLang="zh-CN" sz="2000" smtClean="0">
                <a:solidFill>
                  <a:schemeClr val="tx1"/>
                </a:solidFill>
              </a:rPr>
              <a:t>′\</a:t>
            </a:r>
            <a:r>
              <a:rPr lang="en-US" altLang="zh-CN" sz="2000">
                <a:solidFill>
                  <a:schemeClr val="tx1"/>
                </a:solidFill>
              </a:rPr>
              <a:t>0′</a:t>
            </a:r>
            <a:r>
              <a:rPr lang="zh-CN" altLang="en-US" sz="2000">
                <a:solidFill>
                  <a:schemeClr val="tx1"/>
                </a:solidFill>
              </a:rPr>
              <a:t>结束的字符序列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输出到终端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用</a:t>
            </a:r>
            <a:r>
              <a:rPr lang="en-US" altLang="zh-CN" sz="2000">
                <a:solidFill>
                  <a:schemeClr val="tx1"/>
                </a:solidFill>
              </a:rPr>
              <a:t>puts</a:t>
            </a:r>
            <a:r>
              <a:rPr lang="zh-CN" altLang="en-US" sz="2000">
                <a:solidFill>
                  <a:schemeClr val="tx1"/>
                </a:solidFill>
              </a:rPr>
              <a:t>函数输出的字符串中可以包含转义字符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在用</a:t>
            </a:r>
            <a:r>
              <a:rPr lang="en-US" altLang="zh-CN" sz="2000">
                <a:solidFill>
                  <a:schemeClr val="tx1"/>
                </a:solidFill>
              </a:rPr>
              <a:t>puts</a:t>
            </a:r>
            <a:r>
              <a:rPr lang="zh-CN" altLang="en-US" sz="2000">
                <a:solidFill>
                  <a:schemeClr val="tx1"/>
                </a:solidFill>
              </a:rPr>
              <a:t>输出时将字符串结束标志</a:t>
            </a:r>
            <a:r>
              <a:rPr lang="en-US" altLang="zh-CN" sz="2000" smtClean="0">
                <a:solidFill>
                  <a:schemeClr val="tx1"/>
                </a:solidFill>
              </a:rPr>
              <a:t>′\0</a:t>
            </a:r>
            <a:r>
              <a:rPr lang="en-US" altLang="zh-CN" sz="2000">
                <a:solidFill>
                  <a:schemeClr val="tx1"/>
                </a:solidFill>
              </a:rPr>
              <a:t>′</a:t>
            </a:r>
            <a:r>
              <a:rPr lang="zh-CN" altLang="en-US" sz="2000">
                <a:solidFill>
                  <a:schemeClr val="tx1"/>
                </a:solidFill>
              </a:rPr>
              <a:t>转换成</a:t>
            </a:r>
            <a:r>
              <a:rPr lang="en-US" altLang="zh-CN" sz="2000">
                <a:solidFill>
                  <a:schemeClr val="tx1"/>
                </a:solidFill>
              </a:rPr>
              <a:t>′\n′</a:t>
            </a:r>
            <a:r>
              <a:rPr lang="zh-CN" altLang="en-US" sz="2000">
                <a:solidFill>
                  <a:schemeClr val="tx1"/>
                </a:solidFill>
              </a:rPr>
              <a:t>，即输出完字符串后换行。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</a:t>
            </a:r>
            <a:r>
              <a:rPr lang="en-US" altLang="zh-CN" smtClean="0">
                <a:solidFill>
                  <a:srgbClr val="000000"/>
                </a:solidFill>
              </a:rPr>
              <a:t>[]="</a:t>
            </a:r>
            <a:r>
              <a:rPr lang="en-US" altLang="zh-CN">
                <a:solidFill>
                  <a:srgbClr val="000000"/>
                </a:solidFill>
              </a:rPr>
              <a:t>China\nBeijing</a:t>
            </a:r>
            <a:r>
              <a:rPr lang="en-US" altLang="zh-CN" smtClean="0">
                <a:solidFill>
                  <a:srgbClr val="000000"/>
                </a:solidFill>
              </a:rPr>
              <a:t>";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sz="2000" b="1"/>
              <a:t>数组名</a:t>
            </a:r>
            <a:r>
              <a:rPr lang="en-US" altLang="zh-CN" sz="2000" b="1"/>
              <a:t>[</a:t>
            </a:r>
            <a:r>
              <a:rPr lang="zh-CN" altLang="en-US" sz="2000" b="1"/>
              <a:t>下标</a:t>
            </a:r>
            <a:r>
              <a:rPr lang="en-US" altLang="zh-CN" sz="2000" b="1"/>
              <a:t>]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963372" y="2104644"/>
            <a:ext cx="4527250" cy="418342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613775"/>
            <a:ext cx="6060147" cy="5787025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0" y="2372184"/>
            <a:ext cx="4727275" cy="2776013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前面有</a:t>
            </a:r>
            <a:r>
              <a:rPr lang="en-US" altLang="zh-CN" sz="2000" b="1">
                <a:solidFill>
                  <a:srgbClr val="008000"/>
                </a:solidFill>
              </a:rPr>
              <a:t>int,</a:t>
            </a:r>
            <a:r>
              <a:rPr lang="zh-CN" altLang="en-US" sz="2000" b="1">
                <a:solidFill>
                  <a:srgbClr val="008000"/>
                </a:solidFill>
              </a:rPr>
              <a:t>这是定义数组</a:t>
            </a:r>
            <a:r>
              <a:rPr lang="en-US" altLang="zh-CN" sz="2000" b="1">
                <a:solidFill>
                  <a:srgbClr val="008000"/>
                </a:solidFill>
              </a:rPr>
              <a:t>,</a:t>
            </a:r>
            <a:r>
              <a:rPr lang="zh-CN" altLang="en-US" sz="2000" b="1">
                <a:solidFill>
                  <a:srgbClr val="008000"/>
                </a:solidFill>
              </a:rPr>
              <a:t>指定数组包含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zh-CN" altLang="en-US" sz="2000" b="1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2000" b="1"/>
          </a:p>
          <a:p>
            <a:pPr defTabSz="363538">
              <a:lnSpc>
                <a:spcPct val="120000"/>
              </a:lnSpc>
            </a:pPr>
            <a:r>
              <a:rPr lang="en-US" altLang="zh-CN" sz="2000" b="1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>
                <a:solidFill>
                  <a:srgbClr val="008000"/>
                </a:solidFill>
              </a:rPr>
              <a:t>//</a:t>
            </a:r>
            <a:r>
              <a:rPr lang="zh-CN" altLang="en-US" sz="2000" b="1">
                <a:solidFill>
                  <a:srgbClr val="008000"/>
                </a:solidFill>
              </a:rPr>
              <a:t>这里的</a:t>
            </a:r>
            <a:r>
              <a:rPr lang="en-US" altLang="zh-CN" sz="2000" b="1">
                <a:solidFill>
                  <a:srgbClr val="008000"/>
                </a:solidFill>
              </a:rPr>
              <a:t>a[6]</a:t>
            </a:r>
            <a:r>
              <a:rPr lang="zh-CN" altLang="en-US" sz="2000" b="1">
                <a:solidFill>
                  <a:srgbClr val="008000"/>
                </a:solidFill>
              </a:rPr>
              <a:t>表示引用</a:t>
            </a:r>
            <a:r>
              <a:rPr lang="en-US" altLang="zh-CN" sz="2000" b="1">
                <a:solidFill>
                  <a:srgbClr val="008000"/>
                </a:solidFill>
              </a:rPr>
              <a:t>a</a:t>
            </a:r>
            <a:r>
              <a:rPr lang="zh-CN" altLang="en-US" sz="2000" b="1">
                <a:solidFill>
                  <a:srgbClr val="008000"/>
                </a:solidFill>
              </a:rPr>
              <a:t>数组中序号为</a:t>
            </a:r>
            <a:r>
              <a:rPr lang="en-US" altLang="zh-CN" sz="2000" b="1">
                <a:solidFill>
                  <a:srgbClr val="008000"/>
                </a:solidFill>
              </a:rPr>
              <a:t>6</a:t>
            </a:r>
            <a:r>
              <a:rPr lang="zh-CN" altLang="en-US" sz="2000" b="1">
                <a:solidFill>
                  <a:srgbClr val="008000"/>
                </a:solidFill>
              </a:rPr>
              <a:t>的元素</a:t>
            </a:r>
            <a:endParaRPr lang="en-US" altLang="zh-CN" sz="2000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输入字符串的函数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</a:t>
            </a:r>
            <a:r>
              <a:rPr lang="en-US" altLang="zh-CN" b="1" smtClean="0"/>
              <a:t>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</a:t>
            </a:r>
            <a:r>
              <a:rPr lang="zh-CN" altLang="en-US" smtClean="0">
                <a:solidFill>
                  <a:schemeClr val="tx1"/>
                </a:solidFill>
              </a:rPr>
              <a:t>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gets(str);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en-US" altLang="zh-CN">
                <a:solidFill>
                  <a:srgbClr val="008000"/>
                </a:solidFill>
              </a:rPr>
              <a:t>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Computer</a:t>
            </a:r>
            <a:r>
              <a:rPr lang="en-US" altLang="zh-CN">
                <a:solidFill>
                  <a:schemeClr val="tx1"/>
                </a:solidFill>
              </a:rPr>
              <a:t>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将</a:t>
            </a:r>
            <a:r>
              <a:rPr lang="zh-CN" altLang="en-US">
                <a:solidFill>
                  <a:schemeClr val="tx1"/>
                </a:solidFill>
              </a:rPr>
              <a:t>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字符串。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连接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</a:t>
            </a:r>
            <a:r>
              <a:rPr lang="en-US" altLang="zh-CN" b="1" smtClean="0"/>
              <a:t>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连接</a:t>
            </a:r>
            <a:r>
              <a:rPr lang="zh-CN" altLang="en-US">
                <a:solidFill>
                  <a:schemeClr val="tx1"/>
                </a:solidFill>
              </a:rPr>
              <a:t>前两个字符串的后面都有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连接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</a:t>
            </a:r>
            <a:r>
              <a:rPr lang="en-US" altLang="zh-CN" b="1" smtClean="0"/>
              <a:t>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16" name="圆角矩形 15"/>
          <p:cNvSpPr/>
          <p:nvPr/>
        </p:nvSpPr>
        <p:spPr>
          <a:xfrm>
            <a:off x="1159566" y="2095414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char </a:t>
            </a:r>
            <a:r>
              <a:rPr lang="en-US" altLang="zh-CN" sz="2000" smtClean="0">
                <a:solidFill>
                  <a:srgbClr val="000000"/>
                </a:solidFill>
              </a:rPr>
              <a:t>str1[30]={"People′s </a:t>
            </a:r>
            <a:r>
              <a:rPr lang="en-US" altLang="zh-CN" sz="2000">
                <a:solidFill>
                  <a:srgbClr val="000000"/>
                </a:solidFill>
              </a:rPr>
              <a:t>Republic of </a:t>
            </a:r>
            <a:r>
              <a:rPr lang="en-US" altLang="zh-CN" sz="2000" smtClean="0">
                <a:solidFill>
                  <a:srgbClr val="000000"/>
                </a:solidFill>
              </a:rPr>
              <a:t>"};</a:t>
            </a:r>
            <a:endParaRPr lang="en-US" altLang="zh-CN" sz="200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char str2[]={"China"};</a:t>
            </a:r>
            <a:endParaRPr lang="en-US" altLang="zh-CN" sz="200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printf("%s", </a:t>
            </a:r>
            <a:r>
              <a:rPr lang="en-US" altLang="zh-CN" sz="2000">
                <a:solidFill>
                  <a:srgbClr val="000000"/>
                </a:solidFill>
              </a:rPr>
              <a:t>strcat(str1, str2));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86497"/>
              </p:ext>
            </p:extLst>
          </p:nvPr>
        </p:nvGraphicFramePr>
        <p:xfrm>
          <a:off x="1185707" y="3789003"/>
          <a:ext cx="10350763" cy="186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183">
                  <a:extLst>
                    <a:ext uri="{9D8B030D-6E8A-4147-A177-3AD203B41FA5}">
                      <a16:colId xmlns:a16="http://schemas.microsoft.com/office/drawing/2014/main" xmlns="" val="3593887525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328708299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59025081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750104928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05194836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64215034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57165964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66596021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985827532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544226615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406751857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518622226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647148479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459708014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47324019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940101418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443762957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627079428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086508134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29854312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2288977770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201199673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167737917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724100416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861618261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288020494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323041116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414208604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4241550078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461798770"/>
                    </a:ext>
                  </a:extLst>
                </a:gridCol>
                <a:gridCol w="318786">
                  <a:extLst>
                    <a:ext uri="{9D8B030D-6E8A-4147-A177-3AD203B41FA5}">
                      <a16:colId xmlns:a16="http://schemas.microsoft.com/office/drawing/2014/main" xmlns="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smtClean="0"/>
                        <a:t>连接前</a:t>
                      </a:r>
                      <a:endParaRPr lang="en-US" altLang="zh-CN" sz="1800" b="1" smtClean="0"/>
                    </a:p>
                    <a:p>
                      <a:pPr algn="r"/>
                      <a:r>
                        <a:rPr lang="en-US" altLang="zh-CN" sz="1800" b="1" smtClean="0"/>
                        <a:t>str1:</a:t>
                      </a:r>
                      <a:endParaRPr lang="zh-CN" altLang="en-US" sz="1800" b="1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P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e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o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p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l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e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'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s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 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R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e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p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u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b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l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i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c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 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o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f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 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800" b="1" smtClean="0"/>
                    </a:p>
                    <a:p>
                      <a:pPr algn="r"/>
                      <a:r>
                        <a:rPr lang="en-US" altLang="zh-CN" sz="1800" b="1" smtClean="0"/>
                        <a:t>str2:</a:t>
                      </a:r>
                      <a:endParaRPr lang="zh-CN" altLang="en-US" sz="1800" b="1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C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h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i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n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smtClean="0"/>
                        <a:t>连接后</a:t>
                      </a:r>
                      <a:endParaRPr lang="en-US" altLang="zh-CN" sz="1800" b="1" smtClean="0"/>
                    </a:p>
                    <a:p>
                      <a:pPr algn="r"/>
                      <a:r>
                        <a:rPr lang="en-US" altLang="zh-CN" sz="1800" b="1" smtClean="0"/>
                        <a:t>str1:</a:t>
                      </a:r>
                      <a:endParaRPr lang="zh-CN" altLang="en-US" sz="1800" b="1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P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e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o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p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l</a:t>
                      </a:r>
                      <a:endParaRPr lang="zh-CN" altLang="en-US" sz="1800" b="1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e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'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s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 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R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e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p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u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b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l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i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c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 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o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f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 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C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h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i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n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a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mtClean="0"/>
                        <a:t>\0</a:t>
                      </a:r>
                      <a:endParaRPr lang="zh-CN" altLang="en-US" sz="1800" b="1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复制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strcpy(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</a:t>
            </a:r>
            <a:r>
              <a:rPr lang="zh-CN" altLang="en-US" sz="2000" smtClean="0">
                <a:solidFill>
                  <a:schemeClr val="tx1"/>
                </a:solidFill>
              </a:rPr>
              <a:t>：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1. </a:t>
            </a:r>
            <a:r>
              <a:rPr lang="zh-CN" altLang="en-US" sz="2000" smtClean="0">
                <a:solidFill>
                  <a:schemeClr val="tx1"/>
                </a:solidFill>
              </a:rPr>
              <a:t>将</a:t>
            </a:r>
            <a:r>
              <a:rPr lang="zh-CN" altLang="en-US" sz="2000">
                <a:solidFill>
                  <a:schemeClr val="tx1"/>
                </a:solidFill>
              </a:rPr>
              <a:t>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复制到字符数组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中去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2. </a:t>
            </a:r>
            <a:r>
              <a:rPr lang="zh-CN" altLang="en-US" sz="2000" smtClean="0">
                <a:solidFill>
                  <a:schemeClr val="tx1"/>
                </a:solidFill>
              </a:rPr>
              <a:t>字符</a:t>
            </a: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。字符数组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的长度不应小于字符串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3.  </a:t>
            </a:r>
            <a:r>
              <a:rPr lang="en-US" altLang="zh-CN" sz="2000">
                <a:solidFill>
                  <a:schemeClr val="tx1"/>
                </a:solidFill>
              </a:rPr>
              <a:t>“</a:t>
            </a:r>
            <a:r>
              <a:rPr lang="zh-CN" altLang="en-US" sz="2000">
                <a:solidFill>
                  <a:schemeClr val="tx1"/>
                </a:solidFill>
              </a:rPr>
              <a:t>字符数组</a:t>
            </a:r>
            <a:r>
              <a:rPr lang="en-US" altLang="zh-CN" sz="2000">
                <a:solidFill>
                  <a:schemeClr val="tx1"/>
                </a:solidFill>
              </a:rPr>
              <a:t>1”</a:t>
            </a:r>
            <a:r>
              <a:rPr lang="zh-CN" altLang="en-US" sz="2000">
                <a:solidFill>
                  <a:schemeClr val="tx1"/>
                </a:solidFill>
              </a:rPr>
              <a:t>必须写成数组名</a:t>
            </a:r>
            <a:r>
              <a:rPr lang="zh-CN" altLang="en-US" sz="2000" smtClean="0">
                <a:solidFill>
                  <a:schemeClr val="tx1"/>
                </a:solidFill>
              </a:rPr>
              <a:t>形式，</a:t>
            </a:r>
            <a:r>
              <a:rPr lang="zh-CN" altLang="en-US" sz="2000">
                <a:solidFill>
                  <a:schemeClr val="tx1"/>
                </a:solidFill>
              </a:rPr>
              <a:t>“字符串</a:t>
            </a:r>
            <a:r>
              <a:rPr lang="en-US" altLang="zh-CN" sz="2000">
                <a:solidFill>
                  <a:schemeClr val="tx1"/>
                </a:solidFill>
              </a:rPr>
              <a:t>2”</a:t>
            </a:r>
            <a:r>
              <a:rPr lang="zh-CN" altLang="en-US" sz="2000">
                <a:solidFill>
                  <a:schemeClr val="tx1"/>
                </a:solidFill>
              </a:rPr>
              <a:t>可以是字符数组名，也可以是一个字符串常量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4. </a:t>
            </a:r>
            <a:r>
              <a:rPr lang="zh-CN" altLang="en-US" sz="2000" smtClean="0">
                <a:solidFill>
                  <a:schemeClr val="tx1"/>
                </a:solidFill>
              </a:rPr>
              <a:t>若在</a:t>
            </a:r>
            <a:r>
              <a:rPr lang="zh-CN" altLang="en-US" sz="2000">
                <a:solidFill>
                  <a:schemeClr val="tx1"/>
                </a:solidFill>
              </a:rPr>
              <a:t>复制前未</a:t>
            </a:r>
            <a:r>
              <a:rPr lang="zh-CN" altLang="en-US" sz="2000" smtClean="0">
                <a:solidFill>
                  <a:schemeClr val="tx1"/>
                </a:solidFill>
              </a:rPr>
              <a:t>对</a:t>
            </a:r>
            <a:r>
              <a:rPr lang="zh-CN" altLang="en-US" sz="2000">
                <a:solidFill>
                  <a:schemeClr val="tx1"/>
                </a:solidFill>
              </a:rPr>
              <a:t>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 smtClean="0">
                <a:solidFill>
                  <a:schemeClr val="tx1"/>
                </a:solidFill>
              </a:rPr>
              <a:t>初始化</a:t>
            </a:r>
            <a:r>
              <a:rPr lang="zh-CN" altLang="en-US" sz="2000">
                <a:solidFill>
                  <a:schemeClr val="tx1"/>
                </a:solidFill>
              </a:rPr>
              <a:t>或赋值，</a:t>
            </a:r>
            <a:r>
              <a:rPr lang="zh-CN" altLang="en-US" sz="2000" smtClean="0">
                <a:solidFill>
                  <a:schemeClr val="tx1"/>
                </a:solidFill>
              </a:rPr>
              <a:t>则其各</a:t>
            </a:r>
            <a:r>
              <a:rPr lang="zh-CN" altLang="en-US" sz="2000">
                <a:solidFill>
                  <a:schemeClr val="tx1"/>
                </a:solidFill>
              </a:rPr>
              <a:t>字节中的</a:t>
            </a:r>
            <a:r>
              <a:rPr lang="zh-CN" altLang="en-US" sz="2000" smtClean="0">
                <a:solidFill>
                  <a:schemeClr val="tx1"/>
                </a:solidFill>
              </a:rPr>
              <a:t>内容无法预知，</a:t>
            </a:r>
            <a:r>
              <a:rPr lang="zh-CN" altLang="en-US" sz="2000">
                <a:solidFill>
                  <a:schemeClr val="tx1"/>
                </a:solidFill>
              </a:rPr>
              <a:t>复制时</a:t>
            </a:r>
            <a:r>
              <a:rPr lang="zh-CN" altLang="en-US" sz="2000" smtClean="0">
                <a:solidFill>
                  <a:schemeClr val="tx1"/>
                </a:solidFill>
              </a:rPr>
              <a:t>将字符串</a:t>
            </a:r>
            <a:r>
              <a:rPr lang="en-US" altLang="zh-CN" sz="2000" smtClean="0">
                <a:solidFill>
                  <a:schemeClr val="tx1"/>
                </a:solidFill>
              </a:rPr>
              <a:t>2</a:t>
            </a:r>
            <a:r>
              <a:rPr lang="zh-CN" altLang="en-US" sz="2000" smtClean="0">
                <a:solidFill>
                  <a:schemeClr val="tx1"/>
                </a:solidFill>
              </a:rPr>
              <a:t>和</a:t>
            </a:r>
            <a:r>
              <a:rPr lang="zh-CN" altLang="en-US" sz="2000">
                <a:solidFill>
                  <a:schemeClr val="tx1"/>
                </a:solidFill>
              </a:rPr>
              <a:t>其后的</a:t>
            </a:r>
            <a:r>
              <a:rPr lang="en-US" altLang="zh-CN" sz="2000" smtClean="0">
                <a:solidFill>
                  <a:schemeClr val="tx1"/>
                </a:solidFill>
              </a:rPr>
              <a:t>′\0</a:t>
            </a:r>
            <a:r>
              <a:rPr lang="en-US" altLang="zh-CN" sz="2000">
                <a:solidFill>
                  <a:schemeClr val="tx1"/>
                </a:solidFill>
              </a:rPr>
              <a:t>′</a:t>
            </a:r>
            <a:r>
              <a:rPr lang="zh-CN" altLang="en-US" sz="2000">
                <a:solidFill>
                  <a:schemeClr val="tx1"/>
                </a:solidFill>
              </a:rPr>
              <a:t>一起复制到字符数组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中，取代字符数组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 smtClean="0">
                <a:solidFill>
                  <a:schemeClr val="tx1"/>
                </a:solidFill>
              </a:rPr>
              <a:t>中前面的字符，未被取代的字符保持原有内容。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char </a:t>
            </a:r>
            <a:r>
              <a:rPr lang="en-US" altLang="zh-CN" sz="2000" smtClean="0">
                <a:solidFill>
                  <a:srgbClr val="000000"/>
                </a:solidFill>
              </a:rPr>
              <a:t>str1[10], str2[]="China";</a:t>
            </a:r>
            <a:endParaRPr lang="en-US" altLang="zh-CN" sz="200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strcpy(str1, str2); </a:t>
            </a:r>
            <a:r>
              <a:rPr lang="zh-CN" altLang="en-US" sz="2000" smtClean="0">
                <a:solidFill>
                  <a:srgbClr val="000000"/>
                </a:solidFill>
              </a:rPr>
              <a:t>或 </a:t>
            </a:r>
            <a:r>
              <a:rPr lang="en-US" altLang="zh-CN" sz="2000" smtClean="0">
                <a:solidFill>
                  <a:srgbClr val="000000"/>
                </a:solidFill>
              </a:rPr>
              <a:t>strcpy(str1, "China");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</a:t>
            </a:r>
            <a:r>
              <a:rPr lang="zh-CN" altLang="en-US" smtClean="0"/>
              <a:t>1</a:t>
            </a:r>
            <a:r>
              <a:rPr lang="zh-CN" altLang="en-US"/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555714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xmlns="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C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h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i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n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a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\0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\0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\0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\0</a:t>
                      </a:r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smtClean="0"/>
                        <a:t>\0</a:t>
                      </a:r>
                      <a:endParaRPr lang="zh-CN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694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80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复制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strcpy(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作用：将字符串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复制到字符数组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中去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 startAt="5"/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不能</a:t>
            </a:r>
            <a:r>
              <a:rPr lang="zh-CN" altLang="en-US" sz="2000">
                <a:solidFill>
                  <a:schemeClr val="tx1"/>
                </a:solidFill>
              </a:rPr>
              <a:t>用赋值语句将一个字符串常量或字符数组直接给一个字符数组。字符数组名是一个地址常量，它不能改变值，正如数值型数组名不能被赋值一样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 startAt="5"/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可以用</a:t>
            </a:r>
            <a:r>
              <a:rPr lang="en-US" altLang="zh-CN" sz="2000">
                <a:solidFill>
                  <a:schemeClr val="tx1"/>
                </a:solidFill>
              </a:rPr>
              <a:t>strncpy</a:t>
            </a:r>
            <a:r>
              <a:rPr lang="zh-CN" altLang="en-US" sz="2000">
                <a:solidFill>
                  <a:schemeClr val="tx1"/>
                </a:solidFill>
              </a:rPr>
              <a:t>函数将字符串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中前面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个字符复制到字符数组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中去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>
                <a:solidFill>
                  <a:schemeClr val="tx1"/>
                </a:solidFill>
              </a:rPr>
              <a:t>str2</a:t>
            </a:r>
            <a:r>
              <a:rPr lang="zh-CN" altLang="en-US" sz="2000">
                <a:solidFill>
                  <a:schemeClr val="tx1"/>
                </a:solidFill>
              </a:rPr>
              <a:t>中最</a:t>
            </a:r>
            <a:r>
              <a:rPr lang="zh-CN" altLang="en-US" sz="2000" smtClean="0">
                <a:solidFill>
                  <a:schemeClr val="tx1"/>
                </a:solidFill>
              </a:rPr>
              <a:t>前面</a:t>
            </a:r>
            <a:r>
              <a:rPr lang="en-US" altLang="zh-CN" sz="2000" smtClean="0">
                <a:solidFill>
                  <a:schemeClr val="tx1"/>
                </a:solidFill>
              </a:rPr>
              <a:t>n</a:t>
            </a:r>
            <a:r>
              <a:rPr lang="zh-CN" altLang="en-US" sz="2000" smtClean="0">
                <a:solidFill>
                  <a:schemeClr val="tx1"/>
                </a:solidFill>
              </a:rPr>
              <a:t>个</a:t>
            </a:r>
            <a:r>
              <a:rPr lang="zh-CN" altLang="en-US" sz="2000">
                <a:solidFill>
                  <a:schemeClr val="tx1"/>
                </a:solidFill>
              </a:rPr>
              <a:t>字符复制到</a:t>
            </a:r>
            <a:r>
              <a:rPr lang="en-US" altLang="zh-CN" sz="2000">
                <a:solidFill>
                  <a:schemeClr val="tx1"/>
                </a:solidFill>
              </a:rPr>
              <a:t>str1</a:t>
            </a:r>
            <a:r>
              <a:rPr lang="zh-CN" altLang="en-US" sz="2000">
                <a:solidFill>
                  <a:schemeClr val="tx1"/>
                </a:solidFill>
              </a:rPr>
              <a:t>中，取代</a:t>
            </a:r>
            <a:r>
              <a:rPr lang="en-US" altLang="zh-CN" sz="2000">
                <a:solidFill>
                  <a:schemeClr val="tx1"/>
                </a:solidFill>
              </a:rPr>
              <a:t>str1</a:t>
            </a:r>
            <a:r>
              <a:rPr lang="zh-CN" altLang="en-US" sz="2000">
                <a:solidFill>
                  <a:schemeClr val="tx1"/>
                </a:solidFill>
              </a:rPr>
              <a:t>中原有的最</a:t>
            </a:r>
            <a:r>
              <a:rPr lang="zh-CN" altLang="en-US" sz="2000" smtClean="0">
                <a:solidFill>
                  <a:schemeClr val="tx1"/>
                </a:solidFill>
              </a:rPr>
              <a:t>前面</a:t>
            </a:r>
            <a:r>
              <a:rPr lang="en-US" altLang="zh-CN" sz="2000" smtClean="0">
                <a:solidFill>
                  <a:schemeClr val="tx1"/>
                </a:solidFill>
              </a:rPr>
              <a:t>n</a:t>
            </a:r>
            <a:r>
              <a:rPr lang="zh-CN" altLang="en-US" sz="2000" smtClean="0">
                <a:solidFill>
                  <a:schemeClr val="tx1"/>
                </a:solidFill>
              </a:rPr>
              <a:t>个</a:t>
            </a:r>
            <a:r>
              <a:rPr lang="zh-CN" altLang="en-US" sz="2000">
                <a:solidFill>
                  <a:schemeClr val="tx1"/>
                </a:solidFill>
              </a:rPr>
              <a:t>字符。但复制的字符个数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不应多于</a:t>
            </a:r>
            <a:r>
              <a:rPr lang="en-US" altLang="zh-CN" sz="2000">
                <a:solidFill>
                  <a:schemeClr val="tx1"/>
                </a:solidFill>
              </a:rPr>
              <a:t>str1</a:t>
            </a:r>
            <a:r>
              <a:rPr lang="zh-CN" altLang="en-US" sz="2000">
                <a:solidFill>
                  <a:schemeClr val="tx1"/>
                </a:solidFill>
              </a:rPr>
              <a:t>中原有的字符（不包括</a:t>
            </a:r>
            <a:r>
              <a:rPr lang="en-US" altLang="zh-CN" sz="2000" smtClean="0">
                <a:solidFill>
                  <a:schemeClr val="tx1"/>
                </a:solidFill>
              </a:rPr>
              <a:t>′\</a:t>
            </a:r>
            <a:r>
              <a:rPr lang="en-US" altLang="zh-CN" sz="2000">
                <a:solidFill>
                  <a:schemeClr val="tx1"/>
                </a:solidFill>
              </a:rPr>
              <a:t>0′</a:t>
            </a:r>
            <a:r>
              <a:rPr lang="zh-CN" altLang="en-US" sz="2000">
                <a:solidFill>
                  <a:schemeClr val="tx1"/>
                </a:solidFill>
              </a:rPr>
              <a:t>）。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</a:t>
            </a:r>
            <a:r>
              <a:rPr lang="en-US" altLang="zh-CN" smtClean="0">
                <a:solidFill>
                  <a:srgbClr val="000000"/>
                </a:solidFill>
              </a:rPr>
              <a:t>str1[10], str2[]="China";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strcpy(str1, str2);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</a:t>
            </a:r>
            <a:r>
              <a:rPr lang="zh-CN" altLang="en-US" smtClean="0"/>
              <a:t>1</a:t>
            </a:r>
            <a:r>
              <a:rPr lang="zh-CN" altLang="en-US"/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xmlns="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str1="China"; str1=str2;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692328" y="5183633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strncpy(str1, str2, 2</a:t>
            </a:r>
            <a:r>
              <a:rPr lang="en-US" altLang="zh-CN" sz="2000">
                <a:solidFill>
                  <a:srgbClr val="000000"/>
                </a:solidFill>
              </a:rPr>
              <a:t>);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strcmp(</a:t>
            </a:r>
            <a:r>
              <a:rPr lang="zh-CN" altLang="en-US" b="1" smtClean="0"/>
              <a:t>字符串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作用：比较字符串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和字符串</a:t>
            </a:r>
            <a:r>
              <a:rPr lang="en-US" altLang="zh-CN" sz="2000" smtClean="0">
                <a:solidFill>
                  <a:schemeClr val="tx1"/>
                </a:solidFill>
              </a:rPr>
              <a:t>2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>
                <a:solidFill>
                  <a:schemeClr val="tx1"/>
                </a:solidFill>
              </a:rPr>
              <a:t>字符串比较的</a:t>
            </a:r>
            <a:r>
              <a:rPr lang="zh-CN" altLang="en-US" sz="2000" b="1">
                <a:solidFill>
                  <a:schemeClr val="tx1"/>
                </a:solidFill>
              </a:rPr>
              <a:t>规则</a:t>
            </a:r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zh-CN" altLang="en-US" sz="2000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按</a:t>
            </a:r>
            <a:r>
              <a:rPr lang="en-US" altLang="zh-CN" sz="2000">
                <a:solidFill>
                  <a:schemeClr val="tx1"/>
                </a:solidFill>
              </a:rPr>
              <a:t>ASCII</a:t>
            </a:r>
            <a:r>
              <a:rPr lang="zh-CN" altLang="en-US" sz="2000">
                <a:solidFill>
                  <a:schemeClr val="tx1"/>
                </a:solidFill>
              </a:rPr>
              <a:t>码值大小比较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 sz="2000" smtClean="0">
                <a:solidFill>
                  <a:schemeClr val="tx1"/>
                </a:solidFill>
              </a:rPr>
              <a:t>′\</a:t>
            </a:r>
            <a:r>
              <a:rPr lang="en-US" altLang="zh-CN" sz="2000">
                <a:solidFill>
                  <a:schemeClr val="tx1"/>
                </a:solidFill>
              </a:rPr>
              <a:t>0′</a:t>
            </a:r>
            <a:r>
              <a:rPr lang="zh-CN" altLang="en-US" sz="2000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1) </a:t>
            </a:r>
            <a:r>
              <a:rPr lang="zh-CN" altLang="en-US" sz="2000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2) </a:t>
            </a:r>
            <a:r>
              <a:rPr lang="zh-CN" altLang="en-US" sz="2000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对不相同的字符的比较结果为准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en-US" altLang="zh-CN" sz="2000" smtClean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str2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strcmp("China", "Korea");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"Beijing");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6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strcmp(</a:t>
            </a:r>
            <a:r>
              <a:rPr lang="zh-CN" altLang="en-US" b="1" smtClean="0"/>
              <a:t>字符串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比较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zh-CN" altLang="en-US" sz="2000" b="1">
                <a:solidFill>
                  <a:schemeClr val="tx1"/>
                </a:solidFill>
              </a:rPr>
              <a:t>结果</a:t>
            </a:r>
            <a:r>
              <a:rPr lang="zh-CN" altLang="en-US" sz="2000">
                <a:solidFill>
                  <a:schemeClr val="tx1"/>
                </a:solidFill>
              </a:rPr>
              <a:t>由函数值带回</a:t>
            </a:r>
            <a:r>
              <a:rPr lang="zh-CN" altLang="en-US" sz="2000" smtClean="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1) </a:t>
            </a:r>
            <a:r>
              <a:rPr lang="zh-CN" altLang="en-US" sz="2000">
                <a:solidFill>
                  <a:schemeClr val="tx1"/>
                </a:solidFill>
              </a:rPr>
              <a:t>如果字符串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与字符串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相同，则函数值为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2) </a:t>
            </a:r>
            <a:r>
              <a:rPr lang="zh-CN" altLang="en-US" sz="2000">
                <a:solidFill>
                  <a:schemeClr val="tx1"/>
                </a:solidFill>
              </a:rPr>
              <a:t>如果字符串</a:t>
            </a:r>
            <a:r>
              <a:rPr lang="en-US" altLang="zh-CN" sz="2000">
                <a:solidFill>
                  <a:schemeClr val="tx1"/>
                </a:solidFill>
              </a:rPr>
              <a:t>1&gt;</a:t>
            </a:r>
            <a:r>
              <a:rPr lang="zh-CN" altLang="en-US" sz="2000">
                <a:solidFill>
                  <a:schemeClr val="tx1"/>
                </a:solidFill>
              </a:rPr>
              <a:t>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000" smtClean="0">
                <a:solidFill>
                  <a:schemeClr val="tx1"/>
                </a:solidFill>
              </a:rPr>
              <a:t>(</a:t>
            </a:r>
            <a:r>
              <a:rPr lang="en-US" altLang="zh-CN" sz="2000">
                <a:solidFill>
                  <a:schemeClr val="tx1"/>
                </a:solidFill>
              </a:rPr>
              <a:t>3) </a:t>
            </a:r>
            <a:r>
              <a:rPr lang="zh-CN" altLang="en-US" sz="2000">
                <a:solidFill>
                  <a:schemeClr val="tx1"/>
                </a:solidFill>
              </a:rPr>
              <a:t>如果字符串</a:t>
            </a:r>
            <a:r>
              <a:rPr lang="en-US" altLang="zh-CN" sz="2000">
                <a:solidFill>
                  <a:schemeClr val="tx1"/>
                </a:solidFill>
              </a:rPr>
              <a:t>1&lt;</a:t>
            </a:r>
            <a:r>
              <a:rPr lang="zh-CN" altLang="en-US" sz="2000">
                <a:solidFill>
                  <a:schemeClr val="tx1"/>
                </a:solidFill>
              </a:rPr>
              <a:t>字符串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，则函数值为一个负整数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str2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strcmp("China", "Korea");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"Beijing");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70545" y="3194137"/>
            <a:ext cx="4744132" cy="3217173"/>
            <a:chOff x="10187984" y="2942010"/>
            <a:chExt cx="4744132" cy="3217173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2942010"/>
              <a:ext cx="3956967" cy="321717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比较不能直接用</a:t>
              </a: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 </a:t>
              </a: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strcmp(str1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</a:t>
              </a:r>
              <a:r>
                <a:rPr lang="en-US" altLang="zh-CN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0)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测字符串长度的函数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400" b="1" smtClean="0"/>
              <a:t>strlen(</a:t>
            </a:r>
            <a:r>
              <a:rPr lang="zh-CN" altLang="en-US" sz="2400" b="1" smtClean="0"/>
              <a:t>字符数组</a:t>
            </a:r>
            <a:r>
              <a:rPr lang="en-US" altLang="zh-CN" sz="2400" b="1" smtClean="0"/>
              <a:t>)</a:t>
            </a:r>
            <a:endParaRPr lang="zh-CN" altLang="en-US" sz="24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不包括</a:t>
            </a:r>
            <a:r>
              <a:rPr lang="en-US" altLang="zh-CN" sz="2000" smtClean="0">
                <a:solidFill>
                  <a:schemeClr val="tx1"/>
                </a:solidFill>
              </a:rPr>
              <a:t>′\</a:t>
            </a:r>
            <a:r>
              <a:rPr lang="en-US" altLang="zh-CN" sz="2000">
                <a:solidFill>
                  <a:schemeClr val="tx1"/>
                </a:solidFill>
              </a:rPr>
              <a:t>0′</a:t>
            </a:r>
            <a:r>
              <a:rPr lang="zh-CN" altLang="en-US" sz="2000">
                <a:solidFill>
                  <a:schemeClr val="tx1"/>
                </a:solidFill>
              </a:rPr>
              <a:t>在内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3071184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	printf("%d,%</a:t>
            </a:r>
            <a:r>
              <a:rPr lang="en-US" altLang="zh-CN" sz="2000" smtClean="0">
                <a:solidFill>
                  <a:srgbClr val="000000"/>
                </a:solidFill>
              </a:rPr>
              <a:t>d\n",</a:t>
            </a:r>
            <a:r>
              <a:rPr lang="en-US" altLang="zh-CN" sz="2000">
                <a:solidFill>
                  <a:schemeClr val="accent6"/>
                </a:solidFill>
              </a:rPr>
              <a:t>strlen(str)</a:t>
            </a:r>
            <a:r>
              <a:rPr lang="en-US" altLang="zh-CN" sz="2000">
                <a:solidFill>
                  <a:srgbClr val="000000"/>
                </a:solidFill>
              </a:rPr>
              <a:t>,</a:t>
            </a:r>
            <a:r>
              <a:rPr lang="en-US" altLang="zh-CN" sz="2000">
                <a:solidFill>
                  <a:schemeClr val="accent6"/>
                </a:solidFill>
              </a:rPr>
              <a:t>strlen("China")</a:t>
            </a:r>
            <a:r>
              <a:rPr lang="en-US" altLang="zh-CN" sz="2000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z="2000">
                <a:solidFill>
                  <a:srgbClr val="000000"/>
                </a:solidFill>
              </a:rPr>
              <a:t>}</a:t>
            </a:r>
            <a:endParaRPr lang="en-US" altLang="zh-CN" sz="2000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2314" y="5055202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</a:t>
            </a:r>
            <a:r>
              <a:rPr lang="zh-CN" altLang="en-US" smtClean="0"/>
              <a:t>为大小写</a:t>
            </a:r>
            <a:r>
              <a:rPr lang="zh-CN" altLang="en-US"/>
              <a:t>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strlwr(</a:t>
            </a:r>
            <a:r>
              <a:rPr lang="zh-CN" altLang="en-US" sz="2000" b="1" smtClean="0"/>
              <a:t>字符串</a:t>
            </a:r>
            <a:r>
              <a:rPr lang="en-US" altLang="zh-CN" sz="2000" b="1" smtClean="0"/>
              <a:t>)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作用：将</a:t>
            </a:r>
            <a:r>
              <a:rPr lang="zh-CN" altLang="en-US" sz="2000">
                <a:solidFill>
                  <a:schemeClr val="tx1"/>
                </a:solidFill>
              </a:rPr>
              <a:t>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/>
              <a:t>strupr(</a:t>
            </a:r>
            <a:r>
              <a:rPr lang="zh-CN" altLang="en-US" sz="2000" b="1"/>
              <a:t>字符串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作用：将</a:t>
            </a:r>
            <a:r>
              <a:rPr lang="zh-CN" altLang="en-US" sz="2000">
                <a:solidFill>
                  <a:schemeClr val="tx1"/>
                </a:solidFill>
              </a:rPr>
              <a:t>字符串</a:t>
            </a:r>
            <a:r>
              <a:rPr lang="zh-CN" altLang="en-US" sz="2000" smtClean="0">
                <a:solidFill>
                  <a:schemeClr val="tx1"/>
                </a:solidFill>
              </a:rPr>
              <a:t>中小写</a:t>
            </a:r>
            <a:r>
              <a:rPr lang="zh-CN" altLang="en-US" sz="2000">
                <a:solidFill>
                  <a:schemeClr val="tx1"/>
                </a:solidFill>
              </a:rPr>
              <a:t>字母换</a:t>
            </a:r>
            <a:r>
              <a:rPr lang="zh-CN" altLang="en-US" sz="2000" smtClean="0">
                <a:solidFill>
                  <a:schemeClr val="tx1"/>
                </a:solidFill>
              </a:rPr>
              <a:t>成大写</a:t>
            </a:r>
            <a:r>
              <a:rPr lang="zh-CN" altLang="en-US" sz="2000">
                <a:solidFill>
                  <a:schemeClr val="tx1"/>
                </a:solidFill>
              </a:rPr>
              <a:t>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662922" cy="2772090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，它们属于</a:t>
              </a:r>
              <a:r>
                <a:rPr lang="zh-CN" altLang="en-US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函数并非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2000" b="1" smtClean="0">
                  <a:solidFill>
                    <a:schemeClr val="accent1"/>
                  </a:solidFill>
                </a:rPr>
                <a:t>#</a:t>
              </a:r>
              <a:r>
                <a:rPr lang="en-US" altLang="zh-CN" sz="2000" b="1">
                  <a:solidFill>
                    <a:schemeClr val="accent1"/>
                  </a:solidFill>
                </a:rPr>
                <a:t>include &lt;string.h</a:t>
              </a:r>
              <a:r>
                <a:rPr lang="en-US" altLang="zh-CN" sz="2000" b="1" smtClean="0">
                  <a:solidFill>
                    <a:schemeClr val="accent1"/>
                  </a:solidFill>
                </a:rPr>
                <a:t>&gt;</a:t>
              </a:r>
              <a:r>
                <a:rPr lang="zh-CN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6734"/>
              </p:ext>
            </p:extLst>
          </p:nvPr>
        </p:nvGraphicFramePr>
        <p:xfrm>
          <a:off x="1363466" y="2313653"/>
          <a:ext cx="7329597" cy="407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683">
                  <a:extLst>
                    <a:ext uri="{9D8B030D-6E8A-4147-A177-3AD203B41FA5}">
                      <a16:colId xmlns:a16="http://schemas.microsoft.com/office/drawing/2014/main" xmlns="" val="1627250164"/>
                    </a:ext>
                  </a:extLst>
                </a:gridCol>
                <a:gridCol w="2698114">
                  <a:extLst>
                    <a:ext uri="{9D8B030D-6E8A-4147-A177-3AD203B41FA5}">
                      <a16:colId xmlns:a16="http://schemas.microsoft.com/office/drawing/2014/main" xmlns="" val="81599492"/>
                    </a:ext>
                  </a:extLst>
                </a:gridCol>
                <a:gridCol w="1832400">
                  <a:extLst>
                    <a:ext uri="{9D8B030D-6E8A-4147-A177-3AD203B41FA5}">
                      <a16:colId xmlns:a16="http://schemas.microsoft.com/office/drawing/2014/main" xmlns="" val="3754875169"/>
                    </a:ext>
                  </a:extLst>
                </a:gridCol>
                <a:gridCol w="1832400">
                  <a:extLst>
                    <a:ext uri="{9D8B030D-6E8A-4147-A177-3AD203B41FA5}">
                      <a16:colId xmlns:a16="http://schemas.microsoft.com/office/drawing/2014/main" xmlns="" val="4116121398"/>
                    </a:ext>
                  </a:extLst>
                </a:gridCol>
              </a:tblGrid>
              <a:tr h="427178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smtClean="0"/>
                        <a:t>输入一个字符串给</a:t>
                      </a:r>
                      <a:r>
                        <a:rPr lang="en-US" altLang="zh-CN" sz="2000" smtClean="0"/>
                        <a:t>string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9375728"/>
                  </a:ext>
                </a:extLst>
              </a:tr>
              <a:tr h="427178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2000" smtClean="0"/>
                        <a:t>i=0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9100246"/>
                  </a:ext>
                </a:extLst>
              </a:tr>
              <a:tr h="427178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smtClean="0"/>
                        <a:t>当</a:t>
                      </a:r>
                      <a:r>
                        <a:rPr lang="en-US" altLang="zh-CN" sz="2000" smtClean="0"/>
                        <a:t>((c=string[i])</a:t>
                      </a:r>
                      <a:r>
                        <a:rPr lang="zh-CN" altLang="en-US" sz="2000" smtClean="0"/>
                        <a:t>≠</a:t>
                      </a:r>
                      <a:r>
                        <a:rPr lang="en-US" altLang="zh-CN" sz="2000" smtClean="0"/>
                        <a:t>'\0')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4609891"/>
                  </a:ext>
                </a:extLst>
              </a:tr>
              <a:tr h="427178">
                <a:tc rowSpan="5"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真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2000" smtClean="0"/>
                        <a:t>假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8581684"/>
                  </a:ext>
                </a:extLst>
              </a:tr>
              <a:tr h="4271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word=0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smtClean="0"/>
                        <a:t>真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smtClean="0"/>
                        <a:t>假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8975781"/>
                  </a:ext>
                </a:extLst>
              </a:tr>
              <a:tr h="10843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word=1</a:t>
                      </a:r>
                    </a:p>
                    <a:p>
                      <a:r>
                        <a:rPr lang="en-US" altLang="zh-CN" sz="2000" smtClean="0"/>
                        <a:t>num=num+1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108980"/>
                  </a:ext>
                </a:extLst>
              </a:tr>
              <a:tr h="4271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i=i+1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8266873"/>
                  </a:ext>
                </a:extLst>
              </a:tr>
              <a:tr h="4271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输出：</a:t>
                      </a:r>
                      <a:r>
                        <a:rPr lang="en-US" altLang="zh-CN" sz="2000" smtClean="0"/>
                        <a:t>num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6135" y="3646241"/>
            <a:ext cx="12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c</a:t>
            </a:r>
            <a:r>
              <a:rPr lang="zh-CN" altLang="en-US" smtClean="0"/>
              <a:t>等于空格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76048" y="4015573"/>
            <a:ext cx="17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</a:t>
            </a:r>
            <a:r>
              <a:rPr lang="zh-CN" altLang="en-US" smtClean="0"/>
              <a:t>等于</a:t>
            </a:r>
            <a:r>
              <a:rPr lang="en-US" altLang="zh-CN" smtClean="0"/>
              <a:t>0?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2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714376"/>
            <a:ext cx="11334751" cy="83026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6.1.2 </a:t>
            </a:r>
            <a:r>
              <a:rPr lang="zh-CN" altLang="zh-CN" sz="48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怎样引用一维数组元素</a:t>
            </a:r>
            <a:endParaRPr lang="zh-CN" altLang="en-US" sz="4800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1" y="1785938"/>
            <a:ext cx="10191751" cy="4286250"/>
          </a:xfrm>
        </p:spPr>
        <p:txBody>
          <a:bodyPr/>
          <a:lstStyle/>
          <a:p>
            <a:r>
              <a:rPr lang="zh-CN" altLang="zh-CN" smtClean="0"/>
              <a:t>引用数组元素的表示形式为：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</a:t>
            </a:r>
            <a:r>
              <a:rPr lang="zh-CN" altLang="zh-CN" smtClean="0"/>
              <a:t>数组名［下标］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如</a:t>
            </a:r>
            <a:r>
              <a:rPr lang="en-US" altLang="zh-CN" smtClean="0"/>
              <a:t>a[0]=a[5]+a[7]-a[2*3]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int n=5,a[10];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a[n]=20;</a:t>
            </a:r>
            <a:endParaRPr lang="zh-CN" altLang="zh-CN" smtClean="0">
              <a:solidFill>
                <a:srgbClr val="FF0000"/>
              </a:solidFill>
            </a:endParaRPr>
          </a:p>
        </p:txBody>
      </p:sp>
      <p:pic>
        <p:nvPicPr>
          <p:cNvPr id="27652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0" y="6143625"/>
            <a:ext cx="62653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0" y="2962275"/>
            <a:ext cx="1070099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78859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en-US" altLang="zh-CN" smtClean="0"/>
              <a:t>					</a:t>
            </a:r>
            <a:r>
              <a:rPr lang="zh-CN" altLang="en-US" smtClean="0"/>
              <a:t>字符</a:t>
            </a:r>
            <a:r>
              <a:rPr lang="zh-CN" altLang="en-US"/>
              <a:t>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0924" y="127265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4428069" y="211865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string</a:t>
            </a:r>
            <a:r>
              <a:rPr lang="zh-CN" altLang="en-US" smtClean="0">
                <a:solidFill>
                  <a:schemeClr val="tx1"/>
                </a:solidFill>
              </a:rPr>
              <a:t>：用于存放字符串。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i</a:t>
            </a:r>
            <a:r>
              <a:rPr lang="zh-CN" altLang="en-US" smtClean="0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</a:t>
            </a:r>
            <a:r>
              <a:rPr lang="zh-CN" altLang="en-US" smtClean="0">
                <a:solidFill>
                  <a:schemeClr val="tx1"/>
                </a:solidFill>
              </a:rPr>
              <a:t>数。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6" y="421057"/>
            <a:ext cx="2819400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</p:spTree>
    <p:extLst>
      <p:ext uri="{BB962C8B-B14F-4D97-AF65-F5344CB8AC3E}">
        <p14:creationId xmlns:p14="http://schemas.microsoft.com/office/powerpoint/2010/main" val="9887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en-US" altLang="zh-CN" smtClean="0"/>
              <a:t>				</a:t>
            </a:r>
            <a:r>
              <a:rPr lang="zh-CN" altLang="en-US" smtClean="0"/>
              <a:t>字符</a:t>
            </a:r>
            <a:r>
              <a:rPr lang="zh-CN" altLang="en-US"/>
              <a:t>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7322" y="1260129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26785"/>
              </p:ext>
            </p:extLst>
          </p:nvPr>
        </p:nvGraphicFramePr>
        <p:xfrm>
          <a:off x="3897322" y="1793851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xmlns="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1223"/>
              </p:ext>
            </p:extLst>
          </p:nvPr>
        </p:nvGraphicFramePr>
        <p:xfrm>
          <a:off x="4615338" y="3098149"/>
          <a:ext cx="7134076" cy="3327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7038">
                  <a:extLst>
                    <a:ext uri="{9D8B030D-6E8A-4147-A177-3AD203B41FA5}">
                      <a16:colId xmlns:a16="http://schemas.microsoft.com/office/drawing/2014/main" xmlns="" val="3663328456"/>
                    </a:ext>
                  </a:extLst>
                </a:gridCol>
                <a:gridCol w="3567038">
                  <a:extLst>
                    <a:ext uri="{9D8B030D-6E8A-4147-A177-3AD203B41FA5}">
                      <a16:colId xmlns:a16="http://schemas.microsoft.com/office/drawing/2014/main" xmlns="" val="2834796362"/>
                    </a:ext>
                  </a:extLst>
                </a:gridCol>
              </a:tblGrid>
              <a:tr h="55461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读入</a:t>
                      </a:r>
                      <a:r>
                        <a:rPr lang="en-US" altLang="zh-CN" sz="2000" smtClean="0"/>
                        <a:t>3</a:t>
                      </a:r>
                      <a:r>
                        <a:rPr lang="zh-CN" altLang="en-US" sz="2000" smtClean="0"/>
                        <a:t>个字符串给</a:t>
                      </a:r>
                      <a:r>
                        <a:rPr lang="en-US" altLang="zh-CN" sz="2000" smtClean="0"/>
                        <a:t>str[0],str[1],str[2]</a:t>
                      </a:r>
                      <a:endParaRPr lang="zh-CN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4613222"/>
                  </a:ext>
                </a:extLst>
              </a:tr>
              <a:tr h="554617"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Y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smtClean="0"/>
                        <a:t>N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37840131"/>
                  </a:ext>
                </a:extLst>
              </a:tr>
              <a:tr h="554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str[0]=&gt;string</a:t>
                      </a:r>
                      <a:endParaRPr lang="zh-CN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str[1]=&gt;string</a:t>
                      </a:r>
                      <a:endParaRPr lang="zh-CN" altLang="en-US" sz="2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2261778"/>
                  </a:ext>
                </a:extLst>
              </a:tr>
              <a:tr h="554617">
                <a:tc>
                  <a:txBody>
                    <a:bodyPr/>
                    <a:lstStyle/>
                    <a:p>
                      <a:r>
                        <a:rPr lang="en-US" altLang="zh-CN" sz="2000" smtClean="0"/>
                        <a:t>Y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smtClean="0"/>
                        <a:t>N</a:t>
                      </a:r>
                      <a:endParaRPr lang="zh-CN" altLang="en-US" sz="20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2340012"/>
                  </a:ext>
                </a:extLst>
              </a:tr>
              <a:tr h="5546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/>
                        <a:t>str[2]=&gt;string</a:t>
                      </a:r>
                      <a:endParaRPr lang="zh-CN" altLang="en-US" sz="20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137069"/>
                  </a:ext>
                </a:extLst>
              </a:tr>
              <a:tr h="55461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smtClean="0"/>
                        <a:t>输出</a:t>
                      </a:r>
                      <a:r>
                        <a:rPr lang="en-US" altLang="zh-CN" sz="2000" smtClean="0"/>
                        <a:t>string</a:t>
                      </a:r>
                      <a:r>
                        <a:rPr lang="zh-CN" altLang="en-US" sz="2000" smtClean="0"/>
                        <a:t>中的字符串</a:t>
                      </a:r>
                      <a:endParaRPr lang="zh-CN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65950" y="3707652"/>
            <a:ext cx="200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/>
              <a:t>str[0]&gt;str[1]</a:t>
            </a:r>
            <a:endParaRPr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340253" y="4824444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str[2]&gt;string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13" y="783659"/>
            <a:ext cx="2974522" cy="536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1766169"/>
            <a:ext cx="11598957" cy="4972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char str[3][20];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/>
              <a:t>char string[20];	</a:t>
            </a:r>
            <a:endParaRPr lang="en-US" altLang="zh-CN" sz="2000" smtClean="0"/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/>
              <a:t>	</a:t>
            </a:r>
            <a:r>
              <a:rPr lang="en-US" altLang="zh-CN" sz="20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	gets(str[i]);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读入</a:t>
            </a:r>
            <a:r>
              <a:rPr lang="en-US" altLang="zh-CN" sz="2000">
                <a:solidFill>
                  <a:srgbClr val="008000"/>
                </a:solidFill>
              </a:rPr>
              <a:t>3</a:t>
            </a:r>
            <a:r>
              <a:rPr lang="zh-CN" altLang="en-US" sz="2000">
                <a:solidFill>
                  <a:srgbClr val="008000"/>
                </a:solidFill>
              </a:rPr>
              <a:t>个字符串，分别给</a:t>
            </a:r>
            <a:r>
              <a:rPr lang="en-US" altLang="zh-CN" sz="20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if(</a:t>
            </a:r>
            <a:r>
              <a:rPr lang="en-US" altLang="zh-CN" sz="2000">
                <a:solidFill>
                  <a:schemeClr val="accent6"/>
                </a:solidFill>
              </a:rPr>
              <a:t>strcmp(str[0],str[1])&gt;0</a:t>
            </a:r>
            <a:r>
              <a:rPr lang="en-US" altLang="zh-CN" sz="2000"/>
              <a:t>)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若</a:t>
            </a:r>
            <a:r>
              <a:rPr lang="en-US" altLang="zh-CN" sz="2000">
                <a:solidFill>
                  <a:srgbClr val="008000"/>
                </a:solidFill>
              </a:rPr>
              <a:t>str[0]</a:t>
            </a:r>
            <a:r>
              <a:rPr lang="zh-CN" altLang="en-US" sz="2000">
                <a:solidFill>
                  <a:srgbClr val="008000"/>
                </a:solidFill>
              </a:rPr>
              <a:t>大于</a:t>
            </a:r>
            <a:r>
              <a:rPr lang="en-US" altLang="zh-CN" sz="20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chemeClr val="accent6"/>
                </a:solidFill>
              </a:rPr>
              <a:t>strcpy(string,str[0]);</a:t>
            </a:r>
            <a:r>
              <a:rPr lang="en-US" altLang="zh-CN" sz="2000"/>
              <a:t>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把</a:t>
            </a:r>
            <a:r>
              <a:rPr lang="en-US" altLang="zh-CN" sz="2000">
                <a:solidFill>
                  <a:srgbClr val="008000"/>
                </a:solidFill>
              </a:rPr>
              <a:t>str[0]</a:t>
            </a:r>
            <a:r>
              <a:rPr lang="zh-CN" altLang="en-US" sz="20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20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else	</a:t>
            </a:r>
            <a:r>
              <a:rPr lang="en-US" altLang="zh-CN" sz="2000" smtClean="0"/>
              <a:t>					</a:t>
            </a:r>
            <a:r>
              <a:rPr lang="en-US" altLang="zh-CN" sz="2000" smtClean="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若</a:t>
            </a:r>
            <a:r>
              <a:rPr lang="en-US" altLang="zh-CN" sz="2000">
                <a:solidFill>
                  <a:srgbClr val="008000"/>
                </a:solidFill>
              </a:rPr>
              <a:t>str[0]</a:t>
            </a:r>
            <a:r>
              <a:rPr lang="zh-CN" altLang="en-US" sz="2000">
                <a:solidFill>
                  <a:srgbClr val="008000"/>
                </a:solidFill>
              </a:rPr>
              <a:t>小于等于</a:t>
            </a:r>
            <a:r>
              <a:rPr lang="en-US" altLang="zh-CN" sz="20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chemeClr val="accent6"/>
                </a:solidFill>
              </a:rPr>
              <a:t>strcpy(string,str[1]);</a:t>
            </a:r>
            <a:r>
              <a:rPr lang="en-US" altLang="zh-CN" sz="2000"/>
              <a:t>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把</a:t>
            </a:r>
            <a:r>
              <a:rPr lang="en-US" altLang="zh-CN" sz="2000">
                <a:solidFill>
                  <a:srgbClr val="008000"/>
                </a:solidFill>
              </a:rPr>
              <a:t>str[1]</a:t>
            </a:r>
            <a:r>
              <a:rPr lang="zh-CN" altLang="en-US" sz="20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20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if(</a:t>
            </a:r>
            <a:r>
              <a:rPr lang="en-US" altLang="zh-CN" sz="2000">
                <a:solidFill>
                  <a:schemeClr val="accent6"/>
                </a:solidFill>
              </a:rPr>
              <a:t>strcmp(str[2],string)&gt;0</a:t>
            </a:r>
            <a:r>
              <a:rPr lang="en-US" altLang="zh-CN" sz="2000"/>
              <a:t>)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若</a:t>
            </a:r>
            <a:r>
              <a:rPr lang="en-US" altLang="zh-CN" sz="2000">
                <a:solidFill>
                  <a:srgbClr val="008000"/>
                </a:solidFill>
              </a:rPr>
              <a:t>str[2]</a:t>
            </a:r>
            <a:r>
              <a:rPr lang="zh-CN" altLang="en-US" sz="2000">
                <a:solidFill>
                  <a:srgbClr val="008000"/>
                </a:solidFill>
              </a:rPr>
              <a:t>大于</a:t>
            </a:r>
            <a:r>
              <a:rPr lang="en-US" altLang="zh-CN" sz="20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	</a:t>
            </a:r>
            <a:r>
              <a:rPr lang="en-US" altLang="zh-CN" sz="2000">
                <a:solidFill>
                  <a:schemeClr val="accent6"/>
                </a:solidFill>
              </a:rPr>
              <a:t>strcpy(string,str[2]);</a:t>
            </a:r>
            <a:r>
              <a:rPr lang="en-US" altLang="zh-CN" sz="2000"/>
              <a:t>	</a:t>
            </a:r>
            <a:r>
              <a:rPr lang="en-US" altLang="zh-CN" sz="200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把</a:t>
            </a:r>
            <a:r>
              <a:rPr lang="en-US" altLang="zh-CN" sz="2000">
                <a:solidFill>
                  <a:srgbClr val="008000"/>
                </a:solidFill>
              </a:rPr>
              <a:t>str[2]</a:t>
            </a:r>
            <a:r>
              <a:rPr lang="zh-CN" altLang="en-US" sz="20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20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printf("\nthe largest string is:\n%s\n",string);	</a:t>
            </a: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008000"/>
                </a:solidFill>
              </a:rPr>
              <a:t>//</a:t>
            </a:r>
            <a:r>
              <a:rPr lang="zh-CN" altLang="en-US" sz="2000">
                <a:solidFill>
                  <a:srgbClr val="008000"/>
                </a:solidFill>
              </a:rPr>
              <a:t>输出</a:t>
            </a:r>
            <a:r>
              <a:rPr lang="en-US" altLang="zh-CN" sz="20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/>
              <a:t>}</a:t>
            </a:r>
            <a:endParaRPr lang="en-US" altLang="zh-CN" sz="20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961771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806092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801437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P165 </a:t>
            </a:r>
            <a:r>
              <a:rPr lang="zh-CN" altLang="en-US" smtClean="0"/>
              <a:t>有一个已经排好序的数组（升序）， 要求输入一个数，按原来排序的规律将它插入数组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326" y="400833"/>
            <a:ext cx="3557392" cy="1113209"/>
          </a:xfrm>
        </p:spPr>
        <p:txBody>
          <a:bodyPr>
            <a:normAutofit/>
          </a:bodyPr>
          <a:lstStyle/>
          <a:p>
            <a:r>
              <a:rPr lang="zh-CN" altLang="en-US" smtClean="0"/>
              <a:t>一维数组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5853" y="1650261"/>
            <a:ext cx="3312090" cy="4351338"/>
          </a:xfrm>
        </p:spPr>
        <p:txBody>
          <a:bodyPr/>
          <a:lstStyle/>
          <a:p>
            <a:r>
              <a:rPr lang="en-US" altLang="zh-CN" smtClean="0"/>
              <a:t>P165 </a:t>
            </a:r>
            <a:r>
              <a:rPr lang="zh-CN" altLang="en-US" smtClean="0"/>
              <a:t>有一个已经排好序的数组（升序）， 要求输入一个数，按原来排序的规律将它插入数组</a:t>
            </a:r>
          </a:p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1" y="0"/>
            <a:ext cx="2492941" cy="646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7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6093"/>
            <a:ext cx="10515600" cy="5650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 smtClean="0"/>
              <a:t>变量定义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//</a:t>
            </a:r>
            <a:r>
              <a:rPr lang="zh-CN" altLang="en-US" smtClean="0"/>
              <a:t>输入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 smtClean="0"/>
              <a:t>//</a:t>
            </a:r>
            <a:r>
              <a:rPr lang="zh-CN" altLang="en-US"/>
              <a:t>插入 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 smtClean="0"/>
              <a:t>//</a:t>
            </a:r>
            <a:r>
              <a:rPr lang="zh-CN" altLang="en-US"/>
              <a:t>输出</a:t>
            </a:r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 smtClean="0"/>
              <a:t>return </a:t>
            </a:r>
            <a:r>
              <a:rPr lang="en-US" altLang="zh-CN"/>
              <a:t>0;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8412"/>
            <a:ext cx="10515600" cy="6100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int a[10], i,n,x;</a:t>
            </a:r>
          </a:p>
          <a:p>
            <a:pPr marL="0" indent="0">
              <a:buNone/>
            </a:pPr>
            <a:r>
              <a:rPr lang="en-US" altLang="zh-CN"/>
              <a:t>	//</a:t>
            </a:r>
            <a:r>
              <a:rPr lang="zh-CN" altLang="en-US"/>
              <a:t>输入</a:t>
            </a:r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/>
              <a:t>printf("</a:t>
            </a:r>
            <a:r>
              <a:rPr lang="zh-CN" altLang="en-US"/>
              <a:t>输入数组元素个数：</a:t>
            </a:r>
            <a:r>
              <a:rPr lang="en-US" altLang="zh-CN"/>
              <a:t>");</a:t>
            </a:r>
          </a:p>
          <a:p>
            <a:pPr marL="0" indent="0">
              <a:buNone/>
            </a:pPr>
            <a:r>
              <a:rPr lang="en-US" altLang="zh-CN"/>
              <a:t>	scanf("%d", &amp;n);</a:t>
            </a:r>
          </a:p>
          <a:p>
            <a:pPr marL="0" indent="0">
              <a:buNone/>
            </a:pPr>
            <a:r>
              <a:rPr lang="en-US" altLang="zh-CN"/>
              <a:t>	for(i=0; i&lt;n; i++) </a:t>
            </a:r>
          </a:p>
          <a:p>
            <a:pPr marL="0" indent="0">
              <a:buNone/>
            </a:pPr>
            <a:r>
              <a:rPr lang="en-US" altLang="zh-CN"/>
              <a:t>		scanf("%d", &amp;a[i]);</a:t>
            </a:r>
          </a:p>
          <a:p>
            <a:pPr marL="0" indent="0">
              <a:buNone/>
            </a:pPr>
            <a:r>
              <a:rPr lang="en-US" altLang="zh-CN"/>
              <a:t>	printf("</a:t>
            </a:r>
            <a:r>
              <a:rPr lang="zh-CN" altLang="en-US"/>
              <a:t>输入要加入的元素：</a:t>
            </a:r>
            <a:r>
              <a:rPr lang="en-US" altLang="zh-CN"/>
              <a:t>");</a:t>
            </a:r>
          </a:p>
          <a:p>
            <a:pPr marL="0" indent="0">
              <a:buNone/>
            </a:pPr>
            <a:r>
              <a:rPr lang="en-US" altLang="zh-CN"/>
              <a:t>	scanf("%d", &amp;x</a:t>
            </a:r>
            <a:r>
              <a:rPr lang="en-US" altLang="zh-CN" smtClean="0"/>
              <a:t>);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//</a:t>
            </a:r>
            <a:r>
              <a:rPr lang="zh-CN" altLang="en-US"/>
              <a:t>插入 </a:t>
            </a:r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/>
              <a:t>	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/>
              <a:t>输出</a:t>
            </a:r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/>
              <a:t>for(i=0; i&lt;=n; i++) </a:t>
            </a:r>
          </a:p>
          <a:p>
            <a:pPr marL="0" indent="0">
              <a:buNone/>
            </a:pPr>
            <a:r>
              <a:rPr lang="en-US" altLang="zh-CN"/>
              <a:t>		printf("%d ", a[i]);</a:t>
            </a:r>
          </a:p>
          <a:p>
            <a:pPr marL="0" indent="0">
              <a:buNone/>
            </a:pPr>
            <a:r>
              <a:rPr lang="en-US" altLang="zh-CN"/>
              <a:t>	return 0;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zh-CN"/>
              <a:t>输入一字符串， 输入一字符， 从字符串中删除所有该字符， 输出结果</a:t>
            </a:r>
            <a:r>
              <a:rPr lang="en-US" altLang="zh-CN"/>
              <a:t> 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0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8744" y="252477"/>
            <a:ext cx="2255729" cy="1325563"/>
          </a:xfrm>
        </p:spPr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4631" y="1788134"/>
            <a:ext cx="3462403" cy="4351338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zh-CN"/>
              <a:t>输入一字符串， 输入一字符， 从字符串中删除所有该字符， 输出结果</a:t>
            </a:r>
            <a:r>
              <a:rPr lang="en-US" altLang="zh-CN"/>
              <a:t> 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43" y="252477"/>
            <a:ext cx="2111027" cy="633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81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</p:spTree>
    <p:extLst>
      <p:ext uri="{BB962C8B-B14F-4D97-AF65-F5344CB8AC3E}">
        <p14:creationId xmlns:p14="http://schemas.microsoft.com/office/powerpoint/2010/main" val="27253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9244"/>
            <a:ext cx="10515600" cy="53377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// </a:t>
            </a:r>
            <a:r>
              <a:rPr lang="zh-CN" altLang="en-US"/>
              <a:t>变量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 smtClean="0"/>
              <a:t>输入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 smtClean="0"/>
              <a:t>删除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//</a:t>
            </a:r>
            <a:r>
              <a:rPr lang="zh-CN" altLang="en-US"/>
              <a:t>结果输出</a:t>
            </a: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return 0;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3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625"/>
            <a:ext cx="4535466" cy="587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900" b="1"/>
              <a:t>#include&lt;stdio.h&gt;</a:t>
            </a:r>
          </a:p>
          <a:p>
            <a:pPr marL="0" indent="0">
              <a:buNone/>
            </a:pPr>
            <a:r>
              <a:rPr lang="en-US" altLang="zh-CN" sz="1900" b="1"/>
              <a:t>int main()</a:t>
            </a:r>
          </a:p>
          <a:p>
            <a:pPr marL="0" indent="0">
              <a:buNone/>
            </a:pPr>
            <a:r>
              <a:rPr lang="en-US" altLang="zh-CN" sz="1900" b="1" smtClean="0"/>
              <a:t>{</a:t>
            </a:r>
            <a:r>
              <a:rPr lang="en-US" altLang="zh-CN" sz="1900" b="1"/>
              <a:t>	// </a:t>
            </a:r>
            <a:r>
              <a:rPr lang="zh-CN" altLang="en-US" sz="1900" b="1"/>
              <a:t>变量定义</a:t>
            </a:r>
          </a:p>
          <a:p>
            <a:pPr marL="0" indent="0">
              <a:buNone/>
            </a:pPr>
            <a:r>
              <a:rPr lang="zh-CN" altLang="en-US" sz="1900" b="1"/>
              <a:t>	</a:t>
            </a:r>
            <a:r>
              <a:rPr lang="en-US" altLang="zh-CN" sz="1900" b="1"/>
              <a:t>char s[80], ch;</a:t>
            </a:r>
          </a:p>
          <a:p>
            <a:pPr marL="0" indent="0">
              <a:buNone/>
            </a:pPr>
            <a:r>
              <a:rPr lang="en-US" altLang="zh-CN" sz="1900" b="1"/>
              <a:t>	int i,k;</a:t>
            </a:r>
          </a:p>
          <a:p>
            <a:pPr marL="0" indent="0">
              <a:buNone/>
            </a:pPr>
            <a:endParaRPr lang="en-US" altLang="zh-CN" sz="1900" b="1"/>
          </a:p>
          <a:p>
            <a:pPr marL="0" indent="0">
              <a:buNone/>
            </a:pPr>
            <a:r>
              <a:rPr lang="en-US" altLang="zh-CN" sz="1900" b="1"/>
              <a:t>	//</a:t>
            </a:r>
            <a:r>
              <a:rPr lang="zh-CN" altLang="en-US" sz="1900" b="1"/>
              <a:t>输入</a:t>
            </a:r>
          </a:p>
          <a:p>
            <a:pPr marL="0" indent="0">
              <a:buNone/>
            </a:pPr>
            <a:r>
              <a:rPr lang="zh-CN" altLang="en-US" sz="1900" b="1"/>
              <a:t>	</a:t>
            </a:r>
            <a:r>
              <a:rPr lang="en-US" altLang="zh-CN" sz="1900" b="1"/>
              <a:t>printf("</a:t>
            </a:r>
            <a:r>
              <a:rPr lang="zh-CN" altLang="en-US" sz="1900" b="1"/>
              <a:t>输入一字符串：</a:t>
            </a:r>
            <a:r>
              <a:rPr lang="en-US" altLang="zh-CN" sz="1900" b="1"/>
              <a:t>");</a:t>
            </a:r>
          </a:p>
          <a:p>
            <a:pPr marL="0" indent="0">
              <a:buNone/>
            </a:pPr>
            <a:r>
              <a:rPr lang="en-US" altLang="zh-CN" sz="1900" b="1"/>
              <a:t>	gets(s);</a:t>
            </a:r>
          </a:p>
          <a:p>
            <a:pPr marL="0" indent="0">
              <a:buNone/>
            </a:pPr>
            <a:r>
              <a:rPr lang="en-US" altLang="zh-CN" sz="1900" b="1"/>
              <a:t>	printf("</a:t>
            </a:r>
            <a:r>
              <a:rPr lang="zh-CN" altLang="en-US" sz="1900" b="1"/>
              <a:t>输入一字符：</a:t>
            </a:r>
            <a:r>
              <a:rPr lang="en-US" altLang="zh-CN" sz="1900" b="1"/>
              <a:t>");</a:t>
            </a:r>
          </a:p>
          <a:p>
            <a:pPr marL="0" indent="0">
              <a:buNone/>
            </a:pPr>
            <a:r>
              <a:rPr lang="en-US" altLang="zh-CN" sz="1900" b="1"/>
              <a:t>	ch=getchar();</a:t>
            </a:r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	</a:t>
            </a:r>
            <a:endParaRPr lang="zh-CN" altLang="en-US" b="1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8167" y="212943"/>
            <a:ext cx="4535466" cy="587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	//</a:t>
            </a:r>
            <a:r>
              <a:rPr lang="zh-CN" altLang="en-US" sz="1900" b="1" smtClean="0"/>
              <a:t>删除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900" b="1" smtClean="0"/>
              <a:t>	</a:t>
            </a:r>
            <a:r>
              <a:rPr lang="en-US" altLang="zh-CN" sz="1900" b="1" smtClean="0"/>
              <a:t>for(i=0, k=0; s[i]!='\0'; i++)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		if(s[i]!= ch) 				s[k++]=s[i];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	s[k]='\0';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9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	//</a:t>
            </a:r>
            <a:r>
              <a:rPr lang="zh-CN" altLang="en-US" sz="1900" b="1" smtClean="0"/>
              <a:t>结果输出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900" b="1" smtClean="0"/>
              <a:t>	</a:t>
            </a:r>
            <a:r>
              <a:rPr lang="en-US" altLang="zh-CN" sz="1900" b="1" smtClean="0"/>
              <a:t>printf("</a:t>
            </a:r>
            <a:r>
              <a:rPr lang="zh-CN" altLang="en-US" sz="1900" b="1" smtClean="0"/>
              <a:t>删除结果</a:t>
            </a:r>
            <a:r>
              <a:rPr lang="en-US" altLang="zh-CN" sz="1900" b="1" smtClean="0"/>
              <a:t>:");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	puts(s);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	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900" b="1" smtClean="0"/>
              <a:t>}</a:t>
            </a:r>
            <a:endParaRPr lang="zh-CN" altLang="en-US" sz="1900" b="1"/>
          </a:p>
        </p:txBody>
      </p:sp>
    </p:spTree>
    <p:extLst>
      <p:ext uri="{BB962C8B-B14F-4D97-AF65-F5344CB8AC3E}">
        <p14:creationId xmlns:p14="http://schemas.microsoft.com/office/powerpoint/2010/main" val="39128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8071"/>
            <a:ext cx="10515600" cy="4698892"/>
          </a:xfrm>
        </p:spPr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3</a:t>
            </a:r>
            <a:r>
              <a:rPr lang="zh-CN" altLang="en-US" smtClean="0"/>
              <a:t>行字符串， 每个字符串不超过</a:t>
            </a:r>
            <a:r>
              <a:rPr lang="en-US" altLang="zh-CN" smtClean="0"/>
              <a:t>80</a:t>
            </a:r>
            <a:r>
              <a:rPr lang="zh-CN" altLang="en-US" smtClean="0"/>
              <a:t>个字符， 统计其中小写字母数。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6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4444" y="365125"/>
            <a:ext cx="3199356" cy="1325563"/>
          </a:xfrm>
        </p:spPr>
        <p:txBody>
          <a:bodyPr/>
          <a:lstStyle/>
          <a:p>
            <a:r>
              <a:rPr lang="zh-CN" altLang="en-US" smtClean="0"/>
              <a:t>二维字符数组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9808" y="1478071"/>
            <a:ext cx="3023992" cy="4698892"/>
          </a:xfrm>
        </p:spPr>
        <p:txBody>
          <a:bodyPr/>
          <a:lstStyle/>
          <a:p>
            <a:r>
              <a:rPr lang="zh-CN" altLang="en-US" smtClean="0"/>
              <a:t>输入</a:t>
            </a:r>
            <a:r>
              <a:rPr lang="en-US" altLang="zh-CN" smtClean="0"/>
              <a:t>3</a:t>
            </a:r>
            <a:r>
              <a:rPr lang="zh-CN" altLang="en-US" smtClean="0"/>
              <a:t>行字符串， 每个字符串不超过</a:t>
            </a:r>
            <a:r>
              <a:rPr lang="en-US" altLang="zh-CN" smtClean="0"/>
              <a:t>80</a:t>
            </a:r>
            <a:r>
              <a:rPr lang="zh-CN" altLang="en-US" smtClean="0"/>
              <a:t>个字符， 统计其中小写字母数。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" y="170080"/>
            <a:ext cx="2523473" cy="627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042" y="1135301"/>
            <a:ext cx="3001319" cy="395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" y="0"/>
            <a:ext cx="6562725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1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9244"/>
            <a:ext cx="10515600" cy="53377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// </a:t>
            </a:r>
            <a:r>
              <a:rPr lang="zh-CN" altLang="en-US"/>
              <a:t>变量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 smtClean="0"/>
              <a:t>输入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 smtClean="0"/>
              <a:t>排序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//</a:t>
            </a:r>
            <a:r>
              <a:rPr lang="zh-CN" altLang="en-US"/>
              <a:t>结果输出</a:t>
            </a: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return 0;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P165-6 </a:t>
            </a:r>
            <a:r>
              <a:rPr lang="zh-CN" altLang="en-US" smtClean="0"/>
              <a:t>输出杨辉三角（</a:t>
            </a:r>
            <a:r>
              <a:rPr lang="en-US" altLang="zh-CN" smtClean="0"/>
              <a:t>10</a:t>
            </a:r>
            <a:r>
              <a:rPr lang="zh-CN" altLang="en-US" smtClean="0"/>
              <a:t>行）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8515"/>
            <a:ext cx="10515600" cy="5688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#include&lt;stdio.h&gt;</a:t>
            </a:r>
          </a:p>
          <a:p>
            <a:pPr marL="0" indent="0">
              <a:buNone/>
            </a:pPr>
            <a:r>
              <a:rPr lang="en-US" altLang="zh-CN"/>
              <a:t>int main()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 </a:t>
            </a:r>
            <a:r>
              <a:rPr lang="zh-CN" altLang="en-US" smtClean="0"/>
              <a:t>变量定义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//</a:t>
            </a:r>
            <a:r>
              <a:rPr lang="zh-CN" altLang="en-US" smtClean="0"/>
              <a:t>计算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//</a:t>
            </a:r>
            <a:r>
              <a:rPr lang="zh-CN" altLang="en-US" smtClean="0"/>
              <a:t>结果输出</a:t>
            </a: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en-US" altLang="zh-CN"/>
              <a:t>	return 0;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8099"/>
            <a:ext cx="10515600" cy="5888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1"/>
              <a:t>#include&lt;stdio.h&gt;</a:t>
            </a:r>
          </a:p>
          <a:p>
            <a:pPr marL="0" indent="0">
              <a:buNone/>
            </a:pPr>
            <a:r>
              <a:rPr lang="en-US" altLang="zh-CN" sz="1800" b="1"/>
              <a:t>int main()</a:t>
            </a:r>
          </a:p>
          <a:p>
            <a:pPr marL="0" indent="0">
              <a:buNone/>
            </a:pPr>
            <a:r>
              <a:rPr lang="en-US" altLang="zh-CN" sz="1800" b="1" smtClean="0"/>
              <a:t>{</a:t>
            </a:r>
            <a:r>
              <a:rPr lang="en-US" altLang="zh-CN" sz="1800" b="1"/>
              <a:t>	int a[10][10]={1};</a:t>
            </a:r>
          </a:p>
          <a:p>
            <a:pPr marL="0" indent="0">
              <a:buNone/>
            </a:pPr>
            <a:r>
              <a:rPr lang="en-US" altLang="zh-CN" sz="1800" b="1"/>
              <a:t>	int i,j;</a:t>
            </a:r>
          </a:p>
          <a:p>
            <a:pPr marL="0" indent="0">
              <a:buNone/>
            </a:pPr>
            <a:r>
              <a:rPr lang="en-US" altLang="zh-CN" sz="1800" b="1"/>
              <a:t>	for(i=1; i&lt;10; i++)</a:t>
            </a:r>
          </a:p>
          <a:p>
            <a:pPr marL="0" indent="0">
              <a:buNone/>
            </a:pPr>
            <a:r>
              <a:rPr lang="en-US" altLang="zh-CN" sz="1800" b="1"/>
              <a:t>	</a:t>
            </a:r>
            <a:r>
              <a:rPr lang="en-US" altLang="zh-CN" sz="1800" b="1" smtClean="0"/>
              <a:t>{</a:t>
            </a:r>
            <a:r>
              <a:rPr lang="en-US" altLang="zh-CN" sz="1800" b="1"/>
              <a:t>	a[i][0]=1;</a:t>
            </a:r>
          </a:p>
          <a:p>
            <a:pPr marL="0" indent="0">
              <a:buNone/>
            </a:pPr>
            <a:r>
              <a:rPr lang="en-US" altLang="zh-CN" sz="1800" b="1"/>
              <a:t>		for(j=1; j&lt;=i;j++)</a:t>
            </a:r>
          </a:p>
          <a:p>
            <a:pPr marL="0" indent="0">
              <a:buNone/>
            </a:pPr>
            <a:r>
              <a:rPr lang="en-US" altLang="zh-CN" sz="1800" b="1"/>
              <a:t>			a[i][j]=a[i-1][j-1]+a[i-1][j];</a:t>
            </a:r>
          </a:p>
          <a:p>
            <a:pPr marL="0" indent="0">
              <a:buNone/>
            </a:pPr>
            <a:r>
              <a:rPr lang="en-US" altLang="zh-CN" sz="1800" b="1"/>
              <a:t>	}</a:t>
            </a:r>
          </a:p>
          <a:p>
            <a:pPr marL="0" indent="0">
              <a:buNone/>
            </a:pPr>
            <a:r>
              <a:rPr lang="en-US" altLang="zh-CN" sz="1800" b="1"/>
              <a:t>	</a:t>
            </a:r>
          </a:p>
          <a:p>
            <a:pPr marL="0" indent="0">
              <a:buNone/>
            </a:pPr>
            <a:r>
              <a:rPr lang="en-US" altLang="zh-CN" sz="1800" b="1"/>
              <a:t>	for(i=0; i&lt;10; i++)</a:t>
            </a:r>
          </a:p>
          <a:p>
            <a:pPr marL="0" indent="0">
              <a:buNone/>
            </a:pPr>
            <a:r>
              <a:rPr lang="en-US" altLang="zh-CN" sz="1800" b="1"/>
              <a:t>	</a:t>
            </a:r>
            <a:r>
              <a:rPr lang="en-US" altLang="zh-CN" sz="1800" b="1" smtClean="0"/>
              <a:t>{</a:t>
            </a:r>
            <a:r>
              <a:rPr lang="en-US" altLang="zh-CN" sz="1800" b="1"/>
              <a:t>	for(j=0; j&lt;=i;j++)</a:t>
            </a:r>
          </a:p>
          <a:p>
            <a:pPr marL="0" indent="0">
              <a:buNone/>
            </a:pPr>
            <a:r>
              <a:rPr lang="en-US" altLang="zh-CN" sz="1800" b="1"/>
              <a:t>			printf("%4d",a[i][j]);</a:t>
            </a:r>
          </a:p>
          <a:p>
            <a:pPr marL="0" indent="0">
              <a:buNone/>
            </a:pPr>
            <a:r>
              <a:rPr lang="en-US" altLang="zh-CN" sz="1800" b="1"/>
              <a:t>		printf("\n");</a:t>
            </a:r>
          </a:p>
          <a:p>
            <a:pPr marL="0" indent="0">
              <a:buNone/>
            </a:pPr>
            <a:r>
              <a:rPr lang="en-US" altLang="zh-CN" sz="1800" b="1"/>
              <a:t>	</a:t>
            </a:r>
            <a:r>
              <a:rPr lang="en-US" altLang="zh-CN" sz="1800" b="1" smtClean="0"/>
              <a:t>}</a:t>
            </a:r>
            <a:r>
              <a:rPr lang="en-US" altLang="zh-CN" sz="1800" b="1"/>
              <a:t>	</a:t>
            </a:r>
          </a:p>
          <a:p>
            <a:pPr marL="0" indent="0">
              <a:buNone/>
            </a:pPr>
            <a:r>
              <a:rPr lang="en-US" altLang="zh-CN" sz="1800" b="1"/>
              <a:t>	return 0;</a:t>
            </a:r>
          </a:p>
          <a:p>
            <a:pPr marL="0" indent="0">
              <a:buNone/>
            </a:pPr>
            <a:r>
              <a:rPr lang="en-US" altLang="zh-CN" sz="1800" b="1"/>
              <a:t>}</a:t>
            </a:r>
            <a:endParaRPr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35345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以下关于数组的描述正确的是</a:t>
            </a:r>
            <a:r>
              <a:rPr lang="en-US" u="sng" dirty="0" smtClean="0"/>
              <a:t>          </a:t>
            </a:r>
            <a:r>
              <a:rPr lang="zh-CN" altLang="en-US" dirty="0" smtClean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A. </a:t>
            </a:r>
            <a:r>
              <a:rPr lang="zh-CN" altLang="en-US" dirty="0" smtClean="0"/>
              <a:t>数组的大小是固定的，但可以有不同的类型的数组元素。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B. </a:t>
            </a:r>
            <a:r>
              <a:rPr lang="zh-CN" altLang="en-US" dirty="0" smtClean="0"/>
              <a:t>数组的大小是可变的，但所有数组元素的类型必须相同。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C. </a:t>
            </a:r>
            <a:r>
              <a:rPr lang="zh-CN" altLang="en-US" dirty="0" smtClean="0"/>
              <a:t>数组的大小是固定的，但所有数组元素的类型必须相同。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D. </a:t>
            </a:r>
            <a:r>
              <a:rPr lang="zh-CN" altLang="en-US" dirty="0" smtClean="0"/>
              <a:t>数组的大小是可变的，但可以有不同的类型的数组元素。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70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476251"/>
            <a:ext cx="1161838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429001"/>
            <a:ext cx="117602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02" y="614362"/>
            <a:ext cx="169545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3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4" y="765176"/>
            <a:ext cx="11495617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83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8" y="404814"/>
            <a:ext cx="10560049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92600"/>
            <a:ext cx="7893051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7" y="5373688"/>
            <a:ext cx="1358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3" y="5445125"/>
            <a:ext cx="11938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5445126"/>
            <a:ext cx="10922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1" y="5373689"/>
            <a:ext cx="12319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" y="404814"/>
            <a:ext cx="11233151" cy="25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121025"/>
            <a:ext cx="1056217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8" y="3860800"/>
            <a:ext cx="835236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7" y="5013326"/>
            <a:ext cx="7969251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3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552451"/>
            <a:ext cx="11233151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6250"/>
            <a:ext cx="11135784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以下不能正确赋值的是</a:t>
            </a:r>
            <a:r>
              <a:rPr lang="en-US" u="sng" dirty="0" smtClean="0"/>
              <a:t>        </a:t>
            </a:r>
            <a:r>
              <a:rPr lang="zh-CN" altLang="en-US" dirty="0" smtClean="0"/>
              <a:t>。</a:t>
            </a:r>
          </a:p>
          <a:p>
            <a:pPr marL="514350" indent="-514350" eaLnBrk="1" hangingPunct="1">
              <a:buFont typeface="Arial" charset="0"/>
              <a:buAutoNum type="alphaUcPeriod"/>
              <a:defRPr/>
            </a:pPr>
            <a:r>
              <a:rPr lang="en-US" dirty="0" smtClean="0"/>
              <a:t>char </a:t>
            </a:r>
            <a:r>
              <a:rPr lang="en-US" smtClean="0"/>
              <a:t>s1[10]; s1</a:t>
            </a:r>
            <a:r>
              <a:rPr lang="en-US" dirty="0" smtClean="0"/>
              <a:t>="test";       </a:t>
            </a:r>
          </a:p>
          <a:p>
            <a:pPr marL="514350" indent="-514350" eaLnBrk="1" hangingPunct="1">
              <a:buFont typeface="Arial" charset="0"/>
              <a:buAutoNum type="alphaUcPeriod"/>
              <a:defRPr/>
            </a:pPr>
            <a:r>
              <a:rPr lang="en-US" dirty="0" smtClean="0"/>
              <a:t> char s2[]={’t’,’e’,’s’,</a:t>
            </a:r>
            <a:r>
              <a:rPr lang="en-US" smtClean="0"/>
              <a:t>’t’}</a:t>
            </a:r>
            <a:r>
              <a:rPr lang="zh-CN" altLang="en-US" smtClean="0"/>
              <a:t>；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C. char s3[20]= "test";        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D. char s4[4]={ ’t’,’e’,’s’,’t’}</a:t>
            </a:r>
            <a:endParaRPr lang="zh-CN" altLang="en-US" dirty="0" smtClean="0"/>
          </a:p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下面程序段运行时输出结果是</a:t>
            </a:r>
            <a:r>
              <a:rPr lang="en-US" u="sng" dirty="0" smtClean="0"/>
              <a:t>      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char s[18]= "a book! ";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printf("%.4s",s);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A.  a book!     </a:t>
            </a:r>
          </a:p>
          <a:p>
            <a:pPr marL="514350" indent="-514350" eaLnBrk="1" hangingPunct="1">
              <a:buFont typeface="Arial" charset="0"/>
              <a:buAutoNum type="alphaUcPeriod" startAt="2"/>
              <a:defRPr/>
            </a:pPr>
            <a:r>
              <a:rPr lang="en-US" dirty="0" smtClean="0"/>
              <a:t>a book!   </a:t>
            </a:r>
          </a:p>
          <a:p>
            <a:pPr marL="514350" indent="-514350" eaLnBrk="1" hangingPunct="1">
              <a:buFont typeface="Arial" charset="0"/>
              <a:buAutoNum type="alphaUcPeriod" startAt="2"/>
              <a:defRPr/>
            </a:pPr>
            <a:r>
              <a:rPr lang="en-US" dirty="0" smtClean="0"/>
              <a:t> a bo    </a:t>
            </a:r>
          </a:p>
          <a:p>
            <a:pPr marL="514350" indent="-514350" eaLnBrk="1" hangingPunct="1">
              <a:buFont typeface="Arial" charset="0"/>
              <a:buAutoNum type="alphaUcPeriod" startAt="2"/>
              <a:defRPr/>
            </a:pPr>
            <a:r>
              <a:rPr lang="en-US" dirty="0" smtClean="0"/>
              <a:t> </a:t>
            </a:r>
            <a:r>
              <a:rPr lang="zh-CN" altLang="en-US" dirty="0" smtClean="0"/>
              <a:t>格式描述不正确，没有确定输出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下面程序段运行时输出结果是</a:t>
            </a:r>
            <a:r>
              <a:rPr lang="en-US" altLang="zh-CN" u="sng" smtClean="0"/>
              <a:t>      </a:t>
            </a:r>
            <a:r>
              <a:rPr lang="zh-CN" altLang="en-US" smtClean="0"/>
              <a:t>。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char s[12]= "A book";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printf("%d\n",strlen(s));</a:t>
            </a:r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A. 12         B. 8             C. 7        D. 6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92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/>
              <a:t>void main()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{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char ch[3][5]={ "AAAA","BBB","CC"};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printf("\"%s\"\n",ch[1]);</a:t>
            </a:r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}  </a:t>
            </a:r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3214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Words>6598</Words>
  <Application>Microsoft Office PowerPoint</Application>
  <PresentationFormat>自定义</PresentationFormat>
  <Paragraphs>1277</Paragraphs>
  <Slides>98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Office 主题​​</vt:lpstr>
      <vt:lpstr>PowerPoint 演示文稿</vt:lpstr>
      <vt:lpstr>为什么需要循环控制</vt:lpstr>
      <vt:lpstr>PowerPoint 演示文稿</vt:lpstr>
      <vt:lpstr>定义一维数组</vt:lpstr>
      <vt:lpstr>定义一维数组</vt:lpstr>
      <vt:lpstr>引用一维数组元素</vt:lpstr>
      <vt:lpstr>6.1.2 怎样引用一维数组元素</vt:lpstr>
      <vt:lpstr>引用一维数组元素</vt:lpstr>
      <vt:lpstr>引用一维数组元素</vt:lpstr>
      <vt:lpstr>引用一维数组元素</vt:lpstr>
      <vt:lpstr>一维数组的初始化</vt:lpstr>
      <vt:lpstr>一维数组的初始化</vt:lpstr>
      <vt:lpstr>一维数组的初始化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一维数组程序举例</vt:lpstr>
      <vt:lpstr>一维数组程序举例</vt:lpstr>
      <vt:lpstr>一维数组程序举例</vt:lpstr>
      <vt:lpstr>一维数组程序举例</vt:lpstr>
      <vt:lpstr>一维数组程序举例</vt:lpstr>
      <vt:lpstr>一维数组程序举例</vt:lpstr>
      <vt:lpstr>一维数组程序举例</vt:lpstr>
      <vt:lpstr>练习题</vt:lpstr>
      <vt:lpstr>练习题</vt:lpstr>
      <vt:lpstr>定义和引用二维数组</vt:lpstr>
      <vt:lpstr>定义二维数组</vt:lpstr>
      <vt:lpstr>定义二维数组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二维数组的初始化</vt:lpstr>
      <vt:lpstr>二维数组的初始化</vt:lpstr>
      <vt:lpstr>二维数组程序举例</vt:lpstr>
      <vt:lpstr>PowerPoint 演示文稿</vt:lpstr>
      <vt:lpstr>二维数组程序举例</vt:lpstr>
      <vt:lpstr>二维数组程序举例</vt:lpstr>
      <vt:lpstr>二维数组程序举例</vt:lpstr>
      <vt:lpstr>输出以下的杨辉三角形(要求输出10行)。</vt:lpstr>
      <vt:lpstr>字符数组</vt:lpstr>
      <vt:lpstr>定义字符数组</vt:lpstr>
      <vt:lpstr>字符数组的初始化</vt:lpstr>
      <vt:lpstr>字符数组的初始化</vt:lpstr>
      <vt:lpstr>字符数组的初始化</vt:lpstr>
      <vt:lpstr>引用字符数组中的元素</vt:lpstr>
      <vt:lpstr>字符串和字符串结束标志</vt:lpstr>
      <vt:lpstr>字符串和字符串结束标志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字符串连接函数</vt:lpstr>
      <vt:lpstr>字符串复制函数</vt:lpstr>
      <vt:lpstr>字符串复制函数</vt:lpstr>
      <vt:lpstr>字符串比较函数</vt:lpstr>
      <vt:lpstr>字符串比较函数</vt:lpstr>
      <vt:lpstr>测字符串长度的函数</vt:lpstr>
      <vt:lpstr>转换为大小写的函数</vt:lpstr>
      <vt:lpstr>字符数组应用举例</vt:lpstr>
      <vt:lpstr>     字符数组应用举例</vt:lpstr>
      <vt:lpstr>字符数组应用举例</vt:lpstr>
      <vt:lpstr>    字符数组应用举例</vt:lpstr>
      <vt:lpstr>字符数组应用举例</vt:lpstr>
      <vt:lpstr>一维数组</vt:lpstr>
      <vt:lpstr>一维数组</vt:lpstr>
      <vt:lpstr>PowerPoint 演示文稿</vt:lpstr>
      <vt:lpstr>PowerPoint 演示文稿</vt:lpstr>
      <vt:lpstr>字符数组</vt:lpstr>
      <vt:lpstr>字符数组</vt:lpstr>
      <vt:lpstr>PowerPoint 演示文稿</vt:lpstr>
      <vt:lpstr>PowerPoint 演示文稿</vt:lpstr>
      <vt:lpstr>二维字符数组</vt:lpstr>
      <vt:lpstr>二维字符数组</vt:lpstr>
      <vt:lpstr>PowerPoint 演示文稿</vt:lpstr>
      <vt:lpstr>二维数组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AAA</cp:lastModifiedBy>
  <cp:revision>346</cp:revision>
  <dcterms:created xsi:type="dcterms:W3CDTF">2017-08-03T06:51:45Z</dcterms:created>
  <dcterms:modified xsi:type="dcterms:W3CDTF">2021-04-12T13:03:46Z</dcterms:modified>
</cp:coreProperties>
</file>