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</p:sldMasterIdLst>
  <p:sldIdLst>
    <p:sldId id="259" r:id="rId22"/>
    <p:sldId id="262" r:id="rId23"/>
    <p:sldId id="265" r:id="rId24"/>
    <p:sldId id="268" r:id="rId25"/>
    <p:sldId id="271" r:id="rId26"/>
    <p:sldId id="274" r:id="rId27"/>
    <p:sldId id="277" r:id="rId28"/>
    <p:sldId id="280" r:id="rId29"/>
    <p:sldId id="283" r:id="rId30"/>
    <p:sldId id="286" r:id="rId31"/>
    <p:sldId id="289" r:id="rId32"/>
    <p:sldId id="291" r:id="rId33"/>
    <p:sldId id="294" r:id="rId34"/>
    <p:sldId id="297" r:id="rId35"/>
    <p:sldId id="300" r:id="rId36"/>
    <p:sldId id="303" r:id="rId37"/>
    <p:sldId id="306" r:id="rId38"/>
    <p:sldId id="309" r:id="rId39"/>
    <p:sldId id="312" r:id="rId40"/>
    <p:sldId id="315" r:id="rId41"/>
    <p:sldId id="318" r:id="rId42"/>
  </p:sldIdLst>
  <p:sldSz cx="9144000" cy="6858000" type="screen4x3"/>
  <p:notesSz cx="6858000" cy="9144000"/>
  <p:embeddedFontLst>
    <p:embeddedFont>
      <p:font typeface="PMingLiU" panose="02020500000000000000" pitchFamily="18" charset="-120"/>
      <p:regular r:id="rId43"/>
    </p:embeddedFont>
    <p:embeddedFont>
      <p:font typeface="SimHei" panose="02010609060101010101" pitchFamily="49" charset="-122"/>
      <p:regular r:id="rId44"/>
    </p:embeddedFont>
    <p:embeddedFont>
      <p:font typeface="ADKIFN+TimesNewRomanPS-BoldItalicMT" panose="02010600030101010101" charset="0"/>
      <p:regular r:id="rId45"/>
    </p:embeddedFont>
    <p:embeddedFont>
      <p:font typeface="AGBLGV+Wingdings-Regular" panose="02010600030101010101" charset="2"/>
      <p:regular r:id="rId46"/>
    </p:embeddedFont>
    <p:embeddedFont>
      <p:font typeface="AGRJIQ+ArialMT" panose="02010600030101010101" charset="0"/>
      <p:regular r:id="rId47"/>
    </p:embeddedFont>
    <p:embeddedFont>
      <p:font typeface="BDKKNJ+ArialMT" panose="02010600030101010101" charset="0"/>
      <p:regular r:id="rId48"/>
    </p:embeddedFont>
    <p:embeddedFont>
      <p:font typeface="BFGJGG+Wingdings-Regular" panose="02010600030101010101" charset="2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JDLWH+ArialMT" panose="02010600030101010101" charset="0"/>
      <p:regular r:id="rId54"/>
    </p:embeddedFont>
    <p:embeddedFont>
      <p:font typeface="COLWDL+TimesNewRomanPSMT" panose="02010600030101010101" charset="0"/>
      <p:regular r:id="rId55"/>
    </p:embeddedFont>
    <p:embeddedFont>
      <p:font typeface="DBGEWU+TimesNewRomanPS-BoldMT" panose="02010600030101010101" charset="0"/>
      <p:regular r:id="rId56"/>
    </p:embeddedFont>
    <p:embeddedFont>
      <p:font typeface="DHDPGF+Wingdings-Regular" panose="02010600030101010101" charset="2"/>
      <p:regular r:id="rId57"/>
    </p:embeddedFont>
    <p:embeddedFont>
      <p:font typeface="DLULRN+Wingdings-Regular" panose="02010600030101010101" charset="2"/>
      <p:regular r:id="rId58"/>
    </p:embeddedFont>
    <p:embeddedFont>
      <p:font typeface="EURNKN+TimesNewRomanPS-BoldMT" panose="02010600030101010101" charset="0"/>
      <p:regular r:id="rId59"/>
    </p:embeddedFont>
    <p:embeddedFont>
      <p:font typeface="GCBBGG+TimesNewRomanPSMT" panose="02010600030101010101" charset="0"/>
      <p:regular r:id="rId60"/>
    </p:embeddedFont>
    <p:embeddedFont>
      <p:font typeface="GGAPBP+Wingdings-Regular" panose="02010600030101010101" charset="2"/>
      <p:regular r:id="rId61"/>
    </p:embeddedFont>
    <p:embeddedFont>
      <p:font typeface="GLRDDO+SymbolMT" panose="02010600030101010101" charset="2"/>
      <p:regular r:id="rId62"/>
    </p:embeddedFont>
    <p:embeddedFont>
      <p:font typeface="GMCQGN+ArialMT" panose="02010600030101010101" charset="0"/>
      <p:regular r:id="rId63"/>
    </p:embeddedFont>
    <p:embeddedFont>
      <p:font typeface="GREASO+Wingdings-Regular" panose="02010600030101010101" charset="2"/>
      <p:regular r:id="rId64"/>
    </p:embeddedFont>
    <p:embeddedFont>
      <p:font typeface="GVFVHW+ArialMT" panose="02010600030101010101" charset="0"/>
      <p:regular r:id="rId65"/>
    </p:embeddedFont>
    <p:embeddedFont>
      <p:font typeface="HQIMPD+SymbolMT" panose="02010600030101010101" charset="2"/>
      <p:regular r:id="rId66"/>
    </p:embeddedFont>
    <p:embeddedFont>
      <p:font typeface="HRKLTA+TimesNewRoman,Bold" panose="02010600030101010101" charset="0"/>
      <p:regular r:id="rId67"/>
    </p:embeddedFont>
    <p:embeddedFont>
      <p:font typeface="HTHWFV+ArialMT" panose="02010600030101010101" charset="0"/>
      <p:regular r:id="rId68"/>
    </p:embeddedFont>
    <p:embeddedFont>
      <p:font typeface="HWUUBA+Wingdings-Regular" panose="02010600030101010101" charset="2"/>
      <p:regular r:id="rId69"/>
    </p:embeddedFont>
    <p:embeddedFont>
      <p:font typeface="IOQRQI+TimesNewRomanPS-BoldMT" panose="02010600030101010101" charset="0"/>
      <p:regular r:id="rId70"/>
    </p:embeddedFont>
    <p:embeddedFont>
      <p:font typeface="JBVTAG+SymbolMT" panose="02010600030101010101" charset="2"/>
      <p:regular r:id="rId71"/>
    </p:embeddedFont>
    <p:embeddedFont>
      <p:font typeface="JCTJFC+TimesNewRomanPS-BoldItalicMT" panose="02010600030101010101" charset="0"/>
      <p:regular r:id="rId72"/>
    </p:embeddedFont>
    <p:embeddedFont>
      <p:font typeface="JDCMQO+ArialMT" panose="02010600030101010101" charset="0"/>
      <p:regular r:id="rId73"/>
    </p:embeddedFont>
    <p:embeddedFont>
      <p:font typeface="JHJIME+ArialMT" panose="02010600030101010101" charset="0"/>
      <p:regular r:id="rId74"/>
    </p:embeddedFont>
    <p:embeddedFont>
      <p:font typeface="JIHVVB+Wingdings-Regular" panose="02010600030101010101" charset="2"/>
      <p:regular r:id="rId75"/>
    </p:embeddedFont>
    <p:embeddedFont>
      <p:font typeface="JJTSOM+TimesNewRomanPSMT" panose="02010600030101010101" charset="0"/>
      <p:regular r:id="rId76"/>
    </p:embeddedFont>
    <p:embeddedFont>
      <p:font typeface="JQBFOE+TimesNewRomanPSMT" panose="02010600030101010101" charset="0"/>
      <p:regular r:id="rId77"/>
    </p:embeddedFont>
    <p:embeddedFont>
      <p:font typeface="JTSKCA+TimesNewRomanPSMT" panose="02010600030101010101" charset="0"/>
      <p:regular r:id="rId78"/>
    </p:embeddedFont>
    <p:embeddedFont>
      <p:font typeface="KLORNL+TimesNewRomanPS-BoldMT" panose="02010600030101010101" charset="0"/>
      <p:regular r:id="rId79"/>
    </p:embeddedFont>
    <p:embeddedFont>
      <p:font typeface="KRCNFR+TimesNewRomanPSMT" panose="02010600030101010101" charset="0"/>
      <p:regular r:id="rId80"/>
    </p:embeddedFont>
    <p:embeddedFont>
      <p:font typeface="LIQIUI+TimesNewRomanPS-BoldMT" panose="02010600030101010101" charset="0"/>
      <p:regular r:id="rId81"/>
    </p:embeddedFont>
    <p:embeddedFont>
      <p:font typeface="LKOBQG+ArialMT" panose="02010600030101010101" charset="0"/>
      <p:regular r:id="rId82"/>
    </p:embeddedFont>
    <p:embeddedFont>
      <p:font typeface="LLBARI+TimesNewRomanPS-BoldMT" panose="02010600030101010101" charset="0"/>
      <p:regular r:id="rId83"/>
    </p:embeddedFont>
    <p:embeddedFont>
      <p:font typeface="LMHATJ+ArialMT" panose="02010600030101010101" charset="0"/>
      <p:regular r:id="rId84"/>
    </p:embeddedFont>
    <p:embeddedFont>
      <p:font typeface="MDANEP+TimesNewRomanPSMT" panose="02010600030101010101" charset="0"/>
      <p:regular r:id="rId85"/>
    </p:embeddedFont>
    <p:embeddedFont>
      <p:font typeface="MTMPNH+Wingdings-Regular" panose="02010600030101010101" charset="2"/>
      <p:regular r:id="rId86"/>
    </p:embeddedFont>
    <p:embeddedFont>
      <p:font typeface="NIQCUD+TimesNewRomanPS-BoldItalicMT" panose="02010600030101010101" charset="0"/>
      <p:regular r:id="rId87"/>
    </p:embeddedFont>
    <p:embeddedFont>
      <p:font typeface="NLMMLO+TimesNewRomanPS-BoldMT" panose="02010600030101010101" charset="0"/>
      <p:regular r:id="rId88"/>
    </p:embeddedFont>
    <p:embeddedFont>
      <p:font typeface="NRSEVL+TimesNewRoman,Bold" panose="02010600030101010101" charset="0"/>
      <p:regular r:id="rId89"/>
    </p:embeddedFont>
    <p:embeddedFont>
      <p:font typeface="OCJMKC+SymbolMT" panose="02010600030101010101" charset="2"/>
      <p:regular r:id="rId90"/>
    </p:embeddedFont>
    <p:embeddedFont>
      <p:font typeface="OKWHRE+TimesNewRomanPS-BoldMT" panose="02010600030101010101" charset="0"/>
      <p:regular r:id="rId91"/>
    </p:embeddedFont>
    <p:embeddedFont>
      <p:font typeface="OPQNTH+TimesNewRomanPS-BoldItalicMT" panose="02010600030101010101" charset="0"/>
      <p:regular r:id="rId92"/>
    </p:embeddedFont>
    <p:embeddedFont>
      <p:font typeface="OSQJLQ+Wingdings-Regular" panose="02010600030101010101" charset="2"/>
      <p:regular r:id="rId93"/>
    </p:embeddedFont>
    <p:embeddedFont>
      <p:font typeface="PBBOMP+ArialMT" panose="02010600030101010101" charset="0"/>
      <p:regular r:id="rId94"/>
    </p:embeddedFont>
    <p:embeddedFont>
      <p:font typeface="PDQERW+ArialMT" panose="02010600030101010101" charset="0"/>
      <p:regular r:id="rId95"/>
    </p:embeddedFont>
    <p:embeddedFont>
      <p:font typeface="PGSCEI+ArialMT" panose="02010600030101010101" charset="0"/>
      <p:regular r:id="rId96"/>
    </p:embeddedFont>
    <p:embeddedFont>
      <p:font typeface="PJVDBB+SymbolMT" panose="02010600030101010101" charset="2"/>
      <p:regular r:id="rId97"/>
    </p:embeddedFont>
    <p:embeddedFont>
      <p:font typeface="PLUCEV+ArialMT" panose="02010600030101010101" charset="0"/>
      <p:regular r:id="rId98"/>
    </p:embeddedFont>
    <p:embeddedFont>
      <p:font typeface="PMATHB+TimesNewRomanPS-BoldMT" panose="02010600030101010101" charset="0"/>
      <p:regular r:id="rId99"/>
    </p:embeddedFont>
    <p:embeddedFont>
      <p:font typeface="PQHRMA+ArialMT" panose="02010600030101010101" charset="0"/>
      <p:regular r:id="rId100"/>
    </p:embeddedFont>
    <p:embeddedFont>
      <p:font typeface="QBAUUV+ArialMT" panose="02010600030101010101" charset="0"/>
      <p:regular r:id="rId101"/>
    </p:embeddedFont>
    <p:embeddedFont>
      <p:font typeface="QSKTOM+TimesNewRomanPSMT" panose="02010600030101010101" charset="0"/>
      <p:regular r:id="rId102"/>
    </p:embeddedFont>
    <p:embeddedFont>
      <p:font typeface="QUURDK+ArialMT" panose="02010600030101010101" charset="0"/>
      <p:regular r:id="rId103"/>
    </p:embeddedFont>
    <p:embeddedFont>
      <p:font typeface="RCDJKG+TimesNewRomanPS-BoldMT" panose="02010600030101010101" charset="0"/>
      <p:regular r:id="rId104"/>
    </p:embeddedFont>
    <p:embeddedFont>
      <p:font typeface="RCVQDM+ArialMT" panose="02010600030101010101" charset="0"/>
      <p:regular r:id="rId105"/>
    </p:embeddedFont>
    <p:embeddedFont>
      <p:font typeface="RDASML+TimesNewRomanPS-BoldMT" panose="02010600030101010101" charset="0"/>
      <p:regular r:id="rId106"/>
    </p:embeddedFont>
    <p:embeddedFont>
      <p:font typeface="REIIHQ+TimesNewRomanPSMT" panose="02010600030101010101" charset="0"/>
      <p:regular r:id="rId107"/>
    </p:embeddedFont>
    <p:embeddedFont>
      <p:font typeface="RKFUUC+TimesNewRomanPS-BoldItalicMT" panose="02010600030101010101" charset="0"/>
      <p:regular r:id="rId108"/>
    </p:embeddedFont>
    <p:embeddedFont>
      <p:font typeface="RLTPPE+TimesNewRomanPS-BoldItalicMT" panose="02010600030101010101" charset="0"/>
      <p:regular r:id="rId109"/>
    </p:embeddedFont>
    <p:embeddedFont>
      <p:font typeface="ROEAWL+TimesNewRomanPSMT" panose="02010600030101010101" charset="0"/>
      <p:regular r:id="rId110"/>
    </p:embeddedFont>
    <p:embeddedFont>
      <p:font typeface="RWMNLQ+TimesNewRomanPSMT" panose="02010600030101010101" charset="0"/>
      <p:regular r:id="rId111"/>
    </p:embeddedFont>
    <p:embeddedFont>
      <p:font typeface="SDDDPS+TimesNewRomanPS-BoldMT" panose="02010600030101010101" charset="0"/>
      <p:regular r:id="rId112"/>
    </p:embeddedFont>
    <p:embeddedFont>
      <p:font typeface="SEPQET+TimesNewRomanPS-BoldMT" panose="02010600030101010101" charset="0"/>
      <p:regular r:id="rId113"/>
    </p:embeddedFont>
    <p:embeddedFont>
      <p:font typeface="SGWQMS+TimesNewRomanPSMT" panose="02010600030101010101" charset="0"/>
      <p:regular r:id="rId114"/>
    </p:embeddedFont>
    <p:embeddedFont>
      <p:font typeface="SRHQPK+Wingdings-Regular" panose="02010600030101010101" charset="2"/>
      <p:regular r:id="rId115"/>
    </p:embeddedFont>
    <p:embeddedFont>
      <p:font typeface="TAMNLD+TimesNewRomanPS-BoldMT" panose="02010600030101010101" charset="0"/>
      <p:regular r:id="rId116"/>
    </p:embeddedFont>
    <p:embeddedFont>
      <p:font typeface="TARVBN+TimesNewRomanPSMT" panose="02010600030101010101" charset="0"/>
      <p:regular r:id="rId117"/>
    </p:embeddedFont>
    <p:embeddedFont>
      <p:font typeface="TEITUJ+TimesNewRomanPS-ItalicMT" panose="02010600030101010101" charset="0"/>
      <p:regular r:id="rId118"/>
    </p:embeddedFont>
    <p:embeddedFont>
      <p:font typeface="TJPVGL+TimesNewRomanPS-BoldItalicMT" panose="02010600030101010101" charset="0"/>
      <p:regular r:id="rId119"/>
    </p:embeddedFont>
    <p:embeddedFont>
      <p:font typeface="TKGASG+TimesNewRomanPS-BoldMT" panose="02010600030101010101" charset="0"/>
      <p:regular r:id="rId120"/>
    </p:embeddedFont>
    <p:embeddedFont>
      <p:font typeface="TSLNKG+TimesNewRomanPSMT" panose="02010600030101010101" charset="0"/>
      <p:regular r:id="rId121"/>
    </p:embeddedFont>
    <p:embeddedFont>
      <p:font typeface="TVDWPS+Wingdings-Regular" panose="02010600030101010101" charset="2"/>
      <p:regular r:id="rId122"/>
    </p:embeddedFont>
    <p:embeddedFont>
      <p:font typeface="TWIUOM+TimesNewRomanPS-BoldMT" panose="02010600030101010101" charset="0"/>
      <p:regular r:id="rId123"/>
    </p:embeddedFont>
    <p:embeddedFont>
      <p:font typeface="UCDIHO+Wingdings-Regular" panose="02010600030101010101" charset="2"/>
      <p:regular r:id="rId124"/>
    </p:embeddedFont>
    <p:embeddedFont>
      <p:font typeface="UEGNVH+Wingdings-Regular" panose="02010600030101010101" charset="2"/>
      <p:regular r:id="rId125"/>
    </p:embeddedFont>
    <p:embeddedFont>
      <p:font typeface="UFLPRH+Wingdings-Regular" panose="02010600030101010101" charset="2"/>
      <p:regular r:id="rId126"/>
    </p:embeddedFont>
    <p:embeddedFont>
      <p:font typeface="UREKES+TimesNewRomanPS-BoldItalicMT" panose="02010600030101010101" charset="0"/>
      <p:regular r:id="rId127"/>
    </p:embeddedFont>
    <p:embeddedFont>
      <p:font typeface="VOQIKF+TimesNewRomanPS-BoldItalicMT" panose="02010600030101010101" charset="0"/>
      <p:regular r:id="rId128"/>
    </p:embeddedFont>
    <p:embeddedFont>
      <p:font typeface="VPVVRG+TimesNewRomanPSMT" panose="02010600030101010101" charset="0"/>
      <p:regular r:id="rId129"/>
    </p:embeddedFont>
    <p:embeddedFont>
      <p:font typeface="VUDAVU+SymbolMT" panose="02010600030101010101" charset="2"/>
      <p:regular r:id="rId130"/>
    </p:embeddedFont>
    <p:embeddedFont>
      <p:font typeface="VWUFUT+ArialMT" panose="02010600030101010101" charset="0"/>
      <p:regular r:id="rId131"/>
    </p:embeddedFont>
    <p:embeddedFont>
      <p:font typeface="WDAPEL+TimesNewRomanPS-BoldMT" panose="02010600030101010101" charset="0"/>
      <p:regular r:id="rId132"/>
    </p:embeddedFont>
    <p:embeddedFont>
      <p:font typeface="WWQSAO+Wingdings-Regular" panose="02010600030101010101" charset="2"/>
      <p:regular r:id="rId133"/>
    </p:embeddedFont>
  </p:embeddedFontLst>
  <p:custDataLst>
    <p:tags r:id="rId1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0"/>
    <p:restoredTop sz="0"/>
  </p:normalViewPr>
  <p:slideViewPr>
    <p:cSldViewPr>
      <p:cViewPr varScale="1">
        <p:scale>
          <a:sx n="86" d="100"/>
          <a:sy n="86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117" Type="http://schemas.openxmlformats.org/officeDocument/2006/relationships/font" Target="fonts/font75.fntdata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84" Type="http://schemas.openxmlformats.org/officeDocument/2006/relationships/font" Target="fonts/font42.fntdata"/><Relationship Id="rId89" Type="http://schemas.openxmlformats.org/officeDocument/2006/relationships/font" Target="fonts/font47.fntdata"/><Relationship Id="rId112" Type="http://schemas.openxmlformats.org/officeDocument/2006/relationships/font" Target="fonts/font70.fntdata"/><Relationship Id="rId133" Type="http://schemas.openxmlformats.org/officeDocument/2006/relationships/font" Target="fonts/font91.fntdata"/><Relationship Id="rId138" Type="http://schemas.openxmlformats.org/officeDocument/2006/relationships/tableStyles" Target="tableStyles.xml"/><Relationship Id="rId16" Type="http://schemas.openxmlformats.org/officeDocument/2006/relationships/slideMaster" Target="slideMasters/slideMaster16.xml"/><Relationship Id="rId107" Type="http://schemas.openxmlformats.org/officeDocument/2006/relationships/font" Target="fonts/font65.fntdata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74" Type="http://schemas.openxmlformats.org/officeDocument/2006/relationships/font" Target="fonts/font32.fntdata"/><Relationship Id="rId79" Type="http://schemas.openxmlformats.org/officeDocument/2006/relationships/font" Target="fonts/font37.fntdata"/><Relationship Id="rId102" Type="http://schemas.openxmlformats.org/officeDocument/2006/relationships/font" Target="fonts/font60.fntdata"/><Relationship Id="rId123" Type="http://schemas.openxmlformats.org/officeDocument/2006/relationships/font" Target="fonts/font81.fntdata"/><Relationship Id="rId128" Type="http://schemas.openxmlformats.org/officeDocument/2006/relationships/font" Target="fonts/font86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48.fntdata"/><Relationship Id="rId95" Type="http://schemas.openxmlformats.org/officeDocument/2006/relationships/font" Target="fonts/font53.fntdata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77" Type="http://schemas.openxmlformats.org/officeDocument/2006/relationships/font" Target="fonts/font35.fntdata"/><Relationship Id="rId100" Type="http://schemas.openxmlformats.org/officeDocument/2006/relationships/font" Target="fonts/font58.fntdata"/><Relationship Id="rId105" Type="http://schemas.openxmlformats.org/officeDocument/2006/relationships/font" Target="fonts/font63.fntdata"/><Relationship Id="rId113" Type="http://schemas.openxmlformats.org/officeDocument/2006/relationships/font" Target="fonts/font71.fntdata"/><Relationship Id="rId118" Type="http://schemas.openxmlformats.org/officeDocument/2006/relationships/font" Target="fonts/font76.fntdata"/><Relationship Id="rId126" Type="http://schemas.openxmlformats.org/officeDocument/2006/relationships/font" Target="fonts/font84.fntdata"/><Relationship Id="rId134" Type="http://schemas.openxmlformats.org/officeDocument/2006/relationships/tags" Target="tags/tag1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9.fntdata"/><Relationship Id="rId72" Type="http://schemas.openxmlformats.org/officeDocument/2006/relationships/font" Target="fonts/font30.fntdata"/><Relationship Id="rId80" Type="http://schemas.openxmlformats.org/officeDocument/2006/relationships/font" Target="fonts/font38.fntdata"/><Relationship Id="rId85" Type="http://schemas.openxmlformats.org/officeDocument/2006/relationships/font" Target="fonts/font43.fntdata"/><Relationship Id="rId93" Type="http://schemas.openxmlformats.org/officeDocument/2006/relationships/font" Target="fonts/font51.fntdata"/><Relationship Id="rId98" Type="http://schemas.openxmlformats.org/officeDocument/2006/relationships/font" Target="fonts/font56.fntdata"/><Relationship Id="rId121" Type="http://schemas.openxmlformats.org/officeDocument/2006/relationships/font" Target="fonts/font79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103" Type="http://schemas.openxmlformats.org/officeDocument/2006/relationships/font" Target="fonts/font61.fntdata"/><Relationship Id="rId108" Type="http://schemas.openxmlformats.org/officeDocument/2006/relationships/font" Target="fonts/font66.fntdata"/><Relationship Id="rId116" Type="http://schemas.openxmlformats.org/officeDocument/2006/relationships/font" Target="fonts/font74.fntdata"/><Relationship Id="rId124" Type="http://schemas.openxmlformats.org/officeDocument/2006/relationships/font" Target="fonts/font82.fntdata"/><Relationship Id="rId129" Type="http://schemas.openxmlformats.org/officeDocument/2006/relationships/font" Target="fonts/font87.fntdata"/><Relationship Id="rId137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font" Target="fonts/font28.fntdata"/><Relationship Id="rId75" Type="http://schemas.openxmlformats.org/officeDocument/2006/relationships/font" Target="fonts/font33.fntdata"/><Relationship Id="rId83" Type="http://schemas.openxmlformats.org/officeDocument/2006/relationships/font" Target="fonts/font41.fntdata"/><Relationship Id="rId88" Type="http://schemas.openxmlformats.org/officeDocument/2006/relationships/font" Target="fonts/font46.fntdata"/><Relationship Id="rId91" Type="http://schemas.openxmlformats.org/officeDocument/2006/relationships/font" Target="fonts/font49.fntdata"/><Relationship Id="rId96" Type="http://schemas.openxmlformats.org/officeDocument/2006/relationships/font" Target="fonts/font54.fntdata"/><Relationship Id="rId111" Type="http://schemas.openxmlformats.org/officeDocument/2006/relationships/font" Target="fonts/font69.fntdata"/><Relationship Id="rId132" Type="http://schemas.openxmlformats.org/officeDocument/2006/relationships/font" Target="fonts/font90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6" Type="http://schemas.openxmlformats.org/officeDocument/2006/relationships/font" Target="fonts/font64.fntdata"/><Relationship Id="rId114" Type="http://schemas.openxmlformats.org/officeDocument/2006/relationships/font" Target="fonts/font72.fntdata"/><Relationship Id="rId119" Type="http://schemas.openxmlformats.org/officeDocument/2006/relationships/font" Target="fonts/font77.fntdata"/><Relationship Id="rId127" Type="http://schemas.openxmlformats.org/officeDocument/2006/relationships/font" Target="fonts/font85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font" Target="fonts/font31.fntdata"/><Relationship Id="rId78" Type="http://schemas.openxmlformats.org/officeDocument/2006/relationships/font" Target="fonts/font36.fntdata"/><Relationship Id="rId81" Type="http://schemas.openxmlformats.org/officeDocument/2006/relationships/font" Target="fonts/font39.fntdata"/><Relationship Id="rId86" Type="http://schemas.openxmlformats.org/officeDocument/2006/relationships/font" Target="fonts/font44.fntdata"/><Relationship Id="rId94" Type="http://schemas.openxmlformats.org/officeDocument/2006/relationships/font" Target="fonts/font52.fntdata"/><Relationship Id="rId99" Type="http://schemas.openxmlformats.org/officeDocument/2006/relationships/font" Target="fonts/font57.fntdata"/><Relationship Id="rId101" Type="http://schemas.openxmlformats.org/officeDocument/2006/relationships/font" Target="fonts/font59.fntdata"/><Relationship Id="rId122" Type="http://schemas.openxmlformats.org/officeDocument/2006/relationships/font" Target="fonts/font80.fntdata"/><Relationship Id="rId130" Type="http://schemas.openxmlformats.org/officeDocument/2006/relationships/font" Target="fonts/font88.fntdata"/><Relationship Id="rId13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Relationship Id="rId109" Type="http://schemas.openxmlformats.org/officeDocument/2006/relationships/font" Target="fonts/font67.fntdata"/><Relationship Id="rId34" Type="http://schemas.openxmlformats.org/officeDocument/2006/relationships/slide" Target="slides/slide1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6" Type="http://schemas.openxmlformats.org/officeDocument/2006/relationships/font" Target="fonts/font34.fntdata"/><Relationship Id="rId97" Type="http://schemas.openxmlformats.org/officeDocument/2006/relationships/font" Target="fonts/font55.fntdata"/><Relationship Id="rId104" Type="http://schemas.openxmlformats.org/officeDocument/2006/relationships/font" Target="fonts/font62.fntdata"/><Relationship Id="rId120" Type="http://schemas.openxmlformats.org/officeDocument/2006/relationships/font" Target="fonts/font78.fntdata"/><Relationship Id="rId125" Type="http://schemas.openxmlformats.org/officeDocument/2006/relationships/font" Target="fonts/font83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29.fntdata"/><Relationship Id="rId92" Type="http://schemas.openxmlformats.org/officeDocument/2006/relationships/font" Target="fonts/font5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4" Type="http://schemas.openxmlformats.org/officeDocument/2006/relationships/slide" Target="slides/slide3.xml"/><Relationship Id="rId40" Type="http://schemas.openxmlformats.org/officeDocument/2006/relationships/slide" Target="slides/slide19.xml"/><Relationship Id="rId45" Type="http://schemas.openxmlformats.org/officeDocument/2006/relationships/font" Target="fonts/font3.fntdata"/><Relationship Id="rId66" Type="http://schemas.openxmlformats.org/officeDocument/2006/relationships/font" Target="fonts/font24.fntdata"/><Relationship Id="rId87" Type="http://schemas.openxmlformats.org/officeDocument/2006/relationships/font" Target="fonts/font45.fntdata"/><Relationship Id="rId110" Type="http://schemas.openxmlformats.org/officeDocument/2006/relationships/font" Target="fonts/font68.fntdata"/><Relationship Id="rId115" Type="http://schemas.openxmlformats.org/officeDocument/2006/relationships/font" Target="fonts/font73.fntdata"/><Relationship Id="rId131" Type="http://schemas.openxmlformats.org/officeDocument/2006/relationships/font" Target="fonts/font89.fntdata"/><Relationship Id="rId136" Type="http://schemas.openxmlformats.org/officeDocument/2006/relationships/viewProps" Target="viewProps.xml"/><Relationship Id="rId61" Type="http://schemas.openxmlformats.org/officeDocument/2006/relationships/font" Target="fonts/font19.fntdata"/><Relationship Id="rId82" Type="http://schemas.openxmlformats.org/officeDocument/2006/relationships/font" Target="fonts/font40.fntdata"/><Relationship Id="rId19" Type="http://schemas.openxmlformats.org/officeDocument/2006/relationships/slideMaster" Target="slideMasters/slideMaster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8961F1-01A5-4EA4-B116-DF454A8BD752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925A16-1B3C-4D05-AF7D-F9CCC8D80CC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EAA2F-3BFF-40BB-9BAB-7537AA00F81A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2A7F65-FE80-42A9-BE59-1709267407C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4AD166-7D44-4E16-A421-3C52C602467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0FCE4A-8CC0-47CE-AFF7-B6ABD208CD1A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AF0088F-87F9-4EFD-A3BC-C6DCE911F8C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BFEB625-606A-4D59-9CAA-68011CD7504D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E537035-2947-4142-914D-B094564B2CC7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45AA4A-3DB4-4240-A21C-E6447D58362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116C9C-BED4-4EC6-BBCA-5905A4D1DD7E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5/31/2019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304855"/>
            <a:ext cx="2514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FF3300"/>
                </a:solidFill>
                <a:latin typeface="PMingLiU"/>
                <a:cs typeface="PMingLiU"/>
              </a:rPr>
              <a:t>计算理论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3701" y="2511325"/>
            <a:ext cx="5598157" cy="2539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998"/>
              </a:lnSpc>
              <a:spcBef>
                <a:spcPct val="0"/>
              </a:spcBef>
              <a:spcAft>
                <a:spcPct val="0"/>
              </a:spcAft>
            </a:pPr>
            <a:r>
              <a:rPr sz="8000" spc="27">
                <a:solidFill>
                  <a:srgbClr val="000000"/>
                </a:solidFill>
                <a:latin typeface="SimSun"/>
                <a:cs typeface="SimSun"/>
              </a:rPr>
              <a:t>计算理论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5230" y="4879149"/>
            <a:ext cx="13728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王章辉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6114" y="5304577"/>
            <a:ext cx="406640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LMMLO+TimesNewRomanPS-BoldMT"/>
                <a:cs typeface="NLMMLO+TimesNewRomanPS-BoldMT"/>
              </a:rPr>
              <a:t>wangzhanghui@lnu.edu.cn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PBBOMP+ArialMT"/>
                <a:cs typeface="PBBOMP+ArialMT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5611353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计算模型</a:t>
            </a:r>
            <a:r>
              <a:rPr sz="3200">
                <a:solidFill>
                  <a:srgbClr val="000000"/>
                </a:solidFill>
                <a:latin typeface="TSLNKG+TimesNewRomanPSMT"/>
                <a:cs typeface="TSLNKG+TimesNewRomanPSMT"/>
              </a:rPr>
              <a:t>—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上下文无关文法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411106"/>
            <a:ext cx="4633173" cy="123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UCDIHO+Wingdings-Regular"/>
                <a:cs typeface="UCDIHO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PDA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与上下文无关文法等价</a:t>
            </a:r>
          </a:p>
          <a:p>
            <a:pPr marL="0" marR="0">
              <a:lnSpc>
                <a:spcPts val="2663"/>
              </a:lnSpc>
              <a:spcBef>
                <a:spcPts val="729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UCDIHO+Wingdings-Regular"/>
                <a:cs typeface="UCDIHO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上下文无关语言的泵引理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190" y="2291312"/>
            <a:ext cx="8839237" cy="2405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如果</a:t>
            </a:r>
            <a:r>
              <a:rPr sz="24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A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是上下文无关语言，则存在</a:t>
            </a:r>
            <a:r>
              <a:rPr sz="24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p 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(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泵长度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，使得</a:t>
            </a:r>
            <a:r>
              <a:rPr sz="24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A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任何一个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长度不小于</a:t>
            </a:r>
            <a:r>
              <a:rPr sz="2400" spc="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p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的字符串</a:t>
            </a:r>
            <a:r>
              <a:rPr sz="2400" spc="2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s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都能被划分成</a:t>
            </a:r>
            <a:r>
              <a:rPr sz="24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5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4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s </a:t>
            </a:r>
            <a:r>
              <a:rPr sz="2400" b="1">
                <a:solidFill>
                  <a:srgbClr val="FF0000"/>
                </a:solidFill>
                <a:latin typeface="SDDDPS+TimesNewRomanPS-BoldMT"/>
                <a:cs typeface="SDDDPS+TimesNewRomanPS-BoldMT"/>
              </a:rPr>
              <a:t>=</a:t>
            </a:r>
          </a:p>
          <a:p>
            <a:pPr marL="305" marR="0">
              <a:lnSpc>
                <a:spcPts val="2657"/>
              </a:lnSpc>
              <a:spcBef>
                <a:spcPts val="222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uvxyz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，且满足下述条件：</a:t>
            </a:r>
          </a:p>
          <a:p>
            <a:pPr marL="0" marR="0">
              <a:lnSpc>
                <a:spcPts val="2940"/>
              </a:lnSpc>
              <a:spcBef>
                <a:spcPts val="573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(1)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对于每一个</a:t>
            </a:r>
            <a:r>
              <a:rPr sz="24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OPQNTH+TimesNewRomanPS-BoldItalicMT"/>
                <a:cs typeface="OPQNTH+TimesNewRomanPS-BoldItalicMT"/>
              </a:rPr>
              <a:t>i </a:t>
            </a:r>
            <a:r>
              <a:rPr sz="2400">
                <a:solidFill>
                  <a:srgbClr val="000000"/>
                </a:solidFill>
                <a:latin typeface="OCJMKC+SymbolMT"/>
                <a:cs typeface="OCJMKC+SymbolMT"/>
              </a:rPr>
              <a:t>≥</a:t>
            </a:r>
            <a:r>
              <a:rPr sz="24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0,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uv</a:t>
            </a:r>
            <a:r>
              <a:rPr sz="2400" b="1" i="1" baseline="29999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i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xy</a:t>
            </a:r>
            <a:r>
              <a:rPr sz="2400" b="1" i="1" baseline="29999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i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z</a:t>
            </a:r>
            <a:r>
              <a:rPr sz="2400" b="1" i="1" spc="14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 </a:t>
            </a:r>
            <a:r>
              <a:rPr sz="2400">
                <a:solidFill>
                  <a:srgbClr val="000000"/>
                </a:solidFill>
                <a:latin typeface="OCJMKC+SymbolMT"/>
                <a:cs typeface="OCJMKC+SymbolMT"/>
              </a:rPr>
              <a:t>∈</a:t>
            </a: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A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  <a:p>
            <a:pPr marL="0" marR="0">
              <a:lnSpc>
                <a:spcPts val="2940"/>
              </a:lnSpc>
              <a:spcBef>
                <a:spcPts val="51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(2) </a:t>
            </a:r>
            <a:r>
              <a:rPr sz="2400" b="1">
                <a:solidFill>
                  <a:srgbClr val="FF0000"/>
                </a:solidFill>
                <a:latin typeface="SDDDPS+TimesNewRomanPS-BoldMT"/>
                <a:cs typeface="SDDDPS+TimesNewRomanPS-BoldMT"/>
              </a:rPr>
              <a:t>|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vy</a:t>
            </a:r>
            <a:r>
              <a:rPr sz="2400" b="1" i="1" spc="-1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SDDDPS+TimesNewRomanPS-BoldMT"/>
                <a:cs typeface="SDDDPS+TimesNewRomanPS-BoldMT"/>
              </a:rPr>
              <a:t>| </a:t>
            </a:r>
            <a:r>
              <a:rPr sz="2400">
                <a:solidFill>
                  <a:srgbClr val="FF0000"/>
                </a:solidFill>
                <a:latin typeface="OCJMKC+SymbolMT"/>
                <a:cs typeface="OCJMKC+SymbolMT"/>
              </a:rPr>
              <a:t>&gt;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SDDDPS+TimesNewRomanPS-BoldMT"/>
                <a:cs typeface="SDDDPS+TimesNewRomanPS-BoldMT"/>
              </a:rPr>
              <a:t>0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8190" y="4304742"/>
            <a:ext cx="2372867" cy="830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SDDDPS+TimesNewRomanPS-BoldMT"/>
                <a:cs typeface="SDDDPS+TimesNewRomanPS-BoldMT"/>
              </a:rPr>
              <a:t>(3) </a:t>
            </a:r>
            <a:r>
              <a:rPr sz="2400" b="1">
                <a:solidFill>
                  <a:srgbClr val="FF0000"/>
                </a:solidFill>
                <a:latin typeface="SDDDPS+TimesNewRomanPS-BoldMT"/>
                <a:cs typeface="SDDDPS+TimesNewRomanPS-BoldMT"/>
              </a:rPr>
              <a:t>|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vxy</a:t>
            </a:r>
            <a:r>
              <a:rPr sz="2400" b="1" i="1" spc="-10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SDDDPS+TimesNewRomanPS-BoldMT"/>
                <a:cs typeface="SDDDPS+TimesNewRomanPS-BoldMT"/>
              </a:rPr>
              <a:t>| </a:t>
            </a:r>
            <a:r>
              <a:rPr sz="2400">
                <a:solidFill>
                  <a:srgbClr val="FF0000"/>
                </a:solidFill>
                <a:latin typeface="OCJMKC+SymbolMT"/>
                <a:cs typeface="OCJMKC+SymbolMT"/>
              </a:rPr>
              <a:t>≤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OPQNTH+TimesNewRomanPS-BoldItalicMT"/>
                <a:cs typeface="OPQNTH+TimesNewRomanPS-BoldItalicMT"/>
              </a:rPr>
              <a:t>p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QBAUUV+ArialMT"/>
                <a:cs typeface="QBAUUV+ArialMT"/>
              </a:rPr>
              <a:t>10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244010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第</a:t>
            </a:r>
            <a:r>
              <a:rPr sz="3200">
                <a:solidFill>
                  <a:srgbClr val="0000FF"/>
                </a:solidFill>
                <a:latin typeface="COLWDL+TimesNewRomanPSMT"/>
                <a:cs typeface="COLWDL+TimesNewRomanPSMT"/>
              </a:rPr>
              <a:t>2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章习题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6644"/>
            <a:ext cx="4955476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OSQJLQ+Wingdings-Regular"/>
                <a:cs typeface="OSQJLQ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RCDJKG+TimesNewRomanPS-BoldMT"/>
                <a:cs typeface="RCDJKG+TimesNewRomanPS-BoldMT"/>
              </a:rPr>
              <a:t>2.1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RCDJKG+TimesNewRomanPS-BoldMT"/>
                <a:cs typeface="RCDJKG+TimesNewRomanPS-BoldMT"/>
              </a:rPr>
              <a:t>2.3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RCDJKG+TimesNewRomanPS-BoldMT"/>
                <a:cs typeface="RCDJKG+TimesNewRomanPS-BoldMT"/>
              </a:rPr>
              <a:t>2.4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RCDJKG+TimesNewRomanPS-BoldMT"/>
                <a:cs typeface="RCDJKG+TimesNewRomanPS-BoldMT"/>
              </a:rPr>
              <a:t>2.5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RCDJKG+TimesNewRomanPS-BoldMT"/>
                <a:cs typeface="RCDJKG+TimesNewRomanPS-BoldMT"/>
              </a:rPr>
              <a:t>2.6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RCDJKG+TimesNewRomanPS-BoldMT"/>
                <a:cs typeface="RCDJKG+TimesNewRomanPS-BoldMT"/>
              </a:rPr>
              <a:t>2.14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8669" y="6303191"/>
            <a:ext cx="464185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0">
                <a:solidFill>
                  <a:srgbClr val="000000"/>
                </a:solidFill>
                <a:latin typeface="QUURDK+ArialMT"/>
                <a:cs typeface="QUURDK+ArialMT"/>
              </a:rPr>
              <a:t>11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840B35-481A-46F1-B027-CA7EED90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7"/>
            <a:ext cx="9144000" cy="68504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244010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第</a:t>
            </a:r>
            <a:r>
              <a:rPr sz="3200">
                <a:solidFill>
                  <a:srgbClr val="0000FF"/>
                </a:solidFill>
                <a:latin typeface="TARVBN+TimesNewRomanPSMT"/>
                <a:cs typeface="TARVBN+TimesNewRomanPSMT"/>
              </a:rPr>
              <a:t>3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章习题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2834"/>
            <a:ext cx="2246376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UFLPRH+Wingdings-Regular"/>
                <a:cs typeface="UFLPRH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PMATHB+TimesNewRomanPS-BoldMT"/>
                <a:cs typeface="PMATHB+TimesNewRomanPS-BoldMT"/>
              </a:rPr>
              <a:t>3.1, 3.2, 3.8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PLUCEV+ArialMT"/>
                <a:cs typeface="PLUCEV+ArialMT"/>
              </a:rPr>
              <a:t>13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415290" y="5225669"/>
            <a:ext cx="227076" cy="3505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552" y="297621"/>
            <a:ext cx="5143351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复杂性理论</a:t>
            </a:r>
            <a:r>
              <a:rPr sz="3200">
                <a:solidFill>
                  <a:srgbClr val="000000"/>
                </a:solidFill>
                <a:latin typeface="QSKTOM+TimesNewRomanPSMT"/>
                <a:cs typeface="QSKTOM+TimesNewRomanPSMT"/>
              </a:rPr>
              <a:t>—</a:t>
            </a:r>
            <a:r>
              <a:rPr sz="3200">
                <a:solidFill>
                  <a:srgbClr val="FF0000"/>
                </a:solidFill>
                <a:latin typeface="SimHei"/>
                <a:cs typeface="SimHei"/>
              </a:rPr>
              <a:t>时间复杂性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1258850"/>
            <a:ext cx="9523695" cy="2738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WWQSAO+Wingdings-Regular"/>
                <a:cs typeface="WWQSAO+Wingdings-Regular"/>
              </a:rPr>
              <a:t>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分析时间复杂性只把</a:t>
            </a:r>
            <a:r>
              <a:rPr sz="2800" spc="11">
                <a:solidFill>
                  <a:srgbClr val="FF0000"/>
                </a:solidFill>
                <a:latin typeface="SimSun"/>
                <a:cs typeface="SimSun"/>
              </a:rPr>
              <a:t>算法的运行时间</a:t>
            </a:r>
            <a:r>
              <a:rPr sz="2800" spc="11">
                <a:solidFill>
                  <a:srgbClr val="000000"/>
                </a:solidFill>
                <a:latin typeface="SimSun"/>
                <a:cs typeface="SimSun"/>
              </a:rPr>
              <a:t>纯粹作为表示</a:t>
            </a:r>
          </a:p>
          <a:p>
            <a:pPr marL="342900" marR="0">
              <a:lnSpc>
                <a:spcPts val="2802"/>
              </a:lnSpc>
              <a:spcBef>
                <a:spcPts val="528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输入字符串的长度</a:t>
            </a:r>
            <a:r>
              <a:rPr sz="2800" spc="11">
                <a:solidFill>
                  <a:srgbClr val="000000"/>
                </a:solidFill>
                <a:latin typeface="SimSun"/>
                <a:cs typeface="SimSun"/>
              </a:rPr>
              <a:t>来计算，而不考虑其它参数。</a:t>
            </a:r>
          </a:p>
          <a:p>
            <a:pPr marL="0" marR="0">
              <a:lnSpc>
                <a:spcPts val="3109"/>
              </a:lnSpc>
              <a:spcBef>
                <a:spcPts val="951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WWQSAO+Wingdings-Regular"/>
                <a:cs typeface="WWQSAO+Wingdings-Regular"/>
              </a:rPr>
              <a:t>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停机的确定型图灵机</a:t>
            </a:r>
            <a:r>
              <a:rPr sz="2800" b="1" i="1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M</a:t>
            </a:r>
            <a:r>
              <a:rPr sz="2800" b="1" i="1" spc="20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800" spc="10">
                <a:solidFill>
                  <a:srgbClr val="0000FF"/>
                </a:solidFill>
                <a:latin typeface="SimSun"/>
                <a:cs typeface="SimSun"/>
              </a:rPr>
              <a:t>运行时间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或者</a:t>
            </a:r>
            <a:r>
              <a:rPr sz="2800" spc="11">
                <a:solidFill>
                  <a:srgbClr val="0000FF"/>
                </a:solidFill>
                <a:latin typeface="SimSun"/>
                <a:cs typeface="SimSun"/>
              </a:rPr>
              <a:t>时间复杂度</a:t>
            </a:r>
          </a:p>
          <a:p>
            <a:pPr marL="342746" marR="0">
              <a:lnSpc>
                <a:spcPts val="3102"/>
              </a:lnSpc>
              <a:spcBef>
                <a:spcPts val="424"/>
              </a:spcBef>
              <a:spcAft>
                <a:spcPct val="0"/>
              </a:spcAft>
            </a:pPr>
            <a:r>
              <a:rPr sz="2800" b="1" i="1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f</a:t>
            </a:r>
            <a:r>
              <a:rPr sz="2800" b="1">
                <a:solidFill>
                  <a:srgbClr val="000000"/>
                </a:solidFill>
                <a:latin typeface="OKWHRE+TimesNewRomanPS-BoldMT"/>
                <a:cs typeface="OKWHRE+TimesNewRomanPS-BoldMT"/>
              </a:rPr>
              <a:t>(</a:t>
            </a:r>
            <a:r>
              <a:rPr sz="2800" b="1" i="1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n</a:t>
            </a:r>
            <a:r>
              <a:rPr sz="2800" b="1">
                <a:solidFill>
                  <a:srgbClr val="000000"/>
                </a:solidFill>
                <a:latin typeface="OKWHRE+TimesNewRomanPS-BoldMT"/>
                <a:cs typeface="OKWHRE+TimesNewRomanPS-BoldMT"/>
              </a:rPr>
              <a:t>)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VOQIKF+TimesNewRomanPS-BoldItalicMT"/>
                <a:cs typeface="VOQIKF+TimesNewRomanPS-BoldItalicMT"/>
              </a:rPr>
              <a:t>M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在所有长度为</a:t>
            </a:r>
            <a:r>
              <a:rPr sz="2800" spc="2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VOQIKF+TimesNewRomanPS-BoldItalicMT"/>
                <a:cs typeface="VOQIKF+TimesNewRomanPS-BoldItalicMT"/>
              </a:rPr>
              <a:t>n 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的输入上运行时所经过的</a:t>
            </a:r>
          </a:p>
          <a:p>
            <a:pPr marL="342900" marR="0">
              <a:lnSpc>
                <a:spcPts val="2802"/>
              </a:lnSpc>
              <a:spcBef>
                <a:spcPts val="513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最大步数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 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290" y="3584474"/>
            <a:ext cx="9434717" cy="1869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WWQSAO+Wingdings-Regular"/>
                <a:cs typeface="WWQSAO+Wingdings-Regular"/>
              </a:rPr>
              <a:t>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非确定型图灵机</a:t>
            </a:r>
            <a:r>
              <a:rPr sz="2800" b="1" i="1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N</a:t>
            </a:r>
            <a:r>
              <a:rPr sz="2800" b="1" i="1" spc="20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的运行时间</a:t>
            </a:r>
            <a:r>
              <a:rPr sz="28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VOQIKF+TimesNewRomanPS-BoldItalicMT"/>
                <a:cs typeface="VOQIKF+TimesNewRomanPS-BoldItalicMT"/>
              </a:rPr>
              <a:t>f</a:t>
            </a:r>
            <a:r>
              <a:rPr sz="2800" b="1">
                <a:solidFill>
                  <a:srgbClr val="FF0000"/>
                </a:solidFill>
                <a:latin typeface="OKWHRE+TimesNewRomanPS-BoldMT"/>
                <a:cs typeface="OKWHRE+TimesNewRomanPS-BoldMT"/>
              </a:rPr>
              <a:t>(</a:t>
            </a:r>
            <a:r>
              <a:rPr sz="2800" b="1" i="1">
                <a:solidFill>
                  <a:srgbClr val="FF0000"/>
                </a:solidFill>
                <a:latin typeface="VOQIKF+TimesNewRomanPS-BoldItalicMT"/>
                <a:cs typeface="VOQIKF+TimesNewRomanPS-BoldItalicMT"/>
              </a:rPr>
              <a:t>n</a:t>
            </a:r>
            <a:r>
              <a:rPr sz="2800" b="1">
                <a:solidFill>
                  <a:srgbClr val="FF0000"/>
                </a:solidFill>
                <a:latin typeface="OKWHRE+TimesNewRomanPS-BoldMT"/>
                <a:cs typeface="OKWHRE+TimesNewRomanPS-BoldMT"/>
              </a:rPr>
              <a:t>)</a:t>
            </a:r>
            <a:r>
              <a:rPr sz="2800" b="1" spc="10">
                <a:solidFill>
                  <a:srgbClr val="FF0000"/>
                </a:solidFill>
                <a:latin typeface="OKWHRE+TimesNewRomanPS-BoldMT"/>
                <a:cs typeface="OKWHRE+TimesNewRomanPS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是在任何长度为</a:t>
            </a:r>
          </a:p>
          <a:p>
            <a:pPr marL="342977" marR="0">
              <a:lnSpc>
                <a:spcPts val="3102"/>
              </a:lnSpc>
              <a:spcBef>
                <a:spcPts val="424"/>
              </a:spcBef>
              <a:spcAft>
                <a:spcPct val="0"/>
              </a:spcAft>
            </a:pPr>
            <a:r>
              <a:rPr sz="2800" b="1" i="1">
                <a:solidFill>
                  <a:srgbClr val="FF0000"/>
                </a:solidFill>
                <a:latin typeface="VOQIKF+TimesNewRomanPS-BoldItalicMT"/>
                <a:cs typeface="VOQIKF+TimesNewRomanPS-BoldItalicMT"/>
              </a:rPr>
              <a:t>n 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的输入上所有的计算分支中最大步数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 。</a:t>
            </a:r>
          </a:p>
          <a:p>
            <a:pPr marL="0" marR="0">
              <a:lnSpc>
                <a:spcPts val="3109"/>
              </a:lnSpc>
              <a:spcBef>
                <a:spcPts val="789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WWQSAO+Wingdings-Regular"/>
                <a:cs typeface="WWQSAO+Wingdings-Regular"/>
              </a:rPr>
              <a:t>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大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O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和小</a:t>
            </a:r>
            <a:r>
              <a:rPr sz="28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000000"/>
                </a:solidFill>
                <a:latin typeface="VOQIKF+TimesNewRomanPS-BoldItalicMT"/>
                <a:cs typeface="VOQIKF+TimesNewRomanPS-BoldItalicMT"/>
              </a:rPr>
              <a:t>o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记法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GMCQGN+ArialMT"/>
                <a:cs typeface="GMCQGN+ArialMT"/>
              </a:rPr>
              <a:t>14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5143351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复杂性理论</a:t>
            </a:r>
            <a:r>
              <a:rPr sz="3200">
                <a:solidFill>
                  <a:srgbClr val="000000"/>
                </a:solidFill>
                <a:latin typeface="ROEAWL+TimesNewRomanPSMT"/>
                <a:cs typeface="ROEAWL+TimesNewRomanPSMT"/>
              </a:rPr>
              <a:t>—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时间复杂性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58850"/>
            <a:ext cx="9367531" cy="1351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TVDWPS+Wingdings-Regular"/>
                <a:cs typeface="TVDWPS+Wingdings-Regular"/>
              </a:rPr>
              <a:t>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P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确定型单带图灵机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在</a:t>
            </a:r>
            <a:r>
              <a:rPr sz="2800" spc="12">
                <a:solidFill>
                  <a:srgbClr val="FF0000"/>
                </a:solidFill>
                <a:latin typeface="SimSun"/>
                <a:cs typeface="SimSun"/>
              </a:rPr>
              <a:t>多项式时间内可判定</a:t>
            </a:r>
            <a:r>
              <a:rPr sz="2800" spc="12">
                <a:solidFill>
                  <a:srgbClr val="000000"/>
                </a:solidFill>
                <a:latin typeface="SimSun"/>
                <a:cs typeface="SimSun"/>
              </a:rPr>
              <a:t>的语</a:t>
            </a:r>
          </a:p>
          <a:p>
            <a:pPr marL="342900" marR="0">
              <a:lnSpc>
                <a:spcPts val="2802"/>
              </a:lnSpc>
              <a:spcBef>
                <a:spcPts val="513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言类。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2197634"/>
            <a:ext cx="2963978" cy="93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TVDWPS+Wingdings-Regular"/>
                <a:cs typeface="TVDWPS+Wingdings-Regular"/>
              </a:rPr>
              <a:t>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P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中的问题：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489" y="2688362"/>
            <a:ext cx="8731281" cy="137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TVDWPS+Wingdings-Regular"/>
                <a:cs typeface="TVDWPS+Wingdings-Regular"/>
              </a:rPr>
              <a:t>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PATH 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=</a:t>
            </a:r>
            <a:r>
              <a:rPr sz="2800" b="1" spc="10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 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{ &lt;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G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,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s, t 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&gt; |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G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是具有从</a:t>
            </a:r>
            <a:r>
              <a:rPr sz="28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s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t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的有向路</a:t>
            </a:r>
          </a:p>
          <a:p>
            <a:pPr marL="285750" marR="0">
              <a:lnSpc>
                <a:spcPts val="3102"/>
              </a:lnSpc>
              <a:spcBef>
                <a:spcPts val="425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径的有向图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290" y="3627146"/>
            <a:ext cx="7465903" cy="190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TVDWPS+Wingdings-Regular"/>
                <a:cs typeface="TVDWPS+Wingdings-Regular"/>
              </a:rPr>
              <a:t>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RELPRIME</a:t>
            </a:r>
            <a:r>
              <a:rPr sz="2800" b="1" i="1" spc="-23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 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= { &lt;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x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,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y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&gt; |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x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与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000000"/>
                </a:solidFill>
                <a:latin typeface="TJPVGL+TimesNewRomanPS-BoldItalicMT"/>
                <a:cs typeface="TJPVGL+TimesNewRomanPS-BoldItalicMT"/>
              </a:rPr>
              <a:t>y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互素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}</a:t>
            </a:r>
          </a:p>
          <a:p>
            <a:pPr marL="457199" marR="0">
              <a:lnSpc>
                <a:spcPts val="3109"/>
              </a:lnSpc>
              <a:spcBef>
                <a:spcPts val="789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TVDWPS+Wingdings-Regular"/>
                <a:cs typeface="TVDWPS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一个上下文无关语言都是</a:t>
            </a:r>
            <a:r>
              <a:rPr sz="28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TKGASG+TimesNewRomanPS-BoldMT"/>
                <a:cs typeface="TKGASG+TimesNewRomanPS-BoldMT"/>
              </a:rPr>
              <a:t>P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的成员。</a:t>
            </a:r>
          </a:p>
          <a:p>
            <a:pPr marL="0" marR="0">
              <a:lnSpc>
                <a:spcPts val="3109"/>
              </a:lnSpc>
              <a:spcBef>
                <a:spcPts val="739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TVDWPS+Wingdings-Regular"/>
                <a:cs typeface="TVDWPS+Wingdings-Regular"/>
              </a:rPr>
              <a:t>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判断任意两个数互素的过程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VWUFUT+ArialMT"/>
                <a:cs typeface="VWUFUT+ArialMT"/>
              </a:rPr>
              <a:t>15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244010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第</a:t>
            </a:r>
            <a:r>
              <a:rPr sz="3200">
                <a:solidFill>
                  <a:srgbClr val="0000FF"/>
                </a:solidFill>
                <a:latin typeface="JTSKCA+TimesNewRomanPSMT"/>
                <a:cs typeface="JTSKCA+TimesNewRomanPSMT"/>
              </a:rPr>
              <a:t>7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章习题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6644"/>
            <a:ext cx="2554224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DHDPGF+Wingdings-Regular"/>
                <a:cs typeface="DHDPGF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TAMNLD+TimesNewRomanPS-BoldMT"/>
                <a:cs typeface="TAMNLD+TimesNewRomanPS-BoldMT"/>
              </a:rPr>
              <a:t>7.1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TAMNLD+TimesNewRomanPS-BoldMT"/>
                <a:cs typeface="TAMNLD+TimesNewRomanPS-BoldMT"/>
              </a:rPr>
              <a:t>7.2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TAMNLD+TimesNewRomanPS-BoldMT"/>
                <a:cs typeface="TAMNLD+TimesNewRomanPS-BoldMT"/>
              </a:rPr>
              <a:t>7.3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THWFV+ArialMT"/>
                <a:cs typeface="HTHWFV+ArialMT"/>
              </a:rPr>
              <a:t>16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5143351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复杂性理论</a:t>
            </a:r>
            <a:r>
              <a:rPr sz="3200">
                <a:solidFill>
                  <a:srgbClr val="000000"/>
                </a:solidFill>
                <a:latin typeface="KRCNFR+TimesNewRomanPSMT"/>
                <a:cs typeface="KRCNFR+TimesNewRomanPSMT"/>
              </a:rPr>
              <a:t>—</a:t>
            </a:r>
            <a:r>
              <a:rPr sz="3200">
                <a:solidFill>
                  <a:srgbClr val="FF0000"/>
                </a:solidFill>
                <a:latin typeface="SimHei"/>
                <a:cs typeface="SimHei"/>
              </a:rPr>
              <a:t>空间复杂性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90854"/>
            <a:ext cx="9215411" cy="188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SRHQPK+Wingdings-Regular"/>
                <a:cs typeface="SRHQPK+Wingdings-Regular"/>
              </a:rPr>
              <a:t>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在所有输入上都停机的确定型图灵机</a:t>
            </a:r>
            <a:r>
              <a:rPr sz="2800" b="1" i="1">
                <a:solidFill>
                  <a:srgbClr val="000000"/>
                </a:solidFill>
                <a:latin typeface="RLTPPE+TimesNewRomanPS-BoldItalicMT"/>
                <a:cs typeface="RLTPPE+TimesNewRomanPS-BoldItalicMT"/>
              </a:rPr>
              <a:t>M</a:t>
            </a:r>
            <a:r>
              <a:rPr sz="2800" b="1" i="1" spc="20">
                <a:solidFill>
                  <a:srgbClr val="000000"/>
                </a:solidFill>
                <a:latin typeface="RLTPPE+TimesNewRomanPS-BoldItalicMT"/>
                <a:cs typeface="RLTPPE+TimesNewRomanPS-BoldItalic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空间复</a:t>
            </a:r>
          </a:p>
          <a:p>
            <a:pPr marL="342900" marR="0">
              <a:lnSpc>
                <a:spcPts val="3102"/>
              </a:lnSpc>
              <a:spcBef>
                <a:spcPts val="761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杂度</a:t>
            </a:r>
            <a:r>
              <a:rPr sz="2800" b="1" i="1">
                <a:solidFill>
                  <a:srgbClr val="000000"/>
                </a:solidFill>
                <a:latin typeface="RLTPPE+TimesNewRomanPS-BoldItalicMT"/>
                <a:cs typeface="RLTPPE+TimesNewRomanPS-BoldItalicMT"/>
              </a:rPr>
              <a:t>f </a:t>
            </a:r>
            <a:r>
              <a:rPr sz="2800" b="1">
                <a:solidFill>
                  <a:srgbClr val="000000"/>
                </a:solidFill>
                <a:latin typeface="DBGEWU+TimesNewRomanPS-BoldMT"/>
                <a:cs typeface="DBGEWU+TimesNewRomanPS-BoldMT"/>
              </a:rPr>
              <a:t>(</a:t>
            </a:r>
            <a:r>
              <a:rPr sz="2800" b="1" i="1">
                <a:solidFill>
                  <a:srgbClr val="000000"/>
                </a:solidFill>
                <a:latin typeface="RLTPPE+TimesNewRomanPS-BoldItalicMT"/>
                <a:cs typeface="RLTPPE+TimesNewRomanPS-BoldItalicMT"/>
              </a:rPr>
              <a:t>n</a:t>
            </a:r>
            <a:r>
              <a:rPr sz="2800" b="1">
                <a:solidFill>
                  <a:srgbClr val="000000"/>
                </a:solidFill>
                <a:latin typeface="DBGEWU+TimesNewRomanPS-BoldMT"/>
                <a:cs typeface="DBGEWU+TimesNewRomanPS-BoldMT"/>
              </a:rPr>
              <a:t>)</a:t>
            </a:r>
            <a:r>
              <a:rPr sz="2800" b="1" spc="10">
                <a:solidFill>
                  <a:srgbClr val="000000"/>
                </a:solidFill>
                <a:latin typeface="DBGEWU+TimesNewRomanPS-BoldMT"/>
                <a:cs typeface="DBGEWU+TimesNewRomanPS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RLTPPE+TimesNewRomanPS-BoldItalicMT"/>
                <a:cs typeface="RLTPPE+TimesNewRomanPS-BoldItalicMT"/>
              </a:rPr>
              <a:t>M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在任何长为</a:t>
            </a:r>
            <a:r>
              <a:rPr sz="2800" spc="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RLTPPE+TimesNewRomanPS-BoldItalicMT"/>
                <a:cs typeface="RLTPPE+TimesNewRomanPS-BoldItalicMT"/>
              </a:rPr>
              <a:t>n 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的输入上扫描带方格</a:t>
            </a:r>
          </a:p>
          <a:p>
            <a:pPr marL="342900" marR="0">
              <a:lnSpc>
                <a:spcPts val="2802"/>
              </a:lnSpc>
              <a:spcBef>
                <a:spcPts val="849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的最大数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 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2848382"/>
            <a:ext cx="9380122" cy="188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SRHQPK+Wingdings-Regular"/>
                <a:cs typeface="SRHQPK+Wingdings-Regular"/>
              </a:rPr>
              <a:t>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所有输入</a:t>
            </a:r>
            <a:r>
              <a:rPr sz="2800" spc="11">
                <a:solidFill>
                  <a:srgbClr val="FF0000"/>
                </a:solidFill>
                <a:latin typeface="SimSun"/>
                <a:cs typeface="SimSun"/>
              </a:rPr>
              <a:t>在所有分支上都停机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800" spc="11">
                <a:solidFill>
                  <a:srgbClr val="FF0000"/>
                </a:solidFill>
                <a:latin typeface="SimSun"/>
                <a:cs typeface="SimSun"/>
              </a:rPr>
              <a:t>非确定型图灵机</a:t>
            </a:r>
            <a:r>
              <a:rPr sz="2800" b="1" i="1">
                <a:solidFill>
                  <a:srgbClr val="000000"/>
                </a:solidFill>
                <a:latin typeface="RLTPPE+TimesNewRomanPS-BoldItalicMT"/>
                <a:cs typeface="RLTPPE+TimesNewRomanPS-BoldItalicMT"/>
              </a:rPr>
              <a:t>M</a:t>
            </a:r>
          </a:p>
          <a:p>
            <a:pPr marL="342900" marR="0">
              <a:lnSpc>
                <a:spcPts val="3102"/>
              </a:lnSpc>
              <a:spcBef>
                <a:spcPts val="761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空间复杂度</a:t>
            </a:r>
            <a:r>
              <a:rPr sz="2800" spc="2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0000FF"/>
                </a:solidFill>
                <a:latin typeface="RLTPPE+TimesNewRomanPS-BoldItalicMT"/>
                <a:cs typeface="RLTPPE+TimesNewRomanPS-BoldItalicMT"/>
              </a:rPr>
              <a:t>f </a:t>
            </a:r>
            <a:r>
              <a:rPr sz="2800" b="1">
                <a:solidFill>
                  <a:srgbClr val="0000FF"/>
                </a:solidFill>
                <a:latin typeface="DBGEWU+TimesNewRomanPS-BoldMT"/>
                <a:cs typeface="DBGEWU+TimesNewRomanPS-BoldMT"/>
              </a:rPr>
              <a:t>(</a:t>
            </a:r>
            <a:r>
              <a:rPr sz="2800" b="1" i="1">
                <a:solidFill>
                  <a:srgbClr val="0000FF"/>
                </a:solidFill>
                <a:latin typeface="RLTPPE+TimesNewRomanPS-BoldItalicMT"/>
                <a:cs typeface="RLTPPE+TimesNewRomanPS-BoldItalicMT"/>
              </a:rPr>
              <a:t>n</a:t>
            </a:r>
            <a:r>
              <a:rPr sz="2800" b="1">
                <a:solidFill>
                  <a:srgbClr val="0000FF"/>
                </a:solidFill>
                <a:latin typeface="DBGEWU+TimesNewRomanPS-BoldMT"/>
                <a:cs typeface="DBGEWU+TimesNewRomanPS-BoldMT"/>
              </a:rPr>
              <a:t>)</a:t>
            </a:r>
            <a:r>
              <a:rPr sz="2800" b="1" spc="10">
                <a:solidFill>
                  <a:srgbClr val="0000FF"/>
                </a:solidFill>
                <a:latin typeface="DBGEWU+TimesNewRomanPS-BoldMT"/>
                <a:cs typeface="DBGEWU+TimesNewRomanPS-Bold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为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RLTPPE+TimesNewRomanPS-BoldItalicMT"/>
                <a:cs typeface="RLTPPE+TimesNewRomanPS-BoldItalicMT"/>
              </a:rPr>
              <a:t>M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在任何长为</a:t>
            </a:r>
            <a:r>
              <a:rPr sz="2800" spc="2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RLTPPE+TimesNewRomanPS-BoldItalicMT"/>
                <a:cs typeface="RLTPPE+TimesNewRomanPS-BoldItalicMT"/>
              </a:rPr>
              <a:t>n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的输入上，</a:t>
            </a:r>
          </a:p>
          <a:p>
            <a:pPr marL="342900" marR="0">
              <a:lnSpc>
                <a:spcPts val="2802"/>
              </a:lnSpc>
              <a:spcBef>
                <a:spcPts val="849"/>
              </a:spcBef>
              <a:spcAft>
                <a:spcPct val="0"/>
              </a:spcAft>
            </a:pP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在任何计算分支上所扫描的带方格的最大数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 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290" y="4405910"/>
            <a:ext cx="3371548" cy="92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SRHQPK+Wingdings-Regular"/>
                <a:cs typeface="SRHQPK+Wingdings-Regular"/>
              </a:rPr>
              <a:t>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广义地理学游戏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LKOBQG+ArialMT"/>
                <a:cs typeface="LKOBQG+ArialMT"/>
              </a:rPr>
              <a:t>17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244010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第</a:t>
            </a:r>
            <a:r>
              <a:rPr sz="3200">
                <a:solidFill>
                  <a:srgbClr val="0000FF"/>
                </a:solidFill>
                <a:latin typeface="JQBFOE+TimesNewRomanPSMT"/>
                <a:cs typeface="JQBFOE+TimesNewRomanPSMT"/>
              </a:rPr>
              <a:t>8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章习题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6644"/>
            <a:ext cx="1867662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GGAPBP+Wingdings-Regular"/>
                <a:cs typeface="GGAPBP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IOQRQI+TimesNewRomanPS-BoldMT"/>
                <a:cs typeface="IOQRQI+TimesNewRomanPS-BoldMT"/>
              </a:rPr>
              <a:t>8.2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IOQRQI+TimesNewRomanPS-BoldMT"/>
                <a:cs typeface="IOQRQI+TimesNewRomanPS-BoldMT"/>
              </a:rPr>
              <a:t>8.3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415290" y="4207636"/>
            <a:ext cx="317754" cy="5120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552" y="310512"/>
            <a:ext cx="2234183" cy="10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7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考试题型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31" y="1275291"/>
            <a:ext cx="2969112" cy="1534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9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DLULRN+Wingdings-Regular"/>
                <a:cs typeface="DLULRN+Wingdings-Regular"/>
              </a:rPr>
              <a:t></a:t>
            </a:r>
            <a:r>
              <a:rPr sz="3200">
                <a:solidFill>
                  <a:srgbClr val="000000"/>
                </a:solidFill>
                <a:latin typeface="SimSun"/>
                <a:cs typeface="SimSun"/>
              </a:rPr>
              <a:t>共八道大题</a:t>
            </a:r>
          </a:p>
          <a:p>
            <a:pPr marL="457258" marR="0">
              <a:lnSpc>
                <a:spcPts val="3109"/>
              </a:lnSpc>
              <a:spcBef>
                <a:spcPts val="973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DLULRN+Wingdings-Regular"/>
                <a:cs typeface="DLULRN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问答题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489" y="2355368"/>
            <a:ext cx="1888135" cy="92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DLULRN+Wingdings-Regular"/>
                <a:cs typeface="DLULRN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画图题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2489" y="2867432"/>
            <a:ext cx="1888135" cy="92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DLULRN+Wingdings-Regular"/>
                <a:cs typeface="DLULRN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转换题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2489" y="3379496"/>
            <a:ext cx="1888135" cy="92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DLULRN+Wingdings-Regular"/>
                <a:cs typeface="DLULRN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应用题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PGSCEI+ArialMT"/>
                <a:cs typeface="PGSCEI+ArialMT"/>
              </a:rPr>
              <a:t>19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310512"/>
            <a:ext cx="4264914" cy="10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7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计算理论的主要内容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31" y="1275291"/>
            <a:ext cx="3007212" cy="106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9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MTMPNH+Wingdings-Regular"/>
                <a:cs typeface="MTMPNH+Wingdings-Regular"/>
              </a:rPr>
              <a:t></a:t>
            </a:r>
            <a:r>
              <a:rPr sz="3200">
                <a:solidFill>
                  <a:srgbClr val="000000"/>
                </a:solidFill>
                <a:latin typeface="SimSun"/>
                <a:cs typeface="SimSun"/>
              </a:rPr>
              <a:t>自动机理论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1843304"/>
            <a:ext cx="6188324" cy="155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MTMPNH+Wingdings-Regular"/>
                <a:cs typeface="MTMPNH+Wingdings-Regular"/>
              </a:rPr>
              <a:t>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计算的数学模型的定义和性质</a:t>
            </a:r>
          </a:p>
          <a:p>
            <a:pPr marL="0" marR="0">
              <a:lnSpc>
                <a:spcPts val="3549"/>
              </a:lnSpc>
              <a:spcBef>
                <a:spcPts val="1058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MTMPNH+Wingdings-Regular"/>
                <a:cs typeface="MTMPNH+Wingdings-Regular"/>
              </a:rPr>
              <a:t></a:t>
            </a:r>
            <a:r>
              <a:rPr sz="3200">
                <a:solidFill>
                  <a:srgbClr val="000000"/>
                </a:solidFill>
                <a:latin typeface="SimSun"/>
                <a:cs typeface="SimSun"/>
              </a:rPr>
              <a:t>可计算理论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290" y="2940584"/>
            <a:ext cx="6188324" cy="155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MTMPNH+Wingdings-Regular"/>
                <a:cs typeface="MTMPNH+Wingdings-Regular"/>
              </a:rPr>
              <a:t>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把问题分成可解的和不可解的</a:t>
            </a:r>
          </a:p>
          <a:p>
            <a:pPr marL="0" marR="0">
              <a:lnSpc>
                <a:spcPts val="3549"/>
              </a:lnSpc>
              <a:spcBef>
                <a:spcPts val="1058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MTMPNH+Wingdings-Regular"/>
                <a:cs typeface="MTMPNH+Wingdings-Regular"/>
              </a:rPr>
              <a:t></a:t>
            </a:r>
            <a:r>
              <a:rPr sz="3200" spc="10">
                <a:solidFill>
                  <a:srgbClr val="000000"/>
                </a:solidFill>
                <a:latin typeface="SimSun"/>
                <a:cs typeface="SimSun"/>
              </a:rPr>
              <a:t>计算复杂性理论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2489" y="4037864"/>
            <a:ext cx="6483463" cy="92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MTMPNH+Wingdings-Regular"/>
                <a:cs typeface="MTMPNH+Wingdings-Regular"/>
              </a:rPr>
              <a:t>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把问题分成容易计算和难以计算的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GVFVHW+ArialMT"/>
                <a:cs typeface="GVFVHW+ArialMT"/>
              </a:rPr>
              <a:t>2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395287" y="4292600"/>
            <a:ext cx="8247062" cy="762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552" y="310512"/>
            <a:ext cx="2234183" cy="10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7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考试安排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1270280"/>
            <a:ext cx="4681353" cy="1952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GREASO+Wingdings-Regular"/>
                <a:cs typeface="GREASO+Wingdings-Regular"/>
              </a:rPr>
              <a:t>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考试时间</a:t>
            </a:r>
          </a:p>
          <a:p>
            <a:pPr marL="457199" marR="0">
              <a:lnSpc>
                <a:spcPts val="3109"/>
              </a:lnSpc>
              <a:spcBef>
                <a:spcPts val="922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GREASO+Wingdings-Regular"/>
                <a:cs typeface="GREASO+Wingdings-Regular"/>
              </a:rPr>
              <a:t></a:t>
            </a:r>
            <a:r>
              <a:rPr sz="2800" b="1">
                <a:solidFill>
                  <a:srgbClr val="000000"/>
                </a:solidFill>
                <a:latin typeface="LIQIUI+TimesNewRomanPS-BoldMT"/>
                <a:cs typeface="LIQIUI+TimesNewRomanPS-BoldMT"/>
              </a:rPr>
              <a:t>6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月</a:t>
            </a:r>
            <a:r>
              <a:rPr sz="2800" b="1">
                <a:solidFill>
                  <a:srgbClr val="000000"/>
                </a:solidFill>
                <a:latin typeface="LIQIUI+TimesNewRomanPS-BoldMT"/>
                <a:cs typeface="LIQIUI+TimesNewRomanPS-BoldMT"/>
              </a:rPr>
              <a:t>2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日：</a:t>
            </a:r>
            <a:r>
              <a:rPr sz="2800" b="1">
                <a:solidFill>
                  <a:srgbClr val="000000"/>
                </a:solidFill>
                <a:latin typeface="LIQIUI+TimesNewRomanPS-BoldMT"/>
                <a:cs typeface="LIQIUI+TimesNewRomanPS-BoldMT"/>
              </a:rPr>
              <a:t>13:30--15:30</a:t>
            </a:r>
          </a:p>
          <a:p>
            <a:pPr marL="0" marR="0">
              <a:lnSpc>
                <a:spcPts val="3109"/>
              </a:lnSpc>
              <a:spcBef>
                <a:spcPts val="957"/>
              </a:spcBef>
              <a:spcAft>
                <a:spcPct val="0"/>
              </a:spcAft>
            </a:pPr>
            <a:r>
              <a:rPr sz="2800" spc="204">
                <a:solidFill>
                  <a:srgbClr val="0000FF"/>
                </a:solidFill>
                <a:latin typeface="GREASO+Wingdings-Regular"/>
                <a:cs typeface="GREASO+Wingdings-Regular"/>
              </a:rPr>
              <a:t>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考试地点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489" y="2806472"/>
            <a:ext cx="7713837" cy="144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GREASO+Wingdings-Regular"/>
                <a:cs typeface="GREASO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硬件一、二班同学在</a:t>
            </a:r>
            <a:r>
              <a:rPr sz="28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东配</a:t>
            </a:r>
            <a:r>
              <a:rPr sz="2800" b="1">
                <a:solidFill>
                  <a:srgbClr val="FF0000"/>
                </a:solidFill>
                <a:latin typeface="LIQIUI+TimesNewRomanPS-BoldMT"/>
                <a:cs typeface="LIQIUI+TimesNewRomanPS-BoldMT"/>
              </a:rPr>
              <a:t>601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教室考试。</a:t>
            </a:r>
          </a:p>
          <a:p>
            <a:pPr marL="0" marR="0">
              <a:lnSpc>
                <a:spcPts val="3109"/>
              </a:lnSpc>
              <a:spcBef>
                <a:spcPts val="907"/>
              </a:spcBef>
              <a:spcAft>
                <a:spcPct val="0"/>
              </a:spcAft>
            </a:pPr>
            <a:r>
              <a:rPr sz="2800" spc="25">
                <a:solidFill>
                  <a:srgbClr val="009999"/>
                </a:solidFill>
                <a:latin typeface="GREASO+Wingdings-Regular"/>
                <a:cs typeface="GREASO+Wingdings-Regular"/>
              </a:rPr>
              <a:t>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硬件三班同学在</a:t>
            </a:r>
            <a:r>
              <a:rPr sz="28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蕙星</a:t>
            </a:r>
            <a:r>
              <a:rPr sz="2800" b="1">
                <a:solidFill>
                  <a:srgbClr val="FF0000"/>
                </a:solidFill>
                <a:latin typeface="LIQIUI+TimesNewRomanPS-BoldMT"/>
                <a:cs typeface="LIQIUI+TimesNewRomanPS-BoldMT"/>
              </a:rPr>
              <a:t>319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教室考试。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JDLWH+ArialMT"/>
                <a:cs typeface="CJDLWH+ArialMT"/>
              </a:rPr>
              <a:t>20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258887" y="2852732"/>
            <a:ext cx="6876223" cy="125825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43814" y="5954705"/>
            <a:ext cx="1277937" cy="6556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552" y="310512"/>
            <a:ext cx="1828038" cy="10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7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结束语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12502" y="1810035"/>
            <a:ext cx="2668523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sz="6000" spc="11">
                <a:solidFill>
                  <a:srgbClr val="000000"/>
                </a:solidFill>
                <a:latin typeface="SimSun"/>
                <a:cs typeface="SimSun"/>
              </a:rPr>
              <a:t>最后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5716" y="6303191"/>
            <a:ext cx="464513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LMHATJ+ArialMT"/>
                <a:cs typeface="LMHATJ+ArialMT"/>
              </a:rPr>
              <a:t>21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244010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第</a:t>
            </a:r>
            <a:r>
              <a:rPr sz="3200">
                <a:solidFill>
                  <a:srgbClr val="0000FF"/>
                </a:solidFill>
                <a:latin typeface="RWMNLQ+TimesNewRomanPSMT"/>
                <a:cs typeface="RWMNLQ+TimesNewRomanPSMT"/>
              </a:rPr>
              <a:t>0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章习题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5215"/>
            <a:ext cx="251399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WIUOM+TimesNewRomanPS-BoldMT"/>
                <a:cs typeface="TWIUOM+TimesNewRomanPS-BoldMT"/>
              </a:rPr>
              <a:t>0.3,</a:t>
            </a:r>
            <a:r>
              <a:rPr sz="2400" b="1" spc="588">
                <a:solidFill>
                  <a:srgbClr val="000000"/>
                </a:solidFill>
                <a:latin typeface="TWIUOM+TimesNewRomanPS-BoldMT"/>
                <a:cs typeface="TWIUOM+TimesNewRomanPS-BoldMT"/>
              </a:rPr>
              <a:t> </a:t>
            </a:r>
            <a:r>
              <a:rPr sz="2400" b="1">
                <a:solidFill>
                  <a:srgbClr val="000000"/>
                </a:solidFill>
                <a:latin typeface="TWIUOM+TimesNewRomanPS-BoldMT"/>
                <a:cs typeface="TWIUOM+TimesNewRomanPS-BoldMT"/>
              </a:rPr>
              <a:t>0.4, 0.5, 0.8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AGRJIQ+ArialMT"/>
                <a:cs typeface="AGRJIQ+ArialMT"/>
              </a:rPr>
              <a:t>3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1"/>
          <p:cNvSpPr/>
          <p:nvPr/>
        </p:nvSpPr>
        <p:spPr>
          <a:xfrm>
            <a:off x="6432698" y="3445702"/>
            <a:ext cx="1672447" cy="202715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95287" y="4475471"/>
            <a:ext cx="919162" cy="18066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0650" y="3525837"/>
            <a:ext cx="4527550" cy="14351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1552" y="297621"/>
            <a:ext cx="701349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计算模型</a:t>
            </a:r>
            <a:r>
              <a:rPr sz="3200">
                <a:solidFill>
                  <a:srgbClr val="000000"/>
                </a:solidFill>
                <a:latin typeface="GCBBGG+TimesNewRomanPSMT"/>
                <a:cs typeface="GCBBGG+TimesNewRomanPSMT"/>
              </a:rPr>
              <a:t>—</a:t>
            </a:r>
            <a:r>
              <a:rPr sz="3200">
                <a:solidFill>
                  <a:srgbClr val="FF0000"/>
                </a:solidFill>
                <a:latin typeface="SimHei"/>
                <a:cs typeface="SimHei"/>
              </a:rPr>
              <a:t>正则语言与有穷自动机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290" y="1234199"/>
            <a:ext cx="7665174" cy="1269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BFGJGG+Wingdings-Regular"/>
                <a:cs typeface="BFGJGG+Wingdings-Regular"/>
              </a:rPr>
              <a:t></a:t>
            </a:r>
            <a:r>
              <a:rPr sz="2400" spc="8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有穷自动机</a:t>
            </a:r>
            <a:r>
              <a:rPr sz="2400" spc="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FA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：是一个</a:t>
            </a:r>
            <a:r>
              <a:rPr sz="24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5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元组</a:t>
            </a:r>
            <a:r>
              <a:rPr sz="24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( 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>
                <a:solidFill>
                  <a:srgbClr val="FF0000"/>
                </a:solidFill>
                <a:latin typeface="GLRDDO+SymbolMT"/>
                <a:cs typeface="GLRDDO+SymbolMT"/>
              </a:rPr>
              <a:t>Σ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>
                <a:solidFill>
                  <a:srgbClr val="FF0000"/>
                </a:solidFill>
                <a:latin typeface="GLRDDO+SymbolMT"/>
                <a:cs typeface="GLRDDO+SymbolMT"/>
              </a:rPr>
              <a:t>δ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baseline="-24750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0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F 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)</a:t>
            </a:r>
          </a:p>
          <a:p>
            <a:pPr marL="0" marR="0">
              <a:lnSpc>
                <a:spcPts val="2940"/>
              </a:lnSpc>
              <a:spcBef>
                <a:spcPts val="152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BFGJGG+Wingdings-Regular"/>
                <a:cs typeface="BFGJGG+Wingdings-Regular"/>
              </a:rPr>
              <a:t></a:t>
            </a:r>
            <a:r>
              <a:rPr sz="2400" spc="8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GLRDDO+SymbolMT"/>
                <a:cs typeface="GLRDDO+SymbolMT"/>
              </a:rPr>
              <a:t>δ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: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>
                <a:solidFill>
                  <a:srgbClr val="000000"/>
                </a:solidFill>
                <a:latin typeface="GLRDDO+SymbolMT"/>
                <a:cs typeface="GLRDDO+SymbolMT"/>
              </a:rPr>
              <a:t>×Σ→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转移函数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5290" y="2144468"/>
            <a:ext cx="9362388" cy="1162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BFGJGG+Wingdings-Regular"/>
                <a:cs typeface="BFGJGG+Wingdings-Regular"/>
              </a:rPr>
              <a:t></a:t>
            </a:r>
            <a:r>
              <a:rPr sz="2400" spc="8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若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A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是机器</a:t>
            </a:r>
            <a:r>
              <a:rPr sz="24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M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接受的全部字符串集，则称</a:t>
            </a:r>
            <a:r>
              <a:rPr sz="24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FF"/>
                </a:solidFill>
                <a:latin typeface="ADKIFN+TimesNewRomanPS-BoldItalicMT"/>
                <a:cs typeface="ADKIFN+TimesNewRomanPS-BoldItalicMT"/>
              </a:rPr>
              <a:t>A 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是机器</a:t>
            </a:r>
            <a:r>
              <a:rPr sz="2400" spc="2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FF"/>
                </a:solidFill>
                <a:latin typeface="ADKIFN+TimesNewRomanPS-BoldItalicMT"/>
                <a:cs typeface="ADKIFN+TimesNewRomanPS-BoldItalicMT"/>
              </a:rPr>
              <a:t>M 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的</a:t>
            </a:r>
          </a:p>
          <a:p>
            <a:pPr marL="457199" marR="0">
              <a:lnSpc>
                <a:spcPts val="2657"/>
              </a:lnSpc>
              <a:spcBef>
                <a:spcPts val="172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语言，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记作</a:t>
            </a:r>
            <a:r>
              <a:rPr sz="24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L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(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M</a:t>
            </a:r>
            <a:r>
              <a:rPr sz="2400" b="1">
                <a:solidFill>
                  <a:srgbClr val="FF0000"/>
                </a:solidFill>
                <a:latin typeface="RDASML+TimesNewRomanPS-BoldMT"/>
                <a:cs typeface="RDASML+TimesNewRomanPS-BoldMT"/>
              </a:rPr>
              <a:t>)=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A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，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又称</a:t>
            </a:r>
            <a:r>
              <a:rPr sz="24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M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识别</a:t>
            </a:r>
            <a:r>
              <a:rPr sz="2400" spc="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ADKIFN+TimesNewRomanPS-BoldItalicMT"/>
                <a:cs typeface="ADKIFN+TimesNewRomanPS-BoldItalicMT"/>
              </a:rPr>
              <a:t>A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或</a:t>
            </a:r>
            <a:r>
              <a:rPr sz="2400" spc="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FF"/>
                </a:solidFill>
                <a:latin typeface="ADKIFN+TimesNewRomanPS-BoldItalicMT"/>
                <a:cs typeface="ADKIFN+TimesNewRomanPS-BoldItalicMT"/>
              </a:rPr>
              <a:t>M 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接受</a:t>
            </a:r>
            <a:r>
              <a:rPr sz="2400" spc="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FF"/>
                </a:solidFill>
                <a:latin typeface="ADKIFN+TimesNewRomanPS-BoldItalicMT"/>
                <a:cs typeface="ADKIFN+TimesNewRomanPS-BoldItalicMT"/>
              </a:rPr>
              <a:t>A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4350" y="3209903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75075" y="3209903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30500" y="3405165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46612" y="3405165"/>
            <a:ext cx="6096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80963" y="3399634"/>
            <a:ext cx="1412492" cy="95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8"/>
              </a:lnSpc>
              <a:spcBef>
                <a:spcPct val="0"/>
              </a:spcBef>
              <a:spcAft>
                <a:spcPct val="0"/>
              </a:spcAft>
            </a:pPr>
            <a:r>
              <a:rPr sz="2900">
                <a:solidFill>
                  <a:srgbClr val="000000"/>
                </a:solidFill>
                <a:latin typeface="GCBBGG+TimesNewRomanPSMT"/>
                <a:cs typeface="GCBBGG+TimesNewRomanPSMT"/>
              </a:rPr>
              <a:t>0</a:t>
            </a:r>
            <a:r>
              <a:rPr sz="2900" spc="3154">
                <a:solidFill>
                  <a:srgbClr val="000000"/>
                </a:solidFill>
                <a:latin typeface="GCBBGG+TimesNewRomanPSMT"/>
                <a:cs typeface="GCBBGG+TimesNewRomanPSMT"/>
              </a:rPr>
              <a:t> </a:t>
            </a:r>
            <a:r>
              <a:rPr sz="2900">
                <a:solidFill>
                  <a:srgbClr val="000000"/>
                </a:solidFill>
                <a:latin typeface="GCBBGG+TimesNewRomanPSMT"/>
                <a:cs typeface="GCBBGG+TimesNewRomanPS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48130" y="3950181"/>
            <a:ext cx="2074937" cy="95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8"/>
              </a:lnSpc>
              <a:spcBef>
                <a:spcPct val="0"/>
              </a:spcBef>
              <a:spcAft>
                <a:spcPct val="0"/>
              </a:spcAft>
            </a:pP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  <a:r>
              <a:rPr sz="2900" i="1" spc="3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  <a:r>
              <a:rPr sz="2900" i="1" spc="30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6400" y="4167165"/>
            <a:ext cx="711326" cy="848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FF66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baseline="-24750">
                <a:solidFill>
                  <a:srgbClr val="FFFF66"/>
                </a:solidFill>
                <a:latin typeface="RDASML+TimesNewRomanPS-BoldMT"/>
                <a:cs typeface="RDASML+TimesNewRomanPS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00450" y="4167165"/>
            <a:ext cx="711327" cy="848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FF66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baseline="-24750">
                <a:solidFill>
                  <a:srgbClr val="FFFF66"/>
                </a:solidFill>
                <a:latin typeface="RDASML+TimesNewRomanPS-BoldMT"/>
                <a:cs typeface="RDASML+TimesNewRomanPS-BoldMT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40362" y="4167165"/>
            <a:ext cx="711327" cy="848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FF66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baseline="-24750">
                <a:solidFill>
                  <a:srgbClr val="FFFF66"/>
                </a:solidFill>
                <a:latin typeface="RDASML+TimesNewRomanPS-BoldMT"/>
                <a:cs typeface="RDASML+TimesNewRomanPS-BoldMT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11423" y="4178321"/>
            <a:ext cx="430774" cy="56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91249" y="4178321"/>
            <a:ext cx="430774" cy="56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974710" y="4178321"/>
            <a:ext cx="431202" cy="166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2</a:t>
            </a:r>
          </a:p>
          <a:p>
            <a:pPr marL="213" marR="0">
              <a:lnSpc>
                <a:spcPts val="1865"/>
              </a:lnSpc>
              <a:spcBef>
                <a:spcPts val="2418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2</a:t>
            </a:r>
          </a:p>
          <a:p>
            <a:pPr marL="427" marR="0">
              <a:lnSpc>
                <a:spcPts val="1865"/>
              </a:lnSpc>
              <a:spcBef>
                <a:spcPts val="2418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27967" y="4500728"/>
            <a:ext cx="2095100" cy="95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8"/>
              </a:lnSpc>
              <a:spcBef>
                <a:spcPct val="0"/>
              </a:spcBef>
              <a:spcAft>
                <a:spcPct val="0"/>
              </a:spcAft>
            </a:pP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  <a:r>
              <a:rPr sz="2900" i="1" spc="32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  <a:r>
              <a:rPr sz="2900" i="1" spc="3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15272" y="4728777"/>
            <a:ext cx="430774" cy="56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95098" y="4728777"/>
            <a:ext cx="430774" cy="56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34566" y="5051275"/>
            <a:ext cx="2088501" cy="95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8"/>
              </a:lnSpc>
              <a:spcBef>
                <a:spcPct val="0"/>
              </a:spcBef>
              <a:spcAft>
                <a:spcPct val="0"/>
              </a:spcAft>
            </a:pP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  <a:r>
              <a:rPr sz="2900" i="1" spc="3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  <a:r>
              <a:rPr sz="2900" i="1" spc="31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>
                <a:solidFill>
                  <a:srgbClr val="000000"/>
                </a:solidFill>
                <a:latin typeface="TEITUJ+TimesNewRomanPS-ItalicMT"/>
                <a:cs typeface="TEITUJ+TimesNewRomanPS-ItalicMT"/>
              </a:rPr>
              <a:t>q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10100" y="5081565"/>
            <a:ext cx="83820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0,1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615486" y="5279232"/>
            <a:ext cx="430774" cy="56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3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295312" y="5279232"/>
            <a:ext cx="430774" cy="56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5"/>
              </a:lnSpc>
              <a:spcBef>
                <a:spcPct val="0"/>
              </a:spcBef>
              <a:spcAft>
                <a:spcPct val="0"/>
              </a:spcAft>
            </a:pPr>
            <a:r>
              <a:rPr sz="1700">
                <a:solidFill>
                  <a:srgbClr val="000000"/>
                </a:solidFill>
                <a:latin typeface="GCBBGG+TimesNewRomanPSMT"/>
                <a:cs typeface="GCBBGG+TimesNewRomanPSMT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15290" y="5557597"/>
            <a:ext cx="5181564" cy="830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M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=</a:t>
            </a:r>
            <a:r>
              <a:rPr sz="2400" b="1" spc="588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( {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i="1" spc="203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i="1" spc="598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i="1" spc="203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} , {0,1} , </a:t>
            </a:r>
            <a:r>
              <a:rPr sz="2400">
                <a:solidFill>
                  <a:srgbClr val="000000"/>
                </a:solidFill>
                <a:latin typeface="GLRDDO+SymbolMT"/>
                <a:cs typeface="GLRDDO+SymbolMT"/>
              </a:rPr>
              <a:t>δ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,</a:t>
            </a:r>
            <a:r>
              <a:rPr sz="2400" b="1" spc="594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i="1" spc="202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,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q</a:t>
            </a:r>
            <a:r>
              <a:rPr sz="2400" b="1" i="1" spc="796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538477" y="5758171"/>
            <a:ext cx="406527" cy="530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44623" y="5758171"/>
            <a:ext cx="406527" cy="530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2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401823" y="5758171"/>
            <a:ext cx="406527" cy="530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35958" y="5758171"/>
            <a:ext cx="406527" cy="530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642103" y="5758171"/>
            <a:ext cx="406527" cy="530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ct val="0"/>
              </a:spcBef>
              <a:spcAft>
                <a:spcPct val="0"/>
              </a:spcAft>
            </a:pPr>
            <a:r>
              <a:rPr sz="16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42265" y="6240122"/>
            <a:ext cx="9080761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L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(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M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) =</a:t>
            </a:r>
            <a:r>
              <a:rPr sz="2400" b="1" spc="592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{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w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| </a:t>
            </a:r>
            <a:r>
              <a:rPr sz="2400" b="1" i="1">
                <a:solidFill>
                  <a:srgbClr val="000000"/>
                </a:solidFill>
                <a:latin typeface="ADKIFN+TimesNewRomanPS-BoldItalicMT"/>
                <a:cs typeface="ADKIFN+TimesNewRomanPS-BoldItalicMT"/>
              </a:rPr>
              <a:t>w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至少一个</a:t>
            </a:r>
            <a:r>
              <a:rPr sz="2400" spc="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1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并且在最后的</a:t>
            </a:r>
            <a:r>
              <a:rPr sz="24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1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后面有偶数个</a:t>
            </a:r>
            <a:r>
              <a:rPr sz="24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RDASML+TimesNewRomanPS-BoldMT"/>
                <a:cs typeface="RDASML+TimesNewRomanPS-BoldMT"/>
              </a:rPr>
              <a:t>0 }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JHJIME+ArialMT"/>
                <a:cs typeface="JHJIME+ArialMT"/>
              </a:rPr>
              <a:t>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701349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计算模型</a:t>
            </a:r>
            <a:r>
              <a:rPr sz="3200">
                <a:solidFill>
                  <a:srgbClr val="000000"/>
                </a:solidFill>
                <a:latin typeface="SGWQMS+TimesNewRomanPSMT"/>
                <a:cs typeface="SGWQMS+TimesNewRomanPSMT"/>
              </a:rPr>
              <a:t>—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正则语言与有穷自动机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70280"/>
            <a:ext cx="8324850" cy="144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正则语言：</a:t>
            </a:r>
            <a:r>
              <a:rPr sz="2800" spc="11">
                <a:solidFill>
                  <a:srgbClr val="FF0000"/>
                </a:solidFill>
                <a:latin typeface="SimSun"/>
                <a:cs typeface="SimSun"/>
              </a:rPr>
              <a:t>被一台有穷自动机识别的语言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0" marR="0">
              <a:lnSpc>
                <a:spcPts val="3432"/>
              </a:lnSpc>
              <a:spcBef>
                <a:spcPts val="673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正则运算：</a:t>
            </a:r>
            <a:r>
              <a:rPr sz="28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A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∪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B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A</a:t>
            </a:r>
            <a:r>
              <a:rPr sz="2800">
                <a:solidFill>
                  <a:srgbClr val="000000"/>
                </a:solidFill>
                <a:latin typeface="PJVDBB+SymbolMT"/>
                <a:cs typeface="PJVDBB+SymbolMT"/>
              </a:rPr>
              <a:t>°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B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A*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2294408"/>
            <a:ext cx="9827704" cy="331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正则语言类的封闭性：</a:t>
            </a:r>
            <a:r>
              <a:rPr sz="2800" spc="14">
                <a:solidFill>
                  <a:srgbClr val="FF0000"/>
                </a:solidFill>
                <a:latin typeface="SimSun"/>
                <a:cs typeface="SimSun"/>
              </a:rPr>
              <a:t>并</a:t>
            </a:r>
            <a:r>
              <a:rPr sz="2800" spc="14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连接</a:t>
            </a:r>
            <a:r>
              <a:rPr sz="2800" spc="14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800" spc="14">
                <a:solidFill>
                  <a:srgbClr val="FF0000"/>
                </a:solidFill>
                <a:latin typeface="SimSun"/>
                <a:cs typeface="SimSun"/>
              </a:rPr>
              <a:t>星</a:t>
            </a:r>
            <a:r>
              <a:rPr sz="2800" spc="11">
                <a:solidFill>
                  <a:srgbClr val="000000"/>
                </a:solidFill>
                <a:latin typeface="SimSun"/>
                <a:cs typeface="SimSun"/>
              </a:rPr>
              <a:t>运算下</a:t>
            </a:r>
            <a:r>
              <a:rPr sz="2800" spc="12">
                <a:solidFill>
                  <a:srgbClr val="FF0000"/>
                </a:solidFill>
                <a:latin typeface="SimSun"/>
                <a:cs typeface="SimSun"/>
              </a:rPr>
              <a:t>封闭。</a:t>
            </a:r>
          </a:p>
          <a:p>
            <a:pPr marL="0" marR="0">
              <a:lnSpc>
                <a:spcPts val="3432"/>
              </a:lnSpc>
              <a:spcBef>
                <a:spcPts val="673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非确定型有穷自动机</a:t>
            </a:r>
            <a:r>
              <a:rPr sz="28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(NFA)</a:t>
            </a:r>
            <a:r>
              <a:rPr sz="2800" b="1" spc="15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是一个</a:t>
            </a:r>
            <a:r>
              <a:rPr sz="2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5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元组</a:t>
            </a:r>
            <a:r>
              <a:rPr sz="28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( </a:t>
            </a:r>
            <a:r>
              <a:rPr sz="2800" b="1" i="1">
                <a:solidFill>
                  <a:srgbClr val="FF0000"/>
                </a:solidFill>
                <a:latin typeface="NIQCUD+TimesNewRomanPS-BoldItalicMT"/>
                <a:cs typeface="NIQCUD+TimesNewRomanPS-BoldItalicMT"/>
              </a:rPr>
              <a:t>Q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, </a:t>
            </a:r>
            <a:r>
              <a:rPr sz="2800">
                <a:solidFill>
                  <a:srgbClr val="FF0000"/>
                </a:solidFill>
                <a:latin typeface="PJVDBB+SymbolMT"/>
                <a:cs typeface="PJVDBB+SymbolMT"/>
              </a:rPr>
              <a:t>Σ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, </a:t>
            </a:r>
            <a:r>
              <a:rPr sz="2800">
                <a:solidFill>
                  <a:srgbClr val="FF0000"/>
                </a:solidFill>
                <a:latin typeface="PJVDBB+SymbolMT"/>
                <a:cs typeface="PJVDBB+SymbolMT"/>
              </a:rPr>
              <a:t>δ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,</a:t>
            </a:r>
          </a:p>
          <a:p>
            <a:pPr marL="457117" marR="0">
              <a:lnSpc>
                <a:spcPts val="3102"/>
              </a:lnSpc>
              <a:spcBef>
                <a:spcPts val="216"/>
              </a:spcBef>
              <a:spcAft>
                <a:spcPct val="0"/>
              </a:spcAft>
            </a:pPr>
            <a:r>
              <a:rPr sz="2800" b="1" i="1">
                <a:solidFill>
                  <a:srgbClr val="FF0000"/>
                </a:solidFill>
                <a:latin typeface="NIQCUD+TimesNewRomanPS-BoldItalicMT"/>
                <a:cs typeface="NIQCUD+TimesNewRomanPS-BoldItalicMT"/>
              </a:rPr>
              <a:t>q</a:t>
            </a:r>
            <a:r>
              <a:rPr sz="2800" b="1" spc="10" baseline="-24900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0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, </a:t>
            </a:r>
            <a:r>
              <a:rPr sz="2800" b="1" i="1">
                <a:solidFill>
                  <a:srgbClr val="FF0000"/>
                </a:solidFill>
                <a:latin typeface="NIQCUD+TimesNewRomanPS-BoldItalicMT"/>
                <a:cs typeface="NIQCUD+TimesNewRomanPS-BoldItalicMT"/>
              </a:rPr>
              <a:t>F 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)</a:t>
            </a:r>
          </a:p>
          <a:p>
            <a:pPr marL="0" marR="0">
              <a:lnSpc>
                <a:spcPts val="3432"/>
              </a:lnSpc>
              <a:spcBef>
                <a:spcPts val="195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PJVDBB+SymbolMT"/>
                <a:cs typeface="PJVDBB+SymbolMT"/>
              </a:rPr>
              <a:t>δ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: Q</a:t>
            </a:r>
            <a:r>
              <a:rPr sz="2800">
                <a:solidFill>
                  <a:srgbClr val="000000"/>
                </a:solidFill>
                <a:latin typeface="PJVDBB+SymbolMT"/>
                <a:cs typeface="PJVDBB+SymbolMT"/>
              </a:rPr>
              <a:t>×</a:t>
            </a:r>
            <a:r>
              <a:rPr sz="2800">
                <a:solidFill>
                  <a:srgbClr val="FF0000"/>
                </a:solidFill>
                <a:latin typeface="PJVDBB+SymbolMT"/>
                <a:cs typeface="PJVDBB+SymbolMT"/>
              </a:rPr>
              <a:t>Σ</a:t>
            </a:r>
            <a:r>
              <a:rPr sz="2800" baseline="-24857">
                <a:solidFill>
                  <a:srgbClr val="FF0000"/>
                </a:solidFill>
                <a:latin typeface="HRKLTA+TimesNewRoman,Bold"/>
                <a:cs typeface="HRKLTA+TimesNewRoman,Bold"/>
              </a:rPr>
              <a:t>ε</a:t>
            </a:r>
            <a:r>
              <a:rPr sz="2800">
                <a:solidFill>
                  <a:srgbClr val="000000"/>
                </a:solidFill>
                <a:latin typeface="PJVDBB+SymbolMT"/>
                <a:cs typeface="PJVDBB+SymbolMT"/>
              </a:rPr>
              <a:t>→</a:t>
            </a:r>
            <a:r>
              <a:rPr sz="2800" b="1" i="1">
                <a:solidFill>
                  <a:srgbClr val="000000"/>
                </a:solidFill>
                <a:latin typeface="NIQCUD+TimesNewRomanPS-BoldItalicMT"/>
                <a:cs typeface="NIQCUD+TimesNewRomanPS-BoldItalicMT"/>
              </a:rPr>
              <a:t>P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(</a:t>
            </a:r>
            <a:r>
              <a:rPr sz="2800" b="1" i="1">
                <a:solidFill>
                  <a:srgbClr val="000000"/>
                </a:solidFill>
                <a:latin typeface="NIQCUD+TimesNewRomanPS-BoldItalicMT"/>
                <a:cs typeface="NIQCUD+TimesNewRomanPS-BoldItalicMT"/>
              </a:rPr>
              <a:t>Q</a:t>
            </a:r>
            <a:r>
              <a:rPr sz="2800" b="1">
                <a:solidFill>
                  <a:srgbClr val="000000"/>
                </a:solidFill>
                <a:latin typeface="KLORNL+TimesNewRomanPS-BoldMT"/>
                <a:cs typeface="KLORNL+TimesNewRomanPS-BoldMT"/>
              </a:rPr>
              <a:t>)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转移函数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0" marR="0">
              <a:lnSpc>
                <a:spcPts val="3109"/>
              </a:lnSpc>
              <a:spcBef>
                <a:spcPts val="413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FF"/>
                </a:solidFill>
                <a:latin typeface="KLORNL+TimesNewRomanPS-BoldMT"/>
                <a:cs typeface="KLORNL+TimesNewRomanPS-BoldMT"/>
              </a:rPr>
              <a:t>DFA</a:t>
            </a:r>
            <a:r>
              <a:rPr sz="2800" spc="12">
                <a:solidFill>
                  <a:srgbClr val="0000FF"/>
                </a:solidFill>
                <a:latin typeface="SimSun"/>
                <a:cs typeface="SimSun"/>
              </a:rPr>
              <a:t>机器易算，</a:t>
            </a:r>
            <a:r>
              <a:rPr sz="2800" b="1">
                <a:solidFill>
                  <a:srgbClr val="0000FF"/>
                </a:solidFill>
                <a:latin typeface="KLORNL+TimesNewRomanPS-BoldMT"/>
                <a:cs typeface="KLORNL+TimesNewRomanPS-BoldMT"/>
              </a:rPr>
              <a:t>NFA </a:t>
            </a:r>
            <a:r>
              <a:rPr sz="2800" spc="12">
                <a:solidFill>
                  <a:srgbClr val="0000FF"/>
                </a:solidFill>
                <a:latin typeface="SimSun"/>
                <a:cs typeface="SimSun"/>
              </a:rPr>
              <a:t>人易制造，</a:t>
            </a:r>
            <a:r>
              <a:rPr sz="28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12">
                <a:solidFill>
                  <a:srgbClr val="0000FF"/>
                </a:solidFill>
                <a:latin typeface="SimSun"/>
                <a:cs typeface="SimSun"/>
              </a:rPr>
              <a:t>通常，人造</a:t>
            </a:r>
            <a:r>
              <a:rPr sz="2800" b="1">
                <a:solidFill>
                  <a:srgbClr val="0000FF"/>
                </a:solidFill>
                <a:latin typeface="KLORNL+TimesNewRomanPS-BoldMT"/>
                <a:cs typeface="KLORNL+TimesNewRomanPS-BoldMT"/>
              </a:rPr>
              <a:t>NFA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，</a:t>
            </a:r>
          </a:p>
          <a:p>
            <a:pPr marL="457199" marR="0">
              <a:lnSpc>
                <a:spcPts val="3102"/>
              </a:lnSpc>
              <a:spcBef>
                <a:spcPts val="207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让机器把它变成</a:t>
            </a:r>
            <a:r>
              <a:rPr sz="2800" b="1">
                <a:solidFill>
                  <a:srgbClr val="0000FF"/>
                </a:solidFill>
                <a:latin typeface="KLORNL+TimesNewRomanPS-BoldMT"/>
                <a:cs typeface="KLORNL+TimesNewRomanPS-BoldMT"/>
              </a:rPr>
              <a:t>DFA</a:t>
            </a:r>
            <a:r>
              <a:rPr sz="2800">
                <a:solidFill>
                  <a:srgbClr val="0000FF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290" y="5196104"/>
            <a:ext cx="3878428" cy="93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9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FF"/>
                </a:solidFill>
                <a:latin typeface="UEGNVH+Wingdings-Regular"/>
                <a:cs typeface="UEGNVH+Wingdings-Regular"/>
              </a:rPr>
              <a:t></a:t>
            </a:r>
            <a:r>
              <a:rPr sz="2800" spc="4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NFA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与</a:t>
            </a:r>
            <a:r>
              <a:rPr sz="2800" b="1">
                <a:solidFill>
                  <a:srgbClr val="FF0000"/>
                </a:solidFill>
                <a:latin typeface="KLORNL+TimesNewRomanPS-BoldMT"/>
                <a:cs typeface="KLORNL+TimesNewRomanPS-BoldMT"/>
              </a:rPr>
              <a:t>DFA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的转换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RCVQDM+ArialMT"/>
                <a:cs typeface="RCVQDM+ArialMT"/>
              </a:rPr>
              <a:t>5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701349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计算模型</a:t>
            </a:r>
            <a:r>
              <a:rPr sz="3200">
                <a:solidFill>
                  <a:srgbClr val="000000"/>
                </a:solidFill>
                <a:latin typeface="REIIHQ+TimesNewRomanPSMT"/>
                <a:cs typeface="REIIHQ+TimesNewRomanPSMT"/>
              </a:rPr>
              <a:t>—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正则语言与有穷自动机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6644"/>
            <a:ext cx="2440838" cy="79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HWUUBA+Wingdings-Regular"/>
                <a:cs typeface="HWUUBA+Wingdings-Regular"/>
              </a:rPr>
              <a:t></a:t>
            </a:r>
            <a:r>
              <a:rPr sz="2400" spc="8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正则表达式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0" y="1705556"/>
            <a:ext cx="5925715" cy="123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HWUUBA+Wingdings-Regular"/>
                <a:cs typeface="HWUUBA+Wingdings-Regular"/>
              </a:rPr>
              <a:t></a:t>
            </a:r>
            <a:r>
              <a:rPr sz="2400" spc="8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DFA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NFA</a:t>
            </a:r>
            <a:r>
              <a:rPr sz="2400" b="1" spc="15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都是正则语言的模型。</a:t>
            </a:r>
          </a:p>
          <a:p>
            <a:pPr marL="0" marR="0">
              <a:lnSpc>
                <a:spcPts val="2663"/>
              </a:lnSpc>
              <a:spcBef>
                <a:spcPts val="729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HWUUBA+Wingdings-Regular"/>
                <a:cs typeface="HWUUBA+Wingdings-Regular"/>
              </a:rPr>
              <a:t></a:t>
            </a:r>
            <a:r>
              <a:rPr sz="2400" spc="8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泵引理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338" y="2585761"/>
            <a:ext cx="9149971" cy="152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若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A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是一个正则语言，则存在一个数</a:t>
            </a:r>
            <a:r>
              <a:rPr sz="2400" spc="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p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(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泵长度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)</a:t>
            </a:r>
            <a:r>
              <a:rPr sz="2400" b="1" spc="23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使得，如</a:t>
            </a:r>
          </a:p>
          <a:p>
            <a:pPr marL="151" marR="0">
              <a:lnSpc>
                <a:spcPts val="2657"/>
              </a:lnSpc>
              <a:spcBef>
                <a:spcPts val="17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果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s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sz="2400" spc="1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WDAPEL+TimesNewRomanPS-BoldMT"/>
                <a:cs typeface="WDAPEL+TimesNewRomanPS-BoldMT"/>
              </a:rPr>
              <a:t>A </a:t>
            </a:r>
            <a:r>
              <a:rPr sz="2400" spc="10">
                <a:solidFill>
                  <a:srgbClr val="FF0000"/>
                </a:solidFill>
                <a:latin typeface="SimSun"/>
                <a:cs typeface="SimSun"/>
              </a:rPr>
              <a:t>中任一长度不小于</a:t>
            </a:r>
            <a:r>
              <a:rPr sz="2400" spc="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p 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的字符串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，那么</a:t>
            </a:r>
            <a:r>
              <a:rPr sz="2400" spc="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s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可以被分成</a:t>
            </a:r>
          </a:p>
          <a:p>
            <a:pPr marL="0" marR="0">
              <a:lnSpc>
                <a:spcPts val="2657"/>
              </a:lnSpc>
              <a:spcBef>
                <a:spcPts val="222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3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段，</a:t>
            </a:r>
            <a:r>
              <a:rPr sz="2400" b="1" i="1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s</a:t>
            </a:r>
            <a:r>
              <a:rPr sz="2400" b="1" i="1" spc="14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WDAPEL+TimesNewRomanPS-BoldMT"/>
                <a:cs typeface="WDAPEL+TimesNewRomanPS-BoldMT"/>
              </a:rPr>
              <a:t>= </a:t>
            </a:r>
            <a:r>
              <a:rPr sz="2400" b="1" i="1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xyz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，满足下述条件：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2489" y="3768611"/>
            <a:ext cx="4321795" cy="129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2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(1)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对于每一个</a:t>
            </a:r>
            <a:r>
              <a:rPr sz="2400" spc="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i </a:t>
            </a:r>
            <a:r>
              <a:rPr sz="2400">
                <a:solidFill>
                  <a:srgbClr val="000000"/>
                </a:solidFill>
                <a:latin typeface="HQIMPD+SymbolMT"/>
                <a:cs typeface="HQIMPD+SymbolMT"/>
              </a:rPr>
              <a:t>≥</a:t>
            </a:r>
            <a:r>
              <a:rPr sz="24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0, 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x</a:t>
            </a:r>
            <a:r>
              <a:rPr sz="2800" b="1" i="1">
                <a:solidFill>
                  <a:srgbClr val="FF0000"/>
                </a:solidFill>
                <a:latin typeface="RKFUUC+TimesNewRomanPS-BoldItalicMT"/>
                <a:cs typeface="RKFUUC+TimesNewRomanPS-BoldItalicMT"/>
              </a:rPr>
              <a:t>y</a:t>
            </a:r>
            <a:r>
              <a:rPr sz="2400" b="1" i="1" baseline="25714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i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z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∈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A</a:t>
            </a:r>
          </a:p>
          <a:p>
            <a:pPr marL="0" marR="0">
              <a:lnSpc>
                <a:spcPts val="2940"/>
              </a:lnSpc>
              <a:spcBef>
                <a:spcPts val="589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(2) | 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y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| </a:t>
            </a:r>
            <a:r>
              <a:rPr sz="2400">
                <a:solidFill>
                  <a:srgbClr val="000000"/>
                </a:solidFill>
                <a:latin typeface="HQIMPD+SymbolMT"/>
                <a:cs typeface="HQIMPD+SymbolMT"/>
              </a:rPr>
              <a:t>&gt;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2489" y="4703359"/>
            <a:ext cx="1933346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(3) | 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xy </a:t>
            </a:r>
            <a:r>
              <a:rPr sz="2400" b="1">
                <a:solidFill>
                  <a:srgbClr val="000000"/>
                </a:solidFill>
                <a:latin typeface="WDAPEL+TimesNewRomanPS-BoldMT"/>
                <a:cs typeface="WDAPEL+TimesNewRomanPS-BoldMT"/>
              </a:rPr>
              <a:t>| </a:t>
            </a:r>
            <a:r>
              <a:rPr sz="2400">
                <a:solidFill>
                  <a:srgbClr val="000000"/>
                </a:solidFill>
                <a:latin typeface="NRSEVL+TimesNewRoman,Bold"/>
                <a:cs typeface="NRSEVL+TimesNewRoman,Bold"/>
              </a:rPr>
              <a:t>≤ </a:t>
            </a:r>
            <a:r>
              <a:rPr sz="2400" b="1" i="1">
                <a:solidFill>
                  <a:srgbClr val="000000"/>
                </a:solidFill>
                <a:latin typeface="RKFUUC+TimesNewRomanPS-BoldItalicMT"/>
                <a:cs typeface="RKFUUC+TimesNewRomanPS-BoldItalicMT"/>
              </a:rPr>
              <a:t>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BDKKNJ+ArialMT"/>
                <a:cs typeface="BDKKNJ+ArialMT"/>
              </a:rPr>
              <a:t>6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2440100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第</a:t>
            </a:r>
            <a:r>
              <a:rPr sz="3200">
                <a:solidFill>
                  <a:srgbClr val="0000FF"/>
                </a:solidFill>
                <a:latin typeface="VPVVRG+TimesNewRomanPSMT"/>
                <a:cs typeface="VPVVRG+TimesNewRomanPSMT"/>
              </a:rPr>
              <a:t>1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章习题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65215"/>
            <a:ext cx="534472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LLBARI+TimesNewRomanPS-BoldMT"/>
                <a:cs typeface="LLBARI+TimesNewRomanPS-BoldMT"/>
              </a:rPr>
              <a:t>1.1,</a:t>
            </a:r>
            <a:r>
              <a:rPr sz="2400" b="1" spc="594">
                <a:solidFill>
                  <a:srgbClr val="000000"/>
                </a:solidFill>
                <a:latin typeface="LLBARI+TimesNewRomanPS-BoldMT"/>
                <a:cs typeface="LLBARI+TimesNewRomanPS-BoldMT"/>
              </a:rPr>
              <a:t> </a:t>
            </a:r>
            <a:r>
              <a:rPr sz="2400" b="1">
                <a:solidFill>
                  <a:srgbClr val="000000"/>
                </a:solidFill>
                <a:latin typeface="LLBARI+TimesNewRomanPS-BoldMT"/>
                <a:cs typeface="LLBARI+TimesNewRomanPS-BoldMT"/>
              </a:rPr>
              <a:t>1.2, 1.3, 1.6, 1.7, 1.16, 1.20, 1.21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JDCMQO+ArialMT"/>
                <a:cs typeface="JDCMQO+ArialMT"/>
              </a:rPr>
              <a:t>7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552" y="297621"/>
            <a:ext cx="5611353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计算模型</a:t>
            </a:r>
            <a:r>
              <a:rPr sz="3200">
                <a:solidFill>
                  <a:srgbClr val="000000"/>
                </a:solidFill>
                <a:latin typeface="JJTSOM+TimesNewRomanPSMT"/>
                <a:cs typeface="JJTSOM+TimesNewRomanPSMT"/>
              </a:rPr>
              <a:t>—</a:t>
            </a:r>
            <a:r>
              <a:rPr sz="3200">
                <a:solidFill>
                  <a:srgbClr val="FF0000"/>
                </a:solidFill>
                <a:latin typeface="SimHei"/>
                <a:cs typeface="SimHei"/>
              </a:rPr>
              <a:t>上下文无关文法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5290" y="1234199"/>
            <a:ext cx="7305190" cy="1157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AGBLGV+Wingdings-Regular"/>
                <a:cs typeface="AGBLGV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上下文无关文法：是一个</a:t>
            </a:r>
            <a:r>
              <a:rPr sz="24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4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元组</a:t>
            </a:r>
            <a:r>
              <a:rPr sz="2400" spc="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( </a:t>
            </a:r>
            <a:r>
              <a:rPr sz="24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V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, </a:t>
            </a:r>
            <a:r>
              <a:rPr sz="2400">
                <a:solidFill>
                  <a:srgbClr val="000000"/>
                </a:solidFill>
                <a:latin typeface="JBVTAG+SymbolMT"/>
                <a:cs typeface="JBVTAG+SymbolMT"/>
              </a:rPr>
              <a:t>Σ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, </a:t>
            </a:r>
            <a:r>
              <a:rPr sz="24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R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, </a:t>
            </a:r>
            <a:r>
              <a:rPr sz="24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S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)</a:t>
            </a:r>
          </a:p>
          <a:p>
            <a:pPr marL="457199" marR="0">
              <a:lnSpc>
                <a:spcPts val="2212"/>
              </a:lnSpc>
              <a:spcBef>
                <a:spcPts val="66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(1)</a:t>
            </a:r>
            <a:r>
              <a:rPr sz="2000" b="1" spc="-12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 </a:t>
            </a:r>
            <a:r>
              <a:rPr sz="20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V 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是一个有穷集合，称为</a:t>
            </a:r>
            <a:r>
              <a:rPr sz="2000" spc="14">
                <a:solidFill>
                  <a:srgbClr val="0000FF"/>
                </a:solidFill>
                <a:latin typeface="SimSun"/>
                <a:cs typeface="SimSun"/>
              </a:rPr>
              <a:t>变元集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489" y="2028478"/>
            <a:ext cx="6873696" cy="691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7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(2)</a:t>
            </a:r>
            <a:r>
              <a:rPr sz="2000" b="1" spc="-12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 </a:t>
            </a:r>
            <a:r>
              <a:rPr sz="2000">
                <a:solidFill>
                  <a:srgbClr val="000000"/>
                </a:solidFill>
                <a:latin typeface="JBVTAG+SymbolMT"/>
                <a:cs typeface="JBVTAG+SymbolMT"/>
              </a:rPr>
              <a:t>Σ</a:t>
            </a:r>
            <a:r>
              <a:rPr sz="20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是一个与</a:t>
            </a:r>
            <a:r>
              <a:rPr sz="20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V </a:t>
            </a: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不相交的有穷集合，称为</a:t>
            </a:r>
            <a:r>
              <a:rPr sz="2000" spc="12">
                <a:solidFill>
                  <a:srgbClr val="0000FF"/>
                </a:solidFill>
                <a:latin typeface="SimSun"/>
                <a:cs typeface="SimSun"/>
              </a:rPr>
              <a:t>终结符集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489" y="2423230"/>
            <a:ext cx="8611361" cy="94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(3)</a:t>
            </a:r>
            <a:r>
              <a:rPr sz="2000" b="1" spc="-12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 </a:t>
            </a:r>
            <a:r>
              <a:rPr sz="20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R 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是一个有穷</a:t>
            </a:r>
            <a:r>
              <a:rPr sz="2000" spc="11">
                <a:solidFill>
                  <a:srgbClr val="0000FF"/>
                </a:solidFill>
                <a:latin typeface="SimSun"/>
                <a:cs typeface="SimSun"/>
              </a:rPr>
              <a:t>规则集</a:t>
            </a:r>
            <a:r>
              <a:rPr sz="2000" spc="12">
                <a:solidFill>
                  <a:srgbClr val="000000"/>
                </a:solidFill>
                <a:latin typeface="SimSun"/>
                <a:cs typeface="SimSun"/>
              </a:rPr>
              <a:t>，每条规则由一个变元和一个由变元及终结</a:t>
            </a:r>
          </a:p>
          <a:p>
            <a:pPr marL="285750" marR="0">
              <a:lnSpc>
                <a:spcPts val="1997"/>
              </a:lnSpc>
              <a:spcBef>
                <a:spcPts val="250"/>
              </a:spcBef>
              <a:spcAft>
                <a:spcPct val="0"/>
              </a:spcAft>
            </a:pPr>
            <a:r>
              <a:rPr sz="2000" spc="10">
                <a:solidFill>
                  <a:srgbClr val="000000"/>
                </a:solidFill>
                <a:latin typeface="SimSun"/>
                <a:cs typeface="SimSun"/>
              </a:rPr>
              <a:t>符组成的字符串构成。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290" y="3064798"/>
            <a:ext cx="9331367" cy="1523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2447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(4)</a:t>
            </a:r>
            <a:r>
              <a:rPr sz="2000" b="1" spc="-15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 </a:t>
            </a:r>
            <a:r>
              <a:rPr sz="20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S</a:t>
            </a:r>
            <a:r>
              <a:rPr sz="2000">
                <a:solidFill>
                  <a:srgbClr val="000000"/>
                </a:solidFill>
                <a:latin typeface="JBVTAG+SymbolMT"/>
                <a:cs typeface="JBVTAG+SymbolMT"/>
              </a:rPr>
              <a:t>∈</a:t>
            </a:r>
            <a:r>
              <a:rPr sz="20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V 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000" spc="10">
                <a:solidFill>
                  <a:srgbClr val="0000FF"/>
                </a:solidFill>
                <a:latin typeface="SimSun"/>
                <a:cs typeface="SimSun"/>
              </a:rPr>
              <a:t>起始变元</a:t>
            </a: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。</a:t>
            </a:r>
          </a:p>
          <a:p>
            <a:pPr marL="0" marR="0">
              <a:lnSpc>
                <a:spcPts val="2940"/>
              </a:lnSpc>
              <a:spcBef>
                <a:spcPts val="564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AGBLGV+Wingdings-Regular"/>
                <a:cs typeface="AGBLGV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文法</a:t>
            </a:r>
            <a:r>
              <a:rPr sz="24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G = (V,T,R,S)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的语言为</a:t>
            </a:r>
            <a:r>
              <a:rPr sz="24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L(G) = {</a:t>
            </a:r>
            <a:r>
              <a:rPr sz="2400" b="1" spc="14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 </a:t>
            </a:r>
            <a:r>
              <a:rPr sz="24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w</a:t>
            </a:r>
            <a:r>
              <a:rPr sz="2400">
                <a:solidFill>
                  <a:srgbClr val="000000"/>
                </a:solidFill>
                <a:latin typeface="JBVTAG+SymbolMT"/>
                <a:cs typeface="JBVTAG+SymbolMT"/>
              </a:rPr>
              <a:t>∈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T</a:t>
            </a:r>
            <a:r>
              <a:rPr sz="2400" b="1" baseline="30000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*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|</a:t>
            </a:r>
            <a:r>
              <a:rPr sz="2400" b="1" spc="-20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 </a:t>
            </a:r>
            <a:r>
              <a:rPr sz="24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S </a:t>
            </a:r>
            <a:r>
              <a:rPr sz="2400">
                <a:solidFill>
                  <a:srgbClr val="000000"/>
                </a:solidFill>
                <a:latin typeface="JBVTAG+SymbolMT"/>
                <a:cs typeface="JBVTAG+SymbolMT"/>
              </a:rPr>
              <a:t>⇒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000000"/>
                </a:solidFill>
                <a:latin typeface="JCTJFC+TimesNewRomanPS-BoldItalicMT"/>
                <a:cs typeface="JCTJFC+TimesNewRomanPS-BoldItalicMT"/>
              </a:rPr>
              <a:t>w </a:t>
            </a:r>
            <a:r>
              <a:rPr sz="2400" b="1">
                <a:solidFill>
                  <a:srgbClr val="000000"/>
                </a:solidFill>
                <a:latin typeface="EURNKN+TimesNewRomanPS-BoldMT"/>
                <a:cs typeface="EURNKN+TimesNewRomanPS-BoldMT"/>
              </a:rPr>
              <a:t>}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，字符</a:t>
            </a:r>
          </a:p>
          <a:p>
            <a:pPr marL="342900" marR="0">
              <a:lnSpc>
                <a:spcPts val="2400"/>
              </a:lnSpc>
              <a:spcBef>
                <a:spcPts val="290"/>
              </a:spcBef>
              <a:spcAft>
                <a:spcPct val="0"/>
              </a:spcAft>
            </a:pP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串的派生过程与语法分析树的画法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5290" y="4294832"/>
            <a:ext cx="9326284" cy="200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AGBLGV+Wingdings-Regular"/>
                <a:cs typeface="AGBLGV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设计文法：</a:t>
            </a:r>
            <a:r>
              <a:rPr sz="2400" spc="12">
                <a:solidFill>
                  <a:srgbClr val="0000FF"/>
                </a:solidFill>
                <a:latin typeface="SimSun"/>
                <a:cs typeface="SimSun"/>
              </a:rPr>
              <a:t>化繁为简，利用正则，考察子串，利用递归。</a:t>
            </a:r>
          </a:p>
          <a:p>
            <a:pPr marL="0" marR="0">
              <a:lnSpc>
                <a:spcPts val="2663"/>
              </a:lnSpc>
              <a:spcBef>
                <a:spcPts val="61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AGBLGV+Wingdings-Regular"/>
                <a:cs typeface="AGBLGV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文法的歧义性</a:t>
            </a:r>
          </a:p>
          <a:p>
            <a:pPr marL="0" marR="0">
              <a:lnSpc>
                <a:spcPts val="2940"/>
              </a:lnSpc>
              <a:spcBef>
                <a:spcPts val="586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AGBLGV+Wingdings-Regular"/>
                <a:cs typeface="AGBLGV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10">
                <a:solidFill>
                  <a:srgbClr val="000000"/>
                </a:solidFill>
                <a:latin typeface="SimSun"/>
                <a:cs typeface="SimSun"/>
              </a:rPr>
              <a:t>上下文无关文法的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乔姆斯基范式：</a:t>
            </a:r>
            <a:r>
              <a:rPr sz="2400" spc="18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JCTJFC+TimesNewRomanPS-BoldItalicMT"/>
                <a:cs typeface="JCTJFC+TimesNewRomanPS-BoldItalicMT"/>
              </a:rPr>
              <a:t>A </a:t>
            </a:r>
            <a:r>
              <a:rPr sz="2400">
                <a:solidFill>
                  <a:srgbClr val="FF0000"/>
                </a:solidFill>
                <a:latin typeface="JBVTAG+SymbolMT"/>
                <a:cs typeface="JBVTAG+SymbolMT"/>
              </a:rPr>
              <a:t>→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JCTJFC+TimesNewRomanPS-BoldItalicMT"/>
                <a:cs typeface="JCTJFC+TimesNewRomanPS-BoldItalicMT"/>
              </a:rPr>
              <a:t>BC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400" b="1" i="1">
                <a:solidFill>
                  <a:srgbClr val="FF0000"/>
                </a:solidFill>
                <a:latin typeface="JCTJFC+TimesNewRomanPS-BoldItalicMT"/>
                <a:cs typeface="JCTJFC+TimesNewRomanPS-BoldItalicMT"/>
              </a:rPr>
              <a:t>A </a:t>
            </a:r>
            <a:r>
              <a:rPr sz="2400">
                <a:solidFill>
                  <a:srgbClr val="FF0000"/>
                </a:solidFill>
                <a:latin typeface="JBVTAG+SymbolMT"/>
                <a:cs typeface="JBVTAG+SymbolMT"/>
              </a:rPr>
              <a:t>→</a:t>
            </a:r>
            <a:r>
              <a:rPr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>
                <a:solidFill>
                  <a:srgbClr val="FF0000"/>
                </a:solidFill>
                <a:latin typeface="JCTJFC+TimesNewRomanPS-BoldItalicMT"/>
                <a:cs typeface="JCTJFC+TimesNewRomanPS-BoldItalicMT"/>
              </a:rPr>
              <a:t>a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，如何</a:t>
            </a:r>
          </a:p>
          <a:p>
            <a:pPr marL="342900" marR="0">
              <a:lnSpc>
                <a:spcPts val="2400"/>
              </a:lnSpc>
              <a:spcBef>
                <a:spcPts val="29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转换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PDQERW+ArialMT"/>
                <a:cs typeface="PDQERW+ArialMT"/>
              </a:rPr>
              <a:t>8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715610" y="1268412"/>
            <a:ext cx="4135790" cy="26068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1912" y="127000"/>
            <a:ext cx="836612" cy="7096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552" y="297621"/>
            <a:ext cx="5611353" cy="1059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1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SimHei"/>
                <a:cs typeface="SimHei"/>
              </a:rPr>
              <a:t>计算模型</a:t>
            </a:r>
            <a:r>
              <a:rPr sz="3200">
                <a:solidFill>
                  <a:srgbClr val="000000"/>
                </a:solidFill>
                <a:latin typeface="MDANEP+TimesNewRomanPSMT"/>
                <a:cs typeface="MDANEP+TimesNewRomanPSMT"/>
              </a:rPr>
              <a:t>—</a:t>
            </a:r>
            <a:r>
              <a:rPr sz="3200">
                <a:solidFill>
                  <a:srgbClr val="0000FF"/>
                </a:solidFill>
                <a:latin typeface="SimHei"/>
                <a:cs typeface="SimHei"/>
              </a:rPr>
              <a:t>上下文无关文法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5088" y="1320129"/>
            <a:ext cx="1143760" cy="939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54" marR="0">
              <a:lnSpc>
                <a:spcPts val="1997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状态</a:t>
            </a:r>
          </a:p>
          <a:p>
            <a:pPr marL="0" marR="0">
              <a:lnSpc>
                <a:spcPts val="1997"/>
              </a:lnSpc>
              <a:spcBef>
                <a:spcPts val="401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SimSun"/>
                <a:cs typeface="SimSun"/>
              </a:rPr>
              <a:t>控制器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1689" y="1693742"/>
            <a:ext cx="1798171" cy="662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a</a:t>
            </a:r>
            <a:r>
              <a:rPr sz="2000" b="1" i="1" spc="1887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 </a:t>
            </a: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a</a:t>
            </a:r>
            <a:r>
              <a:rPr sz="2000" b="1" i="1" spc="1887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 </a:t>
            </a: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b</a:t>
            </a:r>
            <a:r>
              <a:rPr sz="2000" b="1" i="1" spc="1887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 </a:t>
            </a: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0810" y="2341379"/>
            <a:ext cx="507872" cy="662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7661" y="2737476"/>
            <a:ext cx="493624" cy="662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3072" y="2814938"/>
            <a:ext cx="7620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栈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4512" y="3133574"/>
            <a:ext cx="479747" cy="662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b="1" i="1">
                <a:solidFill>
                  <a:srgbClr val="000000"/>
                </a:solidFill>
                <a:latin typeface="UREKES+TimesNewRomanPS-BoldItalicMT"/>
                <a:cs typeface="UREKES+TimesNewRomanPS-BoldItalicMT"/>
              </a:rPr>
              <a:t>z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20810" y="3529671"/>
            <a:ext cx="507872" cy="662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$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5290" y="4286260"/>
            <a:ext cx="3009138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JIHVVB+Wingdings-Regular"/>
                <a:cs typeface="JIHVVB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PDA = NFA + </a:t>
            </a:r>
            <a:r>
              <a:rPr sz="2400">
                <a:solidFill>
                  <a:srgbClr val="FF0000"/>
                </a:solidFill>
                <a:latin typeface="PMingLiU"/>
                <a:cs typeface="PMingLiU"/>
              </a:rPr>
              <a:t>栈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5290" y="4697299"/>
            <a:ext cx="6064173" cy="1269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FF"/>
                </a:solidFill>
                <a:latin typeface="JIHVVB+Wingdings-Regular"/>
                <a:cs typeface="JIHVVB+Wingdings-Regular"/>
              </a:rPr>
              <a:t></a:t>
            </a:r>
            <a:r>
              <a:rPr sz="2400" spc="-3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FF"/>
                </a:solidFill>
                <a:latin typeface="SimSun"/>
                <a:cs typeface="SimSun"/>
              </a:rPr>
              <a:t>下推自动机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400" spc="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6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元组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(Q,</a:t>
            </a:r>
            <a:r>
              <a:rPr sz="2400" b="1" spc="10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 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Σ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, 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Γ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, 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δ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, q</a:t>
            </a:r>
            <a:r>
              <a:rPr sz="2400" b="1" baseline="-24750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0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, F)</a:t>
            </a:r>
          </a:p>
          <a:p>
            <a:pPr marL="342900" marR="0">
              <a:lnSpc>
                <a:spcPts val="2940"/>
              </a:lnSpc>
              <a:spcBef>
                <a:spcPts val="15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δ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: Q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×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Σ</a:t>
            </a:r>
            <a:r>
              <a:rPr sz="2400" spc="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×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Γ</a:t>
            </a:r>
            <a:r>
              <a:rPr sz="2400" spc="70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→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P(Q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×</a:t>
            </a:r>
            <a:r>
              <a:rPr sz="2400">
                <a:solidFill>
                  <a:srgbClr val="000000"/>
                </a:solidFill>
                <a:latin typeface="VUDAVU+SymbolMT"/>
                <a:cs typeface="VUDAVU+SymbolMT"/>
              </a:rPr>
              <a:t>Γ</a:t>
            </a:r>
            <a:r>
              <a:rPr sz="24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SEPQET+TimesNewRomanPS-BoldMT"/>
                <a:cs typeface="SEPQET+TimesNewRomanPS-BoldMT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85950" y="5313539"/>
            <a:ext cx="394109" cy="554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2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VUDAVU+SymbolMT"/>
                <a:cs typeface="VUDAVU+SymbolMT"/>
              </a:rPr>
              <a:t>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65832" y="5313539"/>
            <a:ext cx="394109" cy="554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2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VUDAVU+SymbolMT"/>
                <a:cs typeface="VUDAVU+SymbolMT"/>
              </a:rPr>
              <a:t>ε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22597" y="5313539"/>
            <a:ext cx="394109" cy="554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62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VUDAVU+SymbolMT"/>
                <a:cs typeface="VUDAVU+SymbolMT"/>
              </a:rPr>
              <a:t>ε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94776" y="6303191"/>
            <a:ext cx="365442" cy="465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PQHRMA+ArialMT"/>
                <a:cs typeface="PQHRMA+ArialMT"/>
              </a:rPr>
              <a:t>9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779</Words>
  <Application>Microsoft Office PowerPoint</Application>
  <PresentationFormat>全屏显示(4:3)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91</vt:i4>
      </vt:variant>
      <vt:variant>
        <vt:lpstr>主题</vt:lpstr>
      </vt:variant>
      <vt:variant>
        <vt:i4>21</vt:i4>
      </vt:variant>
      <vt:variant>
        <vt:lpstr>幻灯片标题</vt:lpstr>
      </vt:variant>
      <vt:variant>
        <vt:i4>21</vt:i4>
      </vt:variant>
    </vt:vector>
  </HeadingPairs>
  <TitlesOfParts>
    <vt:vector size="133" baseType="lpstr">
      <vt:lpstr>EURNKN+TimesNewRomanPS-BoldMT</vt:lpstr>
      <vt:lpstr>HTHWFV+ArialMT</vt:lpstr>
      <vt:lpstr>QSKTOM+TimesNewRomanPSMT</vt:lpstr>
      <vt:lpstr>TSLNKG+TimesNewRomanPSMT</vt:lpstr>
      <vt:lpstr>MTMPNH+Wingdings-Regular</vt:lpstr>
      <vt:lpstr>LLBARI+TimesNewRomanPS-BoldMT</vt:lpstr>
      <vt:lpstr>VWUFUT+ArialMT</vt:lpstr>
      <vt:lpstr>TARVBN+TimesNewRomanPSMT</vt:lpstr>
      <vt:lpstr>JQBFOE+TimesNewRomanPSMT</vt:lpstr>
      <vt:lpstr>COLWDL+TimesNewRomanPSMT</vt:lpstr>
      <vt:lpstr>VOQIKF+TimesNewRomanPS-BoldItalicMT</vt:lpstr>
      <vt:lpstr>SDDDPS+TimesNewRomanPS-BoldMT</vt:lpstr>
      <vt:lpstr>LIQIUI+TimesNewRomanPS-BoldMT</vt:lpstr>
      <vt:lpstr>PMATHB+TimesNewRomanPS-BoldMT</vt:lpstr>
      <vt:lpstr>NLMMLO+TimesNewRomanPS-BoldMT</vt:lpstr>
      <vt:lpstr>IOQRQI+TimesNewRomanPS-BoldMT</vt:lpstr>
      <vt:lpstr>RCDJKG+TimesNewRomanPS-BoldMT</vt:lpstr>
      <vt:lpstr>DBGEWU+TimesNewRomanPS-BoldMT</vt:lpstr>
      <vt:lpstr>PMingLiU</vt:lpstr>
      <vt:lpstr>SimHei</vt:lpstr>
      <vt:lpstr>BDKKNJ+ArialMT</vt:lpstr>
      <vt:lpstr>HQIMPD+SymbolMT</vt:lpstr>
      <vt:lpstr>PGSCEI+ArialMT</vt:lpstr>
      <vt:lpstr>SEPQET+TimesNewRomanPS-BoldMT</vt:lpstr>
      <vt:lpstr>TVDWPS+Wingdings-Regular</vt:lpstr>
      <vt:lpstr>ADKIFN+TimesNewRomanPS-BoldItalicMT</vt:lpstr>
      <vt:lpstr>NIQCUD+TimesNewRomanPS-BoldItalicMT</vt:lpstr>
      <vt:lpstr>SGWQMS+TimesNewRomanPSMT</vt:lpstr>
      <vt:lpstr>TEITUJ+TimesNewRomanPS-ItalicMT</vt:lpstr>
      <vt:lpstr>KLORNL+TimesNewRomanPS-BoldMT</vt:lpstr>
      <vt:lpstr>JBVTAG+SymbolMT</vt:lpstr>
      <vt:lpstr>TJPVGL+TimesNewRomanPS-BoldItalicMT</vt:lpstr>
      <vt:lpstr>HWUUBA+Wingdings-Regular</vt:lpstr>
      <vt:lpstr>GCBBGG+TimesNewRomanPSMT</vt:lpstr>
      <vt:lpstr>VUDAVU+SymbolMT</vt:lpstr>
      <vt:lpstr>KRCNFR+TimesNewRomanPSMT</vt:lpstr>
      <vt:lpstr>GMCQGN+ArialMT</vt:lpstr>
      <vt:lpstr>JTSKCA+TimesNewRomanPSMT</vt:lpstr>
      <vt:lpstr>OCJMKC+SymbolMT</vt:lpstr>
      <vt:lpstr>SimSun</vt:lpstr>
      <vt:lpstr>RLTPPE+TimesNewRomanPS-BoldItalicMT</vt:lpstr>
      <vt:lpstr>TWIUOM+TimesNewRomanPS-BoldMT</vt:lpstr>
      <vt:lpstr>Arial</vt:lpstr>
      <vt:lpstr>TAMNLD+TimesNewRomanPS-BoldMT</vt:lpstr>
      <vt:lpstr>RKFUUC+TimesNewRomanPS-BoldItalicMT</vt:lpstr>
      <vt:lpstr>RCVQDM+ArialMT</vt:lpstr>
      <vt:lpstr>AGBLGV+Wingdings-Regular</vt:lpstr>
      <vt:lpstr>VPVVRG+TimesNewRomanPSMT</vt:lpstr>
      <vt:lpstr>NRSEVL+TimesNewRoman,Bold</vt:lpstr>
      <vt:lpstr>UREKES+TimesNewRomanPS-BoldItalicMT</vt:lpstr>
      <vt:lpstr>WWQSAO+Wingdings-Regular</vt:lpstr>
      <vt:lpstr>UCDIHO+Wingdings-Regular</vt:lpstr>
      <vt:lpstr>GREASO+Wingdings-Regular</vt:lpstr>
      <vt:lpstr>GVFVHW+ArialMT</vt:lpstr>
      <vt:lpstr>UFLPRH+Wingdings-Regular</vt:lpstr>
      <vt:lpstr>GGAPBP+Wingdings-Regular</vt:lpstr>
      <vt:lpstr>OSQJLQ+Wingdings-Regular</vt:lpstr>
      <vt:lpstr>JCTJFC+TimesNewRomanPS-BoldItalicMT</vt:lpstr>
      <vt:lpstr>Calibri</vt:lpstr>
      <vt:lpstr>JDCMQO+ArialMT</vt:lpstr>
      <vt:lpstr>RDASML+TimesNewRomanPS-BoldMT</vt:lpstr>
      <vt:lpstr>PDQERW+ArialMT</vt:lpstr>
      <vt:lpstr>OPQNTH+TimesNewRomanPS-BoldItalicMT</vt:lpstr>
      <vt:lpstr>CJDLWH+ArialMT</vt:lpstr>
      <vt:lpstr>PLUCEV+ArialMT</vt:lpstr>
      <vt:lpstr>PBBOMP+ArialMT</vt:lpstr>
      <vt:lpstr>DLULRN+Wingdings-Regular</vt:lpstr>
      <vt:lpstr>PQHRMA+ArialMT</vt:lpstr>
      <vt:lpstr>QUURDK+ArialMT</vt:lpstr>
      <vt:lpstr>ROEAWL+TimesNewRomanPSMT</vt:lpstr>
      <vt:lpstr>LKOBQG+ArialMT</vt:lpstr>
      <vt:lpstr>QBAUUV+ArialMT</vt:lpstr>
      <vt:lpstr>TKGASG+TimesNewRomanPS-BoldMT</vt:lpstr>
      <vt:lpstr>OKWHRE+TimesNewRomanPS-BoldMT</vt:lpstr>
      <vt:lpstr>UEGNVH+Wingdings-Regular</vt:lpstr>
      <vt:lpstr>REIIHQ+TimesNewRomanPSMT</vt:lpstr>
      <vt:lpstr>JIHVVB+Wingdings-Regular</vt:lpstr>
      <vt:lpstr>BFGJGG+Wingdings-Regular</vt:lpstr>
      <vt:lpstr>WDAPEL+TimesNewRomanPS-BoldMT</vt:lpstr>
      <vt:lpstr>SRHQPK+Wingdings-Regular</vt:lpstr>
      <vt:lpstr>RWMNLQ+TimesNewRomanPSMT</vt:lpstr>
      <vt:lpstr>DHDPGF+Wingdings-Regular</vt:lpstr>
      <vt:lpstr>PJVDBB+SymbolMT</vt:lpstr>
      <vt:lpstr>Times New Roman</vt:lpstr>
      <vt:lpstr>JHJIME+ArialMT</vt:lpstr>
      <vt:lpstr>HRKLTA+TimesNewRoman,Bold</vt:lpstr>
      <vt:lpstr>GLRDDO+SymbolMT</vt:lpstr>
      <vt:lpstr>JJTSOM+TimesNewRomanPSMT</vt:lpstr>
      <vt:lpstr>MDANEP+TimesNewRomanPSMT</vt:lpstr>
      <vt:lpstr>AGRJIQ+ArialMT</vt:lpstr>
      <vt:lpstr>LMHATJ+ArialMT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 </cp:lastModifiedBy>
  <cp:revision>2</cp:revision>
  <cp:lastPrinted>2019-05-31T22:40:32Z</cp:lastPrinted>
  <dcterms:created xsi:type="dcterms:W3CDTF">2019-05-31T14:40:32Z</dcterms:created>
  <dcterms:modified xsi:type="dcterms:W3CDTF">2019-05-31T14:49:02Z</dcterms:modified>
</cp:coreProperties>
</file>