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00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9DD1-4E47-472B-8569-27FD40D28ECA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9686A-0D5B-42E9-8EA7-2D29BF1D59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171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9DD1-4E47-472B-8569-27FD40D28ECA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9686A-0D5B-42E9-8EA7-2D29BF1D59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072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9DD1-4E47-472B-8569-27FD40D28ECA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9686A-0D5B-42E9-8EA7-2D29BF1D59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542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9DD1-4E47-472B-8569-27FD40D28ECA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9686A-0D5B-42E9-8EA7-2D29BF1D59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551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9DD1-4E47-472B-8569-27FD40D28ECA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9686A-0D5B-42E9-8EA7-2D29BF1D59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211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9DD1-4E47-472B-8569-27FD40D28ECA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9686A-0D5B-42E9-8EA7-2D29BF1D59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361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9DD1-4E47-472B-8569-27FD40D28ECA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9686A-0D5B-42E9-8EA7-2D29BF1D59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805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9DD1-4E47-472B-8569-27FD40D28ECA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9686A-0D5B-42E9-8EA7-2D29BF1D59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949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9DD1-4E47-472B-8569-27FD40D28ECA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9686A-0D5B-42E9-8EA7-2D29BF1D59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301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9DD1-4E47-472B-8569-27FD40D28ECA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9686A-0D5B-42E9-8EA7-2D29BF1D59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87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9DD1-4E47-472B-8569-27FD40D28ECA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9686A-0D5B-42E9-8EA7-2D29BF1D59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55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39DD1-4E47-472B-8569-27FD40D28ECA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9686A-0D5B-42E9-8EA7-2D29BF1D59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733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第三章 课堂练习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321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142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sz="2400" smtClean="0"/>
              <a:t>#include&lt;stdio.h&gt;</a:t>
            </a:r>
          </a:p>
          <a:p>
            <a:pPr>
              <a:buFontTx/>
              <a:buNone/>
            </a:pPr>
            <a:r>
              <a:rPr lang="en-US" altLang="zh-CN" sz="2400" smtClean="0"/>
              <a:t>int main()</a:t>
            </a:r>
          </a:p>
          <a:p>
            <a:pPr>
              <a:buFontTx/>
              <a:buNone/>
            </a:pPr>
            <a:r>
              <a:rPr lang="en-US" altLang="zh-CN" sz="2400" smtClean="0"/>
              <a:t>{</a:t>
            </a:r>
          </a:p>
          <a:p>
            <a:pPr>
              <a:buFontTx/>
              <a:buNone/>
            </a:pPr>
            <a:r>
              <a:rPr lang="en-US" altLang="zh-CN" sz="2400" smtClean="0"/>
              <a:t>	int a=5,b=12,x,y;</a:t>
            </a:r>
          </a:p>
          <a:p>
            <a:pPr>
              <a:buFontTx/>
              <a:buNone/>
            </a:pPr>
            <a:r>
              <a:rPr lang="en-US" altLang="zh-CN" sz="2400" smtClean="0"/>
              <a:t>	x=a*=4; </a:t>
            </a:r>
          </a:p>
          <a:p>
            <a:pPr>
              <a:buFontTx/>
              <a:buNone/>
            </a:pPr>
            <a:r>
              <a:rPr lang="en-US" altLang="zh-CN" sz="2400" smtClean="0"/>
              <a:t>	y=b--;</a:t>
            </a:r>
          </a:p>
          <a:p>
            <a:pPr>
              <a:buFontTx/>
              <a:buNone/>
            </a:pPr>
            <a:r>
              <a:rPr lang="en-US" altLang="zh-CN" sz="2400" smtClean="0"/>
              <a:t>	printf("%d,%d,%d,%d\n",a,b,x,y);</a:t>
            </a:r>
          </a:p>
          <a:p>
            <a:pPr>
              <a:buFontTx/>
              <a:buNone/>
            </a:pPr>
            <a:r>
              <a:rPr lang="en-US" altLang="zh-CN" sz="2400" smtClean="0"/>
              <a:t>}</a:t>
            </a:r>
            <a:endParaRPr lang="zh-CN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170660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184223"/>
            <a:ext cx="7886700" cy="499274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CN"/>
              <a:t>#include&lt;stdio.h&gt;</a:t>
            </a:r>
          </a:p>
          <a:p>
            <a:pPr marL="0" indent="0">
              <a:buNone/>
            </a:pPr>
            <a:r>
              <a:rPr lang="en-US" altLang="zh-CN"/>
              <a:t>int main(void)</a:t>
            </a:r>
          </a:p>
          <a:p>
            <a:pPr marL="0" indent="0">
              <a:buNone/>
            </a:pPr>
            <a:r>
              <a:rPr lang="en-US" altLang="zh-CN"/>
              <a:t>{</a:t>
            </a:r>
          </a:p>
          <a:p>
            <a:pPr marL="0" indent="0">
              <a:buNone/>
            </a:pPr>
            <a:r>
              <a:rPr lang="en-US" altLang="zh-CN"/>
              <a:t>	int a, b;</a:t>
            </a:r>
          </a:p>
          <a:p>
            <a:pPr marL="0" indent="0">
              <a:buNone/>
            </a:pPr>
            <a:r>
              <a:rPr lang="en-US" altLang="zh-CN"/>
              <a:t>	</a:t>
            </a:r>
          </a:p>
          <a:p>
            <a:pPr marL="0" indent="0">
              <a:buNone/>
            </a:pPr>
            <a:r>
              <a:rPr lang="en-US" altLang="zh-CN"/>
              <a:t>	a=5;</a:t>
            </a:r>
          </a:p>
          <a:p>
            <a:pPr marL="0" indent="0">
              <a:buNone/>
            </a:pPr>
            <a:r>
              <a:rPr lang="en-US" altLang="zh-CN"/>
              <a:t>	b=3;</a:t>
            </a:r>
          </a:p>
          <a:p>
            <a:pPr marL="0" indent="0">
              <a:buNone/>
            </a:pPr>
            <a:r>
              <a:rPr lang="en-US" altLang="zh-CN"/>
              <a:t>	b=a;</a:t>
            </a:r>
          </a:p>
          <a:p>
            <a:pPr marL="0" indent="0">
              <a:buNone/>
            </a:pPr>
            <a:r>
              <a:rPr lang="en-US" altLang="zh-CN"/>
              <a:t>	a=b;</a:t>
            </a:r>
          </a:p>
          <a:p>
            <a:pPr marL="0" indent="0">
              <a:buNone/>
            </a:pPr>
            <a:r>
              <a:rPr lang="en-US" altLang="zh-CN"/>
              <a:t>	printf("%d %d\n", a, b);</a:t>
            </a:r>
          </a:p>
          <a:p>
            <a:pPr marL="0" indent="0">
              <a:buNone/>
            </a:pPr>
            <a:r>
              <a:rPr lang="en-US" altLang="zh-CN"/>
              <a:t>} </a:t>
            </a:r>
            <a:endParaRPr lang="zh-CN" altLang="en-US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396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课堂练习</a:t>
            </a:r>
          </a:p>
        </p:txBody>
      </p:sp>
      <p:sp>
        <p:nvSpPr>
          <p:cNvPr id="1382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输入一个三位整数， 分别输出个位， 十位和百位上的数字，中间用空格分隔。</a:t>
            </a:r>
          </a:p>
        </p:txBody>
      </p:sp>
    </p:spTree>
    <p:extLst>
      <p:ext uri="{BB962C8B-B14F-4D97-AF65-F5344CB8AC3E}">
        <p14:creationId xmlns:p14="http://schemas.microsoft.com/office/powerpoint/2010/main" val="108141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19921"/>
            <a:ext cx="7886700" cy="6565692"/>
          </a:xfrm>
        </p:spPr>
        <p:txBody>
          <a:bodyPr>
            <a:normAutofit fontScale="85000" lnSpcReduction="20000"/>
          </a:bodyPr>
          <a:lstStyle/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/>
              <a:t>#include&lt;stdio.h&gt;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/>
              <a:t>int main()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/>
              <a:t>{  </a:t>
            </a:r>
            <a:r>
              <a:rPr lang="en-US" altLang="zh-CN" smtClean="0"/>
              <a:t>	int </a:t>
            </a:r>
            <a:r>
              <a:rPr lang="en-US" altLang="zh-CN"/>
              <a:t>x=10; float y=3.1416; char c='x' ;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/>
              <a:t>	</a:t>
            </a:r>
            <a:r>
              <a:rPr lang="en-US" altLang="zh-CN" smtClean="0"/>
              <a:t>	printf</a:t>
            </a:r>
            <a:r>
              <a:rPr lang="en-US" altLang="zh-CN"/>
              <a:t>("%d,%3d,%-3d\n", x, x, x</a:t>
            </a:r>
            <a:r>
              <a:rPr lang="en-US" altLang="zh-CN" smtClean="0"/>
              <a:t>);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zh-CN"/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/>
              <a:t>   </a:t>
            </a:r>
            <a:r>
              <a:rPr lang="en-US" altLang="zh-CN" smtClean="0"/>
              <a:t>	</a:t>
            </a:r>
            <a:r>
              <a:rPr lang="en-US" altLang="zh-CN"/>
              <a:t>	printf("%f,%10f,%-10f\n", y, y, y</a:t>
            </a:r>
            <a:r>
              <a:rPr lang="en-US" altLang="zh-CN" smtClean="0"/>
              <a:t>);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zh-CN"/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/>
              <a:t>   	</a:t>
            </a:r>
            <a:r>
              <a:rPr lang="en-US" altLang="zh-CN" smtClean="0"/>
              <a:t>	printf</a:t>
            </a:r>
            <a:r>
              <a:rPr lang="en-US" altLang="zh-CN"/>
              <a:t>("%8.2f,%.2f,%4f\n", y, y, y</a:t>
            </a:r>
            <a:r>
              <a:rPr lang="en-US" altLang="zh-CN" smtClean="0"/>
              <a:t>);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zh-CN"/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/>
              <a:t>  	</a:t>
            </a:r>
            <a:r>
              <a:rPr lang="en-US" altLang="zh-CN" smtClean="0"/>
              <a:t>	printf</a:t>
            </a:r>
            <a:r>
              <a:rPr lang="en-US" altLang="zh-CN"/>
              <a:t>("%e,%10.2e\n", y, y</a:t>
            </a:r>
            <a:r>
              <a:rPr lang="en-US" altLang="zh-CN" smtClean="0"/>
              <a:t>);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zh-CN"/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/>
              <a:t>   </a:t>
            </a:r>
            <a:r>
              <a:rPr lang="en-US" altLang="zh-CN" smtClean="0"/>
              <a:t>	 </a:t>
            </a:r>
            <a:r>
              <a:rPr lang="en-US" altLang="zh-CN" smtClean="0"/>
              <a:t>	printf</a:t>
            </a:r>
            <a:r>
              <a:rPr lang="en-US" altLang="zh-CN"/>
              <a:t>("%c,%d,%o,%u\n", c, c, c, c</a:t>
            </a:r>
            <a:r>
              <a:rPr lang="en-US" altLang="zh-CN" smtClean="0"/>
              <a:t>);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zh-CN"/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/>
              <a:t>	</a:t>
            </a:r>
            <a:r>
              <a:rPr lang="en-US" altLang="zh-CN" smtClean="0"/>
              <a:t>	printf</a:t>
            </a:r>
            <a:r>
              <a:rPr lang="en-US" altLang="zh-CN"/>
              <a:t>("%s,%5.3s,%-5s,%15s\n", "I Love China", "I Love </a:t>
            </a:r>
            <a:r>
              <a:rPr lang="en-US" altLang="zh-CN" smtClean="0"/>
              <a:t>	China</a:t>
            </a:r>
            <a:r>
              <a:rPr lang="en-US" altLang="zh-CN"/>
              <a:t>", "I Love China", "I Love China");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/>
              <a:t>}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104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350" lvl="1" indent="0">
              <a:buNone/>
            </a:pPr>
            <a:r>
              <a:rPr lang="en-US" altLang="zh-CN" smtClean="0"/>
              <a:t>int  main</a:t>
            </a:r>
            <a:r>
              <a:rPr lang="en-US" altLang="zh-CN"/>
              <a:t>()</a:t>
            </a:r>
            <a:endParaRPr lang="zh-CN" altLang="zh-CN"/>
          </a:p>
          <a:p>
            <a:pPr marL="0" indent="0">
              <a:buNone/>
            </a:pPr>
            <a:r>
              <a:rPr lang="en-US" altLang="zh-CN" smtClean="0"/>
              <a:t>{ 	int </a:t>
            </a:r>
            <a:r>
              <a:rPr lang="en-US" altLang="zh-CN"/>
              <a:t>x,y;</a:t>
            </a:r>
            <a:endParaRPr lang="zh-CN" altLang="zh-CN"/>
          </a:p>
          <a:p>
            <a:pPr marL="0" indent="0">
              <a:buNone/>
            </a:pPr>
            <a:r>
              <a:rPr lang="en-US" altLang="zh-CN" smtClean="0"/>
              <a:t>	scanf</a:t>
            </a:r>
            <a:r>
              <a:rPr lang="en-US" altLang="zh-CN"/>
              <a:t>("%2d%*</a:t>
            </a:r>
            <a:r>
              <a:rPr lang="en-US" altLang="zh-CN" smtClean="0"/>
              <a:t>2d%2d</a:t>
            </a:r>
            <a:r>
              <a:rPr lang="en-US" altLang="zh-CN"/>
              <a:t>",&amp;x,&amp;y);</a:t>
            </a:r>
            <a:endParaRPr lang="zh-CN" altLang="zh-CN"/>
          </a:p>
          <a:p>
            <a:pPr marL="0" indent="0">
              <a:buNone/>
            </a:pPr>
            <a:r>
              <a:rPr lang="en-US" altLang="zh-CN" smtClean="0"/>
              <a:t>	printf</a:t>
            </a:r>
            <a:r>
              <a:rPr lang="en-US" altLang="zh-CN"/>
              <a:t>("%d\n",x+y</a:t>
            </a:r>
            <a:r>
              <a:rPr lang="en-US" altLang="zh-CN" smtClean="0"/>
              <a:t>);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 smtClean="0"/>
              <a:t>return 0;</a:t>
            </a:r>
            <a:endParaRPr lang="zh-CN" altLang="zh-CN"/>
          </a:p>
          <a:p>
            <a:pPr marL="0" indent="0">
              <a:buNone/>
            </a:pPr>
            <a:r>
              <a:rPr lang="en-US" altLang="zh-CN" smtClean="0"/>
              <a:t>}</a:t>
            </a:r>
            <a:endParaRPr lang="zh-CN" altLang="zh-CN"/>
          </a:p>
          <a:p>
            <a:pPr marL="0" indent="0">
              <a:buNone/>
            </a:pPr>
            <a:r>
              <a:rPr lang="zh-CN" altLang="zh-CN"/>
              <a:t>执行时输入</a:t>
            </a:r>
            <a:r>
              <a:rPr lang="en-US" altLang="zh-CN"/>
              <a:t>:</a:t>
            </a:r>
            <a:r>
              <a:rPr lang="en-US" altLang="zh-CN" smtClean="0"/>
              <a:t>1234567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58952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50" lvl="1" indent="0">
              <a:buNone/>
            </a:pPr>
            <a:r>
              <a:rPr lang="zh-CN" altLang="zh-CN" sz="2800"/>
              <a:t>已知有变量定义</a:t>
            </a:r>
            <a:r>
              <a:rPr lang="zh-CN" altLang="zh-CN" sz="2800" smtClean="0"/>
              <a:t>：</a:t>
            </a:r>
            <a:r>
              <a:rPr lang="en-US" altLang="zh-CN" sz="2800" smtClean="0"/>
              <a:t>int </a:t>
            </a:r>
            <a:r>
              <a:rPr lang="en-US" altLang="zh-CN" sz="2800"/>
              <a:t>a</a:t>
            </a:r>
            <a:r>
              <a:rPr lang="en-US" altLang="zh-CN" sz="2800" smtClean="0"/>
              <a:t>; char </a:t>
            </a:r>
            <a:r>
              <a:rPr lang="en-US" altLang="zh-CN" sz="2800"/>
              <a:t>c</a:t>
            </a:r>
            <a:r>
              <a:rPr lang="en-US" altLang="zh-CN" sz="2800" smtClean="0"/>
              <a:t>; </a:t>
            </a:r>
          </a:p>
          <a:p>
            <a:pPr marL="6350" lvl="1" indent="0">
              <a:buNone/>
            </a:pPr>
            <a:r>
              <a:rPr lang="zh-CN" altLang="zh-CN" sz="2800" smtClean="0"/>
              <a:t>用</a:t>
            </a:r>
            <a:r>
              <a:rPr lang="en-US" altLang="zh-CN" sz="2800"/>
              <a:t>scanf(“%d%c”,&amp;a,&amp;c</a:t>
            </a:r>
            <a:r>
              <a:rPr lang="en-US" altLang="zh-CN" sz="2800" smtClean="0"/>
              <a:t>); </a:t>
            </a:r>
            <a:r>
              <a:rPr lang="zh-CN" altLang="zh-CN" sz="2800" smtClean="0"/>
              <a:t>语句</a:t>
            </a:r>
            <a:r>
              <a:rPr lang="zh-CN" altLang="zh-CN" sz="2800"/>
              <a:t>给</a:t>
            </a:r>
            <a:r>
              <a:rPr lang="en-US" altLang="zh-CN" sz="2800"/>
              <a:t>a</a:t>
            </a:r>
            <a:r>
              <a:rPr lang="zh-CN" altLang="zh-CN" sz="2800"/>
              <a:t>和</a:t>
            </a:r>
            <a:r>
              <a:rPr lang="en-US" altLang="zh-CN" sz="2800"/>
              <a:t>c</a:t>
            </a:r>
            <a:r>
              <a:rPr lang="zh-CN" altLang="zh-CN" sz="2800"/>
              <a:t>输入数据，使</a:t>
            </a:r>
            <a:r>
              <a:rPr lang="en-US" altLang="zh-CN" sz="2800"/>
              <a:t>30</a:t>
            </a:r>
            <a:r>
              <a:rPr lang="zh-CN" altLang="zh-CN" sz="2800"/>
              <a:t>存入</a:t>
            </a:r>
            <a:r>
              <a:rPr lang="en-US" altLang="zh-CN" sz="2800"/>
              <a:t>a</a:t>
            </a:r>
            <a:r>
              <a:rPr lang="zh-CN" altLang="zh-CN" sz="2800"/>
              <a:t>，字符‘</a:t>
            </a:r>
            <a:r>
              <a:rPr lang="en-US" altLang="zh-CN" sz="2800"/>
              <a:t>b’</a:t>
            </a:r>
            <a:r>
              <a:rPr lang="zh-CN" altLang="zh-CN" sz="2800"/>
              <a:t>存入</a:t>
            </a:r>
            <a:r>
              <a:rPr lang="en-US" altLang="zh-CN" sz="2800"/>
              <a:t>c</a:t>
            </a:r>
            <a:r>
              <a:rPr lang="zh-CN" altLang="zh-CN" sz="2800"/>
              <a:t>，则正确的输入是：</a:t>
            </a:r>
            <a:r>
              <a:rPr lang="en-US" altLang="zh-CN" sz="2800"/>
              <a:t>    </a:t>
            </a:r>
            <a:endParaRPr lang="en-US" altLang="zh-CN" sz="2800" smtClean="0"/>
          </a:p>
          <a:p>
            <a:pPr marL="6350" lvl="1" indent="0">
              <a:buNone/>
            </a:pPr>
            <a:r>
              <a:rPr lang="en-US" altLang="zh-CN" sz="2800" smtClean="0"/>
              <a:t>    </a:t>
            </a:r>
            <a:r>
              <a:rPr lang="zh-CN" altLang="zh-CN" sz="2800"/>
              <a:t>。</a:t>
            </a:r>
          </a:p>
          <a:p>
            <a:pPr marL="514350" indent="-514350">
              <a:buAutoNum type="alphaUcPeriod"/>
            </a:pPr>
            <a:r>
              <a:rPr lang="en-US" altLang="zh-CN" smtClean="0"/>
              <a:t>30</a:t>
            </a:r>
            <a:r>
              <a:rPr lang="zh-CN" altLang="en-US" smtClean="0"/>
              <a:t>‘</a:t>
            </a:r>
            <a:r>
              <a:rPr lang="en-US" altLang="zh-CN" smtClean="0"/>
              <a:t>b</a:t>
            </a:r>
            <a:r>
              <a:rPr lang="en-US" altLang="zh-CN"/>
              <a:t>’&lt;</a:t>
            </a:r>
            <a:r>
              <a:rPr lang="zh-CN" altLang="zh-CN"/>
              <a:t>回车</a:t>
            </a:r>
            <a:r>
              <a:rPr lang="en-US" altLang="zh-CN"/>
              <a:t>&gt;      </a:t>
            </a:r>
            <a:endParaRPr lang="en-US" altLang="zh-CN" smtClean="0"/>
          </a:p>
          <a:p>
            <a:pPr marL="514350" indent="-514350">
              <a:buAutoNum type="alphaUcPeriod"/>
            </a:pPr>
            <a:r>
              <a:rPr lang="en-US" altLang="zh-CN" smtClean="0"/>
              <a:t> </a:t>
            </a:r>
            <a:r>
              <a:rPr lang="en-US" altLang="zh-CN"/>
              <a:t>30  b&lt;</a:t>
            </a:r>
            <a:r>
              <a:rPr lang="zh-CN" altLang="zh-CN"/>
              <a:t>回车</a:t>
            </a:r>
            <a:r>
              <a:rPr lang="en-US" altLang="zh-CN"/>
              <a:t>&gt;</a:t>
            </a:r>
            <a:endParaRPr lang="zh-CN" altLang="zh-CN"/>
          </a:p>
          <a:p>
            <a:pPr marL="0" indent="0">
              <a:buNone/>
            </a:pPr>
            <a:r>
              <a:rPr lang="en-US" altLang="zh-CN"/>
              <a:t>C. 30&lt;</a:t>
            </a:r>
            <a:r>
              <a:rPr lang="zh-CN" altLang="zh-CN"/>
              <a:t>回车</a:t>
            </a:r>
            <a:r>
              <a:rPr lang="en-US" altLang="zh-CN"/>
              <a:t>&gt;b&lt;</a:t>
            </a:r>
            <a:r>
              <a:rPr lang="zh-CN" altLang="zh-CN"/>
              <a:t>回车</a:t>
            </a:r>
            <a:r>
              <a:rPr lang="en-US" altLang="zh-CN"/>
              <a:t>&gt;     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D</a:t>
            </a:r>
            <a:r>
              <a:rPr lang="en-US" altLang="zh-CN"/>
              <a:t>. 30b&lt;</a:t>
            </a:r>
            <a:r>
              <a:rPr lang="zh-CN" altLang="zh-CN"/>
              <a:t>回车</a:t>
            </a:r>
            <a:r>
              <a:rPr lang="en-US" altLang="zh-CN"/>
              <a:t>&gt;</a:t>
            </a:r>
            <a:endParaRPr lang="zh-CN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859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zh-CN" altLang="zh-CN" sz="2800"/>
              <a:t>若</a:t>
            </a:r>
            <a:r>
              <a:rPr lang="en-US" altLang="zh-CN" sz="2800"/>
              <a:t>x</a:t>
            </a:r>
            <a:r>
              <a:rPr lang="zh-CN" altLang="zh-CN" sz="2800"/>
              <a:t>是</a:t>
            </a:r>
            <a:r>
              <a:rPr lang="en-US" altLang="zh-CN" sz="2800"/>
              <a:t>int</a:t>
            </a:r>
            <a:r>
              <a:rPr lang="zh-CN" altLang="zh-CN" sz="2800"/>
              <a:t>型变量</a:t>
            </a:r>
            <a:r>
              <a:rPr lang="en-US" altLang="zh-CN" sz="2800"/>
              <a:t>,y</a:t>
            </a:r>
            <a:r>
              <a:rPr lang="zh-CN" altLang="zh-CN" sz="2800"/>
              <a:t>是</a:t>
            </a:r>
            <a:r>
              <a:rPr lang="en-US" altLang="zh-CN" sz="2800"/>
              <a:t>float</a:t>
            </a:r>
            <a:r>
              <a:rPr lang="zh-CN" altLang="zh-CN" sz="2800"/>
              <a:t>型变量</a:t>
            </a:r>
            <a:r>
              <a:rPr lang="en-US" altLang="zh-CN" sz="2800"/>
              <a:t>,</a:t>
            </a:r>
            <a:r>
              <a:rPr lang="zh-CN" altLang="zh-CN" sz="2800"/>
              <a:t>所用的</a:t>
            </a:r>
            <a:r>
              <a:rPr lang="en-US" altLang="zh-CN" sz="2800"/>
              <a:t>scanf</a:t>
            </a:r>
            <a:r>
              <a:rPr lang="zh-CN" altLang="zh-CN" sz="2800"/>
              <a:t>调用语句格式为</a:t>
            </a:r>
            <a:r>
              <a:rPr lang="en-US" altLang="zh-CN" sz="2800"/>
              <a:t>:</a:t>
            </a:r>
            <a:endParaRPr lang="zh-CN" altLang="zh-CN" sz="2800"/>
          </a:p>
          <a:p>
            <a:pPr marL="0" indent="0">
              <a:buNone/>
            </a:pPr>
            <a:r>
              <a:rPr lang="en-US" altLang="zh-CN"/>
              <a:t>    scanf("x=%d,y=%f",&amp;x,&amp;y);</a:t>
            </a:r>
            <a:endParaRPr lang="zh-CN" altLang="zh-CN"/>
          </a:p>
          <a:p>
            <a:pPr marL="0" indent="0">
              <a:buNone/>
            </a:pPr>
            <a:r>
              <a:rPr lang="en-US" altLang="zh-CN"/>
              <a:t>    </a:t>
            </a:r>
            <a:r>
              <a:rPr lang="zh-CN" altLang="zh-CN"/>
              <a:t>则为了将数据</a:t>
            </a:r>
            <a:r>
              <a:rPr lang="en-US" altLang="zh-CN"/>
              <a:t>10</a:t>
            </a:r>
            <a:r>
              <a:rPr lang="zh-CN" altLang="zh-CN"/>
              <a:t>和</a:t>
            </a:r>
            <a:r>
              <a:rPr lang="en-US" altLang="zh-CN"/>
              <a:t>66.6</a:t>
            </a:r>
            <a:r>
              <a:rPr lang="zh-CN" altLang="zh-CN"/>
              <a:t>分别赋给</a:t>
            </a:r>
            <a:r>
              <a:rPr lang="en-US" altLang="zh-CN"/>
              <a:t>x</a:t>
            </a:r>
            <a:r>
              <a:rPr lang="zh-CN" altLang="zh-CN"/>
              <a:t>和</a:t>
            </a:r>
            <a:r>
              <a:rPr lang="en-US" altLang="zh-CN"/>
              <a:t>y,</a:t>
            </a:r>
            <a:r>
              <a:rPr lang="zh-CN" altLang="zh-CN"/>
              <a:t>正确的输入应是</a:t>
            </a:r>
            <a:r>
              <a:rPr lang="en-US" altLang="zh-CN"/>
              <a:t>:</a:t>
            </a:r>
            <a:r>
              <a:rPr lang="en-US" altLang="zh-CN" u="sng"/>
              <a:t>        </a:t>
            </a:r>
            <a:r>
              <a:rPr lang="zh-CN" altLang="zh-CN"/>
              <a:t>。</a:t>
            </a:r>
          </a:p>
          <a:p>
            <a:pPr marL="0" indent="0">
              <a:buNone/>
            </a:pPr>
            <a:r>
              <a:rPr lang="en-US" altLang="zh-CN" smtClean="0"/>
              <a:t>A</a:t>
            </a:r>
            <a:r>
              <a:rPr lang="en-US" altLang="zh-CN"/>
              <a:t>. x=10,y=66.6&lt;</a:t>
            </a:r>
            <a:r>
              <a:rPr lang="zh-CN" altLang="zh-CN"/>
              <a:t>回车</a:t>
            </a:r>
            <a:r>
              <a:rPr lang="en-US" altLang="zh-CN"/>
              <a:t>&gt;      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B</a:t>
            </a:r>
            <a:r>
              <a:rPr lang="en-US" altLang="zh-CN"/>
              <a:t>. 10 66.6&lt;</a:t>
            </a:r>
            <a:r>
              <a:rPr lang="zh-CN" altLang="zh-CN"/>
              <a:t>回车</a:t>
            </a:r>
            <a:r>
              <a:rPr lang="en-US" altLang="zh-CN"/>
              <a:t>&gt;</a:t>
            </a:r>
            <a:endParaRPr lang="zh-CN" altLang="zh-CN"/>
          </a:p>
          <a:p>
            <a:pPr marL="0" indent="0">
              <a:buNone/>
            </a:pPr>
            <a:r>
              <a:rPr lang="en-US" altLang="zh-CN"/>
              <a:t>C. 10&lt;</a:t>
            </a:r>
            <a:r>
              <a:rPr lang="zh-CN" altLang="zh-CN"/>
              <a:t>回车</a:t>
            </a:r>
            <a:r>
              <a:rPr lang="en-US" altLang="zh-CN"/>
              <a:t>&gt;66.6&lt;</a:t>
            </a:r>
            <a:r>
              <a:rPr lang="zh-CN" altLang="zh-CN"/>
              <a:t>回车</a:t>
            </a:r>
            <a:r>
              <a:rPr lang="en-US" altLang="zh-CN"/>
              <a:t>&gt;     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D</a:t>
            </a:r>
            <a:r>
              <a:rPr lang="en-US" altLang="zh-CN"/>
              <a:t>. x=10&lt;</a:t>
            </a:r>
            <a:r>
              <a:rPr lang="zh-CN" altLang="zh-CN"/>
              <a:t>回车</a:t>
            </a:r>
            <a:r>
              <a:rPr lang="en-US" altLang="zh-CN"/>
              <a:t>&gt;y=66.6&lt;</a:t>
            </a:r>
            <a:r>
              <a:rPr lang="zh-CN" altLang="zh-CN"/>
              <a:t>回车</a:t>
            </a:r>
            <a:r>
              <a:rPr lang="en-US" altLang="zh-CN"/>
              <a:t>&gt;</a:t>
            </a:r>
            <a:endParaRPr lang="zh-CN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456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1443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zh-CN" altLang="en-US" smtClean="0"/>
              <a:t>已知</a:t>
            </a:r>
            <a:r>
              <a:rPr lang="en-US" altLang="zh-CN" smtClean="0"/>
              <a:t>float f1, f2; </a:t>
            </a:r>
            <a:r>
              <a:rPr lang="zh-CN" altLang="en-US" smtClean="0"/>
              <a:t>，若用以下输入形式，请写出正确的输入语句。</a:t>
            </a:r>
          </a:p>
          <a:p>
            <a:pPr>
              <a:buFont typeface="Arial" pitchFamily="34" charset="0"/>
              <a:buNone/>
            </a:pPr>
            <a:r>
              <a:rPr lang="zh-CN" altLang="en-US" smtClean="0"/>
              <a:t>输入：</a:t>
            </a:r>
            <a:endParaRPr lang="en-US" altLang="zh-CN" smtClean="0"/>
          </a:p>
          <a:p>
            <a:pPr>
              <a:buFont typeface="Arial" pitchFamily="34" charset="0"/>
              <a:buNone/>
            </a:pPr>
            <a:r>
              <a:rPr lang="en-US" altLang="zh-CN" smtClean="0"/>
              <a:t>4.52</a:t>
            </a:r>
            <a:r>
              <a:rPr lang="zh-CN" altLang="en-US" smtClean="0"/>
              <a:t>↙</a:t>
            </a:r>
          </a:p>
          <a:p>
            <a:pPr>
              <a:buFont typeface="Arial" pitchFamily="34" charset="0"/>
              <a:buNone/>
            </a:pPr>
            <a:r>
              <a:rPr lang="en-US" altLang="zh-CN" smtClean="0"/>
              <a:t>3.52</a:t>
            </a:r>
            <a:r>
              <a:rPr lang="zh-CN" altLang="en-US" smtClean="0"/>
              <a:t>↙</a:t>
            </a:r>
          </a:p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04736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void main()</a:t>
            </a:r>
            <a:endParaRPr lang="zh-CN" alt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{  int a; float b;</a:t>
            </a:r>
            <a:endParaRPr lang="zh-CN" alt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printf("input a, b: ");</a:t>
            </a:r>
            <a:endParaRPr lang="zh-CN" alt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dirty="0" smtClean="0"/>
              <a:t>输入语句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dirty="0" smtClean="0"/>
              <a:t>输出语句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}</a:t>
            </a:r>
            <a:endParaRPr lang="zh-CN" alt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dirty="0" smtClean="0"/>
              <a:t>输入形式：</a:t>
            </a:r>
            <a:r>
              <a:rPr lang="en-US" dirty="0" smtClean="0"/>
              <a:t>5 6.4</a:t>
            </a:r>
            <a:r>
              <a:rPr lang="zh-CN" altLang="en-US" dirty="0" smtClean="0"/>
              <a:t>↙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dirty="0" smtClean="0"/>
              <a:t>输出</a:t>
            </a:r>
            <a:r>
              <a:rPr lang="zh-CN" altLang="en-US" smtClean="0"/>
              <a:t>形式：</a:t>
            </a:r>
            <a:r>
              <a:rPr lang="en-US" smtClean="0"/>
              <a:t>5+6.4=11.40</a:t>
            </a:r>
            <a:endParaRPr lang="zh-CN" altLang="en-US" dirty="0" smtClean="0"/>
          </a:p>
          <a:p>
            <a:pPr fontAlgn="auto">
              <a:spcAft>
                <a:spcPts val="0"/>
              </a:spcAft>
              <a:defRPr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6516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zh-CN" altLang="zh-CN" sz="2800"/>
              <a:t>若</a:t>
            </a:r>
            <a:r>
              <a:rPr lang="en-US" altLang="zh-CN" sz="2800"/>
              <a:t>x,y,z</a:t>
            </a:r>
            <a:r>
              <a:rPr lang="zh-CN" altLang="zh-CN" sz="2800"/>
              <a:t>均为</a:t>
            </a:r>
            <a:r>
              <a:rPr lang="en-US" altLang="zh-CN" sz="2800"/>
              <a:t>int</a:t>
            </a:r>
            <a:r>
              <a:rPr lang="zh-CN" altLang="zh-CN" sz="2800"/>
              <a:t>型变量</a:t>
            </a:r>
            <a:r>
              <a:rPr lang="en-US" altLang="zh-CN" sz="2800"/>
              <a:t>,</a:t>
            </a:r>
            <a:r>
              <a:rPr lang="zh-CN" altLang="zh-CN" sz="2800"/>
              <a:t>则执行以下语句后的输出为</a:t>
            </a:r>
            <a:r>
              <a:rPr lang="en-US" altLang="zh-CN" sz="2800"/>
              <a:t> </a:t>
            </a:r>
            <a:r>
              <a:rPr lang="en-US" altLang="zh-CN" sz="2800" u="sng"/>
              <a:t>  </a:t>
            </a:r>
            <a:r>
              <a:rPr lang="en-US" altLang="zh-CN" sz="2800" u="sng" smtClean="0"/>
              <a:t>          </a:t>
            </a:r>
            <a:r>
              <a:rPr lang="en-US" altLang="zh-CN" sz="2800" smtClean="0"/>
              <a:t> </a:t>
            </a:r>
            <a:r>
              <a:rPr lang="zh-CN" altLang="zh-CN" sz="2800"/>
              <a:t>。</a:t>
            </a:r>
          </a:p>
          <a:p>
            <a:pPr marL="0" indent="0">
              <a:buNone/>
            </a:pPr>
            <a:r>
              <a:rPr lang="en-US" altLang="zh-CN" smtClean="0"/>
              <a:t>x</a:t>
            </a:r>
            <a:r>
              <a:rPr lang="en-US" altLang="zh-CN"/>
              <a:t>=(y=(z=10)+5)-5;</a:t>
            </a:r>
            <a:endParaRPr lang="zh-CN" altLang="zh-CN"/>
          </a:p>
          <a:p>
            <a:pPr marL="0" indent="0">
              <a:buNone/>
            </a:pPr>
            <a:r>
              <a:rPr lang="en-US" altLang="zh-CN" smtClean="0"/>
              <a:t>printf</a:t>
            </a:r>
            <a:r>
              <a:rPr lang="en-US" altLang="zh-CN"/>
              <a:t>("x=%d,y=%d,z=%d\n",x,y,z);</a:t>
            </a:r>
            <a:endParaRPr lang="zh-CN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689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zh-CN" altLang="zh-CN" sz="2800"/>
              <a:t>若</a:t>
            </a:r>
            <a:r>
              <a:rPr lang="en-US" altLang="zh-CN" sz="2800"/>
              <a:t>m</a:t>
            </a:r>
            <a:r>
              <a:rPr lang="zh-CN" altLang="zh-CN" sz="2800"/>
              <a:t>为</a:t>
            </a:r>
            <a:r>
              <a:rPr lang="en-US" altLang="zh-CN" sz="2800"/>
              <a:t>float</a:t>
            </a:r>
            <a:r>
              <a:rPr lang="zh-CN" altLang="zh-CN" sz="2800"/>
              <a:t>型变量</a:t>
            </a:r>
            <a:r>
              <a:rPr lang="en-US" altLang="zh-CN" sz="2800"/>
              <a:t>,</a:t>
            </a:r>
            <a:r>
              <a:rPr lang="zh-CN" altLang="zh-CN" sz="2800"/>
              <a:t>则执行以下语句后的输出为</a:t>
            </a:r>
            <a:r>
              <a:rPr lang="en-US" altLang="zh-CN" sz="2800"/>
              <a:t>        </a:t>
            </a:r>
            <a:r>
              <a:rPr lang="zh-CN" altLang="zh-CN" sz="2800"/>
              <a:t>。</a:t>
            </a:r>
          </a:p>
          <a:p>
            <a:pPr marL="0" indent="0">
              <a:buNone/>
            </a:pPr>
            <a:r>
              <a:rPr lang="en-US" altLang="zh-CN" smtClean="0"/>
              <a:t>	m=1234.123</a:t>
            </a:r>
            <a:r>
              <a:rPr lang="en-US" altLang="zh-CN"/>
              <a:t>;</a:t>
            </a:r>
            <a:endParaRPr lang="zh-CN" altLang="zh-CN"/>
          </a:p>
          <a:p>
            <a:pPr marL="0" indent="0">
              <a:buNone/>
            </a:pPr>
            <a:r>
              <a:rPr lang="en-US" altLang="zh-CN" smtClean="0"/>
              <a:t>	printf("%-10.3f\n</a:t>
            </a:r>
            <a:r>
              <a:rPr lang="en-US" altLang="zh-CN"/>
              <a:t>",m);</a:t>
            </a:r>
            <a:endParaRPr lang="zh-CN" altLang="zh-CN"/>
          </a:p>
          <a:p>
            <a:pPr marL="0" indent="0">
              <a:buNone/>
            </a:pPr>
            <a:r>
              <a:rPr lang="en-US" altLang="zh-CN" smtClean="0"/>
              <a:t>	printf</a:t>
            </a:r>
            <a:r>
              <a:rPr lang="en-US" altLang="zh-CN"/>
              <a:t>("%10.3f\n",m</a:t>
            </a:r>
            <a:r>
              <a:rPr lang="en-US" altLang="zh-CN" smtClean="0"/>
              <a:t>);</a:t>
            </a:r>
          </a:p>
          <a:p>
            <a:pPr marL="0" indent="0">
              <a:buNone/>
            </a:pPr>
            <a:r>
              <a:rPr lang="en-US" altLang="zh-CN" smtClean="0"/>
              <a:t>	printf("%5.3f\n</a:t>
            </a:r>
            <a:r>
              <a:rPr lang="en-US" altLang="zh-CN"/>
              <a:t>",m);</a:t>
            </a:r>
            <a:endParaRPr lang="zh-CN" altLang="zh-CN"/>
          </a:p>
          <a:p>
            <a:pPr marL="0" indent="0">
              <a:buNone/>
            </a:pPr>
            <a:endParaRPr lang="zh-CN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150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331</Words>
  <Application>Microsoft Office PowerPoint</Application>
  <PresentationFormat>全屏显示(4:3)</PresentationFormat>
  <Paragraphs>78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主题​​</vt:lpstr>
      <vt:lpstr>第三章 课堂练习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课堂练习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 课堂练习</dc:title>
  <dc:creator>AA</dc:creator>
  <cp:lastModifiedBy>AA</cp:lastModifiedBy>
  <cp:revision>1</cp:revision>
  <dcterms:created xsi:type="dcterms:W3CDTF">2019-03-15T00:28:31Z</dcterms:created>
  <dcterms:modified xsi:type="dcterms:W3CDTF">2019-03-15T00:31:38Z</dcterms:modified>
</cp:coreProperties>
</file>