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heme/themeOverride5.xml" ContentType="application/vnd.openxmlformats-officedocument.themeOverrid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8.xml" ContentType="application/vnd.openxmlformats-officedocument.presentationml.tags+xml"/>
  <Override PartName="/ppt/notesSlides/notesSlide1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3.xml" ContentType="application/vnd.openxmlformats-officedocument.presentationml.tags+xml"/>
  <Override PartName="/ppt/notesSlides/notesSlide18.xml" ContentType="application/vnd.openxmlformats-officedocument.presentationml.notesSlide+xml"/>
  <Override PartName="/ppt/tags/tag64.xml" ContentType="application/vnd.openxmlformats-officedocument.presentationml.tags+xml"/>
  <Override PartName="/ppt/notesSlides/notesSlide19.xml" ContentType="application/vnd.openxmlformats-officedocument.presentationml.notesSlide+xml"/>
  <Override PartName="/ppt/tags/tag65.xml" ContentType="application/vnd.openxmlformats-officedocument.presentationml.tags+xml"/>
  <Override PartName="/ppt/notesSlides/notesSlide20.xml" ContentType="application/vnd.openxmlformats-officedocument.presentationml.notesSlide+xml"/>
  <Override PartName="/ppt/tags/tag6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7.xml" ContentType="application/vnd.openxmlformats-officedocument.presentationml.tags+xml"/>
  <Override PartName="/ppt/notesSlides/notesSlide24.xml" ContentType="application/vnd.openxmlformats-officedocument.presentationml.notesSlide+xml"/>
  <Override PartName="/ppt/tags/tag6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7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76.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77.xml" ContentType="application/vnd.openxmlformats-officedocument.presentationml.tags+xml"/>
  <Override PartName="/ppt/notesSlides/notesSlide47.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8.xml" ContentType="application/vnd.openxmlformats-officedocument.presentationml.notesSlide+xml"/>
  <Override PartName="/ppt/tags/tag9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5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5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58.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59.xml" ContentType="application/vnd.openxmlformats-officedocument.presentationml.notesSlide+xml"/>
  <Override PartName="/ppt/theme/themeOverride6.xml" ContentType="application/vnd.openxmlformats-officedocument.themeOverr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0.xml" ContentType="application/vnd.openxmlformats-officedocument.presentationml.notesSlide+xml"/>
  <Override PartName="/ppt/theme/themeOverride7.xml" ContentType="application/vnd.openxmlformats-officedocument.themeOverr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61.xml" ContentType="application/vnd.openxmlformats-officedocument.presentationml.notesSlide+xml"/>
  <Override PartName="/ppt/theme/themeOverride8.xml" ContentType="application/vnd.openxmlformats-officedocument.themeOverr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62.xml" ContentType="application/vnd.openxmlformats-officedocument.presentationml.notesSlide+xml"/>
  <Override PartName="/ppt/theme/themeOverride9.xml" ContentType="application/vnd.openxmlformats-officedocument.themeOverr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63.xml" ContentType="application/vnd.openxmlformats-officedocument.presentationml.notesSlide+xml"/>
  <Override PartName="/ppt/theme/themeOverride10.xml" ContentType="application/vnd.openxmlformats-officedocument.themeOverr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64.xml" ContentType="application/vnd.openxmlformats-officedocument.presentationml.notesSlide+xml"/>
  <Override PartName="/ppt/theme/themeOverride11.xml" ContentType="application/vnd.openxmlformats-officedocument.themeOverr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65.xml" ContentType="application/vnd.openxmlformats-officedocument.presentationml.notesSlide+xml"/>
  <Override PartName="/ppt/theme/themeOverride12.xml" ContentType="application/vnd.openxmlformats-officedocument.themeOverr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66.xml" ContentType="application/vnd.openxmlformats-officedocument.presentationml.notesSlide+xml"/>
  <Override PartName="/ppt/theme/themeOverride13.xml" ContentType="application/vnd.openxmlformats-officedocument.themeOverr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67.xml" ContentType="application/vnd.openxmlformats-officedocument.presentationml.notesSlide+xml"/>
  <Override PartName="/ppt/theme/themeOverride14.xml" ContentType="application/vnd.openxmlformats-officedocument.themeOverr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68.xml" ContentType="application/vnd.openxmlformats-officedocument.presentationml.notesSlide+xml"/>
  <Override PartName="/ppt/theme/themeOverride15.xml" ContentType="application/vnd.openxmlformats-officedocument.themeOverr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69.xml" ContentType="application/vnd.openxmlformats-officedocument.presentationml.notesSlide+xml"/>
  <Override PartName="/ppt/theme/themeOverride16.xml" ContentType="application/vnd.openxmlformats-officedocument.themeOverr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70.xml" ContentType="application/vnd.openxmlformats-officedocument.presentationml.notesSl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690" r:id="rId4"/>
    <p:sldMasterId id="2147483705" r:id="rId5"/>
    <p:sldMasterId id="2147483720" r:id="rId6"/>
  </p:sldMasterIdLst>
  <p:notesMasterIdLst>
    <p:notesMasterId r:id="rId187"/>
  </p:notesMasterIdLst>
  <p:sldIdLst>
    <p:sldId id="258" r:id="rId7"/>
    <p:sldId id="341" r:id="rId8"/>
    <p:sldId id="342" r:id="rId9"/>
    <p:sldId id="259" r:id="rId10"/>
    <p:sldId id="343" r:id="rId11"/>
    <p:sldId id="344" r:id="rId12"/>
    <p:sldId id="345" r:id="rId13"/>
    <p:sldId id="261" r:id="rId14"/>
    <p:sldId id="260" r:id="rId15"/>
    <p:sldId id="346" r:id="rId16"/>
    <p:sldId id="377" r:id="rId17"/>
    <p:sldId id="263" r:id="rId18"/>
    <p:sldId id="347" r:id="rId19"/>
    <p:sldId id="348" r:id="rId20"/>
    <p:sldId id="349" r:id="rId21"/>
    <p:sldId id="350" r:id="rId22"/>
    <p:sldId id="351" r:id="rId23"/>
    <p:sldId id="352" r:id="rId24"/>
    <p:sldId id="265" r:id="rId25"/>
    <p:sldId id="354" r:id="rId26"/>
    <p:sldId id="355" r:id="rId27"/>
    <p:sldId id="356" r:id="rId28"/>
    <p:sldId id="267" r:id="rId29"/>
    <p:sldId id="357" r:id="rId30"/>
    <p:sldId id="270"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401" r:id="rId50"/>
    <p:sldId id="273" r:id="rId51"/>
    <p:sldId id="402" r:id="rId52"/>
    <p:sldId id="277" r:id="rId53"/>
    <p:sldId id="378" r:id="rId54"/>
    <p:sldId id="278" r:id="rId55"/>
    <p:sldId id="379" r:id="rId56"/>
    <p:sldId id="279" r:id="rId57"/>
    <p:sldId id="380" r:id="rId58"/>
    <p:sldId id="382" r:id="rId59"/>
    <p:sldId id="383" r:id="rId60"/>
    <p:sldId id="384" r:id="rId61"/>
    <p:sldId id="385" r:id="rId62"/>
    <p:sldId id="388" r:id="rId63"/>
    <p:sldId id="387" r:id="rId64"/>
    <p:sldId id="283" r:id="rId65"/>
    <p:sldId id="389" r:id="rId66"/>
    <p:sldId id="391" r:id="rId67"/>
    <p:sldId id="392" r:id="rId68"/>
    <p:sldId id="285" r:id="rId69"/>
    <p:sldId id="287" r:id="rId70"/>
    <p:sldId id="288" r:id="rId71"/>
    <p:sldId id="291" r:id="rId72"/>
    <p:sldId id="393" r:id="rId73"/>
    <p:sldId id="394" r:id="rId74"/>
    <p:sldId id="404" r:id="rId75"/>
    <p:sldId id="395" r:id="rId76"/>
    <p:sldId id="405" r:id="rId77"/>
    <p:sldId id="292" r:id="rId78"/>
    <p:sldId id="397" r:id="rId79"/>
    <p:sldId id="293" r:id="rId80"/>
    <p:sldId id="294" r:id="rId81"/>
    <p:sldId id="295" r:id="rId82"/>
    <p:sldId id="398" r:id="rId83"/>
    <p:sldId id="406" r:id="rId84"/>
    <p:sldId id="407" r:id="rId85"/>
    <p:sldId id="408" r:id="rId86"/>
    <p:sldId id="298" r:id="rId87"/>
    <p:sldId id="409" r:id="rId88"/>
    <p:sldId id="300" r:id="rId89"/>
    <p:sldId id="411" r:id="rId90"/>
    <p:sldId id="410" r:id="rId91"/>
    <p:sldId id="301" r:id="rId92"/>
    <p:sldId id="412" r:id="rId93"/>
    <p:sldId id="413" r:id="rId94"/>
    <p:sldId id="414" r:id="rId95"/>
    <p:sldId id="415" r:id="rId96"/>
    <p:sldId id="416" r:id="rId97"/>
    <p:sldId id="417" r:id="rId98"/>
    <p:sldId id="418" r:id="rId99"/>
    <p:sldId id="419" r:id="rId100"/>
    <p:sldId id="420" r:id="rId101"/>
    <p:sldId id="421" r:id="rId102"/>
    <p:sldId id="422" r:id="rId103"/>
    <p:sldId id="423" r:id="rId104"/>
    <p:sldId id="424" r:id="rId105"/>
    <p:sldId id="425" r:id="rId106"/>
    <p:sldId id="426" r:id="rId107"/>
    <p:sldId id="427" r:id="rId108"/>
    <p:sldId id="428" r:id="rId109"/>
    <p:sldId id="429" r:id="rId110"/>
    <p:sldId id="430" r:id="rId111"/>
    <p:sldId id="431" r:id="rId112"/>
    <p:sldId id="432" r:id="rId113"/>
    <p:sldId id="433" r:id="rId114"/>
    <p:sldId id="434" r:id="rId115"/>
    <p:sldId id="435" r:id="rId116"/>
    <p:sldId id="436" r:id="rId117"/>
    <p:sldId id="437" r:id="rId118"/>
    <p:sldId id="438" r:id="rId119"/>
    <p:sldId id="439" r:id="rId120"/>
    <p:sldId id="440" r:id="rId121"/>
    <p:sldId id="312" r:id="rId122"/>
    <p:sldId id="311" r:id="rId123"/>
    <p:sldId id="441" r:id="rId124"/>
    <p:sldId id="314" r:id="rId125"/>
    <p:sldId id="459" r:id="rId126"/>
    <p:sldId id="315" r:id="rId127"/>
    <p:sldId id="316" r:id="rId128"/>
    <p:sldId id="442" r:id="rId129"/>
    <p:sldId id="318" r:id="rId130"/>
    <p:sldId id="317" r:id="rId131"/>
    <p:sldId id="445" r:id="rId132"/>
    <p:sldId id="446" r:id="rId133"/>
    <p:sldId id="448" r:id="rId134"/>
    <p:sldId id="447" r:id="rId135"/>
    <p:sldId id="320" r:id="rId136"/>
    <p:sldId id="321" r:id="rId137"/>
    <p:sldId id="322" r:id="rId138"/>
    <p:sldId id="449" r:id="rId139"/>
    <p:sldId id="450" r:id="rId140"/>
    <p:sldId id="323" r:id="rId141"/>
    <p:sldId id="324" r:id="rId142"/>
    <p:sldId id="325" r:id="rId143"/>
    <p:sldId id="326" r:id="rId144"/>
    <p:sldId id="327" r:id="rId145"/>
    <p:sldId id="328" r:id="rId146"/>
    <p:sldId id="329" r:id="rId147"/>
    <p:sldId id="330" r:id="rId148"/>
    <p:sldId id="331" r:id="rId149"/>
    <p:sldId id="465" r:id="rId150"/>
    <p:sldId id="466" r:id="rId151"/>
    <p:sldId id="467" r:id="rId152"/>
    <p:sldId id="468" r:id="rId153"/>
    <p:sldId id="460" r:id="rId154"/>
    <p:sldId id="469" r:id="rId155"/>
    <p:sldId id="470" r:id="rId156"/>
    <p:sldId id="473" r:id="rId157"/>
    <p:sldId id="333" r:id="rId158"/>
    <p:sldId id="461" r:id="rId159"/>
    <p:sldId id="334" r:id="rId160"/>
    <p:sldId id="335" r:id="rId161"/>
    <p:sldId id="462" r:id="rId162"/>
    <p:sldId id="336" r:id="rId163"/>
    <p:sldId id="337" r:id="rId164"/>
    <p:sldId id="463" r:id="rId165"/>
    <p:sldId id="338" r:id="rId166"/>
    <p:sldId id="339" r:id="rId167"/>
    <p:sldId id="464" r:id="rId168"/>
    <p:sldId id="340" r:id="rId169"/>
    <p:sldId id="474" r:id="rId170"/>
    <p:sldId id="475" r:id="rId171"/>
    <p:sldId id="477" r:id="rId172"/>
    <p:sldId id="476" r:id="rId173"/>
    <p:sldId id="478" r:id="rId174"/>
    <p:sldId id="480" r:id="rId175"/>
    <p:sldId id="481" r:id="rId176"/>
    <p:sldId id="479" r:id="rId177"/>
    <p:sldId id="482" r:id="rId178"/>
    <p:sldId id="458" r:id="rId179"/>
    <p:sldId id="455" r:id="rId180"/>
    <p:sldId id="456" r:id="rId181"/>
    <p:sldId id="457" r:id="rId182"/>
    <p:sldId id="451" r:id="rId183"/>
    <p:sldId id="452" r:id="rId184"/>
    <p:sldId id="453" r:id="rId185"/>
    <p:sldId id="454" r:id="rId1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24" autoAdjust="0"/>
    <p:restoredTop sz="88811" autoAdjust="0"/>
  </p:normalViewPr>
  <p:slideViewPr>
    <p:cSldViewPr snapToGrid="0">
      <p:cViewPr>
        <p:scale>
          <a:sx n="67" d="100"/>
          <a:sy n="67" d="100"/>
        </p:scale>
        <p:origin x="-300" y="22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38" Type="http://schemas.openxmlformats.org/officeDocument/2006/relationships/slide" Target="slides/slide132.xml"/><Relationship Id="rId154" Type="http://schemas.openxmlformats.org/officeDocument/2006/relationships/slide" Target="slides/slide148.xml"/><Relationship Id="rId159" Type="http://schemas.openxmlformats.org/officeDocument/2006/relationships/slide" Target="slides/slide153.xml"/><Relationship Id="rId175" Type="http://schemas.openxmlformats.org/officeDocument/2006/relationships/slide" Target="slides/slide169.xml"/><Relationship Id="rId170" Type="http://schemas.openxmlformats.org/officeDocument/2006/relationships/slide" Target="slides/slide164.xml"/><Relationship Id="rId191" Type="http://schemas.openxmlformats.org/officeDocument/2006/relationships/tableStyles" Target="tableStyles.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144" Type="http://schemas.openxmlformats.org/officeDocument/2006/relationships/slide" Target="slides/slide138.xml"/><Relationship Id="rId149" Type="http://schemas.openxmlformats.org/officeDocument/2006/relationships/slide" Target="slides/slide143.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160" Type="http://schemas.openxmlformats.org/officeDocument/2006/relationships/slide" Target="slides/slide154.xml"/><Relationship Id="rId165" Type="http://schemas.openxmlformats.org/officeDocument/2006/relationships/slide" Target="slides/slide159.xml"/><Relationship Id="rId181" Type="http://schemas.openxmlformats.org/officeDocument/2006/relationships/slide" Target="slides/slide175.xml"/><Relationship Id="rId186" Type="http://schemas.openxmlformats.org/officeDocument/2006/relationships/slide" Target="slides/slide180.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openxmlformats.org/officeDocument/2006/relationships/slide" Target="slides/slide144.xml"/><Relationship Id="rId155" Type="http://schemas.openxmlformats.org/officeDocument/2006/relationships/slide" Target="slides/slide149.xml"/><Relationship Id="rId171" Type="http://schemas.openxmlformats.org/officeDocument/2006/relationships/slide" Target="slides/slide165.xml"/><Relationship Id="rId176" Type="http://schemas.openxmlformats.org/officeDocument/2006/relationships/slide" Target="slides/slide170.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61" Type="http://schemas.openxmlformats.org/officeDocument/2006/relationships/slide" Target="slides/slide155.xml"/><Relationship Id="rId166" Type="http://schemas.openxmlformats.org/officeDocument/2006/relationships/slide" Target="slides/slide160.xml"/><Relationship Id="rId182" Type="http://schemas.openxmlformats.org/officeDocument/2006/relationships/slide" Target="slides/slide176.xml"/><Relationship Id="rId187"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77" Type="http://schemas.openxmlformats.org/officeDocument/2006/relationships/slide" Target="slides/slide171.xml"/><Relationship Id="rId172" Type="http://schemas.openxmlformats.org/officeDocument/2006/relationships/slide" Target="slides/slide166.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slide" Target="slides/slide161.xml"/><Relationship Id="rId18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183" Type="http://schemas.openxmlformats.org/officeDocument/2006/relationships/slide" Target="slides/slide177.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178" Type="http://schemas.openxmlformats.org/officeDocument/2006/relationships/slide" Target="slides/slide172.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slide" Target="slides/slide167.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184" Type="http://schemas.openxmlformats.org/officeDocument/2006/relationships/slide" Target="slides/slide178.xml"/><Relationship Id="rId189"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slide" Target="slides/slide168.xml"/><Relationship Id="rId179" Type="http://schemas.openxmlformats.org/officeDocument/2006/relationships/slide" Target="slides/slide173.xml"/><Relationship Id="rId190" Type="http://schemas.openxmlformats.org/officeDocument/2006/relationships/theme" Target="theme/theme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slide" Target="slides/slide163.xml"/><Relationship Id="rId185" Type="http://schemas.openxmlformats.org/officeDocument/2006/relationships/slide" Target="slides/slide179.xml"/><Relationship Id="rId4" Type="http://schemas.openxmlformats.org/officeDocument/2006/relationships/slideMaster" Target="slideMasters/slideMaster4.xml"/><Relationship Id="rId9" Type="http://schemas.openxmlformats.org/officeDocument/2006/relationships/slide" Target="slides/slide3.xml"/><Relationship Id="rId180"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152.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153.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154.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62.xml.rels><?xml version="1.0" encoding="UTF-8" standalone="yes"?>
<Relationships xmlns="http://schemas.openxmlformats.org/package/2006/relationships"><Relationship Id="rId3" Type="http://schemas.openxmlformats.org/officeDocument/2006/relationships/slide" Target="../slides/slide155.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156.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64.xml.rels><?xml version="1.0" encoding="UTF-8" standalone="yes"?>
<Relationships xmlns="http://schemas.openxmlformats.org/package/2006/relationships"><Relationship Id="rId3" Type="http://schemas.openxmlformats.org/officeDocument/2006/relationships/slide" Target="../slides/slide157.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65.xml.rels><?xml version="1.0" encoding="UTF-8" standalone="yes"?>
<Relationships xmlns="http://schemas.openxmlformats.org/package/2006/relationships"><Relationship Id="rId3" Type="http://schemas.openxmlformats.org/officeDocument/2006/relationships/slide" Target="../slides/slide158.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66.xml.rels><?xml version="1.0" encoding="UTF-8" standalone="yes"?>
<Relationships xmlns="http://schemas.openxmlformats.org/package/2006/relationships"><Relationship Id="rId3" Type="http://schemas.openxmlformats.org/officeDocument/2006/relationships/slide" Target="../slides/slide159.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67.xml.rels><?xml version="1.0" encoding="UTF-8" standalone="yes"?>
<Relationships xmlns="http://schemas.openxmlformats.org/package/2006/relationships"><Relationship Id="rId3" Type="http://schemas.openxmlformats.org/officeDocument/2006/relationships/slide" Target="../slides/slide160.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68.xml.rels><?xml version="1.0" encoding="UTF-8" standalone="yes"?>
<Relationships xmlns="http://schemas.openxmlformats.org/package/2006/relationships"><Relationship Id="rId3" Type="http://schemas.openxmlformats.org/officeDocument/2006/relationships/slide" Target="../slides/slide161.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69.xml.rels><?xml version="1.0" encoding="UTF-8" standalone="yes"?>
<Relationships xmlns="http://schemas.openxmlformats.org/package/2006/relationships"><Relationship Id="rId3" Type="http://schemas.openxmlformats.org/officeDocument/2006/relationships/slide" Target="../slides/slide162.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slide" Target="../slides/slide163.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val="2223262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val="1677063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48</a:t>
            </a:fld>
            <a:endParaRPr lang="zh-CN" altLang="en-US"/>
          </a:p>
        </p:txBody>
      </p:sp>
    </p:spTree>
    <p:extLst>
      <p:ext uri="{BB962C8B-B14F-4D97-AF65-F5344CB8AC3E}">
        <p14:creationId xmlns:p14="http://schemas.microsoft.com/office/powerpoint/2010/main" val="280499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49</a:t>
            </a:fld>
            <a:endParaRPr lang="zh-CN" altLang="en-US"/>
          </a:p>
        </p:txBody>
      </p:sp>
    </p:spTree>
    <p:extLst>
      <p:ext uri="{BB962C8B-B14F-4D97-AF65-F5344CB8AC3E}">
        <p14:creationId xmlns:p14="http://schemas.microsoft.com/office/powerpoint/2010/main" val="2804998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50</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51</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53</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54</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a:t>
            </a:fld>
            <a:endParaRPr lang="zh-CN" altLang="en-US"/>
          </a:p>
        </p:txBody>
      </p:sp>
    </p:spTree>
    <p:extLst>
      <p:ext uri="{BB962C8B-B14F-4D97-AF65-F5344CB8AC3E}">
        <p14:creationId xmlns:p14="http://schemas.microsoft.com/office/powerpoint/2010/main" val="1261422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55</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56</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57</a:t>
            </a:fld>
            <a:endParaRPr lang="zh-CN" altLang="en-US"/>
          </a:p>
        </p:txBody>
      </p:sp>
    </p:spTree>
    <p:extLst>
      <p:ext uri="{BB962C8B-B14F-4D97-AF65-F5344CB8AC3E}">
        <p14:creationId xmlns:p14="http://schemas.microsoft.com/office/powerpoint/2010/main" val="2122171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58</a:t>
            </a:fld>
            <a:endParaRPr lang="zh-CN" altLang="en-US"/>
          </a:p>
        </p:txBody>
      </p:sp>
    </p:spTree>
    <p:extLst>
      <p:ext uri="{BB962C8B-B14F-4D97-AF65-F5344CB8AC3E}">
        <p14:creationId xmlns:p14="http://schemas.microsoft.com/office/powerpoint/2010/main" val="2122171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60</a:t>
            </a:fld>
            <a:endParaRPr lang="zh-CN" altLang="en-US"/>
          </a:p>
        </p:txBody>
      </p:sp>
    </p:spTree>
    <p:extLst>
      <p:ext uri="{BB962C8B-B14F-4D97-AF65-F5344CB8AC3E}">
        <p14:creationId xmlns:p14="http://schemas.microsoft.com/office/powerpoint/2010/main" val="3748313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val="2542055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val="869803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65</a:t>
            </a:fld>
            <a:endParaRPr lang="zh-CN" altLang="en-US"/>
          </a:p>
        </p:txBody>
      </p:sp>
    </p:spTree>
    <p:extLst>
      <p:ext uri="{BB962C8B-B14F-4D97-AF65-F5344CB8AC3E}">
        <p14:creationId xmlns:p14="http://schemas.microsoft.com/office/powerpoint/2010/main" val="28238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66</a:t>
            </a:fld>
            <a:endParaRPr lang="zh-CN" altLang="en-US"/>
          </a:p>
        </p:txBody>
      </p:sp>
    </p:spTree>
    <p:extLst>
      <p:ext uri="{BB962C8B-B14F-4D97-AF65-F5344CB8AC3E}">
        <p14:creationId xmlns:p14="http://schemas.microsoft.com/office/powerpoint/2010/main" val="2325504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67</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1261422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68</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69</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70</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71</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72</a:t>
            </a:fld>
            <a:endParaRPr lang="zh-CN" altLang="en-US"/>
          </a:p>
        </p:txBody>
      </p:sp>
    </p:spTree>
    <p:extLst>
      <p:ext uri="{BB962C8B-B14F-4D97-AF65-F5344CB8AC3E}">
        <p14:creationId xmlns:p14="http://schemas.microsoft.com/office/powerpoint/2010/main" val="17970128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73</a:t>
            </a:fld>
            <a:endParaRPr lang="zh-CN" altLang="en-US"/>
          </a:p>
        </p:txBody>
      </p:sp>
    </p:spTree>
    <p:extLst>
      <p:ext uri="{BB962C8B-B14F-4D97-AF65-F5344CB8AC3E}">
        <p14:creationId xmlns:p14="http://schemas.microsoft.com/office/powerpoint/2010/main" val="1797012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75</a:t>
            </a:fld>
            <a:endParaRPr lang="zh-CN" altLang="en-US"/>
          </a:p>
        </p:txBody>
      </p:sp>
    </p:spTree>
    <p:extLst>
      <p:ext uri="{BB962C8B-B14F-4D97-AF65-F5344CB8AC3E}">
        <p14:creationId xmlns:p14="http://schemas.microsoft.com/office/powerpoint/2010/main" val="4167371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76</a:t>
            </a:fld>
            <a:endParaRPr lang="zh-CN" altLang="en-US"/>
          </a:p>
        </p:txBody>
      </p:sp>
    </p:spTree>
    <p:extLst>
      <p:ext uri="{BB962C8B-B14F-4D97-AF65-F5344CB8AC3E}">
        <p14:creationId xmlns:p14="http://schemas.microsoft.com/office/powerpoint/2010/main" val="42201605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77</a:t>
            </a:fld>
            <a:endParaRPr lang="zh-CN" altLang="en-US"/>
          </a:p>
        </p:txBody>
      </p:sp>
    </p:spTree>
    <p:extLst>
      <p:ext uri="{BB962C8B-B14F-4D97-AF65-F5344CB8AC3E}">
        <p14:creationId xmlns:p14="http://schemas.microsoft.com/office/powerpoint/2010/main" val="3956623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78</a:t>
            </a:fld>
            <a:endParaRPr lang="zh-CN" altLang="en-US"/>
          </a:p>
        </p:txBody>
      </p:sp>
    </p:spTree>
    <p:extLst>
      <p:ext uri="{BB962C8B-B14F-4D97-AF65-F5344CB8AC3E}">
        <p14:creationId xmlns:p14="http://schemas.microsoft.com/office/powerpoint/2010/main" val="109273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1261422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79</a:t>
            </a:fld>
            <a:endParaRPr lang="zh-CN" altLang="en-US"/>
          </a:p>
        </p:txBody>
      </p:sp>
    </p:spTree>
    <p:extLst>
      <p:ext uri="{BB962C8B-B14F-4D97-AF65-F5344CB8AC3E}">
        <p14:creationId xmlns:p14="http://schemas.microsoft.com/office/powerpoint/2010/main" val="1092735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80</a:t>
            </a:fld>
            <a:endParaRPr lang="zh-CN" altLang="en-US"/>
          </a:p>
        </p:txBody>
      </p:sp>
    </p:spTree>
    <p:extLst>
      <p:ext uri="{BB962C8B-B14F-4D97-AF65-F5344CB8AC3E}">
        <p14:creationId xmlns:p14="http://schemas.microsoft.com/office/powerpoint/2010/main" val="1092735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81</a:t>
            </a:fld>
            <a:endParaRPr lang="zh-CN" altLang="en-US"/>
          </a:p>
        </p:txBody>
      </p:sp>
    </p:spTree>
    <p:extLst>
      <p:ext uri="{BB962C8B-B14F-4D97-AF65-F5344CB8AC3E}">
        <p14:creationId xmlns:p14="http://schemas.microsoft.com/office/powerpoint/2010/main" val="271873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82</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83</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84</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85</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86</a:t>
            </a:fld>
            <a:endParaRPr lang="zh-CN" altLang="en-US"/>
          </a:p>
        </p:txBody>
      </p:sp>
    </p:spTree>
    <p:extLst>
      <p:ext uri="{BB962C8B-B14F-4D97-AF65-F5344CB8AC3E}">
        <p14:creationId xmlns:p14="http://schemas.microsoft.com/office/powerpoint/2010/main" val="1023393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119</a:t>
            </a:fld>
            <a:endParaRPr lang="zh-CN" altLang="en-US"/>
          </a:p>
        </p:txBody>
      </p:sp>
    </p:spTree>
    <p:extLst>
      <p:ext uri="{BB962C8B-B14F-4D97-AF65-F5344CB8AC3E}">
        <p14:creationId xmlns:p14="http://schemas.microsoft.com/office/powerpoint/2010/main" val="611673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123</a:t>
            </a:fld>
            <a:endParaRPr lang="zh-CN" altLang="en-US"/>
          </a:p>
        </p:txBody>
      </p:sp>
    </p:spTree>
    <p:extLst>
      <p:ext uri="{BB962C8B-B14F-4D97-AF65-F5344CB8AC3E}">
        <p14:creationId xmlns:p14="http://schemas.microsoft.com/office/powerpoint/2010/main" val="226734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a:t>
            </a:fld>
            <a:endParaRPr lang="zh-CN" altLang="en-US"/>
          </a:p>
        </p:txBody>
      </p:sp>
    </p:spTree>
    <p:extLst>
      <p:ext uri="{BB962C8B-B14F-4D97-AF65-F5344CB8AC3E}">
        <p14:creationId xmlns:p14="http://schemas.microsoft.com/office/powerpoint/2010/main" val="246934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124</a:t>
            </a:fld>
            <a:endParaRPr lang="zh-CN" altLang="en-US"/>
          </a:p>
        </p:txBody>
      </p:sp>
    </p:spTree>
    <p:extLst>
      <p:ext uri="{BB962C8B-B14F-4D97-AF65-F5344CB8AC3E}">
        <p14:creationId xmlns:p14="http://schemas.microsoft.com/office/powerpoint/2010/main" val="22673470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125</a:t>
            </a:fld>
            <a:endParaRPr lang="zh-CN" altLang="en-US"/>
          </a:p>
        </p:txBody>
      </p:sp>
    </p:spTree>
    <p:extLst>
      <p:ext uri="{BB962C8B-B14F-4D97-AF65-F5344CB8AC3E}">
        <p14:creationId xmlns:p14="http://schemas.microsoft.com/office/powerpoint/2010/main" val="31706985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126</a:t>
            </a:fld>
            <a:endParaRPr lang="zh-CN" altLang="en-US"/>
          </a:p>
        </p:txBody>
      </p:sp>
    </p:spTree>
    <p:extLst>
      <p:ext uri="{BB962C8B-B14F-4D97-AF65-F5344CB8AC3E}">
        <p14:creationId xmlns:p14="http://schemas.microsoft.com/office/powerpoint/2010/main" val="31706985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127</a:t>
            </a:fld>
            <a:endParaRPr lang="zh-CN" altLang="en-US"/>
          </a:p>
        </p:txBody>
      </p:sp>
    </p:spTree>
    <p:extLst>
      <p:ext uri="{BB962C8B-B14F-4D97-AF65-F5344CB8AC3E}">
        <p14:creationId xmlns:p14="http://schemas.microsoft.com/office/powerpoint/2010/main" val="31706985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130</a:t>
            </a:fld>
            <a:endParaRPr lang="zh-CN" altLang="en-US"/>
          </a:p>
        </p:txBody>
      </p:sp>
    </p:spTree>
    <p:extLst>
      <p:ext uri="{BB962C8B-B14F-4D97-AF65-F5344CB8AC3E}">
        <p14:creationId xmlns:p14="http://schemas.microsoft.com/office/powerpoint/2010/main" val="152642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131</a:t>
            </a:fld>
            <a:endParaRPr lang="zh-CN" altLang="en-US"/>
          </a:p>
        </p:txBody>
      </p:sp>
    </p:spTree>
    <p:extLst>
      <p:ext uri="{BB962C8B-B14F-4D97-AF65-F5344CB8AC3E}">
        <p14:creationId xmlns:p14="http://schemas.microsoft.com/office/powerpoint/2010/main" val="33676461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138</a:t>
            </a:fld>
            <a:endParaRPr lang="zh-CN" altLang="en-US"/>
          </a:p>
        </p:txBody>
      </p:sp>
    </p:spTree>
    <p:extLst>
      <p:ext uri="{BB962C8B-B14F-4D97-AF65-F5344CB8AC3E}">
        <p14:creationId xmlns:p14="http://schemas.microsoft.com/office/powerpoint/2010/main" val="40462469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141</a:t>
            </a:fld>
            <a:endParaRPr lang="zh-CN" altLang="en-US"/>
          </a:p>
        </p:txBody>
      </p:sp>
    </p:spTree>
    <p:extLst>
      <p:ext uri="{BB962C8B-B14F-4D97-AF65-F5344CB8AC3E}">
        <p14:creationId xmlns:p14="http://schemas.microsoft.com/office/powerpoint/2010/main" val="11241929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148</a:t>
            </a:fld>
            <a:endParaRPr lang="zh-CN" altLang="en-US"/>
          </a:p>
        </p:txBody>
      </p:sp>
    </p:spTree>
    <p:extLst>
      <p:ext uri="{BB962C8B-B14F-4D97-AF65-F5344CB8AC3E}">
        <p14:creationId xmlns:p14="http://schemas.microsoft.com/office/powerpoint/2010/main" val="6754200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152</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60537776"/>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153</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60537776"/>
      </p:ext>
    </p:extLst>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154</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0727524"/>
      </p:ext>
    </p:extLst>
  </p:cSld>
  <p:clrMapOvr>
    <a:overrideClrMapping bg1="lt1" tx1="dk1" bg2="lt2" tx2="dk2" accent1="accent1" accent2="accent2" accent3="accent3" accent4="accent4" accent5="accent5" accent6="accent6" hlink="hlink" folHlink="folHlink"/>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155</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54001377"/>
      </p:ext>
    </p:extLst>
  </p:cSld>
  <p:clrMapOvr>
    <a:overrideClrMapping bg1="lt1" tx1="dk1" bg2="lt2" tx2="dk2" accent1="accent1" accent2="accent2" accent3="accent3" accent4="accent4" accent5="accent5" accent6="accent6" hlink="hlink" folHlink="folHlink"/>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54001377"/>
      </p:ext>
    </p:extLst>
  </p:cSld>
  <p:clrMapOvr>
    <a:overrideClrMapping bg1="lt1" tx1="dk1" bg2="lt2" tx2="dk2" accent1="accent1" accent2="accent2" accent3="accent3" accent4="accent4" accent5="accent5" accent6="accent6" hlink="hlink" folHlink="folHlink"/>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06471168"/>
      </p:ext>
    </p:extLst>
  </p:cSld>
  <p:clrMapOvr>
    <a:overrideClrMapping bg1="lt1" tx1="dk1" bg2="lt2" tx2="dk2" accent1="accent1" accent2="accent2" accent3="accent3" accent4="accent4" accent5="accent5" accent6="accent6" hlink="hlink" folHlink="folHlink"/>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67540323"/>
      </p:ext>
    </p:extLst>
  </p:cSld>
  <p:clrMapOvr>
    <a:overrideClrMapping bg1="lt1" tx1="dk1" bg2="lt2" tx2="dk2" accent1="accent1" accent2="accent2" accent3="accent3" accent4="accent4" accent5="accent5" accent6="accent6" hlink="hlink" folHlink="folHlink"/>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7913334"/>
      </p:ext>
    </p:extLst>
  </p:cSld>
  <p:clrMapOvr>
    <a:overrideClrMapping bg1="lt1" tx1="dk1" bg2="lt2" tx2="dk2" accent1="accent1" accent2="accent2" accent3="accent3" accent4="accent4" accent5="accent5" accent6="accent6" hlink="hlink" folHlink="folHlink"/>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160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7913334"/>
      </p:ext>
    </p:extLst>
  </p:cSld>
  <p:clrMapOvr>
    <a:overrideClrMapping bg1="lt1" tx1="dk1" bg2="lt2" tx2="dk2" accent1="accent1" accent2="accent2" accent3="accent3" accent4="accent4" accent5="accent5" accent6="accent6" hlink="hlink" folHlink="folHlink"/>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161</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5244748"/>
      </p:ext>
    </p:extLst>
  </p:cSld>
  <p:clrMapOvr>
    <a:overrideClrMapping bg1="lt1" tx1="dk1" bg2="lt2" tx2="dk2" accent1="accent1" accent2="accent2" accent3="accent3" accent4="accent4" accent5="accent5" accent6="accent6" hlink="hlink" folHlink="folHlink"/>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162</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5244748"/>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163</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3678611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15"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7"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98"/>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891AC52D-1B55-494C-9730-A3F6BD7785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98189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2BA5C17A-16A5-4207-855A-4CA20FAC49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2540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1D1636-0098-4AEC-AF8D-0FD085273B9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522816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0B93703-FCE0-4C58-B0B1-6736FD707B4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6352461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8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8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19742585-7A68-4597-AF2A-93A258F3CA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10924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197ED495-7188-4682-93B6-DACBF9B2A5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5245341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FE62475C-F40C-46D9-86B9-45D6B99BCC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96090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7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AA213191-F0B6-4F0D-8EF5-FE439D8EF4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698328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450FBDC-77B6-4E2E-87DB-DFC817926E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2718837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0FA6917-706F-4C6A-A7C3-7F78424012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836351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99"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8930B4-E17D-42FC-92A4-10FAEDDE0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58462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9C2937F7-7BD1-4B12-B97A-80B67A81216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076516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8A895FCA-7D2A-4046-B467-CDE4A5277F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0054210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82F102B-C91F-4D76-BFFE-DBDB0714B5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2212844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13"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7"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94"/>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891AC52D-1B55-494C-9730-A3F6BD7785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67465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2BA5C17A-16A5-4207-855A-4CA20FAC49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80157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1D1636-0098-4AEC-AF8D-0FD085273B9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2735434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0B93703-FCE0-4C58-B0B1-6736FD707B4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3722219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5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8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8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8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19742585-7A68-4597-AF2A-93A258F3CA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740940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197ED495-7188-4682-93B6-DACBF9B2A5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86060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FE62475C-F40C-46D9-86B9-45D6B99BCC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331859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6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AA213191-F0B6-4F0D-8EF5-FE439D8EF4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594060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450FBDC-77B6-4E2E-87DB-DFC817926E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158556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0FA6917-706F-4C6A-A7C3-7F78424012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4682370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97"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8930B4-E17D-42FC-92A4-10FAEDDE0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931420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9C2937F7-7BD1-4B12-B97A-80B67A81216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4396242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8A895FCA-7D2A-4046-B467-CDE4A5277F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4393336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82F102B-C91F-4D76-BFFE-DBDB0714B5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985324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10"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7"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90"/>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891AC52D-1B55-494C-9730-A3F6BD7785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729796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2BA5C17A-16A5-4207-855A-4CA20FAC49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422196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1D1636-0098-4AEC-AF8D-0FD085273B9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82857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0B93703-FCE0-4C58-B0B1-6736FD707B4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84412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19742585-7A68-4597-AF2A-93A258F3CA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44082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197ED495-7188-4682-93B6-DACBF9B2A5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4690687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FE62475C-F40C-46D9-86B9-45D6B99BCC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662195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AA213191-F0B6-4F0D-8EF5-FE439D8EF4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5505444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450FBDC-77B6-4E2E-87DB-DFC817926E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2317242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0FA6917-706F-4C6A-A7C3-7F78424012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29207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94"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8930B4-E17D-42FC-92A4-10FAEDDE0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1233254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9C2937F7-7BD1-4B12-B97A-80B67A81216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98094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8A895FCA-7D2A-4046-B467-CDE4A5277F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845927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82F102B-C91F-4D76-BFFE-DBDB0714B5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862302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6"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7"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84"/>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891AC52D-1B55-494C-9730-A3F6BD7785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273915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2BA5C17A-16A5-4207-855A-4CA20FAC49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129365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1D1636-0098-4AEC-AF8D-0FD085273B9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5859753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0B93703-FCE0-4C58-B0B1-6736FD707B4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6100250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19742585-7A68-4597-AF2A-93A258F3CA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997746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197ED495-7188-4682-93B6-DACBF9B2A5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4578287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FE62475C-F40C-46D9-86B9-45D6B99BCC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2038435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AA213191-F0B6-4F0D-8EF5-FE439D8EF4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1005161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450FBDC-77B6-4E2E-87DB-DFC817926E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33694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0FA6917-706F-4C6A-A7C3-7F78424012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708355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90"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8930B4-E17D-42FC-92A4-10FAEDDE0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2446593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9C2937F7-7BD1-4B12-B97A-80B67A81216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781330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8A895FCA-7D2A-4046-B467-CDE4A5277F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707119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82F102B-C91F-4D76-BFFE-DBDB0714B5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2192843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1"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5"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76"/>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9E75D2DC-FBCE-4E44-9948-AC056AFEF81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70324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AF737FC1-EA57-4E39-8FBB-2B566150989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038536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AD36F2E-2EC3-4AE9-9860-C636495690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9854692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FDCE8F5D-D8B1-4E2A-84BE-EB324232DC5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7033101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7"/>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47493886-6487-426F-A01E-46FF3FDFFE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999593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83E12FAA-8006-4A36-9DD0-750E5C7F08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8384795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D6A06096-A9EE-4BE6-B1A6-F36D657CBCC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728330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6606EEDA-6DF7-44A3-A89E-6F75C3D6344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3533854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4E504EF9-7F1C-4348-8277-510D7B85A9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85065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D48C2E27-1147-4D80-9375-3F9299FA35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44283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85" y="762001"/>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1"/>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2CD71809-A9DA-48B6-AB77-A093F172539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622572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1"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273AFF66-EC02-4F4B-AE37-917E5D1EFD9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217146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4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1"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80FC1D6E-9331-4E87-A69D-4F7D8058F5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085070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1"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44816DB-F6B9-4E1D-8F45-FF90D6B5A0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453885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4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6" Type="http://schemas.openxmlformats.org/officeDocument/2006/relationships/image" Target="../media/image1.jpe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image" Target="../media/image1.jpe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5.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image" Target="../media/image1.jpe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theme" Target="../theme/theme6.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7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2019/5/20</a:t>
            </a:fld>
            <a:endParaRPr lang="zh-CN" altLang="en-US"/>
          </a:p>
        </p:txBody>
      </p:sp>
      <p:sp>
        <p:nvSpPr>
          <p:cNvPr id="5" name="页脚占位符 4"/>
          <p:cNvSpPr>
            <a:spLocks noGrp="1"/>
          </p:cNvSpPr>
          <p:nvPr>
            <p:ph type="ftr" sz="quarter" idx="3"/>
          </p:nvPr>
        </p:nvSpPr>
        <p:spPr>
          <a:xfrm>
            <a:off x="4038600" y="635637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3"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fontAlgn="base">
              <a:spcBef>
                <a:spcPct val="0"/>
              </a:spcBef>
              <a:spcAft>
                <a:spcPct val="0"/>
              </a:spcAft>
              <a:defRPr/>
            </a:pPr>
            <a:fld id="{9A6E2C49-CC8C-4045-978E-E3B4FDDEACB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272489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3"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fontAlgn="base">
              <a:spcBef>
                <a:spcPct val="0"/>
              </a:spcBef>
              <a:spcAft>
                <a:spcPct val="0"/>
              </a:spcAft>
              <a:defRPr/>
            </a:pPr>
            <a:fld id="{9A6E2C49-CC8C-4045-978E-E3B4FDDEACB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41519494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3"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fontAlgn="base">
              <a:spcBef>
                <a:spcPct val="0"/>
              </a:spcBef>
              <a:spcAft>
                <a:spcPct val="0"/>
              </a:spcAft>
              <a:defRPr/>
            </a:pPr>
            <a:fld id="{9A6E2C49-CC8C-4045-978E-E3B4FDDEACB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878794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3"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fontAlgn="base">
              <a:spcBef>
                <a:spcPct val="0"/>
              </a:spcBef>
              <a:spcAft>
                <a:spcPct val="0"/>
              </a:spcAft>
              <a:defRPr/>
            </a:pPr>
            <a:fld id="{9A6E2C49-CC8C-4045-978E-E3B4FDDEACB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80170851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1"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fontAlgn="base">
              <a:spcBef>
                <a:spcPct val="0"/>
              </a:spcBef>
              <a:spcAft>
                <a:spcPct val="0"/>
              </a:spcAft>
              <a:defRPr/>
            </a:pPr>
            <a:fld id="{CE9D6C75-6822-4BEF-BBDE-E7E6E73B38AF}"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7935549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4.xml"/><Relationship Id="rId1" Type="http://schemas.openxmlformats.org/officeDocument/2006/relationships/slideLayout" Target="../slideLayouts/slideLayout27.xml"/></Relationships>
</file>

<file path=ppt/slides/_rels/slide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0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2.xml"/><Relationship Id="rId1" Type="http://schemas.openxmlformats.org/officeDocument/2006/relationships/slideLayout" Target="../slideLayouts/slideLayout6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1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119.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slideLayout" Target="../slideLayouts/slideLayout2.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notesSlide" Target="../notesSlides/notesSlide4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134.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108.xml"/><Relationship Id="rId7"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43.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slideLayout" Target="../slideLayouts/slideLayout2.xml"/><Relationship Id="rId4" Type="http://schemas.openxmlformats.org/officeDocument/2006/relationships/tags" Target="../tags/tag119.xml"/></Relationships>
</file>

<file path=ppt/slides/_rels/slide1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122.xml"/><Relationship Id="rId7"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s>
</file>

<file path=ppt/slides/_rels/slide153.xml.rels><?xml version="1.0" encoding="UTF-8" standalone="yes"?>
<Relationships xmlns="http://schemas.openxmlformats.org/package/2006/relationships"><Relationship Id="rId8" Type="http://schemas.openxmlformats.org/officeDocument/2006/relationships/notesSlide" Target="../notesSlides/notesSlide60.xml"/><Relationship Id="rId3" Type="http://schemas.openxmlformats.org/officeDocument/2006/relationships/tags" Target="../tags/tag128.xml"/><Relationship Id="rId7"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s/_rels/slide154.xml.rels><?xml version="1.0" encoding="UTF-8" standalone="yes"?>
<Relationships xmlns="http://schemas.openxmlformats.org/package/2006/relationships"><Relationship Id="rId8" Type="http://schemas.openxmlformats.org/officeDocument/2006/relationships/notesSlide" Target="../notesSlides/notesSlide61.xml"/><Relationship Id="rId3" Type="http://schemas.openxmlformats.org/officeDocument/2006/relationships/tags" Target="../tags/tag134.xml"/><Relationship Id="rId7"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s/_rels/slide155.xml.rels><?xml version="1.0" encoding="UTF-8" standalone="yes"?>
<Relationships xmlns="http://schemas.openxmlformats.org/package/2006/relationships"><Relationship Id="rId8" Type="http://schemas.openxmlformats.org/officeDocument/2006/relationships/notesSlide" Target="../notesSlides/notesSlide62.xml"/><Relationship Id="rId3" Type="http://schemas.openxmlformats.org/officeDocument/2006/relationships/tags" Target="../tags/tag140.xml"/><Relationship Id="rId7" Type="http://schemas.openxmlformats.org/officeDocument/2006/relationships/slideLayout" Target="../slideLayouts/slideLayout7.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s>
</file>

<file path=ppt/slides/_rels/slide156.xml.rels><?xml version="1.0" encoding="UTF-8" standalone="yes"?>
<Relationships xmlns="http://schemas.openxmlformats.org/package/2006/relationships"><Relationship Id="rId8" Type="http://schemas.openxmlformats.org/officeDocument/2006/relationships/notesSlide" Target="../notesSlides/notesSlide63.xml"/><Relationship Id="rId3" Type="http://schemas.openxmlformats.org/officeDocument/2006/relationships/tags" Target="../tags/tag146.xml"/><Relationship Id="rId7" Type="http://schemas.openxmlformats.org/officeDocument/2006/relationships/slideLayout" Target="../slideLayouts/slideLayout7.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s>
</file>

<file path=ppt/slides/_rels/slide157.xml.rels><?xml version="1.0" encoding="UTF-8" standalone="yes"?>
<Relationships xmlns="http://schemas.openxmlformats.org/package/2006/relationships"><Relationship Id="rId8" Type="http://schemas.openxmlformats.org/officeDocument/2006/relationships/notesSlide" Target="../notesSlides/notesSlide64.xml"/><Relationship Id="rId3" Type="http://schemas.openxmlformats.org/officeDocument/2006/relationships/tags" Target="../tags/tag152.xml"/><Relationship Id="rId7" Type="http://schemas.openxmlformats.org/officeDocument/2006/relationships/slideLayout" Target="../slideLayouts/slideLayout7.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s>
</file>

<file path=ppt/slides/_rels/slide158.xml.rels><?xml version="1.0" encoding="UTF-8" standalone="yes"?>
<Relationships xmlns="http://schemas.openxmlformats.org/package/2006/relationships"><Relationship Id="rId8" Type="http://schemas.openxmlformats.org/officeDocument/2006/relationships/notesSlide" Target="../notesSlides/notesSlide65.xml"/><Relationship Id="rId3" Type="http://schemas.openxmlformats.org/officeDocument/2006/relationships/tags" Target="../tags/tag158.xml"/><Relationship Id="rId7" Type="http://schemas.openxmlformats.org/officeDocument/2006/relationships/slideLayout" Target="../slideLayouts/slideLayout7.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s>
</file>

<file path=ppt/slides/_rels/slide159.xml.rels><?xml version="1.0" encoding="UTF-8" standalone="yes"?>
<Relationships xmlns="http://schemas.openxmlformats.org/package/2006/relationships"><Relationship Id="rId8" Type="http://schemas.openxmlformats.org/officeDocument/2006/relationships/notesSlide" Target="../notesSlides/notesSlide66.xml"/><Relationship Id="rId3" Type="http://schemas.openxmlformats.org/officeDocument/2006/relationships/tags" Target="../tags/tag164.xml"/><Relationship Id="rId7" Type="http://schemas.openxmlformats.org/officeDocument/2006/relationships/slideLayout" Target="../slideLayouts/slideLayout7.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8" Type="http://schemas.openxmlformats.org/officeDocument/2006/relationships/notesSlide" Target="../notesSlides/notesSlide67.xml"/><Relationship Id="rId3" Type="http://schemas.openxmlformats.org/officeDocument/2006/relationships/tags" Target="../tags/tag170.xml"/><Relationship Id="rId7" Type="http://schemas.openxmlformats.org/officeDocument/2006/relationships/slideLayout" Target="../slideLayouts/slideLayout7.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s>
</file>

<file path=ppt/slides/_rels/slide161.xml.rels><?xml version="1.0" encoding="UTF-8" standalone="yes"?>
<Relationships xmlns="http://schemas.openxmlformats.org/package/2006/relationships"><Relationship Id="rId8" Type="http://schemas.openxmlformats.org/officeDocument/2006/relationships/tags" Target="../tags/tag181.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notesSlide" Target="../notesSlides/notesSlide68.xml"/><Relationship Id="rId5" Type="http://schemas.openxmlformats.org/officeDocument/2006/relationships/tags" Target="../tags/tag178.xml"/><Relationship Id="rId10" Type="http://schemas.openxmlformats.org/officeDocument/2006/relationships/slideLayout" Target="../slideLayouts/slideLayout7.xml"/><Relationship Id="rId4" Type="http://schemas.openxmlformats.org/officeDocument/2006/relationships/tags" Target="../tags/tag177.xml"/><Relationship Id="rId9" Type="http://schemas.openxmlformats.org/officeDocument/2006/relationships/tags" Target="../tags/tag182.xml"/></Relationships>
</file>

<file path=ppt/slides/_rels/slide162.xml.rels><?xml version="1.0" encoding="UTF-8" standalone="yes"?>
<Relationships xmlns="http://schemas.openxmlformats.org/package/2006/relationships"><Relationship Id="rId8" Type="http://schemas.openxmlformats.org/officeDocument/2006/relationships/notesSlide" Target="../notesSlides/notesSlide69.xml"/><Relationship Id="rId3" Type="http://schemas.openxmlformats.org/officeDocument/2006/relationships/tags" Target="../tags/tag185.xml"/><Relationship Id="rId7" Type="http://schemas.openxmlformats.org/officeDocument/2006/relationships/slideLayout" Target="../slideLayouts/slideLayout7.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s>
</file>

<file path=ppt/slides/_rels/slide163.xml.rels><?xml version="1.0" encoding="UTF-8" standalone="yes"?>
<Relationships xmlns="http://schemas.openxmlformats.org/package/2006/relationships"><Relationship Id="rId8" Type="http://schemas.openxmlformats.org/officeDocument/2006/relationships/notesSlide" Target="../notesSlides/notesSlide70.xml"/><Relationship Id="rId3" Type="http://schemas.openxmlformats.org/officeDocument/2006/relationships/tags" Target="../tags/tag191.xml"/><Relationship Id="rId7" Type="http://schemas.openxmlformats.org/officeDocument/2006/relationships/slideLayout" Target="../slideLayouts/slideLayout7.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s>
</file>

<file path=ppt/slides/_rels/slide1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4.xml"/><Relationship Id="rId1" Type="http://schemas.openxmlformats.org/officeDocument/2006/relationships/slideLayout" Target="../slideLayouts/slideLayout4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slideLayout" Target="../slideLayouts/slideLayout2.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slideLayout" Target="../slideLayouts/slideLayout2.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slideLayout" Target="../slideLayouts/slideLayout2.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5.xml"/><Relationship Id="rId5" Type="http://schemas.openxmlformats.org/officeDocument/2006/relationships/image" Target="../media/image7.png"/><Relationship Id="rId4" Type="http://schemas.openxmlformats.org/officeDocument/2006/relationships/slide" Target="slide40.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5.xml"/><Relationship Id="rId6" Type="http://schemas.openxmlformats.org/officeDocument/2006/relationships/image" Target="../media/image7.png"/><Relationship Id="rId5" Type="http://schemas.openxmlformats.org/officeDocument/2006/relationships/slide" Target="slide40.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5.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3.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slide" Target="slide1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3.xml"/><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4.xml"/><Relationship Id="rId5" Type="http://schemas.openxmlformats.org/officeDocument/2006/relationships/image" Target="../media/image19.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5.xml"/><Relationship Id="rId5" Type="http://schemas.openxmlformats.org/officeDocument/2006/relationships/image" Target="../media/image17.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66.xml"/><Relationship Id="rId5" Type="http://schemas.openxmlformats.org/officeDocument/2006/relationships/image" Target="../media/image19.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slide" Target="slide11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71.xml"/><Relationship Id="rId7"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 Target="slide117.xml"/><Relationship Id="rId5" Type="http://schemas.openxmlformats.org/officeDocument/2006/relationships/image" Target="../media/image3.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9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94.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image" Target="../media/image21.png"/><Relationship Id="rId1" Type="http://schemas.openxmlformats.org/officeDocument/2006/relationships/slideLayout" Target="../slideLayouts/slideLayout69.xml"/><Relationship Id="rId4" Type="http://schemas.openxmlformats.org/officeDocument/2006/relationships/image" Target="../media/image7.png"/></Relationships>
</file>

<file path=ppt/slides/_rels/slide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9.xml"/><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40"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62" y="2981325"/>
            <a:ext cx="2103439"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5" y="2312988"/>
            <a:ext cx="614363"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92" y="3171831"/>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善于利用指针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9" y="257018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14" y="257018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71503" y="785834"/>
            <a:ext cx="112395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8.2.2 </a:t>
            </a:r>
            <a:r>
              <a:rPr lang="zh-CN" altLang="zh-CN" dirty="0" smtClean="0">
                <a:solidFill>
                  <a:srgbClr val="800000"/>
                </a:solidFill>
                <a:effectLst>
                  <a:outerShdw blurRad="38100" dist="38100" dir="2700000" algn="tl">
                    <a:srgbClr val="000000"/>
                  </a:outerShdw>
                </a:effectLst>
                <a:latin typeface="Arial" charset="0"/>
                <a:ea typeface="黑体" pitchFamily="2" charset="-122"/>
              </a:rPr>
              <a:t>怎样定义指针变量</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20483" name="Rectangle 3"/>
          <p:cNvSpPr>
            <a:spLocks noGrp="1" noChangeArrowheads="1"/>
          </p:cNvSpPr>
          <p:nvPr>
            <p:ph type="body" idx="1"/>
          </p:nvPr>
        </p:nvSpPr>
        <p:spPr>
          <a:xfrm>
            <a:off x="857251" y="1714508"/>
            <a:ext cx="10668000" cy="4500563"/>
          </a:xfrm>
        </p:spPr>
        <p:txBody>
          <a:bodyPr/>
          <a:lstStyle/>
          <a:p>
            <a:r>
              <a:rPr lang="zh-CN" altLang="zh-CN" smtClean="0"/>
              <a:t>定义指针变量的一般形式为：</a:t>
            </a:r>
          </a:p>
          <a:p>
            <a:pPr>
              <a:buFont typeface="Wingdings" pitchFamily="2" charset="2"/>
              <a:buNone/>
            </a:pPr>
            <a:r>
              <a:rPr lang="en-US" altLang="zh-CN" smtClean="0"/>
              <a:t>       </a:t>
            </a:r>
            <a:r>
              <a:rPr lang="zh-CN" altLang="zh-CN" smtClean="0"/>
              <a:t>类型  </a:t>
            </a:r>
            <a:r>
              <a:rPr lang="en-US" altLang="zh-CN" smtClean="0"/>
              <a:t>* </a:t>
            </a:r>
            <a:r>
              <a:rPr lang="zh-CN" altLang="zh-CN" smtClean="0"/>
              <a:t>指针变量名</a:t>
            </a:r>
            <a:r>
              <a:rPr lang="en-US" altLang="zh-CN" smtClean="0"/>
              <a:t>;</a:t>
            </a:r>
          </a:p>
          <a:p>
            <a:pPr lvl="1">
              <a:buFont typeface="Wingdings" pitchFamily="2" charset="2"/>
              <a:buNone/>
            </a:pPr>
            <a:r>
              <a:rPr lang="zh-CN" altLang="en-US" smtClean="0"/>
              <a:t>如：</a:t>
            </a:r>
            <a:r>
              <a:rPr lang="en-US" altLang="zh-CN" smtClean="0"/>
              <a:t>int *pointer_1, *pointer_2;</a:t>
            </a:r>
          </a:p>
          <a:p>
            <a:pPr lvl="1"/>
            <a:r>
              <a:rPr lang="en-US" altLang="zh-CN" smtClean="0"/>
              <a:t>int</a:t>
            </a:r>
            <a:r>
              <a:rPr lang="zh-CN" altLang="zh-CN" smtClean="0"/>
              <a:t>是</a:t>
            </a:r>
            <a:r>
              <a:rPr lang="zh-CN" altLang="en-US" smtClean="0"/>
              <a:t>为</a:t>
            </a:r>
            <a:r>
              <a:rPr lang="zh-CN" altLang="zh-CN" smtClean="0"/>
              <a:t>指针变量指定的“</a:t>
            </a:r>
            <a:r>
              <a:rPr lang="zh-CN" altLang="zh-CN" smtClean="0">
                <a:solidFill>
                  <a:srgbClr val="FF0000"/>
                </a:solidFill>
              </a:rPr>
              <a:t>基类型</a:t>
            </a:r>
            <a:r>
              <a:rPr lang="zh-CN" altLang="zh-CN" smtClean="0"/>
              <a:t>”</a:t>
            </a:r>
            <a:endParaRPr lang="en-US" altLang="zh-CN" smtClean="0"/>
          </a:p>
          <a:p>
            <a:pPr lvl="1"/>
            <a:r>
              <a:rPr lang="zh-CN" altLang="zh-CN" smtClean="0"/>
              <a:t>基类型指定指针变量可指向的变量类型</a:t>
            </a:r>
            <a:endParaRPr lang="en-US" altLang="zh-CN" smtClean="0"/>
          </a:p>
          <a:p>
            <a:pPr lvl="1"/>
            <a:r>
              <a:rPr lang="zh-CN" altLang="en-US" smtClean="0"/>
              <a:t>如</a:t>
            </a:r>
            <a:r>
              <a:rPr lang="en-US" altLang="zh-CN" smtClean="0"/>
              <a:t>pointer_1</a:t>
            </a:r>
            <a:r>
              <a:rPr lang="zh-CN" altLang="zh-CN" smtClean="0"/>
              <a:t>可以指向整型变量，但不能指向浮点型变量</a:t>
            </a:r>
            <a:endParaRPr lang="en-US" altLang="zh-CN" smtClean="0"/>
          </a:p>
        </p:txBody>
      </p:sp>
      <p:pic>
        <p:nvPicPr>
          <p:cNvPr id="204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08867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2" dur="500"/>
                                        <p:tgtEl>
                                          <p:spTgt spid="204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7" dur="500"/>
                                        <p:tgtEl>
                                          <p:spTgt spid="204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2"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38243" name="Rectangle 3"/>
          <p:cNvSpPr>
            <a:spLocks noGrp="1" noChangeArrowheads="1"/>
          </p:cNvSpPr>
          <p:nvPr>
            <p:ph type="body" idx="1"/>
          </p:nvPr>
        </p:nvSpPr>
        <p:spPr>
          <a:xfrm>
            <a:off x="762002" y="1500188"/>
            <a:ext cx="10572751" cy="4786312"/>
          </a:xfrm>
        </p:spPr>
        <p:txBody>
          <a:bodyPr/>
          <a:lstStyle/>
          <a:p>
            <a:pPr lvl="1">
              <a:buFont typeface="Wingdings" pitchFamily="2" charset="2"/>
              <a:buNone/>
            </a:pPr>
            <a:r>
              <a:rPr lang="en-US" altLang="zh-CN" smtClean="0">
                <a:solidFill>
                  <a:srgbClr val="00B050"/>
                </a:solidFill>
              </a:rPr>
              <a:t>char *format;</a:t>
            </a:r>
            <a:endParaRPr lang="zh-CN" altLang="zh-CN" smtClean="0">
              <a:solidFill>
                <a:srgbClr val="00B050"/>
              </a:solidFill>
            </a:endParaRPr>
          </a:p>
          <a:p>
            <a:pPr lvl="1">
              <a:buFont typeface="Wingdings" pitchFamily="2" charset="2"/>
              <a:buNone/>
            </a:pPr>
            <a:r>
              <a:rPr lang="en-US" altLang="zh-CN" smtClean="0">
                <a:solidFill>
                  <a:srgbClr val="00B050"/>
                </a:solidFill>
              </a:rPr>
              <a:t>format=”a=%d,b=%f\n”; </a:t>
            </a:r>
            <a:endParaRPr lang="zh-CN" altLang="zh-CN" smtClean="0">
              <a:solidFill>
                <a:srgbClr val="00B050"/>
              </a:solidFill>
            </a:endParaRPr>
          </a:p>
          <a:p>
            <a:pPr lvl="1">
              <a:buFont typeface="Wingdings" pitchFamily="2" charset="2"/>
              <a:buNone/>
            </a:pPr>
            <a:r>
              <a:rPr lang="en-US" altLang="zh-CN" smtClean="0">
                <a:solidFill>
                  <a:srgbClr val="00B050"/>
                </a:solidFill>
              </a:rPr>
              <a:t>printf(format,a,b);</a:t>
            </a:r>
            <a:endParaRPr lang="zh-CN" altLang="zh-CN" smtClean="0">
              <a:solidFill>
                <a:srgbClr val="00B050"/>
              </a:solidFill>
            </a:endParaRPr>
          </a:p>
          <a:p>
            <a:pPr lvl="1">
              <a:buFont typeface="Wingdings" pitchFamily="2" charset="2"/>
              <a:buNone/>
            </a:pPr>
            <a:r>
              <a:rPr lang="zh-CN" altLang="zh-CN" smtClean="0">
                <a:solidFill>
                  <a:srgbClr val="9D138D"/>
                </a:solidFill>
              </a:rPr>
              <a:t>相当于</a:t>
            </a:r>
          </a:p>
          <a:p>
            <a:pPr lvl="1">
              <a:buFont typeface="Wingdings" pitchFamily="2" charset="2"/>
              <a:buNone/>
            </a:pPr>
            <a:r>
              <a:rPr lang="en-US" altLang="zh-CN" smtClean="0"/>
              <a:t>printf(“a=%d,b=%f\n”,a,b);</a:t>
            </a:r>
            <a:endParaRPr lang="zh-CN" altLang="zh-CN" smtClean="0">
              <a:solidFill>
                <a:srgbClr val="FF0000"/>
              </a:solidFill>
            </a:endParaRPr>
          </a:p>
        </p:txBody>
      </p:sp>
      <p:pic>
        <p:nvPicPr>
          <p:cNvPr id="13824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7298881"/>
      </p:ext>
    </p:extLst>
  </p:cSld>
  <p:clrMapOvr>
    <a:masterClrMapping/>
  </p:clrMapOvr>
  <p:transition spd="med">
    <p:blinds/>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42939"/>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8.5.1</a:t>
            </a:r>
            <a:r>
              <a:rPr lang="zh-CN" altLang="zh-CN" dirty="0" smtClean="0">
                <a:solidFill>
                  <a:srgbClr val="800000"/>
                </a:solidFill>
                <a:effectLst>
                  <a:outerShdw blurRad="38100" dist="38100" dir="2700000" algn="tl">
                    <a:srgbClr val="000000"/>
                  </a:outerShdw>
                </a:effectLst>
                <a:latin typeface="Arial" charset="0"/>
                <a:ea typeface="黑体" pitchFamily="2" charset="-122"/>
              </a:rPr>
              <a:t>什么是函数指针</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41315" name="Rectangle 3"/>
          <p:cNvSpPr>
            <a:spLocks noGrp="1" noChangeArrowheads="1"/>
          </p:cNvSpPr>
          <p:nvPr>
            <p:ph type="body" idx="1"/>
          </p:nvPr>
        </p:nvSpPr>
        <p:spPr>
          <a:xfrm>
            <a:off x="952500" y="1500189"/>
            <a:ext cx="10382251" cy="4714875"/>
          </a:xfrm>
        </p:spPr>
        <p:txBody>
          <a:bodyPr/>
          <a:lstStyle/>
          <a:p>
            <a:r>
              <a:rPr lang="zh-CN" altLang="zh-CN" smtClean="0"/>
              <a:t>可以定义一个指向函数的指针变量，用来存放某一函数的起始地址，这就意味着此指针变量指向该函数。例如：</a:t>
            </a:r>
          </a:p>
          <a:p>
            <a:pPr>
              <a:buFont typeface="Wingdings" pitchFamily="2" charset="2"/>
              <a:buNone/>
            </a:pPr>
            <a:r>
              <a:rPr lang="en-US" altLang="zh-CN" smtClean="0"/>
              <a:t>      int (*p)(int,int);</a:t>
            </a:r>
            <a:endParaRPr lang="zh-CN" altLang="zh-CN" smtClean="0"/>
          </a:p>
          <a:p>
            <a:pPr>
              <a:buFont typeface="Wingdings" pitchFamily="2" charset="2"/>
              <a:buNone/>
            </a:pPr>
            <a:r>
              <a:rPr lang="en-US" altLang="zh-CN" smtClean="0"/>
              <a:t>   </a:t>
            </a:r>
            <a:r>
              <a:rPr lang="zh-CN" altLang="zh-CN" smtClean="0"/>
              <a:t>定义</a:t>
            </a:r>
            <a:r>
              <a:rPr lang="en-US" altLang="zh-CN" smtClean="0"/>
              <a:t>p</a:t>
            </a:r>
            <a:r>
              <a:rPr lang="zh-CN" altLang="zh-CN" smtClean="0"/>
              <a:t>是指向函数的指针变量，它可以指向类型为整型且有两个整型参数的函数。</a:t>
            </a:r>
            <a:r>
              <a:rPr lang="en-US" altLang="zh-CN" smtClean="0"/>
              <a:t>p</a:t>
            </a:r>
            <a:r>
              <a:rPr lang="zh-CN" altLang="zh-CN" smtClean="0"/>
              <a:t>的类型用</a:t>
            </a:r>
            <a:r>
              <a:rPr lang="en-US" altLang="zh-CN" smtClean="0"/>
              <a:t>int (*)(int,int)</a:t>
            </a:r>
            <a:r>
              <a:rPr lang="zh-CN" altLang="zh-CN" smtClean="0"/>
              <a:t>表示</a:t>
            </a:r>
            <a:endParaRPr lang="zh-CN" altLang="zh-CN" smtClean="0">
              <a:solidFill>
                <a:srgbClr val="FF0000"/>
              </a:solidFill>
            </a:endParaRPr>
          </a:p>
        </p:txBody>
      </p:sp>
      <p:pic>
        <p:nvPicPr>
          <p:cNvPr id="14131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505361"/>
      </p:ext>
    </p:extLst>
  </p:cSld>
  <p:clrMapOvr>
    <a:masterClrMapping/>
  </p:clrMapOvr>
  <p:transition spd="med">
    <p:blinds/>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42939"/>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8.5.2 </a:t>
            </a:r>
            <a:r>
              <a:rPr lang="zh-CN" altLang="zh-CN" dirty="0" smtClean="0">
                <a:solidFill>
                  <a:srgbClr val="800000"/>
                </a:solidFill>
                <a:effectLst>
                  <a:outerShdw blurRad="38100" dist="38100" dir="2700000" algn="tl">
                    <a:srgbClr val="000000"/>
                  </a:outerShdw>
                </a:effectLst>
                <a:latin typeface="Arial" charset="0"/>
                <a:ea typeface="黑体" pitchFamily="2" charset="-122"/>
              </a:rPr>
              <a:t>用函数指针变量调用函数</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52500" y="1500189"/>
            <a:ext cx="10382251" cy="4714875"/>
          </a:xfrm>
        </p:spPr>
        <p:txBody>
          <a:bodyPr/>
          <a:lstStyle/>
          <a:p>
            <a:pPr>
              <a:buFont typeface="Wingdings" pitchFamily="2" charset="2"/>
              <a:buNone/>
            </a:pPr>
            <a:r>
              <a:rPr lang="zh-CN" altLang="zh-CN" smtClean="0"/>
              <a:t>例</a:t>
            </a:r>
            <a:r>
              <a:rPr lang="en-US" altLang="zh-CN" smtClean="0"/>
              <a:t>8.22 </a:t>
            </a:r>
            <a:r>
              <a:rPr lang="zh-CN" altLang="zh-CN" smtClean="0"/>
              <a:t>用函数求整数</a:t>
            </a:r>
            <a:r>
              <a:rPr lang="en-US" altLang="zh-CN" smtClean="0"/>
              <a:t>a</a:t>
            </a:r>
            <a:r>
              <a:rPr lang="zh-CN" altLang="zh-CN" smtClean="0"/>
              <a:t>和</a:t>
            </a:r>
            <a:r>
              <a:rPr lang="en-US" altLang="zh-CN" smtClean="0"/>
              <a:t>b</a:t>
            </a:r>
            <a:r>
              <a:rPr lang="zh-CN" altLang="zh-CN" smtClean="0"/>
              <a:t>中的大者。</a:t>
            </a:r>
          </a:p>
          <a:p>
            <a:r>
              <a:rPr lang="zh-CN" altLang="zh-CN" smtClean="0"/>
              <a:t>解题思路：定义一个函数</a:t>
            </a:r>
            <a:r>
              <a:rPr lang="en-US" altLang="zh-CN" smtClean="0"/>
              <a:t>max</a:t>
            </a:r>
            <a:r>
              <a:rPr lang="zh-CN" altLang="zh-CN" smtClean="0"/>
              <a:t>，实现求两个整数中的大者。在主函数调用</a:t>
            </a:r>
            <a:r>
              <a:rPr lang="en-US" altLang="zh-CN" smtClean="0"/>
              <a:t>max</a:t>
            </a:r>
            <a:r>
              <a:rPr lang="zh-CN" altLang="zh-CN" smtClean="0"/>
              <a:t>函数，除了可以通过函数名调用外，还可以通过指向函数的指针变量来实现。分别编程并作比较。</a:t>
            </a:r>
            <a:endParaRPr lang="zh-CN" altLang="zh-CN" smtClean="0">
              <a:solidFill>
                <a:srgbClr val="FF0000"/>
              </a:solidFill>
            </a:endParaRPr>
          </a:p>
        </p:txBody>
      </p:sp>
      <p:pic>
        <p:nvPicPr>
          <p:cNvPr id="14234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75127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p:cNvSpPr>
            <a:spLocks noGrp="1"/>
          </p:cNvSpPr>
          <p:nvPr>
            <p:ph idx="1"/>
          </p:nvPr>
        </p:nvSpPr>
        <p:spPr>
          <a:xfrm>
            <a:off x="719667" y="571501"/>
            <a:ext cx="10871200" cy="5929313"/>
          </a:xfrm>
        </p:spPr>
        <p:txBody>
          <a:bodyPr/>
          <a:lstStyle/>
          <a:p>
            <a:pPr>
              <a:buFont typeface="Wingdings" pitchFamily="2" charset="2"/>
              <a:buNone/>
            </a:pPr>
            <a:r>
              <a:rPr lang="zh-CN" altLang="zh-CN" smtClean="0"/>
              <a:t>（</a:t>
            </a:r>
            <a:r>
              <a:rPr lang="en-US" altLang="zh-CN" smtClean="0"/>
              <a:t>1</a:t>
            </a:r>
            <a:r>
              <a:rPr lang="zh-CN" altLang="zh-CN" smtClean="0"/>
              <a:t>）通过函数名调用函数</a:t>
            </a:r>
          </a:p>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max(int,int); </a:t>
            </a:r>
            <a:endParaRPr lang="zh-CN" altLang="zh-CN" sz="2800" smtClean="0"/>
          </a:p>
          <a:p>
            <a:pPr>
              <a:lnSpc>
                <a:spcPct val="100000"/>
              </a:lnSpc>
              <a:buFont typeface="Wingdings" pitchFamily="2" charset="2"/>
              <a:buNone/>
            </a:pPr>
            <a:r>
              <a:rPr lang="en-US" altLang="zh-CN" sz="2800" smtClean="0"/>
              <a:t>   int a,b,c;</a:t>
            </a:r>
            <a:endParaRPr lang="zh-CN" altLang="zh-CN" sz="2800" smtClean="0"/>
          </a:p>
          <a:p>
            <a:pPr>
              <a:lnSpc>
                <a:spcPct val="100000"/>
              </a:lnSpc>
              <a:buFont typeface="Wingdings" pitchFamily="2" charset="2"/>
              <a:buNone/>
            </a:pPr>
            <a:r>
              <a:rPr lang="en-US" altLang="zh-CN" sz="2800" smtClean="0"/>
              <a:t>   printf("please enter a and b:");</a:t>
            </a:r>
            <a:endParaRPr lang="zh-CN" altLang="zh-CN" sz="2800" smtClean="0"/>
          </a:p>
          <a:p>
            <a:pPr>
              <a:lnSpc>
                <a:spcPct val="100000"/>
              </a:lnSpc>
              <a:buFont typeface="Wingdings" pitchFamily="2" charset="2"/>
              <a:buNone/>
            </a:pPr>
            <a:r>
              <a:rPr lang="en-US" altLang="zh-CN" sz="2800" smtClean="0"/>
              <a:t>   scanf("%d,%d",&amp;a,&amp;b);</a:t>
            </a:r>
            <a:endParaRPr lang="zh-CN" altLang="zh-CN" sz="2800" smtClean="0"/>
          </a:p>
          <a:p>
            <a:pPr>
              <a:lnSpc>
                <a:spcPct val="100000"/>
              </a:lnSpc>
              <a:buFont typeface="Wingdings" pitchFamily="2" charset="2"/>
              <a:buNone/>
            </a:pPr>
            <a:r>
              <a:rPr lang="en-US" altLang="zh-CN" sz="2800" smtClean="0"/>
              <a:t>   c=max(a,b); </a:t>
            </a:r>
            <a:endParaRPr lang="zh-CN" altLang="zh-CN" sz="2800" smtClean="0"/>
          </a:p>
          <a:p>
            <a:pPr>
              <a:lnSpc>
                <a:spcPct val="100000"/>
              </a:lnSpc>
              <a:buFont typeface="Wingdings" pitchFamily="2" charset="2"/>
              <a:buNone/>
            </a:pPr>
            <a:r>
              <a:rPr lang="en-US" altLang="zh-CN" sz="2800" smtClean="0"/>
              <a:t>   printf(“%d,%d,max=%d\n",a,b,c);</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zh-CN" sz="2800" smtClean="0"/>
          </a:p>
          <a:p>
            <a:pPr>
              <a:lnSpc>
                <a:spcPct val="100000"/>
              </a:lnSpc>
              <a:buFont typeface="Wingdings" pitchFamily="2" charset="2"/>
              <a:buNone/>
            </a:pPr>
            <a:endParaRPr lang="zh-CN" altLang="en-US" sz="2800" smtClean="0"/>
          </a:p>
        </p:txBody>
      </p:sp>
      <p:pic>
        <p:nvPicPr>
          <p:cNvPr id="14336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853301"/>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1524000" y="1214438"/>
            <a:ext cx="7757584" cy="3643312"/>
          </a:xfrm>
        </p:spPr>
        <p:txBody>
          <a:bodyPr/>
          <a:lstStyle/>
          <a:p>
            <a:pPr>
              <a:lnSpc>
                <a:spcPct val="100000"/>
              </a:lnSpc>
              <a:buFont typeface="Wingdings" pitchFamily="2" charset="2"/>
              <a:buNone/>
            </a:pPr>
            <a:r>
              <a:rPr lang="en-US" altLang="zh-CN" sz="2800" smtClean="0"/>
              <a:t>int max(int x,int y) </a:t>
            </a:r>
            <a:endParaRPr lang="zh-CN" altLang="zh-CN" sz="2800" smtClean="0"/>
          </a:p>
          <a:p>
            <a:pPr>
              <a:lnSpc>
                <a:spcPct val="100000"/>
              </a:lnSpc>
              <a:buFont typeface="Wingdings" pitchFamily="2" charset="2"/>
              <a:buNone/>
            </a:pPr>
            <a:r>
              <a:rPr lang="en-US" altLang="zh-CN" sz="2800" smtClean="0"/>
              <a:t>{  int z;</a:t>
            </a:r>
            <a:endParaRPr lang="zh-CN" altLang="zh-CN" sz="2800" smtClean="0"/>
          </a:p>
          <a:p>
            <a:pPr>
              <a:lnSpc>
                <a:spcPct val="100000"/>
              </a:lnSpc>
              <a:buFont typeface="Wingdings" pitchFamily="2" charset="2"/>
              <a:buNone/>
            </a:pPr>
            <a:r>
              <a:rPr lang="en-US" altLang="zh-CN" sz="2800" smtClean="0"/>
              <a:t>    if(x&gt;y)  z=x;</a:t>
            </a:r>
            <a:endParaRPr lang="zh-CN" altLang="zh-CN" sz="2800" smtClean="0"/>
          </a:p>
          <a:p>
            <a:pPr>
              <a:lnSpc>
                <a:spcPct val="100000"/>
              </a:lnSpc>
              <a:buFont typeface="Wingdings" pitchFamily="2" charset="2"/>
              <a:buNone/>
            </a:pPr>
            <a:r>
              <a:rPr lang="en-US" altLang="zh-CN" sz="2800" smtClean="0"/>
              <a:t>    else     z=y;</a:t>
            </a:r>
            <a:endParaRPr lang="zh-CN" altLang="zh-CN" sz="2800" smtClean="0"/>
          </a:p>
          <a:p>
            <a:pPr>
              <a:lnSpc>
                <a:spcPct val="100000"/>
              </a:lnSpc>
              <a:buFont typeface="Wingdings" pitchFamily="2" charset="2"/>
              <a:buNone/>
            </a:pPr>
            <a:r>
              <a:rPr lang="en-US" altLang="zh-CN" sz="2800" smtClean="0"/>
              <a:t>    return(z);</a:t>
            </a:r>
            <a:endParaRPr lang="zh-CN" altLang="zh-CN" sz="2800" smtClean="0"/>
          </a:p>
          <a:p>
            <a:pPr>
              <a:lnSpc>
                <a:spcPct val="100000"/>
              </a:lnSpc>
              <a:buFont typeface="Wingdings" pitchFamily="2" charset="2"/>
              <a:buNone/>
            </a:pPr>
            <a:r>
              <a:rPr lang="en-US" altLang="zh-CN" sz="2800" smtClean="0"/>
              <a:t>}</a:t>
            </a:r>
            <a:endParaRPr lang="zh-CN" altLang="zh-CN" sz="2800" smtClean="0"/>
          </a:p>
          <a:p>
            <a:pPr>
              <a:lnSpc>
                <a:spcPct val="100000"/>
              </a:lnSpc>
              <a:buFont typeface="Wingdings" pitchFamily="2" charset="2"/>
              <a:buNone/>
            </a:pPr>
            <a:endParaRPr lang="zh-CN" altLang="zh-CN" sz="2800" smtClean="0"/>
          </a:p>
          <a:p>
            <a:pPr>
              <a:lnSpc>
                <a:spcPct val="100000"/>
              </a:lnSpc>
              <a:buFont typeface="Wingdings" pitchFamily="2" charset="2"/>
              <a:buNone/>
            </a:pPr>
            <a:endParaRPr lang="zh-CN" altLang="en-US" sz="2800" smtClean="0"/>
          </a:p>
        </p:txBody>
      </p:sp>
      <p:pic>
        <p:nvPicPr>
          <p:cNvPr id="14438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43286"/>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719667" y="571500"/>
            <a:ext cx="10871200" cy="6000750"/>
          </a:xfrm>
        </p:spPr>
        <p:txBody>
          <a:bodyPr/>
          <a:lstStyle/>
          <a:p>
            <a:pPr>
              <a:buFont typeface="Wingdings" pitchFamily="2" charset="2"/>
              <a:buNone/>
            </a:pPr>
            <a:r>
              <a:rPr lang="en-US" altLang="zh-CN" smtClean="0"/>
              <a:t>(2)</a:t>
            </a:r>
            <a:r>
              <a:rPr lang="zh-CN" altLang="zh-CN" smtClean="0"/>
              <a:t>通过指针变量访问它所指向的函数</a:t>
            </a:r>
          </a:p>
          <a:p>
            <a:pPr>
              <a:lnSpc>
                <a:spcPts val="3000"/>
              </a:lnSpc>
              <a:buFont typeface="Wingdings" pitchFamily="2" charset="2"/>
              <a:buNone/>
            </a:pPr>
            <a:r>
              <a:rPr lang="en-US" altLang="zh-CN" sz="2800" smtClean="0"/>
              <a:t>#include &lt;stdio.h&gt;</a:t>
            </a:r>
            <a:endParaRPr lang="zh-CN" altLang="zh-CN" sz="2800" smtClean="0"/>
          </a:p>
          <a:p>
            <a:pPr>
              <a:lnSpc>
                <a:spcPts val="3000"/>
              </a:lnSpc>
              <a:buFont typeface="Wingdings" pitchFamily="2" charset="2"/>
              <a:buNone/>
            </a:pPr>
            <a:r>
              <a:rPr lang="en-US" altLang="zh-CN" sz="2800" smtClean="0"/>
              <a:t>int main()</a:t>
            </a:r>
            <a:endParaRPr lang="zh-CN" altLang="zh-CN" sz="2800" smtClean="0"/>
          </a:p>
          <a:p>
            <a:pPr>
              <a:lnSpc>
                <a:spcPts val="3000"/>
              </a:lnSpc>
              <a:buFont typeface="Wingdings" pitchFamily="2" charset="2"/>
              <a:buNone/>
            </a:pPr>
            <a:r>
              <a:rPr lang="en-US" altLang="zh-CN" sz="2800" smtClean="0"/>
              <a:t>{ int max(int,int); </a:t>
            </a:r>
            <a:endParaRPr lang="zh-CN" altLang="zh-CN" sz="2800" smtClean="0"/>
          </a:p>
          <a:p>
            <a:pPr>
              <a:lnSpc>
                <a:spcPts val="3000"/>
              </a:lnSpc>
              <a:buFont typeface="Wingdings" pitchFamily="2" charset="2"/>
              <a:buNone/>
            </a:pPr>
            <a:r>
              <a:rPr lang="en-US" altLang="zh-CN" sz="2800" smtClean="0"/>
              <a:t>   </a:t>
            </a:r>
            <a:r>
              <a:rPr lang="en-US" altLang="zh-CN" sz="2800" smtClean="0">
                <a:solidFill>
                  <a:srgbClr val="9D138D"/>
                </a:solidFill>
              </a:rPr>
              <a:t>int </a:t>
            </a:r>
            <a:r>
              <a:rPr lang="en-US" altLang="zh-CN" sz="2800" smtClean="0">
                <a:solidFill>
                  <a:srgbClr val="FF0000"/>
                </a:solidFill>
              </a:rPr>
              <a:t>(</a:t>
            </a:r>
            <a:r>
              <a:rPr lang="en-US" altLang="zh-CN" sz="2800" smtClean="0">
                <a:solidFill>
                  <a:srgbClr val="9D138D"/>
                </a:solidFill>
              </a:rPr>
              <a:t>*p</a:t>
            </a:r>
            <a:r>
              <a:rPr lang="en-US" altLang="zh-CN" sz="2800" smtClean="0">
                <a:solidFill>
                  <a:srgbClr val="FF0000"/>
                </a:solidFill>
              </a:rPr>
              <a:t>)</a:t>
            </a:r>
            <a:r>
              <a:rPr lang="en-US" altLang="zh-CN" sz="2800" smtClean="0">
                <a:solidFill>
                  <a:srgbClr val="9D138D"/>
                </a:solidFill>
              </a:rPr>
              <a:t>(int,int);  </a:t>
            </a:r>
            <a:r>
              <a:rPr lang="en-US" altLang="zh-CN" sz="2800" smtClean="0"/>
              <a:t>int a,b,c; </a:t>
            </a:r>
            <a:endParaRPr lang="zh-CN" altLang="zh-CN" sz="2800" smtClean="0">
              <a:solidFill>
                <a:srgbClr val="9D138D"/>
              </a:solidFill>
            </a:endParaRPr>
          </a:p>
          <a:p>
            <a:pPr>
              <a:lnSpc>
                <a:spcPts val="3000"/>
              </a:lnSpc>
              <a:buFont typeface="Wingdings" pitchFamily="2" charset="2"/>
              <a:buNone/>
            </a:pPr>
            <a:r>
              <a:rPr lang="en-US" altLang="zh-CN" sz="2800" smtClean="0"/>
              <a:t>   </a:t>
            </a:r>
            <a:r>
              <a:rPr lang="en-US" altLang="zh-CN" sz="2800" smtClean="0">
                <a:solidFill>
                  <a:srgbClr val="9D138D"/>
                </a:solidFill>
              </a:rPr>
              <a:t>p=max;</a:t>
            </a:r>
          </a:p>
          <a:p>
            <a:pPr>
              <a:lnSpc>
                <a:spcPts val="3000"/>
              </a:lnSpc>
              <a:buFont typeface="Wingdings" pitchFamily="2" charset="2"/>
              <a:buNone/>
            </a:pPr>
            <a:r>
              <a:rPr lang="en-US" altLang="zh-CN" sz="2800" smtClean="0"/>
              <a:t>   printf("please enter a and b:");</a:t>
            </a:r>
            <a:endParaRPr lang="zh-CN" altLang="zh-CN" sz="2800" smtClean="0"/>
          </a:p>
          <a:p>
            <a:pPr>
              <a:lnSpc>
                <a:spcPts val="3000"/>
              </a:lnSpc>
              <a:buFont typeface="Wingdings" pitchFamily="2" charset="2"/>
              <a:buNone/>
            </a:pPr>
            <a:r>
              <a:rPr lang="en-US" altLang="zh-CN" sz="2800" smtClean="0"/>
              <a:t>   scanf("%d,%d",&amp;a,&amp;b);</a:t>
            </a:r>
            <a:endParaRPr lang="zh-CN" altLang="zh-CN" sz="2800" smtClean="0"/>
          </a:p>
          <a:p>
            <a:pPr>
              <a:lnSpc>
                <a:spcPts val="3000"/>
              </a:lnSpc>
              <a:buFont typeface="Wingdings" pitchFamily="2" charset="2"/>
              <a:buNone/>
            </a:pPr>
            <a:r>
              <a:rPr lang="en-US" altLang="zh-CN" sz="2800" smtClean="0"/>
              <a:t>   </a:t>
            </a:r>
            <a:r>
              <a:rPr lang="en-US" altLang="zh-CN" sz="2800" smtClean="0">
                <a:solidFill>
                  <a:srgbClr val="9D138D"/>
                </a:solidFill>
              </a:rPr>
              <a:t>c=</a:t>
            </a:r>
            <a:r>
              <a:rPr lang="en-US" altLang="zh-CN" sz="2800" smtClean="0">
                <a:solidFill>
                  <a:srgbClr val="FF0000"/>
                </a:solidFill>
              </a:rPr>
              <a:t>(</a:t>
            </a:r>
            <a:r>
              <a:rPr lang="en-US" altLang="zh-CN" sz="2800" smtClean="0">
                <a:solidFill>
                  <a:srgbClr val="9D138D"/>
                </a:solidFill>
              </a:rPr>
              <a:t>*p</a:t>
            </a:r>
            <a:r>
              <a:rPr lang="en-US" altLang="zh-CN" sz="2800" smtClean="0">
                <a:solidFill>
                  <a:srgbClr val="FF0000"/>
                </a:solidFill>
              </a:rPr>
              <a:t>)</a:t>
            </a:r>
            <a:r>
              <a:rPr lang="en-US" altLang="zh-CN" sz="2800" smtClean="0">
                <a:solidFill>
                  <a:srgbClr val="9D138D"/>
                </a:solidFill>
              </a:rPr>
              <a:t>(a,b);</a:t>
            </a:r>
            <a:endParaRPr lang="zh-CN" altLang="zh-CN" sz="2800" smtClean="0">
              <a:solidFill>
                <a:srgbClr val="9D138D"/>
              </a:solidFill>
            </a:endParaRPr>
          </a:p>
          <a:p>
            <a:pPr>
              <a:lnSpc>
                <a:spcPts val="3000"/>
              </a:lnSpc>
              <a:buFont typeface="Wingdings" pitchFamily="2" charset="2"/>
              <a:buNone/>
            </a:pPr>
            <a:r>
              <a:rPr lang="en-US" altLang="zh-CN" sz="2800" smtClean="0"/>
              <a:t>   printf(“%d,%d,max=%d\n",a,b,c);</a:t>
            </a:r>
            <a:endParaRPr lang="zh-CN" altLang="zh-CN" sz="2800" smtClean="0"/>
          </a:p>
          <a:p>
            <a:pPr>
              <a:lnSpc>
                <a:spcPts val="3000"/>
              </a:lnSpc>
              <a:buFont typeface="Wingdings" pitchFamily="2" charset="2"/>
              <a:buNone/>
            </a:pPr>
            <a:r>
              <a:rPr lang="en-US" altLang="zh-CN" sz="2800" smtClean="0"/>
              <a:t>   return 0;</a:t>
            </a:r>
            <a:endParaRPr lang="zh-CN" altLang="zh-CN" sz="2800" smtClean="0"/>
          </a:p>
          <a:p>
            <a:pPr>
              <a:lnSpc>
                <a:spcPts val="3000"/>
              </a:lnSpc>
              <a:buFont typeface="Wingdings" pitchFamily="2" charset="2"/>
              <a:buNone/>
            </a:pPr>
            <a:r>
              <a:rPr lang="en-US" altLang="zh-CN" sz="2800" smtClean="0"/>
              <a:t>}</a:t>
            </a:r>
            <a:endParaRPr lang="zh-CN" altLang="zh-CN" sz="2800" smtClean="0"/>
          </a:p>
          <a:p>
            <a:pPr>
              <a:lnSpc>
                <a:spcPct val="100000"/>
              </a:lnSpc>
              <a:buFont typeface="Wingdings" pitchFamily="2" charset="2"/>
              <a:buNone/>
            </a:pPr>
            <a:endParaRPr lang="zh-CN" altLang="en-US" sz="2800" smtClean="0"/>
          </a:p>
        </p:txBody>
      </p:sp>
      <p:sp>
        <p:nvSpPr>
          <p:cNvPr id="4" name="圆角矩形标注 3"/>
          <p:cNvSpPr/>
          <p:nvPr/>
        </p:nvSpPr>
        <p:spPr bwMode="auto">
          <a:xfrm>
            <a:off x="5334000" y="3071814"/>
            <a:ext cx="5238751" cy="1214437"/>
          </a:xfrm>
          <a:prstGeom prst="wedgeRoundRectCallout">
            <a:avLst>
              <a:gd name="adj1" fmla="val -81190"/>
              <a:gd name="adj2" fmla="val -2086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必须先指向，若写成</a:t>
            </a:r>
            <a:endParaRPr lang="en-US" altLang="zh-CN" sz="2800" b="1" dirty="0">
              <a:solidFill>
                <a:srgbClr val="0000CC"/>
              </a:solidFill>
              <a:latin typeface="+mn-lt"/>
              <a:ea typeface="+mn-ea"/>
            </a:endParaRPr>
          </a:p>
          <a:p>
            <a:pPr>
              <a:defRPr/>
            </a:pPr>
            <a:r>
              <a:rPr lang="en-US" altLang="zh-CN" sz="2800" b="1" dirty="0">
                <a:solidFill>
                  <a:srgbClr val="0000CC"/>
                </a:solidFill>
                <a:latin typeface="+mn-lt"/>
                <a:ea typeface="+mn-ea"/>
              </a:rPr>
              <a:t>p=max(</a:t>
            </a:r>
            <a:r>
              <a:rPr lang="en-US" altLang="zh-CN" sz="2800" b="1" dirty="0" err="1">
                <a:solidFill>
                  <a:srgbClr val="0000CC"/>
                </a:solidFill>
                <a:latin typeface="+mn-lt"/>
                <a:ea typeface="+mn-ea"/>
              </a:rPr>
              <a:t>a,b</a:t>
            </a:r>
            <a:r>
              <a:rPr lang="en-US" altLang="zh-CN" sz="2800" b="1" dirty="0">
                <a:solidFill>
                  <a:srgbClr val="0000CC"/>
                </a:solidFill>
                <a:latin typeface="+mn-lt"/>
                <a:ea typeface="+mn-ea"/>
              </a:rPr>
              <a:t>); </a:t>
            </a:r>
            <a:r>
              <a:rPr lang="zh-CN" altLang="en-US" sz="2800" b="1" dirty="0">
                <a:solidFill>
                  <a:srgbClr val="FF0000"/>
                </a:solidFill>
                <a:latin typeface="+mn-lt"/>
                <a:ea typeface="+mn-ea"/>
              </a:rPr>
              <a:t>错</a:t>
            </a:r>
            <a:endParaRPr lang="zh-CN" altLang="zh-CN" sz="2800" b="1" dirty="0">
              <a:solidFill>
                <a:srgbClr val="FF0000"/>
              </a:solidFill>
              <a:latin typeface="+mn-lt"/>
              <a:ea typeface="+mn-ea"/>
            </a:endParaRPr>
          </a:p>
        </p:txBody>
      </p:sp>
      <p:sp>
        <p:nvSpPr>
          <p:cNvPr id="5" name="圆角矩形标注 4"/>
          <p:cNvSpPr/>
          <p:nvPr/>
        </p:nvSpPr>
        <p:spPr bwMode="auto">
          <a:xfrm>
            <a:off x="5810251" y="857250"/>
            <a:ext cx="4572000" cy="1500188"/>
          </a:xfrm>
          <a:prstGeom prst="wedgeRoundRectCallout">
            <a:avLst>
              <a:gd name="adj1" fmla="val -98437"/>
              <a:gd name="adj2" fmla="val 7427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zh-CN" sz="2800" b="1" dirty="0">
                <a:solidFill>
                  <a:srgbClr val="0000CC"/>
                </a:solidFill>
                <a:latin typeface="+mn-lt"/>
                <a:ea typeface="+mn-ea"/>
              </a:rPr>
              <a:t>只能指向函数返回值为整型且有两个整型参数的函数</a:t>
            </a:r>
          </a:p>
        </p:txBody>
      </p:sp>
      <p:pic>
        <p:nvPicPr>
          <p:cNvPr id="145413"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81581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4851"/>
            <a:ext cx="11811000" cy="646113"/>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8.5.3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怎样定义和使用指向函数的指针变量</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52500" y="1500189"/>
            <a:ext cx="10382251" cy="4714875"/>
          </a:xfrm>
        </p:spPr>
        <p:txBody>
          <a:bodyPr/>
          <a:lstStyle/>
          <a:p>
            <a:r>
              <a:rPr lang="zh-CN" altLang="zh-CN" smtClean="0"/>
              <a:t>定义指向函数的指针变量的一般形式为</a:t>
            </a:r>
            <a:r>
              <a:rPr lang="en-US" altLang="zh-CN" smtClean="0"/>
              <a:t> </a:t>
            </a:r>
            <a:endParaRPr lang="zh-CN" altLang="zh-CN" smtClean="0"/>
          </a:p>
          <a:p>
            <a:pPr>
              <a:buFont typeface="Wingdings" pitchFamily="2" charset="2"/>
              <a:buNone/>
            </a:pPr>
            <a:r>
              <a:rPr lang="zh-CN" altLang="zh-CN" smtClean="0"/>
              <a:t>数据类型 </a:t>
            </a:r>
            <a:r>
              <a:rPr lang="en-US" altLang="zh-CN" smtClean="0"/>
              <a:t>(*</a:t>
            </a:r>
            <a:r>
              <a:rPr lang="zh-CN" altLang="zh-CN" smtClean="0"/>
              <a:t>指针变量名</a:t>
            </a:r>
            <a:r>
              <a:rPr lang="en-US" altLang="zh-CN" smtClean="0"/>
              <a:t>)(</a:t>
            </a:r>
            <a:r>
              <a:rPr lang="zh-CN" altLang="zh-CN" smtClean="0"/>
              <a:t>函数参数表列</a:t>
            </a:r>
            <a:r>
              <a:rPr lang="en-US" altLang="zh-CN" smtClean="0"/>
              <a:t>);</a:t>
            </a:r>
            <a:endParaRPr lang="zh-CN" altLang="zh-CN" smtClean="0"/>
          </a:p>
          <a:p>
            <a:pPr>
              <a:buFont typeface="Wingdings" pitchFamily="2" charset="2"/>
              <a:buNone/>
            </a:pPr>
            <a:r>
              <a:rPr lang="en-US" altLang="zh-CN" smtClean="0"/>
              <a:t>    </a:t>
            </a:r>
            <a:r>
              <a:rPr lang="zh-CN" altLang="zh-CN" smtClean="0"/>
              <a:t>如</a:t>
            </a:r>
            <a:r>
              <a:rPr lang="en-US" altLang="zh-CN" smtClean="0"/>
              <a:t> int (*p)(int,int);</a:t>
            </a:r>
          </a:p>
          <a:p>
            <a:pPr>
              <a:buFont typeface="Wingdings" pitchFamily="2" charset="2"/>
              <a:buNone/>
            </a:pPr>
            <a:r>
              <a:rPr lang="en-US" altLang="zh-CN" smtClean="0"/>
              <a:t>    p=max;   </a:t>
            </a:r>
            <a:r>
              <a:rPr lang="zh-CN" altLang="en-US" smtClean="0">
                <a:solidFill>
                  <a:srgbClr val="FF0000"/>
                </a:solidFill>
              </a:rPr>
              <a:t>对</a:t>
            </a:r>
            <a:endParaRPr lang="en-US" altLang="zh-CN" smtClean="0">
              <a:solidFill>
                <a:srgbClr val="FF0000"/>
              </a:solidFill>
            </a:endParaRPr>
          </a:p>
          <a:p>
            <a:pPr>
              <a:buFont typeface="Wingdings" pitchFamily="2" charset="2"/>
              <a:buNone/>
            </a:pPr>
            <a:r>
              <a:rPr lang="en-US" altLang="zh-CN" smtClean="0">
                <a:solidFill>
                  <a:srgbClr val="0000CC"/>
                </a:solidFill>
              </a:rPr>
              <a:t>    </a:t>
            </a:r>
            <a:r>
              <a:rPr lang="en-US" altLang="zh-CN" smtClean="0"/>
              <a:t>p=max(a,b); </a:t>
            </a:r>
            <a:r>
              <a:rPr lang="zh-CN" altLang="en-US" smtClean="0">
                <a:solidFill>
                  <a:srgbClr val="FF0000"/>
                </a:solidFill>
              </a:rPr>
              <a:t>错</a:t>
            </a:r>
            <a:endParaRPr lang="en-US" altLang="zh-CN" smtClean="0">
              <a:solidFill>
                <a:srgbClr val="FF0000"/>
              </a:solidFill>
            </a:endParaRPr>
          </a:p>
          <a:p>
            <a:pPr>
              <a:buFont typeface="Wingdings" pitchFamily="2" charset="2"/>
              <a:buNone/>
            </a:pPr>
            <a:r>
              <a:rPr lang="en-US" altLang="zh-CN" smtClean="0"/>
              <a:t>    p+n,p++,p--</a:t>
            </a:r>
            <a:r>
              <a:rPr lang="zh-CN" altLang="zh-CN" smtClean="0"/>
              <a:t>等运算无意义</a:t>
            </a:r>
            <a:endParaRPr lang="zh-CN" altLang="zh-CN" smtClean="0">
              <a:solidFill>
                <a:srgbClr val="FF0000"/>
              </a:solidFill>
            </a:endParaRPr>
          </a:p>
          <a:p>
            <a:pPr>
              <a:buFont typeface="Wingdings" pitchFamily="2" charset="2"/>
              <a:buNone/>
            </a:pPr>
            <a:endParaRPr lang="en-US" altLang="zh-CN" smtClean="0">
              <a:solidFill>
                <a:srgbClr val="FF0000"/>
              </a:solidFill>
            </a:endParaRPr>
          </a:p>
          <a:p>
            <a:pPr>
              <a:buFont typeface="Wingdings" pitchFamily="2" charset="2"/>
              <a:buNone/>
            </a:pPr>
            <a:endParaRPr lang="zh-CN" altLang="zh-CN" smtClean="0"/>
          </a:p>
        </p:txBody>
      </p:sp>
      <p:pic>
        <p:nvPicPr>
          <p:cNvPr id="14643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14376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0" dur="500"/>
                                        <p:tgtEl>
                                          <p:spTgt spid="614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3" dur="500"/>
                                        <p:tgtEl>
                                          <p:spTgt spid="614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6"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785813"/>
            <a:ext cx="10871200" cy="5338762"/>
          </a:xfrm>
        </p:spPr>
        <p:txBody>
          <a:bodyPr/>
          <a:lstStyle/>
          <a:p>
            <a:pPr>
              <a:buFont typeface="Wingdings" pitchFamily="2" charset="2"/>
              <a:buNone/>
            </a:pPr>
            <a:r>
              <a:rPr lang="en-US" altLang="zh-CN" smtClean="0"/>
              <a:t>   </a:t>
            </a:r>
            <a:r>
              <a:rPr lang="zh-CN" altLang="zh-CN" smtClean="0"/>
              <a:t>例</a:t>
            </a:r>
            <a:r>
              <a:rPr lang="en-US" altLang="zh-CN" smtClean="0"/>
              <a:t>8.23 </a:t>
            </a:r>
            <a:r>
              <a:rPr lang="zh-CN" altLang="zh-CN" smtClean="0"/>
              <a:t>输入两个整数，然后让用户选择</a:t>
            </a:r>
            <a:r>
              <a:rPr lang="en-US" altLang="zh-CN" smtClean="0"/>
              <a:t>1</a:t>
            </a:r>
            <a:r>
              <a:rPr lang="zh-CN" altLang="zh-CN" smtClean="0"/>
              <a:t>或</a:t>
            </a:r>
            <a:r>
              <a:rPr lang="en-US" altLang="zh-CN" smtClean="0"/>
              <a:t>2</a:t>
            </a:r>
            <a:r>
              <a:rPr lang="zh-CN" altLang="zh-CN" smtClean="0"/>
              <a:t>，选</a:t>
            </a:r>
            <a:r>
              <a:rPr lang="en-US" altLang="zh-CN" smtClean="0"/>
              <a:t>1</a:t>
            </a:r>
            <a:r>
              <a:rPr lang="zh-CN" altLang="zh-CN" smtClean="0"/>
              <a:t>时调用</a:t>
            </a:r>
            <a:r>
              <a:rPr lang="en-US" altLang="zh-CN" smtClean="0"/>
              <a:t>max</a:t>
            </a:r>
            <a:r>
              <a:rPr lang="zh-CN" altLang="zh-CN" smtClean="0"/>
              <a:t>函数，输出二者中的大数，选</a:t>
            </a:r>
            <a:r>
              <a:rPr lang="en-US" altLang="zh-CN" smtClean="0"/>
              <a:t>2</a:t>
            </a:r>
            <a:r>
              <a:rPr lang="zh-CN" altLang="zh-CN" smtClean="0"/>
              <a:t>时调用</a:t>
            </a:r>
            <a:r>
              <a:rPr lang="en-US" altLang="zh-CN" smtClean="0"/>
              <a:t>min</a:t>
            </a:r>
            <a:r>
              <a:rPr lang="zh-CN" altLang="zh-CN" smtClean="0"/>
              <a:t>函数，输出二者中的小数。</a:t>
            </a:r>
          </a:p>
          <a:p>
            <a:r>
              <a:rPr lang="zh-CN" altLang="zh-CN" smtClean="0"/>
              <a:t>解题思路：定义两个函数</a:t>
            </a:r>
            <a:r>
              <a:rPr lang="en-US" altLang="zh-CN" smtClean="0"/>
              <a:t>max</a:t>
            </a:r>
            <a:r>
              <a:rPr lang="zh-CN" altLang="zh-CN" smtClean="0"/>
              <a:t>和</a:t>
            </a:r>
            <a:r>
              <a:rPr lang="en-US" altLang="zh-CN" smtClean="0"/>
              <a:t>min</a:t>
            </a:r>
            <a:r>
              <a:rPr lang="zh-CN" altLang="zh-CN" smtClean="0"/>
              <a:t>，分别用来求大数和小数。在主函数中根据用户输入的数字</a:t>
            </a:r>
            <a:r>
              <a:rPr lang="en-US" altLang="zh-CN" smtClean="0"/>
              <a:t>1</a:t>
            </a:r>
            <a:r>
              <a:rPr lang="zh-CN" altLang="zh-CN" smtClean="0"/>
              <a:t>或</a:t>
            </a:r>
            <a:r>
              <a:rPr lang="en-US" altLang="zh-CN" smtClean="0"/>
              <a:t>2</a:t>
            </a:r>
            <a:r>
              <a:rPr lang="zh-CN" altLang="zh-CN" smtClean="0"/>
              <a:t>，使指针变量指向</a:t>
            </a:r>
            <a:r>
              <a:rPr lang="en-US" altLang="zh-CN" smtClean="0"/>
              <a:t>max</a:t>
            </a:r>
            <a:r>
              <a:rPr lang="zh-CN" altLang="zh-CN" smtClean="0"/>
              <a:t>函数</a:t>
            </a:r>
            <a:r>
              <a:rPr lang="zh-CN" altLang="en-US" smtClean="0"/>
              <a:t>或</a:t>
            </a:r>
            <a:r>
              <a:rPr lang="en-US" altLang="zh-CN" smtClean="0"/>
              <a:t>min</a:t>
            </a:r>
            <a:r>
              <a:rPr lang="zh-CN" altLang="zh-CN" smtClean="0"/>
              <a:t>函数。</a:t>
            </a:r>
            <a:endParaRPr lang="zh-CN" altLang="en-US" smtClean="0"/>
          </a:p>
        </p:txBody>
      </p:sp>
      <p:pic>
        <p:nvPicPr>
          <p:cNvPr id="147459"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75125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2"/>
          <p:cNvSpPr>
            <a:spLocks noGrp="1"/>
          </p:cNvSpPr>
          <p:nvPr>
            <p:ph idx="1"/>
          </p:nvPr>
        </p:nvSpPr>
        <p:spPr>
          <a:xfrm>
            <a:off x="719667" y="142875"/>
            <a:ext cx="10871200" cy="6643688"/>
          </a:xfrm>
        </p:spPr>
        <p:txBody>
          <a:bodyPr/>
          <a:lstStyle/>
          <a:p>
            <a:pPr>
              <a:lnSpc>
                <a:spcPts val="3000"/>
              </a:lnSpc>
              <a:buFont typeface="Wingdings" pitchFamily="2" charset="2"/>
              <a:buNone/>
            </a:pPr>
            <a:r>
              <a:rPr lang="en-US" altLang="zh-CN" sz="2800" smtClean="0"/>
              <a:t>#include &lt;stdio.h&gt;</a:t>
            </a:r>
            <a:endParaRPr lang="zh-CN" altLang="zh-CN" sz="2800" smtClean="0"/>
          </a:p>
          <a:p>
            <a:pPr>
              <a:lnSpc>
                <a:spcPts val="3000"/>
              </a:lnSpc>
              <a:buFont typeface="Wingdings" pitchFamily="2" charset="2"/>
              <a:buNone/>
            </a:pPr>
            <a:r>
              <a:rPr lang="en-US" altLang="zh-CN" sz="2800" smtClean="0"/>
              <a:t>int main()</a:t>
            </a:r>
            <a:endParaRPr lang="zh-CN" altLang="zh-CN" sz="2800" smtClean="0"/>
          </a:p>
          <a:p>
            <a:pPr>
              <a:lnSpc>
                <a:spcPts val="3000"/>
              </a:lnSpc>
              <a:buFont typeface="Wingdings" pitchFamily="2" charset="2"/>
              <a:buNone/>
            </a:pPr>
            <a:r>
              <a:rPr lang="en-US" altLang="zh-CN" sz="2800" smtClean="0"/>
              <a:t>{int max(int,int);   int min(int x,int y);       </a:t>
            </a:r>
            <a:endParaRPr lang="zh-CN" altLang="zh-CN" sz="2800" smtClean="0"/>
          </a:p>
          <a:p>
            <a:pPr>
              <a:lnSpc>
                <a:spcPts val="3000"/>
              </a:lnSpc>
              <a:buFont typeface="Wingdings" pitchFamily="2" charset="2"/>
              <a:buNone/>
            </a:pPr>
            <a:r>
              <a:rPr lang="en-US" altLang="zh-CN" sz="2800" smtClean="0"/>
              <a:t>  int (*</a:t>
            </a:r>
            <a:r>
              <a:rPr lang="en-US" altLang="zh-CN" sz="2800" smtClean="0">
                <a:solidFill>
                  <a:srgbClr val="9D138D"/>
                </a:solidFill>
              </a:rPr>
              <a:t>p</a:t>
            </a:r>
            <a:r>
              <a:rPr lang="en-US" altLang="zh-CN" sz="2800" smtClean="0"/>
              <a:t>)(int,int);   int a,b,c,n;  </a:t>
            </a:r>
            <a:endParaRPr lang="zh-CN" altLang="zh-CN" sz="2800" smtClean="0"/>
          </a:p>
          <a:p>
            <a:pPr>
              <a:lnSpc>
                <a:spcPts val="3000"/>
              </a:lnSpc>
              <a:buFont typeface="Wingdings" pitchFamily="2" charset="2"/>
              <a:buNone/>
            </a:pPr>
            <a:r>
              <a:rPr lang="en-US" altLang="zh-CN" sz="2800" smtClean="0"/>
              <a:t>  scanf("%d,%d",&amp;a,&amp;b);  </a:t>
            </a:r>
            <a:endParaRPr lang="zh-CN" altLang="zh-CN" sz="2800" smtClean="0"/>
          </a:p>
          <a:p>
            <a:pPr>
              <a:lnSpc>
                <a:spcPts val="3000"/>
              </a:lnSpc>
              <a:buFont typeface="Wingdings" pitchFamily="2" charset="2"/>
              <a:buNone/>
            </a:pPr>
            <a:r>
              <a:rPr lang="en-US" altLang="zh-CN" sz="2800" smtClean="0"/>
              <a:t>  scanf(“%d”,&amp;n); </a:t>
            </a:r>
            <a:endParaRPr lang="zh-CN" altLang="zh-CN" sz="2800" smtClean="0"/>
          </a:p>
          <a:p>
            <a:pPr>
              <a:lnSpc>
                <a:spcPts val="3000"/>
              </a:lnSpc>
              <a:buFont typeface="Wingdings" pitchFamily="2" charset="2"/>
              <a:buNone/>
            </a:pPr>
            <a:r>
              <a:rPr lang="en-US" altLang="zh-CN" sz="2800" smtClean="0"/>
              <a:t>  if (n==1) </a:t>
            </a:r>
            <a:r>
              <a:rPr lang="en-US" altLang="zh-CN" sz="2800" smtClean="0">
                <a:solidFill>
                  <a:srgbClr val="9D138D"/>
                </a:solidFill>
              </a:rPr>
              <a:t>p</a:t>
            </a:r>
            <a:r>
              <a:rPr lang="en-US" altLang="zh-CN" sz="2800" smtClean="0"/>
              <a:t>=max;           </a:t>
            </a:r>
            <a:endParaRPr lang="zh-CN" altLang="zh-CN" sz="2800" smtClean="0"/>
          </a:p>
          <a:p>
            <a:pPr>
              <a:lnSpc>
                <a:spcPts val="3000"/>
              </a:lnSpc>
              <a:buFont typeface="Wingdings" pitchFamily="2" charset="2"/>
              <a:buNone/>
            </a:pPr>
            <a:r>
              <a:rPr lang="en-US" altLang="zh-CN" sz="2800" smtClean="0"/>
              <a:t>  else if (n==2) </a:t>
            </a:r>
            <a:r>
              <a:rPr lang="en-US" altLang="zh-CN" sz="2800" smtClean="0">
                <a:solidFill>
                  <a:srgbClr val="9D138D"/>
                </a:solidFill>
              </a:rPr>
              <a:t>p</a:t>
            </a:r>
            <a:r>
              <a:rPr lang="en-US" altLang="zh-CN" sz="2800" smtClean="0"/>
              <a:t>=min;    </a:t>
            </a:r>
            <a:endParaRPr lang="zh-CN" altLang="zh-CN" sz="2800" smtClean="0"/>
          </a:p>
          <a:p>
            <a:pPr>
              <a:lnSpc>
                <a:spcPts val="3000"/>
              </a:lnSpc>
              <a:buFont typeface="Wingdings" pitchFamily="2" charset="2"/>
              <a:buNone/>
            </a:pPr>
            <a:r>
              <a:rPr lang="en-US" altLang="zh-CN" sz="2800" smtClean="0"/>
              <a:t>  c=(*</a:t>
            </a:r>
            <a:r>
              <a:rPr lang="en-US" altLang="zh-CN" sz="2800" smtClean="0">
                <a:solidFill>
                  <a:srgbClr val="9D138D"/>
                </a:solidFill>
              </a:rPr>
              <a:t>p</a:t>
            </a:r>
            <a:r>
              <a:rPr lang="en-US" altLang="zh-CN" sz="2800" smtClean="0"/>
              <a:t>)(a,b); </a:t>
            </a:r>
            <a:endParaRPr lang="zh-CN" altLang="zh-CN" sz="2800" smtClean="0"/>
          </a:p>
          <a:p>
            <a:pPr>
              <a:lnSpc>
                <a:spcPts val="3000"/>
              </a:lnSpc>
              <a:buFont typeface="Wingdings" pitchFamily="2" charset="2"/>
              <a:buNone/>
            </a:pPr>
            <a:r>
              <a:rPr lang="en-US" altLang="zh-CN" sz="2800" smtClean="0"/>
              <a:t>  printf("a=%d,b=%d\n",a,b);</a:t>
            </a:r>
            <a:endParaRPr lang="zh-CN" altLang="zh-CN" sz="2800" smtClean="0"/>
          </a:p>
          <a:p>
            <a:pPr>
              <a:lnSpc>
                <a:spcPts val="3000"/>
              </a:lnSpc>
              <a:buFont typeface="Wingdings" pitchFamily="2" charset="2"/>
              <a:buNone/>
            </a:pPr>
            <a:r>
              <a:rPr lang="en-US" altLang="zh-CN" sz="2800" smtClean="0"/>
              <a:t>  if (n==1) printf("max=%d\n",c);</a:t>
            </a:r>
          </a:p>
          <a:p>
            <a:pPr>
              <a:lnSpc>
                <a:spcPts val="3000"/>
              </a:lnSpc>
              <a:buFont typeface="Wingdings" pitchFamily="2" charset="2"/>
              <a:buNone/>
            </a:pPr>
            <a:r>
              <a:rPr lang="en-US" altLang="zh-CN" sz="2800" smtClean="0"/>
              <a:t>  else  printf("min=%d\n",c);  </a:t>
            </a:r>
            <a:endParaRPr lang="zh-CN" altLang="zh-CN" sz="2800" smtClean="0"/>
          </a:p>
          <a:p>
            <a:pPr>
              <a:lnSpc>
                <a:spcPts val="3000"/>
              </a:lnSpc>
              <a:buFont typeface="Wingdings" pitchFamily="2" charset="2"/>
              <a:buNone/>
            </a:pPr>
            <a:r>
              <a:rPr lang="en-US" altLang="zh-CN" sz="2800" smtClean="0"/>
              <a:t>  return 0;</a:t>
            </a:r>
            <a:endParaRPr lang="zh-CN" altLang="zh-CN" sz="2800" smtClean="0"/>
          </a:p>
          <a:p>
            <a:pPr>
              <a:lnSpc>
                <a:spcPts val="3000"/>
              </a:lnSpc>
              <a:buFont typeface="Wingdings" pitchFamily="2" charset="2"/>
              <a:buNone/>
            </a:pPr>
            <a:r>
              <a:rPr lang="en-US" altLang="zh-CN" sz="2800" smtClean="0"/>
              <a:t>}</a:t>
            </a:r>
            <a:endParaRPr lang="zh-CN" altLang="zh-CN" sz="2800" smtClean="0"/>
          </a:p>
        </p:txBody>
      </p:sp>
      <p:sp>
        <p:nvSpPr>
          <p:cNvPr id="4" name="TextBox 3"/>
          <p:cNvSpPr txBox="1">
            <a:spLocks noChangeArrowheads="1"/>
          </p:cNvSpPr>
          <p:nvPr/>
        </p:nvSpPr>
        <p:spPr bwMode="auto">
          <a:xfrm>
            <a:off x="4857751" y="3786189"/>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0000CC"/>
                </a:solidFill>
              </a:rPr>
              <a:t>只看此行</a:t>
            </a:r>
            <a:r>
              <a:rPr lang="zh-CN" altLang="zh-CN" sz="2800" b="1">
                <a:solidFill>
                  <a:srgbClr val="0000CC"/>
                </a:solidFill>
              </a:rPr>
              <a:t>看不出调用哪函数</a:t>
            </a:r>
            <a:endParaRPr lang="zh-CN" altLang="en-US" sz="2800" b="1">
              <a:solidFill>
                <a:srgbClr val="0000CC"/>
              </a:solidFill>
            </a:endParaRPr>
          </a:p>
        </p:txBody>
      </p:sp>
      <p:pic>
        <p:nvPicPr>
          <p:cNvPr id="148484"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79986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内容占位符 2"/>
          <p:cNvSpPr>
            <a:spLocks noGrp="1"/>
          </p:cNvSpPr>
          <p:nvPr>
            <p:ph idx="1"/>
          </p:nvPr>
        </p:nvSpPr>
        <p:spPr>
          <a:xfrm>
            <a:off x="1005418" y="714376"/>
            <a:ext cx="8043333" cy="5929313"/>
          </a:xfrm>
        </p:spPr>
        <p:txBody>
          <a:bodyPr/>
          <a:lstStyle/>
          <a:p>
            <a:pPr>
              <a:lnSpc>
                <a:spcPts val="3000"/>
              </a:lnSpc>
              <a:buFont typeface="Wingdings" pitchFamily="2" charset="2"/>
              <a:buNone/>
            </a:pPr>
            <a:r>
              <a:rPr lang="en-US" altLang="zh-CN" sz="2800" smtClean="0"/>
              <a:t>int max(int x,int y)</a:t>
            </a:r>
            <a:endParaRPr lang="zh-CN" altLang="zh-CN" sz="2800" smtClean="0"/>
          </a:p>
          <a:p>
            <a:pPr>
              <a:lnSpc>
                <a:spcPts val="3000"/>
              </a:lnSpc>
              <a:buFont typeface="Wingdings" pitchFamily="2" charset="2"/>
              <a:buNone/>
            </a:pPr>
            <a:r>
              <a:rPr lang="en-US" altLang="zh-CN" sz="2800" smtClean="0"/>
              <a:t>{ int z;</a:t>
            </a:r>
            <a:endParaRPr lang="zh-CN" altLang="zh-CN" sz="2800" smtClean="0"/>
          </a:p>
          <a:p>
            <a:pPr>
              <a:lnSpc>
                <a:spcPts val="3000"/>
              </a:lnSpc>
              <a:buFont typeface="Wingdings" pitchFamily="2" charset="2"/>
              <a:buNone/>
            </a:pPr>
            <a:r>
              <a:rPr lang="en-US" altLang="zh-CN" sz="2800" smtClean="0"/>
              <a:t>   if(x&gt;y)  z=x;</a:t>
            </a:r>
            <a:endParaRPr lang="zh-CN" altLang="zh-CN" sz="2800" smtClean="0"/>
          </a:p>
          <a:p>
            <a:pPr>
              <a:lnSpc>
                <a:spcPts val="3000"/>
              </a:lnSpc>
              <a:buFont typeface="Wingdings" pitchFamily="2" charset="2"/>
              <a:buNone/>
            </a:pPr>
            <a:r>
              <a:rPr lang="en-US" altLang="zh-CN" sz="2800" smtClean="0"/>
              <a:t>   else     z=y;</a:t>
            </a:r>
            <a:endParaRPr lang="zh-CN" altLang="zh-CN" sz="2800" smtClean="0"/>
          </a:p>
          <a:p>
            <a:pPr>
              <a:lnSpc>
                <a:spcPts val="3000"/>
              </a:lnSpc>
              <a:buFont typeface="Wingdings" pitchFamily="2" charset="2"/>
              <a:buNone/>
            </a:pPr>
            <a:r>
              <a:rPr lang="en-US" altLang="zh-CN" sz="2800" smtClean="0"/>
              <a:t>   return(z);</a:t>
            </a:r>
            <a:endParaRPr lang="zh-CN" altLang="zh-CN" sz="2800" smtClean="0"/>
          </a:p>
          <a:p>
            <a:pPr>
              <a:lnSpc>
                <a:spcPts val="3000"/>
              </a:lnSpc>
              <a:buFont typeface="Wingdings" pitchFamily="2" charset="2"/>
              <a:buNone/>
            </a:pPr>
            <a:r>
              <a:rPr lang="en-US" altLang="zh-CN" sz="2800" smtClean="0"/>
              <a:t>} </a:t>
            </a:r>
            <a:endParaRPr lang="zh-CN" altLang="zh-CN" sz="2800" smtClean="0"/>
          </a:p>
          <a:p>
            <a:pPr>
              <a:lnSpc>
                <a:spcPts val="3000"/>
              </a:lnSpc>
              <a:buFont typeface="Wingdings" pitchFamily="2" charset="2"/>
              <a:buNone/>
            </a:pPr>
            <a:r>
              <a:rPr lang="en-US" altLang="zh-CN" sz="2800" smtClean="0"/>
              <a:t>int min(int x,int y)</a:t>
            </a:r>
            <a:endParaRPr lang="zh-CN" altLang="zh-CN" sz="2800" smtClean="0"/>
          </a:p>
          <a:p>
            <a:pPr>
              <a:lnSpc>
                <a:spcPts val="3000"/>
              </a:lnSpc>
              <a:buFont typeface="Wingdings" pitchFamily="2" charset="2"/>
              <a:buNone/>
            </a:pPr>
            <a:r>
              <a:rPr lang="en-US" altLang="zh-CN" sz="2800" smtClean="0"/>
              <a:t>{ int z;</a:t>
            </a:r>
            <a:endParaRPr lang="zh-CN" altLang="zh-CN" sz="2800" smtClean="0"/>
          </a:p>
          <a:p>
            <a:pPr>
              <a:lnSpc>
                <a:spcPts val="3000"/>
              </a:lnSpc>
              <a:buFont typeface="Wingdings" pitchFamily="2" charset="2"/>
              <a:buNone/>
            </a:pPr>
            <a:r>
              <a:rPr lang="en-US" altLang="zh-CN" sz="2800" smtClean="0"/>
              <a:t>   if(x&lt;y)  z=x;</a:t>
            </a:r>
            <a:endParaRPr lang="zh-CN" altLang="zh-CN" sz="2800" smtClean="0"/>
          </a:p>
          <a:p>
            <a:pPr>
              <a:lnSpc>
                <a:spcPts val="3000"/>
              </a:lnSpc>
              <a:buFont typeface="Wingdings" pitchFamily="2" charset="2"/>
              <a:buNone/>
            </a:pPr>
            <a:r>
              <a:rPr lang="en-US" altLang="zh-CN" sz="2800" smtClean="0"/>
              <a:t>   else     z=y;</a:t>
            </a:r>
            <a:endParaRPr lang="zh-CN" altLang="zh-CN" sz="2800" smtClean="0"/>
          </a:p>
          <a:p>
            <a:pPr>
              <a:lnSpc>
                <a:spcPts val="3000"/>
              </a:lnSpc>
              <a:buFont typeface="Wingdings" pitchFamily="2" charset="2"/>
              <a:buNone/>
            </a:pPr>
            <a:r>
              <a:rPr lang="en-US" altLang="zh-CN" sz="2800" smtClean="0"/>
              <a:t>   return(z);</a:t>
            </a:r>
            <a:endParaRPr lang="zh-CN" altLang="zh-CN" sz="2800" smtClean="0"/>
          </a:p>
          <a:p>
            <a:pPr>
              <a:lnSpc>
                <a:spcPts val="3000"/>
              </a:lnSpc>
              <a:buFont typeface="Wingdings" pitchFamily="2" charset="2"/>
              <a:buNone/>
            </a:pPr>
            <a:r>
              <a:rPr lang="en-US" altLang="zh-CN" sz="2800" smtClean="0"/>
              <a:t>}</a:t>
            </a:r>
            <a:endParaRPr lang="zh-CN" altLang="zh-CN" sz="2800" smtClean="0"/>
          </a:p>
        </p:txBody>
      </p:sp>
      <p:pic>
        <p:nvPicPr>
          <p:cNvPr id="14950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42874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319"/>
            <a:ext cx="10515600" cy="1325563"/>
          </a:xfrm>
        </p:spPr>
        <p:txBody>
          <a:bodyPr/>
          <a:lstStyle/>
          <a:p>
            <a:r>
              <a:rPr lang="zh-CN" altLang="en-US" smtClean="0"/>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类型名 *指针变量名</a:t>
            </a:r>
            <a:r>
              <a:rPr lang="en-US" altLang="zh-CN" sz="2400" b="1" smtClean="0"/>
              <a:t>;</a:t>
            </a:r>
            <a:endParaRPr lang="zh-CN" altLang="en-US" sz="2400" b="1"/>
          </a:p>
        </p:txBody>
      </p:sp>
      <p:sp>
        <p:nvSpPr>
          <p:cNvPr id="5" name="圆角矩形 4"/>
          <p:cNvSpPr/>
          <p:nvPr/>
        </p:nvSpPr>
        <p:spPr>
          <a:xfrm>
            <a:off x="4874840" y="1226462"/>
            <a:ext cx="5755061"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2400" smtClean="0">
                <a:solidFill>
                  <a:schemeClr val="tx1"/>
                </a:solidFill>
              </a:rPr>
              <a:t>int </a:t>
            </a:r>
            <a:r>
              <a:rPr lang="zh-CN" altLang="en-US" sz="2400" smtClean="0">
                <a:solidFill>
                  <a:schemeClr val="tx1"/>
                </a:solidFill>
              </a:rPr>
              <a:t>*</a:t>
            </a:r>
            <a:r>
              <a:rPr lang="en-US" altLang="zh-CN" sz="2400" smtClean="0">
                <a:solidFill>
                  <a:schemeClr val="tx1"/>
                </a:solidFill>
              </a:rPr>
              <a:t>pointer_1</a:t>
            </a:r>
            <a:r>
              <a:rPr lang="en-US" altLang="zh-CN" sz="2400">
                <a:solidFill>
                  <a:schemeClr val="tx1"/>
                </a:solidFill>
              </a:rPr>
              <a:t>, </a:t>
            </a:r>
            <a:r>
              <a:rPr lang="zh-CN" altLang="en-US" sz="2400" smtClean="0">
                <a:solidFill>
                  <a:schemeClr val="tx1"/>
                </a:solidFill>
              </a:rPr>
              <a:t>*</a:t>
            </a:r>
            <a:r>
              <a:rPr lang="en-US" altLang="zh-CN" sz="2400" smtClean="0">
                <a:solidFill>
                  <a:schemeClr val="tx1"/>
                </a:solidFill>
              </a:rPr>
              <a:t>pointer_2</a:t>
            </a:r>
            <a:r>
              <a:rPr lang="en-US" altLang="zh-CN" sz="2400">
                <a:solidFill>
                  <a:schemeClr val="tx1"/>
                </a:solidFill>
              </a:rPr>
              <a:t>;</a:t>
            </a:r>
            <a:endParaRPr lang="zh-CN" altLang="en-US" sz="2400">
              <a:solidFill>
                <a:srgbClr val="008000"/>
              </a:solidFill>
            </a:endParaRPr>
          </a:p>
        </p:txBody>
      </p:sp>
      <p:sp>
        <p:nvSpPr>
          <p:cNvPr id="6" name="MH_Desc_1"/>
          <p:cNvSpPr/>
          <p:nvPr>
            <p:custDataLst>
              <p:tags r:id="rId1"/>
            </p:custDataLst>
          </p:nvPr>
        </p:nvSpPr>
        <p:spPr>
          <a:xfrm>
            <a:off x="839553" y="1911647"/>
            <a:ext cx="10522779"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457200" indent="-457200" algn="just">
              <a:lnSpc>
                <a:spcPct val="150000"/>
              </a:lnSpc>
              <a:buAutoNum type="arabicParenBoth"/>
              <a:defRPr/>
            </a:pPr>
            <a:r>
              <a:rPr lang="zh-CN" altLang="en-US" sz="2400" smtClean="0">
                <a:solidFill>
                  <a:schemeClr val="tx1"/>
                </a:solidFill>
              </a:rPr>
              <a:t>指针变量前面的“*”表示该变量为指针型变量。指针变量名则不包含“*”。</a:t>
            </a:r>
            <a:endParaRPr lang="en-US" altLang="zh-CN" sz="2400" smtClean="0">
              <a:solidFill>
                <a:schemeClr val="tx1"/>
              </a:solidFill>
            </a:endParaRPr>
          </a:p>
          <a:p>
            <a:pPr algn="just">
              <a:lnSpc>
                <a:spcPct val="150000"/>
              </a:lnSpc>
              <a:defRPr/>
            </a:pPr>
            <a:endParaRPr lang="en-US" altLang="zh-CN" sz="2400" smtClean="0">
              <a:solidFill>
                <a:schemeClr val="tx1"/>
              </a:solidFill>
            </a:endParaRPr>
          </a:p>
          <a:p>
            <a:pPr algn="just">
              <a:lnSpc>
                <a:spcPct val="150000"/>
              </a:lnSpc>
              <a:defRPr/>
            </a:pPr>
            <a:r>
              <a:rPr lang="en-US" altLang="zh-CN" sz="2400" smtClean="0">
                <a:solidFill>
                  <a:schemeClr val="tx1"/>
                </a:solidFill>
              </a:rPr>
              <a:t>(2) </a:t>
            </a:r>
            <a:r>
              <a:rPr lang="zh-CN" altLang="en-US" sz="2400" smtClean="0">
                <a:solidFill>
                  <a:schemeClr val="tx1"/>
                </a:solidFill>
              </a:rPr>
              <a:t>在定义指针变量时必须指定基类型。</a:t>
            </a:r>
            <a:r>
              <a:rPr lang="zh-CN" altLang="en-US" sz="2400" b="1" smtClean="0">
                <a:solidFill>
                  <a:schemeClr val="tx1"/>
                </a:solidFill>
              </a:rPr>
              <a:t>一个变量的指针的含义包括两个方面，一是以存储单元编号表示的纯地址（如编号为</a:t>
            </a:r>
            <a:r>
              <a:rPr lang="en-US" altLang="zh-CN" sz="2400" b="1" smtClean="0">
                <a:solidFill>
                  <a:schemeClr val="tx1"/>
                </a:solidFill>
              </a:rPr>
              <a:t>2000</a:t>
            </a:r>
            <a:r>
              <a:rPr lang="zh-CN" altLang="en-US" sz="2400" b="1" smtClean="0">
                <a:solidFill>
                  <a:schemeClr val="tx1"/>
                </a:solidFill>
              </a:rPr>
              <a:t>的字节），一是它指向的存储单元的数据类型（如</a:t>
            </a:r>
            <a:r>
              <a:rPr lang="en-US" altLang="zh-CN" sz="2400" b="1" smtClean="0">
                <a:solidFill>
                  <a:schemeClr val="tx1"/>
                </a:solidFill>
              </a:rPr>
              <a:t>int,char,float</a:t>
            </a:r>
            <a:r>
              <a:rPr lang="zh-CN" altLang="en-US" sz="2400" b="1" smtClean="0">
                <a:solidFill>
                  <a:schemeClr val="tx1"/>
                </a:solidFill>
              </a:rPr>
              <a:t>等）</a:t>
            </a:r>
            <a:r>
              <a:rPr lang="zh-CN" altLang="en-US" sz="2400" smtClean="0">
                <a:solidFill>
                  <a:schemeClr val="tx1"/>
                </a:solidFill>
              </a:rPr>
              <a:t>。</a:t>
            </a:r>
            <a:endParaRPr lang="en-US" altLang="zh-CN" sz="2400" smtClean="0">
              <a:solidFill>
                <a:schemeClr val="tx1"/>
              </a:solidFill>
            </a:endParaRPr>
          </a:p>
          <a:p>
            <a:pPr algn="just">
              <a:lnSpc>
                <a:spcPct val="150000"/>
              </a:lnSpc>
              <a:defRPr/>
            </a:pPr>
            <a:r>
              <a:rPr lang="zh-CN" altLang="en-US" sz="2400" smtClean="0">
                <a:solidFill>
                  <a:schemeClr val="tx1"/>
                </a:solidFill>
              </a:rPr>
              <a:t>。</a:t>
            </a:r>
            <a:endParaRPr lang="en-US" altLang="zh-CN" sz="2400">
              <a:solidFill>
                <a:schemeClr val="tx1"/>
              </a:solidFill>
            </a:endParaRPr>
          </a:p>
        </p:txBody>
      </p:sp>
    </p:spTree>
    <p:extLst>
      <p:ext uri="{BB962C8B-B14F-4D97-AF65-F5344CB8AC3E}">
        <p14:creationId xmlns:p14="http://schemas.microsoft.com/office/powerpoint/2010/main" val="2290872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73101"/>
            <a:ext cx="11811000" cy="708025"/>
          </a:xfrm>
          <a:effectLst/>
        </p:spPr>
        <p:txBody>
          <a:bodyPr anchor="ctr"/>
          <a:lstStyle/>
          <a:p>
            <a:pPr eaLnBrk="1" hangingPunct="1">
              <a:defRPr/>
            </a:pPr>
            <a:r>
              <a:rPr lang="en-US" altLang="zh-CN" sz="4000" dirty="0" smtClean="0">
                <a:solidFill>
                  <a:srgbClr val="800000"/>
                </a:solidFill>
                <a:effectLst>
                  <a:outerShdw blurRad="38100" dist="38100" dir="2700000" algn="tl">
                    <a:srgbClr val="000000"/>
                  </a:outerShdw>
                </a:effectLst>
                <a:latin typeface="Arial" charset="0"/>
                <a:ea typeface="黑体" pitchFamily="2" charset="-122"/>
              </a:rPr>
              <a:t>8.5.4 </a:t>
            </a:r>
            <a:r>
              <a:rPr lang="zh-CN" altLang="zh-CN" sz="4000" dirty="0" smtClean="0">
                <a:solidFill>
                  <a:srgbClr val="800000"/>
                </a:solidFill>
                <a:effectLst>
                  <a:outerShdw blurRad="38100" dist="38100" dir="2700000" algn="tl">
                    <a:srgbClr val="000000"/>
                  </a:outerShdw>
                </a:effectLst>
                <a:latin typeface="Arial" charset="0"/>
                <a:ea typeface="黑体" pitchFamily="2" charset="-122"/>
              </a:rPr>
              <a:t>用指向函数的指针作函数参数</a:t>
            </a:r>
            <a:endParaRPr lang="zh-CN" altLang="en-US" sz="40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50531" name="Rectangle 3"/>
          <p:cNvSpPr>
            <a:spLocks noGrp="1" noChangeArrowheads="1"/>
          </p:cNvSpPr>
          <p:nvPr>
            <p:ph type="body" idx="1"/>
          </p:nvPr>
        </p:nvSpPr>
        <p:spPr>
          <a:xfrm>
            <a:off x="952500" y="1857376"/>
            <a:ext cx="10382251" cy="3571875"/>
          </a:xfrm>
        </p:spPr>
        <p:txBody>
          <a:bodyPr/>
          <a:lstStyle/>
          <a:p>
            <a:r>
              <a:rPr lang="zh-CN" altLang="zh-CN" smtClean="0"/>
              <a:t>指向函数的指针变量的一个重要用途是把函数的地址作为参数传递到其他函数</a:t>
            </a:r>
            <a:endParaRPr lang="en-US" altLang="zh-CN" smtClean="0"/>
          </a:p>
          <a:p>
            <a:r>
              <a:rPr lang="zh-CN" altLang="zh-CN" smtClean="0"/>
              <a:t>指向函数的指针可以作为函数参数，把函数的入口地址传递给形参，这样就能够在被调用的函数中使用实参函数</a:t>
            </a:r>
            <a:endParaRPr lang="en-US" altLang="zh-CN" smtClean="0">
              <a:solidFill>
                <a:srgbClr val="FF0000"/>
              </a:solidFill>
            </a:endParaRPr>
          </a:p>
          <a:p>
            <a:pPr>
              <a:buFont typeface="Wingdings" pitchFamily="2" charset="2"/>
              <a:buNone/>
            </a:pPr>
            <a:endParaRPr lang="zh-CN" altLang="zh-CN" smtClean="0"/>
          </a:p>
        </p:txBody>
      </p:sp>
      <p:pic>
        <p:nvPicPr>
          <p:cNvPr id="1505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99728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73101"/>
            <a:ext cx="11811000" cy="708025"/>
          </a:xfrm>
          <a:effectLst/>
        </p:spPr>
        <p:txBody>
          <a:bodyPr anchor="ctr"/>
          <a:lstStyle/>
          <a:p>
            <a:pPr eaLnBrk="1" hangingPunct="1">
              <a:defRPr/>
            </a:pPr>
            <a:r>
              <a:rPr lang="en-US" altLang="zh-CN" sz="4000" dirty="0" smtClean="0">
                <a:solidFill>
                  <a:srgbClr val="800000"/>
                </a:solidFill>
                <a:effectLst>
                  <a:outerShdw blurRad="38100" dist="38100" dir="2700000" algn="tl">
                    <a:srgbClr val="000000"/>
                  </a:outerShdw>
                </a:effectLst>
                <a:latin typeface="Arial" charset="0"/>
                <a:ea typeface="黑体" pitchFamily="2" charset="-122"/>
              </a:rPr>
              <a:t>8.5.4 </a:t>
            </a:r>
            <a:r>
              <a:rPr lang="zh-CN" altLang="zh-CN" sz="4000" dirty="0" smtClean="0">
                <a:solidFill>
                  <a:srgbClr val="800000"/>
                </a:solidFill>
                <a:effectLst>
                  <a:outerShdw blurRad="38100" dist="38100" dir="2700000" algn="tl">
                    <a:srgbClr val="000000"/>
                  </a:outerShdw>
                </a:effectLst>
                <a:latin typeface="Arial" charset="0"/>
                <a:ea typeface="黑体" pitchFamily="2" charset="-122"/>
              </a:rPr>
              <a:t>用指向函数的指针作函数参数</a:t>
            </a:r>
            <a:endParaRPr lang="zh-CN" altLang="en-US" sz="40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51555" name="Rectangle 3"/>
          <p:cNvSpPr>
            <a:spLocks noGrp="1" noChangeArrowheads="1"/>
          </p:cNvSpPr>
          <p:nvPr>
            <p:ph type="body" idx="1"/>
          </p:nvPr>
        </p:nvSpPr>
        <p:spPr>
          <a:xfrm>
            <a:off x="381001" y="1500188"/>
            <a:ext cx="11620500" cy="4786312"/>
          </a:xfrm>
        </p:spPr>
        <p:txBody>
          <a:bodyPr/>
          <a:lstStyle/>
          <a:p>
            <a:pPr>
              <a:lnSpc>
                <a:spcPct val="100000"/>
              </a:lnSpc>
              <a:buFont typeface="Wingdings" pitchFamily="2" charset="2"/>
              <a:buNone/>
            </a:pPr>
            <a:r>
              <a:rPr lang="en-US" altLang="zh-CN" sz="2800" smtClean="0"/>
              <a:t>……</a:t>
            </a:r>
          </a:p>
          <a:p>
            <a:pPr>
              <a:lnSpc>
                <a:spcPct val="100000"/>
              </a:lnSpc>
              <a:buFont typeface="Wingdings" pitchFamily="2" charset="2"/>
              <a:buNone/>
            </a:pPr>
            <a:r>
              <a:rPr lang="en-US" altLang="zh-CN" sz="2800" smtClean="0"/>
              <a:t>int main()</a:t>
            </a:r>
          </a:p>
          <a:p>
            <a:pPr>
              <a:lnSpc>
                <a:spcPct val="100000"/>
              </a:lnSpc>
              <a:buFont typeface="Wingdings" pitchFamily="2" charset="2"/>
              <a:buNone/>
            </a:pPr>
            <a:r>
              <a:rPr lang="en-US" altLang="zh-CN" sz="2800" smtClean="0"/>
              <a:t>{  ……   fun(f1,f2)  ……   }</a:t>
            </a:r>
          </a:p>
          <a:p>
            <a:pPr>
              <a:lnSpc>
                <a:spcPct val="100000"/>
              </a:lnSpc>
              <a:buFont typeface="Wingdings" pitchFamily="2" charset="2"/>
              <a:buNone/>
            </a:pPr>
            <a:endParaRPr lang="en-US" altLang="zh-CN" sz="2800" smtClean="0"/>
          </a:p>
          <a:p>
            <a:pPr>
              <a:lnSpc>
                <a:spcPct val="100000"/>
              </a:lnSpc>
              <a:buFont typeface="Wingdings" pitchFamily="2" charset="2"/>
              <a:buNone/>
            </a:pPr>
            <a:r>
              <a:rPr lang="en-US" altLang="zh-CN" sz="2800" smtClean="0"/>
              <a:t>void  fun(int (*x1)(int),int (*x2)(int,int))</a:t>
            </a:r>
            <a:endParaRPr lang="zh-CN" altLang="zh-CN" sz="2800" smtClean="0"/>
          </a:p>
          <a:p>
            <a:pPr>
              <a:lnSpc>
                <a:spcPct val="100000"/>
              </a:lnSpc>
              <a:buFont typeface="Wingdings" pitchFamily="2" charset="2"/>
              <a:buNone/>
            </a:pPr>
            <a:r>
              <a:rPr lang="en-US" altLang="zh-CN" sz="2800" smtClean="0"/>
              <a:t>{  int a,b,i=3,j=5;</a:t>
            </a:r>
            <a:endParaRPr lang="zh-CN" altLang="zh-CN" sz="2800" smtClean="0"/>
          </a:p>
          <a:p>
            <a:pPr>
              <a:lnSpc>
                <a:spcPct val="100000"/>
              </a:lnSpc>
              <a:buFont typeface="Wingdings" pitchFamily="2" charset="2"/>
              <a:buNone/>
            </a:pPr>
            <a:r>
              <a:rPr lang="en-US" altLang="zh-CN" sz="2800" smtClean="0"/>
              <a:t>    a=(*x1)(i); </a:t>
            </a:r>
            <a:endParaRPr lang="zh-CN" altLang="zh-CN" sz="2800" smtClean="0"/>
          </a:p>
          <a:p>
            <a:pPr>
              <a:lnSpc>
                <a:spcPct val="100000"/>
              </a:lnSpc>
              <a:buFont typeface="Wingdings" pitchFamily="2" charset="2"/>
              <a:buNone/>
            </a:pPr>
            <a:r>
              <a:rPr lang="en-US" altLang="zh-CN" sz="2800" smtClean="0"/>
              <a:t>    b=(*x2)(i,j); </a:t>
            </a:r>
            <a:endParaRPr lang="zh-CN" altLang="zh-CN" sz="2800" smtClean="0"/>
          </a:p>
          <a:p>
            <a:pPr>
              <a:lnSpc>
                <a:spcPct val="100000"/>
              </a:lnSpc>
              <a:buFont typeface="Wingdings" pitchFamily="2" charset="2"/>
              <a:buNone/>
            </a:pPr>
            <a:r>
              <a:rPr lang="en-US" altLang="zh-CN" sz="2800" smtClean="0"/>
              <a:t>}</a:t>
            </a:r>
            <a:endParaRPr lang="zh-CN" altLang="zh-CN" sz="2800" smtClean="0"/>
          </a:p>
          <a:p>
            <a:pPr>
              <a:buFont typeface="Wingdings" pitchFamily="2" charset="2"/>
              <a:buNone/>
            </a:pPr>
            <a:endParaRPr lang="zh-CN" altLang="zh-CN" smtClean="0"/>
          </a:p>
        </p:txBody>
      </p:sp>
      <p:cxnSp>
        <p:nvCxnSpPr>
          <p:cNvPr id="4" name="直接箭头连接符 3"/>
          <p:cNvCxnSpPr>
            <a:cxnSpLocks noChangeShapeType="1"/>
          </p:cNvCxnSpPr>
          <p:nvPr/>
        </p:nvCxnSpPr>
        <p:spPr bwMode="auto">
          <a:xfrm rot="16200000" flipH="1">
            <a:off x="4060031" y="2940844"/>
            <a:ext cx="642938" cy="76200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7" name="直接箭头连接符 6"/>
          <p:cNvCxnSpPr>
            <a:cxnSpLocks noChangeShapeType="1"/>
          </p:cNvCxnSpPr>
          <p:nvPr/>
        </p:nvCxnSpPr>
        <p:spPr bwMode="auto">
          <a:xfrm>
            <a:off x="4762500" y="3000375"/>
            <a:ext cx="3714751" cy="64293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4572000" y="4572001"/>
            <a:ext cx="4286251" cy="523875"/>
          </a:xfrm>
          <a:prstGeom prst="rect">
            <a:avLst/>
          </a:prstGeom>
          <a:noFill/>
        </p:spPr>
        <p:txBody>
          <a:bodyPr>
            <a:spAutoFit/>
          </a:bodyPr>
          <a:lstStyle/>
          <a:p>
            <a:pPr>
              <a:defRPr/>
            </a:pPr>
            <a:r>
              <a:rPr lang="zh-CN" altLang="en-US" sz="2800" b="1" dirty="0">
                <a:solidFill>
                  <a:srgbClr val="0000CC"/>
                </a:solidFill>
                <a:latin typeface="+mn-lt"/>
                <a:ea typeface="+mn-ea"/>
              </a:rPr>
              <a:t>相当于</a:t>
            </a:r>
            <a:r>
              <a:rPr lang="en-US" altLang="zh-CN" sz="2800" b="1" dirty="0">
                <a:solidFill>
                  <a:srgbClr val="0000CC"/>
                </a:solidFill>
                <a:latin typeface="+mn-lt"/>
                <a:ea typeface="+mn-ea"/>
              </a:rPr>
              <a:t>a=f1(</a:t>
            </a:r>
            <a:r>
              <a:rPr lang="en-US" altLang="zh-CN" sz="2800" b="1" dirty="0" err="1">
                <a:solidFill>
                  <a:srgbClr val="0000CC"/>
                </a:solidFill>
                <a:latin typeface="+mn-lt"/>
                <a:ea typeface="+mn-ea"/>
              </a:rPr>
              <a:t>i</a:t>
            </a:r>
            <a:r>
              <a:rPr lang="en-US" altLang="zh-CN" sz="2800" b="1" dirty="0">
                <a:solidFill>
                  <a:srgbClr val="0000CC"/>
                </a:solidFill>
                <a:latin typeface="+mn-lt"/>
                <a:ea typeface="+mn-ea"/>
              </a:rPr>
              <a:t>);</a:t>
            </a:r>
            <a:endParaRPr lang="zh-CN" altLang="en-US" sz="2800" b="1" dirty="0">
              <a:solidFill>
                <a:srgbClr val="0000CC"/>
              </a:solidFill>
              <a:latin typeface="+mn-lt"/>
              <a:ea typeface="+mn-ea"/>
            </a:endParaRPr>
          </a:p>
        </p:txBody>
      </p:sp>
      <p:sp>
        <p:nvSpPr>
          <p:cNvPr id="10" name="TextBox 9"/>
          <p:cNvSpPr txBox="1"/>
          <p:nvPr/>
        </p:nvSpPr>
        <p:spPr>
          <a:xfrm>
            <a:off x="4762500" y="5072064"/>
            <a:ext cx="4286251" cy="523875"/>
          </a:xfrm>
          <a:prstGeom prst="rect">
            <a:avLst/>
          </a:prstGeom>
          <a:noFill/>
        </p:spPr>
        <p:txBody>
          <a:bodyPr>
            <a:spAutoFit/>
          </a:bodyPr>
          <a:lstStyle/>
          <a:p>
            <a:pPr>
              <a:defRPr/>
            </a:pPr>
            <a:r>
              <a:rPr lang="zh-CN" altLang="en-US" sz="2800" b="1" dirty="0">
                <a:solidFill>
                  <a:srgbClr val="0000CC"/>
                </a:solidFill>
                <a:latin typeface="+mn-lt"/>
                <a:ea typeface="+mn-ea"/>
              </a:rPr>
              <a:t>相当于</a:t>
            </a:r>
            <a:r>
              <a:rPr lang="en-US" altLang="zh-CN" sz="2800" b="1" dirty="0">
                <a:solidFill>
                  <a:srgbClr val="0000CC"/>
                </a:solidFill>
                <a:latin typeface="+mn-lt"/>
                <a:ea typeface="+mn-ea"/>
              </a:rPr>
              <a:t>b=f2(</a:t>
            </a:r>
            <a:r>
              <a:rPr lang="en-US" altLang="zh-CN" sz="2800" b="1" dirty="0" err="1">
                <a:solidFill>
                  <a:srgbClr val="0000CC"/>
                </a:solidFill>
                <a:latin typeface="+mn-lt"/>
                <a:ea typeface="+mn-ea"/>
              </a:rPr>
              <a:t>i,j</a:t>
            </a:r>
            <a:r>
              <a:rPr lang="en-US" altLang="zh-CN" sz="2800" b="1" dirty="0">
                <a:solidFill>
                  <a:srgbClr val="0000CC"/>
                </a:solidFill>
                <a:latin typeface="+mn-lt"/>
                <a:ea typeface="+mn-ea"/>
              </a:rPr>
              <a:t>);</a:t>
            </a:r>
            <a:endParaRPr lang="zh-CN" altLang="en-US" sz="2800" b="1" dirty="0">
              <a:solidFill>
                <a:srgbClr val="0000CC"/>
              </a:solidFill>
              <a:latin typeface="+mn-lt"/>
              <a:ea typeface="+mn-ea"/>
            </a:endParaRPr>
          </a:p>
        </p:txBody>
      </p:sp>
      <p:pic>
        <p:nvPicPr>
          <p:cNvPr id="151560"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95324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1285875"/>
            <a:ext cx="11040533" cy="4838700"/>
          </a:xfrm>
        </p:spPr>
        <p:txBody>
          <a:bodyPr/>
          <a:lstStyle/>
          <a:p>
            <a:pPr>
              <a:buNone/>
            </a:pPr>
            <a:r>
              <a:rPr lang="en-US" altLang="zh-CN" smtClean="0"/>
              <a:t>  </a:t>
            </a:r>
            <a:r>
              <a:rPr lang="zh-CN" altLang="zh-CN" smtClean="0"/>
              <a:t>例</a:t>
            </a:r>
            <a:r>
              <a:rPr lang="en-US" altLang="zh-CN" smtClean="0"/>
              <a:t>8.24  </a:t>
            </a:r>
            <a:r>
              <a:rPr lang="zh-CN" altLang="zh-CN" smtClean="0"/>
              <a:t>有两个整数</a:t>
            </a:r>
            <a:r>
              <a:rPr lang="en-US" altLang="zh-CN" smtClean="0"/>
              <a:t>a</a:t>
            </a:r>
            <a:r>
              <a:rPr lang="zh-CN" altLang="zh-CN" smtClean="0"/>
              <a:t>和</a:t>
            </a:r>
            <a:r>
              <a:rPr lang="en-US" altLang="zh-CN" smtClean="0"/>
              <a:t>b</a:t>
            </a:r>
            <a:r>
              <a:rPr lang="zh-CN" altLang="zh-CN" smtClean="0"/>
              <a:t>，由用户输入</a:t>
            </a:r>
            <a:r>
              <a:rPr lang="en-US" altLang="zh-CN" smtClean="0"/>
              <a:t>1,2</a:t>
            </a:r>
            <a:r>
              <a:rPr lang="zh-CN" altLang="zh-CN" smtClean="0"/>
              <a:t>。如输入</a:t>
            </a:r>
            <a:r>
              <a:rPr lang="en-US" altLang="zh-CN" smtClean="0"/>
              <a:t>1</a:t>
            </a:r>
            <a:r>
              <a:rPr lang="zh-CN" altLang="zh-CN" smtClean="0"/>
              <a:t>，</a:t>
            </a:r>
            <a:r>
              <a:rPr lang="zh-CN" altLang="zh-CN"/>
              <a:t>程序求</a:t>
            </a:r>
            <a:r>
              <a:rPr lang="en-US" altLang="zh-CN"/>
              <a:t>a</a:t>
            </a:r>
            <a:r>
              <a:rPr lang="zh-CN" altLang="zh-CN"/>
              <a:t>与</a:t>
            </a:r>
            <a:r>
              <a:rPr lang="en-US" altLang="zh-CN"/>
              <a:t>b</a:t>
            </a:r>
            <a:r>
              <a:rPr lang="zh-CN" altLang="zh-CN"/>
              <a:t>之</a:t>
            </a:r>
            <a:r>
              <a:rPr lang="zh-CN" altLang="zh-CN" smtClean="0"/>
              <a:t>和，输入</a:t>
            </a:r>
            <a:r>
              <a:rPr lang="en-US" altLang="zh-CN" smtClean="0"/>
              <a:t>2</a:t>
            </a:r>
            <a:r>
              <a:rPr lang="zh-CN" altLang="zh-CN"/>
              <a:t>，求</a:t>
            </a:r>
            <a:r>
              <a:rPr lang="en-US" altLang="zh-CN"/>
              <a:t>a</a:t>
            </a:r>
            <a:r>
              <a:rPr lang="zh-CN" altLang="zh-CN"/>
              <a:t>与</a:t>
            </a:r>
            <a:r>
              <a:rPr lang="en-US" altLang="zh-CN"/>
              <a:t>b</a:t>
            </a:r>
            <a:r>
              <a:rPr lang="zh-CN" altLang="zh-CN" smtClean="0"/>
              <a:t>之</a:t>
            </a:r>
            <a:r>
              <a:rPr lang="zh-CN" altLang="en-US" smtClean="0"/>
              <a:t>差</a:t>
            </a:r>
          </a:p>
        </p:txBody>
      </p:sp>
      <p:pic>
        <p:nvPicPr>
          <p:cNvPr id="152579"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5533949"/>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2"/>
          <p:cNvSpPr>
            <a:spLocks noGrp="1"/>
          </p:cNvSpPr>
          <p:nvPr>
            <p:ph idx="1"/>
          </p:nvPr>
        </p:nvSpPr>
        <p:spPr>
          <a:xfrm>
            <a:off x="719667" y="642939"/>
            <a:ext cx="10871200" cy="5786438"/>
          </a:xfrm>
        </p:spPr>
        <p:txBody>
          <a:bodyPr/>
          <a:lstStyle/>
          <a:p>
            <a:pPr>
              <a:lnSpc>
                <a:spcPts val="2900"/>
              </a:lnSpc>
              <a:buNone/>
            </a:pPr>
            <a:r>
              <a:rPr lang="en-US" altLang="zh-CN" sz="2400"/>
              <a:t>int main()</a:t>
            </a:r>
          </a:p>
          <a:p>
            <a:pPr>
              <a:lnSpc>
                <a:spcPts val="2900"/>
              </a:lnSpc>
              <a:buNone/>
            </a:pPr>
            <a:r>
              <a:rPr lang="en-US" altLang="zh-CN" sz="2400" smtClean="0"/>
              <a:t>{ </a:t>
            </a:r>
            <a:r>
              <a:rPr lang="en-US" altLang="zh-CN" sz="2400"/>
              <a:t>	int a, b, result;</a:t>
            </a:r>
          </a:p>
          <a:p>
            <a:pPr>
              <a:lnSpc>
                <a:spcPts val="2900"/>
              </a:lnSpc>
              <a:buNone/>
            </a:pPr>
            <a:r>
              <a:rPr lang="en-US" altLang="zh-CN" sz="2400"/>
              <a:t>	int choice;</a:t>
            </a:r>
          </a:p>
          <a:p>
            <a:pPr>
              <a:lnSpc>
                <a:spcPts val="2900"/>
              </a:lnSpc>
              <a:buNone/>
            </a:pPr>
            <a:r>
              <a:rPr lang="en-US" altLang="zh-CN" sz="2400"/>
              <a:t>	printf("Enter two integers:");</a:t>
            </a:r>
          </a:p>
          <a:p>
            <a:pPr>
              <a:lnSpc>
                <a:spcPts val="2900"/>
              </a:lnSpc>
              <a:buNone/>
            </a:pPr>
            <a:r>
              <a:rPr lang="en-US" altLang="zh-CN" sz="2400"/>
              <a:t>	scanf("%d%d", &amp;a, &amp;b);</a:t>
            </a:r>
          </a:p>
          <a:p>
            <a:pPr>
              <a:lnSpc>
                <a:spcPts val="2900"/>
              </a:lnSpc>
              <a:buNone/>
            </a:pPr>
            <a:r>
              <a:rPr lang="en-US" altLang="zh-CN" sz="2400"/>
              <a:t>	printf("Enter your choice(1-Add,2-Substraction):");</a:t>
            </a:r>
          </a:p>
          <a:p>
            <a:pPr>
              <a:lnSpc>
                <a:spcPts val="2900"/>
              </a:lnSpc>
              <a:buNone/>
            </a:pPr>
            <a:r>
              <a:rPr lang="en-US" altLang="zh-CN" sz="2400"/>
              <a:t>	scanf("%d", &amp;choice);</a:t>
            </a:r>
          </a:p>
          <a:p>
            <a:pPr>
              <a:lnSpc>
                <a:spcPts val="2900"/>
              </a:lnSpc>
              <a:buNone/>
            </a:pPr>
            <a:r>
              <a:rPr lang="en-US" altLang="zh-CN" sz="2400"/>
              <a:t>	if(choice==1)</a:t>
            </a:r>
          </a:p>
          <a:p>
            <a:pPr>
              <a:lnSpc>
                <a:spcPts val="2900"/>
              </a:lnSpc>
              <a:buNone/>
            </a:pPr>
            <a:r>
              <a:rPr lang="en-US" altLang="zh-CN" sz="2400"/>
              <a:t>		result=f(a,b,add);</a:t>
            </a:r>
          </a:p>
          <a:p>
            <a:pPr>
              <a:lnSpc>
                <a:spcPts val="2900"/>
              </a:lnSpc>
              <a:buNone/>
            </a:pPr>
            <a:r>
              <a:rPr lang="en-US" altLang="zh-CN" sz="2400"/>
              <a:t>	else</a:t>
            </a:r>
          </a:p>
          <a:p>
            <a:pPr>
              <a:lnSpc>
                <a:spcPts val="2900"/>
              </a:lnSpc>
              <a:buNone/>
            </a:pPr>
            <a:r>
              <a:rPr lang="en-US" altLang="zh-CN" sz="2400"/>
              <a:t>		result=f(a,b,sub);</a:t>
            </a:r>
          </a:p>
          <a:p>
            <a:pPr>
              <a:lnSpc>
                <a:spcPts val="2900"/>
              </a:lnSpc>
              <a:buNone/>
            </a:pPr>
            <a:r>
              <a:rPr lang="en-US" altLang="zh-CN" sz="2400"/>
              <a:t>	printf("Result=%d\n", result);</a:t>
            </a:r>
          </a:p>
          <a:p>
            <a:pPr>
              <a:lnSpc>
                <a:spcPts val="2900"/>
              </a:lnSpc>
              <a:buNone/>
            </a:pPr>
            <a:r>
              <a:rPr lang="en-US" altLang="zh-CN" sz="2400"/>
              <a:t>	return 0;</a:t>
            </a:r>
          </a:p>
          <a:p>
            <a:pPr>
              <a:lnSpc>
                <a:spcPts val="2900"/>
              </a:lnSpc>
              <a:buNone/>
            </a:pPr>
            <a:r>
              <a:rPr lang="en-US" altLang="zh-CN" sz="2400"/>
              <a:t>}</a:t>
            </a:r>
            <a:endParaRPr lang="zh-CN" altLang="en-US" sz="2400" smtClean="0"/>
          </a:p>
        </p:txBody>
      </p:sp>
      <p:pic>
        <p:nvPicPr>
          <p:cNvPr id="15360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102436"/>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内容占位符 2"/>
          <p:cNvSpPr>
            <a:spLocks noGrp="1"/>
          </p:cNvSpPr>
          <p:nvPr>
            <p:ph idx="1"/>
          </p:nvPr>
        </p:nvSpPr>
        <p:spPr>
          <a:xfrm>
            <a:off x="719668" y="857251"/>
            <a:ext cx="10138833" cy="5643563"/>
          </a:xfrm>
        </p:spPr>
        <p:txBody>
          <a:bodyPr/>
          <a:lstStyle/>
          <a:p>
            <a:pPr>
              <a:lnSpc>
                <a:spcPts val="2900"/>
              </a:lnSpc>
              <a:buFont typeface="Wingdings" pitchFamily="2" charset="2"/>
              <a:buNone/>
            </a:pPr>
            <a:r>
              <a:rPr lang="en-US" altLang="zh-CN" sz="2800" smtClean="0"/>
              <a:t>int fun(int x,int y,int (*p)(int,int)) </a:t>
            </a:r>
            <a:endParaRPr lang="zh-CN" altLang="zh-CN" sz="2800" smtClean="0"/>
          </a:p>
          <a:p>
            <a:pPr>
              <a:lnSpc>
                <a:spcPts val="2900"/>
              </a:lnSpc>
              <a:buFont typeface="Wingdings" pitchFamily="2" charset="2"/>
              <a:buNone/>
            </a:pPr>
            <a:r>
              <a:rPr lang="en-US" altLang="zh-CN" sz="2800" smtClean="0"/>
              <a:t>{ int resout; </a:t>
            </a:r>
            <a:endParaRPr lang="zh-CN" altLang="zh-CN" sz="2800" smtClean="0"/>
          </a:p>
          <a:p>
            <a:pPr>
              <a:lnSpc>
                <a:spcPts val="2900"/>
              </a:lnSpc>
              <a:buFont typeface="Wingdings" pitchFamily="2" charset="2"/>
              <a:buNone/>
            </a:pPr>
            <a:r>
              <a:rPr lang="en-US" altLang="zh-CN" sz="2800" smtClean="0"/>
              <a:t>   resout=(*p)(x,y);</a:t>
            </a:r>
            <a:endParaRPr lang="zh-CN" altLang="zh-CN" sz="2800" smtClean="0"/>
          </a:p>
          <a:p>
            <a:pPr>
              <a:lnSpc>
                <a:spcPts val="2900"/>
              </a:lnSpc>
              <a:buFont typeface="Wingdings" pitchFamily="2" charset="2"/>
              <a:buNone/>
            </a:pPr>
            <a:r>
              <a:rPr lang="en-US" altLang="zh-CN" sz="2800" smtClean="0"/>
              <a:t>   return resout;  </a:t>
            </a:r>
            <a:endParaRPr lang="zh-CN" altLang="zh-CN" sz="2800" smtClean="0"/>
          </a:p>
          <a:p>
            <a:pPr>
              <a:lnSpc>
                <a:spcPts val="2900"/>
              </a:lnSpc>
              <a:buFont typeface="Wingdings" pitchFamily="2" charset="2"/>
              <a:buNone/>
            </a:pPr>
            <a:r>
              <a:rPr lang="en-US" altLang="zh-CN" sz="2800" smtClean="0"/>
              <a:t>} </a:t>
            </a:r>
            <a:endParaRPr lang="zh-CN" altLang="zh-CN" sz="2800" smtClean="0"/>
          </a:p>
          <a:p>
            <a:pPr>
              <a:lnSpc>
                <a:spcPts val="2900"/>
              </a:lnSpc>
              <a:buFont typeface="Wingdings" pitchFamily="2" charset="2"/>
              <a:buNone/>
            </a:pPr>
            <a:endParaRPr lang="zh-CN" altLang="en-US" sz="2800" smtClean="0"/>
          </a:p>
        </p:txBody>
      </p:sp>
      <p:pic>
        <p:nvPicPr>
          <p:cNvPr id="15463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913843"/>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2"/>
          <p:cNvSpPr>
            <a:spLocks noGrp="1"/>
          </p:cNvSpPr>
          <p:nvPr>
            <p:ph idx="1"/>
          </p:nvPr>
        </p:nvSpPr>
        <p:spPr>
          <a:xfrm>
            <a:off x="719668" y="857251"/>
            <a:ext cx="10138833" cy="5643563"/>
          </a:xfrm>
        </p:spPr>
        <p:txBody>
          <a:bodyPr/>
          <a:lstStyle/>
          <a:p>
            <a:pPr>
              <a:lnSpc>
                <a:spcPts val="2900"/>
              </a:lnSpc>
              <a:buNone/>
            </a:pPr>
            <a:r>
              <a:rPr lang="en-US" altLang="zh-CN" sz="2800"/>
              <a:t>int add(int a, int b)</a:t>
            </a:r>
          </a:p>
          <a:p>
            <a:pPr>
              <a:lnSpc>
                <a:spcPts val="2900"/>
              </a:lnSpc>
              <a:buNone/>
            </a:pPr>
            <a:r>
              <a:rPr lang="en-US" altLang="zh-CN" sz="2800"/>
              <a:t>{</a:t>
            </a:r>
          </a:p>
          <a:p>
            <a:pPr>
              <a:lnSpc>
                <a:spcPts val="2900"/>
              </a:lnSpc>
              <a:buNone/>
            </a:pPr>
            <a:r>
              <a:rPr lang="en-US" altLang="zh-CN" sz="2800"/>
              <a:t>	return a+b;</a:t>
            </a:r>
          </a:p>
          <a:p>
            <a:pPr>
              <a:lnSpc>
                <a:spcPts val="2900"/>
              </a:lnSpc>
              <a:buNone/>
            </a:pPr>
            <a:r>
              <a:rPr lang="en-US" altLang="zh-CN" sz="2800" smtClean="0"/>
              <a:t>}</a:t>
            </a:r>
          </a:p>
          <a:p>
            <a:pPr>
              <a:lnSpc>
                <a:spcPts val="2900"/>
              </a:lnSpc>
              <a:buNone/>
            </a:pPr>
            <a:endParaRPr lang="en-US" altLang="zh-CN" sz="2800"/>
          </a:p>
          <a:p>
            <a:pPr>
              <a:lnSpc>
                <a:spcPts val="2900"/>
              </a:lnSpc>
              <a:buNone/>
            </a:pPr>
            <a:endParaRPr lang="en-US" altLang="zh-CN" sz="2800"/>
          </a:p>
          <a:p>
            <a:pPr>
              <a:lnSpc>
                <a:spcPts val="2900"/>
              </a:lnSpc>
              <a:buNone/>
            </a:pPr>
            <a:r>
              <a:rPr lang="en-US" altLang="zh-CN" sz="2800"/>
              <a:t>int sub(int a, int b)</a:t>
            </a:r>
          </a:p>
          <a:p>
            <a:pPr>
              <a:lnSpc>
                <a:spcPts val="2900"/>
              </a:lnSpc>
              <a:buNone/>
            </a:pPr>
            <a:r>
              <a:rPr lang="en-US" altLang="zh-CN" sz="2800"/>
              <a:t>{</a:t>
            </a:r>
          </a:p>
          <a:p>
            <a:pPr>
              <a:lnSpc>
                <a:spcPts val="2900"/>
              </a:lnSpc>
              <a:buNone/>
            </a:pPr>
            <a:r>
              <a:rPr lang="en-US" altLang="zh-CN" sz="2800"/>
              <a:t>	return a-b;</a:t>
            </a:r>
          </a:p>
          <a:p>
            <a:pPr>
              <a:lnSpc>
                <a:spcPts val="2900"/>
              </a:lnSpc>
              <a:buNone/>
            </a:pPr>
            <a:r>
              <a:rPr lang="en-US" altLang="zh-CN" sz="2800"/>
              <a:t>}</a:t>
            </a:r>
            <a:endParaRPr lang="zh-CN" altLang="en-US" sz="2800" smtClean="0"/>
          </a:p>
        </p:txBody>
      </p:sp>
      <p:pic>
        <p:nvPicPr>
          <p:cNvPr id="15565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886586"/>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返回指针的函数</a:t>
            </a:r>
            <a:endParaRPr lang="zh-CN" altLang="en-US" dirty="0"/>
          </a:p>
        </p:txBody>
      </p:sp>
    </p:spTree>
    <p:extLst>
      <p:ext uri="{BB962C8B-B14F-4D97-AF65-F5344CB8AC3E}">
        <p14:creationId xmlns:p14="http://schemas.microsoft.com/office/powerpoint/2010/main" val="25630148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smtClean="0"/>
              <a:t>返回</a:t>
            </a:r>
            <a:r>
              <a:rPr lang="zh-CN" altLang="en-US"/>
              <a:t>指针值的函数</a:t>
            </a:r>
          </a:p>
        </p:txBody>
      </p:sp>
      <p:sp>
        <p:nvSpPr>
          <p:cNvPr id="7" name="矩形 6"/>
          <p:cNvSpPr/>
          <p:nvPr/>
        </p:nvSpPr>
        <p:spPr>
          <a:xfrm>
            <a:off x="1159578" y="145794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sz="2400" b="1" smtClean="0"/>
              <a:t>类型名 </a:t>
            </a:r>
            <a:r>
              <a:rPr lang="en-US" altLang="zh-CN" sz="2400" b="1" smtClean="0"/>
              <a:t>*</a:t>
            </a:r>
            <a:r>
              <a:rPr lang="zh-CN" altLang="en-US" sz="2400" b="1" smtClean="0"/>
              <a:t>函数名</a:t>
            </a:r>
            <a:r>
              <a:rPr lang="en-US" altLang="zh-CN" sz="2400" b="1" smtClean="0"/>
              <a:t>(</a:t>
            </a:r>
            <a:r>
              <a:rPr lang="zh-CN" altLang="en-US" sz="2400" b="1" smtClean="0"/>
              <a:t>参数表列</a:t>
            </a:r>
            <a:r>
              <a:rPr lang="en-US" altLang="zh-CN" sz="2400" b="1" smtClean="0"/>
              <a:t>)</a:t>
            </a:r>
            <a:endParaRPr lang="zh-CN" altLang="en-US" sz="2400" b="1"/>
          </a:p>
        </p:txBody>
      </p:sp>
      <p:sp>
        <p:nvSpPr>
          <p:cNvPr id="8" name="MH_Desc_1"/>
          <p:cNvSpPr/>
          <p:nvPr>
            <p:custDataLst>
              <p:tags r:id="rId1"/>
            </p:custDataLst>
          </p:nvPr>
        </p:nvSpPr>
        <p:spPr>
          <a:xfrm>
            <a:off x="1159567"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一个函数可以返回一个整型值、字符值、实型值等，也可以返回指针型的数据，即地址。其概念与以前类似，只是返回的值的类型是指针类型而已。</a:t>
            </a:r>
          </a:p>
          <a:p>
            <a:pPr algn="just">
              <a:lnSpc>
                <a:spcPct val="120000"/>
              </a:lnSpc>
              <a:spcAft>
                <a:spcPts val="600"/>
              </a:spcAft>
              <a:defRPr/>
            </a:pPr>
            <a:endParaRPr lang="zh-CN" altLang="en-US" sz="2400">
              <a:solidFill>
                <a:schemeClr val="tx1"/>
              </a:solidFill>
            </a:endParaRPr>
          </a:p>
          <a:p>
            <a:pPr algn="just">
              <a:lnSpc>
                <a:spcPct val="120000"/>
              </a:lnSpc>
              <a:spcBef>
                <a:spcPts val="600"/>
              </a:spcBef>
              <a:spcAft>
                <a:spcPts val="600"/>
              </a:spcAft>
              <a:defRPr/>
            </a:pPr>
            <a:endParaRPr lang="en-US" altLang="zh-CN" sz="2400" smtClean="0">
              <a:solidFill>
                <a:schemeClr val="tx1"/>
              </a:solidFill>
            </a:endParaRPr>
          </a:p>
          <a:p>
            <a:pPr algn="just">
              <a:lnSpc>
                <a:spcPct val="120000"/>
              </a:lnSpc>
              <a:spcBef>
                <a:spcPts val="600"/>
              </a:spcBef>
              <a:spcAft>
                <a:spcPts val="600"/>
              </a:spcAft>
              <a:defRPr/>
            </a:pPr>
            <a:r>
              <a:rPr lang="en-US" altLang="zh-CN" sz="2400" smtClean="0">
                <a:solidFill>
                  <a:schemeClr val="tx1"/>
                </a:solidFill>
              </a:rPr>
              <a:t>a</a:t>
            </a:r>
            <a:r>
              <a:rPr lang="zh-CN" altLang="en-US" sz="2400">
                <a:solidFill>
                  <a:schemeClr val="tx1"/>
                </a:solidFill>
              </a:rPr>
              <a:t>是函数名，调用它以后能得到一个</a:t>
            </a:r>
            <a:r>
              <a:rPr lang="en-US" altLang="zh-CN" sz="2400">
                <a:solidFill>
                  <a:schemeClr val="tx1"/>
                </a:solidFill>
              </a:rPr>
              <a:t>int*</a:t>
            </a:r>
            <a:r>
              <a:rPr lang="zh-CN" altLang="en-US" sz="2400">
                <a:solidFill>
                  <a:schemeClr val="tx1"/>
                </a:solidFill>
              </a:rPr>
              <a:t>型</a:t>
            </a:r>
            <a:r>
              <a:rPr lang="en-US" altLang="zh-CN" sz="2400">
                <a:solidFill>
                  <a:schemeClr val="tx1"/>
                </a:solidFill>
              </a:rPr>
              <a:t>(</a:t>
            </a:r>
            <a:r>
              <a:rPr lang="zh-CN" altLang="en-US" sz="2400">
                <a:solidFill>
                  <a:schemeClr val="tx1"/>
                </a:solidFill>
              </a:rPr>
              <a:t>指向整型数据</a:t>
            </a:r>
            <a:r>
              <a:rPr lang="en-US" altLang="zh-CN" sz="2400">
                <a:solidFill>
                  <a:schemeClr val="tx1"/>
                </a:solidFill>
              </a:rPr>
              <a:t>)</a:t>
            </a:r>
            <a:r>
              <a:rPr lang="zh-CN" altLang="en-US" sz="2400">
                <a:solidFill>
                  <a:schemeClr val="tx1"/>
                </a:solidFill>
              </a:rPr>
              <a:t>的指针，即整型数据的地址。</a:t>
            </a:r>
            <a:r>
              <a:rPr lang="en-US" altLang="zh-CN" sz="2400">
                <a:solidFill>
                  <a:schemeClr val="tx1"/>
                </a:solidFill>
              </a:rPr>
              <a:t>x</a:t>
            </a:r>
            <a:r>
              <a:rPr lang="zh-CN" altLang="en-US" sz="2400">
                <a:solidFill>
                  <a:schemeClr val="tx1"/>
                </a:solidFill>
              </a:rPr>
              <a:t>和</a:t>
            </a:r>
            <a:r>
              <a:rPr lang="en-US" altLang="zh-CN" sz="2400">
                <a:solidFill>
                  <a:schemeClr val="tx1"/>
                </a:solidFill>
              </a:rPr>
              <a:t>y</a:t>
            </a:r>
            <a:r>
              <a:rPr lang="zh-CN" altLang="en-US" sz="2400">
                <a:solidFill>
                  <a:schemeClr val="tx1"/>
                </a:solidFill>
              </a:rPr>
              <a:t>是函数</a:t>
            </a:r>
            <a:r>
              <a:rPr lang="en-US" altLang="zh-CN" sz="2400">
                <a:solidFill>
                  <a:schemeClr val="tx1"/>
                </a:solidFill>
              </a:rPr>
              <a:t>a</a:t>
            </a:r>
            <a:r>
              <a:rPr lang="zh-CN" altLang="en-US" sz="2400">
                <a:solidFill>
                  <a:schemeClr val="tx1"/>
                </a:solidFill>
              </a:rPr>
              <a:t>的形参，为整型</a:t>
            </a:r>
            <a:r>
              <a:rPr lang="zh-CN" altLang="en-US" sz="2400" smtClean="0">
                <a:solidFill>
                  <a:schemeClr val="tx1"/>
                </a:solidFill>
              </a:rPr>
              <a:t>。</a:t>
            </a:r>
            <a:endParaRPr lang="zh-CN" altLang="en-US" sz="2400">
              <a:solidFill>
                <a:schemeClr val="tx1"/>
              </a:solidFill>
            </a:endParaRPr>
          </a:p>
        </p:txBody>
      </p:sp>
      <p:sp>
        <p:nvSpPr>
          <p:cNvPr id="15" name="圆角矩形 14"/>
          <p:cNvSpPr/>
          <p:nvPr/>
        </p:nvSpPr>
        <p:spPr>
          <a:xfrm>
            <a:off x="1285865" y="3243554"/>
            <a:ext cx="4700598" cy="965045"/>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int *a(int x,int y);</a:t>
            </a:r>
          </a:p>
        </p:txBody>
      </p:sp>
    </p:spTree>
    <p:extLst>
      <p:ext uri="{BB962C8B-B14F-4D97-AF65-F5344CB8AC3E}">
        <p14:creationId xmlns:p14="http://schemas.microsoft.com/office/powerpoint/2010/main" val="38928336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smtClean="0"/>
              <a:t>返回</a:t>
            </a:r>
            <a:r>
              <a:rPr lang="zh-CN" altLang="en-US"/>
              <a:t>指针值的函数</a:t>
            </a:r>
          </a:p>
        </p:txBody>
      </p:sp>
      <p:sp>
        <p:nvSpPr>
          <p:cNvPr id="7" name="矩形 6"/>
          <p:cNvSpPr/>
          <p:nvPr/>
        </p:nvSpPr>
        <p:spPr>
          <a:xfrm>
            <a:off x="1159578" y="145794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sz="2400" b="1" smtClean="0"/>
              <a:t>类型名 </a:t>
            </a:r>
            <a:r>
              <a:rPr lang="en-US" altLang="zh-CN" sz="2400" b="1" smtClean="0"/>
              <a:t>*</a:t>
            </a:r>
            <a:r>
              <a:rPr lang="zh-CN" altLang="en-US" sz="2400" b="1" smtClean="0"/>
              <a:t>函数名</a:t>
            </a:r>
            <a:r>
              <a:rPr lang="en-US" altLang="zh-CN" sz="2400" b="1" smtClean="0"/>
              <a:t>(</a:t>
            </a:r>
            <a:r>
              <a:rPr lang="zh-CN" altLang="en-US" sz="2400" b="1" smtClean="0"/>
              <a:t>参数表列</a:t>
            </a:r>
            <a:r>
              <a:rPr lang="en-US" altLang="zh-CN" sz="2400" b="1" smtClean="0"/>
              <a:t>)</a:t>
            </a:r>
            <a:endParaRPr lang="zh-CN" altLang="en-US" sz="2400" b="1"/>
          </a:p>
        </p:txBody>
      </p:sp>
      <p:sp>
        <p:nvSpPr>
          <p:cNvPr id="8" name="MH_Desc_1"/>
          <p:cNvSpPr/>
          <p:nvPr>
            <p:custDataLst>
              <p:tags r:id="rId1"/>
            </p:custDataLst>
          </p:nvPr>
        </p:nvSpPr>
        <p:spPr>
          <a:xfrm>
            <a:off x="1159567"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smtClean="0">
                <a:solidFill>
                  <a:schemeClr val="tx1"/>
                </a:solidFill>
              </a:rPr>
              <a:t>。</a:t>
            </a:r>
            <a:endParaRPr lang="zh-CN" altLang="en-US" sz="2400">
              <a:solidFill>
                <a:schemeClr val="tx1"/>
              </a:solidFill>
            </a:endParaRPr>
          </a:p>
        </p:txBody>
      </p:sp>
      <p:grpSp>
        <p:nvGrpSpPr>
          <p:cNvPr id="6" name="组合 5">
            <a:extLst>
              <a:ext uri="{FF2B5EF4-FFF2-40B4-BE49-F238E27FC236}">
                <a16:creationId xmlns:a16="http://schemas.microsoft.com/office/drawing/2014/main" xmlns="" id="{17545ED2-DA8A-47EF-94D4-E66974757BFA}"/>
              </a:ext>
            </a:extLst>
          </p:cNvPr>
          <p:cNvGrpSpPr/>
          <p:nvPr/>
        </p:nvGrpSpPr>
        <p:grpSpPr>
          <a:xfrm>
            <a:off x="1082756" y="2325742"/>
            <a:ext cx="9873121" cy="2517721"/>
            <a:chOff x="8582294" y="4088153"/>
            <a:chExt cx="10188378" cy="1088629"/>
          </a:xfrm>
        </p:grpSpPr>
        <p:sp>
          <p:nvSpPr>
            <p:cNvPr id="9"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EFFFF"/>
                  </a:solidFill>
                </a:rPr>
                <a:t>注意</a:t>
              </a:r>
            </a:p>
          </p:txBody>
        </p:sp>
        <p:sp>
          <p:nvSpPr>
            <p:cNvPr id="10"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9399128" cy="108862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在“*</a:t>
              </a:r>
              <a:r>
                <a:rPr lang="en-US" altLang="zh-CN" sz="2400">
                  <a:solidFill>
                    <a:schemeClr val="tx1"/>
                  </a:solidFill>
                </a:rPr>
                <a:t>a”</a:t>
              </a:r>
              <a:r>
                <a:rPr lang="zh-CN" altLang="en-US" sz="2400">
                  <a:solidFill>
                    <a:schemeClr val="tx1"/>
                  </a:solidFill>
                </a:rPr>
                <a:t>两侧没有括号，在</a:t>
              </a:r>
              <a:r>
                <a:rPr lang="en-US" altLang="zh-CN" sz="2400">
                  <a:solidFill>
                    <a:schemeClr val="tx1"/>
                  </a:solidFill>
                </a:rPr>
                <a:t>a</a:t>
              </a:r>
              <a:r>
                <a:rPr lang="zh-CN" altLang="en-US" sz="2400">
                  <a:solidFill>
                    <a:schemeClr val="tx1"/>
                  </a:solidFill>
                </a:rPr>
                <a:t>的两侧分别为*运算符和</a:t>
              </a:r>
              <a:r>
                <a:rPr lang="en-US" altLang="zh-CN" sz="2400">
                  <a:solidFill>
                    <a:schemeClr val="tx1"/>
                  </a:solidFill>
                </a:rPr>
                <a:t>()</a:t>
              </a:r>
              <a:r>
                <a:rPr lang="zh-CN" altLang="en-US" sz="2400">
                  <a:solidFill>
                    <a:schemeClr val="tx1"/>
                  </a:solidFill>
                </a:rPr>
                <a:t>运算符。而</a:t>
              </a:r>
              <a:r>
                <a:rPr lang="en-US" altLang="zh-CN" sz="2400">
                  <a:solidFill>
                    <a:schemeClr val="tx1"/>
                  </a:solidFill>
                </a:rPr>
                <a:t>()</a:t>
              </a:r>
              <a:r>
                <a:rPr lang="zh-CN" altLang="en-US" sz="2400">
                  <a:solidFill>
                    <a:schemeClr val="tx1"/>
                  </a:solidFill>
                </a:rPr>
                <a:t>优先级高于*，因此</a:t>
              </a:r>
              <a:r>
                <a:rPr lang="en-US" altLang="zh-CN" sz="2400">
                  <a:solidFill>
                    <a:schemeClr val="tx1"/>
                  </a:solidFill>
                </a:rPr>
                <a:t>a</a:t>
              </a:r>
              <a:r>
                <a:rPr lang="zh-CN" altLang="en-US" sz="2400">
                  <a:solidFill>
                    <a:schemeClr val="tx1"/>
                  </a:solidFill>
                </a:rPr>
                <a:t>先与</a:t>
              </a:r>
              <a:r>
                <a:rPr lang="en-US" altLang="zh-CN" sz="2400">
                  <a:solidFill>
                    <a:schemeClr val="tx1"/>
                  </a:solidFill>
                </a:rPr>
                <a:t>()</a:t>
              </a:r>
              <a:r>
                <a:rPr lang="zh-CN" altLang="en-US" sz="2400">
                  <a:solidFill>
                    <a:schemeClr val="tx1"/>
                  </a:solidFill>
                </a:rPr>
                <a:t>结合，显然这是函数形式。这个函数前面有一个*，表示此函数是指针型函数（函数值是指针）。最前面的</a:t>
              </a:r>
              <a:r>
                <a:rPr lang="en-US" altLang="zh-CN" sz="2400">
                  <a:solidFill>
                    <a:schemeClr val="tx1"/>
                  </a:solidFill>
                </a:rPr>
                <a:t>int</a:t>
              </a:r>
              <a:r>
                <a:rPr lang="zh-CN" altLang="en-US" sz="2400">
                  <a:solidFill>
                    <a:schemeClr val="tx1"/>
                  </a:solidFill>
                </a:rPr>
                <a:t>表示返回的指针指向整型变量。</a:t>
              </a:r>
              <a:endParaRPr lang="zh-CN" altLang="en-US" sz="2400" dirty="0">
                <a:solidFill>
                  <a:schemeClr val="tx1"/>
                </a:solidFill>
              </a:endParaRPr>
            </a:p>
          </p:txBody>
        </p:sp>
        <p:sp>
          <p:nvSpPr>
            <p:cNvPr id="11"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8469047" y="487515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Tree>
    <p:extLst>
      <p:ext uri="{BB962C8B-B14F-4D97-AF65-F5344CB8AC3E}">
        <p14:creationId xmlns:p14="http://schemas.microsoft.com/office/powerpoint/2010/main" val="35346196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36"/>
            <a:ext cx="10515600" cy="953383"/>
          </a:xfrm>
        </p:spPr>
        <p:txBody>
          <a:bodyPr/>
          <a:lstStyle/>
          <a:p>
            <a:r>
              <a:rPr lang="zh-CN" altLang="en-US"/>
              <a:t>返回指针值的函数</a:t>
            </a:r>
          </a:p>
        </p:txBody>
      </p:sp>
      <p:sp>
        <p:nvSpPr>
          <p:cNvPr id="3" name="内容占位符 2"/>
          <p:cNvSpPr>
            <a:spLocks noGrp="1"/>
          </p:cNvSpPr>
          <p:nvPr>
            <p:ph idx="1"/>
          </p:nvPr>
        </p:nvSpPr>
        <p:spPr>
          <a:xfrm>
            <a:off x="550893" y="844913"/>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8.26】</a:t>
            </a:r>
            <a:r>
              <a:rPr lang="zh-CN" altLang="en-US" sz="2000">
                <a:solidFill>
                  <a:schemeClr val="accent1"/>
                </a:solidFill>
              </a:rPr>
              <a:t>对例</a:t>
            </a:r>
            <a:r>
              <a:rPr lang="en-US" altLang="zh-CN" sz="2000">
                <a:solidFill>
                  <a:schemeClr val="accent1"/>
                </a:solidFill>
              </a:rPr>
              <a:t>8.25</a:t>
            </a:r>
            <a:r>
              <a:rPr lang="zh-CN" altLang="en-US" sz="2000">
                <a:solidFill>
                  <a:schemeClr val="accent1"/>
                </a:solidFill>
              </a:rPr>
              <a:t>中的学生，找出其中有不及格的课程的学生及其学生号。</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682006" y="1315395"/>
            <a:ext cx="10879753" cy="537115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float score[][4]={{60,70,80,90},{56,89,67,88},{34,78,90,66}};</a:t>
            </a:r>
          </a:p>
          <a:p>
            <a:pPr defTabSz="363538">
              <a:lnSpc>
                <a:spcPct val="120000"/>
              </a:lnSpc>
            </a:pPr>
            <a:r>
              <a:rPr lang="en-US" altLang="zh-CN" sz="2000"/>
              <a:t>	float *search(float </a:t>
            </a:r>
            <a:r>
              <a:rPr lang="en-US" altLang="zh-CN" sz="2000" smtClean="0"/>
              <a:t>*a);</a:t>
            </a:r>
            <a:r>
              <a:rPr lang="en-US" altLang="zh-CN" sz="2000"/>
              <a:t>	</a:t>
            </a:r>
          </a:p>
          <a:p>
            <a:pPr defTabSz="363538">
              <a:lnSpc>
                <a:spcPct val="120000"/>
              </a:lnSpc>
            </a:pPr>
            <a:r>
              <a:rPr lang="en-US" altLang="zh-CN" sz="2000"/>
              <a:t>	float *p;</a:t>
            </a:r>
          </a:p>
          <a:p>
            <a:pPr defTabSz="363538">
              <a:lnSpc>
                <a:spcPct val="120000"/>
              </a:lnSpc>
            </a:pPr>
            <a:r>
              <a:rPr lang="en-US" altLang="zh-CN" sz="2000"/>
              <a:t>	int i,j;</a:t>
            </a:r>
          </a:p>
          <a:p>
            <a:pPr defTabSz="363538">
              <a:lnSpc>
                <a:spcPct val="120000"/>
              </a:lnSpc>
            </a:pPr>
            <a:r>
              <a:rPr lang="en-US" altLang="zh-CN" sz="2000"/>
              <a:t>	for(i=0;i&lt;3;i++)				</a:t>
            </a:r>
          </a:p>
          <a:p>
            <a:pPr defTabSz="363538">
              <a:lnSpc>
                <a:spcPct val="120000"/>
              </a:lnSpc>
            </a:pPr>
            <a:r>
              <a:rPr lang="en-US" altLang="zh-CN" sz="2000"/>
              <a:t>	{	</a:t>
            </a:r>
            <a:r>
              <a:rPr lang="en-US" altLang="zh-CN" sz="2000" smtClean="0"/>
              <a:t>p=search(score[i]);</a:t>
            </a:r>
            <a:endParaRPr lang="en-US" altLang="zh-CN" sz="2000"/>
          </a:p>
          <a:p>
            <a:pPr defTabSz="363538">
              <a:lnSpc>
                <a:spcPct val="120000"/>
              </a:lnSpc>
            </a:pPr>
            <a:r>
              <a:rPr lang="en-US" altLang="zh-CN" sz="2000"/>
              <a:t>		</a:t>
            </a:r>
            <a:r>
              <a:rPr lang="en-US" altLang="zh-CN" sz="2000" smtClean="0"/>
              <a:t>if(p</a:t>
            </a:r>
            <a:r>
              <a:rPr lang="en-US" altLang="zh-CN" sz="2000"/>
              <a:t> </a:t>
            </a:r>
            <a:r>
              <a:rPr lang="zh-CN" altLang="en-US" sz="2000"/>
              <a:t> </a:t>
            </a:r>
            <a:r>
              <a:rPr lang="en-US" altLang="zh-CN" sz="2000" smtClean="0"/>
              <a:t>!=NULL)</a:t>
            </a:r>
            <a:r>
              <a:rPr lang="en-US" altLang="zh-CN" sz="2000"/>
              <a:t>		</a:t>
            </a:r>
          </a:p>
          <a:p>
            <a:pPr defTabSz="363538">
              <a:lnSpc>
                <a:spcPct val="120000"/>
              </a:lnSpc>
            </a:pPr>
            <a:r>
              <a:rPr lang="en-US" altLang="zh-CN" sz="2000"/>
              <a:t>		{	printf("No.%d score:",i);</a:t>
            </a:r>
          </a:p>
          <a:p>
            <a:pPr defTabSz="363538">
              <a:lnSpc>
                <a:spcPct val="120000"/>
              </a:lnSpc>
            </a:pPr>
            <a:r>
              <a:rPr lang="en-US" altLang="zh-CN" sz="2000"/>
              <a:t>	 		for(j=0;j&lt;4;j++)</a:t>
            </a:r>
          </a:p>
          <a:p>
            <a:pPr defTabSz="363538">
              <a:lnSpc>
                <a:spcPct val="120000"/>
              </a:lnSpc>
            </a:pPr>
            <a:r>
              <a:rPr lang="en-US" altLang="zh-CN" sz="2000"/>
              <a:t>				printf("%5.2f  ",*(p+j));				</a:t>
            </a:r>
          </a:p>
          <a:p>
            <a:pPr defTabSz="363538">
              <a:lnSpc>
                <a:spcPct val="120000"/>
              </a:lnSpc>
            </a:pPr>
            <a:r>
              <a:rPr lang="en-US" altLang="zh-CN" sz="2000"/>
              <a:t>	 		printf("\n");</a:t>
            </a:r>
          </a:p>
          <a:p>
            <a:pPr defTabSz="363538">
              <a:lnSpc>
                <a:spcPct val="120000"/>
              </a:lnSpc>
            </a:pPr>
            <a:r>
              <a:rPr lang="en-US" altLang="zh-CN" sz="2000"/>
              <a:t>		} </a:t>
            </a:r>
          </a:p>
          <a:p>
            <a:pPr defTabSz="363538">
              <a:lnSpc>
                <a:spcPct val="120000"/>
              </a:lnSpc>
            </a:pPr>
            <a:r>
              <a:rPr lang="en-US" altLang="zh-CN" sz="2000"/>
              <a:t>	}</a:t>
            </a:r>
          </a:p>
          <a:p>
            <a:pPr defTabSz="363538">
              <a:lnSpc>
                <a:spcPct val="120000"/>
              </a:lnSpc>
            </a:pPr>
            <a:r>
              <a:rPr lang="en-US" altLang="zh-CN" sz="2000"/>
              <a:t>	return 0; </a:t>
            </a:r>
          </a:p>
          <a:p>
            <a:pPr defTabSz="363538">
              <a:lnSpc>
                <a:spcPct val="120000"/>
              </a:lnSpc>
            </a:pPr>
            <a:r>
              <a:rPr lang="en-US" altLang="zh-CN" sz="2000"/>
              <a:t>} </a:t>
            </a:r>
            <a:endParaRPr lang="en-US" altLang="zh-CN" sz="1400"/>
          </a:p>
          <a:p>
            <a:pPr defTabSz="363538">
              <a:lnSpc>
                <a:spcPct val="120000"/>
              </a:lnSpc>
            </a:pPr>
            <a:endParaRPr lang="en-US" altLang="zh-CN" sz="1400"/>
          </a:p>
          <a:p>
            <a:pPr defTabSz="363538">
              <a:lnSpc>
                <a:spcPct val="120000"/>
              </a:lnSpc>
            </a:pPr>
            <a:r>
              <a:rPr lang="en-US" altLang="zh-CN" sz="2000">
                <a:solidFill>
                  <a:schemeClr val="accent6"/>
                </a:solidFill>
              </a:rPr>
              <a:t>float *search(float </a:t>
            </a:r>
            <a:r>
              <a:rPr lang="en-US" altLang="zh-CN" sz="2000" smtClean="0">
                <a:solidFill>
                  <a:schemeClr val="accent6"/>
                </a:solidFill>
              </a:rPr>
              <a:t>*a)</a:t>
            </a:r>
          </a:p>
          <a:p>
            <a:pPr defTabSz="363538">
              <a:lnSpc>
                <a:spcPct val="120000"/>
              </a:lnSpc>
            </a:pPr>
            <a:r>
              <a:rPr lang="en-US" altLang="zh-CN" sz="2000" smtClean="0"/>
              <a:t>{</a:t>
            </a:r>
            <a:r>
              <a:rPr lang="en-US" altLang="zh-CN" sz="2000"/>
              <a:t>	int i=0;</a:t>
            </a:r>
          </a:p>
          <a:p>
            <a:pPr defTabSz="363538">
              <a:lnSpc>
                <a:spcPct val="120000"/>
              </a:lnSpc>
            </a:pPr>
            <a:r>
              <a:rPr lang="en-US" altLang="zh-CN" sz="2000"/>
              <a:t>	</a:t>
            </a:r>
            <a:r>
              <a:rPr lang="en-US" altLang="zh-CN" sz="2000">
                <a:solidFill>
                  <a:schemeClr val="accent6"/>
                </a:solidFill>
              </a:rPr>
              <a:t>float *pt;</a:t>
            </a:r>
          </a:p>
          <a:p>
            <a:pPr defTabSz="363538">
              <a:lnSpc>
                <a:spcPct val="120000"/>
              </a:lnSpc>
            </a:pPr>
            <a:r>
              <a:rPr lang="en-US" altLang="zh-CN" sz="2000"/>
              <a:t>	pt=NULL;	</a:t>
            </a:r>
            <a:r>
              <a:rPr lang="en-US" altLang="zh-CN" sz="2000">
                <a:solidFill>
                  <a:srgbClr val="008000"/>
                </a:solidFill>
              </a:rPr>
              <a:t>//</a:t>
            </a:r>
            <a:r>
              <a:rPr lang="zh-CN" altLang="en-US" sz="2000">
                <a:solidFill>
                  <a:srgbClr val="008000"/>
                </a:solidFill>
              </a:rPr>
              <a:t>先使</a:t>
            </a:r>
            <a:r>
              <a:rPr lang="en-US" altLang="zh-CN" sz="2000">
                <a:solidFill>
                  <a:srgbClr val="008000"/>
                </a:solidFill>
              </a:rPr>
              <a:t>pt</a:t>
            </a:r>
            <a:r>
              <a:rPr lang="zh-CN" altLang="en-US" sz="2000">
                <a:solidFill>
                  <a:srgbClr val="008000"/>
                </a:solidFill>
              </a:rPr>
              <a:t>的值为</a:t>
            </a:r>
            <a:r>
              <a:rPr lang="en-US" altLang="zh-CN" sz="2000">
                <a:solidFill>
                  <a:srgbClr val="008000"/>
                </a:solidFill>
              </a:rPr>
              <a:t>NULL</a:t>
            </a:r>
          </a:p>
          <a:p>
            <a:pPr defTabSz="363538">
              <a:lnSpc>
                <a:spcPct val="120000"/>
              </a:lnSpc>
            </a:pPr>
            <a:r>
              <a:rPr lang="en-US" altLang="zh-CN" sz="2000"/>
              <a:t>	for(;i&lt;4;i++)</a:t>
            </a:r>
          </a:p>
          <a:p>
            <a:pPr defTabSz="363538">
              <a:lnSpc>
                <a:spcPct val="120000"/>
              </a:lnSpc>
            </a:pPr>
            <a:r>
              <a:rPr lang="en-US" altLang="zh-CN" sz="2000"/>
              <a:t>	</a:t>
            </a:r>
            <a:r>
              <a:rPr lang="en-US" altLang="zh-CN" sz="2000" smtClean="0"/>
              <a:t>	if(a[i]&lt;60) { pt=a; break;}</a:t>
            </a:r>
          </a:p>
          <a:p>
            <a:pPr defTabSz="363538">
              <a:lnSpc>
                <a:spcPct val="120000"/>
              </a:lnSpc>
            </a:pPr>
            <a:r>
              <a:rPr lang="en-US" altLang="zh-CN" sz="2000"/>
              <a:t>	</a:t>
            </a:r>
            <a:r>
              <a:rPr lang="en-US" altLang="zh-CN" sz="2000" smtClean="0">
                <a:solidFill>
                  <a:schemeClr val="accent6"/>
                </a:solidFill>
              </a:rPr>
              <a:t>return(pt</a:t>
            </a:r>
            <a:r>
              <a:rPr lang="en-US" altLang="zh-CN" sz="2000">
                <a:solidFill>
                  <a:schemeClr val="accent6"/>
                </a:solidFill>
              </a:rPr>
              <a:t>);</a:t>
            </a:r>
          </a:p>
          <a:p>
            <a:pPr defTabSz="363538">
              <a:lnSpc>
                <a:spcPct val="120000"/>
              </a:lnSpc>
            </a:pPr>
            <a:r>
              <a:rPr lang="en-US" altLang="zh-CN" sz="2000"/>
              <a:t>}</a:t>
            </a:r>
            <a:endParaRPr lang="zh-CN" altLang="en-US" sz="2000" b="1" dirty="0">
              <a:solidFill>
                <a:srgbClr val="008000"/>
              </a:solidFill>
            </a:endParaRP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6024229" y="1315374"/>
            <a:ext cx="0" cy="41710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45C967AF-3871-4AAE-A875-A638B32B1FA1}"/>
              </a:ext>
            </a:extLst>
          </p:cNvPr>
          <p:cNvGrpSpPr/>
          <p:nvPr/>
        </p:nvGrpSpPr>
        <p:grpSpPr>
          <a:xfrm>
            <a:off x="5861481" y="1836731"/>
            <a:ext cx="325496" cy="260107"/>
            <a:chOff x="5926033" y="1926699"/>
            <a:chExt cx="325496" cy="260107"/>
          </a:xfrm>
        </p:grpSpPr>
        <p:sp>
          <p:nvSpPr>
            <p:cNvPr id="19"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xmlns="" id="{B236A711-9DB9-47FD-9B2E-498AAC59691E}"/>
              </a:ext>
            </a:extLst>
          </p:cNvPr>
          <p:cNvGrpSpPr/>
          <p:nvPr/>
        </p:nvGrpSpPr>
        <p:grpSpPr>
          <a:xfrm>
            <a:off x="5855500" y="4861149"/>
            <a:ext cx="325496" cy="260106"/>
            <a:chOff x="5926033" y="5434781"/>
            <a:chExt cx="325496" cy="260106"/>
          </a:xfrm>
        </p:grpSpPr>
        <p:sp>
          <p:nvSpPr>
            <p:cNvPr id="26"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141651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319"/>
            <a:ext cx="10515600" cy="1325563"/>
          </a:xfrm>
        </p:spPr>
        <p:txBody>
          <a:bodyPr/>
          <a:lstStyle/>
          <a:p>
            <a:r>
              <a:rPr lang="zh-CN" altLang="en-US" smtClean="0"/>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类型名 *指针变量名</a:t>
            </a:r>
            <a:r>
              <a:rPr lang="en-US" altLang="zh-CN" sz="2400" b="1" smtClean="0"/>
              <a:t>;</a:t>
            </a:r>
            <a:endParaRPr lang="zh-CN" altLang="en-US" sz="2400" b="1"/>
          </a:p>
        </p:txBody>
      </p:sp>
      <p:sp>
        <p:nvSpPr>
          <p:cNvPr id="5" name="圆角矩形 4"/>
          <p:cNvSpPr/>
          <p:nvPr/>
        </p:nvSpPr>
        <p:spPr>
          <a:xfrm>
            <a:off x="4874840" y="1226462"/>
            <a:ext cx="5755061"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2400" smtClean="0">
                <a:solidFill>
                  <a:schemeClr val="tx1"/>
                </a:solidFill>
              </a:rPr>
              <a:t>int </a:t>
            </a:r>
            <a:r>
              <a:rPr lang="zh-CN" altLang="en-US" sz="2400" smtClean="0">
                <a:solidFill>
                  <a:schemeClr val="tx1"/>
                </a:solidFill>
              </a:rPr>
              <a:t>*</a:t>
            </a:r>
            <a:r>
              <a:rPr lang="en-US" altLang="zh-CN" sz="2400" smtClean="0">
                <a:solidFill>
                  <a:schemeClr val="tx1"/>
                </a:solidFill>
              </a:rPr>
              <a:t>pointer_1</a:t>
            </a:r>
            <a:r>
              <a:rPr lang="en-US" altLang="zh-CN" sz="2400">
                <a:solidFill>
                  <a:schemeClr val="tx1"/>
                </a:solidFill>
              </a:rPr>
              <a:t>, </a:t>
            </a:r>
            <a:r>
              <a:rPr lang="zh-CN" altLang="en-US" sz="2400" smtClean="0">
                <a:solidFill>
                  <a:schemeClr val="tx1"/>
                </a:solidFill>
              </a:rPr>
              <a:t>*</a:t>
            </a:r>
            <a:r>
              <a:rPr lang="en-US" altLang="zh-CN" sz="2400" smtClean="0">
                <a:solidFill>
                  <a:schemeClr val="tx1"/>
                </a:solidFill>
              </a:rPr>
              <a:t>pointer_2</a:t>
            </a:r>
            <a:r>
              <a:rPr lang="en-US" altLang="zh-CN" sz="2400">
                <a:solidFill>
                  <a:schemeClr val="tx1"/>
                </a:solidFill>
              </a:rPr>
              <a:t>;</a:t>
            </a:r>
            <a:endParaRPr lang="zh-CN" altLang="en-US" sz="2400">
              <a:solidFill>
                <a:srgbClr val="008000"/>
              </a:solidFill>
            </a:endParaRPr>
          </a:p>
        </p:txBody>
      </p:sp>
      <p:sp>
        <p:nvSpPr>
          <p:cNvPr id="6" name="MH_Desc_1"/>
          <p:cNvSpPr/>
          <p:nvPr>
            <p:custDataLst>
              <p:tags r:id="rId1"/>
            </p:custDataLst>
          </p:nvPr>
        </p:nvSpPr>
        <p:spPr>
          <a:xfrm>
            <a:off x="839553" y="1911647"/>
            <a:ext cx="10522779"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smtClean="0">
                <a:solidFill>
                  <a:schemeClr val="tx1"/>
                </a:solidFill>
              </a:rPr>
              <a:t>(3) </a:t>
            </a:r>
            <a:r>
              <a:rPr lang="zh-CN" altLang="en-US" sz="2400" smtClean="0">
                <a:solidFill>
                  <a:schemeClr val="tx1"/>
                </a:solidFill>
              </a:rPr>
              <a:t>如何表示指针类型。</a:t>
            </a:r>
            <a:r>
              <a:rPr lang="zh-CN" altLang="en-US" sz="2400" b="1" smtClean="0">
                <a:solidFill>
                  <a:schemeClr val="tx1"/>
                </a:solidFill>
              </a:rPr>
              <a:t>指向整型数据的指针类型表示为“</a:t>
            </a:r>
            <a:r>
              <a:rPr lang="en-US" altLang="zh-CN" sz="2400" b="1" smtClean="0">
                <a:solidFill>
                  <a:schemeClr val="tx1"/>
                </a:solidFill>
              </a:rPr>
              <a:t>int </a:t>
            </a:r>
            <a:r>
              <a:rPr lang="zh-CN" altLang="en-US" sz="2400" b="1" smtClean="0">
                <a:solidFill>
                  <a:schemeClr val="tx1"/>
                </a:solidFill>
              </a:rPr>
              <a:t>*</a:t>
            </a:r>
            <a:r>
              <a:rPr lang="en-US" altLang="zh-CN" sz="2400" b="1" smtClean="0">
                <a:solidFill>
                  <a:schemeClr val="tx1"/>
                </a:solidFill>
              </a:rPr>
              <a:t>”</a:t>
            </a:r>
            <a:r>
              <a:rPr lang="zh-CN" altLang="en-US" sz="2400" b="1" smtClean="0">
                <a:solidFill>
                  <a:schemeClr val="tx1"/>
                </a:solidFill>
              </a:rPr>
              <a:t>，读作“指向</a:t>
            </a:r>
            <a:r>
              <a:rPr lang="en-US" altLang="zh-CN" sz="2400" b="1" smtClean="0">
                <a:solidFill>
                  <a:schemeClr val="tx1"/>
                </a:solidFill>
              </a:rPr>
              <a:t>int</a:t>
            </a:r>
            <a:r>
              <a:rPr lang="zh-CN" altLang="en-US" sz="2400" b="1" smtClean="0">
                <a:solidFill>
                  <a:schemeClr val="tx1"/>
                </a:solidFill>
              </a:rPr>
              <a:t>的指针”或简称“</a:t>
            </a:r>
            <a:r>
              <a:rPr lang="en-US" altLang="zh-CN" sz="2400" b="1" smtClean="0">
                <a:solidFill>
                  <a:schemeClr val="tx1"/>
                </a:solidFill>
              </a:rPr>
              <a:t>int</a:t>
            </a:r>
            <a:r>
              <a:rPr lang="zh-CN" altLang="en-US" sz="2400" b="1" smtClean="0">
                <a:solidFill>
                  <a:schemeClr val="tx1"/>
                </a:solidFill>
              </a:rPr>
              <a:t>指针”</a:t>
            </a:r>
            <a:r>
              <a:rPr lang="zh-CN" altLang="en-US" sz="2400" smtClean="0">
                <a:solidFill>
                  <a:schemeClr val="tx1"/>
                </a:solidFill>
              </a:rPr>
              <a:t>。</a:t>
            </a:r>
            <a:endParaRPr lang="en-US" altLang="zh-CN" sz="2400" smtClean="0">
              <a:solidFill>
                <a:schemeClr val="tx1"/>
              </a:solidFill>
            </a:endParaRPr>
          </a:p>
          <a:p>
            <a:pPr algn="just">
              <a:lnSpc>
                <a:spcPct val="150000"/>
              </a:lnSpc>
              <a:defRPr/>
            </a:pPr>
            <a:endParaRPr lang="en-US" altLang="zh-CN" sz="2400" smtClean="0">
              <a:solidFill>
                <a:schemeClr val="tx1"/>
              </a:solidFill>
            </a:endParaRPr>
          </a:p>
          <a:p>
            <a:pPr algn="just">
              <a:lnSpc>
                <a:spcPct val="150000"/>
              </a:lnSpc>
              <a:defRPr/>
            </a:pPr>
            <a:r>
              <a:rPr lang="en-US" altLang="zh-CN" sz="2400" smtClean="0">
                <a:solidFill>
                  <a:schemeClr val="tx1"/>
                </a:solidFill>
              </a:rPr>
              <a:t>(4) </a:t>
            </a:r>
            <a:r>
              <a:rPr lang="zh-CN" altLang="en-US" sz="2400" smtClean="0">
                <a:solidFill>
                  <a:schemeClr val="tx1"/>
                </a:solidFill>
              </a:rPr>
              <a:t>指针变量中只能存放地址（指针），不要将一个整数赋给一个指针变量。</a:t>
            </a:r>
            <a:endParaRPr lang="en-US" altLang="zh-CN" sz="2400">
              <a:solidFill>
                <a:schemeClr val="tx1"/>
              </a:solidFill>
            </a:endParaRPr>
          </a:p>
        </p:txBody>
      </p:sp>
    </p:spTree>
    <p:extLst>
      <p:ext uri="{BB962C8B-B14F-4D97-AF65-F5344CB8AC3E}">
        <p14:creationId xmlns:p14="http://schemas.microsoft.com/office/powerpoint/2010/main" val="30349485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71538"/>
            <a:ext cx="10515600" cy="5305425"/>
          </a:xfrm>
        </p:spPr>
        <p:txBody>
          <a:bodyPr/>
          <a:lstStyle/>
          <a:p>
            <a:r>
              <a:rPr lang="zh-CN" altLang="en-US" smtClean="0"/>
              <a:t>删除字符串</a:t>
            </a:r>
            <a:r>
              <a:rPr lang="en-US" altLang="zh-CN" smtClean="0"/>
              <a:t>s</a:t>
            </a:r>
            <a:r>
              <a:rPr lang="zh-CN" altLang="en-US" smtClean="0"/>
              <a:t>中的一个字符</a:t>
            </a:r>
            <a:r>
              <a:rPr lang="en-US" altLang="zh-CN" smtClean="0"/>
              <a:t>ch</a:t>
            </a:r>
            <a:r>
              <a:rPr lang="zh-CN" altLang="en-US" smtClean="0"/>
              <a:t>，  返回指向字符串的指针</a:t>
            </a:r>
            <a:endParaRPr lang="en-US" altLang="zh-CN" smtClean="0"/>
          </a:p>
          <a:p>
            <a:endParaRPr lang="zh-CN" altLang="en-US"/>
          </a:p>
        </p:txBody>
      </p:sp>
    </p:spTree>
    <p:extLst>
      <p:ext uri="{BB962C8B-B14F-4D97-AF65-F5344CB8AC3E}">
        <p14:creationId xmlns:p14="http://schemas.microsoft.com/office/powerpoint/2010/main" val="15358188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指针数组和多重指针</a:t>
            </a:r>
            <a:endParaRPr lang="zh-CN" altLang="en-US" dirty="0"/>
          </a:p>
        </p:txBody>
      </p:sp>
    </p:spTree>
    <p:extLst>
      <p:ext uri="{BB962C8B-B14F-4D97-AF65-F5344CB8AC3E}">
        <p14:creationId xmlns:p14="http://schemas.microsoft.com/office/powerpoint/2010/main" val="16180536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什么是指针</a:t>
            </a:r>
            <a:r>
              <a:rPr lang="zh-CN" altLang="en-US" smtClean="0"/>
              <a:t>数组</a:t>
            </a:r>
            <a:endParaRPr lang="zh-CN" altLang="en-US"/>
          </a:p>
        </p:txBody>
      </p:sp>
      <p:sp>
        <p:nvSpPr>
          <p:cNvPr id="7" name="矩形 6"/>
          <p:cNvSpPr/>
          <p:nvPr/>
        </p:nvSpPr>
        <p:spPr>
          <a:xfrm>
            <a:off x="1170956" y="2346759"/>
            <a:ext cx="6530007"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smtClean="0"/>
              <a:t>类型名 </a:t>
            </a:r>
            <a:r>
              <a:rPr lang="en-US" altLang="zh-CN" sz="2400" b="1" smtClean="0"/>
              <a:t>*</a:t>
            </a:r>
            <a:r>
              <a:rPr lang="zh-CN" altLang="en-US" sz="2400" b="1" smtClean="0"/>
              <a:t>数组名</a:t>
            </a:r>
            <a:r>
              <a:rPr lang="en-US" altLang="zh-CN" sz="2400" b="1" smtClean="0"/>
              <a:t>[</a:t>
            </a:r>
            <a:r>
              <a:rPr lang="zh-CN" altLang="en-US" sz="2400" b="1" smtClean="0"/>
              <a:t>数组长度</a:t>
            </a:r>
            <a:r>
              <a:rPr lang="en-US" altLang="zh-CN" sz="2400" b="1" smtClean="0"/>
              <a:t>];</a:t>
            </a:r>
            <a:endParaRPr lang="zh-CN" altLang="en-US" sz="2400" b="1"/>
          </a:p>
        </p:txBody>
      </p:sp>
      <p:sp>
        <p:nvSpPr>
          <p:cNvPr id="8" name="MH_Desc_1"/>
          <p:cNvSpPr/>
          <p:nvPr>
            <p:custDataLst>
              <p:tags r:id="rId1"/>
            </p:custDataLst>
          </p:nvPr>
        </p:nvSpPr>
        <p:spPr>
          <a:xfrm>
            <a:off x="1020420" y="3396076"/>
            <a:ext cx="9942444" cy="20872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一个数组，若其元素均为指针类型数据，称为</a:t>
            </a:r>
            <a:r>
              <a:rPr lang="zh-CN" altLang="en-US" sz="2400" b="1">
                <a:solidFill>
                  <a:schemeClr val="tx1"/>
                </a:solidFill>
              </a:rPr>
              <a:t>指针数组</a:t>
            </a:r>
            <a:r>
              <a:rPr lang="zh-CN" altLang="en-US" sz="2400">
                <a:solidFill>
                  <a:schemeClr val="tx1"/>
                </a:solidFill>
              </a:rPr>
              <a:t>，也就是说，指针数组中的每一个元素都存放一个地址，相当于一个指针变量</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endParaRPr lang="en-US" altLang="zh-CN" sz="2400" smtClean="0">
              <a:solidFill>
                <a:schemeClr val="tx1"/>
              </a:solidFill>
            </a:endParaRPr>
          </a:p>
          <a:p>
            <a:pPr algn="just">
              <a:lnSpc>
                <a:spcPct val="120000"/>
              </a:lnSpc>
              <a:spcAft>
                <a:spcPts val="600"/>
              </a:spcAft>
              <a:defRPr/>
            </a:pPr>
            <a:r>
              <a:rPr lang="zh-CN" altLang="en-US" sz="2400">
                <a:solidFill>
                  <a:schemeClr val="tx1"/>
                </a:solidFill>
              </a:rPr>
              <a:t>指针数组比较适合用来指向若干个字符串，使字符串处理更加方便灵活。</a:t>
            </a:r>
          </a:p>
        </p:txBody>
      </p:sp>
      <p:sp>
        <p:nvSpPr>
          <p:cNvPr id="15" name="圆角矩形 14"/>
          <p:cNvSpPr/>
          <p:nvPr/>
        </p:nvSpPr>
        <p:spPr>
          <a:xfrm>
            <a:off x="7808513" y="2329778"/>
            <a:ext cx="2478487" cy="687358"/>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int </a:t>
            </a:r>
            <a:r>
              <a:rPr lang="en-US" altLang="zh-CN" sz="2400" smtClean="0"/>
              <a:t>*p[4];</a:t>
            </a:r>
            <a:endParaRPr lang="en-US" altLang="zh-CN" sz="2400"/>
          </a:p>
        </p:txBody>
      </p:sp>
      <p:sp>
        <p:nvSpPr>
          <p:cNvPr id="3" name="矩形 2"/>
          <p:cNvSpPr/>
          <p:nvPr/>
        </p:nvSpPr>
        <p:spPr>
          <a:xfrm>
            <a:off x="1127887" y="1498781"/>
            <a:ext cx="6096000" cy="830997"/>
          </a:xfrm>
          <a:prstGeom prst="rect">
            <a:avLst/>
          </a:prstGeom>
        </p:spPr>
        <p:txBody>
          <a:bodyPr>
            <a:spAutoFit/>
          </a:bodyPr>
          <a:lstStyle/>
          <a:p>
            <a:endParaRPr lang="zh-CN" altLang="en-US" sz="2400"/>
          </a:p>
          <a:p>
            <a:r>
              <a:rPr lang="zh-CN" altLang="en-US" sz="2400"/>
              <a:t>定义一维指针数组的一般形式为</a:t>
            </a:r>
          </a:p>
        </p:txBody>
      </p:sp>
    </p:spTree>
    <p:extLst>
      <p:ext uri="{BB962C8B-B14F-4D97-AF65-F5344CB8AC3E}">
        <p14:creationId xmlns:p14="http://schemas.microsoft.com/office/powerpoint/2010/main" val="34492193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graphicFrame>
        <p:nvGraphicFramePr>
          <p:cNvPr id="5" name="表格 4"/>
          <p:cNvGraphicFramePr>
            <a:graphicFrameLocks noGrp="1"/>
          </p:cNvGraphicFramePr>
          <p:nvPr>
            <p:extLst>
              <p:ext uri="{D42A27DB-BD31-4B8C-83A1-F6EECF244321}">
                <p14:modId xmlns:p14="http://schemas.microsoft.com/office/powerpoint/2010/main" val="1684894740"/>
              </p:ext>
            </p:extLst>
          </p:nvPr>
        </p:nvGraphicFramePr>
        <p:xfrm>
          <a:off x="1355366" y="1932566"/>
          <a:ext cx="10231801" cy="4217700"/>
        </p:xfrm>
        <a:graphic>
          <a:graphicData uri="http://schemas.openxmlformats.org/drawingml/2006/table">
            <a:tbl>
              <a:tblPr>
                <a:tableStyleId>{5C22544A-7EE6-4342-B048-85BDC9FD1C3A}</a:tableStyleId>
              </a:tblPr>
              <a:tblGrid>
                <a:gridCol w="1402122">
                  <a:extLst>
                    <a:ext uri="{9D8B030D-6E8A-4147-A177-3AD203B41FA5}">
                      <a16:colId xmlns:a16="http://schemas.microsoft.com/office/drawing/2014/main" xmlns="" val="3364318394"/>
                    </a:ext>
                  </a:extLst>
                </a:gridCol>
                <a:gridCol w="885825">
                  <a:extLst>
                    <a:ext uri="{9D8B030D-6E8A-4147-A177-3AD203B41FA5}">
                      <a16:colId xmlns:a16="http://schemas.microsoft.com/office/drawing/2014/main" xmlns="" val="2579002111"/>
                    </a:ext>
                  </a:extLst>
                </a:gridCol>
                <a:gridCol w="1261187">
                  <a:extLst>
                    <a:ext uri="{9D8B030D-6E8A-4147-A177-3AD203B41FA5}">
                      <a16:colId xmlns:a16="http://schemas.microsoft.com/office/drawing/2014/main" xmlns="" val="1346082952"/>
                    </a:ext>
                  </a:extLst>
                </a:gridCol>
                <a:gridCol w="242347">
                  <a:extLst>
                    <a:ext uri="{9D8B030D-6E8A-4147-A177-3AD203B41FA5}">
                      <a16:colId xmlns:a16="http://schemas.microsoft.com/office/drawing/2014/main" xmlns="" val="535173099"/>
                    </a:ext>
                  </a:extLst>
                </a:gridCol>
                <a:gridCol w="402520">
                  <a:extLst>
                    <a:ext uri="{9D8B030D-6E8A-4147-A177-3AD203B41FA5}">
                      <a16:colId xmlns:a16="http://schemas.microsoft.com/office/drawing/2014/main" xmlns="" val="668775238"/>
                    </a:ext>
                  </a:extLst>
                </a:gridCol>
                <a:gridCol w="402520">
                  <a:extLst>
                    <a:ext uri="{9D8B030D-6E8A-4147-A177-3AD203B41FA5}">
                      <a16:colId xmlns:a16="http://schemas.microsoft.com/office/drawing/2014/main" xmlns="" val="887188650"/>
                    </a:ext>
                  </a:extLst>
                </a:gridCol>
                <a:gridCol w="402520">
                  <a:extLst>
                    <a:ext uri="{9D8B030D-6E8A-4147-A177-3AD203B41FA5}">
                      <a16:colId xmlns:a16="http://schemas.microsoft.com/office/drawing/2014/main" xmlns="" val="3074221847"/>
                    </a:ext>
                  </a:extLst>
                </a:gridCol>
                <a:gridCol w="402520">
                  <a:extLst>
                    <a:ext uri="{9D8B030D-6E8A-4147-A177-3AD203B41FA5}">
                      <a16:colId xmlns:a16="http://schemas.microsoft.com/office/drawing/2014/main" xmlns="" val="3254322486"/>
                    </a:ext>
                  </a:extLst>
                </a:gridCol>
                <a:gridCol w="402520">
                  <a:extLst>
                    <a:ext uri="{9D8B030D-6E8A-4147-A177-3AD203B41FA5}">
                      <a16:colId xmlns:a16="http://schemas.microsoft.com/office/drawing/2014/main" xmlns="" val="382527711"/>
                    </a:ext>
                  </a:extLst>
                </a:gridCol>
                <a:gridCol w="402520">
                  <a:extLst>
                    <a:ext uri="{9D8B030D-6E8A-4147-A177-3AD203B41FA5}">
                      <a16:colId xmlns:a16="http://schemas.microsoft.com/office/drawing/2014/main" xmlns="" val="2969494316"/>
                    </a:ext>
                  </a:extLst>
                </a:gridCol>
                <a:gridCol w="402520">
                  <a:extLst>
                    <a:ext uri="{9D8B030D-6E8A-4147-A177-3AD203B41FA5}">
                      <a16:colId xmlns:a16="http://schemas.microsoft.com/office/drawing/2014/main" xmlns="" val="3643107736"/>
                    </a:ext>
                  </a:extLst>
                </a:gridCol>
                <a:gridCol w="402520">
                  <a:extLst>
                    <a:ext uri="{9D8B030D-6E8A-4147-A177-3AD203B41FA5}">
                      <a16:colId xmlns:a16="http://schemas.microsoft.com/office/drawing/2014/main" xmlns="" val="690622476"/>
                    </a:ext>
                  </a:extLst>
                </a:gridCol>
                <a:gridCol w="402520">
                  <a:extLst>
                    <a:ext uri="{9D8B030D-6E8A-4147-A177-3AD203B41FA5}">
                      <a16:colId xmlns:a16="http://schemas.microsoft.com/office/drawing/2014/main" xmlns="" val="740095739"/>
                    </a:ext>
                  </a:extLst>
                </a:gridCol>
                <a:gridCol w="402520">
                  <a:extLst>
                    <a:ext uri="{9D8B030D-6E8A-4147-A177-3AD203B41FA5}">
                      <a16:colId xmlns:a16="http://schemas.microsoft.com/office/drawing/2014/main" xmlns="" val="202579085"/>
                    </a:ext>
                  </a:extLst>
                </a:gridCol>
                <a:gridCol w="402520">
                  <a:extLst>
                    <a:ext uri="{9D8B030D-6E8A-4147-A177-3AD203B41FA5}">
                      <a16:colId xmlns:a16="http://schemas.microsoft.com/office/drawing/2014/main" xmlns="" val="3139091376"/>
                    </a:ext>
                  </a:extLst>
                </a:gridCol>
                <a:gridCol w="402520">
                  <a:extLst>
                    <a:ext uri="{9D8B030D-6E8A-4147-A177-3AD203B41FA5}">
                      <a16:colId xmlns:a16="http://schemas.microsoft.com/office/drawing/2014/main" xmlns="" val="1732379298"/>
                    </a:ext>
                  </a:extLst>
                </a:gridCol>
                <a:gridCol w="402520">
                  <a:extLst>
                    <a:ext uri="{9D8B030D-6E8A-4147-A177-3AD203B41FA5}">
                      <a16:colId xmlns:a16="http://schemas.microsoft.com/office/drawing/2014/main" xmlns="" val="396421246"/>
                    </a:ext>
                  </a:extLst>
                </a:gridCol>
                <a:gridCol w="402520">
                  <a:extLst>
                    <a:ext uri="{9D8B030D-6E8A-4147-A177-3AD203B41FA5}">
                      <a16:colId xmlns:a16="http://schemas.microsoft.com/office/drawing/2014/main" xmlns="" val="276486637"/>
                    </a:ext>
                  </a:extLst>
                </a:gridCol>
                <a:gridCol w="402520">
                  <a:extLst>
                    <a:ext uri="{9D8B030D-6E8A-4147-A177-3AD203B41FA5}">
                      <a16:colId xmlns:a16="http://schemas.microsoft.com/office/drawing/2014/main" xmlns="" val="4289685920"/>
                    </a:ext>
                  </a:extLst>
                </a:gridCol>
                <a:gridCol w="402520">
                  <a:extLst>
                    <a:ext uri="{9D8B030D-6E8A-4147-A177-3AD203B41FA5}">
                      <a16:colId xmlns:a16="http://schemas.microsoft.com/office/drawing/2014/main" xmlns="" val="1903035998"/>
                    </a:ext>
                  </a:extLst>
                </a:gridCol>
              </a:tblGrid>
              <a:tr h="589648">
                <a:tc>
                  <a:txBody>
                    <a:bodyPr/>
                    <a:lstStyle/>
                    <a:p>
                      <a:pPr algn="ctr"/>
                      <a:r>
                        <a:rPr lang="zh-CN" altLang="en-US" sz="2000" b="1" smtClean="0"/>
                        <a:t>指针数组</a:t>
                      </a:r>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b="1" smtClean="0"/>
                        <a:t>字符串</a:t>
                      </a:r>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589648">
                <a:tc>
                  <a:txBody>
                    <a:bodyPr/>
                    <a:lstStyle/>
                    <a:p>
                      <a:pPr algn="ctr"/>
                      <a:r>
                        <a:rPr lang="en-US" altLang="zh-CN" sz="2000" b="1" smtClean="0"/>
                        <a:t>name[0]</a:t>
                      </a:r>
                      <a:endParaRPr lang="zh-CN" altLang="en-US" sz="2000" b="1"/>
                    </a:p>
                  </a:txBody>
                  <a:tcPr anchor="ctr">
                    <a:lnR w="12700" cmpd="sng">
                      <a:noFill/>
                    </a:lnR>
                    <a:lnT w="12700" cmpd="sng">
                      <a:noFill/>
                    </a:lnT>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Follow me</a:t>
                      </a:r>
                      <a:endParaRPr lang="zh-CN" altLang="en-US" sz="2000" b="1"/>
                    </a:p>
                  </a:txBody>
                  <a:tcPr anchor="ctr">
                    <a:lnL w="12700" cmpd="sng">
                      <a:noFill/>
                    </a:lnL>
                    <a:lnR w="12700" cmpd="sng">
                      <a:noFill/>
                    </a:lnR>
                    <a:lnT w="12700" cmpd="sng">
                      <a:noFill/>
                    </a:lnT>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F</a:t>
                      </a:r>
                      <a:endParaRPr lang="zh-CN" altLang="en-US" sz="2000" b="1"/>
                    </a:p>
                  </a:txBody>
                  <a:tcPr anchor="ctr">
                    <a:lnL w="12700" cmpd="sng">
                      <a:noFill/>
                    </a:lnL>
                    <a:lnT w="12700" cmpd="sng">
                      <a:noFill/>
                    </a:lnT>
                  </a:tcPr>
                </a:tc>
                <a:tc>
                  <a:txBody>
                    <a:bodyPr/>
                    <a:lstStyle/>
                    <a:p>
                      <a:r>
                        <a:rPr lang="en-US" altLang="zh-CN" sz="2000" b="1" smtClean="0"/>
                        <a:t>o</a:t>
                      </a:r>
                      <a:endParaRPr lang="zh-CN" altLang="en-US" sz="2000" b="1"/>
                    </a:p>
                  </a:txBody>
                  <a:tcPr anchor="ctr">
                    <a:lnT w="12700" cmpd="sng">
                      <a:noFill/>
                    </a:lnT>
                  </a:tcPr>
                </a:tc>
                <a:tc>
                  <a:txBody>
                    <a:bodyPr/>
                    <a:lstStyle/>
                    <a:p>
                      <a:r>
                        <a:rPr lang="en-US" altLang="zh-CN" sz="2000" b="1" smtClean="0"/>
                        <a:t>l</a:t>
                      </a:r>
                      <a:endParaRPr lang="zh-CN" altLang="en-US" sz="2000" b="1"/>
                    </a:p>
                  </a:txBody>
                  <a:tcPr anchor="ctr">
                    <a:lnT w="12700" cmpd="sng">
                      <a:noFill/>
                    </a:lnT>
                  </a:tcPr>
                </a:tc>
                <a:tc>
                  <a:txBody>
                    <a:bodyPr/>
                    <a:lstStyle/>
                    <a:p>
                      <a:r>
                        <a:rPr lang="en-US" altLang="zh-CN" sz="2000" b="1" smtClean="0"/>
                        <a:t>l</a:t>
                      </a:r>
                      <a:endParaRPr lang="zh-CN" altLang="en-US" sz="2000" b="1"/>
                    </a:p>
                  </a:txBody>
                  <a:tcPr anchor="ctr">
                    <a:lnT w="12700" cmpd="sng">
                      <a:noFill/>
                    </a:lnT>
                  </a:tcPr>
                </a:tc>
                <a:tc>
                  <a:txBody>
                    <a:bodyPr/>
                    <a:lstStyle/>
                    <a:p>
                      <a:r>
                        <a:rPr lang="en-US" altLang="zh-CN" sz="2000" b="1" smtClean="0"/>
                        <a:t>o</a:t>
                      </a:r>
                      <a:endParaRPr lang="zh-CN" altLang="en-US" sz="2000" b="1"/>
                    </a:p>
                  </a:txBody>
                  <a:tcPr anchor="ctr">
                    <a:lnT w="12700" cmpd="sng">
                      <a:noFill/>
                    </a:lnT>
                  </a:tcPr>
                </a:tc>
                <a:tc>
                  <a:txBody>
                    <a:bodyPr/>
                    <a:lstStyle/>
                    <a:p>
                      <a:r>
                        <a:rPr lang="en-US" altLang="zh-CN" sz="2000" b="1" smtClean="0"/>
                        <a:t>w</a:t>
                      </a:r>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r>
                        <a:rPr lang="en-US" altLang="zh-CN" sz="2000" b="1" smtClean="0"/>
                        <a:t>m</a:t>
                      </a:r>
                      <a:endParaRPr lang="zh-CN" altLang="en-US" sz="2000" b="1"/>
                    </a:p>
                  </a:txBody>
                  <a:tcPr anchor="ctr">
                    <a:lnT w="12700" cmpd="sng">
                      <a:noFill/>
                    </a:lnT>
                  </a:tcPr>
                </a:tc>
                <a:tc>
                  <a:txBody>
                    <a:bodyPr/>
                    <a:lstStyle/>
                    <a:p>
                      <a:r>
                        <a:rPr lang="en-US" altLang="zh-CN" sz="2000" b="1" smtClean="0"/>
                        <a:t>e</a:t>
                      </a:r>
                      <a:endParaRPr lang="zh-CN" altLang="en-US" sz="2000" b="1"/>
                    </a:p>
                  </a:txBody>
                  <a:tcPr anchor="ctr">
                    <a:lnT w="12700" cmpd="sng">
                      <a:noFill/>
                    </a:lnT>
                  </a:tcPr>
                </a:tc>
                <a:tc>
                  <a:txBody>
                    <a:bodyPr/>
                    <a:lstStyle/>
                    <a:p>
                      <a:r>
                        <a:rPr lang="en-US" altLang="zh-CN" sz="2000" b="1" smtClean="0"/>
                        <a:t>\0</a:t>
                      </a:r>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extLst>
                  <a:ext uri="{0D108BD9-81ED-4DB2-BD59-A6C34878D82A}">
                    <a16:rowId xmlns:a16="http://schemas.microsoft.com/office/drawing/2014/main" xmlns="" val="967086233"/>
                  </a:ext>
                </a:extLst>
              </a:tr>
              <a:tr h="589648">
                <a:tc>
                  <a:txBody>
                    <a:bodyPr/>
                    <a:lstStyle/>
                    <a:p>
                      <a:pPr algn="ctr"/>
                      <a:r>
                        <a:rPr lang="en-US" altLang="zh-CN" sz="2000" b="1" smtClean="0"/>
                        <a:t>name[1]</a:t>
                      </a:r>
                      <a:endParaRPr lang="zh-CN" altLang="en-US" sz="2000" b="1"/>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BASIC</a:t>
                      </a:r>
                      <a:endParaRPr lang="zh-CN" altLang="en-US" sz="2000" b="1"/>
                    </a:p>
                  </a:txBody>
                  <a:tcPr anchor="ctr">
                    <a:lnL w="12700" cmpd="sng">
                      <a:noFill/>
                    </a:lnL>
                    <a:lnR w="12700" cmpd="sng">
                      <a:noFill/>
                    </a:lnR>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B</a:t>
                      </a:r>
                      <a:endParaRPr lang="zh-CN" altLang="en-US" sz="2000" b="1"/>
                    </a:p>
                  </a:txBody>
                  <a:tcPr anchor="ctr">
                    <a:lnL w="12700" cmpd="sng">
                      <a:noFill/>
                    </a:lnL>
                  </a:tcPr>
                </a:tc>
                <a:tc>
                  <a:txBody>
                    <a:bodyPr/>
                    <a:lstStyle/>
                    <a:p>
                      <a:r>
                        <a:rPr lang="en-US" altLang="zh-CN" sz="2000" b="1" smtClean="0"/>
                        <a:t>A</a:t>
                      </a:r>
                      <a:endParaRPr lang="zh-CN" altLang="en-US" sz="2000" b="1"/>
                    </a:p>
                  </a:txBody>
                  <a:tcPr anchor="ctr"/>
                </a:tc>
                <a:tc>
                  <a:txBody>
                    <a:bodyPr/>
                    <a:lstStyle/>
                    <a:p>
                      <a:r>
                        <a:rPr lang="en-US" altLang="zh-CN" sz="2000" b="1" smtClean="0"/>
                        <a:t>S</a:t>
                      </a:r>
                      <a:endParaRPr lang="zh-CN" altLang="en-US" sz="2000" b="1"/>
                    </a:p>
                  </a:txBody>
                  <a:tcPr anchor="ctr"/>
                </a:tc>
                <a:tc>
                  <a:txBody>
                    <a:bodyPr/>
                    <a:lstStyle/>
                    <a:p>
                      <a:r>
                        <a:rPr lang="en-US" altLang="zh-CN" sz="2000" b="1" smtClean="0"/>
                        <a:t>I</a:t>
                      </a:r>
                      <a:endParaRPr lang="zh-CN" altLang="en-US" sz="2000" b="1"/>
                    </a:p>
                  </a:txBody>
                  <a:tcPr anchor="ctr"/>
                </a:tc>
                <a:tc>
                  <a:txBody>
                    <a:bodyPr/>
                    <a:lstStyle/>
                    <a:p>
                      <a:r>
                        <a:rPr lang="en-US" altLang="zh-CN" sz="2000" b="1" smtClean="0"/>
                        <a:t>C</a:t>
                      </a:r>
                      <a:endParaRPr lang="zh-CN" altLang="en-US" sz="2000" b="1"/>
                    </a:p>
                  </a:txBody>
                  <a:tcPr anchor="ctr"/>
                </a:tc>
                <a:tc>
                  <a:txBody>
                    <a:bodyPr/>
                    <a:lstStyle/>
                    <a:p>
                      <a:r>
                        <a:rPr lang="en-US" altLang="zh-CN" sz="2000" b="1" smtClean="0"/>
                        <a:t>\0</a:t>
                      </a:r>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extLst>
                  <a:ext uri="{0D108BD9-81ED-4DB2-BD59-A6C34878D82A}">
                    <a16:rowId xmlns:a16="http://schemas.microsoft.com/office/drawing/2014/main" xmlns="" val="1718070466"/>
                  </a:ext>
                </a:extLst>
              </a:tr>
              <a:tr h="589648">
                <a:tc>
                  <a:txBody>
                    <a:bodyPr/>
                    <a:lstStyle/>
                    <a:p>
                      <a:pPr algn="ctr"/>
                      <a:r>
                        <a:rPr lang="en-US" altLang="zh-CN" sz="2000" b="1" smtClean="0"/>
                        <a:t>name[2]</a:t>
                      </a:r>
                      <a:endParaRPr lang="zh-CN" altLang="en-US" sz="2000" b="1"/>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Great Wall</a:t>
                      </a:r>
                      <a:endParaRPr lang="zh-CN" altLang="en-US" sz="2000" b="1"/>
                    </a:p>
                  </a:txBody>
                  <a:tcPr anchor="ctr">
                    <a:lnL w="12700" cmpd="sng">
                      <a:noFill/>
                    </a:lnL>
                    <a:lnR w="12700" cmpd="sng">
                      <a:noFill/>
                    </a:lnR>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G</a:t>
                      </a:r>
                      <a:endParaRPr lang="zh-CN" altLang="en-US" sz="2000" b="1"/>
                    </a:p>
                  </a:txBody>
                  <a:tcPr anchor="ctr">
                    <a:lnL w="12700" cmpd="sng">
                      <a:noFill/>
                    </a:lnL>
                  </a:tcPr>
                </a:tc>
                <a:tc>
                  <a:txBody>
                    <a:bodyPr/>
                    <a:lstStyle/>
                    <a:p>
                      <a:r>
                        <a:rPr lang="en-US" altLang="zh-CN" sz="2000" b="1" smtClean="0"/>
                        <a:t>r</a:t>
                      </a:r>
                      <a:endParaRPr lang="zh-CN" altLang="en-US" sz="2000" b="1"/>
                    </a:p>
                  </a:txBody>
                  <a:tcPr anchor="ctr"/>
                </a:tc>
                <a:tc>
                  <a:txBody>
                    <a:bodyPr/>
                    <a:lstStyle/>
                    <a:p>
                      <a:r>
                        <a:rPr lang="en-US" altLang="zh-CN" sz="2000" b="1" smtClean="0"/>
                        <a:t>e</a:t>
                      </a:r>
                      <a:endParaRPr lang="zh-CN" altLang="en-US" sz="2000" b="1"/>
                    </a:p>
                  </a:txBody>
                  <a:tcPr anchor="ctr"/>
                </a:tc>
                <a:tc>
                  <a:txBody>
                    <a:bodyPr/>
                    <a:lstStyle/>
                    <a:p>
                      <a:r>
                        <a:rPr lang="en-US" altLang="zh-CN" sz="2000" b="1" smtClean="0"/>
                        <a:t>a</a:t>
                      </a:r>
                      <a:endParaRPr lang="zh-CN" altLang="en-US" sz="2000" b="1"/>
                    </a:p>
                  </a:txBody>
                  <a:tcPr anchor="ctr"/>
                </a:tc>
                <a:tc>
                  <a:txBody>
                    <a:bodyPr/>
                    <a:lstStyle/>
                    <a:p>
                      <a:r>
                        <a:rPr lang="en-US" altLang="zh-CN" sz="2000" b="1" smtClean="0"/>
                        <a:t>t</a:t>
                      </a:r>
                      <a:endParaRPr lang="zh-CN" altLang="en-US" sz="2000" b="1"/>
                    </a:p>
                  </a:txBody>
                  <a:tcPr anchor="ctr"/>
                </a:tc>
                <a:tc>
                  <a:txBody>
                    <a:bodyPr/>
                    <a:lstStyle/>
                    <a:p>
                      <a:endParaRPr lang="zh-CN" altLang="en-US" sz="2000" b="1"/>
                    </a:p>
                  </a:txBody>
                  <a:tcPr anchor="ctr"/>
                </a:tc>
                <a:tc>
                  <a:txBody>
                    <a:bodyPr/>
                    <a:lstStyle/>
                    <a:p>
                      <a:r>
                        <a:rPr lang="en-US" altLang="zh-CN" sz="2000" b="1" smtClean="0"/>
                        <a:t>W</a:t>
                      </a:r>
                      <a:endParaRPr lang="zh-CN" altLang="en-US" sz="2000" b="1"/>
                    </a:p>
                  </a:txBody>
                  <a:tcPr anchor="ctr"/>
                </a:tc>
                <a:tc>
                  <a:txBody>
                    <a:bodyPr/>
                    <a:lstStyle/>
                    <a:p>
                      <a:r>
                        <a:rPr lang="en-US" altLang="zh-CN" sz="2000" b="1" smtClean="0"/>
                        <a:t>a</a:t>
                      </a:r>
                      <a:endParaRPr lang="zh-CN" altLang="en-US" sz="2000" b="1"/>
                    </a:p>
                  </a:txBody>
                  <a:tcPr anchor="ctr"/>
                </a:tc>
                <a:tc>
                  <a:txBody>
                    <a:bodyPr/>
                    <a:lstStyle/>
                    <a:p>
                      <a:r>
                        <a:rPr lang="en-US" altLang="zh-CN" sz="2000" b="1" smtClean="0"/>
                        <a:t>l</a:t>
                      </a:r>
                      <a:endParaRPr lang="zh-CN" altLang="en-US" sz="2000" b="1"/>
                    </a:p>
                  </a:txBody>
                  <a:tcPr anchor="ctr"/>
                </a:tc>
                <a:tc>
                  <a:txBody>
                    <a:bodyPr/>
                    <a:lstStyle/>
                    <a:p>
                      <a:r>
                        <a:rPr lang="en-US" altLang="zh-CN" sz="2000" b="1" smtClean="0"/>
                        <a:t>l</a:t>
                      </a:r>
                      <a:endParaRPr lang="zh-CN" altLang="en-US" sz="2000" b="1"/>
                    </a:p>
                  </a:txBody>
                  <a:tcPr anchor="ctr"/>
                </a:tc>
                <a:tc>
                  <a:txBody>
                    <a:bodyPr/>
                    <a:lstStyle/>
                    <a:p>
                      <a:r>
                        <a:rPr lang="en-US" altLang="zh-CN" sz="2000" b="1" smtClean="0"/>
                        <a:t>\0</a:t>
                      </a:r>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extLst>
                  <a:ext uri="{0D108BD9-81ED-4DB2-BD59-A6C34878D82A}">
                    <a16:rowId xmlns:a16="http://schemas.microsoft.com/office/drawing/2014/main" xmlns="" val="1499695296"/>
                  </a:ext>
                </a:extLst>
              </a:tr>
              <a:tr h="589648">
                <a:tc>
                  <a:txBody>
                    <a:bodyPr/>
                    <a:lstStyle/>
                    <a:p>
                      <a:pPr algn="ctr"/>
                      <a:r>
                        <a:rPr lang="en-US" altLang="zh-CN" sz="2000" b="1" smtClean="0"/>
                        <a:t>name[3]</a:t>
                      </a:r>
                      <a:endParaRPr lang="zh-CN" altLang="en-US" sz="2000" b="1"/>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FORTRAN</a:t>
                      </a:r>
                      <a:endParaRPr lang="zh-CN" altLang="en-US" sz="2000" b="1"/>
                    </a:p>
                  </a:txBody>
                  <a:tcPr anchor="ctr">
                    <a:lnL w="12700" cmpd="sng">
                      <a:noFill/>
                    </a:lnL>
                    <a:lnR w="12700" cmpd="sng">
                      <a:noFill/>
                    </a:lnR>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F</a:t>
                      </a:r>
                      <a:endParaRPr lang="zh-CN" altLang="en-US" sz="2000" b="1"/>
                    </a:p>
                  </a:txBody>
                  <a:tcPr anchor="ctr">
                    <a:lnL w="12700" cmpd="sng">
                      <a:noFill/>
                    </a:lnL>
                  </a:tcPr>
                </a:tc>
                <a:tc>
                  <a:txBody>
                    <a:bodyPr/>
                    <a:lstStyle/>
                    <a:p>
                      <a:r>
                        <a:rPr lang="en-US" altLang="zh-CN" sz="2000" b="1" smtClean="0"/>
                        <a:t>O</a:t>
                      </a:r>
                      <a:endParaRPr lang="zh-CN" altLang="en-US" sz="2000" b="1"/>
                    </a:p>
                  </a:txBody>
                  <a:tcPr anchor="ctr"/>
                </a:tc>
                <a:tc>
                  <a:txBody>
                    <a:bodyPr/>
                    <a:lstStyle/>
                    <a:p>
                      <a:r>
                        <a:rPr lang="en-US" altLang="zh-CN" sz="2000" b="1" smtClean="0"/>
                        <a:t>R</a:t>
                      </a:r>
                      <a:endParaRPr lang="zh-CN" altLang="en-US" sz="2000" b="1"/>
                    </a:p>
                  </a:txBody>
                  <a:tcPr anchor="ctr"/>
                </a:tc>
                <a:tc>
                  <a:txBody>
                    <a:bodyPr/>
                    <a:lstStyle/>
                    <a:p>
                      <a:r>
                        <a:rPr lang="en-US" altLang="zh-CN" sz="2000" b="1" smtClean="0"/>
                        <a:t>T</a:t>
                      </a:r>
                      <a:endParaRPr lang="zh-CN" altLang="en-US" sz="2000" b="1"/>
                    </a:p>
                  </a:txBody>
                  <a:tcPr anchor="ctr"/>
                </a:tc>
                <a:tc>
                  <a:txBody>
                    <a:bodyPr/>
                    <a:lstStyle/>
                    <a:p>
                      <a:r>
                        <a:rPr lang="en-US" altLang="zh-CN" sz="2000" b="1" smtClean="0"/>
                        <a:t>R</a:t>
                      </a:r>
                      <a:endParaRPr lang="zh-CN" altLang="en-US" sz="2000" b="1"/>
                    </a:p>
                  </a:txBody>
                  <a:tcPr anchor="ctr"/>
                </a:tc>
                <a:tc>
                  <a:txBody>
                    <a:bodyPr/>
                    <a:lstStyle/>
                    <a:p>
                      <a:r>
                        <a:rPr lang="en-US" altLang="zh-CN" sz="2000" b="1" smtClean="0"/>
                        <a:t>A</a:t>
                      </a:r>
                      <a:endParaRPr lang="zh-CN" altLang="en-US" sz="2000" b="1"/>
                    </a:p>
                  </a:txBody>
                  <a:tcPr anchor="ctr"/>
                </a:tc>
                <a:tc>
                  <a:txBody>
                    <a:bodyPr/>
                    <a:lstStyle/>
                    <a:p>
                      <a:r>
                        <a:rPr lang="en-US" altLang="zh-CN" sz="2000" b="1" smtClean="0"/>
                        <a:t>N</a:t>
                      </a:r>
                      <a:endParaRPr lang="zh-CN" altLang="en-US" sz="2000" b="1"/>
                    </a:p>
                  </a:txBody>
                  <a:tcPr anchor="ctr"/>
                </a:tc>
                <a:tc>
                  <a:txBody>
                    <a:bodyPr/>
                    <a:lstStyle/>
                    <a:p>
                      <a:r>
                        <a:rPr lang="en-US" altLang="zh-CN" sz="2000" b="1" smtClean="0"/>
                        <a:t>\0</a:t>
                      </a:r>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extLst>
                  <a:ext uri="{0D108BD9-81ED-4DB2-BD59-A6C34878D82A}">
                    <a16:rowId xmlns:a16="http://schemas.microsoft.com/office/drawing/2014/main" xmlns="" val="5867963"/>
                  </a:ext>
                </a:extLst>
              </a:tr>
              <a:tr h="823892">
                <a:tc>
                  <a:txBody>
                    <a:bodyPr/>
                    <a:lstStyle/>
                    <a:p>
                      <a:pPr algn="ctr"/>
                      <a:r>
                        <a:rPr lang="en-US" altLang="zh-CN" sz="2000" b="1" smtClean="0"/>
                        <a:t>name[4]</a:t>
                      </a:r>
                      <a:endParaRPr lang="zh-CN" altLang="en-US" sz="2000" b="1"/>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Computer design</a:t>
                      </a:r>
                      <a:endParaRPr lang="zh-CN" altLang="en-US" sz="2000" b="1"/>
                    </a:p>
                  </a:txBody>
                  <a:tcPr anchor="ctr">
                    <a:lnL w="12700" cmpd="sng">
                      <a:noFill/>
                    </a:lnL>
                    <a:lnR w="12700" cmpd="sng">
                      <a:noFill/>
                    </a:lnR>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C</a:t>
                      </a:r>
                      <a:endParaRPr lang="zh-CN" altLang="en-US" sz="2000" b="1"/>
                    </a:p>
                  </a:txBody>
                  <a:tcPr anchor="ctr">
                    <a:lnL w="12700" cmpd="sng">
                      <a:noFill/>
                    </a:lnL>
                  </a:tcPr>
                </a:tc>
                <a:tc>
                  <a:txBody>
                    <a:bodyPr/>
                    <a:lstStyle/>
                    <a:p>
                      <a:r>
                        <a:rPr lang="en-US" altLang="zh-CN" sz="2000" b="1" smtClean="0"/>
                        <a:t>o</a:t>
                      </a:r>
                      <a:endParaRPr lang="zh-CN" altLang="en-US" sz="2000" b="1"/>
                    </a:p>
                  </a:txBody>
                  <a:tcPr anchor="ctr"/>
                </a:tc>
                <a:tc>
                  <a:txBody>
                    <a:bodyPr/>
                    <a:lstStyle/>
                    <a:p>
                      <a:r>
                        <a:rPr lang="en-US" altLang="zh-CN" sz="2000" b="1" smtClean="0"/>
                        <a:t>m</a:t>
                      </a:r>
                      <a:endParaRPr lang="zh-CN" altLang="en-US" sz="2000" b="1"/>
                    </a:p>
                  </a:txBody>
                  <a:tcPr anchor="ctr"/>
                </a:tc>
                <a:tc>
                  <a:txBody>
                    <a:bodyPr/>
                    <a:lstStyle/>
                    <a:p>
                      <a:r>
                        <a:rPr lang="en-US" altLang="zh-CN" sz="2000" b="1" smtClean="0"/>
                        <a:t>p</a:t>
                      </a:r>
                      <a:endParaRPr lang="zh-CN" altLang="en-US" sz="2000" b="1"/>
                    </a:p>
                  </a:txBody>
                  <a:tcPr anchor="ctr"/>
                </a:tc>
                <a:tc>
                  <a:txBody>
                    <a:bodyPr/>
                    <a:lstStyle/>
                    <a:p>
                      <a:r>
                        <a:rPr lang="en-US" altLang="zh-CN" sz="2000" b="1" smtClean="0"/>
                        <a:t>u</a:t>
                      </a:r>
                      <a:endParaRPr lang="zh-CN" altLang="en-US" sz="2000" b="1"/>
                    </a:p>
                  </a:txBody>
                  <a:tcPr anchor="ctr"/>
                </a:tc>
                <a:tc>
                  <a:txBody>
                    <a:bodyPr/>
                    <a:lstStyle/>
                    <a:p>
                      <a:r>
                        <a:rPr lang="en-US" altLang="zh-CN" sz="2000" b="1" smtClean="0"/>
                        <a:t>t</a:t>
                      </a:r>
                      <a:endParaRPr lang="zh-CN" altLang="en-US" sz="2000" b="1"/>
                    </a:p>
                  </a:txBody>
                  <a:tcPr anchor="ctr"/>
                </a:tc>
                <a:tc>
                  <a:txBody>
                    <a:bodyPr/>
                    <a:lstStyle/>
                    <a:p>
                      <a:r>
                        <a:rPr lang="en-US" altLang="zh-CN" sz="2000" b="1" smtClean="0"/>
                        <a:t>e</a:t>
                      </a:r>
                      <a:endParaRPr lang="zh-CN" altLang="en-US" sz="2000" b="1"/>
                    </a:p>
                  </a:txBody>
                  <a:tcPr anchor="ctr"/>
                </a:tc>
                <a:tc>
                  <a:txBody>
                    <a:bodyPr/>
                    <a:lstStyle/>
                    <a:p>
                      <a:r>
                        <a:rPr lang="en-US" altLang="zh-CN" sz="2000" b="1" smtClean="0"/>
                        <a:t>r</a:t>
                      </a:r>
                      <a:endParaRPr lang="zh-CN" altLang="en-US" sz="2000" b="1"/>
                    </a:p>
                  </a:txBody>
                  <a:tcPr anchor="ctr"/>
                </a:tc>
                <a:tc>
                  <a:txBody>
                    <a:bodyPr/>
                    <a:lstStyle/>
                    <a:p>
                      <a:endParaRPr lang="zh-CN" altLang="en-US" sz="2000" b="1"/>
                    </a:p>
                  </a:txBody>
                  <a:tcPr anchor="ctr"/>
                </a:tc>
                <a:tc>
                  <a:txBody>
                    <a:bodyPr/>
                    <a:lstStyle/>
                    <a:p>
                      <a:r>
                        <a:rPr lang="en-US" altLang="zh-CN" sz="2000" b="1" smtClean="0"/>
                        <a:t>d</a:t>
                      </a:r>
                      <a:endParaRPr lang="zh-CN" altLang="en-US" sz="2000" b="1"/>
                    </a:p>
                  </a:txBody>
                  <a:tcPr anchor="ctr"/>
                </a:tc>
                <a:tc>
                  <a:txBody>
                    <a:bodyPr/>
                    <a:lstStyle/>
                    <a:p>
                      <a:r>
                        <a:rPr lang="en-US" altLang="zh-CN" sz="2000" b="1" smtClean="0"/>
                        <a:t>e</a:t>
                      </a:r>
                      <a:endParaRPr lang="zh-CN" altLang="en-US" sz="2000" b="1"/>
                    </a:p>
                  </a:txBody>
                  <a:tcPr anchor="ctr"/>
                </a:tc>
                <a:tc>
                  <a:txBody>
                    <a:bodyPr/>
                    <a:lstStyle/>
                    <a:p>
                      <a:r>
                        <a:rPr lang="en-US" altLang="zh-CN" sz="2000" b="1" smtClean="0"/>
                        <a:t>s</a:t>
                      </a:r>
                      <a:endParaRPr lang="zh-CN" altLang="en-US" sz="2000" b="1"/>
                    </a:p>
                  </a:txBody>
                  <a:tcPr anchor="ctr"/>
                </a:tc>
                <a:tc>
                  <a:txBody>
                    <a:bodyPr/>
                    <a:lstStyle/>
                    <a:p>
                      <a:r>
                        <a:rPr lang="en-US" altLang="zh-CN" sz="2000" b="1" smtClean="0"/>
                        <a:t>i</a:t>
                      </a:r>
                      <a:endParaRPr lang="zh-CN" altLang="en-US" sz="2000" b="1"/>
                    </a:p>
                  </a:txBody>
                  <a:tcPr anchor="ctr"/>
                </a:tc>
                <a:tc>
                  <a:txBody>
                    <a:bodyPr/>
                    <a:lstStyle/>
                    <a:p>
                      <a:r>
                        <a:rPr lang="en-US" altLang="zh-CN" sz="2000" b="1" smtClean="0"/>
                        <a:t>g</a:t>
                      </a:r>
                      <a:endParaRPr lang="zh-CN" altLang="en-US" sz="2000" b="1"/>
                    </a:p>
                  </a:txBody>
                  <a:tcPr anchor="ctr"/>
                </a:tc>
                <a:tc>
                  <a:txBody>
                    <a:bodyPr/>
                    <a:lstStyle/>
                    <a:p>
                      <a:r>
                        <a:rPr lang="en-US" altLang="zh-CN" sz="2000" b="1" smtClean="0"/>
                        <a:t>n</a:t>
                      </a:r>
                      <a:endParaRPr lang="zh-CN" altLang="en-US" sz="2000" b="1"/>
                    </a:p>
                  </a:txBody>
                  <a:tcPr anchor="ctr"/>
                </a:tc>
                <a:tc>
                  <a:txBody>
                    <a:bodyPr/>
                    <a:lstStyle/>
                    <a:p>
                      <a:r>
                        <a:rPr lang="en-US" altLang="zh-CN" sz="2000" b="1" smtClean="0"/>
                        <a:t>\0</a:t>
                      </a:r>
                      <a:endParaRPr lang="zh-CN" altLang="en-US" sz="2000" b="1"/>
                    </a:p>
                  </a:txBody>
                  <a:tcPr anchor="ctr"/>
                </a:tc>
                <a:extLst>
                  <a:ext uri="{0D108BD9-81ED-4DB2-BD59-A6C34878D82A}">
                    <a16:rowId xmlns:a16="http://schemas.microsoft.com/office/drawing/2014/main" xmlns="" val="1514953890"/>
                  </a:ext>
                </a:extLst>
              </a:tr>
            </a:tbl>
          </a:graphicData>
        </a:graphic>
      </p:graphicFrame>
      <p:cxnSp>
        <p:nvCxnSpPr>
          <p:cNvPr id="7" name="直接箭头连接符 6"/>
          <p:cNvCxnSpPr/>
          <p:nvPr/>
        </p:nvCxnSpPr>
        <p:spPr>
          <a:xfrm>
            <a:off x="2836796" y="294757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851082" y="3668160"/>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872271" y="4335946"/>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872272" y="4985095"/>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2872273" y="575289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731688" y="2841087"/>
            <a:ext cx="904461" cy="1200329"/>
          </a:xfrm>
          <a:prstGeom prst="rect">
            <a:avLst/>
          </a:prstGeom>
          <a:noFill/>
        </p:spPr>
        <p:txBody>
          <a:bodyPr wrap="square" rtlCol="0">
            <a:spAutoFit/>
          </a:bodyPr>
          <a:lstStyle/>
          <a:p>
            <a:r>
              <a:rPr lang="zh-CN" altLang="en-US" sz="2400" smtClean="0"/>
              <a:t>排</a:t>
            </a:r>
            <a:endParaRPr lang="en-US" altLang="zh-CN" sz="2400" smtClean="0"/>
          </a:p>
          <a:p>
            <a:r>
              <a:rPr lang="zh-CN" altLang="en-US" sz="2400" smtClean="0"/>
              <a:t>序</a:t>
            </a:r>
            <a:endParaRPr lang="en-US" altLang="zh-CN" sz="2400" smtClean="0"/>
          </a:p>
          <a:p>
            <a:r>
              <a:rPr lang="zh-CN" altLang="en-US" sz="2400" smtClean="0"/>
              <a:t>前</a:t>
            </a:r>
            <a:endParaRPr lang="zh-CN" altLang="en-US" sz="2400"/>
          </a:p>
        </p:txBody>
      </p:sp>
    </p:spTree>
    <p:extLst>
      <p:ext uri="{BB962C8B-B14F-4D97-AF65-F5344CB8AC3E}">
        <p14:creationId xmlns:p14="http://schemas.microsoft.com/office/powerpoint/2010/main" val="106431587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graphicFrame>
        <p:nvGraphicFramePr>
          <p:cNvPr id="36" name="表格 35"/>
          <p:cNvGraphicFramePr>
            <a:graphicFrameLocks noGrp="1"/>
          </p:cNvGraphicFramePr>
          <p:nvPr>
            <p:extLst>
              <p:ext uri="{D42A27DB-BD31-4B8C-83A1-F6EECF244321}">
                <p14:modId xmlns:p14="http://schemas.microsoft.com/office/powerpoint/2010/main" val="858566809"/>
              </p:ext>
            </p:extLst>
          </p:nvPr>
        </p:nvGraphicFramePr>
        <p:xfrm>
          <a:off x="1257300" y="1957447"/>
          <a:ext cx="10758491" cy="4400490"/>
        </p:xfrm>
        <a:graphic>
          <a:graphicData uri="http://schemas.openxmlformats.org/drawingml/2006/table">
            <a:tbl>
              <a:tblPr>
                <a:tableStyleId>{5C22544A-7EE6-4342-B048-85BDC9FD1C3A}</a:tableStyleId>
              </a:tblPr>
              <a:tblGrid>
                <a:gridCol w="1300163">
                  <a:extLst>
                    <a:ext uri="{9D8B030D-6E8A-4147-A177-3AD203B41FA5}">
                      <a16:colId xmlns:a16="http://schemas.microsoft.com/office/drawing/2014/main" xmlns="" val="3364318394"/>
                    </a:ext>
                  </a:extLst>
                </a:gridCol>
                <a:gridCol w="611734">
                  <a:extLst>
                    <a:ext uri="{9D8B030D-6E8A-4147-A177-3AD203B41FA5}">
                      <a16:colId xmlns:a16="http://schemas.microsoft.com/office/drawing/2014/main" xmlns="" val="2579002111"/>
                    </a:ext>
                  </a:extLst>
                </a:gridCol>
                <a:gridCol w="1819932">
                  <a:extLst>
                    <a:ext uri="{9D8B030D-6E8A-4147-A177-3AD203B41FA5}">
                      <a16:colId xmlns:a16="http://schemas.microsoft.com/office/drawing/2014/main" xmlns="" val="1346082952"/>
                    </a:ext>
                  </a:extLst>
                </a:gridCol>
                <a:gridCol w="254822">
                  <a:extLst>
                    <a:ext uri="{9D8B030D-6E8A-4147-A177-3AD203B41FA5}">
                      <a16:colId xmlns:a16="http://schemas.microsoft.com/office/drawing/2014/main" xmlns="" val="535173099"/>
                    </a:ext>
                  </a:extLst>
                </a:gridCol>
                <a:gridCol w="423240">
                  <a:extLst>
                    <a:ext uri="{9D8B030D-6E8A-4147-A177-3AD203B41FA5}">
                      <a16:colId xmlns:a16="http://schemas.microsoft.com/office/drawing/2014/main" xmlns="" val="668775238"/>
                    </a:ext>
                  </a:extLst>
                </a:gridCol>
                <a:gridCol w="423240">
                  <a:extLst>
                    <a:ext uri="{9D8B030D-6E8A-4147-A177-3AD203B41FA5}">
                      <a16:colId xmlns:a16="http://schemas.microsoft.com/office/drawing/2014/main" xmlns="" val="887188650"/>
                    </a:ext>
                  </a:extLst>
                </a:gridCol>
                <a:gridCol w="423240">
                  <a:extLst>
                    <a:ext uri="{9D8B030D-6E8A-4147-A177-3AD203B41FA5}">
                      <a16:colId xmlns:a16="http://schemas.microsoft.com/office/drawing/2014/main" xmlns="" val="3074221847"/>
                    </a:ext>
                  </a:extLst>
                </a:gridCol>
                <a:gridCol w="423240">
                  <a:extLst>
                    <a:ext uri="{9D8B030D-6E8A-4147-A177-3AD203B41FA5}">
                      <a16:colId xmlns:a16="http://schemas.microsoft.com/office/drawing/2014/main" xmlns="" val="3254322486"/>
                    </a:ext>
                  </a:extLst>
                </a:gridCol>
                <a:gridCol w="423240">
                  <a:extLst>
                    <a:ext uri="{9D8B030D-6E8A-4147-A177-3AD203B41FA5}">
                      <a16:colId xmlns:a16="http://schemas.microsoft.com/office/drawing/2014/main" xmlns="" val="382527711"/>
                    </a:ext>
                  </a:extLst>
                </a:gridCol>
                <a:gridCol w="423240">
                  <a:extLst>
                    <a:ext uri="{9D8B030D-6E8A-4147-A177-3AD203B41FA5}">
                      <a16:colId xmlns:a16="http://schemas.microsoft.com/office/drawing/2014/main" xmlns="" val="2969494316"/>
                    </a:ext>
                  </a:extLst>
                </a:gridCol>
                <a:gridCol w="423240">
                  <a:extLst>
                    <a:ext uri="{9D8B030D-6E8A-4147-A177-3AD203B41FA5}">
                      <a16:colId xmlns:a16="http://schemas.microsoft.com/office/drawing/2014/main" xmlns="" val="3643107736"/>
                    </a:ext>
                  </a:extLst>
                </a:gridCol>
                <a:gridCol w="423240">
                  <a:extLst>
                    <a:ext uri="{9D8B030D-6E8A-4147-A177-3AD203B41FA5}">
                      <a16:colId xmlns:a16="http://schemas.microsoft.com/office/drawing/2014/main" xmlns="" val="690622476"/>
                    </a:ext>
                  </a:extLst>
                </a:gridCol>
                <a:gridCol w="423240">
                  <a:extLst>
                    <a:ext uri="{9D8B030D-6E8A-4147-A177-3AD203B41FA5}">
                      <a16:colId xmlns:a16="http://schemas.microsoft.com/office/drawing/2014/main" xmlns="" val="740095739"/>
                    </a:ext>
                  </a:extLst>
                </a:gridCol>
                <a:gridCol w="423240">
                  <a:extLst>
                    <a:ext uri="{9D8B030D-6E8A-4147-A177-3AD203B41FA5}">
                      <a16:colId xmlns:a16="http://schemas.microsoft.com/office/drawing/2014/main" xmlns="" val="202579085"/>
                    </a:ext>
                  </a:extLst>
                </a:gridCol>
                <a:gridCol w="423240">
                  <a:extLst>
                    <a:ext uri="{9D8B030D-6E8A-4147-A177-3AD203B41FA5}">
                      <a16:colId xmlns:a16="http://schemas.microsoft.com/office/drawing/2014/main" xmlns="" val="3139091376"/>
                    </a:ext>
                  </a:extLst>
                </a:gridCol>
                <a:gridCol w="423240">
                  <a:extLst>
                    <a:ext uri="{9D8B030D-6E8A-4147-A177-3AD203B41FA5}">
                      <a16:colId xmlns:a16="http://schemas.microsoft.com/office/drawing/2014/main" xmlns="" val="1732379298"/>
                    </a:ext>
                  </a:extLst>
                </a:gridCol>
                <a:gridCol w="423240">
                  <a:extLst>
                    <a:ext uri="{9D8B030D-6E8A-4147-A177-3AD203B41FA5}">
                      <a16:colId xmlns:a16="http://schemas.microsoft.com/office/drawing/2014/main" xmlns="" val="396421246"/>
                    </a:ext>
                  </a:extLst>
                </a:gridCol>
                <a:gridCol w="423240">
                  <a:extLst>
                    <a:ext uri="{9D8B030D-6E8A-4147-A177-3AD203B41FA5}">
                      <a16:colId xmlns:a16="http://schemas.microsoft.com/office/drawing/2014/main" xmlns="" val="276486637"/>
                    </a:ext>
                  </a:extLst>
                </a:gridCol>
                <a:gridCol w="423240">
                  <a:extLst>
                    <a:ext uri="{9D8B030D-6E8A-4147-A177-3AD203B41FA5}">
                      <a16:colId xmlns:a16="http://schemas.microsoft.com/office/drawing/2014/main" xmlns="" val="4289685920"/>
                    </a:ext>
                  </a:extLst>
                </a:gridCol>
                <a:gridCol w="423240">
                  <a:extLst>
                    <a:ext uri="{9D8B030D-6E8A-4147-A177-3AD203B41FA5}">
                      <a16:colId xmlns:a16="http://schemas.microsoft.com/office/drawing/2014/main" xmlns="" val="1903035998"/>
                    </a:ext>
                  </a:extLst>
                </a:gridCol>
              </a:tblGrid>
              <a:tr h="733415">
                <a:tc>
                  <a:txBody>
                    <a:bodyPr/>
                    <a:lstStyle/>
                    <a:p>
                      <a:pPr algn="ctr"/>
                      <a:r>
                        <a:rPr lang="zh-CN" altLang="en-US" sz="2000" smtClean="0"/>
                        <a:t>指针数组</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字符串</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733415">
                <a:tc>
                  <a:txBody>
                    <a:bodyPr/>
                    <a:lstStyle/>
                    <a:p>
                      <a:pPr algn="ctr"/>
                      <a:r>
                        <a:rPr lang="en-US" altLang="zh-CN" sz="2000" smtClean="0"/>
                        <a:t>name[0]</a:t>
                      </a:r>
                      <a:endParaRPr lang="zh-CN" altLang="en-US" sz="2000"/>
                    </a:p>
                  </a:txBody>
                  <a:tcPr anchor="ctr">
                    <a:lnR w="12700" cmpd="sng">
                      <a:noFill/>
                    </a:lnR>
                    <a:lnT w="12700" cmpd="sng">
                      <a:noFill/>
                    </a:lnT>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Follow me</a:t>
                      </a:r>
                      <a:endParaRPr lang="zh-CN" altLang="en-US" sz="2000"/>
                    </a:p>
                  </a:txBody>
                  <a:tcPr anchor="ctr">
                    <a:lnL w="12700" cmpd="sng">
                      <a:noFill/>
                    </a:lnL>
                    <a:lnR w="12700" cmpd="sng">
                      <a:noFill/>
                    </a:lnR>
                    <a:lnT w="12700" cmpd="sng">
                      <a:noFill/>
                    </a:lnT>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a:t>
                      </a:r>
                      <a:endParaRPr lang="zh-CN" altLang="en-US" sz="2000"/>
                    </a:p>
                  </a:txBody>
                  <a:tcPr anchor="ctr">
                    <a:lnL w="12700" cmpd="sng">
                      <a:noFill/>
                    </a:lnL>
                    <a:lnT w="12700" cmpd="sng">
                      <a:noFill/>
                    </a:lnT>
                  </a:tcPr>
                </a:tc>
                <a:tc>
                  <a:txBody>
                    <a:bodyPr/>
                    <a:lstStyle/>
                    <a:p>
                      <a:r>
                        <a:rPr lang="en-US" altLang="zh-CN" sz="2000" smtClean="0"/>
                        <a:t>o</a:t>
                      </a:r>
                      <a:endParaRPr lang="zh-CN" altLang="en-US" sz="2000"/>
                    </a:p>
                  </a:txBody>
                  <a:tcPr anchor="ctr">
                    <a:lnT w="12700" cmpd="sng">
                      <a:noFill/>
                    </a:lnT>
                  </a:tcPr>
                </a:tc>
                <a:tc>
                  <a:txBody>
                    <a:bodyPr/>
                    <a:lstStyle/>
                    <a:p>
                      <a:r>
                        <a:rPr lang="en-US" altLang="zh-CN" sz="2000" smtClean="0"/>
                        <a:t>l</a:t>
                      </a:r>
                      <a:endParaRPr lang="zh-CN" altLang="en-US" sz="2000"/>
                    </a:p>
                  </a:txBody>
                  <a:tcPr anchor="ctr">
                    <a:lnT w="12700" cmpd="sng">
                      <a:noFill/>
                    </a:lnT>
                  </a:tcPr>
                </a:tc>
                <a:tc>
                  <a:txBody>
                    <a:bodyPr/>
                    <a:lstStyle/>
                    <a:p>
                      <a:r>
                        <a:rPr lang="en-US" altLang="zh-CN" sz="2000" smtClean="0"/>
                        <a:t>l</a:t>
                      </a:r>
                      <a:endParaRPr lang="zh-CN" altLang="en-US" sz="2000"/>
                    </a:p>
                  </a:txBody>
                  <a:tcPr anchor="ctr">
                    <a:lnT w="12700" cmpd="sng">
                      <a:noFill/>
                    </a:lnT>
                  </a:tcPr>
                </a:tc>
                <a:tc>
                  <a:txBody>
                    <a:bodyPr/>
                    <a:lstStyle/>
                    <a:p>
                      <a:r>
                        <a:rPr lang="en-US" altLang="zh-CN" sz="2000" smtClean="0"/>
                        <a:t>o</a:t>
                      </a:r>
                      <a:endParaRPr lang="zh-CN" altLang="en-US" sz="2000"/>
                    </a:p>
                  </a:txBody>
                  <a:tcPr anchor="ctr">
                    <a:lnT w="12700" cmpd="sng">
                      <a:noFill/>
                    </a:lnT>
                  </a:tcPr>
                </a:tc>
                <a:tc>
                  <a:txBody>
                    <a:bodyPr/>
                    <a:lstStyle/>
                    <a:p>
                      <a:r>
                        <a:rPr lang="en-US" altLang="zh-CN" sz="2000" smtClean="0"/>
                        <a:t>w</a:t>
                      </a:r>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r>
                        <a:rPr lang="en-US" altLang="zh-CN" sz="2000" smtClean="0"/>
                        <a:t>m</a:t>
                      </a:r>
                      <a:endParaRPr lang="zh-CN" altLang="en-US" sz="2000"/>
                    </a:p>
                  </a:txBody>
                  <a:tcPr anchor="ctr">
                    <a:lnT w="12700" cmpd="sng">
                      <a:noFill/>
                    </a:lnT>
                  </a:tcPr>
                </a:tc>
                <a:tc>
                  <a:txBody>
                    <a:bodyPr/>
                    <a:lstStyle/>
                    <a:p>
                      <a:r>
                        <a:rPr lang="en-US" altLang="zh-CN" sz="2000" smtClean="0"/>
                        <a:t>e</a:t>
                      </a:r>
                      <a:endParaRPr lang="zh-CN" altLang="en-US" sz="2000"/>
                    </a:p>
                  </a:txBody>
                  <a:tcPr anchor="ctr">
                    <a:lnT w="12700" cmpd="sng">
                      <a:noFill/>
                    </a:lnT>
                  </a:tcPr>
                </a:tc>
                <a:tc>
                  <a:txBody>
                    <a:bodyPr/>
                    <a:lstStyle/>
                    <a:p>
                      <a:r>
                        <a:rPr lang="en-US" altLang="zh-CN" sz="2000" smtClean="0"/>
                        <a:t>\0</a:t>
                      </a:r>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extLst>
                  <a:ext uri="{0D108BD9-81ED-4DB2-BD59-A6C34878D82A}">
                    <a16:rowId xmlns:a16="http://schemas.microsoft.com/office/drawing/2014/main" xmlns="" val="967086233"/>
                  </a:ext>
                </a:extLst>
              </a:tr>
              <a:tr h="733415">
                <a:tc>
                  <a:txBody>
                    <a:bodyPr/>
                    <a:lstStyle/>
                    <a:p>
                      <a:pPr algn="ctr"/>
                      <a:r>
                        <a:rPr lang="en-US" altLang="zh-CN" sz="2000" smtClean="0"/>
                        <a:t>name[1]</a:t>
                      </a:r>
                      <a:endParaRPr lang="zh-CN" altLang="en-US" sz="20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BASIC</a:t>
                      </a:r>
                      <a:endParaRPr lang="zh-CN" altLang="en-US" sz="2000"/>
                    </a:p>
                  </a:txBody>
                  <a:tcPr anchor="ctr">
                    <a:lnL w="12700" cmpd="sng">
                      <a:noFill/>
                    </a:lnL>
                    <a:lnR w="12700" cmpd="sng">
                      <a:noFill/>
                    </a:lnR>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B</a:t>
                      </a:r>
                      <a:endParaRPr lang="zh-CN" altLang="en-US" sz="2000"/>
                    </a:p>
                  </a:txBody>
                  <a:tcPr anchor="ctr">
                    <a:lnL w="12700" cmpd="sng">
                      <a:noFill/>
                    </a:lnL>
                  </a:tcPr>
                </a:tc>
                <a:tc>
                  <a:txBody>
                    <a:bodyPr/>
                    <a:lstStyle/>
                    <a:p>
                      <a:r>
                        <a:rPr lang="en-US" altLang="zh-CN" sz="2000" smtClean="0"/>
                        <a:t>A</a:t>
                      </a:r>
                      <a:endParaRPr lang="zh-CN" altLang="en-US" sz="2000"/>
                    </a:p>
                  </a:txBody>
                  <a:tcPr anchor="ctr"/>
                </a:tc>
                <a:tc>
                  <a:txBody>
                    <a:bodyPr/>
                    <a:lstStyle/>
                    <a:p>
                      <a:r>
                        <a:rPr lang="en-US" altLang="zh-CN" sz="2000" smtClean="0"/>
                        <a:t>S</a:t>
                      </a:r>
                      <a:endParaRPr lang="zh-CN" altLang="en-US" sz="2000"/>
                    </a:p>
                  </a:txBody>
                  <a:tcPr anchor="ctr"/>
                </a:tc>
                <a:tc>
                  <a:txBody>
                    <a:bodyPr/>
                    <a:lstStyle/>
                    <a:p>
                      <a:r>
                        <a:rPr lang="en-US" altLang="zh-CN" sz="2000" smtClean="0"/>
                        <a:t>I</a:t>
                      </a:r>
                      <a:endParaRPr lang="zh-CN" altLang="en-US" sz="2000"/>
                    </a:p>
                  </a:txBody>
                  <a:tcPr anchor="ctr"/>
                </a:tc>
                <a:tc>
                  <a:txBody>
                    <a:bodyPr/>
                    <a:lstStyle/>
                    <a:p>
                      <a:r>
                        <a:rPr lang="en-US" altLang="zh-CN" sz="2000" smtClean="0"/>
                        <a:t>C</a:t>
                      </a:r>
                      <a:endParaRPr lang="zh-CN" altLang="en-US" sz="2000"/>
                    </a:p>
                  </a:txBody>
                  <a:tcPr anchor="ctr"/>
                </a:tc>
                <a:tc>
                  <a:txBody>
                    <a:bodyPr/>
                    <a:lstStyle/>
                    <a:p>
                      <a:r>
                        <a:rPr lang="en-US" altLang="zh-CN" sz="2000" smtClean="0"/>
                        <a:t>\0</a:t>
                      </a:r>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extLst>
                  <a:ext uri="{0D108BD9-81ED-4DB2-BD59-A6C34878D82A}">
                    <a16:rowId xmlns:a16="http://schemas.microsoft.com/office/drawing/2014/main" xmlns="" val="1718070466"/>
                  </a:ext>
                </a:extLst>
              </a:tr>
              <a:tr h="733415">
                <a:tc>
                  <a:txBody>
                    <a:bodyPr/>
                    <a:lstStyle/>
                    <a:p>
                      <a:pPr algn="ctr"/>
                      <a:r>
                        <a:rPr lang="en-US" altLang="zh-CN" sz="2000" smtClean="0"/>
                        <a:t>name[2]</a:t>
                      </a:r>
                      <a:endParaRPr lang="zh-CN" altLang="en-US" sz="2000"/>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Great Wall</a:t>
                      </a:r>
                      <a:endParaRPr lang="zh-CN" altLang="en-US" sz="2000"/>
                    </a:p>
                  </a:txBody>
                  <a:tcPr anchor="ctr">
                    <a:lnL w="12700" cmpd="sng">
                      <a:noFill/>
                    </a:lnL>
                    <a:lnR w="12700" cmpd="sng">
                      <a:noFill/>
                    </a:lnR>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G</a:t>
                      </a:r>
                      <a:endParaRPr lang="zh-CN" altLang="en-US" sz="2000"/>
                    </a:p>
                  </a:txBody>
                  <a:tcPr anchor="ctr">
                    <a:lnL w="12700" cmpd="sng">
                      <a:noFill/>
                    </a:lnL>
                  </a:tcPr>
                </a:tc>
                <a:tc>
                  <a:txBody>
                    <a:bodyPr/>
                    <a:lstStyle/>
                    <a:p>
                      <a:r>
                        <a:rPr lang="en-US" altLang="zh-CN" sz="2000" smtClean="0"/>
                        <a:t>r</a:t>
                      </a:r>
                      <a:endParaRPr lang="zh-CN" altLang="en-US" sz="2000"/>
                    </a:p>
                  </a:txBody>
                  <a:tcPr anchor="ctr"/>
                </a:tc>
                <a:tc>
                  <a:txBody>
                    <a:bodyPr/>
                    <a:lstStyle/>
                    <a:p>
                      <a:r>
                        <a:rPr lang="en-US" altLang="zh-CN" sz="2000" smtClean="0"/>
                        <a:t>e</a:t>
                      </a:r>
                      <a:endParaRPr lang="zh-CN" altLang="en-US" sz="2000"/>
                    </a:p>
                  </a:txBody>
                  <a:tcPr anchor="ctr"/>
                </a:tc>
                <a:tc>
                  <a:txBody>
                    <a:bodyPr/>
                    <a:lstStyle/>
                    <a:p>
                      <a:r>
                        <a:rPr lang="en-US" altLang="zh-CN" sz="2000" smtClean="0"/>
                        <a:t>a</a:t>
                      </a:r>
                      <a:endParaRPr lang="zh-CN" altLang="en-US" sz="2000"/>
                    </a:p>
                  </a:txBody>
                  <a:tcPr anchor="ctr"/>
                </a:tc>
                <a:tc>
                  <a:txBody>
                    <a:bodyPr/>
                    <a:lstStyle/>
                    <a:p>
                      <a:r>
                        <a:rPr lang="en-US" altLang="zh-CN" sz="2000" smtClean="0"/>
                        <a:t>t</a:t>
                      </a:r>
                      <a:endParaRPr lang="zh-CN" altLang="en-US" sz="2000"/>
                    </a:p>
                  </a:txBody>
                  <a:tcPr anchor="ctr"/>
                </a:tc>
                <a:tc>
                  <a:txBody>
                    <a:bodyPr/>
                    <a:lstStyle/>
                    <a:p>
                      <a:endParaRPr lang="zh-CN" altLang="en-US" sz="2000"/>
                    </a:p>
                  </a:txBody>
                  <a:tcPr anchor="ctr"/>
                </a:tc>
                <a:tc>
                  <a:txBody>
                    <a:bodyPr/>
                    <a:lstStyle/>
                    <a:p>
                      <a:r>
                        <a:rPr lang="en-US" altLang="zh-CN" sz="2000" smtClean="0"/>
                        <a:t>W</a:t>
                      </a:r>
                      <a:endParaRPr lang="zh-CN" altLang="en-US" sz="2000"/>
                    </a:p>
                  </a:txBody>
                  <a:tcPr anchor="ctr"/>
                </a:tc>
                <a:tc>
                  <a:txBody>
                    <a:bodyPr/>
                    <a:lstStyle/>
                    <a:p>
                      <a:r>
                        <a:rPr lang="en-US" altLang="zh-CN" sz="2000" smtClean="0"/>
                        <a:t>a</a:t>
                      </a:r>
                      <a:endParaRPr lang="zh-CN" altLang="en-US" sz="2000"/>
                    </a:p>
                  </a:txBody>
                  <a:tcPr anchor="ctr"/>
                </a:tc>
                <a:tc>
                  <a:txBody>
                    <a:bodyPr/>
                    <a:lstStyle/>
                    <a:p>
                      <a:r>
                        <a:rPr lang="en-US" altLang="zh-CN" sz="2000" smtClean="0"/>
                        <a:t>l</a:t>
                      </a:r>
                      <a:endParaRPr lang="zh-CN" altLang="en-US" sz="2000"/>
                    </a:p>
                  </a:txBody>
                  <a:tcPr anchor="ctr"/>
                </a:tc>
                <a:tc>
                  <a:txBody>
                    <a:bodyPr/>
                    <a:lstStyle/>
                    <a:p>
                      <a:r>
                        <a:rPr lang="en-US" altLang="zh-CN" sz="2000" smtClean="0"/>
                        <a:t>l</a:t>
                      </a:r>
                      <a:endParaRPr lang="zh-CN" altLang="en-US" sz="2000"/>
                    </a:p>
                  </a:txBody>
                  <a:tcPr anchor="ctr"/>
                </a:tc>
                <a:tc>
                  <a:txBody>
                    <a:bodyPr/>
                    <a:lstStyle/>
                    <a:p>
                      <a:r>
                        <a:rPr lang="en-US" altLang="zh-CN" sz="2000" smtClean="0"/>
                        <a:t>\0</a:t>
                      </a:r>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extLst>
                  <a:ext uri="{0D108BD9-81ED-4DB2-BD59-A6C34878D82A}">
                    <a16:rowId xmlns:a16="http://schemas.microsoft.com/office/drawing/2014/main" xmlns="" val="1499695296"/>
                  </a:ext>
                </a:extLst>
              </a:tr>
              <a:tr h="733415">
                <a:tc>
                  <a:txBody>
                    <a:bodyPr/>
                    <a:lstStyle/>
                    <a:p>
                      <a:pPr algn="ctr"/>
                      <a:r>
                        <a:rPr lang="en-US" altLang="zh-CN" sz="2000" smtClean="0"/>
                        <a:t>name[3]</a:t>
                      </a:r>
                      <a:endParaRPr lang="zh-CN" altLang="en-US" sz="2000"/>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FORTRAN</a:t>
                      </a:r>
                      <a:endParaRPr lang="zh-CN" altLang="en-US" sz="2000"/>
                    </a:p>
                  </a:txBody>
                  <a:tcPr anchor="ctr">
                    <a:lnL w="12700" cmpd="sng">
                      <a:noFill/>
                    </a:lnL>
                    <a:lnR w="12700" cmpd="sng">
                      <a:noFill/>
                    </a:lnR>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a:t>
                      </a:r>
                      <a:endParaRPr lang="zh-CN" altLang="en-US" sz="2000"/>
                    </a:p>
                  </a:txBody>
                  <a:tcPr anchor="ctr">
                    <a:lnL w="12700" cmpd="sng">
                      <a:noFill/>
                    </a:lnL>
                  </a:tcPr>
                </a:tc>
                <a:tc>
                  <a:txBody>
                    <a:bodyPr/>
                    <a:lstStyle/>
                    <a:p>
                      <a:r>
                        <a:rPr lang="en-US" altLang="zh-CN" sz="2000" smtClean="0"/>
                        <a:t>O</a:t>
                      </a:r>
                      <a:endParaRPr lang="zh-CN" altLang="en-US" sz="2000"/>
                    </a:p>
                  </a:txBody>
                  <a:tcPr anchor="ctr"/>
                </a:tc>
                <a:tc>
                  <a:txBody>
                    <a:bodyPr/>
                    <a:lstStyle/>
                    <a:p>
                      <a:r>
                        <a:rPr lang="en-US" altLang="zh-CN" sz="2000" smtClean="0"/>
                        <a:t>R</a:t>
                      </a:r>
                      <a:endParaRPr lang="zh-CN" altLang="en-US" sz="2000"/>
                    </a:p>
                  </a:txBody>
                  <a:tcPr anchor="ctr"/>
                </a:tc>
                <a:tc>
                  <a:txBody>
                    <a:bodyPr/>
                    <a:lstStyle/>
                    <a:p>
                      <a:r>
                        <a:rPr lang="en-US" altLang="zh-CN" sz="2000" smtClean="0"/>
                        <a:t>T</a:t>
                      </a:r>
                      <a:endParaRPr lang="zh-CN" altLang="en-US" sz="2000"/>
                    </a:p>
                  </a:txBody>
                  <a:tcPr anchor="ctr"/>
                </a:tc>
                <a:tc>
                  <a:txBody>
                    <a:bodyPr/>
                    <a:lstStyle/>
                    <a:p>
                      <a:r>
                        <a:rPr lang="en-US" altLang="zh-CN" sz="2000" smtClean="0"/>
                        <a:t>R</a:t>
                      </a:r>
                      <a:endParaRPr lang="zh-CN" altLang="en-US" sz="2000"/>
                    </a:p>
                  </a:txBody>
                  <a:tcPr anchor="ctr"/>
                </a:tc>
                <a:tc>
                  <a:txBody>
                    <a:bodyPr/>
                    <a:lstStyle/>
                    <a:p>
                      <a:r>
                        <a:rPr lang="en-US" altLang="zh-CN" sz="2000" smtClean="0"/>
                        <a:t>A</a:t>
                      </a:r>
                      <a:endParaRPr lang="zh-CN" altLang="en-US" sz="2000"/>
                    </a:p>
                  </a:txBody>
                  <a:tcPr anchor="ctr"/>
                </a:tc>
                <a:tc>
                  <a:txBody>
                    <a:bodyPr/>
                    <a:lstStyle/>
                    <a:p>
                      <a:r>
                        <a:rPr lang="en-US" altLang="zh-CN" sz="2000" smtClean="0"/>
                        <a:t>N</a:t>
                      </a:r>
                      <a:endParaRPr lang="zh-CN" altLang="en-US" sz="2000"/>
                    </a:p>
                  </a:txBody>
                  <a:tcPr anchor="ctr"/>
                </a:tc>
                <a:tc>
                  <a:txBody>
                    <a:bodyPr/>
                    <a:lstStyle/>
                    <a:p>
                      <a:r>
                        <a:rPr lang="en-US" altLang="zh-CN" sz="2000" smtClean="0"/>
                        <a:t>\0</a:t>
                      </a:r>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extLst>
                  <a:ext uri="{0D108BD9-81ED-4DB2-BD59-A6C34878D82A}">
                    <a16:rowId xmlns:a16="http://schemas.microsoft.com/office/drawing/2014/main" xmlns="" val="5867963"/>
                  </a:ext>
                </a:extLst>
              </a:tr>
              <a:tr h="733415">
                <a:tc>
                  <a:txBody>
                    <a:bodyPr/>
                    <a:lstStyle/>
                    <a:p>
                      <a:pPr algn="ctr"/>
                      <a:r>
                        <a:rPr lang="en-US" altLang="zh-CN" sz="2000" smtClean="0"/>
                        <a:t>name[4]</a:t>
                      </a:r>
                      <a:endParaRPr lang="zh-CN" altLang="en-US" sz="2000"/>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Computer design</a:t>
                      </a:r>
                      <a:endParaRPr lang="zh-CN" altLang="en-US" sz="2000"/>
                    </a:p>
                  </a:txBody>
                  <a:tcPr anchor="ctr">
                    <a:lnL w="12700" cmpd="sng">
                      <a:noFill/>
                    </a:lnL>
                    <a:lnR w="12700" cmpd="sng">
                      <a:noFill/>
                    </a:lnR>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C</a:t>
                      </a:r>
                      <a:endParaRPr lang="zh-CN" altLang="en-US" sz="2000"/>
                    </a:p>
                  </a:txBody>
                  <a:tcPr anchor="ctr">
                    <a:lnL w="12700" cmpd="sng">
                      <a:noFill/>
                    </a:lnL>
                  </a:tcPr>
                </a:tc>
                <a:tc>
                  <a:txBody>
                    <a:bodyPr/>
                    <a:lstStyle/>
                    <a:p>
                      <a:r>
                        <a:rPr lang="en-US" altLang="zh-CN" sz="2000" smtClean="0"/>
                        <a:t>o</a:t>
                      </a:r>
                      <a:endParaRPr lang="zh-CN" altLang="en-US" sz="2000"/>
                    </a:p>
                  </a:txBody>
                  <a:tcPr anchor="ctr"/>
                </a:tc>
                <a:tc>
                  <a:txBody>
                    <a:bodyPr/>
                    <a:lstStyle/>
                    <a:p>
                      <a:r>
                        <a:rPr lang="en-US" altLang="zh-CN" sz="2000" smtClean="0"/>
                        <a:t>m</a:t>
                      </a:r>
                      <a:endParaRPr lang="zh-CN" altLang="en-US" sz="2000"/>
                    </a:p>
                  </a:txBody>
                  <a:tcPr anchor="ctr"/>
                </a:tc>
                <a:tc>
                  <a:txBody>
                    <a:bodyPr/>
                    <a:lstStyle/>
                    <a:p>
                      <a:r>
                        <a:rPr lang="en-US" altLang="zh-CN" sz="2000" smtClean="0"/>
                        <a:t>p</a:t>
                      </a:r>
                      <a:endParaRPr lang="zh-CN" altLang="en-US" sz="2000"/>
                    </a:p>
                  </a:txBody>
                  <a:tcPr anchor="ctr"/>
                </a:tc>
                <a:tc>
                  <a:txBody>
                    <a:bodyPr/>
                    <a:lstStyle/>
                    <a:p>
                      <a:r>
                        <a:rPr lang="en-US" altLang="zh-CN" sz="2000" smtClean="0"/>
                        <a:t>u</a:t>
                      </a:r>
                      <a:endParaRPr lang="zh-CN" altLang="en-US" sz="2000"/>
                    </a:p>
                  </a:txBody>
                  <a:tcPr anchor="ctr"/>
                </a:tc>
                <a:tc>
                  <a:txBody>
                    <a:bodyPr/>
                    <a:lstStyle/>
                    <a:p>
                      <a:r>
                        <a:rPr lang="en-US" altLang="zh-CN" sz="2000" smtClean="0"/>
                        <a:t>t</a:t>
                      </a:r>
                      <a:endParaRPr lang="zh-CN" altLang="en-US" sz="2000"/>
                    </a:p>
                  </a:txBody>
                  <a:tcPr anchor="ctr"/>
                </a:tc>
                <a:tc>
                  <a:txBody>
                    <a:bodyPr/>
                    <a:lstStyle/>
                    <a:p>
                      <a:r>
                        <a:rPr lang="en-US" altLang="zh-CN" sz="2000" smtClean="0"/>
                        <a:t>e</a:t>
                      </a:r>
                      <a:endParaRPr lang="zh-CN" altLang="en-US" sz="2000"/>
                    </a:p>
                  </a:txBody>
                  <a:tcPr anchor="ctr"/>
                </a:tc>
                <a:tc>
                  <a:txBody>
                    <a:bodyPr/>
                    <a:lstStyle/>
                    <a:p>
                      <a:r>
                        <a:rPr lang="en-US" altLang="zh-CN" sz="2000" smtClean="0"/>
                        <a:t>r</a:t>
                      </a:r>
                      <a:endParaRPr lang="zh-CN" altLang="en-US" sz="2000"/>
                    </a:p>
                  </a:txBody>
                  <a:tcPr anchor="ctr"/>
                </a:tc>
                <a:tc>
                  <a:txBody>
                    <a:bodyPr/>
                    <a:lstStyle/>
                    <a:p>
                      <a:endParaRPr lang="zh-CN" altLang="en-US" sz="2000"/>
                    </a:p>
                  </a:txBody>
                  <a:tcPr anchor="ctr"/>
                </a:tc>
                <a:tc>
                  <a:txBody>
                    <a:bodyPr/>
                    <a:lstStyle/>
                    <a:p>
                      <a:r>
                        <a:rPr lang="en-US" altLang="zh-CN" sz="2000" smtClean="0"/>
                        <a:t>d</a:t>
                      </a:r>
                      <a:endParaRPr lang="zh-CN" altLang="en-US" sz="2000"/>
                    </a:p>
                  </a:txBody>
                  <a:tcPr anchor="ctr"/>
                </a:tc>
                <a:tc>
                  <a:txBody>
                    <a:bodyPr/>
                    <a:lstStyle/>
                    <a:p>
                      <a:r>
                        <a:rPr lang="en-US" altLang="zh-CN" sz="2000" smtClean="0"/>
                        <a:t>e</a:t>
                      </a:r>
                      <a:endParaRPr lang="zh-CN" altLang="en-US" sz="2000"/>
                    </a:p>
                  </a:txBody>
                  <a:tcPr anchor="ctr"/>
                </a:tc>
                <a:tc>
                  <a:txBody>
                    <a:bodyPr/>
                    <a:lstStyle/>
                    <a:p>
                      <a:r>
                        <a:rPr lang="en-US" altLang="zh-CN" sz="2000" smtClean="0"/>
                        <a:t>s</a:t>
                      </a:r>
                      <a:endParaRPr lang="zh-CN" altLang="en-US" sz="2000"/>
                    </a:p>
                  </a:txBody>
                  <a:tcPr anchor="ctr"/>
                </a:tc>
                <a:tc>
                  <a:txBody>
                    <a:bodyPr/>
                    <a:lstStyle/>
                    <a:p>
                      <a:r>
                        <a:rPr lang="en-US" altLang="zh-CN" sz="2000" smtClean="0"/>
                        <a:t>i</a:t>
                      </a:r>
                      <a:endParaRPr lang="zh-CN" altLang="en-US" sz="2000"/>
                    </a:p>
                  </a:txBody>
                  <a:tcPr anchor="ctr"/>
                </a:tc>
                <a:tc>
                  <a:txBody>
                    <a:bodyPr/>
                    <a:lstStyle/>
                    <a:p>
                      <a:r>
                        <a:rPr lang="en-US" altLang="zh-CN" sz="2000" smtClean="0"/>
                        <a:t>g</a:t>
                      </a:r>
                      <a:endParaRPr lang="zh-CN" altLang="en-US" sz="2000"/>
                    </a:p>
                  </a:txBody>
                  <a:tcPr anchor="ctr"/>
                </a:tc>
                <a:tc>
                  <a:txBody>
                    <a:bodyPr/>
                    <a:lstStyle/>
                    <a:p>
                      <a:r>
                        <a:rPr lang="en-US" altLang="zh-CN" sz="2000" smtClean="0"/>
                        <a:t>n</a:t>
                      </a:r>
                      <a:endParaRPr lang="zh-CN" altLang="en-US" sz="2000"/>
                    </a:p>
                  </a:txBody>
                  <a:tcPr anchor="ctr"/>
                </a:tc>
                <a:tc>
                  <a:txBody>
                    <a:bodyPr/>
                    <a:lstStyle/>
                    <a:p>
                      <a:r>
                        <a:rPr lang="en-US" altLang="zh-CN" sz="2000" smtClean="0"/>
                        <a:t>\0</a:t>
                      </a:r>
                      <a:endParaRPr lang="zh-CN" altLang="en-US" sz="2000"/>
                    </a:p>
                  </a:txBody>
                  <a:tcPr anchor="ctr"/>
                </a:tc>
                <a:extLst>
                  <a:ext uri="{0D108BD9-81ED-4DB2-BD59-A6C34878D82A}">
                    <a16:rowId xmlns:a16="http://schemas.microsoft.com/office/drawing/2014/main" xmlns="" val="1514953890"/>
                  </a:ext>
                </a:extLst>
              </a:tr>
            </a:tbl>
          </a:graphicData>
        </a:graphic>
      </p:graphicFrame>
      <p:cxnSp>
        <p:nvCxnSpPr>
          <p:cNvPr id="37" name="直接箭头连接符 36"/>
          <p:cNvCxnSpPr/>
          <p:nvPr/>
        </p:nvCxnSpPr>
        <p:spPr>
          <a:xfrm>
            <a:off x="2450996" y="3126480"/>
            <a:ext cx="760298" cy="73114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450996" y="3713657"/>
            <a:ext cx="760297" cy="2428104"/>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475798" y="5150333"/>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450996" y="3126480"/>
            <a:ext cx="942309" cy="144893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486693" y="4575418"/>
            <a:ext cx="735495" cy="1566343"/>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02210" y="2882660"/>
            <a:ext cx="904461" cy="830997"/>
          </a:xfrm>
          <a:prstGeom prst="rect">
            <a:avLst/>
          </a:prstGeom>
          <a:noFill/>
        </p:spPr>
        <p:txBody>
          <a:bodyPr wrap="square" rtlCol="0">
            <a:spAutoFit/>
          </a:bodyPr>
          <a:lstStyle/>
          <a:p>
            <a:r>
              <a:rPr lang="zh-CN" altLang="en-US" sz="2400" smtClean="0"/>
              <a:t>排序后</a:t>
            </a:r>
            <a:endParaRPr lang="zh-CN" altLang="en-US" sz="2400"/>
          </a:p>
        </p:txBody>
      </p:sp>
      <p:sp>
        <p:nvSpPr>
          <p:cNvPr id="16" name="矩形 15"/>
          <p:cNvSpPr/>
          <p:nvPr/>
        </p:nvSpPr>
        <p:spPr>
          <a:xfrm>
            <a:off x="195003" y="1862819"/>
            <a:ext cx="847985" cy="830997"/>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sz="2400" smtClean="0">
                <a:solidFill>
                  <a:schemeClr val="lt1"/>
                </a:solidFill>
              </a:rPr>
              <a:t>指向</a:t>
            </a:r>
            <a:endParaRPr lang="en-US" altLang="zh-CN" sz="2400" smtClean="0">
              <a:solidFill>
                <a:schemeClr val="lt1"/>
              </a:solidFill>
            </a:endParaRPr>
          </a:p>
          <a:p>
            <a:r>
              <a:rPr lang="zh-CN" altLang="en-US" sz="2400" smtClean="0">
                <a:solidFill>
                  <a:schemeClr val="lt1"/>
                </a:solidFill>
              </a:rPr>
              <a:t>互换</a:t>
            </a:r>
            <a:endParaRPr lang="zh-CN" altLang="en-US" sz="2400">
              <a:solidFill>
                <a:schemeClr val="lt1"/>
              </a:solidFill>
            </a:endParaRPr>
          </a:p>
        </p:txBody>
      </p:sp>
    </p:spTree>
    <p:extLst>
      <p:ext uri="{BB962C8B-B14F-4D97-AF65-F5344CB8AC3E}">
        <p14:creationId xmlns:p14="http://schemas.microsoft.com/office/powerpoint/2010/main" val="76776023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9802"/>
            <a:ext cx="10448563" cy="51281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t>#include </a:t>
            </a:r>
            <a:r>
              <a:rPr lang="en-US" altLang="zh-CN" sz="2400"/>
              <a:t>&lt;stdio.h&gt;</a:t>
            </a:r>
          </a:p>
          <a:p>
            <a:pPr defTabSz="363538">
              <a:lnSpc>
                <a:spcPct val="120000"/>
              </a:lnSpc>
            </a:pPr>
            <a:r>
              <a:rPr lang="en-US" altLang="zh-CN" sz="2400"/>
              <a:t>#include &lt;string.h&gt;</a:t>
            </a:r>
          </a:p>
          <a:p>
            <a:pPr defTabSz="363538">
              <a:lnSpc>
                <a:spcPct val="120000"/>
              </a:lnSpc>
            </a:pPr>
            <a:r>
              <a:rPr lang="en-US" altLang="zh-CN" sz="2400"/>
              <a:t>int main()</a:t>
            </a:r>
          </a:p>
          <a:p>
            <a:pPr defTabSz="363538">
              <a:lnSpc>
                <a:spcPct val="120000"/>
              </a:lnSpc>
            </a:pPr>
            <a:r>
              <a:rPr lang="en-US" altLang="zh-CN" sz="2400"/>
              <a:t>{	void sort(char *name[],int n);	</a:t>
            </a:r>
            <a:r>
              <a:rPr lang="en-US" altLang="zh-CN" sz="2400" smtClean="0"/>
              <a:t>	</a:t>
            </a:r>
            <a:r>
              <a:rPr lang="en-US" altLang="zh-CN" sz="2400" smtClean="0">
                <a:solidFill>
                  <a:srgbClr val="008000"/>
                </a:solidFill>
              </a:rPr>
              <a:t>//</a:t>
            </a:r>
            <a:r>
              <a:rPr lang="zh-CN" altLang="en-US" sz="2400">
                <a:solidFill>
                  <a:srgbClr val="008000"/>
                </a:solidFill>
              </a:rPr>
              <a:t>函数声明</a:t>
            </a:r>
          </a:p>
          <a:p>
            <a:pPr defTabSz="363538">
              <a:lnSpc>
                <a:spcPct val="120000"/>
              </a:lnSpc>
            </a:pPr>
            <a:r>
              <a:rPr lang="zh-CN" altLang="en-US" sz="2400"/>
              <a:t>	</a:t>
            </a:r>
            <a:r>
              <a:rPr lang="en-US" altLang="zh-CN" sz="2400"/>
              <a:t>void print(char *name[],int n);	</a:t>
            </a:r>
            <a:r>
              <a:rPr lang="en-US" altLang="zh-CN" sz="2400">
                <a:solidFill>
                  <a:srgbClr val="008000"/>
                </a:solidFill>
              </a:rPr>
              <a:t>//</a:t>
            </a:r>
            <a:r>
              <a:rPr lang="zh-CN" altLang="en-US" sz="2400">
                <a:solidFill>
                  <a:srgbClr val="008000"/>
                </a:solidFill>
              </a:rPr>
              <a:t>函数声明</a:t>
            </a:r>
          </a:p>
          <a:p>
            <a:pPr defTabSz="363538">
              <a:lnSpc>
                <a:spcPct val="120000"/>
              </a:lnSpc>
            </a:pPr>
            <a:r>
              <a:rPr lang="zh-CN" altLang="en-US" sz="2400"/>
              <a:t>	</a:t>
            </a:r>
            <a:r>
              <a:rPr lang="en-US" altLang="zh-CN" sz="2400">
                <a:solidFill>
                  <a:schemeClr val="accent6"/>
                </a:solidFill>
              </a:rPr>
              <a:t>char *name[]={"Follow me","BASIC</a:t>
            </a:r>
            <a:r>
              <a:rPr lang="en-US" altLang="zh-CN" sz="2400" smtClean="0">
                <a:solidFill>
                  <a:schemeClr val="accent6"/>
                </a:solidFill>
              </a:rPr>
              <a:t>",</a:t>
            </a:r>
          </a:p>
          <a:p>
            <a:pPr defTabSz="363538">
              <a:lnSpc>
                <a:spcPct val="120000"/>
              </a:lnSpc>
            </a:pPr>
            <a:r>
              <a:rPr lang="en-US" altLang="zh-CN" sz="2400">
                <a:solidFill>
                  <a:schemeClr val="accent6"/>
                </a:solidFill>
              </a:rPr>
              <a:t>	</a:t>
            </a:r>
            <a:r>
              <a:rPr lang="en-US" altLang="zh-CN" sz="2400" smtClean="0">
                <a:solidFill>
                  <a:schemeClr val="accent6"/>
                </a:solidFill>
              </a:rPr>
              <a:t>"</a:t>
            </a:r>
            <a:r>
              <a:rPr lang="en-US" altLang="zh-CN" sz="2400">
                <a:solidFill>
                  <a:schemeClr val="accent6"/>
                </a:solidFill>
              </a:rPr>
              <a:t>Great Wall","FORTRAN","Computer design"}; </a:t>
            </a:r>
          </a:p>
          <a:p>
            <a:pPr defTabSz="363538">
              <a:lnSpc>
                <a:spcPct val="120000"/>
              </a:lnSpc>
            </a:pPr>
            <a:r>
              <a:rPr lang="en-US" altLang="zh-CN" sz="2400"/>
              <a:t>	</a:t>
            </a:r>
            <a:r>
              <a:rPr lang="en-US" altLang="zh-CN" sz="2400" smtClean="0"/>
              <a:t>int </a:t>
            </a:r>
            <a:r>
              <a:rPr lang="en-US" altLang="zh-CN" sz="2400"/>
              <a:t>n=5;</a:t>
            </a:r>
          </a:p>
          <a:p>
            <a:pPr defTabSz="363538">
              <a:lnSpc>
                <a:spcPct val="120000"/>
              </a:lnSpc>
            </a:pPr>
            <a:r>
              <a:rPr lang="en-US" altLang="zh-CN" sz="2400"/>
              <a:t>	sort(</a:t>
            </a:r>
            <a:r>
              <a:rPr lang="en-US" altLang="zh-CN" sz="2400">
                <a:solidFill>
                  <a:schemeClr val="accent6"/>
                </a:solidFill>
              </a:rPr>
              <a:t>name</a:t>
            </a:r>
            <a:r>
              <a:rPr lang="en-US" altLang="zh-CN" sz="2400"/>
              <a:t>,n); </a:t>
            </a:r>
            <a:r>
              <a:rPr lang="en-US" altLang="zh-CN" sz="2400" smtClean="0"/>
              <a:t>	</a:t>
            </a:r>
            <a:r>
              <a:rPr lang="en-US" altLang="zh-CN" sz="2400">
                <a:solidFill>
                  <a:srgbClr val="008000"/>
                </a:solidFill>
              </a:rPr>
              <a:t>//</a:t>
            </a:r>
            <a:r>
              <a:rPr lang="zh-CN" altLang="en-US" sz="2400">
                <a:solidFill>
                  <a:srgbClr val="008000"/>
                </a:solidFill>
              </a:rPr>
              <a:t>调用</a:t>
            </a:r>
            <a:r>
              <a:rPr lang="en-US" altLang="zh-CN" sz="2400">
                <a:solidFill>
                  <a:srgbClr val="008000"/>
                </a:solidFill>
              </a:rPr>
              <a:t>sort</a:t>
            </a:r>
            <a:r>
              <a:rPr lang="zh-CN" altLang="en-US" sz="2400">
                <a:solidFill>
                  <a:srgbClr val="008000"/>
                </a:solidFill>
              </a:rPr>
              <a:t>函数，对字符串排序 </a:t>
            </a:r>
          </a:p>
          <a:p>
            <a:pPr defTabSz="363538">
              <a:lnSpc>
                <a:spcPct val="120000"/>
              </a:lnSpc>
            </a:pPr>
            <a:r>
              <a:rPr lang="zh-CN" altLang="en-US" sz="2400"/>
              <a:t>	</a:t>
            </a:r>
            <a:r>
              <a:rPr lang="en-US" altLang="zh-CN" sz="2400"/>
              <a:t>print(</a:t>
            </a:r>
            <a:r>
              <a:rPr lang="en-US" altLang="zh-CN" sz="2400">
                <a:solidFill>
                  <a:schemeClr val="accent6"/>
                </a:solidFill>
              </a:rPr>
              <a:t>name</a:t>
            </a:r>
            <a:r>
              <a:rPr lang="en-US" altLang="zh-CN" sz="2400"/>
              <a:t>,n</a:t>
            </a:r>
            <a:r>
              <a:rPr lang="en-US" altLang="zh-CN" sz="2400" smtClean="0"/>
              <a:t>);</a:t>
            </a:r>
            <a:r>
              <a:rPr lang="en-US" altLang="zh-CN" sz="2400">
                <a:solidFill>
                  <a:srgbClr val="008000"/>
                </a:solidFill>
              </a:rPr>
              <a:t>	//</a:t>
            </a:r>
            <a:r>
              <a:rPr lang="zh-CN" altLang="en-US" sz="2400">
                <a:solidFill>
                  <a:srgbClr val="008000"/>
                </a:solidFill>
              </a:rPr>
              <a:t>调用</a:t>
            </a:r>
            <a:r>
              <a:rPr lang="en-US" altLang="zh-CN" sz="2400">
                <a:solidFill>
                  <a:srgbClr val="008000"/>
                </a:solidFill>
              </a:rPr>
              <a:t>print</a:t>
            </a:r>
            <a:r>
              <a:rPr lang="zh-CN" altLang="en-US" sz="2400">
                <a:solidFill>
                  <a:srgbClr val="008000"/>
                </a:solidFill>
              </a:rPr>
              <a:t>函数，输出字符串</a:t>
            </a:r>
          </a:p>
          <a:p>
            <a:pPr defTabSz="363538">
              <a:lnSpc>
                <a:spcPct val="120000"/>
              </a:lnSpc>
            </a:pPr>
            <a:r>
              <a:rPr lang="zh-CN" altLang="en-US" sz="2400"/>
              <a:t>	</a:t>
            </a:r>
            <a:r>
              <a:rPr lang="en-US" altLang="zh-CN" sz="2400"/>
              <a:t>return 0;</a:t>
            </a:r>
          </a:p>
          <a:p>
            <a:pPr defTabSz="363538">
              <a:lnSpc>
                <a:spcPct val="120000"/>
              </a:lnSpc>
            </a:pPr>
            <a:r>
              <a:rPr lang="en-US" altLang="zh-CN" sz="2400" smtClean="0"/>
              <a:t>}</a:t>
            </a:r>
          </a:p>
          <a:p>
            <a:pPr defTabSz="363538">
              <a:lnSpc>
                <a:spcPct val="120000"/>
              </a:lnSpc>
            </a:pPr>
            <a:endParaRPr lang="en-US" altLang="zh-CN" sz="1400" smtClean="0"/>
          </a:p>
          <a:p>
            <a:pPr defTabSz="363538">
              <a:lnSpc>
                <a:spcPct val="120000"/>
              </a:lnSpc>
            </a:pPr>
            <a:endParaRPr lang="zh-CN" altLang="en-US" sz="1400" b="1" dirty="0">
              <a:solidFill>
                <a:srgbClr val="008000"/>
              </a:solidFill>
            </a:endParaRPr>
          </a:p>
        </p:txBody>
      </p:sp>
    </p:spTree>
    <p:extLst>
      <p:ext uri="{BB962C8B-B14F-4D97-AF65-F5344CB8AC3E}">
        <p14:creationId xmlns:p14="http://schemas.microsoft.com/office/powerpoint/2010/main" val="117350782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9802"/>
            <a:ext cx="10448563" cy="51281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sort(</a:t>
            </a:r>
            <a:r>
              <a:rPr lang="en-US" altLang="zh-CN" sz="2400">
                <a:solidFill>
                  <a:schemeClr val="accent6"/>
                </a:solidFill>
              </a:rPr>
              <a:t>char *name[]</a:t>
            </a:r>
            <a:r>
              <a:rPr lang="en-US" altLang="zh-CN" sz="2400"/>
              <a:t>,int n)			</a:t>
            </a:r>
            <a:r>
              <a:rPr lang="en-US" altLang="zh-CN" sz="2400">
                <a:solidFill>
                  <a:srgbClr val="008000"/>
                </a:solidFill>
              </a:rPr>
              <a:t>//</a:t>
            </a:r>
            <a:r>
              <a:rPr lang="zh-CN" altLang="en-US" sz="2400">
                <a:solidFill>
                  <a:srgbClr val="008000"/>
                </a:solidFill>
              </a:rPr>
              <a:t>定义</a:t>
            </a:r>
            <a:r>
              <a:rPr lang="en-US" altLang="zh-CN" sz="2400">
                <a:solidFill>
                  <a:srgbClr val="008000"/>
                </a:solidFill>
              </a:rPr>
              <a:t>sort</a:t>
            </a:r>
            <a:r>
              <a:rPr lang="zh-CN" altLang="en-US" sz="2400">
                <a:solidFill>
                  <a:srgbClr val="008000"/>
                </a:solidFill>
              </a:rPr>
              <a:t>函数</a:t>
            </a:r>
          </a:p>
          <a:p>
            <a:pPr defTabSz="363538">
              <a:lnSpc>
                <a:spcPct val="120000"/>
              </a:lnSpc>
            </a:pPr>
            <a:r>
              <a:rPr lang="en-US" altLang="zh-CN" sz="2400"/>
              <a:t>{	char *</a:t>
            </a:r>
            <a:r>
              <a:rPr lang="en-US" altLang="zh-CN" sz="2400" smtClean="0"/>
              <a:t>t;</a:t>
            </a:r>
            <a:endParaRPr lang="en-US" altLang="zh-CN" sz="2400"/>
          </a:p>
          <a:p>
            <a:pPr defTabSz="363538">
              <a:lnSpc>
                <a:spcPct val="120000"/>
              </a:lnSpc>
            </a:pPr>
            <a:r>
              <a:rPr lang="en-US" altLang="zh-CN" sz="2400"/>
              <a:t>	int i,j,k;</a:t>
            </a:r>
          </a:p>
          <a:p>
            <a:pPr defTabSz="363538">
              <a:lnSpc>
                <a:spcPct val="120000"/>
              </a:lnSpc>
            </a:pPr>
            <a:r>
              <a:rPr lang="en-US" altLang="zh-CN" sz="2400"/>
              <a:t>	for(i=0;i&lt;n-1;i++)			</a:t>
            </a:r>
            <a:r>
              <a:rPr lang="en-US" altLang="zh-CN" sz="2400">
                <a:solidFill>
                  <a:srgbClr val="008000"/>
                </a:solidFill>
              </a:rPr>
              <a:t>//</a:t>
            </a:r>
            <a:r>
              <a:rPr lang="zh-CN" altLang="en-US" sz="2400">
                <a:solidFill>
                  <a:srgbClr val="008000"/>
                </a:solidFill>
              </a:rPr>
              <a:t>用选择法排序</a:t>
            </a:r>
          </a:p>
          <a:p>
            <a:pPr defTabSz="363538">
              <a:lnSpc>
                <a:spcPct val="120000"/>
              </a:lnSpc>
            </a:pPr>
            <a:r>
              <a:rPr lang="zh-CN" altLang="en-US" sz="2400"/>
              <a:t>	</a:t>
            </a:r>
            <a:r>
              <a:rPr lang="en-US" altLang="zh-CN" sz="2400"/>
              <a:t>{	k=i;</a:t>
            </a:r>
          </a:p>
          <a:p>
            <a:pPr defTabSz="363538">
              <a:lnSpc>
                <a:spcPct val="120000"/>
              </a:lnSpc>
            </a:pPr>
            <a:r>
              <a:rPr lang="en-US" altLang="zh-CN" sz="2400"/>
              <a:t>		for(j=i+1;j&lt;n;j++)</a:t>
            </a:r>
          </a:p>
          <a:p>
            <a:pPr defTabSz="363538">
              <a:lnSpc>
                <a:spcPct val="120000"/>
              </a:lnSpc>
            </a:pPr>
            <a:r>
              <a:rPr lang="en-US" altLang="zh-CN" sz="2400"/>
              <a:t>			if(</a:t>
            </a:r>
            <a:r>
              <a:rPr lang="en-US" altLang="zh-CN" sz="2400">
                <a:solidFill>
                  <a:schemeClr val="accent6"/>
                </a:solidFill>
              </a:rPr>
              <a:t>strcmp(name[k],name[j])&gt;0</a:t>
            </a:r>
            <a:r>
              <a:rPr lang="en-US" altLang="zh-CN" sz="2400"/>
              <a:t>) k=j;</a:t>
            </a:r>
          </a:p>
          <a:p>
            <a:pPr defTabSz="363538">
              <a:lnSpc>
                <a:spcPct val="120000"/>
              </a:lnSpc>
            </a:pPr>
            <a:r>
              <a:rPr lang="en-US" altLang="zh-CN" sz="2400"/>
              <a:t>		if(k!=i)</a:t>
            </a:r>
          </a:p>
          <a:p>
            <a:pPr defTabSz="363538">
              <a:lnSpc>
                <a:spcPct val="120000"/>
              </a:lnSpc>
            </a:pPr>
            <a:r>
              <a:rPr lang="en-US" altLang="zh-CN" sz="2400"/>
              <a:t>		{	</a:t>
            </a:r>
            <a:r>
              <a:rPr lang="en-US" altLang="zh-CN" sz="2400" smtClean="0"/>
              <a:t>t=name[i</a:t>
            </a:r>
            <a:r>
              <a:rPr lang="en-US" altLang="zh-CN" sz="2400"/>
              <a:t>]; name[i]=name[k]; name[k]=</a:t>
            </a:r>
            <a:r>
              <a:rPr lang="en-US" altLang="zh-CN" sz="2400" smtClean="0"/>
              <a:t>t;}</a:t>
            </a:r>
            <a:endParaRPr lang="en-US" altLang="zh-CN" sz="2400"/>
          </a:p>
          <a:p>
            <a:pPr defTabSz="363538">
              <a:lnSpc>
                <a:spcPct val="120000"/>
              </a:lnSpc>
            </a:pPr>
            <a:r>
              <a:rPr lang="en-US" altLang="zh-CN" sz="2400"/>
              <a:t>	}</a:t>
            </a:r>
          </a:p>
          <a:p>
            <a:pPr defTabSz="363538">
              <a:lnSpc>
                <a:spcPct val="120000"/>
              </a:lnSpc>
            </a:pPr>
            <a:r>
              <a:rPr lang="en-US" altLang="zh-CN" sz="2400"/>
              <a:t>}</a:t>
            </a:r>
          </a:p>
          <a:p>
            <a:pPr defTabSz="363538">
              <a:lnSpc>
                <a:spcPct val="120000"/>
              </a:lnSpc>
            </a:pPr>
            <a:endParaRPr lang="en-US" altLang="zh-CN" sz="1400" smtClean="0"/>
          </a:p>
          <a:p>
            <a:pPr defTabSz="363538">
              <a:lnSpc>
                <a:spcPct val="120000"/>
              </a:lnSpc>
            </a:pPr>
            <a:endParaRPr lang="zh-CN" altLang="en-US" sz="1400" b="1" dirty="0">
              <a:solidFill>
                <a:srgbClr val="008000"/>
              </a:solidFill>
            </a:endParaRPr>
          </a:p>
        </p:txBody>
      </p:sp>
    </p:spTree>
    <p:extLst>
      <p:ext uri="{BB962C8B-B14F-4D97-AF65-F5344CB8AC3E}">
        <p14:creationId xmlns:p14="http://schemas.microsoft.com/office/powerpoint/2010/main" val="34295925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9802"/>
            <a:ext cx="10448563" cy="51281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print(</a:t>
            </a:r>
            <a:r>
              <a:rPr lang="en-US" altLang="zh-CN" sz="2400">
                <a:solidFill>
                  <a:schemeClr val="accent6"/>
                </a:solidFill>
              </a:rPr>
              <a:t>char *name[]</a:t>
            </a:r>
            <a:r>
              <a:rPr lang="en-US" altLang="zh-CN" sz="2400"/>
              <a:t>,int n)	</a:t>
            </a:r>
            <a:r>
              <a:rPr lang="en-US" altLang="zh-CN" sz="2400">
                <a:solidFill>
                  <a:srgbClr val="008000"/>
                </a:solidFill>
              </a:rPr>
              <a:t>//</a:t>
            </a:r>
            <a:r>
              <a:rPr lang="zh-CN" altLang="en-US" sz="2400">
                <a:solidFill>
                  <a:srgbClr val="008000"/>
                </a:solidFill>
              </a:rPr>
              <a:t>定义</a:t>
            </a:r>
            <a:r>
              <a:rPr lang="en-US" altLang="zh-CN" sz="2400">
                <a:solidFill>
                  <a:srgbClr val="008000"/>
                </a:solidFill>
              </a:rPr>
              <a:t>print</a:t>
            </a:r>
            <a:r>
              <a:rPr lang="zh-CN" altLang="en-US" sz="2400">
                <a:solidFill>
                  <a:srgbClr val="008000"/>
                </a:solidFill>
              </a:rPr>
              <a:t>函数</a:t>
            </a:r>
          </a:p>
          <a:p>
            <a:pPr defTabSz="363538">
              <a:lnSpc>
                <a:spcPct val="120000"/>
              </a:lnSpc>
            </a:pPr>
            <a:r>
              <a:rPr lang="en-US" altLang="zh-CN" sz="2400"/>
              <a:t>{	int i;</a:t>
            </a:r>
          </a:p>
          <a:p>
            <a:pPr defTabSz="363538">
              <a:lnSpc>
                <a:spcPct val="120000"/>
              </a:lnSpc>
            </a:pPr>
            <a:r>
              <a:rPr lang="en-US" altLang="zh-CN" sz="2400"/>
              <a:t>	for(i=0;i&lt;n;i++)</a:t>
            </a:r>
          </a:p>
          <a:p>
            <a:pPr defTabSz="363538">
              <a:lnSpc>
                <a:spcPct val="120000"/>
              </a:lnSpc>
            </a:pPr>
            <a:r>
              <a:rPr lang="en-US" altLang="zh-CN" sz="2400"/>
              <a:t>		printf("%s\n",name[i]);</a:t>
            </a:r>
          </a:p>
          <a:p>
            <a:pPr defTabSz="363538">
              <a:lnSpc>
                <a:spcPct val="120000"/>
              </a:lnSpc>
            </a:pPr>
            <a:r>
              <a:rPr lang="en-US" altLang="zh-CN" sz="2400"/>
              <a:t>		</a:t>
            </a:r>
            <a:r>
              <a:rPr lang="en-US" altLang="zh-CN" sz="2400">
                <a:solidFill>
                  <a:srgbClr val="008000"/>
                </a:solidFill>
              </a:rPr>
              <a:t>//</a:t>
            </a:r>
            <a:r>
              <a:rPr lang="zh-CN" altLang="en-US" sz="2400">
                <a:solidFill>
                  <a:srgbClr val="008000"/>
                </a:solidFill>
              </a:rPr>
              <a:t>按指针数组元素的顺序输出它们所指向的字符串</a:t>
            </a:r>
          </a:p>
          <a:p>
            <a:pPr defTabSz="363538">
              <a:lnSpc>
                <a:spcPct val="120000"/>
              </a:lnSpc>
            </a:pPr>
            <a:r>
              <a:rPr lang="en-US" altLang="zh-CN" sz="2400"/>
              <a:t>}</a:t>
            </a:r>
            <a:endParaRPr lang="zh-CN" altLang="en-US" sz="2400" b="1">
              <a:solidFill>
                <a:srgbClr val="008000"/>
              </a:solidFill>
            </a:endParaRPr>
          </a:p>
          <a:p>
            <a:pPr defTabSz="363538">
              <a:lnSpc>
                <a:spcPct val="120000"/>
              </a:lnSpc>
            </a:pPr>
            <a:endParaRPr lang="en-US" altLang="zh-CN" sz="1400" smtClean="0"/>
          </a:p>
          <a:p>
            <a:pPr defTabSz="363538">
              <a:lnSpc>
                <a:spcPct val="120000"/>
              </a:lnSpc>
            </a:pPr>
            <a:endParaRPr lang="zh-CN" altLang="en-US" sz="1400" b="1" dirty="0">
              <a:solidFill>
                <a:srgbClr val="008000"/>
              </a:solidFill>
            </a:endParaRPr>
          </a:p>
        </p:txBody>
      </p:sp>
    </p:spTree>
    <p:extLst>
      <p:ext uri="{BB962C8B-B14F-4D97-AF65-F5344CB8AC3E}">
        <p14:creationId xmlns:p14="http://schemas.microsoft.com/office/powerpoint/2010/main" val="34295925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11"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在了解了指针数组的基础上，需要了解</a:t>
            </a:r>
            <a:r>
              <a:rPr lang="zh-CN" altLang="en-US" sz="2400" b="1">
                <a:solidFill>
                  <a:schemeClr val="tx1"/>
                </a:solidFill>
              </a:rPr>
              <a:t>指向指针数据的指针变量</a:t>
            </a:r>
            <a:r>
              <a:rPr lang="zh-CN" altLang="en-US" sz="2400">
                <a:solidFill>
                  <a:schemeClr val="tx1"/>
                </a:solidFill>
              </a:rPr>
              <a:t>，简称为</a:t>
            </a:r>
            <a:r>
              <a:rPr lang="zh-CN" altLang="en-US" sz="2400" b="1">
                <a:solidFill>
                  <a:schemeClr val="tx1"/>
                </a:solidFill>
              </a:rPr>
              <a:t>指向指针的指针</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endParaRPr lang="en-US" altLang="zh-CN" sz="2400" smtClean="0">
              <a:solidFill>
                <a:schemeClr val="tx1"/>
              </a:solidFill>
            </a:endParaRPr>
          </a:p>
          <a:p>
            <a:pPr algn="just">
              <a:lnSpc>
                <a:spcPct val="120000"/>
              </a:lnSpc>
              <a:spcAft>
                <a:spcPts val="600"/>
              </a:spcAft>
              <a:defRPr/>
            </a:pPr>
            <a:endParaRPr lang="en-US" altLang="zh-CN" sz="2400">
              <a:solidFill>
                <a:schemeClr val="tx1"/>
              </a:solidFill>
            </a:endParaRPr>
          </a:p>
          <a:p>
            <a:pPr algn="just">
              <a:lnSpc>
                <a:spcPct val="120000"/>
              </a:lnSpc>
              <a:spcAft>
                <a:spcPts val="600"/>
              </a:spcAft>
              <a:defRPr/>
            </a:pPr>
            <a:endParaRPr lang="en-US" altLang="zh-CN" sz="2400" smtClean="0">
              <a:solidFill>
                <a:schemeClr val="tx1"/>
              </a:solidFill>
            </a:endParaRPr>
          </a:p>
          <a:p>
            <a:pPr algn="just">
              <a:lnSpc>
                <a:spcPct val="120000"/>
              </a:lnSpc>
              <a:spcAft>
                <a:spcPts val="600"/>
              </a:spcAft>
              <a:defRPr/>
            </a:pPr>
            <a:endParaRPr lang="en-US" altLang="zh-CN" sz="2400" smtClean="0">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57776794"/>
              </p:ext>
            </p:extLst>
          </p:nvPr>
        </p:nvGraphicFramePr>
        <p:xfrm>
          <a:off x="1657281" y="2594110"/>
          <a:ext cx="8272531" cy="2626560"/>
        </p:xfrm>
        <a:graphic>
          <a:graphicData uri="http://schemas.openxmlformats.org/drawingml/2006/table">
            <a:tbl>
              <a:tblPr>
                <a:tableStyleId>{5C22544A-7EE6-4342-B048-85BDC9FD1C3A}</a:tableStyleId>
              </a:tblPr>
              <a:tblGrid>
                <a:gridCol w="1837239">
                  <a:extLst>
                    <a:ext uri="{9D8B030D-6E8A-4147-A177-3AD203B41FA5}">
                      <a16:colId xmlns:a16="http://schemas.microsoft.com/office/drawing/2014/main" xmlns="" val="3573572399"/>
                    </a:ext>
                  </a:extLst>
                </a:gridCol>
                <a:gridCol w="1837239">
                  <a:extLst>
                    <a:ext uri="{9D8B030D-6E8A-4147-A177-3AD203B41FA5}">
                      <a16:colId xmlns:a16="http://schemas.microsoft.com/office/drawing/2014/main" xmlns="" val="3364318394"/>
                    </a:ext>
                  </a:extLst>
                </a:gridCol>
                <a:gridCol w="1459699">
                  <a:extLst>
                    <a:ext uri="{9D8B030D-6E8A-4147-A177-3AD203B41FA5}">
                      <a16:colId xmlns:a16="http://schemas.microsoft.com/office/drawing/2014/main" xmlns="" val="2579002111"/>
                    </a:ext>
                  </a:extLst>
                </a:gridCol>
                <a:gridCol w="3138354">
                  <a:extLst>
                    <a:ext uri="{9D8B030D-6E8A-4147-A177-3AD203B41FA5}">
                      <a16:colId xmlns:a16="http://schemas.microsoft.com/office/drawing/2014/main" xmlns="" val="1346082952"/>
                    </a:ext>
                  </a:extLst>
                </a:gridCol>
              </a:tblGrid>
              <a:tr h="412992">
                <a:tc>
                  <a:txBody>
                    <a:bodyPr/>
                    <a:lstStyle/>
                    <a:p>
                      <a:pPr algn="ctr"/>
                      <a:r>
                        <a:rPr lang="en-US" altLang="zh-CN" sz="2400" smtClean="0"/>
                        <a:t>name</a:t>
                      </a: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a:t>
                      </a:r>
                      <a:r>
                        <a:rPr lang="zh-CN" altLang="en-US" sz="2400" smtClean="0"/>
                        <a:t>数组</a:t>
                      </a: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400"/>
                    </a:p>
                  </a:txBody>
                  <a:tcPr marL="0" marR="0"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400" smtClean="0"/>
                        <a:t>字符串</a:t>
                      </a: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412992">
                <a:tc>
                  <a:txBody>
                    <a:bodyPr/>
                    <a:lstStyle/>
                    <a:p>
                      <a:pPr algn="ct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name[0]</a:t>
                      </a:r>
                      <a:endParaRPr lang="zh-CN" altLang="en-US" sz="2400"/>
                    </a:p>
                  </a:txBody>
                  <a:tcPr marT="0" marB="0" anchor="ctr">
                    <a:lnL w="12700" cmpd="sng">
                      <a:noFill/>
                    </a:lnL>
                    <a:lnR w="12700" cmpd="sng">
                      <a:noFill/>
                    </a:lnR>
                    <a:lnT w="12700" cmpd="sng">
                      <a:noFill/>
                    </a:lnT>
                  </a:tcPr>
                </a:tc>
                <a:tc>
                  <a:txBody>
                    <a:bodyPr/>
                    <a:lstStyle/>
                    <a:p>
                      <a:endParaRPr lang="zh-CN" altLang="en-US" sz="2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Follow me</a:t>
                      </a:r>
                      <a:endParaRPr lang="zh-CN" altLang="en-US" sz="2400"/>
                    </a:p>
                  </a:txBody>
                  <a:tcPr marT="0" marB="0" anchor="ctr">
                    <a:lnL w="12700" cmpd="sng">
                      <a:noFill/>
                    </a:lnL>
                    <a:lnR w="12700" cmpd="sng">
                      <a:noFill/>
                    </a:lnR>
                    <a:lnT w="12700" cmpd="sng">
                      <a:noFill/>
                    </a:lnT>
                  </a:tcPr>
                </a:tc>
                <a:extLst>
                  <a:ext uri="{0D108BD9-81ED-4DB2-BD59-A6C34878D82A}">
                    <a16:rowId xmlns:a16="http://schemas.microsoft.com/office/drawing/2014/main" xmlns="" val="967086233"/>
                  </a:ext>
                </a:extLst>
              </a:tr>
              <a:tr h="412992">
                <a:tc>
                  <a:txBody>
                    <a:bodyPr/>
                    <a:lstStyle/>
                    <a:p>
                      <a:pPr algn="ctr"/>
                      <a:r>
                        <a:rPr lang="en-US" altLang="zh-CN" sz="2400" smtClean="0"/>
                        <a:t>p</a:t>
                      </a: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name[1]</a:t>
                      </a:r>
                      <a:endParaRPr lang="zh-CN" altLang="en-US" sz="2400"/>
                    </a:p>
                  </a:txBody>
                  <a:tcPr marT="0" marB="0" anchor="ct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smtClean="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BASIC</a:t>
                      </a:r>
                      <a:endParaRPr lang="zh-CN" altLang="en-US" sz="2400"/>
                    </a:p>
                  </a:txBody>
                  <a:tcPr marT="0" marB="0" anchor="ctr">
                    <a:lnL w="12700" cmpd="sng">
                      <a:noFill/>
                    </a:lnL>
                    <a:lnR w="12700" cmpd="sng">
                      <a:noFill/>
                    </a:lnR>
                  </a:tcPr>
                </a:tc>
                <a:extLst>
                  <a:ext uri="{0D108BD9-81ED-4DB2-BD59-A6C34878D82A}">
                    <a16:rowId xmlns:a16="http://schemas.microsoft.com/office/drawing/2014/main" xmlns="" val="1718070466"/>
                  </a:ext>
                </a:extLst>
              </a:tr>
              <a:tr h="412992">
                <a:tc>
                  <a:txBody>
                    <a:bodyPr/>
                    <a:lstStyle/>
                    <a:p>
                      <a:pPr algn="ct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name[2]</a:t>
                      </a:r>
                      <a:endParaRPr lang="zh-CN" altLang="en-US" sz="2400"/>
                    </a:p>
                  </a:txBody>
                  <a:tcPr marT="0" marB="0" anchor="ctr">
                    <a:lnL w="12700" cmpd="sng">
                      <a:noFill/>
                    </a:lnL>
                    <a:lnR w="12700" cmpd="sng">
                      <a:noFill/>
                    </a:lnR>
                  </a:tcPr>
                </a:tc>
                <a:tc>
                  <a:txBody>
                    <a:bodyPr/>
                    <a:lstStyle/>
                    <a:p>
                      <a:endParaRPr lang="zh-CN" altLang="en-US" sz="2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Great Wall</a:t>
                      </a:r>
                      <a:endParaRPr lang="zh-CN" altLang="en-US" sz="2400"/>
                    </a:p>
                  </a:txBody>
                  <a:tcPr marT="0" marB="0" anchor="ctr">
                    <a:lnL w="12700" cmpd="sng">
                      <a:noFill/>
                    </a:lnL>
                    <a:lnR w="12700" cmpd="sng">
                      <a:noFill/>
                    </a:lnR>
                  </a:tcPr>
                </a:tc>
                <a:extLst>
                  <a:ext uri="{0D108BD9-81ED-4DB2-BD59-A6C34878D82A}">
                    <a16:rowId xmlns:a16="http://schemas.microsoft.com/office/drawing/2014/main" xmlns="" val="1499695296"/>
                  </a:ext>
                </a:extLst>
              </a:tr>
              <a:tr h="412992">
                <a:tc>
                  <a:txBody>
                    <a:bodyPr/>
                    <a:lstStyle/>
                    <a:p>
                      <a:pPr algn="ct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name[3]</a:t>
                      </a:r>
                      <a:endParaRPr lang="zh-CN" altLang="en-US" sz="2400"/>
                    </a:p>
                  </a:txBody>
                  <a:tcPr marT="0" marB="0" anchor="ctr">
                    <a:lnL w="12700" cmpd="sng">
                      <a:noFill/>
                    </a:lnL>
                    <a:lnR w="12700" cmpd="sng">
                      <a:noFill/>
                    </a:lnR>
                  </a:tcPr>
                </a:tc>
                <a:tc>
                  <a:txBody>
                    <a:bodyPr/>
                    <a:lstStyle/>
                    <a:p>
                      <a:endParaRPr lang="zh-CN" altLang="en-US" sz="2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FORTRAN</a:t>
                      </a:r>
                      <a:endParaRPr lang="zh-CN" altLang="en-US" sz="2400"/>
                    </a:p>
                  </a:txBody>
                  <a:tcPr marT="0" marB="0" anchor="ctr">
                    <a:lnL w="12700" cmpd="sng">
                      <a:noFill/>
                    </a:lnL>
                    <a:lnR w="12700" cmpd="sng">
                      <a:noFill/>
                    </a:lnR>
                  </a:tcPr>
                </a:tc>
                <a:extLst>
                  <a:ext uri="{0D108BD9-81ED-4DB2-BD59-A6C34878D82A}">
                    <a16:rowId xmlns:a16="http://schemas.microsoft.com/office/drawing/2014/main" xmlns="" val="5867963"/>
                  </a:ext>
                </a:extLst>
              </a:tr>
              <a:tr h="412992">
                <a:tc>
                  <a:txBody>
                    <a:bodyPr/>
                    <a:lstStyle/>
                    <a:p>
                      <a:pPr algn="ct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name[4]</a:t>
                      </a:r>
                      <a:endParaRPr lang="zh-CN" altLang="en-US" sz="2400"/>
                    </a:p>
                  </a:txBody>
                  <a:tcPr marT="0" marB="0" anchor="ctr">
                    <a:lnL w="12700" cmpd="sng">
                      <a:noFill/>
                    </a:lnL>
                    <a:lnR w="12700" cmpd="sng">
                      <a:noFill/>
                    </a:lnR>
                  </a:tcPr>
                </a:tc>
                <a:tc>
                  <a:txBody>
                    <a:bodyPr/>
                    <a:lstStyle/>
                    <a:p>
                      <a:endParaRPr lang="zh-CN" altLang="en-US" sz="2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Computer design</a:t>
                      </a:r>
                      <a:endParaRPr lang="zh-CN" altLang="en-US" sz="2400"/>
                    </a:p>
                  </a:txBody>
                  <a:tcPr marT="0" marB="0" anchor="ctr">
                    <a:lnL w="12700" cmpd="sng">
                      <a:noFill/>
                    </a:lnL>
                    <a:lnR w="12700" cmpd="sng">
                      <a:noFill/>
                    </a:lnR>
                  </a:tcPr>
                </a:tc>
                <a:extLst>
                  <a:ext uri="{0D108BD9-81ED-4DB2-BD59-A6C34878D82A}">
                    <a16:rowId xmlns:a16="http://schemas.microsoft.com/office/drawing/2014/main" xmlns="" val="1514953890"/>
                  </a:ext>
                </a:extLst>
              </a:tr>
            </a:tbl>
          </a:graphicData>
        </a:graphic>
      </p:graphicFrame>
      <p:cxnSp>
        <p:nvCxnSpPr>
          <p:cNvPr id="12" name="直接箭头连接符 11"/>
          <p:cNvCxnSpPr/>
          <p:nvPr/>
        </p:nvCxnSpPr>
        <p:spPr>
          <a:xfrm>
            <a:off x="5367327" y="3198650"/>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5367326" y="3729149"/>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5367327" y="4179517"/>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367325" y="5005707"/>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048620" y="3070062"/>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905745" y="3950917"/>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5367327" y="4591370"/>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748084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11"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在了解了指针数组的基础上，需要了解</a:t>
            </a:r>
            <a:r>
              <a:rPr lang="zh-CN" altLang="en-US" sz="2400" b="1">
                <a:solidFill>
                  <a:schemeClr val="tx1"/>
                </a:solidFill>
              </a:rPr>
              <a:t>指向指针数据的指针变量</a:t>
            </a:r>
            <a:r>
              <a:rPr lang="zh-CN" altLang="en-US" sz="2400">
                <a:solidFill>
                  <a:schemeClr val="tx1"/>
                </a:solidFill>
              </a:rPr>
              <a:t>，简称为</a:t>
            </a:r>
            <a:r>
              <a:rPr lang="zh-CN" altLang="en-US" sz="2400" b="1">
                <a:solidFill>
                  <a:schemeClr val="tx1"/>
                </a:solidFill>
              </a:rPr>
              <a:t>指向指针的指针</a:t>
            </a:r>
            <a:r>
              <a:rPr lang="zh-CN" altLang="en-US" sz="2400" smtClean="0">
                <a:solidFill>
                  <a:schemeClr val="tx1"/>
                </a:solidFill>
              </a:rPr>
              <a:t>。</a:t>
            </a:r>
            <a:endParaRPr lang="zh-CN" altLang="en-US" sz="2400">
              <a:solidFill>
                <a:schemeClr val="tx1"/>
              </a:solidFill>
            </a:endParaRPr>
          </a:p>
          <a:p>
            <a:pPr algn="just">
              <a:lnSpc>
                <a:spcPct val="120000"/>
              </a:lnSpc>
              <a:spcAft>
                <a:spcPts val="600"/>
              </a:spcAft>
              <a:defRPr/>
            </a:pPr>
            <a:r>
              <a:rPr lang="zh-CN" altLang="en-US" sz="2400" smtClean="0">
                <a:solidFill>
                  <a:schemeClr val="tx1"/>
                </a:solidFill>
              </a:rPr>
              <a:t>定义</a:t>
            </a:r>
            <a:r>
              <a:rPr lang="zh-CN" altLang="en-US" sz="2400">
                <a:solidFill>
                  <a:schemeClr val="tx1"/>
                </a:solidFill>
              </a:rPr>
              <a:t>一个指向指针数据的指针变量</a:t>
            </a:r>
            <a:r>
              <a:rPr lang="en-US" altLang="zh-CN" sz="2400">
                <a:solidFill>
                  <a:schemeClr val="tx1"/>
                </a:solidFill>
              </a:rPr>
              <a:t>: </a:t>
            </a:r>
            <a:endParaRPr lang="en-US" altLang="zh-CN" sz="2400" smtClean="0">
              <a:solidFill>
                <a:schemeClr val="tx1"/>
              </a:solidFill>
            </a:endParaRPr>
          </a:p>
          <a:p>
            <a:pPr algn="just">
              <a:lnSpc>
                <a:spcPct val="120000"/>
              </a:lnSpc>
              <a:spcAft>
                <a:spcPts val="600"/>
              </a:spcAft>
              <a:defRPr/>
            </a:pPr>
            <a:endParaRPr lang="en-US" altLang="zh-CN" sz="2400">
              <a:solidFill>
                <a:schemeClr val="tx1"/>
              </a:solidFill>
            </a:endParaRPr>
          </a:p>
          <a:p>
            <a:pPr algn="just">
              <a:lnSpc>
                <a:spcPct val="120000"/>
              </a:lnSpc>
              <a:spcAft>
                <a:spcPts val="600"/>
              </a:spcAft>
              <a:defRPr/>
            </a:pPr>
            <a:endParaRPr lang="en-US" altLang="zh-CN" sz="2400" smtClean="0">
              <a:solidFill>
                <a:schemeClr val="tx1"/>
              </a:solidFill>
            </a:endParaRPr>
          </a:p>
          <a:p>
            <a:pPr algn="just">
              <a:lnSpc>
                <a:spcPct val="120000"/>
              </a:lnSpc>
              <a:spcAft>
                <a:spcPts val="600"/>
              </a:spcAft>
              <a:defRPr/>
            </a:pPr>
            <a:r>
              <a:rPr lang="en-US" altLang="zh-CN" sz="2400" smtClean="0">
                <a:solidFill>
                  <a:schemeClr val="tx1"/>
                </a:solidFill>
              </a:rPr>
              <a:t>p</a:t>
            </a:r>
            <a:r>
              <a:rPr lang="zh-CN" altLang="en-US" sz="2400" smtClean="0">
                <a:solidFill>
                  <a:schemeClr val="tx1"/>
                </a:solidFill>
              </a:rPr>
              <a:t>的前面有两个*号。</a:t>
            </a:r>
            <a:r>
              <a:rPr lang="en-US" altLang="zh-CN" sz="2400" smtClean="0">
                <a:solidFill>
                  <a:schemeClr val="tx1"/>
                </a:solidFill>
              </a:rPr>
              <a:t>p</a:t>
            </a:r>
            <a:r>
              <a:rPr lang="zh-CN" altLang="en-US" sz="2400" smtClean="0">
                <a:solidFill>
                  <a:schemeClr val="tx1"/>
                </a:solidFill>
              </a:rPr>
              <a:t>指向一个字符指针变量（这个字符指针变量指向一个字符型数据）。如果引用*</a:t>
            </a:r>
            <a:r>
              <a:rPr lang="en-US" altLang="zh-CN" sz="2400" smtClean="0">
                <a:solidFill>
                  <a:schemeClr val="tx1"/>
                </a:solidFill>
              </a:rPr>
              <a:t>p</a:t>
            </a:r>
            <a:r>
              <a:rPr lang="zh-CN" altLang="en-US" sz="2400" smtClean="0">
                <a:solidFill>
                  <a:schemeClr val="tx1"/>
                </a:solidFill>
              </a:rPr>
              <a:t>，就得到</a:t>
            </a:r>
            <a:r>
              <a:rPr lang="en-US" altLang="zh-CN" sz="2400" smtClean="0">
                <a:solidFill>
                  <a:schemeClr val="tx1"/>
                </a:solidFill>
              </a:rPr>
              <a:t>p</a:t>
            </a:r>
            <a:r>
              <a:rPr lang="zh-CN" altLang="en-US" sz="2400" smtClean="0">
                <a:solidFill>
                  <a:schemeClr val="tx1"/>
                </a:solidFill>
              </a:rPr>
              <a:t>所指向的字符指针变量的值。</a:t>
            </a:r>
            <a:endParaRPr lang="en-US" altLang="zh-CN" sz="2400">
              <a:solidFill>
                <a:schemeClr val="tx1"/>
              </a:solidFill>
            </a:endParaRPr>
          </a:p>
        </p:txBody>
      </p:sp>
      <p:sp>
        <p:nvSpPr>
          <p:cNvPr id="9" name="圆角矩形 8"/>
          <p:cNvSpPr/>
          <p:nvPr/>
        </p:nvSpPr>
        <p:spPr>
          <a:xfrm>
            <a:off x="1479385" y="2887705"/>
            <a:ext cx="3749840" cy="741320"/>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char **p;</a:t>
            </a:r>
          </a:p>
        </p:txBody>
      </p:sp>
      <p:sp>
        <p:nvSpPr>
          <p:cNvPr id="10" name="圆角矩形 9"/>
          <p:cNvSpPr/>
          <p:nvPr/>
        </p:nvSpPr>
        <p:spPr>
          <a:xfrm>
            <a:off x="1356531" y="4900044"/>
            <a:ext cx="9530544" cy="1480877"/>
          </a:xfrm>
          <a:prstGeom prst="roundRect">
            <a:avLst>
              <a:gd name="adj" fmla="val 6182"/>
            </a:avLst>
          </a:prstGeom>
        </p:spPr>
        <p:style>
          <a:lnRef idx="2">
            <a:schemeClr val="accent1"/>
          </a:lnRef>
          <a:fillRef idx="1">
            <a:schemeClr val="lt1"/>
          </a:fillRef>
          <a:effectRef idx="0">
            <a:schemeClr val="accent1"/>
          </a:effectRef>
          <a:fontRef idx="minor">
            <a:schemeClr val="dk1"/>
          </a:fontRef>
        </p:style>
        <p:txBody>
          <a:bodyPr lIns="180000" tIns="0" bIns="0" rtlCol="0" anchor="t"/>
          <a:lstStyle/>
          <a:p>
            <a:pPr algn="just">
              <a:lnSpc>
                <a:spcPct val="120000"/>
              </a:lnSpc>
              <a:spcAft>
                <a:spcPts val="600"/>
              </a:spcAft>
              <a:defRPr/>
            </a:pPr>
            <a:r>
              <a:rPr lang="en-US" altLang="zh-CN" sz="2400">
                <a:solidFill>
                  <a:schemeClr val="tx1"/>
                </a:solidFill>
              </a:rPr>
              <a:t>p=name+2;</a:t>
            </a:r>
          </a:p>
          <a:p>
            <a:pPr algn="just">
              <a:lnSpc>
                <a:spcPct val="120000"/>
              </a:lnSpc>
              <a:spcAft>
                <a:spcPts val="600"/>
              </a:spcAft>
              <a:defRPr/>
            </a:pPr>
            <a:r>
              <a:rPr lang="en-US" altLang="zh-CN" sz="2400">
                <a:solidFill>
                  <a:schemeClr val="tx1"/>
                </a:solidFill>
              </a:rPr>
              <a:t>printf(″%d\n″,*p</a:t>
            </a:r>
            <a:r>
              <a:rPr lang="en-US" altLang="zh-CN" sz="2400" smtClean="0">
                <a:solidFill>
                  <a:schemeClr val="tx1"/>
                </a:solidFill>
              </a:rPr>
              <a:t>);	//</a:t>
            </a:r>
            <a:r>
              <a:rPr lang="en-US" altLang="zh-CN" sz="2400">
                <a:solidFill>
                  <a:schemeClr val="tx1"/>
                </a:solidFill>
              </a:rPr>
              <a:t>name[2]</a:t>
            </a:r>
            <a:r>
              <a:rPr lang="zh-CN" altLang="en-US" sz="2400">
                <a:solidFill>
                  <a:schemeClr val="tx1"/>
                </a:solidFill>
              </a:rPr>
              <a:t>的值（它是一个地址）</a:t>
            </a:r>
            <a:endParaRPr lang="en-US" altLang="zh-CN" sz="2400">
              <a:solidFill>
                <a:schemeClr val="tx1"/>
              </a:solidFill>
            </a:endParaRPr>
          </a:p>
          <a:p>
            <a:pPr algn="just">
              <a:lnSpc>
                <a:spcPct val="120000"/>
              </a:lnSpc>
              <a:spcAft>
                <a:spcPts val="600"/>
              </a:spcAft>
              <a:defRPr/>
            </a:pPr>
            <a:r>
              <a:rPr lang="en-US" altLang="zh-CN" sz="2400">
                <a:solidFill>
                  <a:schemeClr val="tx1"/>
                </a:solidFill>
              </a:rPr>
              <a:t>printf(″%s\n″,*p</a:t>
            </a:r>
            <a:r>
              <a:rPr lang="en-US" altLang="zh-CN" sz="2400" smtClean="0">
                <a:solidFill>
                  <a:schemeClr val="tx1"/>
                </a:solidFill>
              </a:rPr>
              <a:t>);	//</a:t>
            </a:r>
            <a:r>
              <a:rPr lang="zh-CN" altLang="en-US" sz="2400">
                <a:solidFill>
                  <a:schemeClr val="tx1"/>
                </a:solidFill>
              </a:rPr>
              <a:t>以字符串形式</a:t>
            </a:r>
            <a:r>
              <a:rPr lang="en-US" altLang="zh-CN" sz="2400">
                <a:solidFill>
                  <a:schemeClr val="tx1"/>
                </a:solidFill>
              </a:rPr>
              <a:t>(%s)</a:t>
            </a:r>
            <a:r>
              <a:rPr lang="zh-CN" altLang="en-US" sz="2400">
                <a:solidFill>
                  <a:schemeClr val="tx1"/>
                </a:solidFill>
              </a:rPr>
              <a:t>输出字符串</a:t>
            </a:r>
            <a:r>
              <a:rPr lang="en-US" altLang="zh-CN" sz="2400">
                <a:solidFill>
                  <a:schemeClr val="tx1"/>
                </a:solidFill>
              </a:rPr>
              <a:t>″Great Wall</a:t>
            </a:r>
            <a:r>
              <a:rPr lang="en-US" altLang="zh-CN" sz="2400" smtClean="0">
                <a:solidFill>
                  <a:schemeClr val="tx1"/>
                </a:solidFill>
              </a:rPr>
              <a:t>″</a:t>
            </a:r>
            <a:endParaRPr lang="zh-CN" altLang="en-US" sz="2400">
              <a:solidFill>
                <a:schemeClr val="tx1"/>
              </a:solidFill>
            </a:endParaRPr>
          </a:p>
        </p:txBody>
      </p:sp>
    </p:spTree>
    <p:extLst>
      <p:ext uri="{BB962C8B-B14F-4D97-AF65-F5344CB8AC3E}">
        <p14:creationId xmlns:p14="http://schemas.microsoft.com/office/powerpoint/2010/main" val="209153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71503" y="785832"/>
            <a:ext cx="112395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8.2.2 </a:t>
            </a:r>
            <a:r>
              <a:rPr lang="zh-CN" altLang="zh-CN" dirty="0" smtClean="0">
                <a:solidFill>
                  <a:srgbClr val="800000"/>
                </a:solidFill>
                <a:effectLst>
                  <a:outerShdw blurRad="38100" dist="38100" dir="2700000" algn="tl">
                    <a:srgbClr val="000000"/>
                  </a:outerShdw>
                </a:effectLst>
                <a:latin typeface="Arial" charset="0"/>
                <a:ea typeface="黑体" pitchFamily="2" charset="-122"/>
              </a:rPr>
              <a:t>怎样定义指针变量</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21507" name="Rectangle 3"/>
          <p:cNvSpPr>
            <a:spLocks noGrp="1" noChangeArrowheads="1"/>
          </p:cNvSpPr>
          <p:nvPr>
            <p:ph type="body" idx="1"/>
          </p:nvPr>
        </p:nvSpPr>
        <p:spPr>
          <a:xfrm>
            <a:off x="857251" y="1714519"/>
            <a:ext cx="10668000" cy="3071813"/>
          </a:xfrm>
        </p:spPr>
        <p:txBody>
          <a:bodyPr/>
          <a:lstStyle/>
          <a:p>
            <a:r>
              <a:rPr lang="zh-CN" altLang="zh-CN" smtClean="0"/>
              <a:t>下面都是合法的定义</a:t>
            </a:r>
            <a:r>
              <a:rPr lang="zh-CN" altLang="en-US" smtClean="0"/>
              <a:t>和初始化</a:t>
            </a:r>
            <a:r>
              <a:rPr lang="zh-CN" altLang="zh-CN" smtClean="0"/>
              <a:t>：</a:t>
            </a:r>
            <a:endParaRPr lang="en-US" altLang="zh-CN" smtClean="0"/>
          </a:p>
          <a:p>
            <a:pPr lvl="1">
              <a:buFont typeface="Wingdings" pitchFamily="2" charset="2"/>
              <a:buNone/>
            </a:pPr>
            <a:r>
              <a:rPr lang="en-US" altLang="zh-CN" smtClean="0">
                <a:solidFill>
                  <a:srgbClr val="FF0000"/>
                </a:solidFill>
              </a:rPr>
              <a:t>float  *</a:t>
            </a:r>
            <a:r>
              <a:rPr lang="en-US" altLang="zh-CN" smtClean="0"/>
              <a:t>pointer_3;</a:t>
            </a:r>
          </a:p>
          <a:p>
            <a:pPr lvl="1">
              <a:buFont typeface="Wingdings" pitchFamily="2" charset="2"/>
              <a:buNone/>
            </a:pPr>
            <a:r>
              <a:rPr lang="en-US" altLang="zh-CN" smtClean="0">
                <a:solidFill>
                  <a:srgbClr val="FF0000"/>
                </a:solidFill>
              </a:rPr>
              <a:t>char  *</a:t>
            </a:r>
            <a:r>
              <a:rPr lang="en-US" altLang="zh-CN" smtClean="0"/>
              <a:t>pointer_4;</a:t>
            </a:r>
          </a:p>
          <a:p>
            <a:pPr lvl="1">
              <a:buFont typeface="Wingdings" pitchFamily="2" charset="2"/>
              <a:buNone/>
            </a:pPr>
            <a:r>
              <a:rPr lang="en-US" altLang="zh-CN" smtClean="0"/>
              <a:t>int  a,b;</a:t>
            </a:r>
          </a:p>
          <a:p>
            <a:pPr lvl="1">
              <a:buFont typeface="Wingdings" pitchFamily="2" charset="2"/>
              <a:buNone/>
            </a:pPr>
            <a:r>
              <a:rPr lang="en-US" altLang="zh-CN" smtClean="0">
                <a:solidFill>
                  <a:srgbClr val="FF0000"/>
                </a:solidFill>
              </a:rPr>
              <a:t>int  *</a:t>
            </a:r>
            <a:r>
              <a:rPr lang="en-US" altLang="zh-CN" smtClean="0"/>
              <a:t>pointer_1=&amp;a,</a:t>
            </a:r>
            <a:r>
              <a:rPr lang="en-US" altLang="zh-CN" smtClean="0">
                <a:solidFill>
                  <a:srgbClr val="FF0000"/>
                </a:solidFill>
              </a:rPr>
              <a:t>*</a:t>
            </a:r>
            <a:r>
              <a:rPr lang="en-US" altLang="zh-CN" smtClean="0"/>
              <a:t>pointer_2=&amp;b;</a:t>
            </a:r>
          </a:p>
        </p:txBody>
      </p:sp>
    </p:spTree>
    <p:extLst>
      <p:ext uri="{BB962C8B-B14F-4D97-AF65-F5344CB8AC3E}">
        <p14:creationId xmlns:p14="http://schemas.microsoft.com/office/powerpoint/2010/main" val="3940286371"/>
      </p:ext>
    </p:extLst>
  </p:cSld>
  <p:clrMapOvr>
    <a:masterClrMapping/>
  </p:clrMapOvr>
  <p:transition spd="med">
    <p:blinds/>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指向指针数据的指针变量</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8.28】</a:t>
            </a:r>
            <a:r>
              <a:rPr lang="zh-CN" altLang="en-US" sz="2000">
                <a:solidFill>
                  <a:schemeClr val="accent1"/>
                </a:solidFill>
              </a:rPr>
              <a:t>使用指向指针数据的指针变量。</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8557"/>
            <a:ext cx="10448563" cy="4686532"/>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char *name[]={"Follow me","BASIC","Great Wall","FORTRAN","Computer design"};</a:t>
            </a:r>
          </a:p>
          <a:p>
            <a:pPr defTabSz="363538">
              <a:lnSpc>
                <a:spcPct val="120000"/>
              </a:lnSpc>
            </a:pPr>
            <a:r>
              <a:rPr lang="en-US" altLang="zh-CN" sz="2000"/>
              <a:t>	</a:t>
            </a:r>
            <a:r>
              <a:rPr lang="en-US" altLang="zh-CN" sz="2000">
                <a:solidFill>
                  <a:schemeClr val="accent6"/>
                </a:solidFill>
              </a:rPr>
              <a:t>char **p;</a:t>
            </a:r>
          </a:p>
          <a:p>
            <a:pPr defTabSz="363538">
              <a:lnSpc>
                <a:spcPct val="120000"/>
              </a:lnSpc>
            </a:pPr>
            <a:r>
              <a:rPr lang="en-US" altLang="zh-CN" sz="2000"/>
              <a:t>	int i;</a:t>
            </a:r>
          </a:p>
          <a:p>
            <a:pPr defTabSz="363538">
              <a:lnSpc>
                <a:spcPct val="120000"/>
              </a:lnSpc>
            </a:pPr>
            <a:r>
              <a:rPr lang="en-US" altLang="zh-CN" sz="2000"/>
              <a:t>	for(i=0;i&lt;5;i++)</a:t>
            </a:r>
          </a:p>
          <a:p>
            <a:pPr defTabSz="363538">
              <a:lnSpc>
                <a:spcPct val="120000"/>
              </a:lnSpc>
            </a:pPr>
            <a:r>
              <a:rPr lang="en-US" altLang="zh-CN" sz="2000"/>
              <a:t>	{	</a:t>
            </a:r>
            <a:r>
              <a:rPr lang="en-US" altLang="zh-CN" sz="2000">
                <a:solidFill>
                  <a:schemeClr val="accent6"/>
                </a:solidFill>
              </a:rPr>
              <a:t>p=name+i;</a:t>
            </a:r>
          </a:p>
          <a:p>
            <a:pPr defTabSz="363538">
              <a:lnSpc>
                <a:spcPct val="120000"/>
              </a:lnSpc>
            </a:pPr>
            <a:r>
              <a:rPr lang="en-US" altLang="zh-CN" sz="2000"/>
              <a:t>		printf("%s\n",</a:t>
            </a:r>
            <a:r>
              <a:rPr lang="en-US" altLang="zh-CN" sz="2000">
                <a:solidFill>
                  <a:schemeClr val="accent6"/>
                </a:solidFill>
              </a:rPr>
              <a:t>*p</a:t>
            </a:r>
            <a:r>
              <a:rPr lang="en-US" altLang="zh-CN" sz="2000"/>
              <a:t>);</a:t>
            </a:r>
          </a:p>
          <a:p>
            <a:pPr defTabSz="363538">
              <a:lnSpc>
                <a:spcPct val="120000"/>
              </a:lnSpc>
            </a:pPr>
            <a:r>
              <a:rPr lang="en-US" altLang="zh-CN" sz="2000"/>
              <a:t>	}</a:t>
            </a:r>
          </a:p>
          <a:p>
            <a:pPr defTabSz="363538">
              <a:lnSpc>
                <a:spcPct val="120000"/>
              </a:lnSpc>
            </a:pPr>
            <a:r>
              <a:rPr lang="en-US" altLang="zh-CN" sz="2000"/>
              <a:t>	return 0;</a:t>
            </a:r>
          </a:p>
          <a:p>
            <a:pPr defTabSz="363538">
              <a:lnSpc>
                <a:spcPct val="120000"/>
              </a:lnSpc>
            </a:pPr>
            <a:r>
              <a:rPr lang="en-US" altLang="zh-CN" sz="2000"/>
              <a:t>}</a:t>
            </a:r>
            <a:endParaRPr lang="zh-CN" altLang="en-US" sz="2000" b="1" dirty="0">
              <a:solidFill>
                <a:srgbClr val="008000"/>
              </a:solidFill>
            </a:endParaRPr>
          </a:p>
        </p:txBody>
      </p:sp>
    </p:spTree>
    <p:extLst>
      <p:ext uri="{BB962C8B-B14F-4D97-AF65-F5344CB8AC3E}">
        <p14:creationId xmlns:p14="http://schemas.microsoft.com/office/powerpoint/2010/main" val="143278766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811" y="560446"/>
            <a:ext cx="10515600" cy="953383"/>
          </a:xfrm>
        </p:spPr>
        <p:txBody>
          <a:bodyPr/>
          <a:lstStyle/>
          <a:p>
            <a:r>
              <a:rPr lang="zh-CN" altLang="en-US"/>
              <a:t>指向指针数据的指针变量</a:t>
            </a:r>
          </a:p>
        </p:txBody>
      </p:sp>
      <p:sp>
        <p:nvSpPr>
          <p:cNvPr id="3" name="内容占位符 2"/>
          <p:cNvSpPr>
            <a:spLocks noGrp="1"/>
          </p:cNvSpPr>
          <p:nvPr>
            <p:ph idx="1"/>
          </p:nvPr>
        </p:nvSpPr>
        <p:spPr>
          <a:xfrm>
            <a:off x="570769" y="1241613"/>
            <a:ext cx="11157403" cy="552660"/>
          </a:xfrm>
        </p:spPr>
        <p:txBody>
          <a:bodyPr>
            <a:noAutofit/>
          </a:bodyPr>
          <a:lstStyle/>
          <a:p>
            <a:pPr marL="88900" indent="-88900">
              <a:lnSpc>
                <a:spcPct val="15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8.29】</a:t>
            </a:r>
            <a:r>
              <a:rPr lang="zh-CN" altLang="en-US" sz="2000">
                <a:solidFill>
                  <a:schemeClr val="accent1"/>
                </a:solidFill>
              </a:rPr>
              <a:t>有一个指针数组，其元素分别指向一个整型数组的元素，用指向指针数据的指针变量，输出整型数组各元素的值。</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824338" y="2091268"/>
            <a:ext cx="9934147" cy="4434946"/>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int a[5]={1,3,5,7,9};</a:t>
            </a:r>
          </a:p>
          <a:p>
            <a:pPr defTabSz="363538">
              <a:lnSpc>
                <a:spcPct val="120000"/>
              </a:lnSpc>
            </a:pPr>
            <a:r>
              <a:rPr lang="en-US" altLang="zh-CN" sz="2000"/>
              <a:t>	</a:t>
            </a:r>
            <a:r>
              <a:rPr lang="en-US" altLang="zh-CN" sz="2000">
                <a:solidFill>
                  <a:schemeClr val="accent6"/>
                </a:solidFill>
              </a:rPr>
              <a:t>int *num[5]={&amp;a[0],&amp;a[1],&amp;a[2],&amp;a[3],&amp;a[4]};</a:t>
            </a:r>
          </a:p>
          <a:p>
            <a:pPr defTabSz="363538">
              <a:lnSpc>
                <a:spcPct val="120000"/>
              </a:lnSpc>
            </a:pPr>
            <a:r>
              <a:rPr lang="en-US" altLang="zh-CN" sz="2000"/>
              <a:t>	int </a:t>
            </a:r>
            <a:r>
              <a:rPr lang="en-US" altLang="zh-CN" sz="2000">
                <a:solidFill>
                  <a:schemeClr val="accent6"/>
                </a:solidFill>
              </a:rPr>
              <a:t>**p</a:t>
            </a:r>
            <a:r>
              <a:rPr lang="en-US" altLang="zh-CN" sz="2000"/>
              <a:t>,i</a:t>
            </a:r>
            <a:r>
              <a:rPr lang="en-US" altLang="zh-CN" sz="2000" smtClean="0"/>
              <a:t>;	</a:t>
            </a:r>
            <a:r>
              <a:rPr lang="en-US" altLang="zh-CN" sz="2000"/>
              <a:t>	</a:t>
            </a:r>
            <a:r>
              <a:rPr lang="en-US" altLang="zh-CN" sz="2000" smtClean="0"/>
              <a:t>		</a:t>
            </a:r>
            <a:r>
              <a:rPr lang="en-US" altLang="zh-CN" sz="2000" smtClean="0">
                <a:solidFill>
                  <a:srgbClr val="008000"/>
                </a:solidFill>
              </a:rPr>
              <a:t>//</a:t>
            </a:r>
            <a:r>
              <a:rPr lang="en-US" altLang="zh-CN" sz="2000">
                <a:solidFill>
                  <a:srgbClr val="008000"/>
                </a:solidFill>
              </a:rPr>
              <a:t>p</a:t>
            </a:r>
            <a:r>
              <a:rPr lang="zh-CN" altLang="en-US" sz="2000">
                <a:solidFill>
                  <a:srgbClr val="008000"/>
                </a:solidFill>
              </a:rPr>
              <a:t>是指向指针型数据的指针变量</a:t>
            </a:r>
          </a:p>
          <a:p>
            <a:pPr defTabSz="363538">
              <a:lnSpc>
                <a:spcPct val="120000"/>
              </a:lnSpc>
            </a:pPr>
            <a:r>
              <a:rPr lang="zh-CN" altLang="en-US" sz="2000"/>
              <a:t>	</a:t>
            </a:r>
            <a:r>
              <a:rPr lang="en-US" altLang="zh-CN" sz="2000">
                <a:solidFill>
                  <a:schemeClr val="accent6"/>
                </a:solidFill>
              </a:rPr>
              <a:t>p=num;</a:t>
            </a:r>
            <a:r>
              <a:rPr lang="en-US" altLang="zh-CN" sz="2000"/>
              <a:t>		</a:t>
            </a:r>
            <a:r>
              <a:rPr lang="en-US" altLang="zh-CN" sz="2000" smtClean="0"/>
              <a:t>		</a:t>
            </a:r>
            <a:r>
              <a:rPr lang="en-US" altLang="zh-CN" sz="2000" smtClean="0">
                <a:solidFill>
                  <a:srgbClr val="008000"/>
                </a:solidFill>
              </a:rPr>
              <a:t>//</a:t>
            </a:r>
            <a:r>
              <a:rPr lang="zh-CN" altLang="en-US" sz="2000">
                <a:solidFill>
                  <a:srgbClr val="008000"/>
                </a:solidFill>
              </a:rPr>
              <a:t>使</a:t>
            </a:r>
            <a:r>
              <a:rPr lang="en-US" altLang="zh-CN" sz="2000">
                <a:solidFill>
                  <a:srgbClr val="008000"/>
                </a:solidFill>
              </a:rPr>
              <a:t>p</a:t>
            </a:r>
            <a:r>
              <a:rPr lang="zh-CN" altLang="en-US" sz="2000">
                <a:solidFill>
                  <a:srgbClr val="008000"/>
                </a:solidFill>
              </a:rPr>
              <a:t>指向</a:t>
            </a:r>
            <a:r>
              <a:rPr lang="en-US" altLang="zh-CN" sz="2000">
                <a:solidFill>
                  <a:srgbClr val="008000"/>
                </a:solidFill>
              </a:rPr>
              <a:t>num[0]</a:t>
            </a:r>
          </a:p>
          <a:p>
            <a:pPr defTabSz="363538">
              <a:lnSpc>
                <a:spcPct val="120000"/>
              </a:lnSpc>
            </a:pPr>
            <a:r>
              <a:rPr lang="en-US" altLang="zh-CN" sz="2000"/>
              <a:t>	for(i=0;i&lt;5;i++)</a:t>
            </a:r>
          </a:p>
          <a:p>
            <a:pPr defTabSz="363538">
              <a:lnSpc>
                <a:spcPct val="120000"/>
              </a:lnSpc>
            </a:pPr>
            <a:r>
              <a:rPr lang="en-US" altLang="zh-CN" sz="2000"/>
              <a:t>	{	printf("%d ",</a:t>
            </a:r>
            <a:r>
              <a:rPr lang="en-US" altLang="zh-CN" sz="2000">
                <a:solidFill>
                  <a:schemeClr val="accent6"/>
                </a:solidFill>
              </a:rPr>
              <a:t>**p</a:t>
            </a:r>
            <a:r>
              <a:rPr lang="en-US" altLang="zh-CN" sz="2000"/>
              <a:t>);</a:t>
            </a:r>
          </a:p>
          <a:p>
            <a:pPr defTabSz="363538">
              <a:lnSpc>
                <a:spcPct val="120000"/>
              </a:lnSpc>
            </a:pPr>
            <a:r>
              <a:rPr lang="en-US" altLang="zh-CN" sz="2000"/>
              <a:t>		p++;</a:t>
            </a:r>
          </a:p>
          <a:p>
            <a:pPr defTabSz="363538">
              <a:lnSpc>
                <a:spcPct val="120000"/>
              </a:lnSpc>
            </a:pPr>
            <a:r>
              <a:rPr lang="en-US" altLang="zh-CN" sz="2000"/>
              <a:t>	}</a:t>
            </a:r>
          </a:p>
          <a:p>
            <a:pPr defTabSz="363538">
              <a:lnSpc>
                <a:spcPct val="120000"/>
              </a:lnSpc>
            </a:pPr>
            <a:r>
              <a:rPr lang="en-US" altLang="zh-CN" sz="2000"/>
              <a:t>	printf("\n");</a:t>
            </a:r>
          </a:p>
          <a:p>
            <a:pPr defTabSz="363538">
              <a:lnSpc>
                <a:spcPct val="120000"/>
              </a:lnSpc>
            </a:pPr>
            <a:r>
              <a:rPr lang="en-US" altLang="zh-CN" sz="2000"/>
              <a:t>	return 0;</a:t>
            </a:r>
          </a:p>
          <a:p>
            <a:pPr defTabSz="363538">
              <a:lnSpc>
                <a:spcPct val="120000"/>
              </a:lnSpc>
            </a:pPr>
            <a:r>
              <a:rPr lang="en-US" altLang="zh-CN" sz="2000"/>
              <a:t>}</a:t>
            </a:r>
            <a:endParaRPr lang="zh-CN" altLang="en-US" sz="2000" b="1" dirty="0">
              <a:solidFill>
                <a:srgbClr val="008000"/>
              </a:solidFill>
            </a:endParaRPr>
          </a:p>
        </p:txBody>
      </p:sp>
    </p:spTree>
    <p:extLst>
      <p:ext uri="{BB962C8B-B14F-4D97-AF65-F5344CB8AC3E}">
        <p14:creationId xmlns:p14="http://schemas.microsoft.com/office/powerpoint/2010/main" val="27616699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11" y="1142998"/>
            <a:ext cx="9942444" cy="55578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000">
                <a:solidFill>
                  <a:schemeClr val="tx1"/>
                </a:solidFill>
              </a:rPr>
              <a:t>利用指针变量访问另一个变量就是“间接访问”</a:t>
            </a:r>
            <a:r>
              <a:rPr lang="zh-CN" altLang="en-US" sz="2000" smtClean="0">
                <a:solidFill>
                  <a:schemeClr val="tx1"/>
                </a:solidFill>
              </a:rPr>
              <a:t>。</a:t>
            </a:r>
            <a:endParaRPr lang="en-US" altLang="zh-CN" sz="2000" smtClean="0">
              <a:solidFill>
                <a:schemeClr val="tx1"/>
              </a:solidFill>
            </a:endParaRPr>
          </a:p>
          <a:p>
            <a:pPr algn="just">
              <a:lnSpc>
                <a:spcPct val="150000"/>
              </a:lnSpc>
              <a:spcAft>
                <a:spcPts val="600"/>
              </a:spcAft>
              <a:defRPr/>
            </a:pPr>
            <a:r>
              <a:rPr lang="zh-CN" altLang="en-US" sz="2000" smtClean="0">
                <a:solidFill>
                  <a:schemeClr val="tx1"/>
                </a:solidFill>
              </a:rPr>
              <a:t>如果</a:t>
            </a:r>
            <a:r>
              <a:rPr lang="zh-CN" altLang="en-US" sz="2000">
                <a:solidFill>
                  <a:schemeClr val="tx1"/>
                </a:solidFill>
              </a:rPr>
              <a:t>在一个指针变量中存放一个目标变量的地址，这就是“单级间址</a:t>
            </a:r>
            <a:r>
              <a:rPr lang="zh-CN" altLang="en-US" sz="2000" smtClean="0">
                <a:solidFill>
                  <a:schemeClr val="tx1"/>
                </a:solidFill>
              </a:rPr>
              <a:t>”；</a:t>
            </a:r>
            <a:endParaRPr lang="en-US" altLang="zh-CN" sz="2000" smtClean="0">
              <a:solidFill>
                <a:schemeClr val="tx1"/>
              </a:solidFill>
            </a:endParaRPr>
          </a:p>
          <a:p>
            <a:pPr algn="just">
              <a:lnSpc>
                <a:spcPct val="150000"/>
              </a:lnSpc>
              <a:spcAft>
                <a:spcPts val="600"/>
              </a:spcAft>
              <a:defRPr/>
            </a:pPr>
            <a:endParaRPr lang="en-US" altLang="zh-CN" sz="2000" smtClean="0">
              <a:solidFill>
                <a:schemeClr val="tx1"/>
              </a:solidFill>
            </a:endParaRPr>
          </a:p>
          <a:p>
            <a:pPr algn="just">
              <a:lnSpc>
                <a:spcPct val="150000"/>
              </a:lnSpc>
              <a:spcAft>
                <a:spcPts val="600"/>
              </a:spcAft>
              <a:defRPr/>
            </a:pPr>
            <a:endParaRPr lang="en-US" altLang="zh-CN" sz="2000" smtClean="0">
              <a:solidFill>
                <a:schemeClr val="tx1"/>
              </a:solidFill>
            </a:endParaRPr>
          </a:p>
          <a:p>
            <a:pPr algn="just">
              <a:lnSpc>
                <a:spcPct val="150000"/>
              </a:lnSpc>
              <a:spcAft>
                <a:spcPts val="600"/>
              </a:spcAft>
              <a:defRPr/>
            </a:pPr>
            <a:r>
              <a:rPr lang="zh-CN" altLang="en-US" sz="2000" smtClean="0">
                <a:solidFill>
                  <a:schemeClr val="tx1"/>
                </a:solidFill>
              </a:rPr>
              <a:t>指向</a:t>
            </a:r>
            <a:r>
              <a:rPr lang="zh-CN" altLang="en-US" sz="2000">
                <a:solidFill>
                  <a:schemeClr val="tx1"/>
                </a:solidFill>
              </a:rPr>
              <a:t>指针数据的指针用的是“二级间址”</a:t>
            </a:r>
            <a:r>
              <a:rPr lang="zh-CN" altLang="en-US" sz="2000" smtClean="0">
                <a:solidFill>
                  <a:schemeClr val="tx1"/>
                </a:solidFill>
              </a:rPr>
              <a:t>方法；</a:t>
            </a:r>
            <a:endParaRPr lang="en-US" altLang="zh-CN" sz="2000" smtClean="0">
              <a:solidFill>
                <a:schemeClr val="tx1"/>
              </a:solidFill>
            </a:endParaRPr>
          </a:p>
          <a:p>
            <a:pPr algn="just">
              <a:lnSpc>
                <a:spcPct val="150000"/>
              </a:lnSpc>
              <a:spcAft>
                <a:spcPts val="600"/>
              </a:spcAft>
              <a:defRPr/>
            </a:pPr>
            <a:endParaRPr lang="en-US" altLang="zh-CN" sz="2000" smtClean="0">
              <a:solidFill>
                <a:schemeClr val="tx1"/>
              </a:solidFill>
            </a:endParaRPr>
          </a:p>
          <a:p>
            <a:pPr algn="just">
              <a:lnSpc>
                <a:spcPct val="150000"/>
              </a:lnSpc>
              <a:spcAft>
                <a:spcPts val="600"/>
              </a:spcAft>
              <a:defRPr/>
            </a:pPr>
            <a:endParaRPr lang="en-US" altLang="zh-CN" sz="2000" smtClean="0">
              <a:solidFill>
                <a:schemeClr val="tx1"/>
              </a:solidFill>
            </a:endParaRPr>
          </a:p>
          <a:p>
            <a:pPr algn="just">
              <a:lnSpc>
                <a:spcPct val="150000"/>
              </a:lnSpc>
              <a:spcAft>
                <a:spcPts val="600"/>
              </a:spcAft>
              <a:defRPr/>
            </a:pPr>
            <a:r>
              <a:rPr lang="zh-CN" altLang="en-US" sz="2000" smtClean="0">
                <a:solidFill>
                  <a:schemeClr val="tx1"/>
                </a:solidFill>
              </a:rPr>
              <a:t>从</a:t>
            </a:r>
            <a:r>
              <a:rPr lang="zh-CN" altLang="en-US" sz="2000">
                <a:solidFill>
                  <a:schemeClr val="tx1"/>
                </a:solidFill>
              </a:rPr>
              <a:t>理论上说，间址方法可以延伸到更多的级，即多重</a:t>
            </a:r>
            <a:r>
              <a:rPr lang="zh-CN" altLang="en-US" sz="2000" smtClean="0">
                <a:solidFill>
                  <a:schemeClr val="tx1"/>
                </a:solidFill>
              </a:rPr>
              <a:t>指针。</a:t>
            </a:r>
            <a:endParaRPr lang="en-US" altLang="zh-CN" sz="200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414486092"/>
              </p:ext>
            </p:extLst>
          </p:nvPr>
        </p:nvGraphicFramePr>
        <p:xfrm>
          <a:off x="3052668" y="2314872"/>
          <a:ext cx="3633881" cy="792480"/>
        </p:xfrm>
        <a:graphic>
          <a:graphicData uri="http://schemas.openxmlformats.org/drawingml/2006/table">
            <a:tbl>
              <a:tblPr>
                <a:tableStyleId>{5C22544A-7EE6-4342-B048-85BDC9FD1C3A}</a:tableStyleId>
              </a:tblPr>
              <a:tblGrid>
                <a:gridCol w="1665049">
                  <a:extLst>
                    <a:ext uri="{9D8B030D-6E8A-4147-A177-3AD203B41FA5}">
                      <a16:colId xmlns:a16="http://schemas.microsoft.com/office/drawing/2014/main" xmlns="" val="2125949224"/>
                    </a:ext>
                  </a:extLst>
                </a:gridCol>
                <a:gridCol w="303783">
                  <a:extLst>
                    <a:ext uri="{9D8B030D-6E8A-4147-A177-3AD203B41FA5}">
                      <a16:colId xmlns:a16="http://schemas.microsoft.com/office/drawing/2014/main" xmlns="" val="1654993331"/>
                    </a:ext>
                  </a:extLst>
                </a:gridCol>
                <a:gridCol w="1665049">
                  <a:extLst>
                    <a:ext uri="{9D8B030D-6E8A-4147-A177-3AD203B41FA5}">
                      <a16:colId xmlns:a16="http://schemas.microsoft.com/office/drawing/2014/main" xmlns="" val="1752270782"/>
                    </a:ext>
                  </a:extLst>
                </a:gridCol>
              </a:tblGrid>
              <a:tr h="370840">
                <a:tc>
                  <a:txBody>
                    <a:bodyPr/>
                    <a:lstStyle/>
                    <a:p>
                      <a:pPr algn="ctr"/>
                      <a:r>
                        <a:rPr lang="zh-CN" altLang="en-US" sz="2000" smtClean="0"/>
                        <a:t>指针变量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5887954"/>
                  </a:ext>
                </a:extLst>
              </a:tr>
              <a:tr h="370840">
                <a:tc>
                  <a:txBody>
                    <a:bodyPr/>
                    <a:lstStyle/>
                    <a:p>
                      <a:pPr algn="ctr"/>
                      <a:r>
                        <a:rPr lang="zh-CN" altLang="en-US" sz="2000" smtClean="0"/>
                        <a:t>地址</a:t>
                      </a:r>
                      <a:endParaRPr lang="zh-CN" altLang="en-US" sz="2000"/>
                    </a:p>
                  </a:txBody>
                  <a:tcPr anchor="ctr">
                    <a:lnR w="12700" cmpd="sng">
                      <a:noFill/>
                    </a:lnR>
                    <a:lnT w="12700" cmpd="sng">
                      <a:noFill/>
                    </a:lnT>
                  </a:tcPr>
                </a:tc>
                <a:tc>
                  <a:txBody>
                    <a:bodyPr/>
                    <a:lstStyle/>
                    <a:p>
                      <a:pPr algn="ctr"/>
                      <a:r>
                        <a:rPr lang="zh-CN" altLang="en-US" sz="2000" smtClean="0"/>
                        <a:t>→</a:t>
                      </a:r>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值</a:t>
                      </a:r>
                      <a:endParaRPr lang="zh-CN" altLang="en-US" sz="2000"/>
                    </a:p>
                  </a:txBody>
                  <a:tcPr anchor="ctr">
                    <a:lnL w="12700" cmpd="sng">
                      <a:noFill/>
                    </a:lnL>
                    <a:lnT w="12700" cmpd="sng">
                      <a:noFill/>
                    </a:lnT>
                  </a:tcPr>
                </a:tc>
                <a:extLst>
                  <a:ext uri="{0D108BD9-81ED-4DB2-BD59-A6C34878D82A}">
                    <a16:rowId xmlns:a16="http://schemas.microsoft.com/office/drawing/2014/main" xmlns="" val="3262631456"/>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982573596"/>
              </p:ext>
            </p:extLst>
          </p:nvPr>
        </p:nvGraphicFramePr>
        <p:xfrm>
          <a:off x="1985964" y="3969792"/>
          <a:ext cx="6148135" cy="792480"/>
        </p:xfrm>
        <a:graphic>
          <a:graphicData uri="http://schemas.openxmlformats.org/drawingml/2006/table">
            <a:tbl>
              <a:tblPr>
                <a:tableStyleId>{5C22544A-7EE6-4342-B048-85BDC9FD1C3A}</a:tableStyleId>
              </a:tblPr>
              <a:tblGrid>
                <a:gridCol w="1827141">
                  <a:extLst>
                    <a:ext uri="{9D8B030D-6E8A-4147-A177-3AD203B41FA5}">
                      <a16:colId xmlns:a16="http://schemas.microsoft.com/office/drawing/2014/main" xmlns="" val="2125949224"/>
                    </a:ext>
                  </a:extLst>
                </a:gridCol>
                <a:gridCol w="333356">
                  <a:extLst>
                    <a:ext uri="{9D8B030D-6E8A-4147-A177-3AD203B41FA5}">
                      <a16:colId xmlns:a16="http://schemas.microsoft.com/office/drawing/2014/main" xmlns="" val="1654993331"/>
                    </a:ext>
                  </a:extLst>
                </a:gridCol>
                <a:gridCol w="1827141">
                  <a:extLst>
                    <a:ext uri="{9D8B030D-6E8A-4147-A177-3AD203B41FA5}">
                      <a16:colId xmlns:a16="http://schemas.microsoft.com/office/drawing/2014/main" xmlns="" val="1752270782"/>
                    </a:ext>
                  </a:extLst>
                </a:gridCol>
                <a:gridCol w="333356">
                  <a:extLst>
                    <a:ext uri="{9D8B030D-6E8A-4147-A177-3AD203B41FA5}">
                      <a16:colId xmlns:a16="http://schemas.microsoft.com/office/drawing/2014/main" xmlns="" val="155953243"/>
                    </a:ext>
                  </a:extLst>
                </a:gridCol>
                <a:gridCol w="1827141">
                  <a:extLst>
                    <a:ext uri="{9D8B030D-6E8A-4147-A177-3AD203B41FA5}">
                      <a16:colId xmlns:a16="http://schemas.microsoft.com/office/drawing/2014/main" xmlns="" val="2914138267"/>
                    </a:ext>
                  </a:extLst>
                </a:gridCol>
              </a:tblGrid>
              <a:tr h="370840">
                <a:tc>
                  <a:txBody>
                    <a:bodyPr/>
                    <a:lstStyle/>
                    <a:p>
                      <a:pPr algn="ctr"/>
                      <a:r>
                        <a:rPr lang="zh-CN" altLang="en-US" sz="2000" smtClean="0"/>
                        <a:t>指针变量</a:t>
                      </a:r>
                      <a:r>
                        <a:rPr lang="en-US" altLang="zh-CN" sz="2000" smtClean="0"/>
                        <a:t>1</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2</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5887954"/>
                  </a:ext>
                </a:extLst>
              </a:tr>
              <a:tr h="370840">
                <a:tc>
                  <a:txBody>
                    <a:bodyPr/>
                    <a:lstStyle/>
                    <a:p>
                      <a:pPr algn="ctr"/>
                      <a:r>
                        <a:rPr lang="zh-CN" altLang="en-US" sz="2000" smtClean="0"/>
                        <a:t>地址</a:t>
                      </a:r>
                      <a:r>
                        <a:rPr lang="en-US" altLang="zh-CN" sz="2000" smtClean="0"/>
                        <a:t>1</a:t>
                      </a:r>
                      <a:endParaRPr lang="zh-CN" altLang="en-US" sz="2000"/>
                    </a:p>
                  </a:txBody>
                  <a:tcPr anchor="ctr">
                    <a:lnR w="12700" cmpd="sng">
                      <a:noFill/>
                    </a:lnR>
                    <a:lnT w="12700" cmpd="sng">
                      <a:noFill/>
                    </a:lnT>
                  </a:tcPr>
                </a:tc>
                <a:tc>
                  <a:txBody>
                    <a:bodyPr/>
                    <a:lstStyle/>
                    <a:p>
                      <a:pPr algn="ctr"/>
                      <a:r>
                        <a:rPr lang="zh-CN" altLang="en-US" sz="2000" smtClean="0"/>
                        <a:t>→</a:t>
                      </a:r>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2</a:t>
                      </a:r>
                      <a:endParaRPr lang="zh-CN" altLang="en-US" sz="2000"/>
                    </a:p>
                  </a:txBody>
                  <a:tcPr anchor="ctr">
                    <a:lnL w="12700" cmpd="sng">
                      <a:noFill/>
                    </a:lnL>
                    <a:lnR w="12700" cmpd="sng">
                      <a:noFill/>
                    </a:lnR>
                    <a:lnT w="12700" cmpd="sng">
                      <a:noFill/>
                    </a:lnT>
                  </a:tcPr>
                </a:tc>
                <a:tc>
                  <a:txBody>
                    <a:bodyPr/>
                    <a:lstStyle/>
                    <a:p>
                      <a:pPr algn="ctr"/>
                      <a:r>
                        <a:rPr lang="zh-CN" altLang="en-US" sz="2000" smtClean="0"/>
                        <a:t>→</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值</a:t>
                      </a:r>
                      <a:endParaRPr lang="zh-CN" altLang="en-US" sz="2000"/>
                    </a:p>
                  </a:txBody>
                  <a:tcPr anchor="ctr">
                    <a:lnL w="12700" cmpd="sng">
                      <a:noFill/>
                    </a:lnL>
                    <a:lnT w="12700" cmpd="sng">
                      <a:noFill/>
                    </a:lnT>
                  </a:tcPr>
                </a:tc>
                <a:extLst>
                  <a:ext uri="{0D108BD9-81ED-4DB2-BD59-A6C34878D82A}">
                    <a16:rowId xmlns:a16="http://schemas.microsoft.com/office/drawing/2014/main" xmlns="" val="3262631456"/>
                  </a:ext>
                </a:extLst>
              </a:tr>
            </a:tbl>
          </a:graphicData>
        </a:graphic>
      </p:graphicFrame>
      <mc:AlternateContent xmlns:mc="http://schemas.openxmlformats.org/markup-compatibility/2006" xmlns:a14="http://schemas.microsoft.com/office/drawing/2010/main">
        <mc:Choice Requires="a14">
          <p:graphicFrame>
            <p:nvGraphicFramePr>
              <p:cNvPr id="20" name="表格 19"/>
              <p:cNvGraphicFramePr>
                <a:graphicFrameLocks noGrp="1"/>
              </p:cNvGraphicFramePr>
              <p:nvPr>
                <p:extLst>
                  <p:ext uri="{D42A27DB-BD31-4B8C-83A1-F6EECF244321}">
                    <p14:modId xmlns:p14="http://schemas.microsoft.com/office/powerpoint/2010/main" val="191538086"/>
                  </p:ext>
                </p:extLst>
              </p:nvPr>
            </p:nvGraphicFramePr>
            <p:xfrm>
              <a:off x="1323707" y="5596137"/>
              <a:ext cx="9234754" cy="792480"/>
            </p:xfrm>
            <a:graphic>
              <a:graphicData uri="http://schemas.openxmlformats.org/drawingml/2006/table">
                <a:tbl>
                  <a:tblPr>
                    <a:tableStyleId>{5C22544A-7EE6-4342-B048-85BDC9FD1C3A}</a:tableStyleId>
                  </a:tblPr>
                  <a:tblGrid>
                    <a:gridCol w="1489404">
                      <a:extLst>
                        <a:ext uri="{9D8B030D-6E8A-4147-A177-3AD203B41FA5}">
                          <a16:colId xmlns="" xmlns:a16="http://schemas.microsoft.com/office/drawing/2014/main" val="2125949224"/>
                        </a:ext>
                      </a:extLst>
                    </a:gridCol>
                    <a:gridCol w="271737">
                      <a:extLst>
                        <a:ext uri="{9D8B030D-6E8A-4147-A177-3AD203B41FA5}">
                          <a16:colId xmlns="" xmlns:a16="http://schemas.microsoft.com/office/drawing/2014/main" val="1654993331"/>
                        </a:ext>
                      </a:extLst>
                    </a:gridCol>
                    <a:gridCol w="1489404">
                      <a:extLst>
                        <a:ext uri="{9D8B030D-6E8A-4147-A177-3AD203B41FA5}">
                          <a16:colId xmlns="" xmlns:a16="http://schemas.microsoft.com/office/drawing/2014/main" val="1752270782"/>
                        </a:ext>
                      </a:extLst>
                    </a:gridCol>
                    <a:gridCol w="271737">
                      <a:extLst>
                        <a:ext uri="{9D8B030D-6E8A-4147-A177-3AD203B41FA5}">
                          <a16:colId xmlns="" xmlns:a16="http://schemas.microsoft.com/office/drawing/2014/main" val="155953243"/>
                        </a:ext>
                      </a:extLst>
                    </a:gridCol>
                    <a:gridCol w="2256673">
                      <a:extLst>
                        <a:ext uri="{9D8B030D-6E8A-4147-A177-3AD203B41FA5}">
                          <a16:colId xmlns="" xmlns:a16="http://schemas.microsoft.com/office/drawing/2014/main" val="2914138267"/>
                        </a:ext>
                      </a:extLst>
                    </a:gridCol>
                    <a:gridCol w="271737">
                      <a:extLst>
                        <a:ext uri="{9D8B030D-6E8A-4147-A177-3AD203B41FA5}">
                          <a16:colId xmlns="" xmlns:a16="http://schemas.microsoft.com/office/drawing/2014/main" val="2193250336"/>
                        </a:ext>
                      </a:extLst>
                    </a:gridCol>
                    <a:gridCol w="1489404">
                      <a:extLst>
                        <a:ext uri="{9D8B030D-6E8A-4147-A177-3AD203B41FA5}">
                          <a16:colId xmlns="" xmlns:a16="http://schemas.microsoft.com/office/drawing/2014/main" val="103881088"/>
                        </a:ext>
                      </a:extLst>
                    </a:gridCol>
                    <a:gridCol w="271737">
                      <a:extLst>
                        <a:ext uri="{9D8B030D-6E8A-4147-A177-3AD203B41FA5}">
                          <a16:colId xmlns="" xmlns:a16="http://schemas.microsoft.com/office/drawing/2014/main" val="3011307253"/>
                        </a:ext>
                      </a:extLst>
                    </a:gridCol>
                    <a:gridCol w="1422921">
                      <a:extLst>
                        <a:ext uri="{9D8B030D-6E8A-4147-A177-3AD203B41FA5}">
                          <a16:colId xmlns="" xmlns:a16="http://schemas.microsoft.com/office/drawing/2014/main" val="1158069801"/>
                        </a:ext>
                      </a:extLst>
                    </a:gridCol>
                  </a:tblGrid>
                  <a:tr h="370840">
                    <a:tc>
                      <a:txBody>
                        <a:bodyPr/>
                        <a:lstStyle/>
                        <a:p>
                          <a:pPr algn="ctr"/>
                          <a:r>
                            <a:rPr lang="zh-CN" altLang="en-US" sz="2000" smtClean="0"/>
                            <a:t>指针变量</a:t>
                          </a:r>
                          <a:r>
                            <a:rPr lang="en-US" altLang="zh-CN" sz="2000" smtClean="0"/>
                            <a:t>1</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2</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n</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835887954"/>
                      </a:ext>
                    </a:extLst>
                  </a:tr>
                  <a:tr h="370840">
                    <a:tc>
                      <a:txBody>
                        <a:bodyPr/>
                        <a:lstStyle/>
                        <a:p>
                          <a:pPr algn="ctr"/>
                          <a:r>
                            <a:rPr lang="zh-CN" altLang="en-US" sz="2000" smtClean="0"/>
                            <a:t>地址</a:t>
                          </a:r>
                          <a:r>
                            <a:rPr lang="en-US" altLang="zh-CN" sz="2000" smtClean="0"/>
                            <a:t>1</a:t>
                          </a:r>
                          <a:endParaRPr lang="zh-CN" altLang="en-US" sz="2000"/>
                        </a:p>
                      </a:txBody>
                      <a:tcPr anchor="ctr">
                        <a:lnR w="12700" cmpd="sng">
                          <a:noFill/>
                        </a:lnR>
                        <a:lnT w="12700" cmpd="sng">
                          <a:noFill/>
                        </a:lnT>
                      </a:tcPr>
                    </a:tc>
                    <a:tc>
                      <a:txBody>
                        <a:bodyPr/>
                        <a:lstStyle/>
                        <a:p>
                          <a:pPr algn="ctr"/>
                          <a:r>
                            <a:rPr lang="zh-CN" altLang="en-US" sz="2000" smtClean="0"/>
                            <a:t>→</a:t>
                          </a:r>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2</a:t>
                          </a:r>
                          <a:endParaRPr lang="zh-CN" altLang="en-US" sz="2000"/>
                        </a:p>
                      </a:txBody>
                      <a:tcPr anchor="ctr">
                        <a:lnL w="12700" cmpd="sng">
                          <a:noFill/>
                        </a:lnL>
                        <a:lnR w="12700" cmpd="sng">
                          <a:noFill/>
                        </a:lnR>
                        <a:lnT w="12700" cmpd="sng">
                          <a:noFill/>
                        </a:lnT>
                      </a:tcPr>
                    </a:tc>
                    <a:tc>
                      <a:txBody>
                        <a:bodyPr/>
                        <a:lstStyle/>
                        <a:p>
                          <a:pPr algn="ctr"/>
                          <a:r>
                            <a:rPr lang="zh-CN" altLang="en-US" sz="2000" smtClean="0"/>
                            <a:t>→</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n</a:t>
                          </a:r>
                          <a:endParaRPr lang="zh-CN" altLang="en-US" sz="20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值</a:t>
                          </a:r>
                          <a:endParaRPr lang="zh-CN" altLang="en-US" sz="2000"/>
                        </a:p>
                      </a:txBody>
                      <a:tcPr anchor="ctr">
                        <a:lnL w="12700" cmpd="sng">
                          <a:noFill/>
                        </a:lnL>
                        <a:lnT w="12700" cmpd="sng">
                          <a:noFill/>
                        </a:lnT>
                      </a:tcPr>
                    </a:tc>
                    <a:extLst>
                      <a:ext uri="{0D108BD9-81ED-4DB2-BD59-A6C34878D82A}">
                        <a16:rowId xmlns="" xmlns:a16="http://schemas.microsoft.com/office/drawing/2014/main" val="3262631456"/>
                      </a:ext>
                    </a:extLst>
                  </a:tr>
                </a:tbl>
              </a:graphicData>
            </a:graphic>
          </p:graphicFrame>
        </mc:Choice>
        <mc:Fallback xmlns="">
          <p:graphicFrame>
            <p:nvGraphicFramePr>
              <p:cNvPr id="20" name="表格 19"/>
              <p:cNvGraphicFramePr>
                <a:graphicFrameLocks noGrp="1"/>
              </p:cNvGraphicFramePr>
              <p:nvPr>
                <p:extLst>
                  <p:ext uri="{D42A27DB-BD31-4B8C-83A1-F6EECF244321}">
                    <p14:modId xmlns:p14="http://schemas.microsoft.com/office/powerpoint/2010/main" val="191538086"/>
                  </p:ext>
                </p:extLst>
              </p:nvPr>
            </p:nvGraphicFramePr>
            <p:xfrm>
              <a:off x="1323707" y="5596137"/>
              <a:ext cx="9234754" cy="792480"/>
            </p:xfrm>
            <a:graphic>
              <a:graphicData uri="http://schemas.openxmlformats.org/drawingml/2006/table">
                <a:tbl>
                  <a:tblPr>
                    <a:tableStyleId>{5C22544A-7EE6-4342-B048-85BDC9FD1C3A}</a:tableStyleId>
                  </a:tblPr>
                  <a:tblGrid>
                    <a:gridCol w="1489404">
                      <a:extLst>
                        <a:ext uri="{9D8B030D-6E8A-4147-A177-3AD203B41FA5}">
                          <a16:colId xmlns:a16="http://schemas.microsoft.com/office/drawing/2014/main" xmlns="" xmlns:a14="http://schemas.microsoft.com/office/drawing/2010/main" val="2125949224"/>
                        </a:ext>
                      </a:extLst>
                    </a:gridCol>
                    <a:gridCol w="271737">
                      <a:extLst>
                        <a:ext uri="{9D8B030D-6E8A-4147-A177-3AD203B41FA5}">
                          <a16:colId xmlns:a16="http://schemas.microsoft.com/office/drawing/2014/main" xmlns="" xmlns:a14="http://schemas.microsoft.com/office/drawing/2010/main" val="1654993331"/>
                        </a:ext>
                      </a:extLst>
                    </a:gridCol>
                    <a:gridCol w="1489404">
                      <a:extLst>
                        <a:ext uri="{9D8B030D-6E8A-4147-A177-3AD203B41FA5}">
                          <a16:colId xmlns:a16="http://schemas.microsoft.com/office/drawing/2014/main" xmlns="" xmlns:a14="http://schemas.microsoft.com/office/drawing/2010/main" val="1752270782"/>
                        </a:ext>
                      </a:extLst>
                    </a:gridCol>
                    <a:gridCol w="271737">
                      <a:extLst>
                        <a:ext uri="{9D8B030D-6E8A-4147-A177-3AD203B41FA5}">
                          <a16:colId xmlns:a16="http://schemas.microsoft.com/office/drawing/2014/main" xmlns="" xmlns:a14="http://schemas.microsoft.com/office/drawing/2010/main" val="155953243"/>
                        </a:ext>
                      </a:extLst>
                    </a:gridCol>
                    <a:gridCol w="2256673">
                      <a:extLst>
                        <a:ext uri="{9D8B030D-6E8A-4147-A177-3AD203B41FA5}">
                          <a16:colId xmlns:a16="http://schemas.microsoft.com/office/drawing/2014/main" xmlns="" xmlns:a14="http://schemas.microsoft.com/office/drawing/2010/main" val="2914138267"/>
                        </a:ext>
                      </a:extLst>
                    </a:gridCol>
                    <a:gridCol w="271737">
                      <a:extLst>
                        <a:ext uri="{9D8B030D-6E8A-4147-A177-3AD203B41FA5}">
                          <a16:colId xmlns:a16="http://schemas.microsoft.com/office/drawing/2014/main" xmlns="" xmlns:a14="http://schemas.microsoft.com/office/drawing/2010/main" val="2193250336"/>
                        </a:ext>
                      </a:extLst>
                    </a:gridCol>
                    <a:gridCol w="1489404">
                      <a:extLst>
                        <a:ext uri="{9D8B030D-6E8A-4147-A177-3AD203B41FA5}">
                          <a16:colId xmlns:a16="http://schemas.microsoft.com/office/drawing/2014/main" xmlns="" xmlns:a14="http://schemas.microsoft.com/office/drawing/2010/main" val="103881088"/>
                        </a:ext>
                      </a:extLst>
                    </a:gridCol>
                    <a:gridCol w="271737">
                      <a:extLst>
                        <a:ext uri="{9D8B030D-6E8A-4147-A177-3AD203B41FA5}">
                          <a16:colId xmlns:a16="http://schemas.microsoft.com/office/drawing/2014/main" xmlns="" xmlns:a14="http://schemas.microsoft.com/office/drawing/2010/main" val="3011307253"/>
                        </a:ext>
                      </a:extLst>
                    </a:gridCol>
                    <a:gridCol w="1422921">
                      <a:extLst>
                        <a:ext uri="{9D8B030D-6E8A-4147-A177-3AD203B41FA5}">
                          <a16:colId xmlns:a16="http://schemas.microsoft.com/office/drawing/2014/main" xmlns="" xmlns:a14="http://schemas.microsoft.com/office/drawing/2010/main" val="1158069801"/>
                        </a:ext>
                      </a:extLst>
                    </a:gridCol>
                  </a:tblGrid>
                  <a:tr h="396240">
                    <a:tc>
                      <a:txBody>
                        <a:bodyPr/>
                        <a:lstStyle/>
                        <a:p>
                          <a:pPr algn="ctr"/>
                          <a:r>
                            <a:rPr lang="zh-CN" altLang="en-US" sz="2000" smtClean="0"/>
                            <a:t>指针变量</a:t>
                          </a:r>
                          <a:r>
                            <a:rPr lang="en-US" altLang="zh-CN" sz="2000" smtClean="0"/>
                            <a:t>1</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2</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n</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xmlns:a14="http://schemas.microsoft.com/office/drawing/2010/main" val="1835887954"/>
                      </a:ext>
                    </a:extLst>
                  </a:tr>
                  <a:tr h="396240">
                    <a:tc>
                      <a:txBody>
                        <a:bodyPr/>
                        <a:lstStyle/>
                        <a:p>
                          <a:pPr algn="ctr"/>
                          <a:r>
                            <a:rPr lang="zh-CN" altLang="en-US" sz="2000" smtClean="0"/>
                            <a:t>地址</a:t>
                          </a:r>
                          <a:r>
                            <a:rPr lang="en-US" altLang="zh-CN" sz="2000" smtClean="0"/>
                            <a:t>1</a:t>
                          </a:r>
                          <a:endParaRPr lang="zh-CN" altLang="en-US" sz="2000"/>
                        </a:p>
                      </a:txBody>
                      <a:tcPr anchor="ctr">
                        <a:lnR w="12700" cmpd="sng">
                          <a:noFill/>
                        </a:lnR>
                        <a:lnT w="12700" cmpd="sng">
                          <a:noFill/>
                        </a:lnT>
                      </a:tcPr>
                    </a:tc>
                    <a:tc>
                      <a:txBody>
                        <a:bodyPr/>
                        <a:lstStyle/>
                        <a:p>
                          <a:pPr algn="ctr"/>
                          <a:r>
                            <a:rPr lang="zh-CN" altLang="en-US" sz="2000" smtClean="0"/>
                            <a:t>→</a:t>
                          </a:r>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2</a:t>
                          </a:r>
                          <a:endParaRPr lang="zh-CN" altLang="en-US" sz="2000"/>
                        </a:p>
                      </a:txBody>
                      <a:tcPr anchor="ctr">
                        <a:lnL w="12700" cmpd="sng">
                          <a:noFill/>
                        </a:lnL>
                        <a:lnR w="12700" cmpd="sng">
                          <a:noFill/>
                        </a:lnR>
                        <a:lnT w="12700" cmpd="sng">
                          <a:noFill/>
                        </a:lnT>
                      </a:tcPr>
                    </a:tc>
                    <a:tc>
                      <a:txBody>
                        <a:bodyPr/>
                        <a:lstStyle/>
                        <a:p>
                          <a:pPr algn="ctr"/>
                          <a:r>
                            <a:rPr lang="zh-CN" altLang="en-US" sz="2000" smtClean="0"/>
                            <a:t>→</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blipFill rotWithShape="1">
                          <a:blip r:embed="rId3"/>
                          <a:stretch>
                            <a:fillRect l="-156216" t="-107692" r="-153514" b="-27692"/>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n</a:t>
                          </a:r>
                          <a:endParaRPr lang="zh-CN" altLang="en-US" sz="20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值</a:t>
                          </a:r>
                          <a:endParaRPr lang="zh-CN" altLang="en-US" sz="2000"/>
                        </a:p>
                      </a:txBody>
                      <a:tcPr anchor="ctr">
                        <a:lnL w="12700" cmpd="sng">
                          <a:noFill/>
                        </a:lnL>
                        <a:lnT w="12700" cmpd="sng">
                          <a:noFill/>
                        </a:lnT>
                      </a:tcPr>
                    </a:tc>
                    <a:extLst>
                      <a:ext uri="{0D108BD9-81ED-4DB2-BD59-A6C34878D82A}">
                        <a16:rowId xmlns:a16="http://schemas.microsoft.com/office/drawing/2014/main" xmlns="" xmlns:a14="http://schemas.microsoft.com/office/drawing/2010/main" val="3262631456"/>
                      </a:ext>
                    </a:extLst>
                  </a:tr>
                </a:tbl>
              </a:graphicData>
            </a:graphic>
          </p:graphicFrame>
        </mc:Fallback>
      </mc:AlternateContent>
    </p:spTree>
    <p:extLst>
      <p:ext uri="{BB962C8B-B14F-4D97-AF65-F5344CB8AC3E}">
        <p14:creationId xmlns:p14="http://schemas.microsoft.com/office/powerpoint/2010/main" val="1698986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5"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指针数组的一个重要应用是作为</a:t>
            </a:r>
            <a:r>
              <a:rPr lang="en-US" altLang="zh-CN" sz="2400">
                <a:solidFill>
                  <a:schemeClr val="tx1"/>
                </a:solidFill>
              </a:rPr>
              <a:t>main</a:t>
            </a:r>
            <a:r>
              <a:rPr lang="zh-CN" altLang="en-US" sz="2400">
                <a:solidFill>
                  <a:schemeClr val="tx1"/>
                </a:solidFill>
              </a:rPr>
              <a:t>函数的形参。在以往的程序中，</a:t>
            </a:r>
            <a:r>
              <a:rPr lang="en-US" altLang="zh-CN" sz="2400">
                <a:solidFill>
                  <a:schemeClr val="tx1"/>
                </a:solidFill>
              </a:rPr>
              <a:t>main</a:t>
            </a:r>
            <a:r>
              <a:rPr lang="zh-CN" altLang="en-US" sz="2400">
                <a:solidFill>
                  <a:schemeClr val="tx1"/>
                </a:solidFill>
              </a:rPr>
              <a:t>函数的第</a:t>
            </a:r>
            <a:r>
              <a:rPr lang="en-US" altLang="zh-CN" sz="2400">
                <a:solidFill>
                  <a:schemeClr val="tx1"/>
                </a:solidFill>
              </a:rPr>
              <a:t>1</a:t>
            </a:r>
            <a:r>
              <a:rPr lang="zh-CN" altLang="en-US" sz="2400">
                <a:solidFill>
                  <a:schemeClr val="tx1"/>
                </a:solidFill>
              </a:rPr>
              <a:t>行一般写成以下</a:t>
            </a:r>
            <a:r>
              <a:rPr lang="zh-CN" altLang="en-US" sz="2400" smtClean="0">
                <a:solidFill>
                  <a:schemeClr val="tx1"/>
                </a:solidFill>
              </a:rPr>
              <a:t>形式：</a:t>
            </a:r>
            <a:endParaRPr lang="en-US" altLang="zh-CN" sz="2400" smtClean="0">
              <a:solidFill>
                <a:schemeClr val="tx1"/>
              </a:solidFill>
            </a:endParaRPr>
          </a:p>
          <a:p>
            <a:pPr algn="just">
              <a:lnSpc>
                <a:spcPct val="120000"/>
              </a:lnSpc>
              <a:spcAft>
                <a:spcPts val="600"/>
              </a:spcAft>
              <a:defRPr/>
            </a:pPr>
            <a:r>
              <a:rPr lang="en-US" altLang="zh-CN" sz="2400" smtClean="0">
                <a:solidFill>
                  <a:schemeClr val="tx1"/>
                </a:solidFill>
              </a:rPr>
              <a:t>		</a:t>
            </a:r>
          </a:p>
          <a:p>
            <a:pPr algn="just">
              <a:lnSpc>
                <a:spcPct val="120000"/>
              </a:lnSpc>
              <a:spcAft>
                <a:spcPts val="600"/>
              </a:spcAft>
              <a:defRPr/>
            </a:pPr>
            <a:r>
              <a:rPr lang="zh-CN" altLang="en-US" sz="2400" smtClean="0">
                <a:solidFill>
                  <a:schemeClr val="tx1"/>
                </a:solidFill>
              </a:rPr>
              <a:t>或</a:t>
            </a:r>
            <a:endParaRPr lang="en-US" altLang="zh-CN" sz="2400" smtClean="0">
              <a:solidFill>
                <a:schemeClr val="tx1"/>
              </a:solidFill>
            </a:endParaRPr>
          </a:p>
          <a:p>
            <a:pPr algn="just">
              <a:lnSpc>
                <a:spcPct val="120000"/>
              </a:lnSpc>
              <a:spcAft>
                <a:spcPts val="600"/>
              </a:spcAft>
              <a:defRPr/>
            </a:pPr>
            <a:endParaRPr lang="zh-CN" altLang="en-US" sz="2400">
              <a:solidFill>
                <a:schemeClr val="tx1"/>
              </a:solidFill>
            </a:endParaRPr>
          </a:p>
          <a:p>
            <a:pPr algn="just">
              <a:lnSpc>
                <a:spcPct val="120000"/>
              </a:lnSpc>
              <a:spcAft>
                <a:spcPts val="600"/>
              </a:spcAft>
              <a:defRPr/>
            </a:pPr>
            <a:r>
              <a:rPr lang="zh-CN" altLang="en-US" sz="2400" smtClean="0">
                <a:solidFill>
                  <a:schemeClr val="tx1"/>
                </a:solidFill>
              </a:rPr>
              <a:t>括号</a:t>
            </a:r>
            <a:r>
              <a:rPr lang="zh-CN" altLang="en-US" sz="2400">
                <a:solidFill>
                  <a:schemeClr val="tx1"/>
                </a:solidFill>
              </a:rPr>
              <a:t>中是空的或有“</a:t>
            </a:r>
            <a:r>
              <a:rPr lang="en-US" altLang="zh-CN" sz="2400">
                <a:solidFill>
                  <a:schemeClr val="tx1"/>
                </a:solidFill>
              </a:rPr>
              <a:t>void”</a:t>
            </a:r>
            <a:r>
              <a:rPr lang="zh-CN" altLang="en-US" sz="2400">
                <a:solidFill>
                  <a:schemeClr val="tx1"/>
                </a:solidFill>
              </a:rPr>
              <a:t>，表示</a:t>
            </a:r>
            <a:r>
              <a:rPr lang="en-US" altLang="zh-CN" sz="2400">
                <a:solidFill>
                  <a:schemeClr val="tx1"/>
                </a:solidFill>
              </a:rPr>
              <a:t>main</a:t>
            </a:r>
            <a:r>
              <a:rPr lang="zh-CN" altLang="en-US" sz="2400">
                <a:solidFill>
                  <a:schemeClr val="tx1"/>
                </a:solidFill>
              </a:rPr>
              <a:t>函数</a:t>
            </a:r>
            <a:r>
              <a:rPr lang="zh-CN" altLang="en-US" sz="2400" b="1">
                <a:solidFill>
                  <a:schemeClr val="tx1"/>
                </a:solidFill>
              </a:rPr>
              <a:t>没有参数，调用</a:t>
            </a:r>
            <a:r>
              <a:rPr lang="en-US" altLang="zh-CN" sz="2400" b="1">
                <a:solidFill>
                  <a:schemeClr val="tx1"/>
                </a:solidFill>
              </a:rPr>
              <a:t>main</a:t>
            </a:r>
            <a:r>
              <a:rPr lang="zh-CN" altLang="en-US" sz="2400" b="1">
                <a:solidFill>
                  <a:schemeClr val="tx1"/>
                </a:solidFill>
              </a:rPr>
              <a:t>函数时不必给出实参</a:t>
            </a:r>
            <a:r>
              <a:rPr lang="zh-CN" altLang="en-US" sz="2400" smtClean="0">
                <a:solidFill>
                  <a:schemeClr val="tx1"/>
                </a:solidFill>
              </a:rPr>
              <a:t>。</a:t>
            </a:r>
            <a:endParaRPr lang="en-US" altLang="zh-CN" sz="2400" smtClean="0">
              <a:solidFill>
                <a:schemeClr val="tx1"/>
              </a:solidFill>
            </a:endParaRPr>
          </a:p>
        </p:txBody>
      </p:sp>
      <p:sp>
        <p:nvSpPr>
          <p:cNvPr id="7" name="圆角矩形 6"/>
          <p:cNvSpPr/>
          <p:nvPr/>
        </p:nvSpPr>
        <p:spPr>
          <a:xfrm>
            <a:off x="1352664" y="2144111"/>
            <a:ext cx="2776423"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2400" smtClean="0"/>
              <a:t>int main()</a:t>
            </a:r>
            <a:endParaRPr lang="en-US" altLang="zh-CN" sz="2400"/>
          </a:p>
        </p:txBody>
      </p:sp>
      <p:sp>
        <p:nvSpPr>
          <p:cNvPr id="9" name="圆角矩形 8"/>
          <p:cNvSpPr/>
          <p:nvPr/>
        </p:nvSpPr>
        <p:spPr>
          <a:xfrm>
            <a:off x="1352664" y="3087085"/>
            <a:ext cx="2776423"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2400" smtClean="0"/>
              <a:t>int main(void)</a:t>
            </a:r>
            <a:endParaRPr lang="en-US" altLang="zh-CN" sz="2400"/>
          </a:p>
        </p:txBody>
      </p:sp>
    </p:spTree>
    <p:extLst>
      <p:ext uri="{BB962C8B-B14F-4D97-AF65-F5344CB8AC3E}">
        <p14:creationId xmlns:p14="http://schemas.microsoft.com/office/powerpoint/2010/main" val="141883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5"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smtClean="0">
                <a:solidFill>
                  <a:schemeClr val="tx1"/>
                </a:solidFill>
              </a:rPr>
              <a:t>在</a:t>
            </a:r>
            <a:r>
              <a:rPr lang="zh-CN" altLang="en-US" sz="2400">
                <a:solidFill>
                  <a:schemeClr val="tx1"/>
                </a:solidFill>
              </a:rPr>
              <a:t>某些情况下，</a:t>
            </a:r>
            <a:r>
              <a:rPr lang="en-US" altLang="zh-CN" sz="2400">
                <a:solidFill>
                  <a:schemeClr val="tx1"/>
                </a:solidFill>
              </a:rPr>
              <a:t>main</a:t>
            </a:r>
            <a:r>
              <a:rPr lang="zh-CN" altLang="en-US" sz="2400">
                <a:solidFill>
                  <a:schemeClr val="tx1"/>
                </a:solidFill>
              </a:rPr>
              <a:t>函数可以有参数，即</a:t>
            </a:r>
            <a:r>
              <a:rPr lang="en-US" altLang="zh-CN" sz="2400">
                <a:solidFill>
                  <a:schemeClr val="tx1"/>
                </a:solidFill>
              </a:rPr>
              <a:t>: </a:t>
            </a:r>
          </a:p>
          <a:p>
            <a:pPr algn="just">
              <a:lnSpc>
                <a:spcPct val="120000"/>
              </a:lnSpc>
              <a:spcAft>
                <a:spcPts val="600"/>
              </a:spcAft>
              <a:defRPr/>
            </a:pPr>
            <a:r>
              <a:rPr lang="zh-CN" altLang="en-US" sz="2400" smtClean="0">
                <a:solidFill>
                  <a:schemeClr val="tx1"/>
                </a:solidFill>
              </a:rPr>
              <a:t>其中</a:t>
            </a:r>
            <a:r>
              <a:rPr lang="zh-CN" altLang="en-US" sz="2400">
                <a:solidFill>
                  <a:schemeClr val="tx1"/>
                </a:solidFill>
              </a:rPr>
              <a:t>，</a:t>
            </a:r>
            <a:r>
              <a:rPr lang="en-US" altLang="zh-CN" sz="2400">
                <a:solidFill>
                  <a:schemeClr val="tx1"/>
                </a:solidFill>
              </a:rPr>
              <a:t>argc</a:t>
            </a:r>
            <a:r>
              <a:rPr lang="zh-CN" altLang="en-US" sz="2400">
                <a:solidFill>
                  <a:schemeClr val="tx1"/>
                </a:solidFill>
              </a:rPr>
              <a:t>和</a:t>
            </a:r>
            <a:r>
              <a:rPr lang="en-US" altLang="zh-CN" sz="2400">
                <a:solidFill>
                  <a:schemeClr val="tx1"/>
                </a:solidFill>
              </a:rPr>
              <a:t>argv</a:t>
            </a:r>
            <a:r>
              <a:rPr lang="zh-CN" altLang="en-US" sz="2400">
                <a:solidFill>
                  <a:schemeClr val="tx1"/>
                </a:solidFill>
              </a:rPr>
              <a:t>就是</a:t>
            </a:r>
            <a:r>
              <a:rPr lang="en-US" altLang="zh-CN" sz="2400">
                <a:solidFill>
                  <a:schemeClr val="tx1"/>
                </a:solidFill>
              </a:rPr>
              <a:t>main</a:t>
            </a:r>
            <a:r>
              <a:rPr lang="zh-CN" altLang="en-US" sz="2400">
                <a:solidFill>
                  <a:schemeClr val="tx1"/>
                </a:solidFill>
              </a:rPr>
              <a:t>函数的形参，它们是程序的“命令行参数”。</a:t>
            </a:r>
            <a:r>
              <a:rPr lang="en-US" altLang="zh-CN" sz="2400">
                <a:solidFill>
                  <a:schemeClr val="tx1"/>
                </a:solidFill>
              </a:rPr>
              <a:t>argc(argument count</a:t>
            </a:r>
            <a:r>
              <a:rPr lang="zh-CN" altLang="en-US" sz="2400">
                <a:solidFill>
                  <a:schemeClr val="tx1"/>
                </a:solidFill>
              </a:rPr>
              <a:t>的缩写，意思是参数个数</a:t>
            </a:r>
            <a:r>
              <a:rPr lang="en-US" altLang="zh-CN" sz="2400">
                <a:solidFill>
                  <a:schemeClr val="tx1"/>
                </a:solidFill>
              </a:rPr>
              <a:t>)</a:t>
            </a:r>
            <a:r>
              <a:rPr lang="zh-CN" altLang="en-US" sz="2400">
                <a:solidFill>
                  <a:schemeClr val="tx1"/>
                </a:solidFill>
              </a:rPr>
              <a:t>，</a:t>
            </a:r>
            <a:r>
              <a:rPr lang="en-US" altLang="zh-CN" sz="2400">
                <a:solidFill>
                  <a:schemeClr val="tx1"/>
                </a:solidFill>
              </a:rPr>
              <a:t>argv(argument vector</a:t>
            </a:r>
            <a:r>
              <a:rPr lang="zh-CN" altLang="en-US" sz="2400">
                <a:solidFill>
                  <a:schemeClr val="tx1"/>
                </a:solidFill>
              </a:rPr>
              <a:t>缩写，意思是参数向量</a:t>
            </a:r>
            <a:r>
              <a:rPr lang="en-US" altLang="zh-CN" sz="2400">
                <a:solidFill>
                  <a:schemeClr val="tx1"/>
                </a:solidFill>
              </a:rPr>
              <a:t>)</a:t>
            </a:r>
            <a:r>
              <a:rPr lang="zh-CN" altLang="en-US" sz="2400">
                <a:solidFill>
                  <a:schemeClr val="tx1"/>
                </a:solidFill>
              </a:rPr>
              <a:t>，它是一个*</a:t>
            </a:r>
            <a:r>
              <a:rPr lang="en-US" altLang="zh-CN" sz="2400">
                <a:solidFill>
                  <a:schemeClr val="tx1"/>
                </a:solidFill>
              </a:rPr>
              <a:t>char</a:t>
            </a:r>
            <a:r>
              <a:rPr lang="zh-CN" altLang="en-US" sz="2400">
                <a:solidFill>
                  <a:schemeClr val="tx1"/>
                </a:solidFill>
              </a:rPr>
              <a:t>指针数组，数组中每一个元素</a:t>
            </a:r>
            <a:r>
              <a:rPr lang="en-US" altLang="zh-CN" sz="2400">
                <a:solidFill>
                  <a:schemeClr val="tx1"/>
                </a:solidFill>
              </a:rPr>
              <a:t>(</a:t>
            </a:r>
            <a:r>
              <a:rPr lang="zh-CN" altLang="en-US" sz="2400">
                <a:solidFill>
                  <a:schemeClr val="tx1"/>
                </a:solidFill>
              </a:rPr>
              <a:t>其值为指针</a:t>
            </a:r>
            <a:r>
              <a:rPr lang="en-US" altLang="zh-CN" sz="2400">
                <a:solidFill>
                  <a:schemeClr val="tx1"/>
                </a:solidFill>
              </a:rPr>
              <a:t>)</a:t>
            </a:r>
            <a:r>
              <a:rPr lang="zh-CN" altLang="en-US" sz="2400">
                <a:solidFill>
                  <a:schemeClr val="tx1"/>
                </a:solidFill>
              </a:rPr>
              <a:t>指向命令行中的一个字符串的首字符</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endParaRPr lang="en-US" altLang="zh-CN" sz="2400">
              <a:solidFill>
                <a:schemeClr val="tx1"/>
              </a:solidFill>
            </a:endParaRPr>
          </a:p>
          <a:p>
            <a:pPr algn="just">
              <a:lnSpc>
                <a:spcPct val="120000"/>
              </a:lnSpc>
              <a:spcAft>
                <a:spcPts val="600"/>
              </a:spcAft>
              <a:defRPr/>
            </a:pPr>
            <a:endParaRPr lang="en-US" altLang="zh-CN" sz="2400" smtClean="0">
              <a:solidFill>
                <a:schemeClr val="tx1"/>
              </a:solidFill>
            </a:endParaRPr>
          </a:p>
        </p:txBody>
      </p:sp>
      <p:sp>
        <p:nvSpPr>
          <p:cNvPr id="10" name="圆角矩形 9"/>
          <p:cNvSpPr/>
          <p:nvPr/>
        </p:nvSpPr>
        <p:spPr>
          <a:xfrm>
            <a:off x="1356182" y="3704115"/>
            <a:ext cx="8816518" cy="667860"/>
          </a:xfrm>
          <a:prstGeom prst="roundRect">
            <a:avLst>
              <a:gd name="adj" fmla="val 13754"/>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t"/>
          <a:lstStyle/>
          <a:p>
            <a:pPr defTabSz="363538">
              <a:lnSpc>
                <a:spcPct val="120000"/>
              </a:lnSpc>
            </a:pPr>
            <a:r>
              <a:rPr lang="en-US" altLang="zh-CN" sz="2400" b="1"/>
              <a:t>int main(int argc</a:t>
            </a:r>
            <a:r>
              <a:rPr lang="en-US" altLang="zh-CN" sz="2400" b="1" smtClean="0"/>
              <a:t>, char </a:t>
            </a:r>
            <a:r>
              <a:rPr lang="en-US" altLang="zh-CN" sz="2400" b="1"/>
              <a:t>*argv[])</a:t>
            </a:r>
          </a:p>
          <a:p>
            <a:pPr defTabSz="363538">
              <a:lnSpc>
                <a:spcPct val="120000"/>
              </a:lnSpc>
            </a:pPr>
            <a:endParaRPr lang="en-US" altLang="zh-CN" sz="2400" b="1"/>
          </a:p>
        </p:txBody>
      </p:sp>
      <p:grpSp>
        <p:nvGrpSpPr>
          <p:cNvPr id="13" name="组合 12">
            <a:extLst>
              <a:ext uri="{FF2B5EF4-FFF2-40B4-BE49-F238E27FC236}">
                <a16:creationId xmlns:a16="http://schemas.microsoft.com/office/drawing/2014/main" xmlns="" id="{17545ED2-DA8A-47EF-94D4-E66974757BFA}"/>
              </a:ext>
            </a:extLst>
          </p:cNvPr>
          <p:cNvGrpSpPr/>
          <p:nvPr/>
        </p:nvGrpSpPr>
        <p:grpSpPr>
          <a:xfrm>
            <a:off x="1099935" y="4743451"/>
            <a:ext cx="9942444" cy="1383356"/>
            <a:chOff x="8582294" y="4088153"/>
            <a:chExt cx="10259915" cy="787003"/>
          </a:xfrm>
        </p:grpSpPr>
        <p:sp>
          <p:nvSpPr>
            <p:cNvPr id="14"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9470665" cy="78700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如果用带参数的</a:t>
              </a:r>
              <a:r>
                <a:rPr lang="en-US" altLang="zh-CN" sz="2400">
                  <a:solidFill>
                    <a:schemeClr val="tx1"/>
                  </a:solidFill>
                </a:rPr>
                <a:t>main</a:t>
              </a:r>
              <a:r>
                <a:rPr lang="zh-CN" altLang="en-US" sz="2400">
                  <a:solidFill>
                    <a:schemeClr val="tx1"/>
                  </a:solidFill>
                </a:rPr>
                <a:t>函数，其第一个形参必须是</a:t>
              </a:r>
              <a:r>
                <a:rPr lang="en-US" altLang="zh-CN" sz="2400">
                  <a:solidFill>
                    <a:schemeClr val="tx1"/>
                  </a:solidFill>
                </a:rPr>
                <a:t>int</a:t>
              </a:r>
              <a:r>
                <a:rPr lang="zh-CN" altLang="en-US" sz="2400">
                  <a:solidFill>
                    <a:schemeClr val="tx1"/>
                  </a:solidFill>
                </a:rPr>
                <a:t>型，用来接收形参</a:t>
              </a:r>
              <a:r>
                <a:rPr lang="zh-CN" altLang="en-US" sz="2400" smtClean="0">
                  <a:solidFill>
                    <a:schemeClr val="tx1"/>
                  </a:solidFill>
                </a:rPr>
                <a:t>个数（文件名也算一个参数），</a:t>
              </a:r>
              <a:r>
                <a:rPr lang="zh-CN" altLang="en-US" sz="2400">
                  <a:solidFill>
                    <a:schemeClr val="tx1"/>
                  </a:solidFill>
                </a:rPr>
                <a:t>第二个形参必须是字符指针数组，用来接收从操作系统命令行传来的字符串中首字符的地址。</a:t>
              </a:r>
              <a:endParaRPr lang="zh-CN" altLang="en-US" sz="2400" dirty="0">
                <a:solidFill>
                  <a:schemeClr val="tx1"/>
                </a:solidFill>
              </a:endParaRPr>
            </a:p>
          </p:txBody>
        </p:sp>
        <p:sp>
          <p:nvSpPr>
            <p:cNvPr id="17"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8540584" y="45735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62957690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5"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2400" smtClean="0">
                <a:solidFill>
                  <a:schemeClr val="tx1"/>
                </a:solidFill>
              </a:rPr>
              <a:t>main</a:t>
            </a:r>
            <a:r>
              <a:rPr lang="zh-CN" altLang="en-US" sz="2400">
                <a:solidFill>
                  <a:schemeClr val="tx1"/>
                </a:solidFill>
              </a:rPr>
              <a:t>函数是操作系统调用的，实参只能由操作系统给出。在操作命令状态下，实参是和执行文件的命令一起给出的。</a:t>
            </a:r>
            <a:endParaRPr lang="en-US" altLang="zh-CN" sz="2400">
              <a:solidFill>
                <a:schemeClr val="tx1"/>
              </a:solidFill>
            </a:endParaRPr>
          </a:p>
        </p:txBody>
      </p:sp>
      <p:sp>
        <p:nvSpPr>
          <p:cNvPr id="11" name="矩形 10"/>
          <p:cNvSpPr/>
          <p:nvPr/>
        </p:nvSpPr>
        <p:spPr>
          <a:xfrm>
            <a:off x="1149631" y="2427615"/>
            <a:ext cx="3293164"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命令名 参数</a:t>
            </a:r>
            <a:r>
              <a:rPr lang="en-US" altLang="zh-CN" b="1"/>
              <a:t>1 </a:t>
            </a:r>
            <a:r>
              <a:rPr lang="zh-CN" altLang="en-US" b="1"/>
              <a:t>参数</a:t>
            </a:r>
            <a:r>
              <a:rPr lang="en-US" altLang="zh-CN" b="1"/>
              <a:t>2…</a:t>
            </a:r>
            <a:r>
              <a:rPr lang="zh-CN" altLang="en-US" b="1"/>
              <a:t>参数</a:t>
            </a:r>
            <a:r>
              <a:rPr lang="en-US" altLang="zh-CN" b="1"/>
              <a:t>n</a:t>
            </a:r>
            <a:endParaRPr lang="zh-CN" altLang="en-US" b="1"/>
          </a:p>
        </p:txBody>
      </p:sp>
      <p:sp>
        <p:nvSpPr>
          <p:cNvPr id="18" name="矩形 17"/>
          <p:cNvSpPr/>
          <p:nvPr/>
        </p:nvSpPr>
        <p:spPr>
          <a:xfrm>
            <a:off x="1149631" y="2921487"/>
            <a:ext cx="3293164" cy="400693"/>
          </a:xfrm>
          <a:prstGeom prst="rect">
            <a:avLst/>
          </a:prstGeom>
        </p:spPr>
        <p:style>
          <a:lnRef idx="2">
            <a:schemeClr val="accent1"/>
          </a:lnRef>
          <a:fillRef idx="1">
            <a:schemeClr val="lt1"/>
          </a:fillRef>
          <a:effectRef idx="0">
            <a:schemeClr val="accent1"/>
          </a:effectRef>
          <a:fontRef idx="minor">
            <a:schemeClr val="dk1"/>
          </a:fontRef>
        </p:style>
        <p:txBody>
          <a:bodyPr lIns="180000" rtlCol="0" anchor="ctr"/>
          <a:lstStyle/>
          <a:p>
            <a:r>
              <a:rPr lang="en-US" altLang="zh-CN" smtClean="0"/>
              <a:t>file1 China Beijing</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85924855"/>
              </p:ext>
            </p:extLst>
          </p:nvPr>
        </p:nvGraphicFramePr>
        <p:xfrm>
          <a:off x="5255609" y="2168762"/>
          <a:ext cx="5931501" cy="2088912"/>
        </p:xfrm>
        <a:graphic>
          <a:graphicData uri="http://schemas.openxmlformats.org/drawingml/2006/table">
            <a:tbl>
              <a:tblPr>
                <a:tableStyleId>{5C22544A-7EE6-4342-B048-85BDC9FD1C3A}</a:tableStyleId>
              </a:tblPr>
              <a:tblGrid>
                <a:gridCol w="718642">
                  <a:extLst>
                    <a:ext uri="{9D8B030D-6E8A-4147-A177-3AD203B41FA5}">
                      <a16:colId xmlns:a16="http://schemas.microsoft.com/office/drawing/2014/main" xmlns="" val="1904676649"/>
                    </a:ext>
                  </a:extLst>
                </a:gridCol>
                <a:gridCol w="983559">
                  <a:extLst>
                    <a:ext uri="{9D8B030D-6E8A-4147-A177-3AD203B41FA5}">
                      <a16:colId xmlns:a16="http://schemas.microsoft.com/office/drawing/2014/main" xmlns="" val="1543148583"/>
                    </a:ext>
                  </a:extLst>
                </a:gridCol>
                <a:gridCol w="295068">
                  <a:extLst>
                    <a:ext uri="{9D8B030D-6E8A-4147-A177-3AD203B41FA5}">
                      <a16:colId xmlns:a16="http://schemas.microsoft.com/office/drawing/2014/main" xmlns="" val="4073896547"/>
                    </a:ext>
                  </a:extLst>
                </a:gridCol>
                <a:gridCol w="491779">
                  <a:extLst>
                    <a:ext uri="{9D8B030D-6E8A-4147-A177-3AD203B41FA5}">
                      <a16:colId xmlns:a16="http://schemas.microsoft.com/office/drawing/2014/main" xmlns="" val="74431854"/>
                    </a:ext>
                  </a:extLst>
                </a:gridCol>
                <a:gridCol w="491779">
                  <a:extLst>
                    <a:ext uri="{9D8B030D-6E8A-4147-A177-3AD203B41FA5}">
                      <a16:colId xmlns:a16="http://schemas.microsoft.com/office/drawing/2014/main" xmlns="" val="1076085927"/>
                    </a:ext>
                  </a:extLst>
                </a:gridCol>
                <a:gridCol w="491779">
                  <a:extLst>
                    <a:ext uri="{9D8B030D-6E8A-4147-A177-3AD203B41FA5}">
                      <a16:colId xmlns:a16="http://schemas.microsoft.com/office/drawing/2014/main" xmlns="" val="1094616764"/>
                    </a:ext>
                  </a:extLst>
                </a:gridCol>
                <a:gridCol w="491779">
                  <a:extLst>
                    <a:ext uri="{9D8B030D-6E8A-4147-A177-3AD203B41FA5}">
                      <a16:colId xmlns:a16="http://schemas.microsoft.com/office/drawing/2014/main" xmlns="" val="1466171713"/>
                    </a:ext>
                  </a:extLst>
                </a:gridCol>
                <a:gridCol w="491779">
                  <a:extLst>
                    <a:ext uri="{9D8B030D-6E8A-4147-A177-3AD203B41FA5}">
                      <a16:colId xmlns:a16="http://schemas.microsoft.com/office/drawing/2014/main" xmlns="" val="3758373259"/>
                    </a:ext>
                  </a:extLst>
                </a:gridCol>
                <a:gridCol w="491779">
                  <a:extLst>
                    <a:ext uri="{9D8B030D-6E8A-4147-A177-3AD203B41FA5}">
                      <a16:colId xmlns:a16="http://schemas.microsoft.com/office/drawing/2014/main" xmlns="" val="3950290312"/>
                    </a:ext>
                  </a:extLst>
                </a:gridCol>
                <a:gridCol w="491779">
                  <a:extLst>
                    <a:ext uri="{9D8B030D-6E8A-4147-A177-3AD203B41FA5}">
                      <a16:colId xmlns:a16="http://schemas.microsoft.com/office/drawing/2014/main" xmlns="" val="1547559574"/>
                    </a:ext>
                  </a:extLst>
                </a:gridCol>
                <a:gridCol w="491779">
                  <a:extLst>
                    <a:ext uri="{9D8B030D-6E8A-4147-A177-3AD203B41FA5}">
                      <a16:colId xmlns:a16="http://schemas.microsoft.com/office/drawing/2014/main" xmlns="" val="2730998826"/>
                    </a:ext>
                  </a:extLst>
                </a:gridCol>
              </a:tblGrid>
              <a:tr h="522228">
                <a:tc>
                  <a:txBody>
                    <a:bodyPr/>
                    <a:lstStyle/>
                    <a:p>
                      <a:r>
                        <a:rPr lang="en-US" altLang="zh-CN" sz="2000" smtClean="0"/>
                        <a:t>argv</a:t>
                      </a:r>
                      <a:endParaRPr lang="zh-CN" altLang="en-US" sz="20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87037535"/>
                  </a:ext>
                </a:extLst>
              </a:tr>
              <a:tr h="522228">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argv[0]</a:t>
                      </a:r>
                      <a:endParaRPr lang="zh-CN" altLang="en-US" sz="2000"/>
                    </a:p>
                  </a:txBody>
                  <a:tcPr>
                    <a:lnL w="12700" cmpd="sng">
                      <a:noFill/>
                    </a:lnL>
                    <a:lnR w="12700" cmpd="sng">
                      <a:noFill/>
                    </a:lnR>
                    <a:lnT w="12700" cmpd="sng">
                      <a:noFill/>
                    </a:lnT>
                  </a:tcPr>
                </a:tc>
                <a:tc>
                  <a:txBody>
                    <a:bodyPr/>
                    <a:lstStyle/>
                    <a:p>
                      <a:r>
                        <a:rPr lang="zh-CN" altLang="en-US" sz="2000" smtClean="0"/>
                        <a:t>→</a:t>
                      </a:r>
                      <a:endParaRPr lang="zh-CN" altLang="en-US" sz="20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a:t>
                      </a:r>
                      <a:endParaRPr lang="zh-CN" altLang="en-US" sz="2000"/>
                    </a:p>
                  </a:txBody>
                  <a:tcPr>
                    <a:lnL w="12700" cmpd="sng">
                      <a:noFill/>
                    </a:lnL>
                    <a:lnT w="12700" cmpd="sng">
                      <a:noFill/>
                    </a:lnT>
                  </a:tcPr>
                </a:tc>
                <a:tc>
                  <a:txBody>
                    <a:bodyPr/>
                    <a:lstStyle/>
                    <a:p>
                      <a:r>
                        <a:rPr lang="en-US" altLang="zh-CN" sz="2000" smtClean="0"/>
                        <a:t>i</a:t>
                      </a:r>
                      <a:endParaRPr lang="zh-CN" altLang="en-US" sz="2000"/>
                    </a:p>
                  </a:txBody>
                  <a:tcPr>
                    <a:lnT w="12700" cmpd="sng">
                      <a:noFill/>
                    </a:lnT>
                  </a:tcPr>
                </a:tc>
                <a:tc>
                  <a:txBody>
                    <a:bodyPr/>
                    <a:lstStyle/>
                    <a:p>
                      <a:r>
                        <a:rPr lang="en-US" altLang="zh-CN" sz="2000" smtClean="0"/>
                        <a:t>l</a:t>
                      </a:r>
                      <a:endParaRPr lang="zh-CN" altLang="en-US" sz="2000"/>
                    </a:p>
                  </a:txBody>
                  <a:tcPr>
                    <a:lnT w="12700" cmpd="sng">
                      <a:noFill/>
                    </a:lnT>
                  </a:tcPr>
                </a:tc>
                <a:tc>
                  <a:txBody>
                    <a:bodyPr/>
                    <a:lstStyle/>
                    <a:p>
                      <a:r>
                        <a:rPr lang="en-US" altLang="zh-CN" sz="2000" smtClean="0"/>
                        <a:t>e</a:t>
                      </a:r>
                      <a:endParaRPr lang="zh-CN" altLang="en-US" sz="2000"/>
                    </a:p>
                  </a:txBody>
                  <a:tcPr>
                    <a:lnT w="12700" cmpd="sng">
                      <a:noFill/>
                    </a:lnT>
                  </a:tcPr>
                </a:tc>
                <a:tc>
                  <a:txBody>
                    <a:bodyPr/>
                    <a:lstStyle/>
                    <a:p>
                      <a:r>
                        <a:rPr lang="en-US" altLang="zh-CN" sz="2000" smtClean="0"/>
                        <a:t>1</a:t>
                      </a:r>
                      <a:endParaRPr lang="zh-CN" altLang="en-US" sz="2000"/>
                    </a:p>
                  </a:txBody>
                  <a:tcPr>
                    <a:lnT w="12700" cmpd="sng">
                      <a:noFill/>
                    </a:lnT>
                  </a:tcPr>
                </a:tc>
                <a:tc>
                  <a:txBody>
                    <a:bodyPr/>
                    <a:lstStyle/>
                    <a:p>
                      <a:r>
                        <a:rPr lang="en-US" altLang="zh-CN" sz="2000" smtClean="0"/>
                        <a:t>\0</a:t>
                      </a:r>
                      <a:endParaRPr lang="zh-CN" altLang="en-US" sz="2000"/>
                    </a:p>
                  </a:txBody>
                  <a:tcPr>
                    <a:lnR w="12700" cmpd="sng">
                      <a:noFill/>
                    </a:lnR>
                    <a:lnT w="12700" cmpd="sng">
                      <a:noFill/>
                    </a:lnT>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40648900"/>
                  </a:ext>
                </a:extLst>
              </a:tr>
              <a:tr h="522228">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argv[1]</a:t>
                      </a:r>
                      <a:endParaRPr lang="zh-CN" altLang="en-US" sz="20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C</a:t>
                      </a:r>
                      <a:endParaRPr lang="zh-CN" altLang="en-US" sz="2000"/>
                    </a:p>
                  </a:txBody>
                  <a:tcPr>
                    <a:lnL w="12700" cmpd="sng">
                      <a:noFill/>
                    </a:lnL>
                  </a:tcPr>
                </a:tc>
                <a:tc>
                  <a:txBody>
                    <a:bodyPr/>
                    <a:lstStyle/>
                    <a:p>
                      <a:r>
                        <a:rPr lang="en-US" altLang="zh-CN" sz="2000" smtClean="0"/>
                        <a:t>h</a:t>
                      </a:r>
                      <a:endParaRPr lang="zh-CN" altLang="en-US" sz="2000"/>
                    </a:p>
                  </a:txBody>
                  <a:tcPr/>
                </a:tc>
                <a:tc>
                  <a:txBody>
                    <a:bodyPr/>
                    <a:lstStyle/>
                    <a:p>
                      <a:r>
                        <a:rPr lang="en-US" altLang="zh-CN" sz="2000" smtClean="0"/>
                        <a:t>i</a:t>
                      </a:r>
                      <a:endParaRPr lang="zh-CN" altLang="en-US" sz="2000"/>
                    </a:p>
                  </a:txBody>
                  <a:tcPr/>
                </a:tc>
                <a:tc>
                  <a:txBody>
                    <a:bodyPr/>
                    <a:lstStyle/>
                    <a:p>
                      <a:r>
                        <a:rPr lang="en-US" altLang="zh-CN" sz="2000" smtClean="0"/>
                        <a:t>n</a:t>
                      </a:r>
                      <a:endParaRPr lang="zh-CN" altLang="en-US" sz="2000"/>
                    </a:p>
                  </a:txBody>
                  <a:tcPr/>
                </a:tc>
                <a:tc>
                  <a:txBody>
                    <a:bodyPr/>
                    <a:lstStyle/>
                    <a:p>
                      <a:r>
                        <a:rPr lang="en-US" altLang="zh-CN" sz="2000" smtClean="0"/>
                        <a:t>a</a:t>
                      </a:r>
                      <a:endParaRPr lang="zh-CN" altLang="en-US" sz="2000"/>
                    </a:p>
                  </a:txBody>
                  <a:tcPr/>
                </a:tc>
                <a:tc>
                  <a:txBody>
                    <a:bodyPr/>
                    <a:lstStyle/>
                    <a:p>
                      <a:r>
                        <a:rPr lang="en-US" altLang="zh-CN" sz="2000" smtClean="0"/>
                        <a:t>\0</a:t>
                      </a:r>
                      <a:endParaRPr lang="zh-CN" altLang="en-US" sz="2000"/>
                    </a:p>
                  </a:txBody>
                  <a:tcPr>
                    <a:lnR w="12700" cmpd="sng">
                      <a:noFill/>
                    </a:lnR>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88385798"/>
                  </a:ext>
                </a:extLst>
              </a:tr>
              <a:tr h="522228">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argv[2]</a:t>
                      </a:r>
                      <a:endParaRPr lang="zh-CN" altLang="en-US" sz="20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B</a:t>
                      </a:r>
                      <a:endParaRPr lang="zh-CN" altLang="en-US" sz="2000"/>
                    </a:p>
                  </a:txBody>
                  <a:tcPr>
                    <a:lnL w="12700" cmpd="sng">
                      <a:noFill/>
                    </a:lnL>
                  </a:tcPr>
                </a:tc>
                <a:tc>
                  <a:txBody>
                    <a:bodyPr/>
                    <a:lstStyle/>
                    <a:p>
                      <a:r>
                        <a:rPr lang="en-US" altLang="zh-CN" sz="2000" smtClean="0"/>
                        <a:t>e</a:t>
                      </a:r>
                      <a:endParaRPr lang="zh-CN" altLang="en-US" sz="2000"/>
                    </a:p>
                  </a:txBody>
                  <a:tcPr/>
                </a:tc>
                <a:tc>
                  <a:txBody>
                    <a:bodyPr/>
                    <a:lstStyle/>
                    <a:p>
                      <a:r>
                        <a:rPr lang="en-US" altLang="zh-CN" sz="2000" smtClean="0"/>
                        <a:t>i</a:t>
                      </a:r>
                      <a:endParaRPr lang="zh-CN" altLang="en-US" sz="2000"/>
                    </a:p>
                  </a:txBody>
                  <a:tcPr/>
                </a:tc>
                <a:tc>
                  <a:txBody>
                    <a:bodyPr/>
                    <a:lstStyle/>
                    <a:p>
                      <a:r>
                        <a:rPr lang="en-US" altLang="zh-CN" sz="2000" smtClean="0"/>
                        <a:t>j</a:t>
                      </a:r>
                      <a:endParaRPr lang="zh-CN" altLang="en-US" sz="2000"/>
                    </a:p>
                  </a:txBody>
                  <a:tcPr/>
                </a:tc>
                <a:tc>
                  <a:txBody>
                    <a:bodyPr/>
                    <a:lstStyle/>
                    <a:p>
                      <a:r>
                        <a:rPr lang="en-US" altLang="zh-CN" sz="2000" smtClean="0"/>
                        <a:t>i</a:t>
                      </a:r>
                      <a:endParaRPr lang="zh-CN" altLang="en-US" sz="2000"/>
                    </a:p>
                  </a:txBody>
                  <a:tcPr/>
                </a:tc>
                <a:tc>
                  <a:txBody>
                    <a:bodyPr/>
                    <a:lstStyle/>
                    <a:p>
                      <a:r>
                        <a:rPr lang="en-US" altLang="zh-CN" sz="2000" smtClean="0"/>
                        <a:t>n</a:t>
                      </a:r>
                      <a:endParaRPr lang="zh-CN" altLang="en-US" sz="2000"/>
                    </a:p>
                  </a:txBody>
                  <a:tcPr/>
                </a:tc>
                <a:tc>
                  <a:txBody>
                    <a:bodyPr/>
                    <a:lstStyle/>
                    <a:p>
                      <a:r>
                        <a:rPr lang="en-US" altLang="zh-CN" sz="2000" smtClean="0"/>
                        <a:t>g</a:t>
                      </a:r>
                      <a:endParaRPr lang="zh-CN" altLang="en-US" sz="2000"/>
                    </a:p>
                  </a:txBody>
                  <a:tcPr>
                    <a:lnT w="12700" cmpd="sng">
                      <a:noFill/>
                    </a:lnT>
                  </a:tcPr>
                </a:tc>
                <a:tc>
                  <a:txBody>
                    <a:bodyPr/>
                    <a:lstStyle/>
                    <a:p>
                      <a:r>
                        <a:rPr lang="en-US" altLang="zh-CN" sz="2000" smtClean="0"/>
                        <a:t>\0</a:t>
                      </a:r>
                      <a:endParaRPr lang="zh-CN" altLang="en-US" sz="2000"/>
                    </a:p>
                  </a:txBody>
                  <a:tcPr>
                    <a:lnT w="12700" cmpd="sng">
                      <a:noFill/>
                    </a:lnT>
                  </a:tcPr>
                </a:tc>
                <a:extLst>
                  <a:ext uri="{0D108BD9-81ED-4DB2-BD59-A6C34878D82A}">
                    <a16:rowId xmlns:a16="http://schemas.microsoft.com/office/drawing/2014/main" xmlns="" val="1098150930"/>
                  </a:ext>
                </a:extLst>
              </a:tr>
            </a:tbl>
          </a:graphicData>
        </a:graphic>
      </p:graphicFrame>
    </p:spTree>
    <p:extLst>
      <p:ext uri="{BB962C8B-B14F-4D97-AF65-F5344CB8AC3E}">
        <p14:creationId xmlns:p14="http://schemas.microsoft.com/office/powerpoint/2010/main" val="10613469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0419" y="330900"/>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5" y="1361660"/>
            <a:ext cx="9942444" cy="4939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endParaRPr lang="en-US" altLang="zh-CN">
              <a:solidFill>
                <a:schemeClr val="tx1"/>
              </a:solidFill>
            </a:endParaRPr>
          </a:p>
        </p:txBody>
      </p:sp>
      <p:sp>
        <p:nvSpPr>
          <p:cNvPr id="15" name="圆角矩形 12">
            <a:extLst>
              <a:ext uri="{FF2B5EF4-FFF2-40B4-BE49-F238E27FC236}">
                <a16:creationId xmlns:a16="http://schemas.microsoft.com/office/drawing/2014/main" xmlns="" id="{5382CD89-35B6-4BD4-B332-B011068CC402}"/>
              </a:ext>
            </a:extLst>
          </p:cNvPr>
          <p:cNvSpPr/>
          <p:nvPr/>
        </p:nvSpPr>
        <p:spPr>
          <a:xfrm>
            <a:off x="714375" y="1588143"/>
            <a:ext cx="4562028" cy="4026845"/>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int main(int argc,char *argv[])</a:t>
            </a:r>
          </a:p>
          <a:p>
            <a:pPr defTabSz="363538">
              <a:lnSpc>
                <a:spcPct val="120000"/>
              </a:lnSpc>
            </a:pPr>
            <a:r>
              <a:rPr lang="en-US" altLang="zh-CN" sz="2400"/>
              <a:t>{	while(argc&gt;1)</a:t>
            </a:r>
          </a:p>
          <a:p>
            <a:pPr defTabSz="363538">
              <a:lnSpc>
                <a:spcPct val="120000"/>
              </a:lnSpc>
            </a:pPr>
            <a:r>
              <a:rPr lang="en-US" altLang="zh-CN" sz="2400"/>
              <a:t>	{	++argv;</a:t>
            </a:r>
          </a:p>
          <a:p>
            <a:pPr defTabSz="363538">
              <a:lnSpc>
                <a:spcPct val="120000"/>
              </a:lnSpc>
            </a:pPr>
            <a:r>
              <a:rPr lang="en-US" altLang="zh-CN" sz="2400"/>
              <a:t>		printf("%s\n", *argv);</a:t>
            </a:r>
          </a:p>
          <a:p>
            <a:pPr defTabSz="363538">
              <a:lnSpc>
                <a:spcPct val="120000"/>
              </a:lnSpc>
            </a:pPr>
            <a:r>
              <a:rPr lang="en-US" altLang="zh-CN" sz="2400"/>
              <a:t>		--argc;</a:t>
            </a:r>
          </a:p>
          <a:p>
            <a:pPr defTabSz="363538">
              <a:lnSpc>
                <a:spcPct val="120000"/>
              </a:lnSpc>
            </a:pPr>
            <a:r>
              <a:rPr lang="en-US" altLang="zh-CN" sz="2400"/>
              <a:t>	}</a:t>
            </a:r>
          </a:p>
          <a:p>
            <a:pPr defTabSz="363538">
              <a:lnSpc>
                <a:spcPct val="120000"/>
              </a:lnSpc>
            </a:pPr>
            <a:r>
              <a:rPr lang="en-US" altLang="zh-CN" sz="2400"/>
              <a:t>	return 0;</a:t>
            </a:r>
          </a:p>
          <a:p>
            <a:pPr defTabSz="363538">
              <a:lnSpc>
                <a:spcPct val="120000"/>
              </a:lnSpc>
            </a:pPr>
            <a:r>
              <a:rPr lang="en-US" altLang="zh-CN" sz="2400"/>
              <a:t>}</a:t>
            </a:r>
            <a:endParaRPr lang="zh-CN" altLang="en-US" sz="2400" b="1" dirty="0">
              <a:solidFill>
                <a:srgbClr val="008000"/>
              </a:solidFill>
            </a:endParaRPr>
          </a:p>
        </p:txBody>
      </p:sp>
      <p:sp>
        <p:nvSpPr>
          <p:cNvPr id="3" name="右箭头 2"/>
          <p:cNvSpPr/>
          <p:nvPr/>
        </p:nvSpPr>
        <p:spPr>
          <a:xfrm>
            <a:off x="5286340" y="2400610"/>
            <a:ext cx="1357144" cy="576469"/>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圆角矩形 12">
            <a:extLst>
              <a:ext uri="{FF2B5EF4-FFF2-40B4-BE49-F238E27FC236}">
                <a16:creationId xmlns:a16="http://schemas.microsoft.com/office/drawing/2014/main" xmlns="" id="{5382CD89-35B6-4BD4-B332-B011068CC402}"/>
              </a:ext>
            </a:extLst>
          </p:cNvPr>
          <p:cNvSpPr/>
          <p:nvPr/>
        </p:nvSpPr>
        <p:spPr>
          <a:xfrm>
            <a:off x="6626985" y="1588142"/>
            <a:ext cx="5117340" cy="3783958"/>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int main(int argc,char *argv[])</a:t>
            </a:r>
          </a:p>
          <a:p>
            <a:pPr defTabSz="363538">
              <a:lnSpc>
                <a:spcPct val="120000"/>
              </a:lnSpc>
            </a:pPr>
            <a:r>
              <a:rPr lang="en-US" altLang="zh-CN" sz="2400"/>
              <a:t>{	</a:t>
            </a:r>
            <a:r>
              <a:rPr lang="en-US" altLang="zh-CN" sz="2400" smtClean="0"/>
              <a:t>while(argc--&gt;</a:t>
            </a:r>
            <a:r>
              <a:rPr lang="en-US" altLang="zh-CN" sz="2400"/>
              <a:t>1)</a:t>
            </a:r>
          </a:p>
          <a:p>
            <a:pPr defTabSz="363538">
              <a:lnSpc>
                <a:spcPct val="120000"/>
              </a:lnSpc>
            </a:pPr>
            <a:r>
              <a:rPr lang="en-US" altLang="zh-CN" sz="2400"/>
              <a:t>		printf("%s\n", </a:t>
            </a:r>
            <a:r>
              <a:rPr lang="en-US" altLang="zh-CN" sz="2400" smtClean="0"/>
              <a:t>*++argv</a:t>
            </a:r>
            <a:r>
              <a:rPr lang="en-US" altLang="zh-CN" sz="2400"/>
              <a:t>);</a:t>
            </a:r>
          </a:p>
          <a:p>
            <a:pPr defTabSz="363538">
              <a:lnSpc>
                <a:spcPct val="120000"/>
              </a:lnSpc>
            </a:pPr>
            <a:r>
              <a:rPr lang="en-US" altLang="zh-CN" sz="2400"/>
              <a:t>	return 0;</a:t>
            </a:r>
          </a:p>
          <a:p>
            <a:pPr defTabSz="363538">
              <a:lnSpc>
                <a:spcPct val="120000"/>
              </a:lnSpc>
            </a:pPr>
            <a:r>
              <a:rPr lang="en-US" altLang="zh-CN" sz="2400" smtClean="0"/>
              <a:t>}.</a:t>
            </a:r>
            <a:endParaRPr lang="zh-CN" altLang="en-US" sz="2400" b="1" dirty="0">
              <a:solidFill>
                <a:srgbClr val="008000"/>
              </a:solidFill>
            </a:endParaRPr>
          </a:p>
        </p:txBody>
      </p:sp>
      <p:pic>
        <p:nvPicPr>
          <p:cNvPr id="5" name="图片 4"/>
          <p:cNvPicPr>
            <a:picLocks noChangeAspect="1"/>
          </p:cNvPicPr>
          <p:nvPr/>
        </p:nvPicPr>
        <p:blipFill>
          <a:blip r:embed="rId3" cstate="print"/>
          <a:stretch>
            <a:fillRect/>
          </a:stretch>
        </p:blipFill>
        <p:spPr>
          <a:xfrm>
            <a:off x="3275578" y="4667250"/>
            <a:ext cx="3790951" cy="1895475"/>
          </a:xfrm>
          <a:prstGeom prst="rect">
            <a:avLst/>
          </a:prstGeom>
        </p:spPr>
      </p:pic>
    </p:spTree>
    <p:extLst>
      <p:ext uri="{BB962C8B-B14F-4D97-AF65-F5344CB8AC3E}">
        <p14:creationId xmlns:p14="http://schemas.microsoft.com/office/powerpoint/2010/main" val="39131781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lstStyle/>
          <a:p>
            <a:r>
              <a:rPr lang="en-US" altLang="zh-CN" smtClean="0"/>
              <a:t>*</a:t>
            </a:r>
            <a:r>
              <a:rPr lang="zh-CN" altLang="en-US"/>
              <a:t>动态内存分配与指向它的指针变量</a:t>
            </a:r>
            <a:endParaRPr lang="zh-CN" altLang="en-US" dirty="0"/>
          </a:p>
        </p:txBody>
      </p:sp>
    </p:spTree>
    <p:extLst>
      <p:ext uri="{BB962C8B-B14F-4D97-AF65-F5344CB8AC3E}">
        <p14:creationId xmlns:p14="http://schemas.microsoft.com/office/powerpoint/2010/main" val="13688393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9" y="553802"/>
            <a:ext cx="6614456" cy="712788"/>
          </a:xfrm>
        </p:spPr>
        <p:txBody>
          <a:bodyPr>
            <a:noAutofit/>
          </a:bodyPr>
          <a:lstStyle/>
          <a:p>
            <a:r>
              <a:rPr lang="zh-CN" altLang="en-US" sz="3600"/>
              <a:t>什么是内存的动态分配</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46" y="1385889"/>
            <a:ext cx="10247247" cy="4244568"/>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全局变量是分配在内存中的静态存储区的，非静态的局部变量</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包括形参</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是分配在内存中的动态存储区的，这个存储区是一个称为</a:t>
            </a:r>
            <a:r>
              <a:rPr lang="zh-CN" altLang="en-US" sz="2400" b="1">
                <a:solidFill>
                  <a:schemeClr val="tx1">
                    <a:lumMod val="65000"/>
                    <a:lumOff val="35000"/>
                  </a:schemeClr>
                </a:solidFill>
                <a:latin typeface="+mn-ea"/>
                <a:ea typeface="+mn-ea"/>
              </a:rPr>
              <a:t>栈</a:t>
            </a:r>
            <a:r>
              <a:rPr lang="en-US" altLang="zh-CN" sz="2400" b="1">
                <a:solidFill>
                  <a:schemeClr val="tx1">
                    <a:lumMod val="65000"/>
                    <a:lumOff val="35000"/>
                  </a:schemeClr>
                </a:solidFill>
                <a:latin typeface="+mn-ea"/>
                <a:ea typeface="+mn-ea"/>
              </a:rPr>
              <a:t>(stack)</a:t>
            </a:r>
            <a:r>
              <a:rPr lang="zh-CN" altLang="en-US" sz="2400" b="1">
                <a:solidFill>
                  <a:schemeClr val="tx1">
                    <a:lumMod val="65000"/>
                    <a:lumOff val="35000"/>
                  </a:schemeClr>
                </a:solidFill>
                <a:latin typeface="+mn-ea"/>
                <a:ea typeface="+mn-ea"/>
              </a:rPr>
              <a:t>的区域</a:t>
            </a:r>
            <a:r>
              <a:rPr lang="zh-CN" altLang="en-US" sz="2400">
                <a:solidFill>
                  <a:schemeClr val="tx1">
                    <a:lumMod val="65000"/>
                    <a:lumOff val="35000"/>
                  </a:schemeClr>
                </a:solidFill>
                <a:latin typeface="+mn-ea"/>
                <a:ea typeface="+mn-ea"/>
              </a:rPr>
              <a:t>。除此以外，</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还允许建立内存动态分配区域，以存放一些临时用的数据，这些数据不必在程序的声明部分定义，也不必等到函数结束时才释放，而是需要时随时开辟，不需要时随时释放。这些数据是临时存放在一个特别的自由存储区，称为</a:t>
            </a:r>
            <a:r>
              <a:rPr lang="zh-CN" altLang="en-US" sz="2400" b="1">
                <a:solidFill>
                  <a:schemeClr val="tx1">
                    <a:lumMod val="65000"/>
                    <a:lumOff val="35000"/>
                  </a:schemeClr>
                </a:solidFill>
                <a:latin typeface="+mn-ea"/>
                <a:ea typeface="+mn-ea"/>
              </a:rPr>
              <a:t>堆</a:t>
            </a:r>
            <a:r>
              <a:rPr lang="en-US" altLang="zh-CN" sz="2400" b="1">
                <a:solidFill>
                  <a:schemeClr val="tx1">
                    <a:lumMod val="65000"/>
                    <a:lumOff val="35000"/>
                  </a:schemeClr>
                </a:solidFill>
                <a:latin typeface="+mn-ea"/>
                <a:ea typeface="+mn-ea"/>
              </a:rPr>
              <a:t>(heap)</a:t>
            </a:r>
            <a:r>
              <a:rPr lang="zh-CN" altLang="en-US" sz="2400" b="1">
                <a:solidFill>
                  <a:schemeClr val="tx1">
                    <a:lumMod val="65000"/>
                    <a:lumOff val="35000"/>
                  </a:schemeClr>
                </a:solidFill>
                <a:latin typeface="+mn-ea"/>
                <a:ea typeface="+mn-ea"/>
              </a:rPr>
              <a:t>区</a:t>
            </a:r>
            <a:r>
              <a:rPr lang="zh-CN" altLang="en-US" sz="2400">
                <a:solidFill>
                  <a:schemeClr val="tx1">
                    <a:lumMod val="65000"/>
                    <a:lumOff val="35000"/>
                  </a:schemeClr>
                </a:solidFill>
                <a:latin typeface="+mn-ea"/>
                <a:ea typeface="+mn-ea"/>
              </a:rPr>
              <a:t>。可以根据需要，向系统申请所需大小的空间。由于未在声明部分定义它们为变量或数组，因此不能通过变量名或数组名去引用这些数据，只能通过指针来引用。</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585827"/>
            <a:ext cx="7128000" cy="657226"/>
            <a:chOff x="3275013" y="1898650"/>
            <a:chExt cx="71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78879" y="5630457"/>
            <a:ext cx="7128000" cy="634206"/>
            <a:chOff x="1715964" y="5391945"/>
            <a:chExt cx="7128000" cy="634206"/>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676561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怎样建立内存的动态分配</a:t>
            </a:r>
          </a:p>
        </p:txBody>
      </p:sp>
      <p:sp>
        <p:nvSpPr>
          <p:cNvPr id="7" name="矩形 6"/>
          <p:cNvSpPr/>
          <p:nvPr/>
        </p:nvSpPr>
        <p:spPr>
          <a:xfrm>
            <a:off x="2896201" y="1836645"/>
            <a:ext cx="4904774"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400" b="1" smtClean="0"/>
              <a:t>void *malloc(unsigned int size);</a:t>
            </a:r>
            <a:endParaRPr lang="zh-CN" altLang="en-US" sz="2400" b="1"/>
          </a:p>
        </p:txBody>
      </p:sp>
      <p:sp>
        <p:nvSpPr>
          <p:cNvPr id="8" name="MH_Desc_1"/>
          <p:cNvSpPr/>
          <p:nvPr>
            <p:custDataLst>
              <p:tags r:id="rId1"/>
            </p:custDataLst>
          </p:nvPr>
        </p:nvSpPr>
        <p:spPr>
          <a:xfrm>
            <a:off x="1159565" y="1705696"/>
            <a:ext cx="9942444" cy="55322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400">
                <a:solidFill>
                  <a:schemeClr val="tx1"/>
                </a:solidFill>
              </a:rPr>
              <a:t>函数原型</a:t>
            </a:r>
            <a:r>
              <a:rPr lang="zh-CN" altLang="en-US" sz="2400" smtClean="0">
                <a:solidFill>
                  <a:schemeClr val="tx1"/>
                </a:solidFill>
              </a:rPr>
              <a:t>为</a:t>
            </a:r>
            <a:endParaRPr lang="en-US" altLang="zh-CN" sz="2400" smtClean="0">
              <a:solidFill>
                <a:schemeClr val="tx1"/>
              </a:solidFill>
            </a:endParaRPr>
          </a:p>
          <a:p>
            <a:pPr algn="just">
              <a:lnSpc>
                <a:spcPct val="150000"/>
              </a:lnSpc>
              <a:spcAft>
                <a:spcPts val="600"/>
              </a:spcAft>
              <a:defRPr/>
            </a:pPr>
            <a:r>
              <a:rPr lang="zh-CN" altLang="en-US" sz="2400" b="1">
                <a:solidFill>
                  <a:schemeClr val="tx1"/>
                </a:solidFill>
              </a:rPr>
              <a:t>作用</a:t>
            </a:r>
            <a:r>
              <a:rPr lang="zh-CN" altLang="en-US" sz="2400">
                <a:solidFill>
                  <a:schemeClr val="tx1"/>
                </a:solidFill>
              </a:rPr>
              <a:t>是在内存的动态存储区中分配一个长度为</a:t>
            </a:r>
            <a:r>
              <a:rPr lang="en-US" altLang="zh-CN" sz="2400">
                <a:solidFill>
                  <a:schemeClr val="tx1"/>
                </a:solidFill>
              </a:rPr>
              <a:t>size</a:t>
            </a:r>
            <a:r>
              <a:rPr lang="zh-CN" altLang="en-US" sz="2400">
                <a:solidFill>
                  <a:schemeClr val="tx1"/>
                </a:solidFill>
              </a:rPr>
              <a:t>的连续空间。形参</a:t>
            </a:r>
            <a:r>
              <a:rPr lang="en-US" altLang="zh-CN" sz="2400">
                <a:solidFill>
                  <a:schemeClr val="tx1"/>
                </a:solidFill>
              </a:rPr>
              <a:t>size</a:t>
            </a:r>
            <a:r>
              <a:rPr lang="zh-CN" altLang="en-US" sz="2400">
                <a:solidFill>
                  <a:schemeClr val="tx1"/>
                </a:solidFill>
              </a:rPr>
              <a:t>的类型定为无符号整型</a:t>
            </a:r>
            <a:r>
              <a:rPr lang="en-US" altLang="zh-CN" sz="2400">
                <a:solidFill>
                  <a:schemeClr val="tx1"/>
                </a:solidFill>
              </a:rPr>
              <a:t>(</a:t>
            </a:r>
            <a:r>
              <a:rPr lang="zh-CN" altLang="en-US" sz="2400">
                <a:solidFill>
                  <a:schemeClr val="tx1"/>
                </a:solidFill>
              </a:rPr>
              <a:t>不允许为负数</a:t>
            </a:r>
            <a:r>
              <a:rPr lang="en-US" altLang="zh-CN" sz="2400">
                <a:solidFill>
                  <a:schemeClr val="tx1"/>
                </a:solidFill>
              </a:rPr>
              <a:t>)</a:t>
            </a:r>
            <a:r>
              <a:rPr lang="zh-CN" altLang="en-US" sz="2400">
                <a:solidFill>
                  <a:schemeClr val="tx1"/>
                </a:solidFill>
              </a:rPr>
              <a:t>。此函数的值（即“返回值”）是所分配区域的第一个字节的地址，或者说，此函数是一个指针型函数，返回的指针指向该分配域的第一个字节</a:t>
            </a:r>
            <a:r>
              <a:rPr lang="zh-CN" altLang="en-US" sz="2400" smtClean="0">
                <a:solidFill>
                  <a:schemeClr val="tx1"/>
                </a:solidFill>
              </a:rPr>
              <a:t>。</a:t>
            </a:r>
            <a:endParaRPr lang="en-US" altLang="zh-CN" sz="2400" smtClean="0">
              <a:solidFill>
                <a:schemeClr val="tx1"/>
              </a:solidFill>
            </a:endParaRPr>
          </a:p>
          <a:p>
            <a:pPr algn="just">
              <a:lnSpc>
                <a:spcPct val="150000"/>
              </a:lnSpc>
              <a:spcAft>
                <a:spcPts val="600"/>
              </a:spcAft>
              <a:defRPr/>
            </a:pPr>
            <a:endParaRPr lang="en-US" altLang="zh-CN" sz="2400">
              <a:solidFill>
                <a:schemeClr val="tx1"/>
              </a:solidFill>
            </a:endParaRPr>
          </a:p>
          <a:p>
            <a:pPr algn="just">
              <a:lnSpc>
                <a:spcPct val="150000"/>
              </a:lnSpc>
              <a:spcAft>
                <a:spcPts val="600"/>
              </a:spcAft>
              <a:defRPr/>
            </a:pPr>
            <a:r>
              <a:rPr lang="zh-CN" altLang="en-US" sz="2400" smtClean="0">
                <a:solidFill>
                  <a:schemeClr val="tx1"/>
                </a:solidFill>
              </a:rPr>
              <a:t>指针</a:t>
            </a:r>
            <a:r>
              <a:rPr lang="zh-CN" altLang="en-US" sz="2400">
                <a:solidFill>
                  <a:schemeClr val="tx1"/>
                </a:solidFill>
              </a:rPr>
              <a:t>的基类型为</a:t>
            </a:r>
            <a:r>
              <a:rPr lang="en-US" altLang="zh-CN" sz="2400">
                <a:solidFill>
                  <a:schemeClr val="tx1"/>
                </a:solidFill>
              </a:rPr>
              <a:t>void</a:t>
            </a:r>
            <a:r>
              <a:rPr lang="zh-CN" altLang="en-US" sz="2400">
                <a:solidFill>
                  <a:schemeClr val="tx1"/>
                </a:solidFill>
              </a:rPr>
              <a:t>，即不指向任何类型的数据，只提供一个纯地址。如果此函数未能成功地</a:t>
            </a:r>
            <a:r>
              <a:rPr lang="zh-CN" altLang="en-US" sz="2400" smtClean="0">
                <a:solidFill>
                  <a:schemeClr val="tx1"/>
                </a:solidFill>
              </a:rPr>
              <a:t>执行</a:t>
            </a:r>
            <a:r>
              <a:rPr lang="en-US" altLang="zh-CN" sz="2400" smtClean="0">
                <a:solidFill>
                  <a:schemeClr val="tx1"/>
                </a:solidFill>
              </a:rPr>
              <a:t>(</a:t>
            </a:r>
            <a:r>
              <a:rPr lang="zh-CN" altLang="en-US" sz="2400" smtClean="0">
                <a:solidFill>
                  <a:schemeClr val="tx1"/>
                </a:solidFill>
              </a:rPr>
              <a:t>例如</a:t>
            </a:r>
            <a:r>
              <a:rPr lang="zh-CN" altLang="en-US" sz="2400">
                <a:solidFill>
                  <a:schemeClr val="tx1"/>
                </a:solidFill>
              </a:rPr>
              <a:t>内存空间</a:t>
            </a:r>
            <a:r>
              <a:rPr lang="zh-CN" altLang="en-US" sz="2400" smtClean="0">
                <a:solidFill>
                  <a:schemeClr val="tx1"/>
                </a:solidFill>
              </a:rPr>
              <a:t>不足</a:t>
            </a:r>
            <a:r>
              <a:rPr lang="en-US" altLang="zh-CN" sz="2400" smtClean="0">
                <a:solidFill>
                  <a:schemeClr val="tx1"/>
                </a:solidFill>
              </a:rPr>
              <a:t>)</a:t>
            </a:r>
            <a:r>
              <a:rPr lang="zh-CN" altLang="en-US" sz="2400" smtClean="0">
                <a:solidFill>
                  <a:schemeClr val="tx1"/>
                </a:solidFill>
              </a:rPr>
              <a:t>，</a:t>
            </a:r>
            <a:r>
              <a:rPr lang="zh-CN" altLang="en-US" sz="2400">
                <a:solidFill>
                  <a:schemeClr val="tx1"/>
                </a:solidFill>
              </a:rPr>
              <a:t>则返回空指针</a:t>
            </a:r>
            <a:r>
              <a:rPr lang="en-US" altLang="zh-CN" sz="2400">
                <a:solidFill>
                  <a:schemeClr val="tx1"/>
                </a:solidFill>
              </a:rPr>
              <a:t>(NULL)</a:t>
            </a:r>
            <a:r>
              <a:rPr lang="zh-CN" altLang="en-US" sz="2400">
                <a:solidFill>
                  <a:schemeClr val="tx1"/>
                </a:solidFill>
              </a:rPr>
              <a:t>。</a:t>
            </a:r>
          </a:p>
        </p:txBody>
      </p:sp>
      <p:sp>
        <p:nvSpPr>
          <p:cNvPr id="15" name="圆角矩形 14"/>
          <p:cNvSpPr/>
          <p:nvPr/>
        </p:nvSpPr>
        <p:spPr>
          <a:xfrm>
            <a:off x="800100" y="4629421"/>
            <a:ext cx="10587038" cy="799829"/>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malloc(100</a:t>
            </a:r>
            <a:r>
              <a:rPr lang="en-US" altLang="zh-CN" sz="2400" smtClean="0"/>
              <a:t>);		</a:t>
            </a:r>
            <a:r>
              <a:rPr lang="en-US" altLang="zh-CN" sz="2400" smtClean="0">
                <a:solidFill>
                  <a:srgbClr val="008000"/>
                </a:solidFill>
              </a:rPr>
              <a:t>//</a:t>
            </a:r>
            <a:r>
              <a:rPr lang="zh-CN" altLang="en-US" sz="2400">
                <a:solidFill>
                  <a:srgbClr val="008000"/>
                </a:solidFill>
              </a:rPr>
              <a:t>开辟</a:t>
            </a:r>
            <a:r>
              <a:rPr lang="en-US" altLang="zh-CN" sz="2400">
                <a:solidFill>
                  <a:srgbClr val="008000"/>
                </a:solidFill>
              </a:rPr>
              <a:t>100</a:t>
            </a:r>
            <a:r>
              <a:rPr lang="zh-CN" altLang="en-US" sz="2400">
                <a:solidFill>
                  <a:srgbClr val="008000"/>
                </a:solidFill>
              </a:rPr>
              <a:t>字节的临时分配域，函数值为其第</a:t>
            </a:r>
            <a:r>
              <a:rPr lang="en-US" altLang="zh-CN" sz="2400">
                <a:solidFill>
                  <a:srgbClr val="008000"/>
                </a:solidFill>
              </a:rPr>
              <a:t>1</a:t>
            </a:r>
            <a:r>
              <a:rPr lang="zh-CN" altLang="en-US" sz="2400">
                <a:solidFill>
                  <a:srgbClr val="008000"/>
                </a:solidFill>
              </a:rPr>
              <a:t>个字节的地址 </a:t>
            </a:r>
            <a:endParaRPr lang="en-US" altLang="zh-CN" sz="2400">
              <a:solidFill>
                <a:srgbClr val="008000"/>
              </a:solidFill>
            </a:endParaRPr>
          </a:p>
        </p:txBody>
      </p:sp>
      <p:sp>
        <p:nvSpPr>
          <p:cNvPr id="3" name="矩形 2"/>
          <p:cNvSpPr/>
          <p:nvPr/>
        </p:nvSpPr>
        <p:spPr>
          <a:xfrm>
            <a:off x="1089992" y="1244031"/>
            <a:ext cx="7553946" cy="461665"/>
          </a:xfrm>
          <a:prstGeom prst="rect">
            <a:avLst/>
          </a:prstGeom>
        </p:spPr>
        <p:txBody>
          <a:bodyPr wrap="square">
            <a:spAutoFit/>
          </a:bodyPr>
          <a:lstStyle/>
          <a:p>
            <a:r>
              <a:rPr lang="zh-CN" altLang="en-US" sz="2400" smtClean="0"/>
              <a:t>用</a:t>
            </a:r>
            <a:r>
              <a:rPr lang="en-US" altLang="zh-CN" sz="2400"/>
              <a:t>malloc</a:t>
            </a:r>
            <a:r>
              <a:rPr lang="zh-CN" altLang="en-US" sz="2400"/>
              <a:t>函数开辟动态存储区</a:t>
            </a:r>
          </a:p>
        </p:txBody>
      </p:sp>
    </p:spTree>
    <p:extLst>
      <p:ext uri="{BB962C8B-B14F-4D97-AF65-F5344CB8AC3E}">
        <p14:creationId xmlns:p14="http://schemas.microsoft.com/office/powerpoint/2010/main" val="106483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262056" y="5057797"/>
            <a:ext cx="7905749"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400" b="1" kern="0" dirty="0">
                <a:latin typeface="+mn-lt"/>
                <a:ea typeface="+mn-ea"/>
              </a:rPr>
              <a:t>*pointer_1</a:t>
            </a:r>
            <a:r>
              <a:rPr lang="zh-CN" altLang="zh-CN" sz="2400" b="1" kern="0" dirty="0">
                <a:latin typeface="+mn-lt"/>
                <a:ea typeface="+mn-ea"/>
              </a:rPr>
              <a:t>＝</a:t>
            </a:r>
            <a:r>
              <a:rPr lang="en-US" altLang="zh-CN" sz="2400" b="1" kern="0" dirty="0">
                <a:latin typeface="+mn-lt"/>
                <a:ea typeface="+mn-ea"/>
              </a:rPr>
              <a:t>&amp;a</a:t>
            </a:r>
            <a:r>
              <a:rPr lang="en-US" altLang="zh-CN" sz="2400" b="1" kern="0">
                <a:latin typeface="+mn-lt"/>
                <a:ea typeface="+mn-ea"/>
              </a:rPr>
              <a:t>;     </a:t>
            </a:r>
            <a:r>
              <a:rPr lang="zh-CN" altLang="en-US" sz="2400" b="1" kern="0" smtClean="0">
                <a:solidFill>
                  <a:srgbClr val="FF0000"/>
                </a:solidFill>
                <a:latin typeface="+mn-lt"/>
                <a:ea typeface="+mn-ea"/>
              </a:rPr>
              <a:t> </a:t>
            </a:r>
            <a:endParaRPr lang="en-US" altLang="zh-CN" sz="2400" b="1" kern="0" dirty="0">
              <a:solidFill>
                <a:srgbClr val="FF0000"/>
              </a:solidFill>
              <a:latin typeface="+mn-lt"/>
              <a:ea typeface="+mn-ea"/>
            </a:endParaRPr>
          </a:p>
        </p:txBody>
      </p:sp>
      <p:sp>
        <p:nvSpPr>
          <p:cNvPr id="5" name="Rectangle 3"/>
          <p:cNvSpPr txBox="1">
            <a:spLocks noChangeArrowheads="1"/>
          </p:cNvSpPr>
          <p:nvPr/>
        </p:nvSpPr>
        <p:spPr bwMode="auto">
          <a:xfrm>
            <a:off x="1262067" y="4200547"/>
            <a:ext cx="7905751"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400" b="1" kern="0" dirty="0">
                <a:latin typeface="+mn-lt"/>
                <a:ea typeface="+mn-ea"/>
              </a:rPr>
              <a:t>pointer_3</a:t>
            </a:r>
            <a:r>
              <a:rPr lang="zh-CN" altLang="zh-CN" sz="2400" b="1" kern="0" dirty="0">
                <a:latin typeface="+mn-lt"/>
                <a:ea typeface="+mn-ea"/>
              </a:rPr>
              <a:t>＝</a:t>
            </a:r>
            <a:r>
              <a:rPr lang="en-US" altLang="zh-CN" sz="2400" b="1" kern="0" dirty="0">
                <a:latin typeface="+mn-lt"/>
                <a:ea typeface="+mn-ea"/>
              </a:rPr>
              <a:t>&amp;a</a:t>
            </a:r>
            <a:r>
              <a:rPr lang="en-US" altLang="zh-CN" sz="2400" b="1" kern="0">
                <a:latin typeface="+mn-lt"/>
                <a:ea typeface="+mn-ea"/>
              </a:rPr>
              <a:t>;     </a:t>
            </a:r>
            <a:r>
              <a:rPr lang="zh-CN" altLang="en-US" sz="2400" b="1" kern="0" smtClean="0">
                <a:solidFill>
                  <a:srgbClr val="FF0000"/>
                </a:solidFill>
                <a:latin typeface="+mn-lt"/>
                <a:ea typeface="+mn-ea"/>
              </a:rPr>
              <a:t> </a:t>
            </a:r>
            <a:endParaRPr lang="en-US" altLang="zh-CN" sz="2400" b="1" kern="0" dirty="0">
              <a:solidFill>
                <a:srgbClr val="FF0000"/>
              </a:solidFill>
              <a:latin typeface="+mn-lt"/>
              <a:ea typeface="+mn-ea"/>
            </a:endParaRPr>
          </a:p>
        </p:txBody>
      </p:sp>
      <p:sp>
        <p:nvSpPr>
          <p:cNvPr id="6" name="Rectangle 3"/>
          <p:cNvSpPr txBox="1">
            <a:spLocks noChangeArrowheads="1"/>
          </p:cNvSpPr>
          <p:nvPr/>
        </p:nvSpPr>
        <p:spPr bwMode="auto">
          <a:xfrm>
            <a:off x="1262056" y="5786460"/>
            <a:ext cx="7905749"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400" b="1" kern="0" dirty="0">
                <a:latin typeface="+mn-lt"/>
                <a:ea typeface="+mn-ea"/>
              </a:rPr>
              <a:t>pointer_1</a:t>
            </a:r>
            <a:r>
              <a:rPr lang="zh-CN" altLang="zh-CN" sz="2400" b="1" kern="0" dirty="0">
                <a:latin typeface="+mn-lt"/>
                <a:ea typeface="+mn-ea"/>
              </a:rPr>
              <a:t>＝</a:t>
            </a:r>
            <a:r>
              <a:rPr lang="en-US" altLang="zh-CN" sz="2400" b="1" kern="0" dirty="0">
                <a:latin typeface="+mn-lt"/>
                <a:ea typeface="+mn-ea"/>
              </a:rPr>
              <a:t>&amp;a</a:t>
            </a:r>
            <a:r>
              <a:rPr lang="en-US" altLang="zh-CN" sz="2400" b="1" kern="0">
                <a:latin typeface="+mn-lt"/>
                <a:ea typeface="+mn-ea"/>
              </a:rPr>
              <a:t>;     </a:t>
            </a:r>
            <a:r>
              <a:rPr lang="zh-CN" altLang="en-US" sz="2400" b="1" kern="0" smtClean="0">
                <a:solidFill>
                  <a:srgbClr val="9D138D"/>
                </a:solidFill>
                <a:latin typeface="+mn-lt"/>
                <a:ea typeface="+mn-ea"/>
              </a:rPr>
              <a:t> </a:t>
            </a:r>
            <a:endParaRPr lang="en-US" altLang="zh-CN" sz="2400" b="1" kern="0" dirty="0">
              <a:solidFill>
                <a:srgbClr val="9D138D"/>
              </a:solidFill>
              <a:latin typeface="+mn-lt"/>
              <a:ea typeface="+mn-ea"/>
            </a:endParaRPr>
          </a:p>
        </p:txBody>
      </p:sp>
      <p:sp>
        <p:nvSpPr>
          <p:cNvPr id="7" name="Rectangle 3"/>
          <p:cNvSpPr txBox="1">
            <a:spLocks noChangeArrowheads="1"/>
          </p:cNvSpPr>
          <p:nvPr/>
        </p:nvSpPr>
        <p:spPr bwMode="auto">
          <a:xfrm>
            <a:off x="1262067" y="3371872"/>
            <a:ext cx="7905751"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400" b="1" kern="0" dirty="0">
                <a:latin typeface="+mn-lt"/>
                <a:ea typeface="+mn-ea"/>
              </a:rPr>
              <a:t>pointer_3</a:t>
            </a:r>
            <a:r>
              <a:rPr lang="zh-CN" altLang="zh-CN" sz="2400" b="1" kern="0" dirty="0">
                <a:latin typeface="+mn-lt"/>
                <a:ea typeface="+mn-ea"/>
              </a:rPr>
              <a:t>＝</a:t>
            </a:r>
            <a:r>
              <a:rPr lang="en-US" altLang="zh-CN" sz="2400" b="1" kern="0" dirty="0">
                <a:latin typeface="+mn-lt"/>
                <a:ea typeface="+mn-ea"/>
              </a:rPr>
              <a:t>2000</a:t>
            </a:r>
            <a:r>
              <a:rPr lang="en-US" altLang="zh-CN" sz="2400" b="1" kern="0">
                <a:latin typeface="+mn-lt"/>
                <a:ea typeface="+mn-ea"/>
              </a:rPr>
              <a:t>;     </a:t>
            </a:r>
            <a:r>
              <a:rPr lang="zh-CN" altLang="en-US" sz="2400" b="1" kern="0" smtClean="0">
                <a:solidFill>
                  <a:srgbClr val="FF0000"/>
                </a:solidFill>
                <a:latin typeface="+mn-lt"/>
                <a:ea typeface="+mn-ea"/>
              </a:rPr>
              <a:t> </a:t>
            </a:r>
            <a:endParaRPr lang="en-US" altLang="zh-CN" sz="2400" b="1" kern="0" dirty="0">
              <a:solidFill>
                <a:srgbClr val="FF0000"/>
              </a:solidFill>
              <a:latin typeface="+mn-lt"/>
              <a:ea typeface="+mn-ea"/>
            </a:endParaRPr>
          </a:p>
        </p:txBody>
      </p:sp>
      <p:pic>
        <p:nvPicPr>
          <p:cNvPr id="8"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884767" y="592932"/>
            <a:ext cx="10668000" cy="2778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mtClean="0"/>
              <a:t>下面都是合法的定义</a:t>
            </a:r>
            <a:r>
              <a:rPr lang="zh-CN" altLang="en-US" smtClean="0"/>
              <a:t>和初始化</a:t>
            </a:r>
            <a:r>
              <a:rPr lang="zh-CN" altLang="zh-CN" smtClean="0"/>
              <a:t>：</a:t>
            </a:r>
            <a:endParaRPr lang="en-US" altLang="zh-CN" smtClean="0"/>
          </a:p>
          <a:p>
            <a:pPr lvl="1">
              <a:buFont typeface="Wingdings" pitchFamily="2" charset="2"/>
              <a:buNone/>
            </a:pPr>
            <a:r>
              <a:rPr lang="en-US" altLang="zh-CN" smtClean="0">
                <a:solidFill>
                  <a:srgbClr val="FF0000"/>
                </a:solidFill>
              </a:rPr>
              <a:t>float  *</a:t>
            </a:r>
            <a:r>
              <a:rPr lang="en-US" altLang="zh-CN" smtClean="0"/>
              <a:t>pointer_3;</a:t>
            </a:r>
          </a:p>
          <a:p>
            <a:pPr lvl="1">
              <a:buFont typeface="Wingdings" pitchFamily="2" charset="2"/>
              <a:buNone/>
            </a:pPr>
            <a:r>
              <a:rPr lang="en-US" altLang="zh-CN" smtClean="0">
                <a:solidFill>
                  <a:srgbClr val="FF0000"/>
                </a:solidFill>
              </a:rPr>
              <a:t>char  *</a:t>
            </a:r>
            <a:r>
              <a:rPr lang="en-US" altLang="zh-CN" smtClean="0"/>
              <a:t>pointer_4;</a:t>
            </a:r>
          </a:p>
          <a:p>
            <a:pPr lvl="1">
              <a:buFont typeface="Wingdings" pitchFamily="2" charset="2"/>
              <a:buNone/>
            </a:pPr>
            <a:r>
              <a:rPr lang="en-US" altLang="zh-CN" smtClean="0"/>
              <a:t>int  a,b;</a:t>
            </a:r>
          </a:p>
          <a:p>
            <a:pPr lvl="1">
              <a:buFont typeface="Wingdings" pitchFamily="2" charset="2"/>
              <a:buNone/>
            </a:pPr>
            <a:r>
              <a:rPr lang="en-US" altLang="zh-CN" smtClean="0">
                <a:solidFill>
                  <a:srgbClr val="FF0000"/>
                </a:solidFill>
              </a:rPr>
              <a:t>int  *</a:t>
            </a:r>
            <a:r>
              <a:rPr lang="en-US" altLang="zh-CN" smtClean="0"/>
              <a:t>pointer_1=&amp;a,</a:t>
            </a:r>
            <a:r>
              <a:rPr lang="en-US" altLang="zh-CN" smtClean="0">
                <a:solidFill>
                  <a:srgbClr val="FF0000"/>
                </a:solidFill>
              </a:rPr>
              <a:t>*</a:t>
            </a:r>
            <a:r>
              <a:rPr lang="en-US" altLang="zh-CN" smtClean="0"/>
              <a:t>pointer_2=&amp;b;</a:t>
            </a:r>
          </a:p>
        </p:txBody>
      </p:sp>
    </p:spTree>
    <p:extLst>
      <p:ext uri="{BB962C8B-B14F-4D97-AF65-F5344CB8AC3E}">
        <p14:creationId xmlns:p14="http://schemas.microsoft.com/office/powerpoint/2010/main" val="25903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怎样建立内存的动态分配</a:t>
            </a:r>
          </a:p>
        </p:txBody>
      </p:sp>
      <p:sp>
        <p:nvSpPr>
          <p:cNvPr id="15" name="圆角矩形 14"/>
          <p:cNvSpPr/>
          <p:nvPr/>
        </p:nvSpPr>
        <p:spPr>
          <a:xfrm>
            <a:off x="600076" y="4197790"/>
            <a:ext cx="11044238" cy="574235"/>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smtClean="0"/>
              <a:t>p=calloc(50,4);		</a:t>
            </a:r>
            <a:r>
              <a:rPr lang="en-US" altLang="zh-CN" sz="2400" smtClean="0">
                <a:solidFill>
                  <a:srgbClr val="008000"/>
                </a:solidFill>
              </a:rPr>
              <a:t>//</a:t>
            </a:r>
            <a:r>
              <a:rPr lang="zh-CN" altLang="en-US" sz="2400">
                <a:solidFill>
                  <a:srgbClr val="008000"/>
                </a:solidFill>
              </a:rPr>
              <a:t>开辟</a:t>
            </a:r>
            <a:r>
              <a:rPr lang="en-US" altLang="zh-CN" sz="2400">
                <a:solidFill>
                  <a:srgbClr val="008000"/>
                </a:solidFill>
              </a:rPr>
              <a:t>50×4</a:t>
            </a:r>
            <a:r>
              <a:rPr lang="zh-CN" altLang="en-US" sz="2400">
                <a:solidFill>
                  <a:srgbClr val="008000"/>
                </a:solidFill>
              </a:rPr>
              <a:t>个字节的临时分配域，把首地址赋给指针变量</a:t>
            </a:r>
            <a:r>
              <a:rPr lang="en-US" altLang="zh-CN" sz="2400">
                <a:solidFill>
                  <a:srgbClr val="008000"/>
                </a:solidFill>
              </a:rPr>
              <a:t>p</a:t>
            </a:r>
          </a:p>
        </p:txBody>
      </p:sp>
      <p:sp>
        <p:nvSpPr>
          <p:cNvPr id="3" name="矩形 2"/>
          <p:cNvSpPr/>
          <p:nvPr/>
        </p:nvSpPr>
        <p:spPr>
          <a:xfrm>
            <a:off x="1089992" y="1244031"/>
            <a:ext cx="6096000" cy="830997"/>
          </a:xfrm>
          <a:prstGeom prst="rect">
            <a:avLst/>
          </a:prstGeom>
        </p:spPr>
        <p:txBody>
          <a:bodyPr>
            <a:spAutoFit/>
          </a:bodyPr>
          <a:lstStyle/>
          <a:p>
            <a:endParaRPr lang="zh-CN" altLang="en-US" sz="2400"/>
          </a:p>
          <a:p>
            <a:r>
              <a:rPr lang="zh-CN" altLang="en-US" sz="2400" smtClean="0"/>
              <a:t>用</a:t>
            </a:r>
            <a:r>
              <a:rPr lang="en-US" altLang="zh-CN" sz="2400" smtClean="0"/>
              <a:t>calloc</a:t>
            </a:r>
            <a:r>
              <a:rPr lang="zh-CN" altLang="en-US" sz="2400"/>
              <a:t>函数开辟动态存储区</a:t>
            </a:r>
          </a:p>
        </p:txBody>
      </p:sp>
      <p:sp>
        <p:nvSpPr>
          <p:cNvPr id="7" name="矩形 6"/>
          <p:cNvSpPr/>
          <p:nvPr/>
        </p:nvSpPr>
        <p:spPr>
          <a:xfrm>
            <a:off x="3523332" y="2365366"/>
            <a:ext cx="5776313"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400" b="1" smtClean="0"/>
              <a:t>void *calloc(unsigned n, unsigned size);</a:t>
            </a:r>
            <a:endParaRPr lang="zh-CN" altLang="en-US" sz="2400" b="1"/>
          </a:p>
        </p:txBody>
      </p:sp>
      <p:sp>
        <p:nvSpPr>
          <p:cNvPr id="8" name="MH_Desc_1"/>
          <p:cNvSpPr/>
          <p:nvPr>
            <p:custDataLst>
              <p:tags r:id="rId1"/>
            </p:custDataLst>
          </p:nvPr>
        </p:nvSpPr>
        <p:spPr>
          <a:xfrm>
            <a:off x="1089992" y="2214564"/>
            <a:ext cx="10012019" cy="43671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400">
                <a:solidFill>
                  <a:schemeClr val="tx1"/>
                </a:solidFill>
              </a:rPr>
              <a:t>函数原型</a:t>
            </a:r>
            <a:r>
              <a:rPr lang="zh-CN" altLang="en-US" sz="2400" smtClean="0">
                <a:solidFill>
                  <a:schemeClr val="tx1"/>
                </a:solidFill>
              </a:rPr>
              <a:t>为</a:t>
            </a:r>
            <a:endParaRPr lang="en-US" altLang="zh-CN" sz="2400" smtClean="0">
              <a:solidFill>
                <a:schemeClr val="tx1"/>
              </a:solidFill>
            </a:endParaRPr>
          </a:p>
          <a:p>
            <a:pPr algn="just">
              <a:lnSpc>
                <a:spcPct val="150000"/>
              </a:lnSpc>
              <a:spcAft>
                <a:spcPts val="600"/>
              </a:spcAft>
              <a:defRPr/>
            </a:pPr>
            <a:r>
              <a:rPr lang="zh-CN" altLang="en-US" sz="2400" b="1" smtClean="0">
                <a:solidFill>
                  <a:schemeClr val="tx1"/>
                </a:solidFill>
              </a:rPr>
              <a:t>作用</a:t>
            </a:r>
            <a:r>
              <a:rPr lang="zh-CN" altLang="en-US" sz="2400">
                <a:solidFill>
                  <a:schemeClr val="tx1"/>
                </a:solidFill>
              </a:rPr>
              <a:t>是在内存的动态存储区中分配</a:t>
            </a:r>
            <a:r>
              <a:rPr lang="en-US" altLang="zh-CN" sz="2400">
                <a:solidFill>
                  <a:schemeClr val="tx1"/>
                </a:solidFill>
              </a:rPr>
              <a:t>n</a:t>
            </a:r>
            <a:r>
              <a:rPr lang="zh-CN" altLang="en-US" sz="2400">
                <a:solidFill>
                  <a:schemeClr val="tx1"/>
                </a:solidFill>
              </a:rPr>
              <a:t>个长度为</a:t>
            </a:r>
            <a:r>
              <a:rPr lang="en-US" altLang="zh-CN" sz="2400">
                <a:solidFill>
                  <a:schemeClr val="tx1"/>
                </a:solidFill>
              </a:rPr>
              <a:t>size</a:t>
            </a:r>
            <a:r>
              <a:rPr lang="zh-CN" altLang="en-US" sz="2400">
                <a:solidFill>
                  <a:schemeClr val="tx1"/>
                </a:solidFill>
              </a:rPr>
              <a:t>的连续空间，这个空间一般比较大，足以</a:t>
            </a:r>
            <a:r>
              <a:rPr lang="zh-CN" altLang="en-US" sz="2400" b="1">
                <a:solidFill>
                  <a:schemeClr val="tx1"/>
                </a:solidFill>
              </a:rPr>
              <a:t>保存一个数组</a:t>
            </a:r>
            <a:r>
              <a:rPr lang="zh-CN" altLang="en-US" sz="2400" smtClean="0">
                <a:solidFill>
                  <a:schemeClr val="tx1"/>
                </a:solidFill>
              </a:rPr>
              <a:t>。</a:t>
            </a:r>
            <a:endParaRPr lang="en-US" altLang="zh-CN" sz="2400" smtClean="0">
              <a:solidFill>
                <a:schemeClr val="tx1"/>
              </a:solidFill>
            </a:endParaRPr>
          </a:p>
          <a:p>
            <a:pPr algn="just">
              <a:lnSpc>
                <a:spcPct val="150000"/>
              </a:lnSpc>
              <a:spcAft>
                <a:spcPts val="600"/>
              </a:spcAft>
              <a:defRPr/>
            </a:pPr>
            <a:endParaRPr lang="zh-CN" altLang="en-US" sz="2400">
              <a:solidFill>
                <a:schemeClr val="tx1"/>
              </a:solidFill>
            </a:endParaRPr>
          </a:p>
          <a:p>
            <a:pPr algn="just">
              <a:lnSpc>
                <a:spcPct val="150000"/>
              </a:lnSpc>
              <a:spcAft>
                <a:spcPts val="600"/>
              </a:spcAft>
              <a:defRPr/>
            </a:pPr>
            <a:r>
              <a:rPr lang="zh-CN" altLang="en-US" sz="2400" smtClean="0">
                <a:solidFill>
                  <a:schemeClr val="tx1"/>
                </a:solidFill>
              </a:rPr>
              <a:t>用</a:t>
            </a:r>
            <a:r>
              <a:rPr lang="en-US" altLang="zh-CN" sz="2400">
                <a:solidFill>
                  <a:schemeClr val="tx1"/>
                </a:solidFill>
              </a:rPr>
              <a:t>calloc</a:t>
            </a:r>
            <a:r>
              <a:rPr lang="zh-CN" altLang="en-US" sz="2400">
                <a:solidFill>
                  <a:schemeClr val="tx1"/>
                </a:solidFill>
              </a:rPr>
              <a:t>函数可以为一维数组开辟动态存储空间，</a:t>
            </a:r>
            <a:r>
              <a:rPr lang="en-US" altLang="zh-CN" sz="2400">
                <a:solidFill>
                  <a:schemeClr val="tx1"/>
                </a:solidFill>
              </a:rPr>
              <a:t>n</a:t>
            </a:r>
            <a:r>
              <a:rPr lang="zh-CN" altLang="en-US" sz="2400">
                <a:solidFill>
                  <a:schemeClr val="tx1"/>
                </a:solidFill>
              </a:rPr>
              <a:t>为数组元素个数，每个元素长度为</a:t>
            </a:r>
            <a:r>
              <a:rPr lang="en-US" altLang="zh-CN" sz="2400">
                <a:solidFill>
                  <a:schemeClr val="tx1"/>
                </a:solidFill>
              </a:rPr>
              <a:t>size</a:t>
            </a:r>
            <a:r>
              <a:rPr lang="zh-CN" altLang="en-US" sz="2400">
                <a:solidFill>
                  <a:schemeClr val="tx1"/>
                </a:solidFill>
              </a:rPr>
              <a:t>。这就是动态数组。函数返回指向所分配域的第一个字节的指针；如果分配不成功，返回</a:t>
            </a:r>
            <a:r>
              <a:rPr lang="en-US" altLang="zh-CN" sz="2400">
                <a:solidFill>
                  <a:schemeClr val="tx1"/>
                </a:solidFill>
              </a:rPr>
              <a:t>NULL</a:t>
            </a:r>
            <a:r>
              <a:rPr lang="zh-CN" altLang="en-US" sz="2400" smtClean="0">
                <a:solidFill>
                  <a:schemeClr val="tx1"/>
                </a:solidFill>
              </a:rPr>
              <a:t>。</a:t>
            </a:r>
            <a:endParaRPr lang="en-US" altLang="zh-CN" sz="2400">
              <a:solidFill>
                <a:schemeClr val="tx1"/>
              </a:solidFill>
            </a:endParaRPr>
          </a:p>
        </p:txBody>
      </p:sp>
    </p:spTree>
    <p:extLst>
      <p:ext uri="{BB962C8B-B14F-4D97-AF65-F5344CB8AC3E}">
        <p14:creationId xmlns:p14="http://schemas.microsoft.com/office/powerpoint/2010/main" val="12616407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怎样建立内存的动态分配</a:t>
            </a:r>
          </a:p>
        </p:txBody>
      </p:sp>
      <p:sp>
        <p:nvSpPr>
          <p:cNvPr id="15" name="圆角矩形 14"/>
          <p:cNvSpPr/>
          <p:nvPr/>
        </p:nvSpPr>
        <p:spPr>
          <a:xfrm>
            <a:off x="1089992" y="4165109"/>
            <a:ext cx="9039846" cy="578341"/>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realloc(p,50</a:t>
            </a:r>
            <a:r>
              <a:rPr lang="en-US" altLang="zh-CN" sz="2400" smtClean="0"/>
              <a:t>);	</a:t>
            </a:r>
            <a:r>
              <a:rPr lang="en-US" altLang="zh-CN" sz="2400" smtClean="0">
                <a:solidFill>
                  <a:srgbClr val="008000"/>
                </a:solidFill>
              </a:rPr>
              <a:t>//</a:t>
            </a:r>
            <a:r>
              <a:rPr lang="zh-CN" altLang="en-US" sz="2400">
                <a:solidFill>
                  <a:srgbClr val="008000"/>
                </a:solidFill>
              </a:rPr>
              <a:t>将</a:t>
            </a:r>
            <a:r>
              <a:rPr lang="en-US" altLang="zh-CN" sz="2400">
                <a:solidFill>
                  <a:srgbClr val="008000"/>
                </a:solidFill>
              </a:rPr>
              <a:t>p</a:t>
            </a:r>
            <a:r>
              <a:rPr lang="zh-CN" altLang="en-US" sz="2400">
                <a:solidFill>
                  <a:srgbClr val="008000"/>
                </a:solidFill>
              </a:rPr>
              <a:t>所指向的已分配的动态空间改为</a:t>
            </a:r>
            <a:r>
              <a:rPr lang="en-US" altLang="zh-CN" sz="2400">
                <a:solidFill>
                  <a:srgbClr val="008000"/>
                </a:solidFill>
              </a:rPr>
              <a:t>50</a:t>
            </a:r>
            <a:r>
              <a:rPr lang="zh-CN" altLang="en-US" sz="2400">
                <a:solidFill>
                  <a:srgbClr val="008000"/>
                </a:solidFill>
              </a:rPr>
              <a:t>字节</a:t>
            </a:r>
          </a:p>
        </p:txBody>
      </p:sp>
      <p:sp>
        <p:nvSpPr>
          <p:cNvPr id="3" name="矩形 2"/>
          <p:cNvSpPr/>
          <p:nvPr/>
        </p:nvSpPr>
        <p:spPr>
          <a:xfrm>
            <a:off x="1089992" y="1244029"/>
            <a:ext cx="6096000" cy="830997"/>
          </a:xfrm>
          <a:prstGeom prst="rect">
            <a:avLst/>
          </a:prstGeom>
        </p:spPr>
        <p:txBody>
          <a:bodyPr>
            <a:spAutoFit/>
          </a:bodyPr>
          <a:lstStyle/>
          <a:p>
            <a:endParaRPr lang="zh-CN" altLang="en-US" sz="2400"/>
          </a:p>
          <a:p>
            <a:r>
              <a:rPr lang="zh-CN" altLang="en-US" sz="2400"/>
              <a:t>用</a:t>
            </a:r>
            <a:r>
              <a:rPr lang="en-US" altLang="zh-CN" sz="2400"/>
              <a:t>realloc</a:t>
            </a:r>
            <a:r>
              <a:rPr lang="zh-CN" altLang="en-US" sz="2400"/>
              <a:t>函数重新分配动态存储区</a:t>
            </a:r>
          </a:p>
        </p:txBody>
      </p:sp>
      <p:sp>
        <p:nvSpPr>
          <p:cNvPr id="7" name="矩形 6"/>
          <p:cNvSpPr/>
          <p:nvPr/>
        </p:nvSpPr>
        <p:spPr>
          <a:xfrm>
            <a:off x="3133949" y="2432195"/>
            <a:ext cx="610076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400" b="1"/>
              <a:t>void *realloc(void *p,unsigned int size);</a:t>
            </a:r>
            <a:endParaRPr lang="zh-CN" altLang="en-US" sz="2400" b="1"/>
          </a:p>
        </p:txBody>
      </p:sp>
      <p:sp>
        <p:nvSpPr>
          <p:cNvPr id="8" name="MH_Desc_1"/>
          <p:cNvSpPr/>
          <p:nvPr>
            <p:custDataLst>
              <p:tags r:id="rId1"/>
            </p:custDataLst>
          </p:nvPr>
        </p:nvSpPr>
        <p:spPr>
          <a:xfrm>
            <a:off x="1089992" y="2249515"/>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400">
                <a:solidFill>
                  <a:schemeClr val="tx1"/>
                </a:solidFill>
              </a:rPr>
              <a:t>函数原型</a:t>
            </a:r>
            <a:r>
              <a:rPr lang="zh-CN" altLang="en-US" sz="2400" smtClean="0">
                <a:solidFill>
                  <a:schemeClr val="tx1"/>
                </a:solidFill>
              </a:rPr>
              <a:t>为</a:t>
            </a:r>
            <a:endParaRPr lang="en-US" altLang="zh-CN" sz="2400" smtClean="0">
              <a:solidFill>
                <a:schemeClr val="tx1"/>
              </a:solidFill>
            </a:endParaRPr>
          </a:p>
          <a:p>
            <a:pPr algn="just">
              <a:lnSpc>
                <a:spcPct val="150000"/>
              </a:lnSpc>
              <a:spcAft>
                <a:spcPts val="600"/>
              </a:spcAft>
              <a:defRPr/>
            </a:pPr>
            <a:r>
              <a:rPr lang="zh-CN" altLang="en-US" sz="2400">
                <a:solidFill>
                  <a:schemeClr val="tx1"/>
                </a:solidFill>
              </a:rPr>
              <a:t>如果已经通过</a:t>
            </a:r>
            <a:r>
              <a:rPr lang="en-US" altLang="zh-CN" sz="2400">
                <a:solidFill>
                  <a:schemeClr val="tx1"/>
                </a:solidFill>
              </a:rPr>
              <a:t>malloc</a:t>
            </a:r>
            <a:r>
              <a:rPr lang="zh-CN" altLang="en-US" sz="2400">
                <a:solidFill>
                  <a:schemeClr val="tx1"/>
                </a:solidFill>
              </a:rPr>
              <a:t>函数或</a:t>
            </a:r>
            <a:r>
              <a:rPr lang="en-US" altLang="zh-CN" sz="2400">
                <a:solidFill>
                  <a:schemeClr val="tx1"/>
                </a:solidFill>
              </a:rPr>
              <a:t>calloc</a:t>
            </a:r>
            <a:r>
              <a:rPr lang="zh-CN" altLang="en-US" sz="2400">
                <a:solidFill>
                  <a:schemeClr val="tx1"/>
                </a:solidFill>
              </a:rPr>
              <a:t>函数获得了动态空间，想改变其大小，可以用</a:t>
            </a:r>
            <a:r>
              <a:rPr lang="en-US" altLang="zh-CN" sz="2400" smtClean="0">
                <a:solidFill>
                  <a:schemeClr val="tx1"/>
                </a:solidFill>
              </a:rPr>
              <a:t>realloc</a:t>
            </a:r>
            <a:r>
              <a:rPr lang="zh-CN" altLang="en-US" sz="2400">
                <a:solidFill>
                  <a:schemeClr val="tx1"/>
                </a:solidFill>
              </a:rPr>
              <a:t>函数重新分配</a:t>
            </a:r>
            <a:r>
              <a:rPr lang="zh-CN" altLang="en-US" sz="2400" smtClean="0">
                <a:solidFill>
                  <a:schemeClr val="tx1"/>
                </a:solidFill>
              </a:rPr>
              <a:t>。</a:t>
            </a:r>
            <a:endParaRPr lang="en-US" altLang="zh-CN" sz="2400" smtClean="0">
              <a:solidFill>
                <a:schemeClr val="tx1"/>
              </a:solidFill>
            </a:endParaRPr>
          </a:p>
          <a:p>
            <a:pPr algn="just">
              <a:lnSpc>
                <a:spcPct val="150000"/>
              </a:lnSpc>
              <a:spcAft>
                <a:spcPts val="600"/>
              </a:spcAft>
              <a:defRPr/>
            </a:pPr>
            <a:endParaRPr lang="zh-CN" altLang="en-US" sz="2400">
              <a:solidFill>
                <a:schemeClr val="tx1"/>
              </a:solidFill>
            </a:endParaRPr>
          </a:p>
          <a:p>
            <a:pPr algn="just">
              <a:lnSpc>
                <a:spcPct val="150000"/>
              </a:lnSpc>
              <a:spcAft>
                <a:spcPts val="600"/>
              </a:spcAft>
              <a:defRPr/>
            </a:pPr>
            <a:r>
              <a:rPr lang="zh-CN" altLang="en-US" sz="2400">
                <a:solidFill>
                  <a:schemeClr val="tx1"/>
                </a:solidFill>
              </a:rPr>
              <a:t>用</a:t>
            </a:r>
            <a:r>
              <a:rPr lang="en-US" altLang="zh-CN" sz="2400">
                <a:solidFill>
                  <a:schemeClr val="tx1"/>
                </a:solidFill>
              </a:rPr>
              <a:t>realloc</a:t>
            </a:r>
            <a:r>
              <a:rPr lang="zh-CN" altLang="en-US" sz="2400">
                <a:solidFill>
                  <a:schemeClr val="tx1"/>
                </a:solidFill>
              </a:rPr>
              <a:t>函数将</a:t>
            </a:r>
            <a:r>
              <a:rPr lang="en-US" altLang="zh-CN" sz="2400">
                <a:solidFill>
                  <a:schemeClr val="tx1"/>
                </a:solidFill>
              </a:rPr>
              <a:t>p</a:t>
            </a:r>
            <a:r>
              <a:rPr lang="zh-CN" altLang="en-US" sz="2400">
                <a:solidFill>
                  <a:schemeClr val="tx1"/>
                </a:solidFill>
              </a:rPr>
              <a:t>所指向的动态空间的大小改变为</a:t>
            </a:r>
            <a:r>
              <a:rPr lang="en-US" altLang="zh-CN" sz="2400">
                <a:solidFill>
                  <a:schemeClr val="tx1"/>
                </a:solidFill>
              </a:rPr>
              <a:t>size</a:t>
            </a:r>
            <a:r>
              <a:rPr lang="zh-CN" altLang="en-US" sz="2400">
                <a:solidFill>
                  <a:schemeClr val="tx1"/>
                </a:solidFill>
              </a:rPr>
              <a:t>。</a:t>
            </a:r>
            <a:r>
              <a:rPr lang="en-US" altLang="zh-CN" sz="2400">
                <a:solidFill>
                  <a:schemeClr val="tx1"/>
                </a:solidFill>
              </a:rPr>
              <a:t>p</a:t>
            </a:r>
            <a:r>
              <a:rPr lang="zh-CN" altLang="en-US" sz="2400">
                <a:solidFill>
                  <a:schemeClr val="tx1"/>
                </a:solidFill>
              </a:rPr>
              <a:t>的值不变。如果重分配不成功，返回</a:t>
            </a:r>
            <a:r>
              <a:rPr lang="en-US" altLang="zh-CN" sz="2400">
                <a:solidFill>
                  <a:schemeClr val="tx1"/>
                </a:solidFill>
              </a:rPr>
              <a:t>NULL</a:t>
            </a:r>
            <a:r>
              <a:rPr lang="zh-CN" altLang="en-US" sz="2400" smtClean="0">
                <a:solidFill>
                  <a:schemeClr val="tx1"/>
                </a:solidFill>
              </a:rPr>
              <a:t>。</a:t>
            </a:r>
            <a:endParaRPr lang="zh-CN" altLang="en-US" sz="2400">
              <a:solidFill>
                <a:schemeClr val="tx1"/>
              </a:solidFill>
            </a:endParaRPr>
          </a:p>
        </p:txBody>
      </p:sp>
    </p:spTree>
    <p:extLst>
      <p:ext uri="{BB962C8B-B14F-4D97-AF65-F5344CB8AC3E}">
        <p14:creationId xmlns:p14="http://schemas.microsoft.com/office/powerpoint/2010/main" val="26833093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怎样建立内存的动态分配</a:t>
            </a:r>
          </a:p>
        </p:txBody>
      </p:sp>
      <p:sp>
        <p:nvSpPr>
          <p:cNvPr id="15" name="圆角矩形 14"/>
          <p:cNvSpPr/>
          <p:nvPr/>
        </p:nvSpPr>
        <p:spPr>
          <a:xfrm>
            <a:off x="1159567" y="3977443"/>
            <a:ext cx="8101653" cy="723145"/>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2400">
                <a:solidFill>
                  <a:schemeClr val="tx1"/>
                </a:solidFill>
              </a:rPr>
              <a:t>free(p); </a:t>
            </a:r>
            <a:r>
              <a:rPr lang="en-US" altLang="zh-CN" sz="2400" smtClean="0">
                <a:solidFill>
                  <a:schemeClr val="tx1"/>
                </a:solidFill>
              </a:rPr>
              <a:t>	</a:t>
            </a:r>
            <a:r>
              <a:rPr lang="en-US" altLang="zh-CN" sz="2400" smtClean="0">
                <a:solidFill>
                  <a:srgbClr val="008000"/>
                </a:solidFill>
              </a:rPr>
              <a:t>//</a:t>
            </a:r>
            <a:r>
              <a:rPr lang="zh-CN" altLang="en-US" sz="2400">
                <a:solidFill>
                  <a:srgbClr val="008000"/>
                </a:solidFill>
              </a:rPr>
              <a:t>释放指针变量</a:t>
            </a:r>
            <a:r>
              <a:rPr lang="en-US" altLang="zh-CN" sz="2400">
                <a:solidFill>
                  <a:srgbClr val="008000"/>
                </a:solidFill>
              </a:rPr>
              <a:t>p</a:t>
            </a:r>
            <a:r>
              <a:rPr lang="zh-CN" altLang="en-US" sz="2400">
                <a:solidFill>
                  <a:srgbClr val="008000"/>
                </a:solidFill>
              </a:rPr>
              <a:t>所指向的已分配的动态空间</a:t>
            </a:r>
          </a:p>
        </p:txBody>
      </p:sp>
      <p:sp>
        <p:nvSpPr>
          <p:cNvPr id="3" name="矩形 2"/>
          <p:cNvSpPr/>
          <p:nvPr/>
        </p:nvSpPr>
        <p:spPr>
          <a:xfrm>
            <a:off x="1089992" y="1244031"/>
            <a:ext cx="6096000" cy="830997"/>
          </a:xfrm>
          <a:prstGeom prst="rect">
            <a:avLst/>
          </a:prstGeom>
        </p:spPr>
        <p:txBody>
          <a:bodyPr>
            <a:spAutoFit/>
          </a:bodyPr>
          <a:lstStyle/>
          <a:p>
            <a:endParaRPr lang="zh-CN" altLang="en-US" sz="2400"/>
          </a:p>
          <a:p>
            <a:r>
              <a:rPr lang="zh-CN" altLang="en-US" sz="2400"/>
              <a:t>用</a:t>
            </a:r>
            <a:r>
              <a:rPr lang="en-US" altLang="zh-CN" sz="2400"/>
              <a:t>free</a:t>
            </a:r>
            <a:r>
              <a:rPr lang="zh-CN" altLang="en-US" sz="2400"/>
              <a:t>函数释放动态存储区</a:t>
            </a:r>
          </a:p>
        </p:txBody>
      </p:sp>
      <p:sp>
        <p:nvSpPr>
          <p:cNvPr id="7" name="矩形 6"/>
          <p:cNvSpPr/>
          <p:nvPr/>
        </p:nvSpPr>
        <p:spPr>
          <a:xfrm>
            <a:off x="3239101" y="2277255"/>
            <a:ext cx="360461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en-US" altLang="zh-CN" sz="2400" b="1"/>
              <a:t>void </a:t>
            </a:r>
            <a:r>
              <a:rPr lang="en-US" altLang="zh-CN" sz="2400" b="1" smtClean="0"/>
              <a:t>free(void </a:t>
            </a:r>
            <a:r>
              <a:rPr lang="en-US" altLang="zh-CN" sz="2400" b="1"/>
              <a:t>*</a:t>
            </a:r>
            <a:r>
              <a:rPr lang="en-US" altLang="zh-CN" sz="2400" b="1" smtClean="0"/>
              <a:t>p);</a:t>
            </a:r>
            <a:endParaRPr lang="zh-CN" altLang="en-US" sz="2400" b="1"/>
          </a:p>
        </p:txBody>
      </p:sp>
      <p:sp>
        <p:nvSpPr>
          <p:cNvPr id="8" name="MH_Desc_1"/>
          <p:cNvSpPr/>
          <p:nvPr>
            <p:custDataLst>
              <p:tags r:id="rId1"/>
            </p:custDataLst>
          </p:nvPr>
        </p:nvSpPr>
        <p:spPr>
          <a:xfrm>
            <a:off x="1089992" y="2085174"/>
            <a:ext cx="9942444" cy="32869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400">
                <a:solidFill>
                  <a:schemeClr val="tx1"/>
                </a:solidFill>
              </a:rPr>
              <a:t>函数原型</a:t>
            </a:r>
            <a:r>
              <a:rPr lang="zh-CN" altLang="en-US" sz="2400" smtClean="0">
                <a:solidFill>
                  <a:schemeClr val="tx1"/>
                </a:solidFill>
              </a:rPr>
              <a:t>为</a:t>
            </a:r>
            <a:endParaRPr lang="en-US" altLang="zh-CN" sz="2400" smtClean="0">
              <a:solidFill>
                <a:schemeClr val="tx1"/>
              </a:solidFill>
            </a:endParaRPr>
          </a:p>
          <a:p>
            <a:pPr algn="just">
              <a:lnSpc>
                <a:spcPct val="150000"/>
              </a:lnSpc>
              <a:spcAft>
                <a:spcPts val="600"/>
              </a:spcAft>
              <a:defRPr/>
            </a:pPr>
            <a:r>
              <a:rPr lang="zh-CN" altLang="en-US" sz="2400" b="1">
                <a:solidFill>
                  <a:schemeClr val="tx1"/>
                </a:solidFill>
              </a:rPr>
              <a:t>作用</a:t>
            </a:r>
            <a:r>
              <a:rPr lang="zh-CN" altLang="en-US" sz="2400">
                <a:solidFill>
                  <a:schemeClr val="tx1"/>
                </a:solidFill>
              </a:rPr>
              <a:t>是释放指针变量</a:t>
            </a:r>
            <a:r>
              <a:rPr lang="en-US" altLang="zh-CN" sz="2400">
                <a:solidFill>
                  <a:schemeClr val="tx1"/>
                </a:solidFill>
              </a:rPr>
              <a:t>p</a:t>
            </a:r>
            <a:r>
              <a:rPr lang="zh-CN" altLang="en-US" sz="2400">
                <a:solidFill>
                  <a:schemeClr val="tx1"/>
                </a:solidFill>
              </a:rPr>
              <a:t>所指向的动态空间，使这部分空间能重新被其他变量使用。</a:t>
            </a:r>
            <a:r>
              <a:rPr lang="en-US" altLang="zh-CN" sz="2400">
                <a:solidFill>
                  <a:schemeClr val="tx1"/>
                </a:solidFill>
              </a:rPr>
              <a:t>p</a:t>
            </a:r>
            <a:r>
              <a:rPr lang="zh-CN" altLang="en-US" sz="2400">
                <a:solidFill>
                  <a:schemeClr val="tx1"/>
                </a:solidFill>
              </a:rPr>
              <a:t>应是最近一次调用</a:t>
            </a:r>
            <a:r>
              <a:rPr lang="en-US" altLang="zh-CN" sz="2400">
                <a:solidFill>
                  <a:schemeClr val="tx1"/>
                </a:solidFill>
              </a:rPr>
              <a:t>calloc</a:t>
            </a:r>
            <a:r>
              <a:rPr lang="zh-CN" altLang="en-US" sz="2400">
                <a:solidFill>
                  <a:schemeClr val="tx1"/>
                </a:solidFill>
              </a:rPr>
              <a:t>或</a:t>
            </a:r>
            <a:r>
              <a:rPr lang="en-US" altLang="zh-CN" sz="2400">
                <a:solidFill>
                  <a:schemeClr val="tx1"/>
                </a:solidFill>
              </a:rPr>
              <a:t>malloc</a:t>
            </a:r>
            <a:r>
              <a:rPr lang="zh-CN" altLang="en-US" sz="2400">
                <a:solidFill>
                  <a:schemeClr val="tx1"/>
                </a:solidFill>
              </a:rPr>
              <a:t>函数时得到的函数返回值</a:t>
            </a:r>
            <a:r>
              <a:rPr lang="zh-CN" altLang="en-US" sz="2400" smtClean="0">
                <a:solidFill>
                  <a:schemeClr val="tx1"/>
                </a:solidFill>
              </a:rPr>
              <a:t>。</a:t>
            </a:r>
            <a:r>
              <a:rPr lang="en-US" altLang="zh-CN" sz="2400" smtClean="0">
                <a:solidFill>
                  <a:schemeClr val="tx1"/>
                </a:solidFill>
              </a:rPr>
              <a:t> </a:t>
            </a:r>
            <a:endParaRPr lang="zh-CN" altLang="en-US" sz="2400">
              <a:solidFill>
                <a:schemeClr val="tx1"/>
              </a:solidFill>
            </a:endParaRPr>
          </a:p>
          <a:p>
            <a:pPr algn="just">
              <a:lnSpc>
                <a:spcPct val="150000"/>
              </a:lnSpc>
              <a:spcAft>
                <a:spcPts val="600"/>
              </a:spcAft>
              <a:defRPr/>
            </a:pPr>
            <a:endParaRPr lang="en-US" altLang="zh-CN" sz="2400" smtClean="0">
              <a:solidFill>
                <a:schemeClr val="tx1"/>
              </a:solidFill>
            </a:endParaRPr>
          </a:p>
          <a:p>
            <a:pPr algn="just">
              <a:lnSpc>
                <a:spcPct val="150000"/>
              </a:lnSpc>
              <a:spcAft>
                <a:spcPts val="600"/>
              </a:spcAft>
              <a:defRPr/>
            </a:pPr>
            <a:r>
              <a:rPr lang="en-US" altLang="zh-CN" sz="2400" smtClean="0">
                <a:solidFill>
                  <a:schemeClr val="tx1"/>
                </a:solidFill>
              </a:rPr>
              <a:t>free</a:t>
            </a:r>
            <a:r>
              <a:rPr lang="zh-CN" altLang="en-US" sz="2400">
                <a:solidFill>
                  <a:schemeClr val="tx1"/>
                </a:solidFill>
              </a:rPr>
              <a:t>函数无返回值。</a:t>
            </a:r>
          </a:p>
        </p:txBody>
      </p:sp>
      <p:sp>
        <p:nvSpPr>
          <p:cNvPr id="9" name="矩形 8"/>
          <p:cNvSpPr/>
          <p:nvPr/>
        </p:nvSpPr>
        <p:spPr>
          <a:xfrm>
            <a:off x="1089992" y="5479456"/>
            <a:ext cx="9942444" cy="830997"/>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sz="2400"/>
              <a:t>以上</a:t>
            </a:r>
            <a:r>
              <a:rPr lang="en-US" altLang="zh-CN" sz="2400"/>
              <a:t>4</a:t>
            </a:r>
            <a:r>
              <a:rPr lang="zh-CN" altLang="en-US" sz="2400"/>
              <a:t>个函数的声明在</a:t>
            </a:r>
            <a:r>
              <a:rPr lang="en-US" altLang="zh-CN" sz="2400"/>
              <a:t>stdlib.h</a:t>
            </a:r>
            <a:r>
              <a:rPr lang="zh-CN" altLang="en-US" sz="2400"/>
              <a:t>头文件中，在用到这些函数时应当用“</a:t>
            </a:r>
            <a:r>
              <a:rPr lang="en-US" altLang="zh-CN" sz="2400"/>
              <a:t>#include &lt;stdlib.h&gt;”</a:t>
            </a:r>
            <a:r>
              <a:rPr lang="zh-CN" altLang="en-US" sz="2400"/>
              <a:t>指令把</a:t>
            </a:r>
            <a:r>
              <a:rPr lang="en-US" altLang="zh-CN" sz="2400"/>
              <a:t>stdlib.h</a:t>
            </a:r>
            <a:r>
              <a:rPr lang="zh-CN" altLang="en-US" sz="2400"/>
              <a:t>头文件包含到程序文件中。</a:t>
            </a:r>
            <a:endParaRPr lang="en-US" altLang="zh-CN" sz="2400">
              <a:solidFill>
                <a:schemeClr val="lt1"/>
              </a:solidFill>
            </a:endParaRPr>
          </a:p>
        </p:txBody>
      </p:sp>
    </p:spTree>
    <p:extLst>
      <p:ext uri="{BB962C8B-B14F-4D97-AF65-F5344CB8AC3E}">
        <p14:creationId xmlns:p14="http://schemas.microsoft.com/office/powerpoint/2010/main" val="35476234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810" y="805175"/>
            <a:ext cx="7229060" cy="1325563"/>
          </a:xfrm>
        </p:spPr>
        <p:txBody>
          <a:bodyPr/>
          <a:lstStyle/>
          <a:p>
            <a:r>
              <a:rPr lang="en-US" altLang="zh-CN"/>
              <a:t>void</a:t>
            </a:r>
            <a:r>
              <a:rPr lang="zh-CN" altLang="en-US"/>
              <a:t>指针类型</a:t>
            </a:r>
          </a:p>
        </p:txBody>
      </p:sp>
      <p:sp>
        <p:nvSpPr>
          <p:cNvPr id="15" name="圆角矩形 14"/>
          <p:cNvSpPr/>
          <p:nvPr/>
        </p:nvSpPr>
        <p:spPr>
          <a:xfrm>
            <a:off x="1256356" y="3768251"/>
            <a:ext cx="8101653" cy="992574"/>
          </a:xfrm>
          <a:prstGeom prst="roundRect">
            <a:avLst>
              <a:gd name="adj" fmla="val 88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int *</a:t>
            </a:r>
            <a:r>
              <a:rPr lang="en-US" altLang="zh-CN" sz="1600" smtClean="0">
                <a:solidFill>
                  <a:schemeClr val="tx1"/>
                </a:solidFill>
              </a:rPr>
              <a:t>pt</a:t>
            </a:r>
            <a:r>
              <a:rPr lang="en-US" altLang="zh-CN" sz="1600">
                <a:solidFill>
                  <a:schemeClr val="tx1"/>
                </a:solidFill>
              </a:rPr>
              <a:t>;</a:t>
            </a:r>
            <a:endParaRPr lang="zh-CN" altLang="en-US" sz="1600">
              <a:solidFill>
                <a:schemeClr val="tx1"/>
              </a:solidFill>
            </a:endParaRPr>
          </a:p>
          <a:p>
            <a:pPr algn="just">
              <a:lnSpc>
                <a:spcPct val="150000"/>
              </a:lnSpc>
              <a:spcAft>
                <a:spcPts val="600"/>
              </a:spcAft>
              <a:defRPr/>
            </a:pPr>
            <a:r>
              <a:rPr lang="en-US" altLang="zh-CN" sz="1600" smtClean="0">
                <a:solidFill>
                  <a:schemeClr val="tx1"/>
                </a:solidFill>
              </a:rPr>
              <a:t>pt=(int *)mcaloc(100);	</a:t>
            </a:r>
            <a:r>
              <a:rPr lang="en-US" altLang="zh-CN" sz="1600" smtClean="0">
                <a:solidFill>
                  <a:srgbClr val="008000"/>
                </a:solidFill>
              </a:rPr>
              <a:t>//mcaloc(100)</a:t>
            </a:r>
            <a:r>
              <a:rPr lang="zh-CN" altLang="en-US" sz="1600" smtClean="0">
                <a:solidFill>
                  <a:srgbClr val="008000"/>
                </a:solidFill>
              </a:rPr>
              <a:t>是</a:t>
            </a:r>
            <a:r>
              <a:rPr lang="en-US" altLang="zh-CN" sz="1600" smtClean="0">
                <a:solidFill>
                  <a:srgbClr val="008000"/>
                </a:solidFill>
              </a:rPr>
              <a:t>void *</a:t>
            </a:r>
            <a:r>
              <a:rPr lang="zh-CN" altLang="en-US" sz="1600">
                <a:solidFill>
                  <a:srgbClr val="008000"/>
                </a:solidFill>
              </a:rPr>
              <a:t>型，把它转换为</a:t>
            </a:r>
            <a:r>
              <a:rPr lang="en-US" altLang="zh-CN" sz="1600" smtClean="0">
                <a:solidFill>
                  <a:srgbClr val="008000"/>
                </a:solidFill>
              </a:rPr>
              <a:t>int *</a:t>
            </a:r>
            <a:r>
              <a:rPr lang="zh-CN" altLang="en-US" sz="1600" smtClean="0">
                <a:solidFill>
                  <a:srgbClr val="008000"/>
                </a:solidFill>
              </a:rPr>
              <a:t>型</a:t>
            </a:r>
            <a:endParaRPr lang="zh-CN" altLang="en-US" sz="1600">
              <a:solidFill>
                <a:srgbClr val="008000"/>
              </a:solidFill>
            </a:endParaRPr>
          </a:p>
        </p:txBody>
      </p:sp>
      <p:sp>
        <p:nvSpPr>
          <p:cNvPr id="8" name="MH_Desc_1"/>
          <p:cNvSpPr/>
          <p:nvPr>
            <p:custDataLst>
              <p:tags r:id="rId1"/>
            </p:custDataLst>
          </p:nvPr>
        </p:nvSpPr>
        <p:spPr>
          <a:xfrm>
            <a:off x="1130383" y="1799620"/>
            <a:ext cx="9942444" cy="325876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endParaRPr lang="en-US" altLang="zh-CN" smtClean="0">
              <a:solidFill>
                <a:schemeClr val="tx1"/>
              </a:solidFill>
            </a:endParaRPr>
          </a:p>
        </p:txBody>
      </p:sp>
      <p:grpSp>
        <p:nvGrpSpPr>
          <p:cNvPr id="10" name="组合 9">
            <a:extLst>
              <a:ext uri="{FF2B5EF4-FFF2-40B4-BE49-F238E27FC236}">
                <a16:creationId xmlns:a16="http://schemas.microsoft.com/office/drawing/2014/main" xmlns="" id="{17545ED2-DA8A-47EF-94D4-E66974757BFA}"/>
              </a:ext>
            </a:extLst>
          </p:cNvPr>
          <p:cNvGrpSpPr/>
          <p:nvPr/>
        </p:nvGrpSpPr>
        <p:grpSpPr>
          <a:xfrm>
            <a:off x="7606329" y="1947553"/>
            <a:ext cx="3086555" cy="1686275"/>
            <a:chOff x="8582294" y="4088153"/>
            <a:chExt cx="3185110" cy="1686275"/>
          </a:xfrm>
        </p:grpSpPr>
        <p:sp>
          <p:nvSpPr>
            <p:cNvPr id="11"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2381310" cy="16728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不要把“指向</a:t>
              </a:r>
              <a:r>
                <a:rPr lang="en-US" altLang="zh-CN" sz="1600">
                  <a:solidFill>
                    <a:schemeClr val="tx1"/>
                  </a:solidFill>
                </a:rPr>
                <a:t>void</a:t>
              </a:r>
              <a:r>
                <a:rPr lang="zh-CN" altLang="en-US" sz="1600">
                  <a:solidFill>
                    <a:schemeClr val="tx1"/>
                  </a:solidFill>
                </a:rPr>
                <a:t>类型”理解为能指向“任何的类型”的数据，而应理解为“指向空类型”或“不指向确定的类型”的数据。</a:t>
              </a:r>
              <a:endParaRPr lang="zh-CN" altLang="en-US" sz="1600" dirty="0">
                <a:solidFill>
                  <a:schemeClr val="tx1"/>
                </a:solidFill>
              </a:endParaRPr>
            </a:p>
          </p:txBody>
        </p:sp>
        <p:sp>
          <p:nvSpPr>
            <p:cNvPr id="13"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1465779" y="54728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 name="矩形 4"/>
          <p:cNvSpPr/>
          <p:nvPr/>
        </p:nvSpPr>
        <p:spPr>
          <a:xfrm>
            <a:off x="1130383" y="1947543"/>
            <a:ext cx="6096000" cy="1754326"/>
          </a:xfrm>
          <a:prstGeom prst="rect">
            <a:avLst/>
          </a:prstGeom>
        </p:spPr>
        <p:txBody>
          <a:bodyPr>
            <a:spAutoFit/>
          </a:bodyPr>
          <a:lstStyle/>
          <a:p>
            <a:pPr algn="just">
              <a:lnSpc>
                <a:spcPct val="150000"/>
              </a:lnSpc>
              <a:spcAft>
                <a:spcPts val="600"/>
              </a:spcAft>
              <a:defRPr/>
            </a:pPr>
            <a:r>
              <a:rPr lang="en-US" altLang="zh-CN"/>
              <a:t>C 99</a:t>
            </a:r>
            <a:r>
              <a:rPr lang="zh-CN" altLang="en-US"/>
              <a:t>允许使用基类型为</a:t>
            </a:r>
            <a:r>
              <a:rPr lang="en-US" altLang="zh-CN"/>
              <a:t>void</a:t>
            </a:r>
            <a:r>
              <a:rPr lang="zh-CN" altLang="en-US"/>
              <a:t>的指针类型。可以定义一个基类型为</a:t>
            </a:r>
            <a:r>
              <a:rPr lang="en-US" altLang="zh-CN"/>
              <a:t>void</a:t>
            </a:r>
            <a:r>
              <a:rPr lang="zh-CN" altLang="en-US"/>
              <a:t>的指针变量</a:t>
            </a:r>
            <a:r>
              <a:rPr lang="en-US" altLang="zh-CN"/>
              <a:t>(</a:t>
            </a:r>
            <a:r>
              <a:rPr lang="zh-CN" altLang="en-US"/>
              <a:t>即</a:t>
            </a:r>
            <a:r>
              <a:rPr lang="en-US" altLang="zh-CN"/>
              <a:t>void*</a:t>
            </a:r>
            <a:r>
              <a:rPr lang="zh-CN" altLang="en-US"/>
              <a:t>型变量</a:t>
            </a:r>
            <a:r>
              <a:rPr lang="en-US" altLang="zh-CN"/>
              <a:t>)</a:t>
            </a:r>
            <a:r>
              <a:rPr lang="zh-CN" altLang="en-US"/>
              <a:t>，它不指向任何类型的数据。在将它的值赋给另一指针变量时由系统对它进行类型转换，使之适合于被赋值的变量的类型。</a:t>
            </a:r>
            <a:endParaRPr lang="en-US" altLang="zh-CN"/>
          </a:p>
        </p:txBody>
      </p:sp>
    </p:spTree>
    <p:extLst>
      <p:ext uri="{BB962C8B-B14F-4D97-AF65-F5344CB8AC3E}">
        <p14:creationId xmlns:p14="http://schemas.microsoft.com/office/powerpoint/2010/main" val="9829691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mtClean="0"/>
              <a:t>P291-4 </a:t>
            </a:r>
            <a:r>
              <a:rPr lang="zh-CN" altLang="en-US" smtClean="0"/>
              <a:t>有</a:t>
            </a:r>
            <a:r>
              <a:rPr lang="en-US" altLang="zh-CN" smtClean="0"/>
              <a:t>n</a:t>
            </a:r>
            <a:r>
              <a:rPr lang="zh-CN" altLang="en-US" smtClean="0"/>
              <a:t>个数，是前面各数顺序向后移</a:t>
            </a:r>
            <a:r>
              <a:rPr lang="en-US" altLang="zh-CN" smtClean="0"/>
              <a:t>m</a:t>
            </a:r>
            <a:r>
              <a:rPr lang="zh-CN" altLang="en-US" smtClean="0"/>
              <a:t>个位置， 最后</a:t>
            </a:r>
            <a:r>
              <a:rPr lang="en-US" altLang="zh-CN" smtClean="0"/>
              <a:t>m</a:t>
            </a:r>
            <a:r>
              <a:rPr lang="zh-CN" altLang="en-US" smtClean="0"/>
              <a:t>个数变成最前面的</a:t>
            </a:r>
            <a:r>
              <a:rPr lang="en-US" altLang="zh-CN" smtClean="0"/>
              <a:t>m</a:t>
            </a:r>
            <a:r>
              <a:rPr lang="zh-CN" altLang="en-US" smtClean="0"/>
              <a:t>个数（</a:t>
            </a:r>
            <a:r>
              <a:rPr lang="en-US" altLang="zh-CN" smtClean="0"/>
              <a:t>m&lt;n). </a:t>
            </a:r>
            <a:r>
              <a:rPr lang="zh-CN" altLang="en-US" smtClean="0"/>
              <a:t>写一个函数实现以上功能， 在主函数中输入</a:t>
            </a:r>
            <a:r>
              <a:rPr lang="en-US" altLang="zh-CN" smtClean="0"/>
              <a:t>n</a:t>
            </a:r>
            <a:r>
              <a:rPr lang="zh-CN" altLang="en-US" smtClean="0"/>
              <a:t>个整数和输出调整后的</a:t>
            </a:r>
            <a:r>
              <a:rPr lang="en-US" altLang="zh-CN" smtClean="0"/>
              <a:t>n</a:t>
            </a:r>
            <a:r>
              <a:rPr lang="zh-CN" altLang="en-US" smtClean="0"/>
              <a:t>个数</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237" y="3559652"/>
            <a:ext cx="4357687" cy="239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1268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85813"/>
            <a:ext cx="10515600" cy="5757862"/>
          </a:xfrm>
        </p:spPr>
        <p:txBody>
          <a:bodyPr>
            <a:normAutofit fontScale="92500" lnSpcReduction="10000"/>
          </a:bodyPr>
          <a:lstStyle/>
          <a:p>
            <a:pPr marL="0" indent="0">
              <a:buNone/>
            </a:pPr>
            <a:r>
              <a:rPr lang="en-US" altLang="zh-CN"/>
              <a:t>#include&lt;stdio.h&gt;</a:t>
            </a:r>
          </a:p>
          <a:p>
            <a:pPr marL="0" indent="0">
              <a:buNone/>
            </a:pPr>
            <a:r>
              <a:rPr lang="en-US" altLang="zh-CN"/>
              <a:t>#include&lt;stdlib.h&gt;</a:t>
            </a:r>
          </a:p>
          <a:p>
            <a:pPr marL="0" indent="0">
              <a:buNone/>
            </a:pPr>
            <a:r>
              <a:rPr lang="en-US" altLang="zh-CN"/>
              <a:t>void move(int *a, int n, int m);</a:t>
            </a:r>
          </a:p>
          <a:p>
            <a:pPr marL="0" indent="0">
              <a:buNone/>
            </a:pPr>
            <a:r>
              <a:rPr lang="en-US" altLang="zh-CN"/>
              <a:t>int main()</a:t>
            </a:r>
          </a:p>
          <a:p>
            <a:pPr marL="0" indent="0">
              <a:buNone/>
            </a:pPr>
            <a:r>
              <a:rPr lang="en-US" altLang="zh-CN"/>
              <a:t>{</a:t>
            </a:r>
          </a:p>
          <a:p>
            <a:pPr marL="0" indent="0">
              <a:buNone/>
            </a:pPr>
            <a:r>
              <a:rPr lang="en-US" altLang="zh-CN"/>
              <a:t>	int *a;</a:t>
            </a:r>
          </a:p>
          <a:p>
            <a:pPr marL="0" indent="0">
              <a:buNone/>
            </a:pPr>
            <a:r>
              <a:rPr lang="en-US" altLang="zh-CN"/>
              <a:t>	int n,i,m;</a:t>
            </a:r>
          </a:p>
          <a:p>
            <a:pPr marL="0" indent="0">
              <a:buNone/>
            </a:pPr>
            <a:r>
              <a:rPr lang="en-US" altLang="zh-CN"/>
              <a:t>	</a:t>
            </a:r>
            <a:r>
              <a:rPr lang="en-US" altLang="zh-CN" smtClean="0"/>
              <a:t>//</a:t>
            </a:r>
            <a:r>
              <a:rPr lang="zh-CN" altLang="en-US" smtClean="0"/>
              <a:t>输入</a:t>
            </a:r>
            <a:r>
              <a:rPr lang="en-US" altLang="zh-CN" smtClean="0"/>
              <a:t>n, m</a:t>
            </a:r>
            <a:endParaRPr lang="en-US" altLang="zh-CN"/>
          </a:p>
          <a:p>
            <a:pPr marL="0" indent="0">
              <a:buNone/>
            </a:pPr>
            <a:r>
              <a:rPr lang="en-US" altLang="zh-CN"/>
              <a:t>	</a:t>
            </a:r>
            <a:r>
              <a:rPr lang="en-US" altLang="zh-CN" smtClean="0"/>
              <a:t>//</a:t>
            </a:r>
            <a:r>
              <a:rPr lang="zh-CN" altLang="en-US" smtClean="0"/>
              <a:t>申请空间，建立数组</a:t>
            </a:r>
            <a:endParaRPr lang="en-US" altLang="zh-CN"/>
          </a:p>
          <a:p>
            <a:pPr marL="0" indent="0">
              <a:buNone/>
            </a:pPr>
            <a:r>
              <a:rPr lang="en-US" altLang="zh-CN" smtClean="0"/>
              <a:t>	//</a:t>
            </a:r>
            <a:r>
              <a:rPr lang="zh-CN" altLang="en-US" smtClean="0"/>
              <a:t>读入</a:t>
            </a:r>
            <a:r>
              <a:rPr lang="en-US" altLang="zh-CN" smtClean="0"/>
              <a:t>n</a:t>
            </a:r>
            <a:r>
              <a:rPr lang="zh-CN" altLang="en-US" smtClean="0"/>
              <a:t>个数</a:t>
            </a:r>
            <a:endParaRPr lang="en-US" altLang="zh-CN" smtClean="0"/>
          </a:p>
          <a:p>
            <a:pPr marL="0" indent="0">
              <a:buNone/>
            </a:pPr>
            <a:r>
              <a:rPr lang="en-US" altLang="zh-CN"/>
              <a:t>	</a:t>
            </a:r>
            <a:r>
              <a:rPr lang="en-US" altLang="zh-CN" smtClean="0"/>
              <a:t>//</a:t>
            </a:r>
            <a:r>
              <a:rPr lang="zh-CN" altLang="en-US" smtClean="0"/>
              <a:t>调用函数移动数据</a:t>
            </a:r>
            <a:endParaRPr lang="en-US" altLang="zh-CN"/>
          </a:p>
          <a:p>
            <a:pPr marL="0" indent="0">
              <a:buNone/>
            </a:pPr>
            <a:r>
              <a:rPr lang="en-US" altLang="zh-CN"/>
              <a:t>	</a:t>
            </a:r>
            <a:r>
              <a:rPr lang="en-US" altLang="zh-CN" smtClean="0"/>
              <a:t>//</a:t>
            </a:r>
            <a:r>
              <a:rPr lang="zh-CN" altLang="en-US" smtClean="0"/>
              <a:t>输出结果</a:t>
            </a:r>
            <a:endParaRPr lang="en-US" altLang="zh-CN"/>
          </a:p>
          <a:p>
            <a:pPr marL="0" indent="0">
              <a:buNone/>
            </a:pPr>
            <a:r>
              <a:rPr lang="en-US" altLang="zh-CN"/>
              <a:t>} </a:t>
            </a:r>
            <a:endParaRPr lang="zh-CN" altLang="en-US"/>
          </a:p>
        </p:txBody>
      </p:sp>
    </p:spTree>
    <p:extLst>
      <p:ext uri="{BB962C8B-B14F-4D97-AF65-F5344CB8AC3E}">
        <p14:creationId xmlns:p14="http://schemas.microsoft.com/office/powerpoint/2010/main" val="48871807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050" y="414338"/>
            <a:ext cx="6153150" cy="6100762"/>
          </a:xfrm>
        </p:spPr>
        <p:txBody>
          <a:bodyPr>
            <a:noAutofit/>
          </a:bodyPr>
          <a:lstStyle/>
          <a:p>
            <a:pPr marL="0" indent="0">
              <a:buNone/>
            </a:pPr>
            <a:r>
              <a:rPr lang="en-US" altLang="zh-CN" sz="2400"/>
              <a:t>#include&lt;stdio.h&gt;</a:t>
            </a:r>
          </a:p>
          <a:p>
            <a:pPr marL="0" indent="0">
              <a:buNone/>
            </a:pPr>
            <a:r>
              <a:rPr lang="en-US" altLang="zh-CN" sz="2400"/>
              <a:t>#include&lt;stdlib.h&gt;</a:t>
            </a:r>
          </a:p>
          <a:p>
            <a:pPr marL="0" indent="0">
              <a:buNone/>
            </a:pPr>
            <a:r>
              <a:rPr lang="en-US" altLang="zh-CN" sz="2400"/>
              <a:t>void move(int *a, int n, int m);</a:t>
            </a:r>
          </a:p>
          <a:p>
            <a:pPr marL="0" indent="0">
              <a:buNone/>
            </a:pPr>
            <a:r>
              <a:rPr lang="en-US" altLang="zh-CN" sz="2400"/>
              <a:t>int main()</a:t>
            </a:r>
          </a:p>
          <a:p>
            <a:pPr marL="0" indent="0">
              <a:buNone/>
            </a:pPr>
            <a:r>
              <a:rPr lang="en-US" altLang="zh-CN" sz="2400"/>
              <a:t>{</a:t>
            </a:r>
          </a:p>
          <a:p>
            <a:pPr marL="0" indent="0">
              <a:buNone/>
            </a:pPr>
            <a:r>
              <a:rPr lang="en-US" altLang="zh-CN" sz="2400"/>
              <a:t>	int *a;</a:t>
            </a:r>
          </a:p>
          <a:p>
            <a:pPr marL="0" indent="0">
              <a:buNone/>
            </a:pPr>
            <a:r>
              <a:rPr lang="en-US" altLang="zh-CN" sz="2400"/>
              <a:t>	int n,i,m;</a:t>
            </a:r>
          </a:p>
          <a:p>
            <a:pPr marL="0" indent="0">
              <a:buNone/>
            </a:pPr>
            <a:r>
              <a:rPr lang="en-US" altLang="zh-CN" sz="2400"/>
              <a:t>	printf("Enter two integers: ");</a:t>
            </a:r>
          </a:p>
          <a:p>
            <a:pPr marL="0" indent="0">
              <a:buNone/>
            </a:pPr>
            <a:r>
              <a:rPr lang="en-US" altLang="zh-CN" sz="2400"/>
              <a:t>	scanf("%d%d", &amp;n, &amp;m);</a:t>
            </a:r>
          </a:p>
          <a:p>
            <a:pPr marL="0" indent="0">
              <a:buNone/>
            </a:pPr>
            <a:r>
              <a:rPr lang="en-US" altLang="zh-CN" sz="2400"/>
              <a:t>	a=(int *)malloc(sizeof(int)*n);</a:t>
            </a:r>
          </a:p>
          <a:p>
            <a:pPr marL="0" indent="0">
              <a:buNone/>
            </a:pPr>
            <a:r>
              <a:rPr lang="en-US" altLang="zh-CN" sz="2400"/>
              <a:t>	printf("Enter %d integers:",n);</a:t>
            </a:r>
          </a:p>
          <a:p>
            <a:pPr marL="0" indent="0">
              <a:buNone/>
            </a:pPr>
            <a:r>
              <a:rPr lang="en-US" altLang="zh-CN" sz="2400"/>
              <a:t>	for(i=0;  i&lt;n; i++)</a:t>
            </a:r>
          </a:p>
          <a:p>
            <a:pPr marL="0" indent="0">
              <a:buNone/>
            </a:pPr>
            <a:r>
              <a:rPr lang="en-US" altLang="zh-CN" sz="2400"/>
              <a:t>		scanf("%d", a+i);</a:t>
            </a:r>
          </a:p>
          <a:p>
            <a:pPr marL="0" indent="0">
              <a:buNone/>
            </a:pPr>
            <a:r>
              <a:rPr lang="en-US" altLang="zh-CN" sz="2400"/>
              <a:t>	</a:t>
            </a:r>
            <a:endParaRPr lang="zh-CN" altLang="en-US" sz="2400"/>
          </a:p>
        </p:txBody>
      </p:sp>
      <p:sp>
        <p:nvSpPr>
          <p:cNvPr id="4" name="内容占位符 2"/>
          <p:cNvSpPr txBox="1">
            <a:spLocks/>
          </p:cNvSpPr>
          <p:nvPr/>
        </p:nvSpPr>
        <p:spPr>
          <a:xfrm>
            <a:off x="6553200" y="514350"/>
            <a:ext cx="5176838" cy="610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smtClean="0"/>
              <a:t>	move(a,n,m);</a:t>
            </a:r>
          </a:p>
          <a:p>
            <a:pPr marL="0" indent="0">
              <a:buFont typeface="Arial" panose="020B0604020202020204" pitchFamily="34" charset="0"/>
              <a:buNone/>
            </a:pPr>
            <a:r>
              <a:rPr lang="en-US" altLang="zh-CN" sz="2400" smtClean="0"/>
              <a:t>	printf("The result:\n");</a:t>
            </a:r>
          </a:p>
          <a:p>
            <a:pPr marL="0" indent="0">
              <a:buFont typeface="Arial" panose="020B0604020202020204" pitchFamily="34" charset="0"/>
              <a:buNone/>
            </a:pPr>
            <a:r>
              <a:rPr lang="en-US" altLang="zh-CN" sz="2400" smtClean="0"/>
              <a:t>	for(i=0; i&lt;n; i++)</a:t>
            </a:r>
          </a:p>
          <a:p>
            <a:pPr marL="0" indent="0">
              <a:buFont typeface="Arial" panose="020B0604020202020204" pitchFamily="34" charset="0"/>
              <a:buNone/>
            </a:pPr>
            <a:r>
              <a:rPr lang="en-US" altLang="zh-CN" sz="2400" smtClean="0"/>
              <a:t>		printf("%d ", a[i</a:t>
            </a:r>
            <a:r>
              <a:rPr lang="en-US" altLang="zh-CN" sz="2400" smtClean="0"/>
              <a:t>]);</a:t>
            </a:r>
          </a:p>
          <a:p>
            <a:pPr marL="0" indent="0">
              <a:buFont typeface="Arial" panose="020B0604020202020204" pitchFamily="34" charset="0"/>
              <a:buNone/>
            </a:pPr>
            <a:r>
              <a:rPr lang="en-US" altLang="zh-CN" sz="2400"/>
              <a:t>	</a:t>
            </a:r>
            <a:r>
              <a:rPr lang="en-US" altLang="zh-CN" sz="2400" smtClean="0"/>
              <a:t>free(a);</a:t>
            </a:r>
          </a:p>
          <a:p>
            <a:pPr marL="0" indent="0">
              <a:buFont typeface="Arial" panose="020B0604020202020204" pitchFamily="34" charset="0"/>
              <a:buNone/>
            </a:pPr>
            <a:r>
              <a:rPr lang="en-US" altLang="zh-CN" sz="2400"/>
              <a:t> </a:t>
            </a:r>
            <a:r>
              <a:rPr lang="en-US" altLang="zh-CN" sz="2400" smtClean="0"/>
              <a:t>         a=NULL;</a:t>
            </a:r>
          </a:p>
          <a:p>
            <a:pPr marL="0" indent="0">
              <a:buFont typeface="Arial" panose="020B0604020202020204" pitchFamily="34" charset="0"/>
              <a:buNone/>
            </a:pPr>
            <a:r>
              <a:rPr lang="en-US" altLang="zh-CN" sz="2400"/>
              <a:t> </a:t>
            </a:r>
            <a:r>
              <a:rPr lang="en-US" altLang="zh-CN" sz="2400" smtClean="0"/>
              <a:t>         return 0;</a:t>
            </a:r>
            <a:endParaRPr lang="en-US" altLang="zh-CN" sz="2400" smtClean="0"/>
          </a:p>
          <a:p>
            <a:pPr marL="0" indent="0">
              <a:buFont typeface="Arial" panose="020B0604020202020204" pitchFamily="34" charset="0"/>
              <a:buNone/>
            </a:pPr>
            <a:r>
              <a:rPr lang="en-US" altLang="zh-CN" sz="2400" smtClean="0"/>
              <a:t>} </a:t>
            </a:r>
            <a:endParaRPr lang="zh-CN" altLang="en-US" sz="2400"/>
          </a:p>
        </p:txBody>
      </p:sp>
    </p:spTree>
    <p:extLst>
      <p:ext uri="{BB962C8B-B14F-4D97-AF65-F5344CB8AC3E}">
        <p14:creationId xmlns:p14="http://schemas.microsoft.com/office/powerpoint/2010/main" val="20428978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marL="0" indent="0">
              <a:buNone/>
            </a:pPr>
            <a:r>
              <a:rPr lang="en-US" altLang="zh-CN"/>
              <a:t>void move(int *a, int n, int m)</a:t>
            </a:r>
          </a:p>
          <a:p>
            <a:pPr marL="0" indent="0">
              <a:buNone/>
            </a:pPr>
            <a:r>
              <a:rPr lang="en-US" altLang="zh-CN"/>
              <a:t>{</a:t>
            </a:r>
          </a:p>
          <a:p>
            <a:pPr marL="0" indent="0">
              <a:buNone/>
            </a:pPr>
            <a:r>
              <a:rPr lang="en-US" altLang="zh-CN"/>
              <a:t>	int b[m];</a:t>
            </a:r>
          </a:p>
          <a:p>
            <a:pPr marL="0" indent="0">
              <a:buNone/>
            </a:pPr>
            <a:r>
              <a:rPr lang="en-US" altLang="zh-CN"/>
              <a:t>	int i,j;</a:t>
            </a:r>
          </a:p>
          <a:p>
            <a:pPr marL="0" indent="0">
              <a:buNone/>
            </a:pPr>
            <a:r>
              <a:rPr lang="en-US" altLang="zh-CN"/>
              <a:t>	for(i=n-m, j=0;i&lt;n; i++,j++)</a:t>
            </a:r>
          </a:p>
          <a:p>
            <a:pPr marL="0" indent="0">
              <a:buNone/>
            </a:pPr>
            <a:r>
              <a:rPr lang="en-US" altLang="zh-CN"/>
              <a:t>		b[j]=a[i];</a:t>
            </a:r>
          </a:p>
          <a:p>
            <a:pPr marL="0" indent="0">
              <a:buNone/>
            </a:pPr>
            <a:r>
              <a:rPr lang="en-US" altLang="zh-CN"/>
              <a:t>	for(i=n-m-1;i&gt;=0;i--)</a:t>
            </a:r>
          </a:p>
          <a:p>
            <a:pPr marL="0" indent="0">
              <a:buNone/>
            </a:pPr>
            <a:r>
              <a:rPr lang="en-US" altLang="zh-CN"/>
              <a:t>		a[i+m]=a[i];</a:t>
            </a:r>
          </a:p>
          <a:p>
            <a:pPr marL="0" indent="0">
              <a:buNone/>
            </a:pPr>
            <a:r>
              <a:rPr lang="en-US" altLang="zh-CN"/>
              <a:t>	for(i=0; i&lt;m; i++)</a:t>
            </a:r>
          </a:p>
          <a:p>
            <a:pPr marL="0" indent="0">
              <a:buNone/>
            </a:pPr>
            <a:r>
              <a:rPr lang="en-US" altLang="zh-CN"/>
              <a:t>		a[i]=b[i];</a:t>
            </a:r>
          </a:p>
          <a:p>
            <a:pPr marL="0" indent="0">
              <a:buNone/>
            </a:pPr>
            <a:r>
              <a:rPr lang="en-US" altLang="zh-CN"/>
              <a:t>}</a:t>
            </a:r>
            <a:endParaRPr lang="zh-CN" altLang="en-US"/>
          </a:p>
        </p:txBody>
      </p:sp>
    </p:spTree>
    <p:extLst>
      <p:ext uri="{BB962C8B-B14F-4D97-AF65-F5344CB8AC3E}">
        <p14:creationId xmlns:p14="http://schemas.microsoft.com/office/powerpoint/2010/main" val="4106649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79" y="229725"/>
            <a:ext cx="10515600" cy="953383"/>
          </a:xfrm>
        </p:spPr>
        <p:txBody>
          <a:bodyPr/>
          <a:lstStyle/>
          <a:p>
            <a:r>
              <a:rPr lang="en-US" altLang="zh-CN"/>
              <a:t>void</a:t>
            </a:r>
            <a:r>
              <a:rPr lang="zh-CN" altLang="en-US"/>
              <a:t>指针类型</a:t>
            </a:r>
          </a:p>
        </p:txBody>
      </p:sp>
      <p:sp>
        <p:nvSpPr>
          <p:cNvPr id="3" name="内容占位符 2"/>
          <p:cNvSpPr>
            <a:spLocks noGrp="1"/>
          </p:cNvSpPr>
          <p:nvPr>
            <p:ph idx="1"/>
          </p:nvPr>
        </p:nvSpPr>
        <p:spPr>
          <a:xfrm>
            <a:off x="454050" y="996598"/>
            <a:ext cx="10888415" cy="2160940"/>
          </a:xfrm>
        </p:spPr>
        <p:txBody>
          <a:bodyPr>
            <a:noAutofit/>
          </a:bodyPr>
          <a:lstStyle/>
          <a:p>
            <a:pPr marL="88900" indent="-88900">
              <a:lnSpc>
                <a:spcPct val="150000"/>
              </a:lnSpc>
              <a:buNone/>
            </a:pPr>
            <a:r>
              <a:rPr lang="en-US" altLang="zh-CN" sz="2400" smtClean="0"/>
              <a:t>【</a:t>
            </a:r>
            <a:r>
              <a:rPr lang="zh-CN" altLang="en-US" sz="2400" smtClean="0"/>
              <a:t>例</a:t>
            </a:r>
            <a:r>
              <a:rPr lang="en-US" altLang="zh-CN" sz="2400" smtClean="0"/>
              <a:t>8.30】</a:t>
            </a:r>
            <a:r>
              <a:rPr lang="zh-CN" altLang="en-US" sz="2400"/>
              <a:t>建立动态数组，</a:t>
            </a:r>
            <a:r>
              <a:rPr lang="zh-CN" altLang="en-US" sz="2400" smtClean="0"/>
              <a:t>输入</a:t>
            </a:r>
            <a:r>
              <a:rPr lang="en-US" altLang="zh-CN" sz="2400"/>
              <a:t>n</a:t>
            </a:r>
            <a:r>
              <a:rPr lang="zh-CN" altLang="en-US" sz="2400" smtClean="0"/>
              <a:t>个</a:t>
            </a:r>
            <a:r>
              <a:rPr lang="zh-CN" altLang="en-US" sz="2400"/>
              <a:t>学生的</a:t>
            </a:r>
            <a:r>
              <a:rPr lang="zh-CN" altLang="en-US" sz="2400" smtClean="0"/>
              <a:t>成绩（每个学生有</a:t>
            </a:r>
            <a:r>
              <a:rPr lang="en-US" altLang="zh-CN" sz="2400" smtClean="0"/>
              <a:t>4</a:t>
            </a:r>
            <a:r>
              <a:rPr lang="zh-CN" altLang="en-US" sz="2400" smtClean="0"/>
              <a:t>门成绩），输出有不及格成绩的学生的成绩。 其中用一个函数输入所有学生成绩，用</a:t>
            </a:r>
            <a:r>
              <a:rPr lang="zh-CN" altLang="en-US" sz="2400"/>
              <a:t>一个</a:t>
            </a:r>
            <a:r>
              <a:rPr lang="zh-CN" altLang="en-US" sz="2400" smtClean="0"/>
              <a:t>函数检查一个学生是否有成绩不及格，用一个函数输出一个学生成绩成绩</a:t>
            </a:r>
            <a:r>
              <a:rPr lang="zh-CN" altLang="en-US" sz="2400"/>
              <a:t>。</a:t>
            </a:r>
          </a:p>
        </p:txBody>
      </p:sp>
    </p:spTree>
    <p:extLst>
      <p:ext uri="{BB962C8B-B14F-4D97-AF65-F5344CB8AC3E}">
        <p14:creationId xmlns:p14="http://schemas.microsoft.com/office/powerpoint/2010/main" val="34472650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57263"/>
            <a:ext cx="10515600" cy="5219700"/>
          </a:xfrm>
        </p:spPr>
        <p:txBody>
          <a:bodyPr>
            <a:normAutofit/>
          </a:bodyPr>
          <a:lstStyle/>
          <a:p>
            <a:pPr marL="0" indent="0">
              <a:buNone/>
            </a:pPr>
            <a:r>
              <a:rPr lang="en-US" altLang="zh-CN"/>
              <a:t>#include&lt;stdio.h&gt;</a:t>
            </a:r>
          </a:p>
          <a:p>
            <a:pPr marL="0" indent="0">
              <a:buNone/>
            </a:pPr>
            <a:r>
              <a:rPr lang="en-US" altLang="zh-CN"/>
              <a:t>#include&lt;stdlib.h&gt;</a:t>
            </a:r>
          </a:p>
          <a:p>
            <a:pPr marL="0" indent="0">
              <a:buNone/>
            </a:pPr>
            <a:r>
              <a:rPr lang="en-US" altLang="zh-CN"/>
              <a:t>int main()</a:t>
            </a:r>
          </a:p>
          <a:p>
            <a:pPr marL="0" indent="0">
              <a:buNone/>
            </a:pPr>
            <a:r>
              <a:rPr lang="en-US" altLang="zh-CN"/>
              <a:t>{</a:t>
            </a:r>
          </a:p>
          <a:p>
            <a:pPr marL="0" indent="0">
              <a:buNone/>
            </a:pPr>
            <a:r>
              <a:rPr lang="en-US" altLang="zh-CN"/>
              <a:t>	//</a:t>
            </a:r>
            <a:r>
              <a:rPr lang="zh-CN" altLang="en-US"/>
              <a:t>输入</a:t>
            </a:r>
            <a:r>
              <a:rPr lang="en-US" altLang="zh-CN"/>
              <a:t>n</a:t>
            </a:r>
          </a:p>
          <a:p>
            <a:pPr marL="0" indent="0">
              <a:buNone/>
            </a:pPr>
            <a:r>
              <a:rPr lang="en-US" altLang="zh-CN"/>
              <a:t>	//</a:t>
            </a:r>
            <a:r>
              <a:rPr lang="zh-CN" altLang="en-US"/>
              <a:t>建立动态二维数组</a:t>
            </a:r>
          </a:p>
          <a:p>
            <a:pPr marL="0" indent="0">
              <a:buNone/>
            </a:pPr>
            <a:r>
              <a:rPr lang="zh-CN" altLang="en-US"/>
              <a:t>	</a:t>
            </a:r>
            <a:r>
              <a:rPr lang="en-US" altLang="zh-CN"/>
              <a:t>//</a:t>
            </a:r>
            <a:r>
              <a:rPr lang="zh-CN" altLang="en-US"/>
              <a:t>输入成绩</a:t>
            </a:r>
          </a:p>
          <a:p>
            <a:pPr marL="0" indent="0">
              <a:buNone/>
            </a:pPr>
            <a:r>
              <a:rPr lang="zh-CN" altLang="en-US"/>
              <a:t>	</a:t>
            </a:r>
            <a:r>
              <a:rPr lang="en-US" altLang="zh-CN"/>
              <a:t>//</a:t>
            </a:r>
            <a:r>
              <a:rPr lang="zh-CN" altLang="en-US"/>
              <a:t>对于每个学生判断是否有不及格， 如有， 输出该学生所有成绩 </a:t>
            </a:r>
          </a:p>
          <a:p>
            <a:pPr marL="0" indent="0">
              <a:buNone/>
            </a:pPr>
            <a:r>
              <a:rPr lang="en-US" altLang="zh-CN"/>
              <a:t>}</a:t>
            </a:r>
            <a:endParaRPr lang="zh-CN" altLang="en-US"/>
          </a:p>
        </p:txBody>
      </p:sp>
    </p:spTree>
    <p:extLst>
      <p:ext uri="{BB962C8B-B14F-4D97-AF65-F5344CB8AC3E}">
        <p14:creationId xmlns:p14="http://schemas.microsoft.com/office/powerpoint/2010/main" val="175652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71503" y="785832"/>
            <a:ext cx="112395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8.2.3 </a:t>
            </a:r>
            <a:r>
              <a:rPr lang="zh-CN" altLang="zh-CN" dirty="0" smtClean="0">
                <a:solidFill>
                  <a:srgbClr val="800000"/>
                </a:solidFill>
                <a:effectLst>
                  <a:outerShdw blurRad="38100" dist="38100" dir="2700000" algn="tl">
                    <a:srgbClr val="000000"/>
                  </a:outerShdw>
                </a:effectLst>
                <a:latin typeface="Arial" charset="0"/>
                <a:ea typeface="黑体" pitchFamily="2" charset="-122"/>
              </a:rPr>
              <a:t>怎样引用指针变量</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23555" name="Rectangle 3"/>
          <p:cNvSpPr>
            <a:spLocks noGrp="1" noChangeArrowheads="1"/>
          </p:cNvSpPr>
          <p:nvPr>
            <p:ph type="body" idx="1"/>
          </p:nvPr>
        </p:nvSpPr>
        <p:spPr>
          <a:xfrm>
            <a:off x="476251" y="1714508"/>
            <a:ext cx="11049000" cy="4500563"/>
          </a:xfrm>
        </p:spPr>
        <p:txBody>
          <a:bodyPr/>
          <a:lstStyle/>
          <a:p>
            <a:r>
              <a:rPr lang="zh-CN" altLang="zh-CN" smtClean="0"/>
              <a:t>要熟练掌握两个有关的运算符：</a:t>
            </a:r>
          </a:p>
          <a:p>
            <a:pPr lvl="1">
              <a:buFont typeface="Wingdings" pitchFamily="2" charset="2"/>
              <a:buNone/>
            </a:pPr>
            <a:r>
              <a:rPr lang="en-US" altLang="zh-CN" smtClean="0"/>
              <a:t>(1) </a:t>
            </a:r>
            <a:r>
              <a:rPr lang="zh-CN" altLang="zh-CN" smtClean="0"/>
              <a:t>＆</a:t>
            </a:r>
            <a:r>
              <a:rPr lang="en-US" altLang="zh-CN" smtClean="0"/>
              <a:t>  </a:t>
            </a:r>
            <a:r>
              <a:rPr lang="zh-CN" altLang="zh-CN" smtClean="0"/>
              <a:t>取地址运算符。</a:t>
            </a:r>
            <a:endParaRPr lang="en-US" altLang="zh-CN" smtClean="0"/>
          </a:p>
          <a:p>
            <a:pPr>
              <a:buFont typeface="Wingdings" pitchFamily="2" charset="2"/>
              <a:buNone/>
            </a:pPr>
            <a:r>
              <a:rPr lang="en-US" altLang="zh-CN" smtClean="0"/>
              <a:t>           </a:t>
            </a:r>
            <a:r>
              <a:rPr lang="en-US" altLang="zh-CN" sz="2800" smtClean="0"/>
              <a:t>&amp;a</a:t>
            </a:r>
            <a:r>
              <a:rPr lang="zh-CN" altLang="zh-CN" sz="2800" smtClean="0"/>
              <a:t>是变量</a:t>
            </a:r>
            <a:r>
              <a:rPr lang="en-US" altLang="zh-CN" sz="2800" smtClean="0"/>
              <a:t>a</a:t>
            </a:r>
            <a:r>
              <a:rPr lang="zh-CN" altLang="zh-CN" sz="2800" smtClean="0"/>
              <a:t>的地址</a:t>
            </a:r>
            <a:endParaRPr lang="en-US" altLang="zh-CN" sz="2800" smtClean="0"/>
          </a:p>
          <a:p>
            <a:pPr>
              <a:buFont typeface="Wingdings" pitchFamily="2" charset="2"/>
              <a:buNone/>
            </a:pPr>
            <a:endParaRPr lang="zh-CN" altLang="zh-CN" sz="2800" smtClean="0"/>
          </a:p>
          <a:p>
            <a:pPr lvl="1">
              <a:buFont typeface="Wingdings" pitchFamily="2" charset="2"/>
              <a:buNone/>
            </a:pPr>
            <a:r>
              <a:rPr lang="en-US" altLang="zh-CN" smtClean="0"/>
              <a:t>(2) *  </a:t>
            </a:r>
            <a:r>
              <a:rPr lang="zh-CN" altLang="zh-CN" smtClean="0"/>
              <a:t>指针运算符（“间接访问”运算符）</a:t>
            </a:r>
            <a:endParaRPr lang="zh-CN" altLang="en-US" smtClean="0"/>
          </a:p>
          <a:p>
            <a:pPr lvl="1">
              <a:buFont typeface="Wingdings" pitchFamily="2" charset="2"/>
              <a:buNone/>
            </a:pPr>
            <a:r>
              <a:rPr lang="zh-CN" altLang="en-US" smtClean="0"/>
              <a:t>  如果</a:t>
            </a:r>
            <a:r>
              <a:rPr lang="en-US" altLang="zh-CN" smtClean="0"/>
              <a:t>： p</a:t>
            </a:r>
            <a:r>
              <a:rPr lang="zh-CN" altLang="en-US" smtClean="0"/>
              <a:t>指向变量</a:t>
            </a:r>
            <a:r>
              <a:rPr lang="en-US" altLang="zh-CN" smtClean="0"/>
              <a:t>a，</a:t>
            </a:r>
            <a:r>
              <a:rPr lang="zh-CN" altLang="en-US" smtClean="0"/>
              <a:t>则*</a:t>
            </a:r>
            <a:r>
              <a:rPr lang="en-US" altLang="zh-CN" smtClean="0"/>
              <a:t>p</a:t>
            </a:r>
            <a:r>
              <a:rPr lang="zh-CN" altLang="en-US" smtClean="0"/>
              <a:t>就代表</a:t>
            </a:r>
            <a:r>
              <a:rPr lang="en-US" altLang="zh-CN" smtClean="0"/>
              <a:t>a。</a:t>
            </a:r>
          </a:p>
          <a:p>
            <a:pPr lvl="1">
              <a:buFont typeface="Wingdings" pitchFamily="2" charset="2"/>
              <a:buNone/>
            </a:pPr>
            <a:r>
              <a:rPr lang="en-US" altLang="zh-CN" smtClean="0"/>
              <a:t>  k=*p;       (</a:t>
            </a:r>
            <a:r>
              <a:rPr lang="zh-CN" altLang="en-US" smtClean="0"/>
              <a:t>把</a:t>
            </a:r>
            <a:r>
              <a:rPr lang="en-US" altLang="zh-CN" smtClean="0"/>
              <a:t>a</a:t>
            </a:r>
            <a:r>
              <a:rPr lang="zh-CN" altLang="zh-CN" smtClean="0"/>
              <a:t>的值</a:t>
            </a:r>
            <a:r>
              <a:rPr lang="zh-CN" altLang="en-US" smtClean="0"/>
              <a:t>赋给</a:t>
            </a:r>
            <a:r>
              <a:rPr lang="en-US" altLang="zh-CN" smtClean="0"/>
              <a:t>k)</a:t>
            </a:r>
          </a:p>
          <a:p>
            <a:pPr lvl="1">
              <a:buFont typeface="Wingdings" pitchFamily="2" charset="2"/>
              <a:buNone/>
            </a:pPr>
            <a:r>
              <a:rPr lang="zh-CN" altLang="en-US" smtClean="0"/>
              <a:t>  </a:t>
            </a:r>
            <a:r>
              <a:rPr lang="en-US" altLang="zh-CN" smtClean="0"/>
              <a:t>*p=1;       (</a:t>
            </a:r>
            <a:r>
              <a:rPr lang="zh-CN" altLang="en-US" smtClean="0"/>
              <a:t>把1赋给</a:t>
            </a:r>
            <a:r>
              <a:rPr lang="en-US" altLang="zh-CN" smtClean="0"/>
              <a:t>a)</a:t>
            </a:r>
          </a:p>
        </p:txBody>
      </p:sp>
      <p:pic>
        <p:nvPicPr>
          <p:cNvPr id="235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70355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7" dur="500"/>
                                        <p:tgtEl>
                                          <p:spTgt spid="2355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10" dur="500"/>
                                        <p:tgtEl>
                                          <p:spTgt spid="2355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13" dur="500"/>
                                        <p:tgtEl>
                                          <p:spTgt spid="23555">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16"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7163" y="871538"/>
            <a:ext cx="6272211" cy="5772150"/>
          </a:xfrm>
        </p:spPr>
        <p:txBody>
          <a:bodyPr>
            <a:noAutofit/>
          </a:bodyPr>
          <a:lstStyle/>
          <a:p>
            <a:pPr marL="0" indent="0">
              <a:buNone/>
            </a:pPr>
            <a:r>
              <a:rPr lang="en-US" altLang="zh-CN" sz="2000"/>
              <a:t>#include&lt;stdio.h&gt;</a:t>
            </a:r>
          </a:p>
          <a:p>
            <a:pPr marL="0" indent="0">
              <a:buNone/>
            </a:pPr>
            <a:r>
              <a:rPr lang="en-US" altLang="zh-CN" sz="2000"/>
              <a:t>#include&lt;stdlib.h&gt;</a:t>
            </a:r>
          </a:p>
          <a:p>
            <a:pPr marL="0" indent="0">
              <a:buNone/>
            </a:pPr>
            <a:r>
              <a:rPr lang="en-US" altLang="zh-CN" sz="2000"/>
              <a:t>void input(float (*a)[4], int n);</a:t>
            </a:r>
          </a:p>
          <a:p>
            <a:pPr marL="0" indent="0">
              <a:buNone/>
            </a:pPr>
            <a:r>
              <a:rPr lang="en-US" altLang="zh-CN" sz="2000"/>
              <a:t>int isFailed(float *p,int n);</a:t>
            </a:r>
          </a:p>
          <a:p>
            <a:pPr marL="0" indent="0">
              <a:buNone/>
            </a:pPr>
            <a:r>
              <a:rPr lang="en-US" altLang="zh-CN" sz="2000"/>
              <a:t>void display(float *p, int n);</a:t>
            </a:r>
          </a:p>
          <a:p>
            <a:pPr marL="0" indent="0">
              <a:buNone/>
            </a:pPr>
            <a:r>
              <a:rPr lang="en-US" altLang="zh-CN" sz="2000"/>
              <a:t>int main()</a:t>
            </a:r>
          </a:p>
          <a:p>
            <a:pPr marL="0" indent="0">
              <a:buNone/>
            </a:pPr>
            <a:r>
              <a:rPr lang="en-US" altLang="zh-CN" sz="2000"/>
              <a:t>{</a:t>
            </a:r>
          </a:p>
          <a:p>
            <a:pPr marL="0" indent="0">
              <a:buNone/>
            </a:pPr>
            <a:r>
              <a:rPr lang="en-US" altLang="zh-CN" sz="2000"/>
              <a:t>	int n,i;</a:t>
            </a:r>
          </a:p>
          <a:p>
            <a:pPr marL="0" indent="0">
              <a:buNone/>
            </a:pPr>
            <a:r>
              <a:rPr lang="en-US" altLang="zh-CN" sz="2000"/>
              <a:t>	float (*a)[4];</a:t>
            </a:r>
          </a:p>
          <a:p>
            <a:pPr marL="0" indent="0">
              <a:buNone/>
            </a:pPr>
            <a:r>
              <a:rPr lang="en-US" altLang="zh-CN" sz="2000"/>
              <a:t>	//</a:t>
            </a:r>
            <a:r>
              <a:rPr lang="zh-CN" altLang="en-US" sz="2000"/>
              <a:t>输入</a:t>
            </a:r>
            <a:r>
              <a:rPr lang="en-US" altLang="zh-CN" sz="2000"/>
              <a:t>n</a:t>
            </a:r>
          </a:p>
          <a:p>
            <a:pPr marL="0" indent="0">
              <a:buNone/>
            </a:pPr>
            <a:r>
              <a:rPr lang="en-US" altLang="zh-CN" sz="2000"/>
              <a:t>	printf("</a:t>
            </a:r>
            <a:r>
              <a:rPr lang="zh-CN" altLang="en-US" sz="2000"/>
              <a:t>输入</a:t>
            </a:r>
            <a:r>
              <a:rPr lang="en-US" altLang="zh-CN" sz="2000"/>
              <a:t>n:");</a:t>
            </a:r>
          </a:p>
          <a:p>
            <a:pPr marL="0" indent="0">
              <a:buNone/>
            </a:pPr>
            <a:r>
              <a:rPr lang="en-US" altLang="zh-CN" sz="2000"/>
              <a:t>	scanf("%d", &amp;n);</a:t>
            </a:r>
          </a:p>
          <a:p>
            <a:pPr marL="0" indent="0">
              <a:buNone/>
            </a:pPr>
            <a:r>
              <a:rPr lang="en-US" altLang="zh-CN" sz="2000"/>
              <a:t>	//</a:t>
            </a:r>
            <a:r>
              <a:rPr lang="zh-CN" altLang="en-US" sz="2000"/>
              <a:t>建立动态二维数组</a:t>
            </a:r>
          </a:p>
          <a:p>
            <a:pPr marL="0" indent="0">
              <a:buNone/>
            </a:pPr>
            <a:r>
              <a:rPr lang="zh-CN" altLang="en-US" sz="2000"/>
              <a:t>	</a:t>
            </a:r>
            <a:r>
              <a:rPr lang="en-US" altLang="zh-CN" sz="2000"/>
              <a:t>a=(float (*)[4])(malloc(sizeof(float[4])*n));	</a:t>
            </a:r>
          </a:p>
        </p:txBody>
      </p:sp>
      <p:sp>
        <p:nvSpPr>
          <p:cNvPr id="4" name="内容占位符 2"/>
          <p:cNvSpPr txBox="1">
            <a:spLocks/>
          </p:cNvSpPr>
          <p:nvPr/>
        </p:nvSpPr>
        <p:spPr>
          <a:xfrm>
            <a:off x="6581775" y="814388"/>
            <a:ext cx="4848225" cy="5305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smtClean="0"/>
              <a:t>//</a:t>
            </a:r>
            <a:r>
              <a:rPr lang="zh-CN" altLang="en-US" sz="2000" smtClean="0"/>
              <a:t>输入成绩</a:t>
            </a:r>
          </a:p>
          <a:p>
            <a:pPr marL="0" indent="0">
              <a:buNone/>
            </a:pPr>
            <a:r>
              <a:rPr lang="en-US" altLang="zh-CN" sz="2000" smtClean="0"/>
              <a:t>input(a,n);</a:t>
            </a:r>
          </a:p>
          <a:p>
            <a:pPr marL="0" indent="0">
              <a:buNone/>
            </a:pPr>
            <a:r>
              <a:rPr lang="en-US" altLang="zh-CN" sz="2000" smtClean="0"/>
              <a:t>//</a:t>
            </a:r>
            <a:r>
              <a:rPr lang="zh-CN" altLang="en-US" sz="2000" smtClean="0"/>
              <a:t>对于每个学生判断是否有不及格， 如有， 输出该学生所有成绩 </a:t>
            </a:r>
          </a:p>
          <a:p>
            <a:pPr marL="0" indent="0">
              <a:buNone/>
            </a:pPr>
            <a:r>
              <a:rPr lang="en-US" altLang="zh-CN" sz="2000" smtClean="0"/>
              <a:t>for(i=0; i&lt;n; i++)</a:t>
            </a:r>
          </a:p>
          <a:p>
            <a:pPr marL="0" indent="0">
              <a:buNone/>
            </a:pPr>
            <a:r>
              <a:rPr lang="en-US" altLang="zh-CN" sz="2000" smtClean="0"/>
              <a:t>   if(isFailed(a[i],4))</a:t>
            </a:r>
          </a:p>
          <a:p>
            <a:pPr marL="0" indent="0">
              <a:buNone/>
            </a:pPr>
            <a:r>
              <a:rPr lang="en-US" altLang="zh-CN" sz="2000" smtClean="0"/>
              <a:t>   {</a:t>
            </a:r>
          </a:p>
          <a:p>
            <a:pPr marL="0" indent="0">
              <a:buNone/>
            </a:pPr>
            <a:r>
              <a:rPr lang="en-US" altLang="zh-CN" sz="2000" smtClean="0"/>
              <a:t>    printf("</a:t>
            </a:r>
            <a:r>
              <a:rPr lang="zh-CN" altLang="en-US" sz="2000" smtClean="0"/>
              <a:t>第</a:t>
            </a:r>
            <a:r>
              <a:rPr lang="en-US" altLang="zh-CN" sz="2000" smtClean="0"/>
              <a:t>%d</a:t>
            </a:r>
            <a:r>
              <a:rPr lang="zh-CN" altLang="en-US" sz="2000" smtClean="0"/>
              <a:t>学生的成绩为： </a:t>
            </a:r>
            <a:r>
              <a:rPr lang="en-US" altLang="zh-CN" sz="2000" smtClean="0"/>
              <a:t>\n",i+1);</a:t>
            </a:r>
          </a:p>
          <a:p>
            <a:pPr marL="0" indent="0">
              <a:buNone/>
            </a:pPr>
            <a:r>
              <a:rPr lang="en-US" altLang="zh-CN" sz="2000" smtClean="0"/>
              <a:t>    display(a[i],4);</a:t>
            </a:r>
          </a:p>
          <a:p>
            <a:pPr marL="0" indent="0">
              <a:buNone/>
            </a:pPr>
            <a:r>
              <a:rPr lang="en-US" altLang="zh-CN" sz="2000" smtClean="0"/>
              <a:t>    }</a:t>
            </a:r>
          </a:p>
          <a:p>
            <a:pPr marL="0" indent="0">
              <a:buNone/>
            </a:pPr>
            <a:r>
              <a:rPr lang="en-US" altLang="zh-CN" sz="2000" smtClean="0"/>
              <a:t>  free(a);</a:t>
            </a:r>
          </a:p>
          <a:p>
            <a:pPr marL="0" indent="0">
              <a:buNone/>
            </a:pPr>
            <a:r>
              <a:rPr lang="en-US" altLang="zh-CN" sz="2000"/>
              <a:t> </a:t>
            </a:r>
            <a:r>
              <a:rPr lang="en-US" altLang="zh-CN" sz="2000" smtClean="0"/>
              <a:t> </a:t>
            </a:r>
            <a:r>
              <a:rPr lang="en-US" altLang="zh-CN" sz="2000"/>
              <a:t>a=NULL</a:t>
            </a:r>
            <a:r>
              <a:rPr lang="en-US" altLang="zh-CN" sz="2000" smtClean="0"/>
              <a:t>;</a:t>
            </a:r>
            <a:endParaRPr lang="en-US" altLang="zh-CN" sz="2000" smtClean="0"/>
          </a:p>
          <a:p>
            <a:pPr marL="0" indent="0">
              <a:buNone/>
            </a:pPr>
            <a:r>
              <a:rPr lang="en-US" altLang="zh-CN" sz="2000"/>
              <a:t> </a:t>
            </a:r>
            <a:r>
              <a:rPr lang="en-US" altLang="zh-CN" sz="2000" smtClean="0"/>
              <a:t>  return 0;</a:t>
            </a:r>
            <a:r>
              <a:rPr lang="en-US" altLang="zh-CN" sz="2000" smtClean="0"/>
              <a:t>			</a:t>
            </a:r>
          </a:p>
          <a:p>
            <a:pPr marL="0" indent="0">
              <a:buNone/>
            </a:pPr>
            <a:r>
              <a:rPr lang="en-US" altLang="zh-CN" sz="2000" smtClean="0"/>
              <a:t>}</a:t>
            </a:r>
            <a:endParaRPr lang="zh-CN" altLang="en-US" sz="2000"/>
          </a:p>
        </p:txBody>
      </p:sp>
    </p:spTree>
    <p:extLst>
      <p:ext uri="{BB962C8B-B14F-4D97-AF65-F5344CB8AC3E}">
        <p14:creationId xmlns:p14="http://schemas.microsoft.com/office/powerpoint/2010/main" val="21343906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437" y="1000125"/>
            <a:ext cx="5934075" cy="5305425"/>
          </a:xfrm>
        </p:spPr>
        <p:txBody>
          <a:bodyPr>
            <a:normAutofit fontScale="70000" lnSpcReduction="20000"/>
          </a:bodyPr>
          <a:lstStyle/>
          <a:p>
            <a:pPr marL="0" indent="0">
              <a:buNone/>
            </a:pPr>
            <a:r>
              <a:rPr lang="en-US" altLang="zh-CN"/>
              <a:t>void input(float (*a)[4], int n)</a:t>
            </a:r>
          </a:p>
          <a:p>
            <a:pPr marL="0" indent="0">
              <a:buNone/>
            </a:pPr>
            <a:r>
              <a:rPr lang="en-US" altLang="zh-CN"/>
              <a:t>{</a:t>
            </a:r>
          </a:p>
          <a:p>
            <a:pPr marL="0" indent="0">
              <a:buNone/>
            </a:pPr>
            <a:r>
              <a:rPr lang="en-US" altLang="zh-CN"/>
              <a:t>	int i,j;</a:t>
            </a:r>
          </a:p>
          <a:p>
            <a:pPr marL="0" indent="0">
              <a:buNone/>
            </a:pPr>
            <a:r>
              <a:rPr lang="en-US" altLang="zh-CN"/>
              <a:t>	printf("</a:t>
            </a:r>
            <a:r>
              <a:rPr lang="zh-CN" altLang="en-US"/>
              <a:t>输入</a:t>
            </a:r>
            <a:r>
              <a:rPr lang="en-US" altLang="zh-CN"/>
              <a:t>%d</a:t>
            </a:r>
            <a:r>
              <a:rPr lang="zh-CN" altLang="en-US"/>
              <a:t>个学生成绩：</a:t>
            </a:r>
            <a:r>
              <a:rPr lang="en-US" altLang="zh-CN"/>
              <a:t>\n", n);</a:t>
            </a:r>
          </a:p>
          <a:p>
            <a:pPr marL="0" indent="0">
              <a:buNone/>
            </a:pPr>
            <a:r>
              <a:rPr lang="en-US" altLang="zh-CN"/>
              <a:t>	for(i=0; i&lt;n; i++)</a:t>
            </a:r>
          </a:p>
          <a:p>
            <a:pPr marL="0" indent="0">
              <a:buNone/>
            </a:pPr>
            <a:r>
              <a:rPr lang="en-US" altLang="zh-CN"/>
              <a:t>		for(j=0;j&lt;4;j++ )</a:t>
            </a:r>
          </a:p>
          <a:p>
            <a:pPr marL="0" indent="0">
              <a:buNone/>
            </a:pPr>
            <a:r>
              <a:rPr lang="en-US" altLang="zh-CN"/>
              <a:t>			scanf("%f", &amp;a[i][j]);</a:t>
            </a:r>
          </a:p>
          <a:p>
            <a:pPr marL="0" indent="0">
              <a:buNone/>
            </a:pPr>
            <a:r>
              <a:rPr lang="en-US" altLang="zh-CN"/>
              <a:t>}</a:t>
            </a:r>
          </a:p>
          <a:p>
            <a:pPr marL="0" indent="0">
              <a:buNone/>
            </a:pPr>
            <a:r>
              <a:rPr lang="en-US" altLang="zh-CN"/>
              <a:t>int isFailed(float *p, int n)</a:t>
            </a:r>
          </a:p>
          <a:p>
            <a:pPr marL="0" indent="0">
              <a:buNone/>
            </a:pPr>
            <a:r>
              <a:rPr lang="en-US" altLang="zh-CN"/>
              <a:t>{</a:t>
            </a:r>
          </a:p>
          <a:p>
            <a:pPr marL="0" indent="0">
              <a:buNone/>
            </a:pPr>
            <a:r>
              <a:rPr lang="en-US" altLang="zh-CN"/>
              <a:t>	int i;</a:t>
            </a:r>
          </a:p>
          <a:p>
            <a:pPr marL="0" indent="0">
              <a:buNone/>
            </a:pPr>
            <a:r>
              <a:rPr lang="en-US" altLang="zh-CN"/>
              <a:t>	for(i=0; i&lt;n; i++)</a:t>
            </a:r>
          </a:p>
          <a:p>
            <a:pPr marL="0" indent="0">
              <a:buNone/>
            </a:pPr>
            <a:r>
              <a:rPr lang="en-US" altLang="zh-CN"/>
              <a:t>		if(p[i]&lt;60) return 1;</a:t>
            </a:r>
          </a:p>
          <a:p>
            <a:pPr marL="0" indent="0">
              <a:buNone/>
            </a:pPr>
            <a:r>
              <a:rPr lang="en-US" altLang="zh-CN"/>
              <a:t>	return 0;</a:t>
            </a:r>
          </a:p>
          <a:p>
            <a:pPr marL="0" indent="0">
              <a:buNone/>
            </a:pPr>
            <a:r>
              <a:rPr lang="en-US" altLang="zh-CN"/>
              <a:t>}</a:t>
            </a:r>
          </a:p>
          <a:p>
            <a:pPr marL="0" indent="0">
              <a:buNone/>
            </a:pPr>
            <a:endParaRPr lang="en-US" altLang="zh-CN"/>
          </a:p>
        </p:txBody>
      </p:sp>
      <p:sp>
        <p:nvSpPr>
          <p:cNvPr id="4" name="内容占位符 2"/>
          <p:cNvSpPr txBox="1">
            <a:spLocks/>
          </p:cNvSpPr>
          <p:nvPr/>
        </p:nvSpPr>
        <p:spPr>
          <a:xfrm>
            <a:off x="7281863" y="828675"/>
            <a:ext cx="4662488" cy="530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000" smtClean="0"/>
          </a:p>
          <a:p>
            <a:pPr marL="0" indent="0">
              <a:buFont typeface="Arial" panose="020B0604020202020204" pitchFamily="34" charset="0"/>
              <a:buNone/>
            </a:pPr>
            <a:r>
              <a:rPr lang="en-US" altLang="zh-CN" sz="2000" smtClean="0"/>
              <a:t>void display(float *p, int n)</a:t>
            </a:r>
          </a:p>
          <a:p>
            <a:pPr marL="0" indent="0">
              <a:buFont typeface="Arial" panose="020B0604020202020204" pitchFamily="34" charset="0"/>
              <a:buNone/>
            </a:pPr>
            <a:r>
              <a:rPr lang="en-US" altLang="zh-CN" sz="2000" smtClean="0"/>
              <a:t>{</a:t>
            </a:r>
          </a:p>
          <a:p>
            <a:pPr marL="0" indent="0">
              <a:buFont typeface="Arial" panose="020B0604020202020204" pitchFamily="34" charset="0"/>
              <a:buNone/>
            </a:pPr>
            <a:r>
              <a:rPr lang="en-US" altLang="zh-CN" sz="2000" smtClean="0"/>
              <a:t>	int i;</a:t>
            </a:r>
          </a:p>
          <a:p>
            <a:pPr marL="0" indent="0">
              <a:buFont typeface="Arial" panose="020B0604020202020204" pitchFamily="34" charset="0"/>
              <a:buNone/>
            </a:pPr>
            <a:r>
              <a:rPr lang="en-US" altLang="zh-CN" sz="2000" smtClean="0"/>
              <a:t>	for(i=0; i&lt;n; i++)</a:t>
            </a:r>
          </a:p>
          <a:p>
            <a:pPr marL="0" indent="0">
              <a:buFont typeface="Arial" panose="020B0604020202020204" pitchFamily="34" charset="0"/>
              <a:buNone/>
            </a:pPr>
            <a:r>
              <a:rPr lang="en-US" altLang="zh-CN" sz="2000" smtClean="0"/>
              <a:t>		printf("%.2f ", p[i]);</a:t>
            </a:r>
          </a:p>
          <a:p>
            <a:pPr marL="0" indent="0">
              <a:buFont typeface="Arial" panose="020B0604020202020204" pitchFamily="34" charset="0"/>
              <a:buNone/>
            </a:pPr>
            <a:r>
              <a:rPr lang="en-US" altLang="zh-CN" sz="2000" smtClean="0"/>
              <a:t>	printf("\n");</a:t>
            </a:r>
          </a:p>
          <a:p>
            <a:pPr marL="0" indent="0">
              <a:buFont typeface="Arial" panose="020B0604020202020204" pitchFamily="34" charset="0"/>
              <a:buNone/>
            </a:pPr>
            <a:r>
              <a:rPr lang="en-US" altLang="zh-CN" sz="2000" smtClean="0"/>
              <a:t>}</a:t>
            </a:r>
            <a:endParaRPr lang="zh-CN" altLang="en-US" sz="2000"/>
          </a:p>
        </p:txBody>
      </p:sp>
    </p:spTree>
    <p:extLst>
      <p:ext uri="{BB962C8B-B14F-4D97-AF65-F5344CB8AC3E}">
        <p14:creationId xmlns:p14="http://schemas.microsoft.com/office/powerpoint/2010/main" val="255533218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zh-CN" altLang="en-US" sz="2400">
                <a:latin typeface="+mn-ea"/>
              </a:rPr>
              <a:t>首先要准确理解指针的含义。“指针”是</a:t>
            </a:r>
            <a:r>
              <a:rPr lang="en-US" altLang="zh-CN" sz="2400">
                <a:latin typeface="+mn-ea"/>
              </a:rPr>
              <a:t>C</a:t>
            </a:r>
            <a:r>
              <a:rPr lang="zh-CN" altLang="en-US" sz="2400">
                <a:latin typeface="+mn-ea"/>
              </a:rPr>
              <a:t>语言中一个形象化的名词，形象地表示“指向”的关系，其在物理上的实现是通过地址来完成的。</a:t>
            </a:r>
            <a:endParaRPr lang="en-US" altLang="zh-CN" sz="2400">
              <a:latin typeface="+mn-ea"/>
            </a:endParaRPr>
          </a:p>
          <a:p>
            <a:pPr marL="1028700" lvl="1" indent="-285750">
              <a:lnSpc>
                <a:spcPct val="150000"/>
              </a:lnSpc>
              <a:spcBef>
                <a:spcPct val="0"/>
              </a:spcBef>
              <a:buFont typeface="Arial" panose="020B0604020202020204" pitchFamily="34" charset="0"/>
              <a:buChar char="•"/>
            </a:pPr>
            <a:r>
              <a:rPr lang="en-US" altLang="zh-CN" sz="2400">
                <a:latin typeface="+mn-ea"/>
              </a:rPr>
              <a:t>&amp;a</a:t>
            </a:r>
            <a:r>
              <a:rPr lang="zh-CN" altLang="en-US" sz="2400">
                <a:latin typeface="+mn-ea"/>
              </a:rPr>
              <a:t>是变量</a:t>
            </a:r>
            <a:r>
              <a:rPr lang="en-US" altLang="zh-CN" sz="2400">
                <a:latin typeface="+mn-ea"/>
              </a:rPr>
              <a:t>a</a:t>
            </a:r>
            <a:r>
              <a:rPr lang="zh-CN" altLang="en-US" sz="2400">
                <a:latin typeface="+mn-ea"/>
              </a:rPr>
              <a:t>的地址，也可称为变量</a:t>
            </a:r>
            <a:r>
              <a:rPr lang="en-US" altLang="zh-CN" sz="2400">
                <a:latin typeface="+mn-ea"/>
              </a:rPr>
              <a:t>a</a:t>
            </a:r>
            <a:r>
              <a:rPr lang="zh-CN" altLang="en-US" sz="2400">
                <a:latin typeface="+mn-ea"/>
              </a:rPr>
              <a:t>的指针。</a:t>
            </a:r>
          </a:p>
          <a:p>
            <a:pPr marL="1028700" lvl="1" indent="-285750">
              <a:lnSpc>
                <a:spcPct val="150000"/>
              </a:lnSpc>
              <a:spcBef>
                <a:spcPct val="0"/>
              </a:spcBef>
              <a:buFont typeface="Arial" panose="020B0604020202020204" pitchFamily="34" charset="0"/>
              <a:buChar char="•"/>
            </a:pPr>
            <a:r>
              <a:rPr lang="zh-CN" altLang="en-US" sz="2400">
                <a:latin typeface="+mn-ea"/>
              </a:rPr>
              <a:t>指针变量是存放地址的变量，也可以说，指针变量是存放指针的变量。</a:t>
            </a:r>
          </a:p>
          <a:p>
            <a:pPr marL="1028700" lvl="1" indent="-285750">
              <a:lnSpc>
                <a:spcPct val="150000"/>
              </a:lnSpc>
              <a:spcBef>
                <a:spcPct val="0"/>
              </a:spcBef>
              <a:buFont typeface="Arial" panose="020B0604020202020204" pitchFamily="34" charset="0"/>
              <a:buChar char="•"/>
            </a:pPr>
            <a:r>
              <a:rPr lang="zh-CN" altLang="en-US" sz="2400">
                <a:latin typeface="+mn-ea"/>
              </a:rPr>
              <a:t>指针变量的值是一个地址，也可以说，指针变量的值是一个指针。</a:t>
            </a:r>
          </a:p>
          <a:p>
            <a:pPr marL="1028700" lvl="1" indent="-285750">
              <a:lnSpc>
                <a:spcPct val="150000"/>
              </a:lnSpc>
              <a:spcBef>
                <a:spcPct val="0"/>
              </a:spcBef>
              <a:buFont typeface="Arial" panose="020B0604020202020204" pitchFamily="34" charset="0"/>
              <a:buChar char="•"/>
            </a:pPr>
            <a:r>
              <a:rPr lang="zh-CN" altLang="en-US" sz="2400">
                <a:latin typeface="+mn-ea"/>
              </a:rPr>
              <a:t>指针变量也可称为地址变量，它的值是地址</a:t>
            </a:r>
            <a:r>
              <a:rPr lang="zh-CN" altLang="en-US" sz="2400" smtClean="0">
                <a:latin typeface="+mn-ea"/>
              </a:rPr>
              <a:t>。</a:t>
            </a:r>
            <a:endParaRPr lang="zh-CN" altLang="en-US" sz="2400">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3571221478"/>
      </p:ext>
    </p:extLst>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676425" y="1628775"/>
            <a:ext cx="10999304" cy="4743449"/>
          </a:xfrm>
          <a:prstGeom prst="rect">
            <a:avLst/>
          </a:prstGeom>
          <a:noFill/>
          <a:ln>
            <a:noFill/>
          </a:ln>
          <a:extLst/>
        </p:spPr>
        <p:txBody>
          <a:bodyPr anchor="t"/>
          <a:lstStyle/>
          <a:p>
            <a:pPr marL="1028700" lvl="1" indent="-285750">
              <a:lnSpc>
                <a:spcPct val="150000"/>
              </a:lnSpc>
              <a:spcBef>
                <a:spcPct val="0"/>
              </a:spcBef>
              <a:buFont typeface="Arial" panose="020B0604020202020204" pitchFamily="34" charset="0"/>
              <a:buChar char="•"/>
            </a:pPr>
            <a:r>
              <a:rPr lang="en-US" altLang="zh-CN" sz="2400" smtClean="0">
                <a:latin typeface="+mn-ea"/>
              </a:rPr>
              <a:t>&amp;</a:t>
            </a:r>
            <a:r>
              <a:rPr lang="zh-CN" altLang="en-US" sz="2400">
                <a:latin typeface="+mn-ea"/>
              </a:rPr>
              <a:t>是取地址运算符，</a:t>
            </a:r>
            <a:r>
              <a:rPr lang="en-US" altLang="zh-CN" sz="2400">
                <a:latin typeface="+mn-ea"/>
              </a:rPr>
              <a:t>&amp;a</a:t>
            </a:r>
            <a:r>
              <a:rPr lang="zh-CN" altLang="en-US" sz="2400">
                <a:latin typeface="+mn-ea"/>
              </a:rPr>
              <a:t>是</a:t>
            </a:r>
            <a:r>
              <a:rPr lang="en-US" altLang="zh-CN" sz="2400">
                <a:latin typeface="+mn-ea"/>
              </a:rPr>
              <a:t>a</a:t>
            </a:r>
            <a:r>
              <a:rPr lang="zh-CN" altLang="en-US" sz="2400">
                <a:latin typeface="+mn-ea"/>
              </a:rPr>
              <a:t>的地址，也可以说，</a:t>
            </a:r>
            <a:r>
              <a:rPr lang="en-US" altLang="zh-CN" sz="2400">
                <a:latin typeface="+mn-ea"/>
              </a:rPr>
              <a:t>&amp;</a:t>
            </a:r>
            <a:r>
              <a:rPr lang="zh-CN" altLang="en-US" sz="2400">
                <a:latin typeface="+mn-ea"/>
              </a:rPr>
              <a:t>是取指针运算符。</a:t>
            </a:r>
            <a:r>
              <a:rPr lang="en-US" altLang="zh-CN" sz="2400">
                <a:latin typeface="+mn-ea"/>
              </a:rPr>
              <a:t>&amp;a</a:t>
            </a:r>
            <a:r>
              <a:rPr lang="zh-CN" altLang="en-US" sz="2400">
                <a:latin typeface="+mn-ea"/>
              </a:rPr>
              <a:t>是变量</a:t>
            </a:r>
            <a:r>
              <a:rPr lang="en-US" altLang="zh-CN" sz="2400">
                <a:latin typeface="+mn-ea"/>
              </a:rPr>
              <a:t>a</a:t>
            </a:r>
            <a:r>
              <a:rPr lang="zh-CN" altLang="en-US" sz="2400">
                <a:latin typeface="+mn-ea"/>
              </a:rPr>
              <a:t>的指针（即指向变量</a:t>
            </a:r>
            <a:r>
              <a:rPr lang="en-US" altLang="zh-CN" sz="2400">
                <a:latin typeface="+mn-ea"/>
              </a:rPr>
              <a:t>a</a:t>
            </a:r>
            <a:r>
              <a:rPr lang="zh-CN" altLang="en-US" sz="2400">
                <a:latin typeface="+mn-ea"/>
              </a:rPr>
              <a:t>的指针）。</a:t>
            </a:r>
          </a:p>
          <a:p>
            <a:pPr marL="1028700" lvl="1" indent="-285750">
              <a:lnSpc>
                <a:spcPct val="150000"/>
              </a:lnSpc>
              <a:spcBef>
                <a:spcPct val="0"/>
              </a:spcBef>
              <a:buFont typeface="Arial" panose="020B0604020202020204" pitchFamily="34" charset="0"/>
              <a:buChar char="•"/>
            </a:pPr>
            <a:r>
              <a:rPr lang="zh-CN" altLang="en-US" sz="2400">
                <a:latin typeface="+mn-ea"/>
              </a:rPr>
              <a:t>数组名是一个地址，是数组首元素的地址，也可以说，数组名是一个指针，是数组首元素的指针。</a:t>
            </a:r>
          </a:p>
          <a:p>
            <a:pPr marL="1028700" lvl="1" indent="-285750">
              <a:lnSpc>
                <a:spcPct val="150000"/>
              </a:lnSpc>
              <a:spcBef>
                <a:spcPct val="0"/>
              </a:spcBef>
              <a:buFont typeface="Arial" panose="020B0604020202020204" pitchFamily="34" charset="0"/>
              <a:buChar char="•"/>
            </a:pPr>
            <a:r>
              <a:rPr lang="zh-CN" altLang="en-US" sz="2400">
                <a:latin typeface="+mn-ea"/>
              </a:rPr>
              <a:t>函数名是一个指针</a:t>
            </a:r>
            <a:r>
              <a:rPr lang="en-US" altLang="zh-CN" sz="2400">
                <a:latin typeface="+mn-ea"/>
              </a:rPr>
              <a:t>(</a:t>
            </a:r>
            <a:r>
              <a:rPr lang="zh-CN" altLang="en-US" sz="2400">
                <a:latin typeface="+mn-ea"/>
              </a:rPr>
              <a:t>指向函数代码区的首字节</a:t>
            </a:r>
            <a:r>
              <a:rPr lang="en-US" altLang="zh-CN" sz="2400">
                <a:latin typeface="+mn-ea"/>
              </a:rPr>
              <a:t>)</a:t>
            </a:r>
            <a:r>
              <a:rPr lang="zh-CN" altLang="en-US" sz="2400">
                <a:latin typeface="+mn-ea"/>
              </a:rPr>
              <a:t>，也可以说函数名是一个地址</a:t>
            </a:r>
            <a:r>
              <a:rPr lang="en-US" altLang="zh-CN" sz="2400">
                <a:latin typeface="+mn-ea"/>
              </a:rPr>
              <a:t>(</a:t>
            </a:r>
            <a:r>
              <a:rPr lang="zh-CN" altLang="en-US" sz="2400">
                <a:latin typeface="+mn-ea"/>
              </a:rPr>
              <a:t>函数代码区首字节的地址</a:t>
            </a:r>
            <a:r>
              <a:rPr lang="en-US" altLang="zh-CN" sz="2400">
                <a:latin typeface="+mn-ea"/>
              </a:rPr>
              <a:t>)</a:t>
            </a:r>
            <a:r>
              <a:rPr lang="zh-CN" altLang="en-US" sz="2400">
                <a:latin typeface="+mn-ea"/>
              </a:rPr>
              <a:t>。</a:t>
            </a:r>
          </a:p>
          <a:p>
            <a:pPr marL="1028700" lvl="1" indent="-285750">
              <a:lnSpc>
                <a:spcPct val="150000"/>
              </a:lnSpc>
              <a:spcBef>
                <a:spcPct val="0"/>
              </a:spcBef>
              <a:buFont typeface="Arial" panose="020B0604020202020204" pitchFamily="34" charset="0"/>
              <a:buChar char="•"/>
            </a:pPr>
            <a:r>
              <a:rPr lang="zh-CN" altLang="en-US" sz="2400">
                <a:latin typeface="+mn-ea"/>
              </a:rPr>
              <a:t>函数的实参如果是数组名，传递给形参的是一个地址，也可以说，传递给形参的是一个指针</a:t>
            </a:r>
            <a:r>
              <a:rPr lang="zh-CN" altLang="en-US" sz="2400" smtClean="0">
                <a:latin typeface="+mn-ea"/>
              </a:rPr>
              <a:t>。（地址传递）</a:t>
            </a:r>
            <a:endParaRPr lang="en-US" altLang="zh-CN" sz="2400">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1200162321"/>
      </p:ext>
    </p:extLst>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ct val="0"/>
              </a:spcBef>
            </a:pPr>
            <a:r>
              <a:rPr lang="en-US" altLang="zh-CN" sz="2400" smtClean="0">
                <a:latin typeface="+mn-ea"/>
              </a:rPr>
              <a:t> </a:t>
            </a:r>
            <a:r>
              <a:rPr lang="zh-CN" altLang="en-US" sz="2400">
                <a:latin typeface="+mn-ea"/>
              </a:rPr>
              <a:t>一个地址型的数据实际上包含</a:t>
            </a:r>
            <a:r>
              <a:rPr lang="en-US" altLang="zh-CN" sz="2400">
                <a:latin typeface="+mn-ea"/>
              </a:rPr>
              <a:t>3</a:t>
            </a:r>
            <a:r>
              <a:rPr lang="zh-CN" altLang="en-US" sz="2400">
                <a:latin typeface="+mn-ea"/>
              </a:rPr>
              <a:t>个信息：</a:t>
            </a:r>
            <a:endParaRPr lang="en-US" altLang="zh-CN" sz="2400">
              <a:latin typeface="+mn-ea"/>
            </a:endParaRPr>
          </a:p>
          <a:p>
            <a:pPr marL="1028700" lvl="1" indent="-285750">
              <a:lnSpc>
                <a:spcPct val="150000"/>
              </a:lnSpc>
              <a:spcBef>
                <a:spcPct val="0"/>
              </a:spcBef>
              <a:buFont typeface="Arial" panose="020B0604020202020204" pitchFamily="34" charset="0"/>
              <a:buChar char="•"/>
            </a:pPr>
            <a:r>
              <a:rPr lang="en-US" altLang="zh-CN" sz="2400">
                <a:latin typeface="+mn-ea"/>
              </a:rPr>
              <a:t>① </a:t>
            </a:r>
            <a:r>
              <a:rPr lang="zh-CN" altLang="en-US" sz="2400">
                <a:latin typeface="+mn-ea"/>
              </a:rPr>
              <a:t>表示内存编号的纯地址。</a:t>
            </a:r>
          </a:p>
          <a:p>
            <a:pPr marL="1028700" lvl="1" indent="-285750">
              <a:lnSpc>
                <a:spcPct val="150000"/>
              </a:lnSpc>
              <a:spcBef>
                <a:spcPct val="0"/>
              </a:spcBef>
              <a:buFont typeface="Arial" panose="020B0604020202020204" pitchFamily="34" charset="0"/>
              <a:buChar char="•"/>
            </a:pPr>
            <a:r>
              <a:rPr lang="zh-CN" altLang="en-US" sz="2400">
                <a:latin typeface="+mn-ea"/>
              </a:rPr>
              <a:t>② 它本身的类型，即指针类型。</a:t>
            </a:r>
          </a:p>
          <a:p>
            <a:pPr marL="1028700" lvl="1" indent="-285750">
              <a:lnSpc>
                <a:spcPct val="150000"/>
              </a:lnSpc>
              <a:spcBef>
                <a:spcPct val="0"/>
              </a:spcBef>
              <a:buFont typeface="Arial" panose="020B0604020202020204" pitchFamily="34" charset="0"/>
              <a:buChar char="•"/>
            </a:pPr>
            <a:r>
              <a:rPr lang="zh-CN" altLang="en-US" sz="2400">
                <a:latin typeface="+mn-ea"/>
              </a:rPr>
              <a:t>③ 以它为标识的存储单元中存放的是什么类型的数据，即基类型。</a:t>
            </a:r>
            <a:endParaRPr lang="en-US" altLang="zh-CN" sz="2400">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530814" y="3929063"/>
            <a:ext cx="10084924" cy="251460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solidFill>
                  <a:schemeClr val="tx1"/>
                </a:solidFill>
              </a:rPr>
              <a:t>int </a:t>
            </a:r>
            <a:r>
              <a:rPr lang="en-US" altLang="zh-CN" sz="2400">
                <a:solidFill>
                  <a:schemeClr val="tx1"/>
                </a:solidFill>
              </a:rPr>
              <a:t>a</a:t>
            </a:r>
            <a:r>
              <a:rPr lang="en-US" altLang="zh-CN" sz="2400" smtClean="0">
                <a:solidFill>
                  <a:schemeClr val="tx1"/>
                </a:solidFill>
              </a:rPr>
              <a:t>;</a:t>
            </a:r>
          </a:p>
          <a:p>
            <a:pPr defTabSz="363538">
              <a:lnSpc>
                <a:spcPct val="120000"/>
              </a:lnSpc>
            </a:pPr>
            <a:r>
              <a:rPr lang="en-US" altLang="zh-CN" sz="2400" smtClean="0">
                <a:solidFill>
                  <a:schemeClr val="tx1"/>
                </a:solidFill>
              </a:rPr>
              <a:t>/</a:t>
            </a:r>
            <a:r>
              <a:rPr lang="zh-CN" altLang="en-US" sz="2400" smtClean="0">
                <a:solidFill>
                  <a:schemeClr val="tx1"/>
                </a:solidFill>
              </a:rPr>
              <a:t>* </a:t>
            </a:r>
            <a:r>
              <a:rPr lang="en-US" altLang="zh-CN" sz="2400" smtClean="0">
                <a:solidFill>
                  <a:schemeClr val="tx1"/>
                </a:solidFill>
              </a:rPr>
              <a:t>&amp;a</a:t>
            </a:r>
            <a:r>
              <a:rPr lang="zh-CN" altLang="en-US" sz="2400">
                <a:solidFill>
                  <a:schemeClr val="tx1"/>
                </a:solidFill>
              </a:rPr>
              <a:t>为</a:t>
            </a:r>
            <a:r>
              <a:rPr lang="en-US" altLang="zh-CN" sz="2400">
                <a:solidFill>
                  <a:schemeClr val="tx1"/>
                </a:solidFill>
              </a:rPr>
              <a:t>a</a:t>
            </a:r>
            <a:r>
              <a:rPr lang="zh-CN" altLang="en-US" sz="2400">
                <a:solidFill>
                  <a:schemeClr val="tx1"/>
                </a:solidFill>
              </a:rPr>
              <a:t>的地址，它就包括以上</a:t>
            </a:r>
            <a:r>
              <a:rPr lang="en-US" altLang="zh-CN" sz="2400">
                <a:solidFill>
                  <a:schemeClr val="tx1"/>
                </a:solidFill>
              </a:rPr>
              <a:t>3</a:t>
            </a:r>
            <a:r>
              <a:rPr lang="zh-CN" altLang="en-US" sz="2400">
                <a:solidFill>
                  <a:schemeClr val="tx1"/>
                </a:solidFill>
              </a:rPr>
              <a:t>个信息，它代表的是一个整型数据的地址，</a:t>
            </a:r>
            <a:r>
              <a:rPr lang="en-US" altLang="zh-CN" sz="2400">
                <a:solidFill>
                  <a:schemeClr val="tx1"/>
                </a:solidFill>
              </a:rPr>
              <a:t>int</a:t>
            </a:r>
            <a:r>
              <a:rPr lang="zh-CN" altLang="en-US" sz="2400">
                <a:solidFill>
                  <a:schemeClr val="tx1"/>
                </a:solidFill>
              </a:rPr>
              <a:t>是</a:t>
            </a:r>
            <a:r>
              <a:rPr lang="en-US" altLang="zh-CN" sz="2400">
                <a:solidFill>
                  <a:schemeClr val="tx1"/>
                </a:solidFill>
              </a:rPr>
              <a:t>&amp;a</a:t>
            </a:r>
            <a:r>
              <a:rPr lang="zh-CN" altLang="en-US" sz="2400">
                <a:solidFill>
                  <a:schemeClr val="tx1"/>
                </a:solidFill>
              </a:rPr>
              <a:t>的基类型</a:t>
            </a:r>
            <a:r>
              <a:rPr lang="en-US" altLang="zh-CN" sz="2400">
                <a:solidFill>
                  <a:schemeClr val="tx1"/>
                </a:solidFill>
              </a:rPr>
              <a:t>(</a:t>
            </a:r>
            <a:r>
              <a:rPr lang="zh-CN" altLang="en-US" sz="2400">
                <a:solidFill>
                  <a:schemeClr val="tx1"/>
                </a:solidFill>
              </a:rPr>
              <a:t>即它指向的是</a:t>
            </a:r>
            <a:r>
              <a:rPr lang="en-US" altLang="zh-CN" sz="2400">
                <a:solidFill>
                  <a:schemeClr val="tx1"/>
                </a:solidFill>
              </a:rPr>
              <a:t>int</a:t>
            </a:r>
            <a:r>
              <a:rPr lang="zh-CN" altLang="en-US" sz="2400">
                <a:solidFill>
                  <a:schemeClr val="tx1"/>
                </a:solidFill>
              </a:rPr>
              <a:t>型的存储单元</a:t>
            </a:r>
            <a:r>
              <a:rPr lang="en-US" altLang="zh-CN" sz="2400">
                <a:solidFill>
                  <a:schemeClr val="tx1"/>
                </a:solidFill>
              </a:rPr>
              <a:t>)</a:t>
            </a:r>
            <a:r>
              <a:rPr lang="zh-CN" altLang="en-US" sz="2400" smtClean="0">
                <a:solidFill>
                  <a:schemeClr val="tx1"/>
                </a:solidFill>
              </a:rPr>
              <a:t>。</a:t>
            </a:r>
            <a:r>
              <a:rPr lang="en-US" altLang="zh-CN" sz="2400" smtClean="0">
                <a:solidFill>
                  <a:schemeClr val="tx1"/>
                </a:solidFill>
              </a:rPr>
              <a:t>&amp;a</a:t>
            </a:r>
            <a:r>
              <a:rPr lang="zh-CN" altLang="en-US" sz="2400" smtClean="0">
                <a:solidFill>
                  <a:schemeClr val="tx1"/>
                </a:solidFill>
              </a:rPr>
              <a:t>就是“</a:t>
            </a:r>
            <a:r>
              <a:rPr lang="zh-CN" altLang="en-US" sz="2400">
                <a:solidFill>
                  <a:schemeClr val="tx1"/>
                </a:solidFill>
              </a:rPr>
              <a:t>指向整型数据的指针类型”或“基类型为整型的指针类型”，其类型可以表示为“</a:t>
            </a:r>
            <a:r>
              <a:rPr lang="en-US" altLang="zh-CN" sz="2400" smtClean="0">
                <a:solidFill>
                  <a:schemeClr val="tx1"/>
                </a:solidFill>
              </a:rPr>
              <a:t>int *”</a:t>
            </a:r>
            <a:r>
              <a:rPr lang="zh-CN" altLang="en-US" sz="2400">
                <a:solidFill>
                  <a:schemeClr val="tx1"/>
                </a:solidFill>
              </a:rPr>
              <a:t>型</a:t>
            </a:r>
            <a:r>
              <a:rPr lang="zh-CN" altLang="en-US" sz="2400" smtClean="0">
                <a:solidFill>
                  <a:schemeClr val="tx1"/>
                </a:solidFill>
              </a:rPr>
              <a:t>。*</a:t>
            </a:r>
            <a:r>
              <a:rPr lang="en-US" altLang="zh-CN" sz="2400" smtClean="0">
                <a:solidFill>
                  <a:schemeClr val="tx1"/>
                </a:solidFill>
              </a:rPr>
              <a:t>/</a:t>
            </a:r>
            <a:endParaRPr lang="zh-CN" altLang="en-US" sz="2400">
              <a:solidFill>
                <a:schemeClr val="tx1"/>
              </a:solidFill>
            </a:endParaRPr>
          </a:p>
        </p:txBody>
      </p:sp>
    </p:spTree>
    <p:custDataLst>
      <p:tags r:id="rId1"/>
    </p:custDataLst>
    <p:extLst>
      <p:ext uri="{BB962C8B-B14F-4D97-AF65-F5344CB8AC3E}">
        <p14:creationId xmlns:p14="http://schemas.microsoft.com/office/powerpoint/2010/main" val="3034906778"/>
      </p:ext>
    </p:extLst>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en-US" altLang="zh-CN">
                <a:solidFill>
                  <a:srgbClr val="FFFFFF"/>
                </a:solidFill>
                <a:latin typeface="+mn-ea"/>
              </a:rPr>
              <a:t>(3) </a:t>
            </a:r>
            <a:r>
              <a:rPr lang="zh-CN" altLang="en-US">
                <a:solidFill>
                  <a:srgbClr val="FFFFFF"/>
                </a:solidFill>
                <a:latin typeface="+mn-ea"/>
              </a:rPr>
              <a:t>要区别指针和指针变量。指针就是地址，而指针变量是用来存放地址的变量。</a:t>
            </a:r>
            <a:endParaRPr lang="en-US" altLang="zh-CN">
              <a:solidFill>
                <a:srgbClr val="FFFFFF"/>
              </a:solidFill>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矩形 3"/>
          <p:cNvSpPr/>
          <p:nvPr/>
        </p:nvSpPr>
        <p:spPr>
          <a:xfrm>
            <a:off x="689886" y="1771650"/>
            <a:ext cx="10582951" cy="2688721"/>
          </a:xfrm>
          <a:prstGeom prst="rect">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r>
              <a:rPr lang="en-US" altLang="zh-CN" sz="2400">
                <a:latin typeface="+mn-ea"/>
              </a:rPr>
              <a:t>(4) </a:t>
            </a:r>
            <a:r>
              <a:rPr lang="zh-CN" altLang="en-US" sz="2400">
                <a:latin typeface="+mn-ea"/>
              </a:rPr>
              <a:t>什么叫“指向”？地址就意味着指向，因为通过地址能找到具有该地址的对象。对于指针变量来说，把谁的地址存放在指针变量中，就说此指针变量指向谁。</a:t>
            </a:r>
            <a:endParaRPr lang="en-US" altLang="zh-CN" sz="2400">
              <a:latin typeface="+mn-ea"/>
            </a:endParaRPr>
          </a:p>
        </p:txBody>
      </p:sp>
      <p:sp>
        <p:nvSpPr>
          <p:cNvPr id="15" name="圆角矩形 14">
            <a:extLst>
              <a:ext uri="{FF2B5EF4-FFF2-40B4-BE49-F238E27FC236}">
                <a16:creationId xmlns:a16="http://schemas.microsoft.com/office/drawing/2014/main" xmlns="" id="{81B73C8E-79CB-4F4E-829B-E13EEDDD322F}"/>
              </a:ext>
            </a:extLst>
          </p:cNvPr>
          <p:cNvSpPr/>
          <p:nvPr/>
        </p:nvSpPr>
        <p:spPr>
          <a:xfrm>
            <a:off x="1192696" y="4238326"/>
            <a:ext cx="8079891" cy="1876724"/>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solidFill>
                  <a:schemeClr val="tx1"/>
                </a:solidFill>
              </a:rPr>
              <a:t>int a,*p</a:t>
            </a:r>
            <a:r>
              <a:rPr lang="en-US" altLang="zh-CN" sz="2400" smtClean="0">
                <a:solidFill>
                  <a:schemeClr val="tx1"/>
                </a:solidFill>
              </a:rPr>
              <a:t>;		//</a:t>
            </a:r>
            <a:r>
              <a:rPr lang="en-US" altLang="zh-CN" sz="2400">
                <a:solidFill>
                  <a:schemeClr val="tx1"/>
                </a:solidFill>
              </a:rPr>
              <a:t>p</a:t>
            </a:r>
            <a:r>
              <a:rPr lang="zh-CN" altLang="en-US" sz="2400">
                <a:solidFill>
                  <a:schemeClr val="tx1"/>
                </a:solidFill>
              </a:rPr>
              <a:t>是</a:t>
            </a:r>
            <a:r>
              <a:rPr lang="en-US" altLang="zh-CN" sz="2400">
                <a:solidFill>
                  <a:schemeClr val="tx1"/>
                </a:solidFill>
              </a:rPr>
              <a:t>int*</a:t>
            </a:r>
            <a:r>
              <a:rPr lang="zh-CN" altLang="en-US" sz="2400">
                <a:solidFill>
                  <a:schemeClr val="tx1"/>
                </a:solidFill>
              </a:rPr>
              <a:t>型的指针变量，基类型是</a:t>
            </a:r>
            <a:r>
              <a:rPr lang="en-US" altLang="zh-CN" sz="2400">
                <a:solidFill>
                  <a:schemeClr val="tx1"/>
                </a:solidFill>
              </a:rPr>
              <a:t>int</a:t>
            </a:r>
            <a:r>
              <a:rPr lang="zh-CN" altLang="en-US" sz="2400">
                <a:solidFill>
                  <a:schemeClr val="tx1"/>
                </a:solidFill>
              </a:rPr>
              <a:t>型 </a:t>
            </a:r>
          </a:p>
          <a:p>
            <a:pPr defTabSz="363538">
              <a:lnSpc>
                <a:spcPct val="120000"/>
              </a:lnSpc>
            </a:pPr>
            <a:r>
              <a:rPr lang="en-US" altLang="zh-CN" sz="2400" smtClean="0">
                <a:solidFill>
                  <a:schemeClr val="tx1"/>
                </a:solidFill>
              </a:rPr>
              <a:t>float </a:t>
            </a:r>
            <a:r>
              <a:rPr lang="en-US" altLang="zh-CN" sz="2400">
                <a:solidFill>
                  <a:schemeClr val="tx1"/>
                </a:solidFill>
              </a:rPr>
              <a:t>b;</a:t>
            </a:r>
          </a:p>
          <a:p>
            <a:pPr defTabSz="363538">
              <a:lnSpc>
                <a:spcPct val="120000"/>
              </a:lnSpc>
            </a:pPr>
            <a:r>
              <a:rPr lang="en-US" altLang="zh-CN" sz="2400" smtClean="0">
                <a:solidFill>
                  <a:schemeClr val="tx1"/>
                </a:solidFill>
              </a:rPr>
              <a:t>p</a:t>
            </a:r>
            <a:r>
              <a:rPr lang="en-US" altLang="zh-CN" sz="2400">
                <a:solidFill>
                  <a:schemeClr val="tx1"/>
                </a:solidFill>
              </a:rPr>
              <a:t>=&amp;a</a:t>
            </a:r>
            <a:r>
              <a:rPr lang="en-US" altLang="zh-CN" sz="2400" smtClean="0">
                <a:solidFill>
                  <a:schemeClr val="tx1"/>
                </a:solidFill>
              </a:rPr>
              <a:t>;		//</a:t>
            </a:r>
            <a:r>
              <a:rPr lang="en-US" altLang="zh-CN" sz="2400">
                <a:solidFill>
                  <a:schemeClr val="tx1"/>
                </a:solidFill>
              </a:rPr>
              <a:t>a</a:t>
            </a:r>
            <a:r>
              <a:rPr lang="zh-CN" altLang="en-US" sz="2400">
                <a:solidFill>
                  <a:schemeClr val="tx1"/>
                </a:solidFill>
              </a:rPr>
              <a:t>是</a:t>
            </a:r>
            <a:r>
              <a:rPr lang="en-US" altLang="zh-CN" sz="2400">
                <a:solidFill>
                  <a:schemeClr val="tx1"/>
                </a:solidFill>
              </a:rPr>
              <a:t>int</a:t>
            </a:r>
            <a:r>
              <a:rPr lang="zh-CN" altLang="en-US" sz="2400">
                <a:solidFill>
                  <a:schemeClr val="tx1"/>
                </a:solidFill>
              </a:rPr>
              <a:t>型，合法 </a:t>
            </a:r>
          </a:p>
          <a:p>
            <a:pPr defTabSz="363538">
              <a:lnSpc>
                <a:spcPct val="120000"/>
              </a:lnSpc>
            </a:pPr>
            <a:r>
              <a:rPr lang="en-US" altLang="zh-CN" sz="2400" smtClean="0">
                <a:solidFill>
                  <a:schemeClr val="tx1"/>
                </a:solidFill>
              </a:rPr>
              <a:t>p</a:t>
            </a:r>
            <a:r>
              <a:rPr lang="en-US" altLang="zh-CN" sz="2400">
                <a:solidFill>
                  <a:schemeClr val="tx1"/>
                </a:solidFill>
              </a:rPr>
              <a:t>=&amp;b</a:t>
            </a:r>
            <a:r>
              <a:rPr lang="en-US" altLang="zh-CN" sz="2400" smtClean="0">
                <a:solidFill>
                  <a:schemeClr val="tx1"/>
                </a:solidFill>
              </a:rPr>
              <a:t>;		//</a:t>
            </a:r>
            <a:r>
              <a:rPr lang="en-US" altLang="zh-CN" sz="2400">
                <a:solidFill>
                  <a:schemeClr val="tx1"/>
                </a:solidFill>
              </a:rPr>
              <a:t>b</a:t>
            </a:r>
            <a:r>
              <a:rPr lang="zh-CN" altLang="en-US" sz="2400">
                <a:solidFill>
                  <a:schemeClr val="tx1"/>
                </a:solidFill>
              </a:rPr>
              <a:t>是</a:t>
            </a:r>
            <a:r>
              <a:rPr lang="en-US" altLang="zh-CN" sz="2400">
                <a:solidFill>
                  <a:schemeClr val="tx1"/>
                </a:solidFill>
              </a:rPr>
              <a:t>float</a:t>
            </a:r>
            <a:r>
              <a:rPr lang="zh-CN" altLang="en-US" sz="2400">
                <a:solidFill>
                  <a:schemeClr val="tx1"/>
                </a:solidFill>
              </a:rPr>
              <a:t>型，类型不匹配</a:t>
            </a:r>
          </a:p>
        </p:txBody>
      </p:sp>
    </p:spTree>
    <p:custDataLst>
      <p:tags r:id="rId1"/>
    </p:custDataLst>
    <p:extLst>
      <p:ext uri="{BB962C8B-B14F-4D97-AF65-F5344CB8AC3E}">
        <p14:creationId xmlns:p14="http://schemas.microsoft.com/office/powerpoint/2010/main" val="2587359366"/>
      </p:ext>
    </p:ext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en-US" altLang="zh-CN">
                <a:solidFill>
                  <a:srgbClr val="FFFFFF"/>
                </a:solidFill>
                <a:latin typeface="+mn-ea"/>
              </a:rPr>
              <a:t>(3) </a:t>
            </a:r>
            <a:r>
              <a:rPr lang="zh-CN" altLang="en-US">
                <a:solidFill>
                  <a:srgbClr val="FFFFFF"/>
                </a:solidFill>
                <a:latin typeface="+mn-ea"/>
              </a:rPr>
              <a:t>要区别指针和指针变量。指针就是地址，而指针变量是用来存放地址的变量。</a:t>
            </a:r>
            <a:endParaRPr lang="en-US" altLang="zh-CN">
              <a:solidFill>
                <a:srgbClr val="FFFFFF"/>
              </a:solidFill>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5" name="矩形 4"/>
          <p:cNvSpPr/>
          <p:nvPr/>
        </p:nvSpPr>
        <p:spPr>
          <a:xfrm>
            <a:off x="1100963" y="2287321"/>
            <a:ext cx="10142708" cy="1144031"/>
          </a:xfrm>
          <a:prstGeom prst="rect">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r>
              <a:rPr lang="zh-CN" altLang="en-US" sz="2400">
                <a:latin typeface="+mn-ea"/>
              </a:rPr>
              <a:t>void *指针是一种特殊的指针，不指向任何类型的数据。如果需要用此地址指向某类型的数据，应先对地址进行类型转换。</a:t>
            </a:r>
          </a:p>
        </p:txBody>
      </p:sp>
    </p:spTree>
    <p:custDataLst>
      <p:tags r:id="rId1"/>
    </p:custDataLst>
    <p:extLst>
      <p:ext uri="{BB962C8B-B14F-4D97-AF65-F5344CB8AC3E}">
        <p14:creationId xmlns:p14="http://schemas.microsoft.com/office/powerpoint/2010/main" val="74067574"/>
      </p:ext>
    </p:extLst>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7"/>
            <a:ext cx="10999304" cy="39354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en-US" altLang="zh-CN">
                <a:solidFill>
                  <a:srgbClr val="FFFFFF"/>
                </a:solidFill>
                <a:latin typeface="+mn-ea"/>
              </a:rPr>
              <a:t>(5) </a:t>
            </a:r>
            <a:r>
              <a:rPr lang="zh-CN" altLang="en-US">
                <a:solidFill>
                  <a:srgbClr val="FFFFFF"/>
                </a:solidFill>
                <a:latin typeface="+mn-ea"/>
              </a:rPr>
              <a:t>要深入掌握在对数组的操作中正确地使用指针，搞清楚指针的指向。</a:t>
            </a:r>
            <a:endParaRPr lang="en-US" altLang="zh-CN">
              <a:solidFill>
                <a:srgbClr val="FFFFFF"/>
              </a:solidFill>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614715" y="2231891"/>
            <a:ext cx="9260808" cy="764228"/>
          </a:xfrm>
          <a:prstGeom prst="roundRect">
            <a:avLst>
              <a:gd name="adj" fmla="val 4945"/>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r>
              <a:rPr lang="en-US" altLang="zh-CN" sz="2400">
                <a:solidFill>
                  <a:schemeClr val="tx1"/>
                </a:solidFill>
                <a:latin typeface="+mn-ea"/>
              </a:rPr>
              <a:t>int *p, a[10];		//p</a:t>
            </a:r>
            <a:r>
              <a:rPr lang="zh-CN" altLang="en-US" sz="2400">
                <a:solidFill>
                  <a:schemeClr val="tx1"/>
                </a:solidFill>
                <a:latin typeface="+mn-ea"/>
              </a:rPr>
              <a:t>是指向</a:t>
            </a:r>
            <a:r>
              <a:rPr lang="en-US" altLang="zh-CN" sz="2400">
                <a:solidFill>
                  <a:schemeClr val="tx1"/>
                </a:solidFill>
                <a:latin typeface="+mn-ea"/>
              </a:rPr>
              <a:t>int</a:t>
            </a:r>
            <a:r>
              <a:rPr lang="zh-CN" altLang="en-US" sz="2400">
                <a:solidFill>
                  <a:schemeClr val="tx1"/>
                </a:solidFill>
                <a:latin typeface="+mn-ea"/>
              </a:rPr>
              <a:t>型类型的指针变量</a:t>
            </a:r>
            <a:endParaRPr lang="en-US" altLang="zh-CN" sz="2400">
              <a:solidFill>
                <a:schemeClr val="tx1"/>
              </a:solidFill>
              <a:latin typeface="+mn-ea"/>
            </a:endParaRPr>
          </a:p>
          <a:p>
            <a:pPr marL="342900" indent="-342900">
              <a:lnSpc>
                <a:spcPct val="150000"/>
              </a:lnSpc>
              <a:spcBef>
                <a:spcPct val="0"/>
              </a:spcBef>
              <a:buFont typeface="Arial" panose="020B0604020202020204" pitchFamily="34" charset="0"/>
              <a:buAutoNum type="arabicParenBoth"/>
            </a:pPr>
            <a:r>
              <a:rPr lang="en-US" altLang="zh-CN" sz="2400">
                <a:solidFill>
                  <a:schemeClr val="tx1"/>
                </a:solidFill>
                <a:latin typeface="+mn-ea"/>
              </a:rPr>
              <a:t>p=a;			//p</a:t>
            </a:r>
            <a:r>
              <a:rPr lang="zh-CN" altLang="en-US" sz="2400">
                <a:solidFill>
                  <a:schemeClr val="tx1"/>
                </a:solidFill>
                <a:latin typeface="+mn-ea"/>
              </a:rPr>
              <a:t>指向</a:t>
            </a:r>
            <a:r>
              <a:rPr lang="en-US" altLang="zh-CN" sz="2400">
                <a:solidFill>
                  <a:schemeClr val="tx1"/>
                </a:solidFill>
                <a:latin typeface="+mn-ea"/>
              </a:rPr>
              <a:t>a</a:t>
            </a:r>
            <a:r>
              <a:rPr lang="zh-CN" altLang="en-US" sz="2400">
                <a:solidFill>
                  <a:schemeClr val="tx1"/>
                </a:solidFill>
                <a:latin typeface="+mn-ea"/>
              </a:rPr>
              <a:t>数组的首元素</a:t>
            </a:r>
            <a:endParaRPr lang="en-US" altLang="zh-CN" sz="2400">
              <a:solidFill>
                <a:schemeClr val="tx1"/>
              </a:solidFill>
              <a:latin typeface="+mn-ea"/>
            </a:endParaRPr>
          </a:p>
        </p:txBody>
      </p:sp>
    </p:spTree>
    <p:custDataLst>
      <p:tags r:id="rId1"/>
    </p:custDataLst>
    <p:extLst>
      <p:ext uri="{BB962C8B-B14F-4D97-AF65-F5344CB8AC3E}">
        <p14:creationId xmlns:p14="http://schemas.microsoft.com/office/powerpoint/2010/main" val="4278915861"/>
      </p:ext>
    </p:extLst>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9"/>
            <a:ext cx="10999304" cy="44412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en-US" altLang="zh-CN">
                <a:solidFill>
                  <a:srgbClr val="FFFFFF"/>
                </a:solidFill>
                <a:latin typeface="+mn-ea"/>
              </a:rPr>
              <a:t>(6) </a:t>
            </a:r>
            <a:r>
              <a:rPr lang="zh-CN" altLang="en-US">
                <a:solidFill>
                  <a:srgbClr val="FFFFFF"/>
                </a:solidFill>
                <a:latin typeface="+mn-ea"/>
              </a:rPr>
              <a:t>有关指针变量的归纳比较</a:t>
            </a:r>
            <a:endParaRPr lang="en-US" altLang="zh-CN">
              <a:solidFill>
                <a:srgbClr val="FFFFFF"/>
              </a:solidFill>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val="4181095223"/>
              </p:ext>
            </p:extLst>
          </p:nvPr>
        </p:nvGraphicFramePr>
        <p:xfrm>
          <a:off x="300037" y="1204623"/>
          <a:ext cx="11701463" cy="5394960"/>
        </p:xfrm>
        <a:graphic>
          <a:graphicData uri="http://schemas.openxmlformats.org/drawingml/2006/table">
            <a:tbl>
              <a:tblPr firstRow="1">
                <a:tableStyleId>{5C22544A-7EE6-4342-B048-85BDC9FD1C3A}</a:tableStyleId>
              </a:tblPr>
              <a:tblGrid>
                <a:gridCol w="1950244">
                  <a:extLst>
                    <a:ext uri="{9D8B030D-6E8A-4147-A177-3AD203B41FA5}">
                      <a16:colId xmlns:a16="http://schemas.microsoft.com/office/drawing/2014/main" xmlns="" val="2019658562"/>
                    </a:ext>
                  </a:extLst>
                </a:gridCol>
                <a:gridCol w="1950244">
                  <a:extLst>
                    <a:ext uri="{9D8B030D-6E8A-4147-A177-3AD203B41FA5}">
                      <a16:colId xmlns:a16="http://schemas.microsoft.com/office/drawing/2014/main" xmlns="" val="2437286572"/>
                    </a:ext>
                  </a:extLst>
                </a:gridCol>
                <a:gridCol w="7800975">
                  <a:extLst>
                    <a:ext uri="{9D8B030D-6E8A-4147-A177-3AD203B41FA5}">
                      <a16:colId xmlns:a16="http://schemas.microsoft.com/office/drawing/2014/main" xmlns="" val="1367715841"/>
                    </a:ext>
                  </a:extLst>
                </a:gridCol>
              </a:tblGrid>
              <a:tr h="453303">
                <a:tc>
                  <a:txBody>
                    <a:bodyPr/>
                    <a:lstStyle/>
                    <a:p>
                      <a:pPr algn="ctr"/>
                      <a:r>
                        <a:rPr lang="zh-CN" altLang="en-US" sz="2400" smtClean="0"/>
                        <a:t>变量定义</a:t>
                      </a:r>
                      <a:endParaRPr lang="zh-CN" altLang="en-US" sz="2400"/>
                    </a:p>
                  </a:txBody>
                  <a:tcPr/>
                </a:tc>
                <a:tc>
                  <a:txBody>
                    <a:bodyPr/>
                    <a:lstStyle/>
                    <a:p>
                      <a:pPr algn="ctr"/>
                      <a:r>
                        <a:rPr lang="zh-CN" altLang="en-US" sz="2400" smtClean="0"/>
                        <a:t>类型表示</a:t>
                      </a:r>
                      <a:endParaRPr lang="zh-CN" altLang="en-US" sz="2400"/>
                    </a:p>
                  </a:txBody>
                  <a:tcPr/>
                </a:tc>
                <a:tc>
                  <a:txBody>
                    <a:bodyPr/>
                    <a:lstStyle/>
                    <a:p>
                      <a:pPr algn="ctr"/>
                      <a:r>
                        <a:rPr lang="zh-CN" altLang="en-US" sz="2400" smtClean="0"/>
                        <a:t>含义</a:t>
                      </a:r>
                      <a:endParaRPr lang="zh-CN" altLang="en-US" sz="2400"/>
                    </a:p>
                  </a:txBody>
                  <a:tcPr/>
                </a:tc>
                <a:extLst>
                  <a:ext uri="{0D108BD9-81ED-4DB2-BD59-A6C34878D82A}">
                    <a16:rowId xmlns:a16="http://schemas.microsoft.com/office/drawing/2014/main" xmlns="" val="3801599171"/>
                  </a:ext>
                </a:extLst>
              </a:tr>
              <a:tr h="453303">
                <a:tc>
                  <a:txBody>
                    <a:bodyPr/>
                    <a:lstStyle/>
                    <a:p>
                      <a:r>
                        <a:rPr lang="en-US" altLang="zh-CN" sz="2400" smtClean="0"/>
                        <a:t>int i;</a:t>
                      </a:r>
                      <a:endParaRPr lang="zh-CN" altLang="en-US" sz="2400"/>
                    </a:p>
                  </a:txBody>
                  <a:tcPr/>
                </a:tc>
                <a:tc>
                  <a:txBody>
                    <a:bodyPr/>
                    <a:lstStyle/>
                    <a:p>
                      <a:r>
                        <a:rPr lang="en-US" altLang="zh-CN" sz="2400" smtClean="0"/>
                        <a:t>int</a:t>
                      </a:r>
                      <a:endParaRPr lang="zh-CN" altLang="en-US" sz="2400"/>
                    </a:p>
                  </a:txBody>
                  <a:tcPr/>
                </a:tc>
                <a:tc>
                  <a:txBody>
                    <a:bodyPr/>
                    <a:lstStyle/>
                    <a:p>
                      <a:r>
                        <a:rPr lang="zh-CN" altLang="en-US" sz="2400" smtClean="0"/>
                        <a:t>定义整型变量</a:t>
                      </a:r>
                      <a:r>
                        <a:rPr lang="en-US" altLang="zh-CN" sz="2400" smtClean="0"/>
                        <a:t>i</a:t>
                      </a:r>
                      <a:endParaRPr lang="zh-CN" altLang="en-US" sz="2400"/>
                    </a:p>
                  </a:txBody>
                  <a:tcPr/>
                </a:tc>
                <a:extLst>
                  <a:ext uri="{0D108BD9-81ED-4DB2-BD59-A6C34878D82A}">
                    <a16:rowId xmlns:a16="http://schemas.microsoft.com/office/drawing/2014/main" xmlns="" val="1913977750"/>
                  </a:ext>
                </a:extLst>
              </a:tr>
              <a:tr h="453303">
                <a:tc>
                  <a:txBody>
                    <a:bodyPr/>
                    <a:lstStyle/>
                    <a:p>
                      <a:r>
                        <a:rPr lang="en-US" altLang="zh-CN" sz="2400" smtClean="0"/>
                        <a:t>int *p;</a:t>
                      </a:r>
                      <a:endParaRPr lang="zh-CN" altLang="en-US" sz="2400"/>
                    </a:p>
                  </a:txBody>
                  <a:tcPr/>
                </a:tc>
                <a:tc>
                  <a:txBody>
                    <a:bodyPr/>
                    <a:lstStyle/>
                    <a:p>
                      <a:r>
                        <a:rPr lang="en-US" altLang="zh-CN" sz="2400" smtClean="0"/>
                        <a:t>int *</a:t>
                      </a:r>
                      <a:endParaRPr lang="zh-CN" altLang="en-US" sz="2400"/>
                    </a:p>
                  </a:txBody>
                  <a:tcPr/>
                </a:tc>
                <a:tc>
                  <a:txBody>
                    <a:bodyPr/>
                    <a:lstStyle/>
                    <a:p>
                      <a:r>
                        <a:rPr lang="zh-CN" altLang="en-US" sz="2400" smtClean="0"/>
                        <a:t>定义</a:t>
                      </a:r>
                      <a:r>
                        <a:rPr lang="en-US" altLang="zh-CN" sz="2400" smtClean="0"/>
                        <a:t>p</a:t>
                      </a:r>
                      <a:r>
                        <a:rPr lang="zh-CN" altLang="en-US" sz="2400" smtClean="0"/>
                        <a:t>为指向整型数据的指针变量</a:t>
                      </a:r>
                      <a:endParaRPr lang="zh-CN" altLang="en-US" sz="2400"/>
                    </a:p>
                  </a:txBody>
                  <a:tcPr/>
                </a:tc>
                <a:extLst>
                  <a:ext uri="{0D108BD9-81ED-4DB2-BD59-A6C34878D82A}">
                    <a16:rowId xmlns:a16="http://schemas.microsoft.com/office/drawing/2014/main" xmlns="" val="1201777523"/>
                  </a:ext>
                </a:extLst>
              </a:tr>
              <a:tr h="453303">
                <a:tc>
                  <a:txBody>
                    <a:bodyPr/>
                    <a:lstStyle/>
                    <a:p>
                      <a:r>
                        <a:rPr lang="en-US" altLang="zh-CN" sz="2400" smtClean="0"/>
                        <a:t>int a[5];</a:t>
                      </a:r>
                      <a:endParaRPr lang="zh-CN" altLang="en-US" sz="2400"/>
                    </a:p>
                  </a:txBody>
                  <a:tcPr/>
                </a:tc>
                <a:tc>
                  <a:txBody>
                    <a:bodyPr/>
                    <a:lstStyle/>
                    <a:p>
                      <a:r>
                        <a:rPr lang="en-US" altLang="zh-CN" sz="2400" smtClean="0"/>
                        <a:t>int [5]</a:t>
                      </a:r>
                      <a:endParaRPr lang="zh-CN" altLang="en-US" sz="2400"/>
                    </a:p>
                  </a:txBody>
                  <a:tcPr/>
                </a:tc>
                <a:tc>
                  <a:txBody>
                    <a:bodyPr/>
                    <a:lstStyle/>
                    <a:p>
                      <a:r>
                        <a:rPr lang="zh-CN" altLang="en-US" sz="2400" smtClean="0"/>
                        <a:t>定义整型数组</a:t>
                      </a:r>
                      <a:r>
                        <a:rPr lang="en-US" altLang="zh-CN" sz="2400" smtClean="0"/>
                        <a:t>a</a:t>
                      </a:r>
                      <a:r>
                        <a:rPr lang="zh-CN" altLang="en-US" sz="2400" smtClean="0"/>
                        <a:t>，它有</a:t>
                      </a:r>
                      <a:r>
                        <a:rPr lang="en-US" altLang="zh-CN" sz="2400" smtClean="0"/>
                        <a:t>5</a:t>
                      </a:r>
                      <a:r>
                        <a:rPr lang="zh-CN" altLang="en-US" sz="2400" smtClean="0"/>
                        <a:t>个元素</a:t>
                      </a:r>
                      <a:endParaRPr lang="zh-CN" altLang="en-US" sz="2400"/>
                    </a:p>
                  </a:txBody>
                  <a:tcPr/>
                </a:tc>
                <a:extLst>
                  <a:ext uri="{0D108BD9-81ED-4DB2-BD59-A6C34878D82A}">
                    <a16:rowId xmlns:a16="http://schemas.microsoft.com/office/drawing/2014/main" xmlns="" val="270744034"/>
                  </a:ext>
                </a:extLst>
              </a:tr>
              <a:tr h="453303">
                <a:tc>
                  <a:txBody>
                    <a:bodyPr/>
                    <a:lstStyle/>
                    <a:p>
                      <a:r>
                        <a:rPr lang="en-US" altLang="zh-CN" sz="2400" smtClean="0"/>
                        <a:t>int *p[4];</a:t>
                      </a:r>
                      <a:endParaRPr lang="zh-CN" altLang="en-US" sz="2400"/>
                    </a:p>
                  </a:txBody>
                  <a:tcPr/>
                </a:tc>
                <a:tc>
                  <a:txBody>
                    <a:bodyPr/>
                    <a:lstStyle/>
                    <a:p>
                      <a:r>
                        <a:rPr lang="en-US" altLang="zh-CN" sz="2400" smtClean="0"/>
                        <a:t>int *[4]</a:t>
                      </a:r>
                      <a:endParaRPr lang="zh-CN" altLang="en-US" sz="2400"/>
                    </a:p>
                  </a:txBody>
                  <a:tcPr/>
                </a:tc>
                <a:tc>
                  <a:txBody>
                    <a:bodyPr/>
                    <a:lstStyle/>
                    <a:p>
                      <a:r>
                        <a:rPr lang="zh-CN" altLang="en-US" sz="2400" smtClean="0"/>
                        <a:t>定义指针数组</a:t>
                      </a:r>
                      <a:r>
                        <a:rPr lang="en-US" altLang="zh-CN" sz="2400" smtClean="0"/>
                        <a:t>p</a:t>
                      </a:r>
                      <a:r>
                        <a:rPr lang="zh-CN" altLang="en-US" sz="2400" smtClean="0"/>
                        <a:t>，它由</a:t>
                      </a:r>
                      <a:r>
                        <a:rPr lang="en-US" altLang="zh-CN" sz="2400" smtClean="0"/>
                        <a:t>4</a:t>
                      </a:r>
                      <a:r>
                        <a:rPr lang="zh-CN" altLang="en-US" sz="2400" smtClean="0"/>
                        <a:t>个指向整型数据的指针元素组成</a:t>
                      </a:r>
                      <a:endParaRPr lang="zh-CN" altLang="en-US" sz="2400"/>
                    </a:p>
                  </a:txBody>
                  <a:tcPr/>
                </a:tc>
                <a:extLst>
                  <a:ext uri="{0D108BD9-81ED-4DB2-BD59-A6C34878D82A}">
                    <a16:rowId xmlns:a16="http://schemas.microsoft.com/office/drawing/2014/main" xmlns="" val="1119741503"/>
                  </a:ext>
                </a:extLst>
              </a:tr>
              <a:tr h="453303">
                <a:tc>
                  <a:txBody>
                    <a:bodyPr/>
                    <a:lstStyle/>
                    <a:p>
                      <a:r>
                        <a:rPr lang="en-US" altLang="zh-CN" sz="2400" smtClean="0"/>
                        <a:t>int (*p)[4];</a:t>
                      </a:r>
                      <a:endParaRPr lang="zh-CN" altLang="en-US" sz="2400"/>
                    </a:p>
                  </a:txBody>
                  <a:tcPr/>
                </a:tc>
                <a:tc>
                  <a:txBody>
                    <a:bodyPr/>
                    <a:lstStyle/>
                    <a:p>
                      <a:r>
                        <a:rPr lang="en-US" altLang="zh-CN" sz="2400" smtClean="0"/>
                        <a:t>int (</a:t>
                      </a:r>
                      <a:r>
                        <a:rPr lang="zh-CN" altLang="en-US" sz="2400" smtClean="0"/>
                        <a:t>*</a:t>
                      </a:r>
                      <a:r>
                        <a:rPr lang="en-US" altLang="zh-CN" sz="2400" smtClean="0"/>
                        <a:t>)[4]</a:t>
                      </a:r>
                      <a:endParaRPr lang="zh-CN" altLang="en-US" sz="2400"/>
                    </a:p>
                  </a:txBody>
                  <a:tcPr/>
                </a:tc>
                <a:tc>
                  <a:txBody>
                    <a:bodyPr/>
                    <a:lstStyle/>
                    <a:p>
                      <a:r>
                        <a:rPr lang="en-US" altLang="zh-CN" sz="2400" smtClean="0"/>
                        <a:t>p</a:t>
                      </a:r>
                      <a:r>
                        <a:rPr lang="zh-CN" altLang="en-US" sz="2400" smtClean="0"/>
                        <a:t>为指向包含</a:t>
                      </a:r>
                      <a:r>
                        <a:rPr lang="en-US" altLang="zh-CN" sz="2400" smtClean="0"/>
                        <a:t>4</a:t>
                      </a:r>
                      <a:r>
                        <a:rPr lang="zh-CN" altLang="en-US" sz="2400" smtClean="0"/>
                        <a:t>个元素的一维数组的指针变量</a:t>
                      </a:r>
                      <a:endParaRPr lang="zh-CN" altLang="en-US" sz="2400"/>
                    </a:p>
                  </a:txBody>
                  <a:tcPr/>
                </a:tc>
                <a:extLst>
                  <a:ext uri="{0D108BD9-81ED-4DB2-BD59-A6C34878D82A}">
                    <a16:rowId xmlns:a16="http://schemas.microsoft.com/office/drawing/2014/main" xmlns="" val="3971301158"/>
                  </a:ext>
                </a:extLst>
              </a:tr>
              <a:tr h="453303">
                <a:tc>
                  <a:txBody>
                    <a:bodyPr/>
                    <a:lstStyle/>
                    <a:p>
                      <a:r>
                        <a:rPr lang="en-US" altLang="zh-CN" sz="2400" smtClean="0"/>
                        <a:t>int f();</a:t>
                      </a:r>
                      <a:endParaRPr lang="zh-CN" altLang="en-US" sz="2400"/>
                    </a:p>
                  </a:txBody>
                  <a:tcPr/>
                </a:tc>
                <a:tc>
                  <a:txBody>
                    <a:bodyPr/>
                    <a:lstStyle/>
                    <a:p>
                      <a:r>
                        <a:rPr lang="en-US" altLang="zh-CN" sz="2400" smtClean="0"/>
                        <a:t>int ()</a:t>
                      </a:r>
                      <a:endParaRPr lang="zh-CN" altLang="en-US" sz="2400"/>
                    </a:p>
                  </a:txBody>
                  <a:tcPr/>
                </a:tc>
                <a:tc>
                  <a:txBody>
                    <a:bodyPr/>
                    <a:lstStyle/>
                    <a:p>
                      <a:r>
                        <a:rPr lang="en-US" altLang="zh-CN" sz="2400" smtClean="0"/>
                        <a:t>f</a:t>
                      </a:r>
                      <a:r>
                        <a:rPr lang="zh-CN" altLang="en-US" sz="2400" smtClean="0"/>
                        <a:t>为返回整型函数值的函数</a:t>
                      </a:r>
                      <a:endParaRPr lang="zh-CN" altLang="en-US" sz="2400"/>
                    </a:p>
                  </a:txBody>
                  <a:tcPr/>
                </a:tc>
                <a:extLst>
                  <a:ext uri="{0D108BD9-81ED-4DB2-BD59-A6C34878D82A}">
                    <a16:rowId xmlns:a16="http://schemas.microsoft.com/office/drawing/2014/main" xmlns="" val="2084134501"/>
                  </a:ext>
                </a:extLst>
              </a:tr>
              <a:tr h="453303">
                <a:tc>
                  <a:txBody>
                    <a:bodyPr/>
                    <a:lstStyle/>
                    <a:p>
                      <a:r>
                        <a:rPr lang="en-US" altLang="zh-CN" sz="2400" smtClean="0"/>
                        <a:t>int *p();</a:t>
                      </a:r>
                      <a:endParaRPr lang="zh-CN" altLang="en-US" sz="2400"/>
                    </a:p>
                  </a:txBody>
                  <a:tcPr/>
                </a:tc>
                <a:tc>
                  <a:txBody>
                    <a:bodyPr/>
                    <a:lstStyle/>
                    <a:p>
                      <a:r>
                        <a:rPr lang="en-US" altLang="zh-CN" sz="2400" smtClean="0"/>
                        <a:t>int *()</a:t>
                      </a:r>
                      <a:endParaRPr lang="zh-CN" altLang="en-US" sz="2400"/>
                    </a:p>
                  </a:txBody>
                  <a:tcPr/>
                </a:tc>
                <a:tc>
                  <a:txBody>
                    <a:bodyPr/>
                    <a:lstStyle/>
                    <a:p>
                      <a:r>
                        <a:rPr lang="en-US" altLang="zh-CN" sz="2400" smtClean="0"/>
                        <a:t>p</a:t>
                      </a:r>
                      <a:r>
                        <a:rPr lang="zh-CN" altLang="en-US" sz="2400" smtClean="0"/>
                        <a:t>为返回一个指针的函数，该指针指向整型数据</a:t>
                      </a:r>
                      <a:endParaRPr lang="zh-CN" altLang="en-US" sz="2400"/>
                    </a:p>
                  </a:txBody>
                  <a:tcPr/>
                </a:tc>
                <a:extLst>
                  <a:ext uri="{0D108BD9-81ED-4DB2-BD59-A6C34878D82A}">
                    <a16:rowId xmlns:a16="http://schemas.microsoft.com/office/drawing/2014/main" xmlns="" val="2845529674"/>
                  </a:ext>
                </a:extLst>
              </a:tr>
              <a:tr h="453303">
                <a:tc>
                  <a:txBody>
                    <a:bodyPr/>
                    <a:lstStyle/>
                    <a:p>
                      <a:r>
                        <a:rPr lang="en-US" altLang="zh-CN" sz="2400" smtClean="0"/>
                        <a:t>int (*p)();</a:t>
                      </a:r>
                      <a:endParaRPr lang="zh-CN" altLang="en-US" sz="2400"/>
                    </a:p>
                  </a:txBody>
                  <a:tcPr/>
                </a:tc>
                <a:tc>
                  <a:txBody>
                    <a:bodyPr/>
                    <a:lstStyle/>
                    <a:p>
                      <a:r>
                        <a:rPr lang="en-US" altLang="zh-CN" sz="2400" smtClean="0"/>
                        <a:t>int (*)()</a:t>
                      </a:r>
                      <a:endParaRPr lang="zh-CN" altLang="en-US" sz="2400"/>
                    </a:p>
                  </a:txBody>
                  <a:tcPr/>
                </a:tc>
                <a:tc>
                  <a:txBody>
                    <a:bodyPr/>
                    <a:lstStyle/>
                    <a:p>
                      <a:r>
                        <a:rPr lang="en-US" altLang="zh-CN" sz="2400" smtClean="0"/>
                        <a:t>p</a:t>
                      </a:r>
                      <a:r>
                        <a:rPr lang="zh-CN" altLang="en-US" sz="2400" smtClean="0"/>
                        <a:t>为指向函数的指针，该函数返回一个整型值</a:t>
                      </a:r>
                      <a:endParaRPr lang="zh-CN" altLang="en-US" sz="2400"/>
                    </a:p>
                  </a:txBody>
                  <a:tcPr/>
                </a:tc>
                <a:extLst>
                  <a:ext uri="{0D108BD9-81ED-4DB2-BD59-A6C34878D82A}">
                    <a16:rowId xmlns:a16="http://schemas.microsoft.com/office/drawing/2014/main" xmlns="" val="3142859998"/>
                  </a:ext>
                </a:extLst>
              </a:tr>
              <a:tr h="453303">
                <a:tc>
                  <a:txBody>
                    <a:bodyPr/>
                    <a:lstStyle/>
                    <a:p>
                      <a:r>
                        <a:rPr lang="en-US" altLang="zh-CN" sz="2400" smtClean="0"/>
                        <a:t>int **p;</a:t>
                      </a:r>
                      <a:endParaRPr lang="zh-CN" altLang="en-US" sz="2400"/>
                    </a:p>
                  </a:txBody>
                  <a:tcPr/>
                </a:tc>
                <a:tc>
                  <a:txBody>
                    <a:bodyPr/>
                    <a:lstStyle/>
                    <a:p>
                      <a:r>
                        <a:rPr lang="en-US" altLang="zh-CN" sz="2400" smtClean="0"/>
                        <a:t>int **</a:t>
                      </a:r>
                      <a:endParaRPr lang="zh-CN" altLang="en-US" sz="2400"/>
                    </a:p>
                  </a:txBody>
                  <a:tcPr/>
                </a:tc>
                <a:tc>
                  <a:txBody>
                    <a:bodyPr/>
                    <a:lstStyle/>
                    <a:p>
                      <a:r>
                        <a:rPr lang="en-US" altLang="zh-CN" sz="2400" smtClean="0"/>
                        <a:t>p</a:t>
                      </a:r>
                      <a:r>
                        <a:rPr lang="zh-CN" altLang="en-US" sz="2400" smtClean="0"/>
                        <a:t>是一个指针变量，它指向一个指向整型数据的指针变量</a:t>
                      </a:r>
                      <a:endParaRPr lang="zh-CN" altLang="en-US" sz="2400"/>
                    </a:p>
                  </a:txBody>
                  <a:tcPr/>
                </a:tc>
                <a:extLst>
                  <a:ext uri="{0D108BD9-81ED-4DB2-BD59-A6C34878D82A}">
                    <a16:rowId xmlns:a16="http://schemas.microsoft.com/office/drawing/2014/main" xmlns="" val="1425500177"/>
                  </a:ext>
                </a:extLst>
              </a:tr>
              <a:tr h="453303">
                <a:tc>
                  <a:txBody>
                    <a:bodyPr/>
                    <a:lstStyle/>
                    <a:p>
                      <a:r>
                        <a:rPr lang="en-US" altLang="zh-CN" sz="2400" smtClean="0"/>
                        <a:t>void *p;</a:t>
                      </a:r>
                      <a:endParaRPr lang="zh-CN" altLang="en-US" sz="2400"/>
                    </a:p>
                  </a:txBody>
                  <a:tcPr/>
                </a:tc>
                <a:tc>
                  <a:txBody>
                    <a:bodyPr/>
                    <a:lstStyle/>
                    <a:p>
                      <a:r>
                        <a:rPr lang="en-US" altLang="zh-CN" sz="2400" smtClean="0"/>
                        <a:t>void *</a:t>
                      </a:r>
                      <a:endParaRPr lang="zh-CN" altLang="en-US" sz="2400"/>
                    </a:p>
                  </a:txBody>
                  <a:tcPr/>
                </a:tc>
                <a:tc>
                  <a:txBody>
                    <a:bodyPr/>
                    <a:lstStyle/>
                    <a:p>
                      <a:r>
                        <a:rPr lang="en-US" altLang="zh-CN" sz="2400" smtClean="0"/>
                        <a:t>p</a:t>
                      </a:r>
                      <a:r>
                        <a:rPr lang="zh-CN" altLang="en-US" sz="2400" smtClean="0"/>
                        <a:t>是一个指针变量，基类型为</a:t>
                      </a:r>
                      <a:r>
                        <a:rPr lang="en-US" altLang="zh-CN" sz="2400" smtClean="0"/>
                        <a:t>void(</a:t>
                      </a:r>
                      <a:r>
                        <a:rPr lang="zh-CN" altLang="en-US" sz="2400" smtClean="0"/>
                        <a:t>空类型</a:t>
                      </a:r>
                      <a:r>
                        <a:rPr lang="en-US" altLang="zh-CN" sz="2400" smtClean="0"/>
                        <a:t>)</a:t>
                      </a:r>
                      <a:r>
                        <a:rPr lang="zh-CN" altLang="en-US" sz="2400" smtClean="0"/>
                        <a:t>，不指向具体的对象</a:t>
                      </a:r>
                      <a:endParaRPr lang="zh-CN" altLang="en-US" sz="2400"/>
                    </a:p>
                  </a:txBody>
                  <a:tcPr/>
                </a:tc>
                <a:extLst>
                  <a:ext uri="{0D108BD9-81ED-4DB2-BD59-A6C34878D82A}">
                    <a16:rowId xmlns:a16="http://schemas.microsoft.com/office/drawing/2014/main" xmlns="" val="1315542496"/>
                  </a:ext>
                </a:extLst>
              </a:tr>
            </a:tbl>
          </a:graphicData>
        </a:graphic>
      </p:graphicFrame>
    </p:spTree>
    <p:custDataLst>
      <p:tags r:id="rId1"/>
    </p:custDataLst>
    <p:extLst>
      <p:ext uri="{BB962C8B-B14F-4D97-AF65-F5344CB8AC3E}">
        <p14:creationId xmlns:p14="http://schemas.microsoft.com/office/powerpoint/2010/main" val="250993962"/>
      </p:ext>
    </p:extLst>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328738"/>
            <a:ext cx="10999304" cy="50930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ct val="0"/>
              </a:spcBef>
            </a:pPr>
            <a:r>
              <a:rPr lang="zh-CN" altLang="en-US" sz="2400" smtClean="0">
                <a:latin typeface="+mn-ea"/>
              </a:rPr>
              <a:t>指针</a:t>
            </a:r>
            <a:r>
              <a:rPr lang="zh-CN" altLang="en-US" sz="2400">
                <a:latin typeface="+mn-ea"/>
              </a:rPr>
              <a:t>运算</a:t>
            </a:r>
            <a:endParaRPr lang="en-US" altLang="zh-CN" sz="2400">
              <a:latin typeface="+mn-ea"/>
            </a:endParaRPr>
          </a:p>
          <a:p>
            <a:pPr lvl="1"/>
            <a:r>
              <a:rPr lang="en-US" altLang="zh-CN" sz="2400"/>
              <a:t>① </a:t>
            </a:r>
            <a:r>
              <a:rPr lang="zh-CN" altLang="en-US" sz="2400"/>
              <a:t>指针变量加（减）一个整数</a:t>
            </a:r>
            <a:r>
              <a:rPr lang="zh-CN" altLang="en-US" sz="2400" smtClean="0"/>
              <a:t>。</a:t>
            </a:r>
            <a:endParaRPr lang="en-US" altLang="zh-CN" sz="2400" smtClean="0"/>
          </a:p>
          <a:p>
            <a:pPr lvl="1"/>
            <a:endParaRPr lang="en-US" altLang="zh-CN" sz="2400" smtClean="0"/>
          </a:p>
          <a:p>
            <a:pPr lvl="1"/>
            <a:endParaRPr lang="en-US" altLang="zh-CN" sz="2400"/>
          </a:p>
          <a:p>
            <a:pPr lvl="1"/>
            <a:endParaRPr lang="en-US" altLang="zh-CN" sz="2400"/>
          </a:p>
          <a:p>
            <a:pPr lvl="1"/>
            <a:r>
              <a:rPr lang="zh-CN" altLang="en-US" sz="2400" smtClean="0"/>
              <a:t>② </a:t>
            </a:r>
            <a:r>
              <a:rPr lang="zh-CN" altLang="en-US" sz="2400"/>
              <a:t>指针变量赋值。将一个变量地址赋给一个指针变量。 不应把一个整数赋给指针变量。</a:t>
            </a:r>
            <a:endParaRPr lang="en-US" altLang="zh-CN" sz="2400"/>
          </a:p>
          <a:p>
            <a:pPr lvl="1"/>
            <a:endParaRPr lang="en-US" altLang="zh-CN" sz="2400"/>
          </a:p>
          <a:p>
            <a:pPr lvl="1"/>
            <a:endParaRPr lang="en-US" altLang="zh-CN" sz="2400"/>
          </a:p>
          <a:p>
            <a:pPr lvl="1"/>
            <a:endParaRPr lang="en-US" altLang="zh-CN" sz="2400"/>
          </a:p>
          <a:p>
            <a:pPr lvl="1"/>
            <a:endParaRPr lang="en-US" altLang="zh-CN" sz="2400"/>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485900" y="2278857"/>
            <a:ext cx="9836852" cy="957263"/>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solidFill>
                  <a:schemeClr val="tx1"/>
                </a:solidFill>
              </a:rPr>
              <a:t>p++;		//</a:t>
            </a:r>
            <a:r>
              <a:rPr lang="zh-CN" altLang="en-US" sz="2400">
                <a:solidFill>
                  <a:schemeClr val="tx1"/>
                </a:solidFill>
              </a:rPr>
              <a:t>将该指针变量的原值</a:t>
            </a:r>
            <a:r>
              <a:rPr lang="en-US" altLang="zh-CN" sz="2400">
                <a:solidFill>
                  <a:schemeClr val="tx1"/>
                </a:solidFill>
              </a:rPr>
              <a:t>(</a:t>
            </a:r>
            <a:r>
              <a:rPr lang="zh-CN" altLang="en-US" sz="2400">
                <a:solidFill>
                  <a:schemeClr val="tx1"/>
                </a:solidFill>
              </a:rPr>
              <a:t>是一个地址</a:t>
            </a:r>
            <a:r>
              <a:rPr lang="en-US" altLang="zh-CN" sz="2400">
                <a:solidFill>
                  <a:schemeClr val="tx1"/>
                </a:solidFill>
              </a:rPr>
              <a:t>)</a:t>
            </a:r>
            <a:r>
              <a:rPr lang="zh-CN" altLang="en-US" sz="2400">
                <a:solidFill>
                  <a:schemeClr val="tx1"/>
                </a:solidFill>
              </a:rPr>
              <a:t>和它指向的变量所占用的存储单元的字节数相加</a:t>
            </a:r>
          </a:p>
        </p:txBody>
      </p:sp>
      <p:sp>
        <p:nvSpPr>
          <p:cNvPr id="9" name="圆角矩形 8">
            <a:extLst>
              <a:ext uri="{FF2B5EF4-FFF2-40B4-BE49-F238E27FC236}">
                <a16:creationId xmlns:a16="http://schemas.microsoft.com/office/drawing/2014/main" xmlns="" id="{81B73C8E-79CB-4F4E-829B-E13EEDDD322F}"/>
              </a:ext>
            </a:extLst>
          </p:cNvPr>
          <p:cNvSpPr/>
          <p:nvPr/>
        </p:nvSpPr>
        <p:spPr>
          <a:xfrm>
            <a:off x="1628775" y="4084399"/>
            <a:ext cx="9286875" cy="2459276"/>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solidFill>
                  <a:schemeClr val="tx1"/>
                </a:solidFill>
              </a:rPr>
              <a:t>p=&amp;a; </a:t>
            </a:r>
            <a:r>
              <a:rPr lang="en-US" altLang="zh-CN" sz="2400" smtClean="0">
                <a:solidFill>
                  <a:schemeClr val="tx1"/>
                </a:solidFill>
              </a:rPr>
              <a:t>		//</a:t>
            </a:r>
            <a:r>
              <a:rPr lang="zh-CN" altLang="en-US" sz="2400" smtClean="0">
                <a:solidFill>
                  <a:schemeClr val="tx1"/>
                </a:solidFill>
              </a:rPr>
              <a:t>将</a:t>
            </a:r>
            <a:r>
              <a:rPr lang="zh-CN" altLang="en-US" sz="2400">
                <a:solidFill>
                  <a:schemeClr val="tx1"/>
                </a:solidFill>
              </a:rPr>
              <a:t>变量</a:t>
            </a:r>
            <a:r>
              <a:rPr lang="en-US" altLang="zh-CN" sz="2400">
                <a:solidFill>
                  <a:schemeClr val="tx1"/>
                </a:solidFill>
              </a:rPr>
              <a:t>a</a:t>
            </a:r>
            <a:r>
              <a:rPr lang="zh-CN" altLang="en-US" sz="2400">
                <a:solidFill>
                  <a:schemeClr val="tx1"/>
                </a:solidFill>
              </a:rPr>
              <a:t>的地址赋给</a:t>
            </a:r>
            <a:r>
              <a:rPr lang="en-US" altLang="zh-CN" sz="2400" smtClean="0">
                <a:solidFill>
                  <a:schemeClr val="tx1"/>
                </a:solidFill>
              </a:rPr>
              <a:t>p</a:t>
            </a:r>
            <a:endParaRPr lang="zh-CN" altLang="en-US" sz="2400">
              <a:solidFill>
                <a:schemeClr val="tx1"/>
              </a:solidFill>
            </a:endParaRPr>
          </a:p>
          <a:p>
            <a:pPr defTabSz="363538">
              <a:lnSpc>
                <a:spcPct val="120000"/>
              </a:lnSpc>
            </a:pPr>
            <a:r>
              <a:rPr lang="en-US" altLang="zh-CN" sz="2400">
                <a:solidFill>
                  <a:schemeClr val="tx1"/>
                </a:solidFill>
              </a:rPr>
              <a:t>p=array; </a:t>
            </a:r>
            <a:r>
              <a:rPr lang="en-US" altLang="zh-CN" sz="2400" smtClean="0">
                <a:solidFill>
                  <a:schemeClr val="tx1"/>
                </a:solidFill>
              </a:rPr>
              <a:t>	//</a:t>
            </a:r>
            <a:r>
              <a:rPr lang="zh-CN" altLang="en-US" sz="2400" smtClean="0">
                <a:solidFill>
                  <a:schemeClr val="tx1"/>
                </a:solidFill>
              </a:rPr>
              <a:t>将</a:t>
            </a:r>
            <a:r>
              <a:rPr lang="zh-CN" altLang="en-US" sz="2400">
                <a:solidFill>
                  <a:schemeClr val="tx1"/>
                </a:solidFill>
              </a:rPr>
              <a:t>数组</a:t>
            </a:r>
            <a:r>
              <a:rPr lang="en-US" altLang="zh-CN" sz="2400">
                <a:solidFill>
                  <a:schemeClr val="tx1"/>
                </a:solidFill>
              </a:rPr>
              <a:t>array</a:t>
            </a:r>
            <a:r>
              <a:rPr lang="zh-CN" altLang="en-US" sz="2400">
                <a:solidFill>
                  <a:schemeClr val="tx1"/>
                </a:solidFill>
              </a:rPr>
              <a:t>首元素地址赋给</a:t>
            </a:r>
            <a:r>
              <a:rPr lang="en-US" altLang="zh-CN" sz="2400" smtClean="0">
                <a:solidFill>
                  <a:schemeClr val="tx1"/>
                </a:solidFill>
              </a:rPr>
              <a:t>p</a:t>
            </a:r>
            <a:endParaRPr lang="zh-CN" altLang="en-US" sz="2400">
              <a:solidFill>
                <a:schemeClr val="tx1"/>
              </a:solidFill>
            </a:endParaRPr>
          </a:p>
          <a:p>
            <a:pPr defTabSz="363538">
              <a:lnSpc>
                <a:spcPct val="120000"/>
              </a:lnSpc>
            </a:pPr>
            <a:r>
              <a:rPr lang="en-US" altLang="zh-CN" sz="2400">
                <a:solidFill>
                  <a:schemeClr val="tx1"/>
                </a:solidFill>
              </a:rPr>
              <a:t>p=&amp;array[i</a:t>
            </a:r>
            <a:r>
              <a:rPr lang="en-US" altLang="zh-CN" sz="2400" smtClean="0">
                <a:solidFill>
                  <a:schemeClr val="tx1"/>
                </a:solidFill>
              </a:rPr>
              <a:t>];	//</a:t>
            </a:r>
            <a:r>
              <a:rPr lang="zh-CN" altLang="en-US" sz="2400" smtClean="0">
                <a:solidFill>
                  <a:schemeClr val="tx1"/>
                </a:solidFill>
              </a:rPr>
              <a:t>将</a:t>
            </a:r>
            <a:r>
              <a:rPr lang="zh-CN" altLang="en-US" sz="2400">
                <a:solidFill>
                  <a:schemeClr val="tx1"/>
                </a:solidFill>
              </a:rPr>
              <a:t>数组</a:t>
            </a:r>
            <a:r>
              <a:rPr lang="en-US" altLang="zh-CN" sz="2400">
                <a:solidFill>
                  <a:schemeClr val="tx1"/>
                </a:solidFill>
              </a:rPr>
              <a:t>array</a:t>
            </a:r>
            <a:r>
              <a:rPr lang="zh-CN" altLang="en-US" sz="2400">
                <a:solidFill>
                  <a:schemeClr val="tx1"/>
                </a:solidFill>
              </a:rPr>
              <a:t>第</a:t>
            </a:r>
            <a:r>
              <a:rPr lang="en-US" altLang="zh-CN" sz="2400">
                <a:solidFill>
                  <a:schemeClr val="tx1"/>
                </a:solidFill>
              </a:rPr>
              <a:t>i</a:t>
            </a:r>
            <a:r>
              <a:rPr lang="zh-CN" altLang="en-US" sz="2400">
                <a:solidFill>
                  <a:schemeClr val="tx1"/>
                </a:solidFill>
              </a:rPr>
              <a:t>个元素的地址赋给</a:t>
            </a:r>
            <a:r>
              <a:rPr lang="en-US" altLang="zh-CN" sz="2400" smtClean="0">
                <a:solidFill>
                  <a:schemeClr val="tx1"/>
                </a:solidFill>
              </a:rPr>
              <a:t>p</a:t>
            </a:r>
            <a:endParaRPr lang="zh-CN" altLang="en-US" sz="2400">
              <a:solidFill>
                <a:schemeClr val="tx1"/>
              </a:solidFill>
            </a:endParaRPr>
          </a:p>
          <a:p>
            <a:pPr defTabSz="363538">
              <a:lnSpc>
                <a:spcPct val="120000"/>
              </a:lnSpc>
            </a:pPr>
            <a:r>
              <a:rPr lang="en-US" altLang="zh-CN" sz="2400">
                <a:solidFill>
                  <a:schemeClr val="tx1"/>
                </a:solidFill>
              </a:rPr>
              <a:t>p=max</a:t>
            </a:r>
            <a:r>
              <a:rPr lang="en-US" altLang="zh-CN" sz="2400" smtClean="0">
                <a:solidFill>
                  <a:schemeClr val="tx1"/>
                </a:solidFill>
              </a:rPr>
              <a:t>;		//max</a:t>
            </a:r>
            <a:r>
              <a:rPr lang="zh-CN" altLang="en-US" sz="2400">
                <a:solidFill>
                  <a:schemeClr val="tx1"/>
                </a:solidFill>
              </a:rPr>
              <a:t>为已定义的函数，将ｍ</a:t>
            </a:r>
            <a:r>
              <a:rPr lang="en-US" altLang="zh-CN" sz="2400">
                <a:solidFill>
                  <a:schemeClr val="tx1"/>
                </a:solidFill>
              </a:rPr>
              <a:t>ax</a:t>
            </a:r>
            <a:r>
              <a:rPr lang="zh-CN" altLang="en-US" sz="2400">
                <a:solidFill>
                  <a:schemeClr val="tx1"/>
                </a:solidFill>
              </a:rPr>
              <a:t>的入口地址赋给</a:t>
            </a:r>
            <a:r>
              <a:rPr lang="en-US" altLang="zh-CN" sz="2400" smtClean="0">
                <a:solidFill>
                  <a:schemeClr val="tx1"/>
                </a:solidFill>
              </a:rPr>
              <a:t>p</a:t>
            </a:r>
            <a:endParaRPr lang="zh-CN" altLang="en-US" sz="2400">
              <a:solidFill>
                <a:schemeClr val="tx1"/>
              </a:solidFill>
            </a:endParaRPr>
          </a:p>
          <a:p>
            <a:pPr defTabSz="363538">
              <a:lnSpc>
                <a:spcPct val="120000"/>
              </a:lnSpc>
            </a:pPr>
            <a:r>
              <a:rPr lang="en-US" altLang="zh-CN" sz="2400" smtClean="0">
                <a:solidFill>
                  <a:schemeClr val="tx1"/>
                </a:solidFill>
              </a:rPr>
              <a:t>p1=p2;		//p1</a:t>
            </a:r>
            <a:r>
              <a:rPr lang="zh-CN" altLang="en-US" sz="2400">
                <a:solidFill>
                  <a:schemeClr val="tx1"/>
                </a:solidFill>
              </a:rPr>
              <a:t>和</a:t>
            </a:r>
            <a:r>
              <a:rPr lang="en-US" altLang="zh-CN" sz="2400">
                <a:solidFill>
                  <a:schemeClr val="tx1"/>
                </a:solidFill>
              </a:rPr>
              <a:t>p2</a:t>
            </a:r>
            <a:r>
              <a:rPr lang="zh-CN" altLang="en-US" sz="2400">
                <a:solidFill>
                  <a:schemeClr val="tx1"/>
                </a:solidFill>
              </a:rPr>
              <a:t>是基类型相同指针变量，将</a:t>
            </a:r>
            <a:r>
              <a:rPr lang="en-US" altLang="zh-CN" sz="2400">
                <a:solidFill>
                  <a:schemeClr val="tx1"/>
                </a:solidFill>
              </a:rPr>
              <a:t>p2</a:t>
            </a:r>
            <a:r>
              <a:rPr lang="zh-CN" altLang="en-US" sz="2400">
                <a:solidFill>
                  <a:schemeClr val="tx1"/>
                </a:solidFill>
              </a:rPr>
              <a:t>的值赋给</a:t>
            </a:r>
            <a:r>
              <a:rPr lang="en-US" altLang="zh-CN" sz="2400" smtClean="0">
                <a:solidFill>
                  <a:schemeClr val="tx1"/>
                </a:solidFill>
              </a:rPr>
              <a:t>p1</a:t>
            </a:r>
            <a:endParaRPr lang="zh-CN" altLang="en-US" sz="2400">
              <a:solidFill>
                <a:schemeClr val="tx1"/>
              </a:solidFill>
            </a:endParaRPr>
          </a:p>
        </p:txBody>
      </p:sp>
    </p:spTree>
    <p:custDataLst>
      <p:tags r:id="rId1"/>
    </p:custDataLst>
    <p:extLst>
      <p:ext uri="{BB962C8B-B14F-4D97-AF65-F5344CB8AC3E}">
        <p14:creationId xmlns:p14="http://schemas.microsoft.com/office/powerpoint/2010/main" val="405603441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476691"/>
            <a:ext cx="10972800" cy="5649491"/>
          </a:xfrm>
        </p:spPr>
        <p:txBody>
          <a:bodyPr>
            <a:normAutofit/>
          </a:bodyPr>
          <a:lstStyle/>
          <a:p>
            <a:pPr marL="0" indent="0">
              <a:buNone/>
            </a:pPr>
            <a:r>
              <a:rPr lang="en-US" altLang="zh-CN" sz="2400" smtClean="0"/>
              <a:t>#include&lt;iostream&gt;</a:t>
            </a:r>
          </a:p>
          <a:p>
            <a:pPr marL="0" indent="0">
              <a:buNone/>
            </a:pPr>
            <a:r>
              <a:rPr lang="en-US" altLang="zh-CN" sz="2400" smtClean="0"/>
              <a:t>using namespace std;</a:t>
            </a:r>
          </a:p>
          <a:p>
            <a:pPr marL="0" indent="0">
              <a:buNone/>
            </a:pPr>
            <a:r>
              <a:rPr lang="en-US" altLang="zh-CN" sz="2400" smtClean="0"/>
              <a:t>int main()</a:t>
            </a:r>
          </a:p>
          <a:p>
            <a:pPr marL="0" indent="0">
              <a:buNone/>
            </a:pPr>
            <a:r>
              <a:rPr lang="en-US" altLang="zh-CN" sz="2400" smtClean="0"/>
              <a:t>{</a:t>
            </a:r>
          </a:p>
          <a:p>
            <a:pPr marL="0" indent="0">
              <a:buNone/>
            </a:pPr>
            <a:r>
              <a:rPr lang="en-US" altLang="zh-CN" sz="2400"/>
              <a:t>	</a:t>
            </a:r>
            <a:r>
              <a:rPr lang="en-US" altLang="zh-CN" sz="2400" smtClean="0"/>
              <a:t>int a=1, b=2;</a:t>
            </a:r>
          </a:p>
          <a:p>
            <a:pPr marL="0" indent="0">
              <a:buNone/>
            </a:pPr>
            <a:r>
              <a:rPr lang="en-US" altLang="zh-CN" sz="2400"/>
              <a:t>	</a:t>
            </a:r>
            <a:r>
              <a:rPr lang="en-US" altLang="zh-CN" sz="2400" smtClean="0"/>
              <a:t>int *p=&amp;a, *q=&amp;b,*t;</a:t>
            </a:r>
          </a:p>
          <a:p>
            <a:pPr marL="0" indent="0">
              <a:buNone/>
            </a:pPr>
            <a:r>
              <a:rPr lang="en-US" altLang="zh-CN" sz="2400"/>
              <a:t>	</a:t>
            </a:r>
            <a:r>
              <a:rPr lang="en-US" altLang="zh-CN" sz="2400" smtClean="0"/>
              <a:t>t=p; p=q; q=t;</a:t>
            </a:r>
          </a:p>
          <a:p>
            <a:pPr marL="0" indent="0">
              <a:buNone/>
            </a:pPr>
            <a:r>
              <a:rPr lang="en-US" altLang="zh-CN" sz="2400"/>
              <a:t>	</a:t>
            </a:r>
            <a:r>
              <a:rPr lang="en-US" altLang="zh-CN" sz="2400" smtClean="0"/>
              <a:t>printf(“%d %d\d”, a, b);</a:t>
            </a:r>
          </a:p>
          <a:p>
            <a:pPr marL="0" indent="0">
              <a:buNone/>
            </a:pPr>
            <a:r>
              <a:rPr lang="en-US" altLang="zh-CN" sz="2400" smtClean="0"/>
              <a:t>	printf</a:t>
            </a:r>
            <a:r>
              <a:rPr lang="en-US" altLang="zh-CN" sz="2400"/>
              <a:t>(“%d %d\d”, </a:t>
            </a:r>
            <a:r>
              <a:rPr lang="en-US" altLang="zh-CN" sz="2400" smtClean="0"/>
              <a:t>*p, *q);</a:t>
            </a:r>
          </a:p>
          <a:p>
            <a:pPr marL="0" indent="0">
              <a:buNone/>
            </a:pPr>
            <a:r>
              <a:rPr lang="en-US" altLang="zh-CN" sz="2400"/>
              <a:t>	</a:t>
            </a:r>
            <a:r>
              <a:rPr lang="en-US" altLang="zh-CN" sz="2400" smtClean="0"/>
              <a:t>return 0;</a:t>
            </a:r>
          </a:p>
          <a:p>
            <a:pPr marL="0" indent="0">
              <a:buNone/>
            </a:pPr>
            <a:r>
              <a:rPr lang="en-US" altLang="zh-CN" sz="2400"/>
              <a:t>}</a:t>
            </a:r>
            <a:endParaRPr lang="zh-CN" altLang="en-US" sz="2400"/>
          </a:p>
        </p:txBody>
      </p:sp>
    </p:spTree>
    <p:extLst>
      <p:ext uri="{BB962C8B-B14F-4D97-AF65-F5344CB8AC3E}">
        <p14:creationId xmlns:p14="http://schemas.microsoft.com/office/powerpoint/2010/main" val="362659134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50930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ct val="0"/>
              </a:spcBef>
            </a:pPr>
            <a:r>
              <a:rPr lang="zh-CN" altLang="en-US" sz="2400" smtClean="0">
                <a:latin typeface="+mn-ea"/>
              </a:rPr>
              <a:t>指针运算</a:t>
            </a:r>
            <a:endParaRPr lang="en-US" altLang="zh-CN" sz="2400"/>
          </a:p>
          <a:p>
            <a:pPr lvl="1"/>
            <a:r>
              <a:rPr lang="zh-CN" altLang="en-US" sz="2400"/>
              <a:t>③ 两个指针变量可以相减。如果两个指针变量都指向同一个数组中的元素，则两个指针变量值之差是两个指针之间的元素</a:t>
            </a:r>
            <a:r>
              <a:rPr lang="zh-CN" altLang="en-US" sz="2400" smtClean="0"/>
              <a:t>个数</a:t>
            </a:r>
            <a:endParaRPr lang="en-US" altLang="zh-CN" sz="2400" smtClean="0"/>
          </a:p>
          <a:p>
            <a:pPr lvl="1"/>
            <a:endParaRPr lang="en-US" altLang="zh-CN" sz="2400"/>
          </a:p>
          <a:p>
            <a:pPr lvl="1"/>
            <a:r>
              <a:rPr lang="zh-CN" altLang="en-US" sz="2400" smtClean="0"/>
              <a:t>④ </a:t>
            </a:r>
            <a:r>
              <a:rPr lang="zh-CN" altLang="en-US" sz="2400"/>
              <a:t>两个指针变量比较。若两个指针指向同一个数组的元素，则可以进行比较。指向前面的元素的指针变量“小于”指向后面元素的指针变量。如果</a:t>
            </a:r>
            <a:r>
              <a:rPr lang="en-US" altLang="zh-CN" sz="2400"/>
              <a:t>p1</a:t>
            </a:r>
            <a:r>
              <a:rPr lang="zh-CN" altLang="en-US" sz="2400"/>
              <a:t>和</a:t>
            </a:r>
            <a:r>
              <a:rPr lang="en-US" altLang="zh-CN" sz="2400"/>
              <a:t>p2</a:t>
            </a:r>
            <a:r>
              <a:rPr lang="zh-CN" altLang="en-US" sz="2400"/>
              <a:t>不指向同一数组则比较无意义。</a:t>
            </a: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11" name="表格 10"/>
          <p:cNvGraphicFramePr>
            <a:graphicFrameLocks noGrp="1"/>
          </p:cNvGraphicFramePr>
          <p:nvPr>
            <p:extLst>
              <p:ext uri="{D42A27DB-BD31-4B8C-83A1-F6EECF244321}">
                <p14:modId xmlns:p14="http://schemas.microsoft.com/office/powerpoint/2010/main" val="1407424388"/>
              </p:ext>
            </p:extLst>
          </p:nvPr>
        </p:nvGraphicFramePr>
        <p:xfrm>
          <a:off x="8217963" y="4370148"/>
          <a:ext cx="1260000" cy="21336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720000">
                  <a:extLst>
                    <a:ext uri="{9D8B030D-6E8A-4147-A177-3AD203B41FA5}">
                      <a16:colId xmlns:a16="http://schemas.microsoft.com/office/drawing/2014/main" xmlns="" val="2830740394"/>
                    </a:ext>
                  </a:extLst>
                </a:gridCol>
              </a:tblGrid>
              <a:tr h="159474">
                <a:tc>
                  <a:txBody>
                    <a:bodyPr/>
                    <a:lstStyle/>
                    <a:p>
                      <a:endParaRPr lang="zh-CN" altLang="en-US" sz="20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a:t>
                      </a:r>
                      <a:endParaRPr lang="zh-CN" altLang="en-US" sz="20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159474">
                <a:tc>
                  <a:txBody>
                    <a:bodyPr/>
                    <a:lstStyle/>
                    <a:p>
                      <a:r>
                        <a:rPr lang="en-US" altLang="zh-CN" sz="2000" smtClean="0"/>
                        <a:t>p1</a:t>
                      </a:r>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a[0]</a:t>
                      </a:r>
                      <a:endParaRPr lang="zh-CN" altLang="en-US" sz="2000"/>
                    </a:p>
                  </a:txBody>
                  <a:tcPr marT="0" marB="0" anchor="ctr">
                    <a:lnL w="12700" cmpd="sng">
                      <a:noFill/>
                    </a:lnL>
                    <a:lnR w="12700" cmpd="sng">
                      <a:noFill/>
                    </a:lnR>
                    <a:lnT w="12700" cmpd="sng">
                      <a:noFill/>
                    </a:lnT>
                  </a:tcPr>
                </a:tc>
                <a:extLst>
                  <a:ext uri="{0D108BD9-81ED-4DB2-BD59-A6C34878D82A}">
                    <a16:rowId xmlns:a16="http://schemas.microsoft.com/office/drawing/2014/main" xmlns="" val="1787127751"/>
                  </a:ext>
                </a:extLst>
              </a:tr>
              <a:tr h="159474">
                <a:tc>
                  <a:txBody>
                    <a:bodyPr/>
                    <a:lstStyle/>
                    <a:p>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a[1]</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2672163541"/>
                  </a:ext>
                </a:extLst>
              </a:tr>
              <a:tr h="159474">
                <a:tc>
                  <a:txBody>
                    <a:bodyPr/>
                    <a:lstStyle/>
                    <a:p>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a[2]</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1848072173"/>
                  </a:ext>
                </a:extLst>
              </a:tr>
              <a:tr h="159474">
                <a:tc>
                  <a:txBody>
                    <a:bodyPr/>
                    <a:lstStyle/>
                    <a:p>
                      <a:r>
                        <a:rPr lang="en-US" altLang="zh-CN" sz="2000" smtClean="0"/>
                        <a:t>p2</a:t>
                      </a:r>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a[3]</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1771019068"/>
                  </a:ext>
                </a:extLst>
              </a:tr>
              <a:tr h="159474">
                <a:tc>
                  <a:txBody>
                    <a:bodyPr/>
                    <a:lstStyle/>
                    <a:p>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a[4]</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3747436585"/>
                  </a:ext>
                </a:extLst>
              </a:tr>
              <a:tr h="159474">
                <a:tc>
                  <a:txBody>
                    <a:bodyPr/>
                    <a:lstStyle/>
                    <a:p>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a[5]</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1563760208"/>
                  </a:ext>
                </a:extLst>
              </a:tr>
            </a:tbl>
          </a:graphicData>
        </a:graphic>
      </p:graphicFrame>
      <p:cxnSp>
        <p:nvCxnSpPr>
          <p:cNvPr id="13" name="直接箭头连接符 12"/>
          <p:cNvCxnSpPr/>
          <p:nvPr/>
        </p:nvCxnSpPr>
        <p:spPr>
          <a:xfrm>
            <a:off x="8393984" y="4841636"/>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8393984" y="5784611"/>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265205562"/>
      </p:ext>
    </p:extLst>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7"/>
            <a:ext cx="10999304" cy="39354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zh-CN" altLang="en-US" sz="2400" smtClean="0">
                <a:latin typeface="+mn-ea"/>
              </a:rPr>
              <a:t>指针</a:t>
            </a:r>
            <a:r>
              <a:rPr lang="zh-CN" altLang="en-US" sz="2400">
                <a:latin typeface="+mn-ea"/>
              </a:rPr>
              <a:t>变量可以有空值，即该指针变量不指向任何变量。</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en-US" altLang="zh-CN" sz="2400">
                <a:latin typeface="+mn-ea"/>
              </a:rPr>
              <a:t>NULL</a:t>
            </a:r>
            <a:r>
              <a:rPr lang="zh-CN" altLang="en-US" sz="2400">
                <a:latin typeface="+mn-ea"/>
              </a:rPr>
              <a:t>是一个符号常量，代表整数</a:t>
            </a:r>
            <a:r>
              <a:rPr lang="en-US" altLang="zh-CN" sz="2400">
                <a:latin typeface="+mn-ea"/>
              </a:rPr>
              <a:t>0</a:t>
            </a:r>
            <a:r>
              <a:rPr lang="zh-CN" altLang="en-US" sz="2400">
                <a:latin typeface="+mn-ea"/>
              </a:rPr>
              <a:t>。在</a:t>
            </a:r>
            <a:r>
              <a:rPr lang="en-US" altLang="zh-CN" sz="2400">
                <a:latin typeface="+mn-ea"/>
              </a:rPr>
              <a:t>stdio.h</a:t>
            </a:r>
            <a:r>
              <a:rPr lang="zh-CN" altLang="en-US" sz="2400">
                <a:latin typeface="+mn-ea"/>
              </a:rPr>
              <a:t>头文件中对</a:t>
            </a:r>
            <a:r>
              <a:rPr lang="en-US" altLang="zh-CN" sz="2400">
                <a:latin typeface="+mn-ea"/>
              </a:rPr>
              <a:t>NULL</a:t>
            </a:r>
            <a:r>
              <a:rPr lang="zh-CN" altLang="en-US" sz="2400">
                <a:latin typeface="+mn-ea"/>
              </a:rPr>
              <a:t>进行了定义：</a:t>
            </a:r>
            <a:r>
              <a:rPr lang="en-US" altLang="zh-CN" sz="2400">
                <a:latin typeface="+mn-ea"/>
              </a:rPr>
              <a:t>#define NULL 0</a:t>
            </a:r>
          </a:p>
          <a:p>
            <a:pPr marL="342900" indent="-342900">
              <a:lnSpc>
                <a:spcPct val="150000"/>
              </a:lnSpc>
              <a:spcBef>
                <a:spcPct val="0"/>
              </a:spcBef>
              <a:buFont typeface="Arial" panose="020B0604020202020204" pitchFamily="34" charset="0"/>
              <a:buAutoNum type="arabicParenBoth"/>
            </a:pPr>
            <a:endParaRPr lang="en-US" altLang="zh-CN" sz="2400" smtClean="0">
              <a:latin typeface="+mn-ea"/>
            </a:endParaRPr>
          </a:p>
          <a:p>
            <a:pPr marL="342900" indent="-342900">
              <a:lnSpc>
                <a:spcPct val="150000"/>
              </a:lnSpc>
              <a:spcBef>
                <a:spcPct val="0"/>
              </a:spcBef>
              <a:buFont typeface="Arial" panose="020B0604020202020204" pitchFamily="34" charset="0"/>
              <a:buAutoNum type="arabicParenBoth"/>
            </a:pPr>
            <a:endParaRPr lang="en-US" altLang="zh-CN" sz="2400">
              <a:latin typeface="+mn-ea"/>
            </a:endParaRPr>
          </a:p>
          <a:p>
            <a:pPr marL="342900" indent="-342900">
              <a:lnSpc>
                <a:spcPct val="150000"/>
              </a:lnSpc>
              <a:spcBef>
                <a:spcPct val="0"/>
              </a:spcBef>
              <a:buFont typeface="Arial" panose="020B0604020202020204" pitchFamily="34" charset="0"/>
              <a:buAutoNum type="arabicParenBoth"/>
            </a:pPr>
            <a:endParaRPr lang="en-US" altLang="zh-CN" sz="2400" smtClean="0">
              <a:latin typeface="+mn-ea"/>
            </a:endParaRPr>
          </a:p>
          <a:p>
            <a:pPr>
              <a:lnSpc>
                <a:spcPct val="150000"/>
              </a:lnSpc>
              <a:spcBef>
                <a:spcPct val="0"/>
              </a:spcBef>
            </a:pPr>
            <a:endParaRPr lang="zh-CN" altLang="en-US" sz="2400">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7178935" y="1715390"/>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p=NULL;</a:t>
            </a:r>
            <a:endParaRPr lang="en-US" altLang="zh-CN" sz="1600" smtClean="0">
              <a:solidFill>
                <a:srgbClr val="92D050"/>
              </a:solidFill>
            </a:endParaRPr>
          </a:p>
        </p:txBody>
      </p:sp>
      <p:grpSp>
        <p:nvGrpSpPr>
          <p:cNvPr id="9" name="组合 8">
            <a:extLst>
              <a:ext uri="{FF2B5EF4-FFF2-40B4-BE49-F238E27FC236}">
                <a16:creationId xmlns:a16="http://schemas.microsoft.com/office/drawing/2014/main" xmlns="" id="{17545ED2-DA8A-47EF-94D4-E66974757BFA}"/>
              </a:ext>
            </a:extLst>
          </p:cNvPr>
          <p:cNvGrpSpPr/>
          <p:nvPr/>
        </p:nvGrpSpPr>
        <p:grpSpPr>
          <a:xfrm>
            <a:off x="1735622" y="3532458"/>
            <a:ext cx="9105791" cy="1168130"/>
            <a:chOff x="8582294" y="4088153"/>
            <a:chExt cx="9396544" cy="1168130"/>
          </a:xfrm>
        </p:grpSpPr>
        <p:sp>
          <p:nvSpPr>
            <p:cNvPr id="11" name="MH_Other_1">
              <a:extLst>
                <a:ext uri="{FF2B5EF4-FFF2-40B4-BE49-F238E27FC236}">
                  <a16:creationId xmlns:a16="http://schemas.microsoft.com/office/drawing/2014/main" xmlns="" id="{98756F42-E805-44E1-B206-210FDC56FF02}"/>
                </a:ext>
              </a:extLst>
            </p:cNvPr>
            <p:cNvSpPr/>
            <p:nvPr>
              <p:custDataLst>
                <p:tags r:id="rId5"/>
              </p:custDataLst>
            </p:nvPr>
          </p:nvSpPr>
          <p:spPr>
            <a:xfrm>
              <a:off x="8582294" y="4088154"/>
              <a:ext cx="774700" cy="1168129"/>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chemeClr val="accent1"/>
            </a:solidFill>
            <a:ln>
              <a:noFill/>
            </a:ln>
          </p:spPr>
          <p:txBody>
            <a:bodyPr anchor="t"/>
            <a:lstStyle/>
            <a:p>
              <a:pPr>
                <a:lnSpc>
                  <a:spcPct val="150000"/>
                </a:lnSpc>
                <a:spcBef>
                  <a:spcPct val="0"/>
                </a:spcBef>
              </a:pPr>
              <a:r>
                <a:rPr lang="zh-CN" altLang="en-US" sz="2400" dirty="0">
                  <a:latin typeface="+mn-ea"/>
                </a:rPr>
                <a:t>注意</a:t>
              </a:r>
            </a:p>
          </p:txBody>
        </p:sp>
        <p:sp>
          <p:nvSpPr>
            <p:cNvPr id="12" name="MH_SubTitle_1">
              <a:extLst>
                <a:ext uri="{FF2B5EF4-FFF2-40B4-BE49-F238E27FC236}">
                  <a16:creationId xmlns:a16="http://schemas.microsoft.com/office/drawing/2014/main" xmlns="" id="{69E4BA76-C13A-4969-92D9-9D00A59EA9BD}"/>
                </a:ext>
              </a:extLst>
            </p:cNvPr>
            <p:cNvSpPr/>
            <p:nvPr>
              <p:custDataLst>
                <p:tags r:id="rId6"/>
              </p:custDataLst>
            </p:nvPr>
          </p:nvSpPr>
          <p:spPr>
            <a:xfrm>
              <a:off x="9371545" y="4088153"/>
              <a:ext cx="8607293" cy="1037202"/>
            </a:xfrm>
            <a:prstGeom prst="rect">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r>
                <a:rPr lang="en-US" altLang="zh-CN" sz="2400">
                  <a:latin typeface="+mn-ea"/>
                </a:rPr>
                <a:t>p</a:t>
              </a:r>
              <a:r>
                <a:rPr lang="zh-CN" altLang="en-US" sz="2400">
                  <a:latin typeface="+mn-ea"/>
                </a:rPr>
                <a:t>的值为</a:t>
              </a:r>
              <a:r>
                <a:rPr lang="en-US" altLang="zh-CN" sz="2400">
                  <a:latin typeface="+mn-ea"/>
                </a:rPr>
                <a:t>NULL</a:t>
              </a:r>
              <a:r>
                <a:rPr lang="zh-CN" altLang="en-US" sz="2400">
                  <a:latin typeface="+mn-ea"/>
                </a:rPr>
                <a:t>与未对</a:t>
              </a:r>
              <a:r>
                <a:rPr lang="en-US" altLang="zh-CN" sz="2400">
                  <a:latin typeface="+mn-ea"/>
                </a:rPr>
                <a:t>p</a:t>
              </a:r>
              <a:r>
                <a:rPr lang="zh-CN" altLang="en-US" sz="2400">
                  <a:latin typeface="+mn-ea"/>
                </a:rPr>
                <a:t>赋值是两个不同的概念。前者是有值的（值为</a:t>
              </a:r>
              <a:r>
                <a:rPr lang="en-US" altLang="zh-CN" sz="2400">
                  <a:latin typeface="+mn-ea"/>
                </a:rPr>
                <a:t>0</a:t>
              </a:r>
              <a:r>
                <a:rPr lang="zh-CN" altLang="en-US" sz="2400">
                  <a:latin typeface="+mn-ea"/>
                </a:rPr>
                <a:t>），不指向任何变量，后者虽未对</a:t>
              </a:r>
              <a:r>
                <a:rPr lang="en-US" altLang="zh-CN" sz="2400">
                  <a:latin typeface="+mn-ea"/>
                </a:rPr>
                <a:t>p</a:t>
              </a:r>
              <a:r>
                <a:rPr lang="zh-CN" altLang="en-US" sz="2400">
                  <a:latin typeface="+mn-ea"/>
                </a:rPr>
                <a:t>赋值但并不等于</a:t>
              </a:r>
              <a:r>
                <a:rPr lang="en-US" altLang="zh-CN" sz="2400">
                  <a:latin typeface="+mn-ea"/>
                </a:rPr>
                <a:t>p</a:t>
              </a:r>
              <a:r>
                <a:rPr lang="zh-CN" altLang="en-US" sz="2400">
                  <a:latin typeface="+mn-ea"/>
                </a:rPr>
                <a:t>无值，只是它的值是一个无法预料的值，也就是</a:t>
              </a:r>
              <a:r>
                <a:rPr lang="en-US" altLang="zh-CN" sz="2400">
                  <a:latin typeface="+mn-ea"/>
                </a:rPr>
                <a:t>p</a:t>
              </a:r>
              <a:r>
                <a:rPr lang="zh-CN" altLang="en-US" sz="2400">
                  <a:latin typeface="+mn-ea"/>
                </a:rPr>
                <a:t>可能指向一个事先未指定的单元。</a:t>
              </a:r>
              <a:endParaRPr lang="zh-CN" altLang="en-US" sz="2400" dirty="0">
                <a:latin typeface="+mn-ea"/>
              </a:endParaRPr>
            </a:p>
          </p:txBody>
        </p:sp>
        <p:sp>
          <p:nvSpPr>
            <p:cNvPr id="13" name="MH_Other_2">
              <a:extLst>
                <a:ext uri="{FF2B5EF4-FFF2-40B4-BE49-F238E27FC236}">
                  <a16:creationId xmlns:a16="http://schemas.microsoft.com/office/drawing/2014/main" xmlns="" id="{3CA80AA9-E20C-418F-9461-7E1AE248D8DE}"/>
                </a:ext>
              </a:extLst>
            </p:cNvPr>
            <p:cNvSpPr/>
            <p:nvPr>
              <p:custDataLst>
                <p:tags r:id="rId7"/>
              </p:custDataLst>
            </p:nvPr>
          </p:nvSpPr>
          <p:spPr>
            <a:xfrm rot="16200000">
              <a:off x="17677213" y="4823730"/>
              <a:ext cx="301625" cy="301625"/>
            </a:xfrm>
            <a:prstGeom prst="rtTriangle">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endParaRPr lang="zh-CN" altLang="en-US">
                <a:solidFill>
                  <a:srgbClr val="FFFFFF"/>
                </a:solidFill>
                <a:latin typeface="+mn-ea"/>
              </a:endParaRPr>
            </a:p>
          </p:txBody>
        </p:sp>
      </p:grpSp>
      <p:sp>
        <p:nvSpPr>
          <p:cNvPr id="14" name="圆角矩形 13">
            <a:extLst>
              <a:ext uri="{FF2B5EF4-FFF2-40B4-BE49-F238E27FC236}">
                <a16:creationId xmlns:a16="http://schemas.microsoft.com/office/drawing/2014/main" xmlns="" id="{81B73C8E-79CB-4F4E-829B-E13EEDDD322F}"/>
              </a:ext>
            </a:extLst>
          </p:cNvPr>
          <p:cNvSpPr/>
          <p:nvPr/>
        </p:nvSpPr>
        <p:spPr>
          <a:xfrm>
            <a:off x="7305396" y="416535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if(p==NULL)</a:t>
            </a:r>
            <a:endParaRPr lang="en-US" altLang="zh-CN" sz="1600" smtClean="0">
              <a:solidFill>
                <a:srgbClr val="92D050"/>
              </a:solidFill>
            </a:endParaRPr>
          </a:p>
        </p:txBody>
      </p:sp>
    </p:spTree>
    <p:custDataLst>
      <p:tags r:id="rId1"/>
    </p:custDataLst>
    <p:extLst>
      <p:ext uri="{BB962C8B-B14F-4D97-AF65-F5344CB8AC3E}">
        <p14:creationId xmlns:p14="http://schemas.microsoft.com/office/powerpoint/2010/main" val="1536021610"/>
      </p:ext>
    </p:extLst>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7"/>
            <a:ext cx="10999304" cy="39354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ct val="0"/>
              </a:spcBef>
            </a:pPr>
            <a:r>
              <a:rPr lang="zh-CN" altLang="en-US" sz="2400" smtClean="0">
                <a:latin typeface="+mn-ea"/>
              </a:rPr>
              <a:t>（</a:t>
            </a:r>
            <a:r>
              <a:rPr lang="en-US" altLang="zh-CN" sz="2400" smtClean="0">
                <a:latin typeface="+mn-ea"/>
              </a:rPr>
              <a:t>3</a:t>
            </a:r>
            <a:r>
              <a:rPr lang="zh-CN" altLang="en-US" sz="2400" smtClean="0">
                <a:latin typeface="+mn-ea"/>
              </a:rPr>
              <a:t>）</a:t>
            </a:r>
            <a:r>
              <a:rPr lang="en-US" altLang="zh-CN" sz="2400" smtClean="0">
                <a:latin typeface="+mn-ea"/>
              </a:rPr>
              <a:t>p=NULL</a:t>
            </a:r>
            <a:r>
              <a:rPr lang="zh-CN" altLang="en-US" sz="2400" smtClean="0">
                <a:latin typeface="+mn-ea"/>
              </a:rPr>
              <a:t>；</a:t>
            </a:r>
            <a:endParaRPr lang="en-US" altLang="zh-CN" sz="2400" smtClean="0">
              <a:latin typeface="+mn-ea"/>
            </a:endParaRPr>
          </a:p>
          <a:p>
            <a:pPr>
              <a:lnSpc>
                <a:spcPct val="150000"/>
              </a:lnSpc>
              <a:spcBef>
                <a:spcPct val="0"/>
              </a:spcBef>
            </a:pPr>
            <a:r>
              <a:rPr lang="zh-CN" altLang="en-US" sz="2400" smtClean="0">
                <a:latin typeface="+mn-ea"/>
              </a:rPr>
              <a:t>它</a:t>
            </a:r>
            <a:r>
              <a:rPr lang="zh-CN" altLang="en-US" sz="2400">
                <a:latin typeface="+mn-ea"/>
              </a:rPr>
              <a:t>使</a:t>
            </a:r>
            <a:r>
              <a:rPr lang="en-US" altLang="zh-CN" sz="2400">
                <a:latin typeface="+mn-ea"/>
              </a:rPr>
              <a:t>p</a:t>
            </a:r>
            <a:r>
              <a:rPr lang="zh-CN" altLang="en-US" sz="2400">
                <a:latin typeface="+mn-ea"/>
              </a:rPr>
              <a:t>指向地址为</a:t>
            </a:r>
            <a:r>
              <a:rPr lang="en-US" altLang="zh-CN" sz="2400">
                <a:latin typeface="+mn-ea"/>
              </a:rPr>
              <a:t>0</a:t>
            </a:r>
            <a:r>
              <a:rPr lang="zh-CN" altLang="en-US" sz="2400">
                <a:latin typeface="+mn-ea"/>
              </a:rPr>
              <a:t>的单元。系统保证使该单元不作它用（不存放有效数据）</a:t>
            </a:r>
            <a:r>
              <a:rPr lang="zh-CN" altLang="en-US" sz="2400" smtClean="0">
                <a:latin typeface="+mn-ea"/>
              </a:rPr>
              <a:t>。</a:t>
            </a:r>
            <a:endParaRPr lang="en-US" altLang="zh-CN" sz="2400">
              <a:latin typeface="+mn-ea"/>
            </a:endParaRPr>
          </a:p>
          <a:p>
            <a:pPr>
              <a:lnSpc>
                <a:spcPct val="150000"/>
              </a:lnSpc>
              <a:spcBef>
                <a:spcPct val="0"/>
              </a:spcBef>
            </a:pPr>
            <a:r>
              <a:rPr lang="zh-CN" altLang="en-US" sz="2400" smtClean="0">
                <a:latin typeface="+mn-ea"/>
              </a:rPr>
              <a:t>（</a:t>
            </a:r>
            <a:r>
              <a:rPr lang="en-US" altLang="zh-CN" sz="2400" smtClean="0">
                <a:latin typeface="+mn-ea"/>
              </a:rPr>
              <a:t>4</a:t>
            </a:r>
            <a:r>
              <a:rPr lang="zh-CN" altLang="en-US" sz="2400" smtClean="0">
                <a:latin typeface="+mn-ea"/>
              </a:rPr>
              <a:t>）任何</a:t>
            </a:r>
            <a:r>
              <a:rPr lang="zh-CN" altLang="en-US" sz="2400">
                <a:latin typeface="+mn-ea"/>
              </a:rPr>
              <a:t>指针变量或地址都可以与</a:t>
            </a:r>
            <a:r>
              <a:rPr lang="en-US" altLang="zh-CN" sz="2400">
                <a:latin typeface="+mn-ea"/>
              </a:rPr>
              <a:t>NULL</a:t>
            </a:r>
            <a:r>
              <a:rPr lang="zh-CN" altLang="en-US" sz="2400">
                <a:latin typeface="+mn-ea"/>
              </a:rPr>
              <a:t>作相等或不相等的比较。</a:t>
            </a: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7178935" y="1715390"/>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p=NULL;</a:t>
            </a:r>
            <a:endParaRPr lang="en-US" altLang="zh-CN" sz="1600" smtClean="0">
              <a:solidFill>
                <a:srgbClr val="92D050"/>
              </a:solidFill>
            </a:endParaRPr>
          </a:p>
        </p:txBody>
      </p:sp>
      <p:sp>
        <p:nvSpPr>
          <p:cNvPr id="14" name="圆角矩形 13">
            <a:extLst>
              <a:ext uri="{FF2B5EF4-FFF2-40B4-BE49-F238E27FC236}">
                <a16:creationId xmlns:a16="http://schemas.microsoft.com/office/drawing/2014/main" xmlns="" id="{81B73C8E-79CB-4F4E-829B-E13EEDDD322F}"/>
              </a:ext>
            </a:extLst>
          </p:cNvPr>
          <p:cNvSpPr/>
          <p:nvPr/>
        </p:nvSpPr>
        <p:spPr>
          <a:xfrm>
            <a:off x="7305396" y="416535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if(p==NULL)</a:t>
            </a:r>
            <a:endParaRPr lang="en-US" altLang="zh-CN" sz="1600" smtClean="0">
              <a:solidFill>
                <a:srgbClr val="92D050"/>
              </a:solidFill>
            </a:endParaRPr>
          </a:p>
        </p:txBody>
      </p:sp>
    </p:spTree>
    <p:custDataLst>
      <p:tags r:id="rId1"/>
    </p:custDataLst>
    <p:extLst>
      <p:ext uri="{BB962C8B-B14F-4D97-AF65-F5344CB8AC3E}">
        <p14:creationId xmlns:p14="http://schemas.microsoft.com/office/powerpoint/2010/main" val="37450195"/>
      </p:ext>
    </p:extLst>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7"/>
            <a:ext cx="10999304" cy="39354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zh-CN" altLang="en-US" sz="2400">
                <a:latin typeface="+mn-ea"/>
              </a:rPr>
              <a:t>指针的优点：</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zh-CN" altLang="en-US" sz="2400">
                <a:latin typeface="+mn-ea"/>
              </a:rPr>
              <a:t>提高程序效率；</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zh-CN" altLang="en-US" sz="2400">
                <a:latin typeface="+mn-ea"/>
              </a:rPr>
              <a:t>在调用函数时当指针指向的变量的值改变时，这些值能够为主调函数使用，即可以从函数调用得到多个可改变的值；</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zh-CN" altLang="en-US" sz="2400">
                <a:latin typeface="+mn-ea"/>
              </a:rPr>
              <a:t>可以实现动态存储分配</a:t>
            </a:r>
            <a:r>
              <a:rPr lang="zh-CN" altLang="en-US" sz="2400" smtClean="0">
                <a:latin typeface="+mn-ea"/>
              </a:rPr>
              <a:t>。</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zh-CN" altLang="en-US" sz="2400">
                <a:latin typeface="+mn-ea"/>
              </a:rPr>
              <a:t>如果使用指针不当，会出现隐蔽的、难以发现和排除的故障。因此，使用指针要十分小心谨慎。</a:t>
            </a: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505780662"/>
      </p:ext>
    </p:extLst>
  </p:cSld>
  <p:clrMapOvr>
    <a:masterClrMapping/>
  </p:clrMapOvr>
  <p:transition spd="slow"/>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59" y="1021558"/>
            <a:ext cx="11348503"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45190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39724"/>
            <a:ext cx="10515600" cy="5603875"/>
          </a:xfrm>
        </p:spPr>
        <p:txBody>
          <a:bodyPr>
            <a:normAutofit fontScale="85000" lnSpcReduction="20000"/>
          </a:bodyPr>
          <a:lstStyle/>
          <a:p>
            <a:pPr marL="0" indent="0">
              <a:buNone/>
            </a:pPr>
            <a:r>
              <a:rPr lang="en-US" altLang="zh-CN"/>
              <a:t>#include&lt;stdio.h&gt;</a:t>
            </a:r>
          </a:p>
          <a:p>
            <a:pPr marL="0" indent="0">
              <a:buNone/>
            </a:pPr>
            <a:r>
              <a:rPr lang="en-US" altLang="zh-CN"/>
              <a:t>#include&lt;stdlib.h&gt;</a:t>
            </a:r>
          </a:p>
          <a:p>
            <a:pPr marL="0" indent="0">
              <a:buNone/>
            </a:pPr>
            <a:r>
              <a:rPr lang="en-US" altLang="zh-CN"/>
              <a:t>void calloff(int *a, int n);</a:t>
            </a:r>
          </a:p>
          <a:p>
            <a:pPr marL="0" indent="0">
              <a:buNone/>
            </a:pPr>
            <a:r>
              <a:rPr lang="en-US" altLang="zh-CN"/>
              <a:t>int main()</a:t>
            </a:r>
          </a:p>
          <a:p>
            <a:pPr marL="0" indent="0">
              <a:buNone/>
            </a:pPr>
            <a:r>
              <a:rPr lang="en-US" altLang="zh-CN"/>
              <a:t>{</a:t>
            </a:r>
          </a:p>
          <a:p>
            <a:pPr marL="0" indent="0">
              <a:buNone/>
            </a:pPr>
            <a:r>
              <a:rPr lang="en-US" altLang="zh-CN"/>
              <a:t>	int n, i;</a:t>
            </a:r>
          </a:p>
          <a:p>
            <a:pPr marL="0" indent="0">
              <a:buNone/>
            </a:pPr>
            <a:r>
              <a:rPr lang="en-US" altLang="zh-CN"/>
              <a:t>	int *a;</a:t>
            </a:r>
          </a:p>
          <a:p>
            <a:pPr marL="0" indent="0">
              <a:buNone/>
            </a:pPr>
            <a:r>
              <a:rPr lang="en-US" altLang="zh-CN"/>
              <a:t>	</a:t>
            </a:r>
            <a:r>
              <a:rPr lang="en-US" altLang="zh-CN" smtClean="0"/>
              <a:t>//</a:t>
            </a:r>
            <a:r>
              <a:rPr lang="zh-CN" altLang="en-US" smtClean="0"/>
              <a:t>输入人数</a:t>
            </a:r>
            <a:endParaRPr lang="en-US" altLang="zh-CN" smtClean="0"/>
          </a:p>
          <a:p>
            <a:pPr marL="0" indent="0">
              <a:buNone/>
            </a:pPr>
            <a:r>
              <a:rPr lang="en-US" altLang="zh-CN"/>
              <a:t>	</a:t>
            </a:r>
            <a:r>
              <a:rPr lang="en-US" altLang="zh-CN" smtClean="0"/>
              <a:t>//</a:t>
            </a:r>
            <a:r>
              <a:rPr lang="zh-CN" altLang="en-US" smtClean="0"/>
              <a:t>申请空间</a:t>
            </a:r>
            <a:endParaRPr lang="en-US" altLang="zh-CN"/>
          </a:p>
          <a:p>
            <a:pPr marL="0" indent="0">
              <a:buNone/>
            </a:pPr>
            <a:r>
              <a:rPr lang="en-US" altLang="zh-CN"/>
              <a:t>	</a:t>
            </a:r>
            <a:r>
              <a:rPr lang="en-US" altLang="zh-CN" smtClean="0"/>
              <a:t>//</a:t>
            </a:r>
            <a:r>
              <a:rPr lang="zh-CN" altLang="en-US" smtClean="0"/>
              <a:t>将每个元素赋值为</a:t>
            </a:r>
            <a:r>
              <a:rPr lang="en-US" altLang="zh-CN" smtClean="0"/>
              <a:t>1.</a:t>
            </a:r>
            <a:r>
              <a:rPr lang="zh-CN" altLang="en-US" smtClean="0"/>
              <a:t>其中</a:t>
            </a:r>
            <a:r>
              <a:rPr lang="en-US" altLang="zh-CN" smtClean="0"/>
              <a:t>1</a:t>
            </a:r>
            <a:r>
              <a:rPr lang="zh-CN" altLang="en-US" smtClean="0"/>
              <a:t>表示在位置，</a:t>
            </a:r>
            <a:r>
              <a:rPr lang="en-US" altLang="zh-CN" smtClean="0"/>
              <a:t>0</a:t>
            </a:r>
            <a:r>
              <a:rPr lang="zh-CN" altLang="en-US" smtClean="0"/>
              <a:t>表示离开</a:t>
            </a:r>
            <a:endParaRPr lang="en-US" altLang="zh-CN"/>
          </a:p>
          <a:p>
            <a:pPr marL="0" indent="0">
              <a:buNone/>
            </a:pPr>
            <a:r>
              <a:rPr lang="en-US" altLang="zh-CN"/>
              <a:t>	</a:t>
            </a:r>
            <a:r>
              <a:rPr lang="en-US" altLang="zh-CN" smtClean="0"/>
              <a:t>//</a:t>
            </a:r>
            <a:r>
              <a:rPr lang="zh-CN" altLang="en-US" smtClean="0"/>
              <a:t>报数</a:t>
            </a:r>
            <a:endParaRPr lang="en-US" altLang="zh-CN"/>
          </a:p>
          <a:p>
            <a:pPr marL="0" indent="0">
              <a:buNone/>
            </a:pPr>
            <a:r>
              <a:rPr lang="en-US" altLang="zh-CN"/>
              <a:t>	</a:t>
            </a:r>
            <a:r>
              <a:rPr lang="en-US" altLang="zh-CN" smtClean="0"/>
              <a:t>//</a:t>
            </a:r>
            <a:r>
              <a:rPr lang="zh-CN" altLang="en-US" smtClean="0"/>
              <a:t>输出结果</a:t>
            </a:r>
            <a:endParaRPr lang="en-US" altLang="zh-CN"/>
          </a:p>
          <a:p>
            <a:pPr marL="0" indent="0">
              <a:buNone/>
            </a:pPr>
            <a:r>
              <a:rPr lang="en-US" altLang="zh-CN"/>
              <a:t>	return 0;</a:t>
            </a:r>
          </a:p>
          <a:p>
            <a:pPr marL="0" indent="0">
              <a:buNone/>
            </a:pPr>
            <a:r>
              <a:rPr lang="en-US" altLang="zh-CN"/>
              <a:t>}</a:t>
            </a:r>
            <a:endParaRPr lang="zh-CN" altLang="en-US"/>
          </a:p>
        </p:txBody>
      </p:sp>
    </p:spTree>
    <p:extLst>
      <p:ext uri="{BB962C8B-B14F-4D97-AF65-F5344CB8AC3E}">
        <p14:creationId xmlns:p14="http://schemas.microsoft.com/office/powerpoint/2010/main" val="428314953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39724"/>
            <a:ext cx="5105400" cy="5603875"/>
          </a:xfrm>
        </p:spPr>
        <p:txBody>
          <a:bodyPr>
            <a:normAutofit fontScale="70000" lnSpcReduction="20000"/>
          </a:bodyPr>
          <a:lstStyle/>
          <a:p>
            <a:pPr marL="0" indent="0">
              <a:buNone/>
            </a:pPr>
            <a:r>
              <a:rPr lang="en-US" altLang="zh-CN"/>
              <a:t>#include&lt;stdio.h&gt;</a:t>
            </a:r>
          </a:p>
          <a:p>
            <a:pPr marL="0" indent="0">
              <a:buNone/>
            </a:pPr>
            <a:r>
              <a:rPr lang="en-US" altLang="zh-CN"/>
              <a:t>#include&lt;stdlib.h&gt;</a:t>
            </a:r>
          </a:p>
          <a:p>
            <a:pPr marL="0" indent="0">
              <a:buNone/>
            </a:pPr>
            <a:r>
              <a:rPr lang="en-US" altLang="zh-CN"/>
              <a:t>void calloff(int *a, int n);</a:t>
            </a:r>
          </a:p>
          <a:p>
            <a:pPr marL="0" indent="0">
              <a:buNone/>
            </a:pPr>
            <a:r>
              <a:rPr lang="en-US" altLang="zh-CN"/>
              <a:t>int main()</a:t>
            </a:r>
          </a:p>
          <a:p>
            <a:pPr marL="0" indent="0">
              <a:buNone/>
            </a:pPr>
            <a:r>
              <a:rPr lang="en-US" altLang="zh-CN"/>
              <a:t>{</a:t>
            </a:r>
          </a:p>
          <a:p>
            <a:pPr marL="0" indent="0">
              <a:buNone/>
            </a:pPr>
            <a:r>
              <a:rPr lang="en-US" altLang="zh-CN"/>
              <a:t>	int n, i;</a:t>
            </a:r>
          </a:p>
          <a:p>
            <a:pPr marL="0" indent="0">
              <a:buNone/>
            </a:pPr>
            <a:r>
              <a:rPr lang="en-US" altLang="zh-CN"/>
              <a:t>	int *a</a:t>
            </a:r>
            <a:r>
              <a:rPr lang="en-US" altLang="zh-CN" smtClean="0"/>
              <a:t>;</a:t>
            </a:r>
          </a:p>
          <a:p>
            <a:pPr marL="0" indent="0">
              <a:buNone/>
            </a:pPr>
            <a:r>
              <a:rPr lang="en-US" altLang="zh-CN"/>
              <a:t>	</a:t>
            </a:r>
            <a:r>
              <a:rPr lang="en-US" altLang="zh-CN" smtClean="0"/>
              <a:t>//</a:t>
            </a:r>
            <a:r>
              <a:rPr lang="zh-CN" altLang="en-US" smtClean="0"/>
              <a:t>输入人数</a:t>
            </a:r>
            <a:endParaRPr lang="en-US" altLang="zh-CN"/>
          </a:p>
          <a:p>
            <a:pPr marL="0" indent="0">
              <a:buNone/>
            </a:pPr>
            <a:r>
              <a:rPr lang="en-US" altLang="zh-CN"/>
              <a:t>	printf("</a:t>
            </a:r>
            <a:r>
              <a:rPr lang="zh-CN" altLang="en-US"/>
              <a:t>输入人数：</a:t>
            </a:r>
            <a:r>
              <a:rPr lang="en-US" altLang="zh-CN"/>
              <a:t>");</a:t>
            </a:r>
          </a:p>
          <a:p>
            <a:pPr marL="0" indent="0">
              <a:buNone/>
            </a:pPr>
            <a:r>
              <a:rPr lang="en-US" altLang="zh-CN"/>
              <a:t>	scanf("%d", &amp;n</a:t>
            </a:r>
            <a:r>
              <a:rPr lang="en-US" altLang="zh-CN" smtClean="0"/>
              <a:t>);</a:t>
            </a:r>
          </a:p>
          <a:p>
            <a:pPr marL="0" indent="0">
              <a:buNone/>
            </a:pPr>
            <a:r>
              <a:rPr lang="en-US" altLang="zh-CN"/>
              <a:t>	</a:t>
            </a:r>
            <a:r>
              <a:rPr lang="en-US" altLang="zh-CN" smtClean="0"/>
              <a:t>//</a:t>
            </a:r>
            <a:r>
              <a:rPr lang="zh-CN" altLang="en-US" smtClean="0"/>
              <a:t>申请空间</a:t>
            </a:r>
            <a:endParaRPr lang="en-US" altLang="zh-CN"/>
          </a:p>
          <a:p>
            <a:pPr marL="0" indent="0">
              <a:buNone/>
            </a:pPr>
            <a:r>
              <a:rPr lang="en-US" altLang="zh-CN"/>
              <a:t>	a=(int *)calloc(n, sizeof(int</a:t>
            </a:r>
            <a:r>
              <a:rPr lang="en-US" altLang="zh-CN" smtClean="0"/>
              <a:t>));</a:t>
            </a:r>
          </a:p>
          <a:p>
            <a:pPr marL="0" indent="0">
              <a:buNone/>
            </a:pPr>
            <a:r>
              <a:rPr lang="en-US" altLang="zh-CN"/>
              <a:t>	</a:t>
            </a:r>
            <a:r>
              <a:rPr lang="en-US" altLang="zh-CN" smtClean="0"/>
              <a:t>//</a:t>
            </a:r>
            <a:r>
              <a:rPr lang="zh-CN" altLang="en-US" smtClean="0"/>
              <a:t>将每个元素赋值为</a:t>
            </a:r>
            <a:r>
              <a:rPr lang="en-US" altLang="zh-CN" smtClean="0"/>
              <a:t>1</a:t>
            </a:r>
            <a:endParaRPr lang="en-US" altLang="zh-CN"/>
          </a:p>
          <a:p>
            <a:pPr marL="0" indent="0">
              <a:buNone/>
            </a:pPr>
            <a:r>
              <a:rPr lang="en-US" altLang="zh-CN"/>
              <a:t>	for(i=0; i&lt;n; i++)</a:t>
            </a:r>
          </a:p>
          <a:p>
            <a:pPr marL="0" indent="0">
              <a:buNone/>
            </a:pPr>
            <a:r>
              <a:rPr lang="en-US" altLang="zh-CN"/>
              <a:t>		a[i]=1;</a:t>
            </a:r>
          </a:p>
          <a:p>
            <a:pPr marL="0" indent="0">
              <a:buNone/>
            </a:pPr>
            <a:r>
              <a:rPr lang="en-US" altLang="zh-CN"/>
              <a:t>	</a:t>
            </a:r>
            <a:endParaRPr lang="zh-CN" altLang="en-US"/>
          </a:p>
        </p:txBody>
      </p:sp>
      <p:sp>
        <p:nvSpPr>
          <p:cNvPr id="4" name="内容占位符 2"/>
          <p:cNvSpPr txBox="1">
            <a:spLocks/>
          </p:cNvSpPr>
          <p:nvPr/>
        </p:nvSpPr>
        <p:spPr>
          <a:xfrm>
            <a:off x="6524625" y="411162"/>
            <a:ext cx="5105400" cy="5603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smtClean="0"/>
              <a:t>	//</a:t>
            </a:r>
            <a:r>
              <a:rPr lang="zh-CN" altLang="en-US" sz="2000" smtClean="0"/>
              <a:t>调用函数报数</a:t>
            </a:r>
            <a:endParaRPr lang="en-US" altLang="zh-CN" sz="2000" smtClean="0"/>
          </a:p>
          <a:p>
            <a:pPr marL="0" indent="0">
              <a:buFont typeface="Arial" panose="020B0604020202020204" pitchFamily="34" charset="0"/>
              <a:buNone/>
            </a:pPr>
            <a:r>
              <a:rPr lang="en-US" altLang="zh-CN" sz="2000" smtClean="0"/>
              <a:t>	calloff(a,n);</a:t>
            </a:r>
          </a:p>
          <a:p>
            <a:pPr marL="0" indent="0">
              <a:buFont typeface="Arial" panose="020B0604020202020204" pitchFamily="34" charset="0"/>
              <a:buNone/>
            </a:pPr>
            <a:r>
              <a:rPr lang="en-US" altLang="zh-CN" sz="2000" smtClean="0"/>
              <a:t>	//</a:t>
            </a:r>
            <a:r>
              <a:rPr lang="zh-CN" altLang="en-US" sz="2000" smtClean="0"/>
              <a:t>输出结果</a:t>
            </a:r>
            <a:endParaRPr lang="en-US" altLang="zh-CN" sz="2000" smtClean="0"/>
          </a:p>
          <a:p>
            <a:pPr marL="0" indent="0">
              <a:buFont typeface="Arial" panose="020B0604020202020204" pitchFamily="34" charset="0"/>
              <a:buNone/>
            </a:pPr>
            <a:r>
              <a:rPr lang="en-US" altLang="zh-CN" sz="2000" smtClean="0"/>
              <a:t>	for(i=0; i&lt;n;i++)</a:t>
            </a:r>
          </a:p>
          <a:p>
            <a:pPr marL="0" indent="0">
              <a:buFont typeface="Arial" panose="020B0604020202020204" pitchFamily="34" charset="0"/>
              <a:buNone/>
            </a:pPr>
            <a:r>
              <a:rPr lang="en-US" altLang="zh-CN" sz="2000" smtClean="0"/>
              <a:t>		if(a[i]) printf("%d ", i+1);</a:t>
            </a:r>
          </a:p>
          <a:p>
            <a:pPr marL="0" indent="0">
              <a:buFont typeface="Arial" panose="020B0604020202020204" pitchFamily="34" charset="0"/>
              <a:buNone/>
            </a:pPr>
            <a:r>
              <a:rPr lang="en-US" altLang="zh-CN" sz="2000" smtClean="0"/>
              <a:t>	return 0;</a:t>
            </a:r>
          </a:p>
          <a:p>
            <a:pPr marL="0" indent="0">
              <a:buFont typeface="Arial" panose="020B0604020202020204" pitchFamily="34" charset="0"/>
              <a:buNone/>
            </a:pPr>
            <a:r>
              <a:rPr lang="en-US" altLang="zh-CN" sz="2000" smtClean="0"/>
              <a:t>}</a:t>
            </a:r>
            <a:endParaRPr lang="zh-CN" altLang="en-US" sz="2000"/>
          </a:p>
        </p:txBody>
      </p:sp>
    </p:spTree>
    <p:extLst>
      <p:ext uri="{BB962C8B-B14F-4D97-AF65-F5344CB8AC3E}">
        <p14:creationId xmlns:p14="http://schemas.microsoft.com/office/powerpoint/2010/main" val="13386527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2900"/>
            <a:ext cx="10515600" cy="6086475"/>
          </a:xfrm>
        </p:spPr>
        <p:txBody>
          <a:bodyPr>
            <a:normAutofit fontScale="70000" lnSpcReduction="20000"/>
          </a:bodyPr>
          <a:lstStyle/>
          <a:p>
            <a:pPr marL="0" indent="0">
              <a:buNone/>
            </a:pPr>
            <a:r>
              <a:rPr lang="en-US" altLang="zh-CN"/>
              <a:t>void calloff(int *a, int n)</a:t>
            </a:r>
          </a:p>
          <a:p>
            <a:pPr marL="0" indent="0">
              <a:buNone/>
            </a:pPr>
            <a:r>
              <a:rPr lang="en-US" altLang="zh-CN"/>
              <a:t>{</a:t>
            </a:r>
          </a:p>
          <a:p>
            <a:pPr marL="0" indent="0">
              <a:buNone/>
            </a:pPr>
            <a:r>
              <a:rPr lang="en-US" altLang="zh-CN"/>
              <a:t>	int i=0, k=0,cn=n;</a:t>
            </a:r>
          </a:p>
          <a:p>
            <a:pPr marL="0" indent="0">
              <a:buNone/>
            </a:pPr>
            <a:r>
              <a:rPr lang="en-US" altLang="zh-CN"/>
              <a:t>	while(cn&gt;1)</a:t>
            </a:r>
          </a:p>
          <a:p>
            <a:pPr marL="0" indent="0">
              <a:buNone/>
            </a:pPr>
            <a:r>
              <a:rPr lang="en-US" altLang="zh-CN"/>
              <a:t>	{</a:t>
            </a:r>
          </a:p>
          <a:p>
            <a:pPr marL="0" indent="0">
              <a:buNone/>
            </a:pPr>
            <a:r>
              <a:rPr lang="en-US" altLang="zh-CN"/>
              <a:t>		if(a[i]==1)	</a:t>
            </a:r>
          </a:p>
          <a:p>
            <a:pPr marL="0" indent="0">
              <a:buNone/>
            </a:pPr>
            <a:r>
              <a:rPr lang="en-US" altLang="zh-CN"/>
              <a:t>		{</a:t>
            </a:r>
          </a:p>
          <a:p>
            <a:pPr marL="0" indent="0">
              <a:buNone/>
            </a:pPr>
            <a:r>
              <a:rPr lang="en-US" altLang="zh-CN"/>
              <a:t>			k++;</a:t>
            </a:r>
          </a:p>
          <a:p>
            <a:pPr marL="0" indent="0">
              <a:buNone/>
            </a:pPr>
            <a:r>
              <a:rPr lang="en-US" altLang="zh-CN"/>
              <a:t>			if(k%3==0)</a:t>
            </a:r>
          </a:p>
          <a:p>
            <a:pPr marL="0" indent="0">
              <a:buNone/>
            </a:pPr>
            <a:r>
              <a:rPr lang="en-US" altLang="zh-CN"/>
              <a:t>			{</a:t>
            </a:r>
          </a:p>
          <a:p>
            <a:pPr marL="0" indent="0">
              <a:buNone/>
            </a:pPr>
            <a:r>
              <a:rPr lang="en-US" altLang="zh-CN"/>
              <a:t>				a[i]=0;</a:t>
            </a:r>
          </a:p>
          <a:p>
            <a:pPr marL="0" indent="0">
              <a:buNone/>
            </a:pPr>
            <a:r>
              <a:rPr lang="en-US" altLang="zh-CN"/>
              <a:t>				</a:t>
            </a:r>
            <a:r>
              <a:rPr lang="en-US" altLang="zh-CN" smtClean="0"/>
              <a:t>cn-</a:t>
            </a:r>
            <a:r>
              <a:rPr lang="en-US" altLang="zh-CN"/>
              <a:t>-;</a:t>
            </a:r>
          </a:p>
          <a:p>
            <a:pPr marL="0" indent="0">
              <a:buNone/>
            </a:pPr>
            <a:r>
              <a:rPr lang="en-US" altLang="zh-CN"/>
              <a:t>			}</a:t>
            </a:r>
          </a:p>
          <a:p>
            <a:pPr marL="0" indent="0">
              <a:buNone/>
            </a:pPr>
            <a:r>
              <a:rPr lang="en-US" altLang="zh-CN"/>
              <a:t>		}	</a:t>
            </a:r>
          </a:p>
          <a:p>
            <a:pPr marL="0" indent="0">
              <a:buNone/>
            </a:pPr>
            <a:r>
              <a:rPr lang="en-US" altLang="zh-CN"/>
              <a:t>		i=(i+1)%n;</a:t>
            </a:r>
          </a:p>
          <a:p>
            <a:pPr marL="0" indent="0">
              <a:buNone/>
            </a:pPr>
            <a:r>
              <a:rPr lang="en-US" altLang="zh-CN"/>
              <a:t>	}</a:t>
            </a:r>
          </a:p>
          <a:p>
            <a:pPr marL="0" indent="0">
              <a:buNone/>
            </a:pPr>
            <a:r>
              <a:rPr lang="en-US" altLang="zh-CN"/>
              <a:t>}</a:t>
            </a:r>
            <a:endParaRPr lang="zh-CN" altLang="en-US"/>
          </a:p>
        </p:txBody>
      </p:sp>
    </p:spTree>
    <p:extLst>
      <p:ext uri="{BB962C8B-B14F-4D97-AF65-F5344CB8AC3E}">
        <p14:creationId xmlns:p14="http://schemas.microsoft.com/office/powerpoint/2010/main" val="4220445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85850"/>
            <a:ext cx="10515600" cy="5091113"/>
          </a:xfrm>
        </p:spPr>
        <p:txBody>
          <a:bodyPr/>
          <a:lstStyle/>
          <a:p>
            <a:r>
              <a:rPr lang="zh-CN" altLang="en-US" smtClean="0"/>
              <a:t>输入</a:t>
            </a:r>
            <a:r>
              <a:rPr lang="en-US" altLang="zh-CN" smtClean="0"/>
              <a:t>n</a:t>
            </a:r>
            <a:r>
              <a:rPr lang="zh-CN" altLang="en-US" smtClean="0"/>
              <a:t>个字符串， 升序排序， 并输出结果。自定义一个函数排序</a:t>
            </a:r>
            <a:endParaRPr lang="zh-CN" altLang="en-US"/>
          </a:p>
        </p:txBody>
      </p:sp>
    </p:spTree>
    <p:extLst>
      <p:ext uri="{BB962C8B-B14F-4D97-AF65-F5344CB8AC3E}">
        <p14:creationId xmlns:p14="http://schemas.microsoft.com/office/powerpoint/2010/main" val="349538342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00113"/>
            <a:ext cx="10515600" cy="5276850"/>
          </a:xfrm>
        </p:spPr>
        <p:txBody>
          <a:bodyPr>
            <a:normAutofit fontScale="85000" lnSpcReduction="20000"/>
          </a:bodyPr>
          <a:lstStyle/>
          <a:p>
            <a:pPr marL="0" indent="0">
              <a:buNone/>
            </a:pPr>
            <a:r>
              <a:rPr lang="en-US" altLang="zh-CN"/>
              <a:t>#include&lt;stdio.h&gt;</a:t>
            </a:r>
          </a:p>
          <a:p>
            <a:pPr marL="0" indent="0">
              <a:buNone/>
            </a:pPr>
            <a:r>
              <a:rPr lang="en-US" altLang="zh-CN"/>
              <a:t>#include&lt;string.h&gt;</a:t>
            </a:r>
          </a:p>
          <a:p>
            <a:pPr marL="0" indent="0">
              <a:buNone/>
            </a:pPr>
            <a:r>
              <a:rPr lang="en-US" altLang="zh-CN"/>
              <a:t>void sort(char (*s)[80], int n);</a:t>
            </a:r>
          </a:p>
          <a:p>
            <a:pPr marL="0" indent="0">
              <a:buNone/>
            </a:pPr>
            <a:r>
              <a:rPr lang="en-US" altLang="zh-CN"/>
              <a:t>int main()</a:t>
            </a:r>
          </a:p>
          <a:p>
            <a:pPr marL="0" indent="0">
              <a:buNone/>
            </a:pPr>
            <a:r>
              <a:rPr lang="en-US" altLang="zh-CN"/>
              <a:t>{</a:t>
            </a:r>
          </a:p>
          <a:p>
            <a:pPr marL="0" indent="0">
              <a:buNone/>
            </a:pPr>
            <a:r>
              <a:rPr lang="en-US" altLang="zh-CN"/>
              <a:t>	char s[10][80];</a:t>
            </a:r>
          </a:p>
          <a:p>
            <a:pPr marL="0" indent="0">
              <a:buNone/>
            </a:pPr>
            <a:r>
              <a:rPr lang="en-US" altLang="zh-CN"/>
              <a:t>	int n, i;</a:t>
            </a:r>
          </a:p>
          <a:p>
            <a:pPr marL="0" indent="0">
              <a:buNone/>
            </a:pPr>
            <a:r>
              <a:rPr lang="en-US" altLang="zh-CN"/>
              <a:t>	</a:t>
            </a:r>
            <a:r>
              <a:rPr lang="en-US" altLang="zh-CN" smtClean="0"/>
              <a:t>//</a:t>
            </a:r>
            <a:r>
              <a:rPr lang="zh-CN" altLang="en-US" smtClean="0"/>
              <a:t>输入字符串个数</a:t>
            </a:r>
            <a:r>
              <a:rPr lang="en-US" altLang="zh-CN" smtClean="0"/>
              <a:t>n</a:t>
            </a:r>
            <a:endParaRPr lang="en-US" altLang="zh-CN"/>
          </a:p>
          <a:p>
            <a:pPr marL="0" indent="0">
              <a:buNone/>
            </a:pPr>
            <a:r>
              <a:rPr lang="en-US" altLang="zh-CN"/>
              <a:t>	</a:t>
            </a:r>
            <a:r>
              <a:rPr lang="en-US" altLang="zh-CN" smtClean="0"/>
              <a:t>//</a:t>
            </a:r>
            <a:r>
              <a:rPr lang="zh-CN" altLang="en-US" smtClean="0"/>
              <a:t>输入</a:t>
            </a:r>
            <a:r>
              <a:rPr lang="en-US" altLang="zh-CN" smtClean="0"/>
              <a:t>n</a:t>
            </a:r>
            <a:r>
              <a:rPr lang="zh-CN" altLang="en-US" smtClean="0"/>
              <a:t>个字符串</a:t>
            </a:r>
            <a:endParaRPr lang="en-US" altLang="zh-CN"/>
          </a:p>
          <a:p>
            <a:pPr marL="0" indent="0">
              <a:buNone/>
            </a:pPr>
            <a:r>
              <a:rPr lang="en-US" altLang="zh-CN"/>
              <a:t>	</a:t>
            </a:r>
            <a:r>
              <a:rPr lang="en-US" altLang="zh-CN" smtClean="0"/>
              <a:t>//</a:t>
            </a:r>
            <a:r>
              <a:rPr lang="zh-CN" altLang="en-US" smtClean="0"/>
              <a:t>排序</a:t>
            </a:r>
            <a:endParaRPr lang="en-US" altLang="zh-CN"/>
          </a:p>
          <a:p>
            <a:pPr marL="0" indent="0">
              <a:buNone/>
            </a:pPr>
            <a:r>
              <a:rPr lang="en-US" altLang="zh-CN"/>
              <a:t>	</a:t>
            </a:r>
            <a:r>
              <a:rPr lang="en-US" altLang="zh-CN" smtClean="0"/>
              <a:t>//</a:t>
            </a:r>
            <a:r>
              <a:rPr lang="zh-CN" altLang="en-US" smtClean="0"/>
              <a:t>输出结果</a:t>
            </a:r>
            <a:endParaRPr lang="en-US" altLang="zh-CN"/>
          </a:p>
          <a:p>
            <a:pPr marL="0" indent="0">
              <a:buNone/>
            </a:pPr>
            <a:r>
              <a:rPr lang="en-US" altLang="zh-CN"/>
              <a:t>	return 0;</a:t>
            </a:r>
          </a:p>
          <a:p>
            <a:pPr marL="0" indent="0">
              <a:buNone/>
            </a:pPr>
            <a:r>
              <a:rPr lang="en-US" altLang="zh-CN"/>
              <a:t>}</a:t>
            </a:r>
            <a:endParaRPr lang="zh-CN" altLang="en-US"/>
          </a:p>
        </p:txBody>
      </p:sp>
    </p:spTree>
    <p:extLst>
      <p:ext uri="{BB962C8B-B14F-4D97-AF65-F5344CB8AC3E}">
        <p14:creationId xmlns:p14="http://schemas.microsoft.com/office/powerpoint/2010/main" val="3204517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476691"/>
            <a:ext cx="10972800" cy="5649491"/>
          </a:xfrm>
        </p:spPr>
        <p:txBody>
          <a:bodyPr>
            <a:normAutofit/>
          </a:bodyPr>
          <a:lstStyle/>
          <a:p>
            <a:pPr marL="0" indent="0">
              <a:buNone/>
            </a:pPr>
            <a:r>
              <a:rPr lang="en-US" altLang="zh-CN" sz="2400" smtClean="0"/>
              <a:t>#include&lt;iostream&gt;</a:t>
            </a:r>
          </a:p>
          <a:p>
            <a:pPr marL="0" indent="0">
              <a:buNone/>
            </a:pPr>
            <a:r>
              <a:rPr lang="en-US" altLang="zh-CN" sz="2400" smtClean="0"/>
              <a:t>using namespace std;</a:t>
            </a:r>
          </a:p>
          <a:p>
            <a:pPr marL="0" indent="0">
              <a:buNone/>
            </a:pPr>
            <a:r>
              <a:rPr lang="en-US" altLang="zh-CN" sz="2400" smtClean="0"/>
              <a:t>int main()</a:t>
            </a:r>
          </a:p>
          <a:p>
            <a:pPr marL="0" indent="0">
              <a:buNone/>
            </a:pPr>
            <a:r>
              <a:rPr lang="en-US" altLang="zh-CN" sz="2400" smtClean="0"/>
              <a:t>{</a:t>
            </a:r>
          </a:p>
          <a:p>
            <a:pPr marL="0" indent="0">
              <a:buNone/>
            </a:pPr>
            <a:r>
              <a:rPr lang="en-US" altLang="zh-CN" sz="2400"/>
              <a:t>	</a:t>
            </a:r>
            <a:r>
              <a:rPr lang="en-US" altLang="zh-CN" sz="2400" smtClean="0"/>
              <a:t>int a=1, b=2, t;</a:t>
            </a:r>
          </a:p>
          <a:p>
            <a:pPr marL="0" indent="0">
              <a:buNone/>
            </a:pPr>
            <a:r>
              <a:rPr lang="en-US" altLang="zh-CN" sz="2400"/>
              <a:t>	</a:t>
            </a:r>
            <a:r>
              <a:rPr lang="en-US" altLang="zh-CN" sz="2400" smtClean="0"/>
              <a:t>int *p=&amp;a, *q=&amp;b;</a:t>
            </a:r>
          </a:p>
          <a:p>
            <a:pPr marL="0" indent="0">
              <a:buNone/>
            </a:pPr>
            <a:r>
              <a:rPr lang="en-US" altLang="zh-CN" sz="2400"/>
              <a:t>	</a:t>
            </a:r>
            <a:r>
              <a:rPr lang="en-US" altLang="zh-CN" sz="2400" smtClean="0"/>
              <a:t>t=*p; *p=*q; *q=t;</a:t>
            </a:r>
          </a:p>
          <a:p>
            <a:pPr marL="0" indent="0">
              <a:buNone/>
            </a:pPr>
            <a:r>
              <a:rPr lang="en-US" altLang="zh-CN" sz="2400"/>
              <a:t>	</a:t>
            </a:r>
            <a:r>
              <a:rPr lang="en-US" altLang="zh-CN" sz="2400" smtClean="0"/>
              <a:t>printf(“%d %d\d”, a, b);</a:t>
            </a:r>
          </a:p>
          <a:p>
            <a:pPr marL="0" indent="0">
              <a:buNone/>
            </a:pPr>
            <a:r>
              <a:rPr lang="en-US" altLang="zh-CN" sz="2400" smtClean="0"/>
              <a:t>	printf</a:t>
            </a:r>
            <a:r>
              <a:rPr lang="en-US" altLang="zh-CN" sz="2400"/>
              <a:t>(“%d %d\d”, </a:t>
            </a:r>
            <a:r>
              <a:rPr lang="en-US" altLang="zh-CN" sz="2400" smtClean="0"/>
              <a:t>*p, *q);</a:t>
            </a:r>
          </a:p>
          <a:p>
            <a:pPr marL="0" indent="0">
              <a:buNone/>
            </a:pPr>
            <a:r>
              <a:rPr lang="en-US" altLang="zh-CN" sz="2400"/>
              <a:t>	</a:t>
            </a:r>
            <a:r>
              <a:rPr lang="en-US" altLang="zh-CN" sz="2400" smtClean="0"/>
              <a:t>return 0;</a:t>
            </a:r>
          </a:p>
          <a:p>
            <a:pPr marL="0" indent="0">
              <a:buNone/>
            </a:pPr>
            <a:r>
              <a:rPr lang="en-US" altLang="zh-CN" sz="2400"/>
              <a:t>}</a:t>
            </a:r>
            <a:endParaRPr lang="zh-CN" altLang="en-US" sz="2400"/>
          </a:p>
        </p:txBody>
      </p:sp>
    </p:spTree>
    <p:extLst>
      <p:ext uri="{BB962C8B-B14F-4D97-AF65-F5344CB8AC3E}">
        <p14:creationId xmlns:p14="http://schemas.microsoft.com/office/powerpoint/2010/main" val="415688025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8614" y="900113"/>
            <a:ext cx="5743574" cy="5276850"/>
          </a:xfrm>
        </p:spPr>
        <p:txBody>
          <a:bodyPr>
            <a:normAutofit/>
          </a:bodyPr>
          <a:lstStyle/>
          <a:p>
            <a:pPr marL="0" indent="0">
              <a:buNone/>
            </a:pPr>
            <a:r>
              <a:rPr lang="en-US" altLang="zh-CN" sz="2000"/>
              <a:t>#include&lt;stdio.h&gt;</a:t>
            </a:r>
          </a:p>
          <a:p>
            <a:pPr marL="0" indent="0">
              <a:buNone/>
            </a:pPr>
            <a:r>
              <a:rPr lang="en-US" altLang="zh-CN" sz="2000"/>
              <a:t>#include&lt;string.h&gt;</a:t>
            </a:r>
          </a:p>
          <a:p>
            <a:pPr marL="0" indent="0">
              <a:buNone/>
            </a:pPr>
            <a:r>
              <a:rPr lang="en-US" altLang="zh-CN" sz="2000"/>
              <a:t>void sort(char (*s)[80], int n);</a:t>
            </a:r>
          </a:p>
          <a:p>
            <a:pPr marL="0" indent="0">
              <a:buNone/>
            </a:pPr>
            <a:r>
              <a:rPr lang="en-US" altLang="zh-CN" sz="2000"/>
              <a:t>int main()</a:t>
            </a:r>
          </a:p>
          <a:p>
            <a:pPr marL="0" indent="0">
              <a:buNone/>
            </a:pPr>
            <a:r>
              <a:rPr lang="en-US" altLang="zh-CN" sz="2000"/>
              <a:t>{</a:t>
            </a:r>
          </a:p>
          <a:p>
            <a:pPr marL="0" indent="0">
              <a:buNone/>
            </a:pPr>
            <a:r>
              <a:rPr lang="en-US" altLang="zh-CN" sz="2000"/>
              <a:t>	char s[10][80];</a:t>
            </a:r>
          </a:p>
          <a:p>
            <a:pPr marL="0" indent="0">
              <a:buNone/>
            </a:pPr>
            <a:r>
              <a:rPr lang="en-US" altLang="zh-CN" sz="2000"/>
              <a:t>	int n, i;</a:t>
            </a:r>
          </a:p>
          <a:p>
            <a:pPr marL="0" indent="0">
              <a:buNone/>
            </a:pPr>
            <a:r>
              <a:rPr lang="en-US" altLang="zh-CN" sz="2000"/>
              <a:t>	printf("Enter the number of strings:");</a:t>
            </a:r>
          </a:p>
          <a:p>
            <a:pPr marL="0" indent="0">
              <a:buNone/>
            </a:pPr>
            <a:r>
              <a:rPr lang="en-US" altLang="zh-CN" sz="2000"/>
              <a:t>	scanf("%d", &amp;n);</a:t>
            </a:r>
          </a:p>
          <a:p>
            <a:pPr marL="0" indent="0">
              <a:buNone/>
            </a:pPr>
            <a:r>
              <a:rPr lang="en-US" altLang="zh-CN" sz="2000"/>
              <a:t>	printf</a:t>
            </a:r>
            <a:r>
              <a:rPr lang="en-US" altLang="zh-CN" sz="2000" smtClean="0"/>
              <a:t>(“Enter %d </a:t>
            </a:r>
            <a:r>
              <a:rPr lang="en-US" altLang="zh-CN" sz="2000"/>
              <a:t>strings: \</a:t>
            </a:r>
            <a:r>
              <a:rPr lang="en-US" altLang="zh-CN" sz="2000" smtClean="0"/>
              <a:t>n”</a:t>
            </a:r>
            <a:r>
              <a:rPr lang="zh-CN" altLang="en-US" sz="2000" smtClean="0"/>
              <a:t>， </a:t>
            </a:r>
            <a:r>
              <a:rPr lang="en-US" altLang="zh-CN" sz="2000" smtClean="0"/>
              <a:t>n);</a:t>
            </a:r>
            <a:endParaRPr lang="en-US" altLang="zh-CN" sz="2000"/>
          </a:p>
          <a:p>
            <a:pPr marL="0" indent="0">
              <a:buNone/>
            </a:pPr>
            <a:r>
              <a:rPr lang="en-US" altLang="zh-CN" sz="2000"/>
              <a:t>	for(i=0; i&lt;n; i++)</a:t>
            </a:r>
          </a:p>
          <a:p>
            <a:pPr marL="0" indent="0">
              <a:buNone/>
            </a:pPr>
            <a:r>
              <a:rPr lang="en-US" altLang="zh-CN" sz="2000"/>
              <a:t>		gets(s[i]);</a:t>
            </a:r>
          </a:p>
          <a:p>
            <a:pPr marL="0" indent="0">
              <a:buNone/>
            </a:pPr>
            <a:r>
              <a:rPr lang="en-US" altLang="zh-CN" sz="2000"/>
              <a:t>	</a:t>
            </a:r>
            <a:endParaRPr lang="zh-CN" altLang="en-US" sz="2000"/>
          </a:p>
        </p:txBody>
      </p:sp>
      <p:sp>
        <p:nvSpPr>
          <p:cNvPr id="4" name="内容占位符 2"/>
          <p:cNvSpPr txBox="1">
            <a:spLocks/>
          </p:cNvSpPr>
          <p:nvPr/>
        </p:nvSpPr>
        <p:spPr>
          <a:xfrm>
            <a:off x="6753225" y="871538"/>
            <a:ext cx="4691063" cy="5276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smtClean="0"/>
              <a:t>	sort(s,n);</a:t>
            </a:r>
          </a:p>
          <a:p>
            <a:pPr marL="0" indent="0">
              <a:buFont typeface="Arial" panose="020B0604020202020204" pitchFamily="34" charset="0"/>
              <a:buNone/>
            </a:pPr>
            <a:r>
              <a:rPr lang="en-US" altLang="zh-CN" sz="2000" smtClean="0"/>
              <a:t>	printf("The resulted: \n");</a:t>
            </a:r>
          </a:p>
          <a:p>
            <a:pPr marL="0" indent="0">
              <a:buFont typeface="Arial" panose="020B0604020202020204" pitchFamily="34" charset="0"/>
              <a:buNone/>
            </a:pPr>
            <a:r>
              <a:rPr lang="en-US" altLang="zh-CN" sz="2000" smtClean="0"/>
              <a:t>	for(i=0; i&lt;n; i++)</a:t>
            </a:r>
          </a:p>
          <a:p>
            <a:pPr marL="0" indent="0">
              <a:buFont typeface="Arial" panose="020B0604020202020204" pitchFamily="34" charset="0"/>
              <a:buNone/>
            </a:pPr>
            <a:r>
              <a:rPr lang="en-US" altLang="zh-CN" sz="2000" smtClean="0"/>
              <a:t>		puts(s[i]);</a:t>
            </a:r>
          </a:p>
          <a:p>
            <a:pPr marL="0" indent="0">
              <a:buFont typeface="Arial" panose="020B0604020202020204" pitchFamily="34" charset="0"/>
              <a:buNone/>
            </a:pPr>
            <a:r>
              <a:rPr lang="en-US" altLang="zh-CN" sz="2000" smtClean="0"/>
              <a:t>	return 0;</a:t>
            </a:r>
          </a:p>
          <a:p>
            <a:pPr marL="0" indent="0">
              <a:buFont typeface="Arial" panose="020B0604020202020204" pitchFamily="34" charset="0"/>
              <a:buNone/>
            </a:pPr>
            <a:r>
              <a:rPr lang="en-US" altLang="zh-CN" sz="2000" smtClean="0"/>
              <a:t>}</a:t>
            </a:r>
            <a:endParaRPr lang="zh-CN" altLang="en-US" sz="2000"/>
          </a:p>
        </p:txBody>
      </p:sp>
    </p:spTree>
    <p:extLst>
      <p:ext uri="{BB962C8B-B14F-4D97-AF65-F5344CB8AC3E}">
        <p14:creationId xmlns:p14="http://schemas.microsoft.com/office/powerpoint/2010/main" val="14431043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42988"/>
            <a:ext cx="10515600" cy="5133975"/>
          </a:xfrm>
        </p:spPr>
        <p:txBody>
          <a:bodyPr>
            <a:normAutofit fontScale="70000" lnSpcReduction="20000"/>
          </a:bodyPr>
          <a:lstStyle/>
          <a:p>
            <a:pPr marL="0" indent="0">
              <a:buNone/>
            </a:pPr>
            <a:r>
              <a:rPr lang="pt-BR" altLang="zh-CN"/>
              <a:t>void sort(int s[], int n)</a:t>
            </a:r>
          </a:p>
          <a:p>
            <a:pPr marL="0" indent="0">
              <a:buNone/>
            </a:pPr>
            <a:r>
              <a:rPr lang="pt-BR" altLang="zh-CN"/>
              <a:t>{</a:t>
            </a:r>
          </a:p>
          <a:p>
            <a:pPr marL="0" indent="0">
              <a:buNone/>
            </a:pPr>
            <a:r>
              <a:rPr lang="pt-BR" altLang="zh-CN"/>
              <a:t>	int i,j, pos;</a:t>
            </a:r>
          </a:p>
          <a:p>
            <a:pPr marL="0" indent="0">
              <a:buNone/>
            </a:pPr>
            <a:r>
              <a:rPr lang="pt-BR" altLang="zh-CN"/>
              <a:t>	int temp;</a:t>
            </a:r>
          </a:p>
          <a:p>
            <a:pPr marL="0" indent="0">
              <a:buNone/>
            </a:pPr>
            <a:r>
              <a:rPr lang="pt-BR" altLang="zh-CN"/>
              <a:t>	for(i=0; i&lt;n-1; i++)</a:t>
            </a:r>
          </a:p>
          <a:p>
            <a:pPr marL="0" indent="0">
              <a:buNone/>
            </a:pPr>
            <a:r>
              <a:rPr lang="pt-BR" altLang="zh-CN"/>
              <a:t>	{</a:t>
            </a:r>
          </a:p>
          <a:p>
            <a:pPr marL="0" indent="0">
              <a:buNone/>
            </a:pPr>
            <a:r>
              <a:rPr lang="pt-BR" altLang="zh-CN"/>
              <a:t>		pos=i;</a:t>
            </a:r>
          </a:p>
          <a:p>
            <a:pPr marL="0" indent="0">
              <a:buNone/>
            </a:pPr>
            <a:r>
              <a:rPr lang="pt-BR" altLang="zh-CN"/>
              <a:t>		for(j=i+1; j&lt;n; j++)</a:t>
            </a:r>
          </a:p>
          <a:p>
            <a:pPr marL="0" indent="0">
              <a:buNone/>
            </a:pPr>
            <a:r>
              <a:rPr lang="pt-BR" altLang="zh-CN"/>
              <a:t>			if(s[pos] &gt; s[j])</a:t>
            </a:r>
          </a:p>
          <a:p>
            <a:pPr marL="0" indent="0">
              <a:buNone/>
            </a:pPr>
            <a:r>
              <a:rPr lang="pt-BR" altLang="zh-CN"/>
              <a:t>				pos=j;</a:t>
            </a:r>
          </a:p>
          <a:p>
            <a:pPr marL="0" indent="0">
              <a:buNone/>
            </a:pPr>
            <a:r>
              <a:rPr lang="pt-BR" altLang="zh-CN"/>
              <a:t>		temp=s[i];</a:t>
            </a:r>
          </a:p>
          <a:p>
            <a:pPr marL="0" indent="0">
              <a:buNone/>
            </a:pPr>
            <a:r>
              <a:rPr lang="pt-BR" altLang="zh-CN"/>
              <a:t>		s[i]=s[pos];</a:t>
            </a:r>
          </a:p>
          <a:p>
            <a:pPr marL="0" indent="0">
              <a:buNone/>
            </a:pPr>
            <a:r>
              <a:rPr lang="pt-BR" altLang="zh-CN"/>
              <a:t>		s[pos]=temp;</a:t>
            </a:r>
          </a:p>
          <a:p>
            <a:pPr marL="0" indent="0">
              <a:buNone/>
            </a:pPr>
            <a:r>
              <a:rPr lang="pt-BR" altLang="zh-CN"/>
              <a:t>	}</a:t>
            </a:r>
          </a:p>
          <a:p>
            <a:pPr marL="0" indent="0">
              <a:buNone/>
            </a:pPr>
            <a:r>
              <a:rPr lang="pt-BR" altLang="zh-CN"/>
              <a:t>}</a:t>
            </a:r>
            <a:endParaRPr lang="zh-CN" altLang="en-US"/>
          </a:p>
        </p:txBody>
      </p:sp>
    </p:spTree>
    <p:extLst>
      <p:ext uri="{BB962C8B-B14F-4D97-AF65-F5344CB8AC3E}">
        <p14:creationId xmlns:p14="http://schemas.microsoft.com/office/powerpoint/2010/main" val="265625601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85838"/>
            <a:ext cx="10515600" cy="5191125"/>
          </a:xfrm>
        </p:spPr>
        <p:txBody>
          <a:bodyPr>
            <a:normAutofit fontScale="70000" lnSpcReduction="20000"/>
          </a:bodyPr>
          <a:lstStyle/>
          <a:p>
            <a:pPr marL="0" indent="0">
              <a:buNone/>
            </a:pPr>
            <a:r>
              <a:rPr lang="en-US" altLang="zh-CN"/>
              <a:t>void sort(char (*s)[80], int n)</a:t>
            </a:r>
          </a:p>
          <a:p>
            <a:pPr marL="0" indent="0">
              <a:buNone/>
            </a:pPr>
            <a:r>
              <a:rPr lang="en-US" altLang="zh-CN"/>
              <a:t>{</a:t>
            </a:r>
          </a:p>
          <a:p>
            <a:pPr marL="0" indent="0">
              <a:buNone/>
            </a:pPr>
            <a:r>
              <a:rPr lang="en-US" altLang="zh-CN"/>
              <a:t>	int i,j, pos;</a:t>
            </a:r>
          </a:p>
          <a:p>
            <a:pPr marL="0" indent="0">
              <a:buNone/>
            </a:pPr>
            <a:r>
              <a:rPr lang="en-US" altLang="zh-CN"/>
              <a:t>	char temp[80];</a:t>
            </a:r>
          </a:p>
          <a:p>
            <a:pPr marL="0" indent="0">
              <a:buNone/>
            </a:pPr>
            <a:r>
              <a:rPr lang="en-US" altLang="zh-CN"/>
              <a:t>	for(i=0; i&lt;n-1; i++)</a:t>
            </a:r>
          </a:p>
          <a:p>
            <a:pPr marL="0" indent="0">
              <a:buNone/>
            </a:pPr>
            <a:r>
              <a:rPr lang="en-US" altLang="zh-CN"/>
              <a:t>	{</a:t>
            </a:r>
          </a:p>
          <a:p>
            <a:pPr marL="0" indent="0">
              <a:buNone/>
            </a:pPr>
            <a:r>
              <a:rPr lang="en-US" altLang="zh-CN"/>
              <a:t>		pos=i;</a:t>
            </a:r>
          </a:p>
          <a:p>
            <a:pPr marL="0" indent="0">
              <a:buNone/>
            </a:pPr>
            <a:r>
              <a:rPr lang="en-US" altLang="zh-CN"/>
              <a:t>		for(j=i+1; j&lt;n; j++)</a:t>
            </a:r>
          </a:p>
          <a:p>
            <a:pPr marL="0" indent="0">
              <a:buNone/>
            </a:pPr>
            <a:r>
              <a:rPr lang="en-US" altLang="zh-CN"/>
              <a:t>			if(strcmp(s[pos], s[j]) &gt;0)</a:t>
            </a:r>
          </a:p>
          <a:p>
            <a:pPr marL="0" indent="0">
              <a:buNone/>
            </a:pPr>
            <a:r>
              <a:rPr lang="en-US" altLang="zh-CN"/>
              <a:t>				pos=j;</a:t>
            </a:r>
          </a:p>
          <a:p>
            <a:pPr marL="0" indent="0">
              <a:buNone/>
            </a:pPr>
            <a:r>
              <a:rPr lang="en-US" altLang="zh-CN"/>
              <a:t>		strcpy(temp,s[i]);</a:t>
            </a:r>
          </a:p>
          <a:p>
            <a:pPr marL="0" indent="0">
              <a:buNone/>
            </a:pPr>
            <a:r>
              <a:rPr lang="en-US" altLang="zh-CN"/>
              <a:t>		strcpy(s[i],s[pos]);</a:t>
            </a:r>
          </a:p>
          <a:p>
            <a:pPr marL="0" indent="0">
              <a:buNone/>
            </a:pPr>
            <a:r>
              <a:rPr lang="en-US" altLang="zh-CN"/>
              <a:t>		strcpy(s[pos],temp);</a:t>
            </a:r>
          </a:p>
          <a:p>
            <a:pPr marL="0" indent="0">
              <a:buNone/>
            </a:pPr>
            <a:r>
              <a:rPr lang="en-US" altLang="zh-CN"/>
              <a:t>	}</a:t>
            </a:r>
          </a:p>
          <a:p>
            <a:pPr marL="0" indent="0">
              <a:buNone/>
            </a:pPr>
            <a:r>
              <a:rPr lang="en-US" altLang="zh-CN"/>
              <a:t>}</a:t>
            </a:r>
            <a:endParaRPr lang="zh-CN" altLang="en-US"/>
          </a:p>
        </p:txBody>
      </p:sp>
    </p:spTree>
    <p:extLst>
      <p:ext uri="{BB962C8B-B14F-4D97-AF65-F5344CB8AC3E}">
        <p14:creationId xmlns:p14="http://schemas.microsoft.com/office/powerpoint/2010/main" val="219684679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endParaRPr lang="zh-CN" altLang="en-US" smtClean="0"/>
          </a:p>
        </p:txBody>
      </p:sp>
      <p:sp>
        <p:nvSpPr>
          <p:cNvPr id="40963" name="内容占位符 2"/>
          <p:cNvSpPr>
            <a:spLocks noGrp="1"/>
          </p:cNvSpPr>
          <p:nvPr>
            <p:ph idx="1"/>
          </p:nvPr>
        </p:nvSpPr>
        <p:spPr/>
        <p:txBody>
          <a:bodyPr/>
          <a:lstStyle/>
          <a:p>
            <a:endParaRPr lang="zh-CN" altLang="en-US" smtClean="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34" y="981076"/>
            <a:ext cx="10176933"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05845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endParaRPr lang="zh-CN" altLang="en-US" smtClean="0"/>
          </a:p>
        </p:txBody>
      </p:sp>
      <p:sp>
        <p:nvSpPr>
          <p:cNvPr id="35843" name="内容占位符 2"/>
          <p:cNvSpPr>
            <a:spLocks noGrp="1"/>
          </p:cNvSpPr>
          <p:nvPr>
            <p:ph idx="1"/>
          </p:nvPr>
        </p:nvSpPr>
        <p:spPr/>
        <p:txBody>
          <a:bodyPr/>
          <a:lstStyle/>
          <a:p>
            <a:endParaRPr lang="zh-CN" altLang="en-US"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4" y="1557338"/>
            <a:ext cx="118999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65418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smtClean="0"/>
          </a:p>
        </p:txBody>
      </p:sp>
      <p:sp>
        <p:nvSpPr>
          <p:cNvPr id="36867" name="内容占位符 2"/>
          <p:cNvSpPr>
            <a:spLocks noGrp="1"/>
          </p:cNvSpPr>
          <p:nvPr>
            <p:ph idx="1"/>
          </p:nvPr>
        </p:nvSpPr>
        <p:spPr/>
        <p:txBody>
          <a:bodyPr>
            <a:normAutofit lnSpcReduction="10000"/>
          </a:bodyPr>
          <a:lstStyle/>
          <a:p>
            <a:pPr marL="0" indent="0">
              <a:buNone/>
            </a:pPr>
            <a:r>
              <a:rPr lang="en-US" altLang="zh-CN"/>
              <a:t>#include&lt;stdio.h&gt;</a:t>
            </a:r>
          </a:p>
          <a:p>
            <a:pPr marL="0" indent="0">
              <a:buNone/>
            </a:pPr>
            <a:r>
              <a:rPr lang="en-US" altLang="zh-CN"/>
              <a:t>main()</a:t>
            </a:r>
          </a:p>
          <a:p>
            <a:pPr marL="0" indent="0">
              <a:buNone/>
            </a:pPr>
            <a:r>
              <a:rPr lang="en-US" altLang="zh-CN"/>
              <a:t>{</a:t>
            </a:r>
          </a:p>
          <a:p>
            <a:pPr marL="0" indent="0">
              <a:buNone/>
            </a:pPr>
            <a:r>
              <a:rPr lang="en-US" altLang="zh-CN"/>
              <a:t>char a[]="programming", b[]="language";</a:t>
            </a:r>
          </a:p>
          <a:p>
            <a:pPr marL="0" indent="0">
              <a:buNone/>
            </a:pPr>
            <a:r>
              <a:rPr lang="en-US" altLang="zh-CN"/>
              <a:t>char *p1, *p2;</a:t>
            </a:r>
          </a:p>
          <a:p>
            <a:pPr marL="0" indent="0">
              <a:buNone/>
            </a:pPr>
            <a:r>
              <a:rPr lang="en-US" altLang="zh-CN"/>
              <a:t>for(p1=a,p2=b;*p1!='\0' &amp;&amp; *p2!='\0'; p1++,p2++)</a:t>
            </a:r>
          </a:p>
          <a:p>
            <a:pPr marL="0" indent="0">
              <a:buNone/>
            </a:pPr>
            <a:r>
              <a:rPr lang="en-US" altLang="zh-CN"/>
              <a:t>	if(*p1==*p2)</a:t>
            </a:r>
          </a:p>
          <a:p>
            <a:pPr marL="0" indent="0">
              <a:buNone/>
            </a:pPr>
            <a:r>
              <a:rPr lang="en-US" altLang="zh-CN"/>
              <a:t>		putchar(*p1);</a:t>
            </a:r>
          </a:p>
          <a:p>
            <a:pPr marL="0" indent="0">
              <a:buNone/>
            </a:pPr>
            <a:r>
              <a:rPr lang="en-US" altLang="zh-CN"/>
              <a:t>}</a:t>
            </a:r>
            <a:endParaRPr lang="zh-CN" altLang="en-US"/>
          </a:p>
          <a:p>
            <a:endParaRPr lang="zh-CN" altLang="en-US" smtClean="0"/>
          </a:p>
        </p:txBody>
      </p:sp>
    </p:spTree>
    <p:extLst>
      <p:ext uri="{BB962C8B-B14F-4D97-AF65-F5344CB8AC3E}">
        <p14:creationId xmlns:p14="http://schemas.microsoft.com/office/powerpoint/2010/main" val="178985875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sp>
        <p:nvSpPr>
          <p:cNvPr id="38915" name="内容占位符 2"/>
          <p:cNvSpPr>
            <a:spLocks noGrp="1"/>
          </p:cNvSpPr>
          <p:nvPr>
            <p:ph idx="1"/>
          </p:nvPr>
        </p:nvSpPr>
        <p:spPr>
          <a:xfrm>
            <a:off x="527051" y="1557338"/>
            <a:ext cx="10972800" cy="4525962"/>
          </a:xfrm>
        </p:spPr>
        <p:txBody>
          <a:bodyPr/>
          <a:lstStyle/>
          <a:p>
            <a:endParaRPr lang="zh-CN" altLang="en-US" smtClean="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67" y="908051"/>
            <a:ext cx="10227733"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53594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marL="0" indent="0">
              <a:buFont typeface="Arial" charset="0"/>
              <a:buNone/>
              <a:defRPr/>
            </a:pPr>
            <a:r>
              <a:rPr lang="zh-CN" altLang="zh-CN" sz="2800"/>
              <a:t>下面函数的功能是</a:t>
            </a:r>
            <a:r>
              <a:rPr lang="en-US" altLang="zh-CN" sz="2800" u="sng"/>
              <a:t>         </a:t>
            </a:r>
            <a:r>
              <a:rPr lang="zh-CN" altLang="zh-CN" sz="2800"/>
              <a:t>。</a:t>
            </a:r>
          </a:p>
          <a:p>
            <a:pPr marL="0" indent="0">
              <a:buFont typeface="Arial" charset="0"/>
              <a:buNone/>
              <a:defRPr/>
            </a:pPr>
            <a:r>
              <a:rPr lang="en-US" altLang="zh-CN" sz="2800" smtClean="0"/>
              <a:t>sss</a:t>
            </a:r>
            <a:r>
              <a:rPr lang="zh-CN" altLang="zh-CN" sz="2800"/>
              <a:t>（</a:t>
            </a:r>
            <a:r>
              <a:rPr lang="en-US" altLang="zh-CN" sz="2800"/>
              <a:t>char *s </a:t>
            </a:r>
            <a:r>
              <a:rPr lang="zh-CN" altLang="zh-CN" sz="2800"/>
              <a:t>，</a:t>
            </a:r>
            <a:r>
              <a:rPr lang="en-US" altLang="zh-CN" sz="2800"/>
              <a:t>char *t </a:t>
            </a:r>
            <a:r>
              <a:rPr lang="zh-CN" altLang="zh-CN" sz="2800"/>
              <a:t>）</a:t>
            </a:r>
          </a:p>
          <a:p>
            <a:pPr marL="0" indent="0">
              <a:buFont typeface="Arial" charset="0"/>
              <a:buNone/>
              <a:defRPr/>
            </a:pPr>
            <a:r>
              <a:rPr lang="en-US" altLang="zh-CN" sz="2800" smtClean="0"/>
              <a:t> { </a:t>
            </a:r>
            <a:r>
              <a:rPr lang="en-US" altLang="zh-CN" sz="2800"/>
              <a:t>while</a:t>
            </a:r>
            <a:r>
              <a:rPr lang="zh-CN" altLang="zh-CN" sz="2800"/>
              <a:t>（（</a:t>
            </a:r>
            <a:r>
              <a:rPr lang="en-US" altLang="zh-CN" sz="2800"/>
              <a:t>*s</a:t>
            </a:r>
            <a:r>
              <a:rPr lang="zh-CN" altLang="zh-CN" sz="2800"/>
              <a:t>）</a:t>
            </a:r>
            <a:r>
              <a:rPr lang="en-US" altLang="zh-CN" sz="2800"/>
              <a:t>&amp;&amp;</a:t>
            </a:r>
            <a:r>
              <a:rPr lang="zh-CN" altLang="zh-CN" sz="2800"/>
              <a:t>（</a:t>
            </a:r>
            <a:r>
              <a:rPr lang="en-US" altLang="zh-CN" sz="2800"/>
              <a:t>*t</a:t>
            </a:r>
            <a:r>
              <a:rPr lang="zh-CN" altLang="zh-CN" sz="2800"/>
              <a:t>）</a:t>
            </a:r>
            <a:r>
              <a:rPr lang="en-US" altLang="zh-CN" sz="2800"/>
              <a:t>&amp;&amp;</a:t>
            </a:r>
            <a:r>
              <a:rPr lang="zh-CN" altLang="zh-CN" sz="2800"/>
              <a:t>（</a:t>
            </a:r>
            <a:r>
              <a:rPr lang="en-US" altLang="zh-CN" sz="2800"/>
              <a:t>*t++== *s++</a:t>
            </a:r>
            <a:r>
              <a:rPr lang="zh-CN" altLang="zh-CN" sz="2800"/>
              <a:t>）） ；</a:t>
            </a:r>
          </a:p>
          <a:p>
            <a:pPr marL="0" indent="0">
              <a:buFont typeface="Arial" charset="0"/>
              <a:buNone/>
              <a:defRPr/>
            </a:pPr>
            <a:r>
              <a:rPr lang="en-US" altLang="zh-CN" sz="2800"/>
              <a:t>		return</a:t>
            </a:r>
            <a:r>
              <a:rPr lang="zh-CN" altLang="zh-CN" sz="2800"/>
              <a:t>（</a:t>
            </a:r>
            <a:r>
              <a:rPr lang="en-US" altLang="zh-CN" sz="2800"/>
              <a:t>*s-*t</a:t>
            </a:r>
            <a:r>
              <a:rPr lang="zh-CN" altLang="zh-CN" sz="2800"/>
              <a:t>） ；</a:t>
            </a:r>
            <a:r>
              <a:rPr lang="en-US" altLang="zh-CN" sz="2800"/>
              <a:t> }</a:t>
            </a:r>
            <a:endParaRPr lang="zh-CN" altLang="zh-CN" sz="2800"/>
          </a:p>
          <a:p>
            <a:pPr marL="0" indent="0">
              <a:buFont typeface="Arial" charset="0"/>
              <a:buNone/>
              <a:defRPr/>
            </a:pPr>
            <a:r>
              <a:rPr lang="en-US" altLang="zh-CN" sz="2800"/>
              <a:t>	A. </a:t>
            </a:r>
            <a:r>
              <a:rPr lang="zh-CN" altLang="zh-CN" sz="2800"/>
              <a:t>求字符串的长度</a:t>
            </a:r>
            <a:r>
              <a:rPr lang="en-US" altLang="zh-CN" sz="2800"/>
              <a:t>                   </a:t>
            </a:r>
            <a:endParaRPr lang="en-US" altLang="zh-CN" sz="2800" smtClean="0"/>
          </a:p>
          <a:p>
            <a:pPr marL="0" indent="0">
              <a:buFont typeface="Arial" charset="0"/>
              <a:buNone/>
              <a:defRPr/>
            </a:pPr>
            <a:r>
              <a:rPr lang="en-US" altLang="zh-CN" sz="2800"/>
              <a:t>	</a:t>
            </a:r>
            <a:r>
              <a:rPr lang="en-US" altLang="zh-CN" sz="2800" smtClean="0"/>
              <a:t>B</a:t>
            </a:r>
            <a:r>
              <a:rPr lang="en-US" altLang="zh-CN" sz="2800"/>
              <a:t>. </a:t>
            </a:r>
            <a:r>
              <a:rPr lang="zh-CN" altLang="zh-CN" sz="2800"/>
              <a:t>比较两个字符串的大小</a:t>
            </a:r>
          </a:p>
          <a:p>
            <a:pPr marL="0" indent="0">
              <a:buFont typeface="Arial" charset="0"/>
              <a:buNone/>
              <a:defRPr/>
            </a:pPr>
            <a:r>
              <a:rPr lang="en-US" altLang="zh-CN" sz="2800"/>
              <a:t>	C. </a:t>
            </a:r>
            <a:r>
              <a:rPr lang="zh-CN" altLang="zh-CN" sz="2800"/>
              <a:t>将字符串</a:t>
            </a:r>
            <a:r>
              <a:rPr lang="en-US" altLang="zh-CN" sz="2800"/>
              <a:t>s </a:t>
            </a:r>
            <a:r>
              <a:rPr lang="zh-CN" altLang="zh-CN" sz="2800"/>
              <a:t>复制到字符串</a:t>
            </a:r>
            <a:r>
              <a:rPr lang="en-US" altLang="zh-CN" sz="2800"/>
              <a:t>t </a:t>
            </a:r>
            <a:r>
              <a:rPr lang="zh-CN" altLang="zh-CN" sz="2800"/>
              <a:t>中 </a:t>
            </a:r>
            <a:r>
              <a:rPr lang="en-US" altLang="zh-CN" sz="2800"/>
              <a:t>      </a:t>
            </a:r>
            <a:endParaRPr lang="en-US" altLang="zh-CN" sz="2800" smtClean="0"/>
          </a:p>
          <a:p>
            <a:pPr marL="0" indent="0">
              <a:buFont typeface="Arial" charset="0"/>
              <a:buNone/>
              <a:defRPr/>
            </a:pPr>
            <a:r>
              <a:rPr lang="en-US" altLang="zh-CN" sz="2800"/>
              <a:t>	</a:t>
            </a:r>
            <a:r>
              <a:rPr lang="en-US" altLang="zh-CN" sz="2800" smtClean="0"/>
              <a:t>D</a:t>
            </a:r>
            <a:r>
              <a:rPr lang="en-US" altLang="zh-CN" sz="2800"/>
              <a:t>. </a:t>
            </a:r>
            <a:r>
              <a:rPr lang="zh-CN" altLang="zh-CN" sz="2800"/>
              <a:t>将字符串</a:t>
            </a:r>
            <a:r>
              <a:rPr lang="en-US" altLang="zh-CN" sz="2800"/>
              <a:t>s </a:t>
            </a:r>
            <a:r>
              <a:rPr lang="zh-CN" altLang="zh-CN" sz="2800"/>
              <a:t>接续到字符串</a:t>
            </a:r>
            <a:r>
              <a:rPr lang="en-US" altLang="zh-CN" sz="2800"/>
              <a:t>t </a:t>
            </a:r>
            <a:r>
              <a:rPr lang="zh-CN" altLang="zh-CN" sz="2800"/>
              <a:t>中</a:t>
            </a:r>
          </a:p>
          <a:p>
            <a:pPr>
              <a:defRPr/>
            </a:pPr>
            <a:endParaRPr lang="zh-CN" altLang="en-US"/>
          </a:p>
        </p:txBody>
      </p:sp>
    </p:spTree>
    <p:extLst>
      <p:ext uri="{BB962C8B-B14F-4D97-AF65-F5344CB8AC3E}">
        <p14:creationId xmlns:p14="http://schemas.microsoft.com/office/powerpoint/2010/main" val="3650677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zh-CN" dirty="0" smtClean="0"/>
              <a:t>若</a:t>
            </a:r>
            <a:r>
              <a:rPr lang="zh-CN" altLang="zh-CN" dirty="0"/>
              <a:t>有函数</a:t>
            </a:r>
            <a:r>
              <a:rPr lang="en-US" altLang="zh-CN" dirty="0"/>
              <a:t>max</a:t>
            </a:r>
            <a:r>
              <a:rPr lang="zh-CN" altLang="zh-CN" dirty="0"/>
              <a:t>（</a:t>
            </a:r>
            <a:r>
              <a:rPr lang="en-US" altLang="zh-CN" dirty="0"/>
              <a:t>a </a:t>
            </a:r>
            <a:r>
              <a:rPr lang="zh-CN" altLang="zh-CN" dirty="0"/>
              <a:t>，</a:t>
            </a:r>
            <a:r>
              <a:rPr lang="en-US" altLang="zh-CN" dirty="0"/>
              <a:t>b</a:t>
            </a:r>
            <a:r>
              <a:rPr lang="zh-CN" altLang="zh-CN" dirty="0"/>
              <a:t>），并且已使函数指针变量</a:t>
            </a:r>
            <a:r>
              <a:rPr lang="en-US" altLang="zh-CN" dirty="0"/>
              <a:t>p </a:t>
            </a:r>
            <a:r>
              <a:rPr lang="zh-CN" altLang="zh-CN" dirty="0"/>
              <a:t>指向函数</a:t>
            </a:r>
            <a:r>
              <a:rPr lang="en-US" altLang="zh-CN" dirty="0"/>
              <a:t>max </a:t>
            </a:r>
            <a:r>
              <a:rPr lang="zh-CN" altLang="zh-CN" dirty="0"/>
              <a:t>，当调用该函数时，</a:t>
            </a:r>
          </a:p>
          <a:p>
            <a:pPr marL="0" indent="0">
              <a:buFont typeface="Arial" charset="0"/>
              <a:buNone/>
              <a:defRPr/>
            </a:pPr>
            <a:r>
              <a:rPr lang="zh-CN" altLang="zh-CN" dirty="0" smtClean="0"/>
              <a:t>正确</a:t>
            </a:r>
            <a:r>
              <a:rPr lang="zh-CN" altLang="zh-CN" dirty="0"/>
              <a:t>的调用方法是</a:t>
            </a:r>
            <a:r>
              <a:rPr lang="en-US" altLang="zh-CN" u="sng" dirty="0"/>
              <a:t>        </a:t>
            </a:r>
            <a:r>
              <a:rPr lang="zh-CN" altLang="zh-CN" dirty="0"/>
              <a:t>。</a:t>
            </a:r>
          </a:p>
          <a:p>
            <a:pPr marL="514350" indent="-514350">
              <a:buFont typeface="Arial" charset="0"/>
              <a:buAutoNum type="alphaUcPeriod"/>
              <a:defRPr/>
            </a:pPr>
            <a:r>
              <a:rPr lang="zh-CN" altLang="zh-CN" dirty="0" smtClean="0"/>
              <a:t>（</a:t>
            </a:r>
            <a:r>
              <a:rPr lang="en-US" altLang="zh-CN" dirty="0"/>
              <a:t>*p</a:t>
            </a:r>
            <a:r>
              <a:rPr lang="zh-CN" altLang="zh-CN" dirty="0"/>
              <a:t>）</a:t>
            </a:r>
            <a:r>
              <a:rPr lang="en-US" altLang="zh-CN" dirty="0"/>
              <a:t>max(a ,b)</a:t>
            </a:r>
            <a:r>
              <a:rPr lang="zh-CN" altLang="zh-CN" dirty="0"/>
              <a:t>； </a:t>
            </a:r>
            <a:endParaRPr lang="en-US" altLang="zh-CN" dirty="0" smtClean="0"/>
          </a:p>
          <a:p>
            <a:pPr marL="514350" indent="-514350">
              <a:buFont typeface="Arial" charset="0"/>
              <a:buAutoNum type="alphaUcPeriod"/>
              <a:defRPr/>
            </a:pPr>
            <a:r>
              <a:rPr lang="en-US" altLang="zh-CN" dirty="0" smtClean="0"/>
              <a:t> *</a:t>
            </a:r>
            <a:r>
              <a:rPr lang="en-US" altLang="zh-CN" dirty="0" err="1"/>
              <a:t>pmax</a:t>
            </a:r>
            <a:r>
              <a:rPr lang="en-US" altLang="zh-CN" dirty="0"/>
              <a:t>(a </a:t>
            </a:r>
            <a:r>
              <a:rPr lang="zh-CN" altLang="zh-CN" dirty="0"/>
              <a:t>，</a:t>
            </a:r>
            <a:r>
              <a:rPr lang="en-US" altLang="zh-CN" dirty="0"/>
              <a:t>b)</a:t>
            </a:r>
            <a:r>
              <a:rPr lang="zh-CN" altLang="zh-CN" dirty="0" smtClean="0"/>
              <a:t>；</a:t>
            </a:r>
            <a:endParaRPr lang="en-US" altLang="zh-CN" dirty="0" smtClean="0"/>
          </a:p>
          <a:p>
            <a:pPr marL="514350" indent="-514350">
              <a:buFont typeface="Arial" charset="0"/>
              <a:buAutoNum type="alphaUcPeriod"/>
              <a:defRPr/>
            </a:pPr>
            <a:r>
              <a:rPr lang="zh-CN" altLang="zh-CN" dirty="0" smtClean="0"/>
              <a:t>（</a:t>
            </a:r>
            <a:r>
              <a:rPr lang="en-US" altLang="zh-CN" dirty="0"/>
              <a:t>*p</a:t>
            </a:r>
            <a:r>
              <a:rPr lang="zh-CN" altLang="zh-CN" dirty="0"/>
              <a:t>）</a:t>
            </a:r>
            <a:r>
              <a:rPr lang="en-US" altLang="zh-CN" dirty="0"/>
              <a:t>(a </a:t>
            </a:r>
            <a:r>
              <a:rPr lang="zh-CN" altLang="zh-CN" dirty="0"/>
              <a:t>，</a:t>
            </a:r>
            <a:r>
              <a:rPr lang="en-US" altLang="zh-CN" dirty="0"/>
              <a:t>b) </a:t>
            </a:r>
            <a:r>
              <a:rPr lang="zh-CN" altLang="zh-CN" dirty="0"/>
              <a:t>； </a:t>
            </a:r>
            <a:endParaRPr lang="en-US" altLang="zh-CN" dirty="0" smtClean="0"/>
          </a:p>
          <a:p>
            <a:pPr marL="514350" indent="-514350">
              <a:buFont typeface="Arial" charset="0"/>
              <a:buAutoNum type="alphaUcPeriod"/>
              <a:defRPr/>
            </a:pPr>
            <a:r>
              <a:rPr lang="en-US" altLang="zh-CN" dirty="0"/>
              <a:t> </a:t>
            </a:r>
            <a:r>
              <a:rPr lang="en-US" altLang="zh-CN" dirty="0" smtClean="0"/>
              <a:t>*p</a:t>
            </a:r>
            <a:r>
              <a:rPr lang="zh-CN" altLang="zh-CN" dirty="0"/>
              <a:t>（</a:t>
            </a:r>
            <a:r>
              <a:rPr lang="en-US" altLang="zh-CN" dirty="0"/>
              <a:t>a </a:t>
            </a:r>
            <a:r>
              <a:rPr lang="zh-CN" altLang="zh-CN" dirty="0"/>
              <a:t>，</a:t>
            </a:r>
            <a:r>
              <a:rPr lang="en-US" altLang="zh-CN" dirty="0"/>
              <a:t>b</a:t>
            </a:r>
            <a:r>
              <a:rPr lang="zh-CN" altLang="zh-CN" dirty="0"/>
              <a:t>）；</a:t>
            </a:r>
          </a:p>
          <a:p>
            <a:pPr>
              <a:defRPr/>
            </a:pPr>
            <a:endParaRPr lang="zh-CN" altLang="en-US" dirty="0"/>
          </a:p>
        </p:txBody>
      </p:sp>
    </p:spTree>
    <p:extLst>
      <p:ext uri="{BB962C8B-B14F-4D97-AF65-F5344CB8AC3E}">
        <p14:creationId xmlns:p14="http://schemas.microsoft.com/office/powerpoint/2010/main" val="18107791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en-US" altLang="zh-CN" dirty="0" smtClean="0"/>
              <a:t>31</a:t>
            </a:r>
            <a:r>
              <a:rPr lang="zh-CN" altLang="zh-CN" dirty="0" smtClean="0"/>
              <a:t>、已有函数</a:t>
            </a:r>
            <a:r>
              <a:rPr lang="en-US" altLang="zh-CN" dirty="0" smtClean="0"/>
              <a:t>max</a:t>
            </a:r>
            <a:r>
              <a:rPr lang="zh-CN" altLang="zh-CN" dirty="0" smtClean="0"/>
              <a:t>（</a:t>
            </a:r>
            <a:r>
              <a:rPr lang="en-US" altLang="zh-CN" dirty="0" smtClean="0"/>
              <a:t>a</a:t>
            </a:r>
            <a:r>
              <a:rPr lang="zh-CN" altLang="zh-CN" dirty="0" smtClean="0"/>
              <a:t>，</a:t>
            </a:r>
            <a:r>
              <a:rPr lang="en-US" altLang="zh-CN" dirty="0" smtClean="0"/>
              <a:t>b</a:t>
            </a:r>
            <a:r>
              <a:rPr lang="zh-CN" altLang="zh-CN" dirty="0" smtClean="0"/>
              <a:t>），为了让函数指针变量</a:t>
            </a:r>
            <a:r>
              <a:rPr lang="en-US" altLang="zh-CN" dirty="0" smtClean="0"/>
              <a:t>p </a:t>
            </a:r>
            <a:r>
              <a:rPr lang="zh-CN" altLang="zh-CN" dirty="0" smtClean="0"/>
              <a:t>指向函数</a:t>
            </a:r>
            <a:r>
              <a:rPr lang="en-US" altLang="zh-CN" dirty="0" smtClean="0"/>
              <a:t>max</a:t>
            </a:r>
            <a:r>
              <a:rPr lang="zh-CN" altLang="zh-CN" dirty="0" smtClean="0"/>
              <a:t>，正确的赋值方法是</a:t>
            </a:r>
            <a:r>
              <a:rPr lang="en-US" altLang="zh-CN" u="sng" dirty="0" smtClean="0"/>
              <a:t>        </a:t>
            </a:r>
            <a:r>
              <a:rPr lang="zh-CN" altLang="zh-CN" dirty="0" smtClean="0"/>
              <a:t>。</a:t>
            </a:r>
          </a:p>
          <a:p>
            <a:pPr marL="0" indent="0">
              <a:buFont typeface="Arial" charset="0"/>
              <a:buNone/>
              <a:defRPr/>
            </a:pPr>
            <a:r>
              <a:rPr lang="en-US" altLang="zh-CN" dirty="0"/>
              <a:t>	</a:t>
            </a:r>
            <a:r>
              <a:rPr lang="en-US" altLang="zh-CN" dirty="0" smtClean="0"/>
              <a:t>A. p=max</a:t>
            </a:r>
            <a:r>
              <a:rPr lang="zh-CN" altLang="zh-CN" dirty="0" smtClean="0"/>
              <a:t>；</a:t>
            </a:r>
            <a:r>
              <a:rPr lang="en-US" altLang="zh-CN" dirty="0" smtClean="0"/>
              <a:t>  </a:t>
            </a:r>
          </a:p>
          <a:p>
            <a:pPr marL="0" indent="0">
              <a:buFont typeface="Arial" charset="0"/>
              <a:buNone/>
              <a:defRPr/>
            </a:pPr>
            <a:r>
              <a:rPr lang="en-US" altLang="zh-CN" dirty="0"/>
              <a:t>	</a:t>
            </a:r>
            <a:r>
              <a:rPr lang="en-US" altLang="zh-CN" dirty="0" smtClean="0"/>
              <a:t> B. *p=max</a:t>
            </a:r>
            <a:r>
              <a:rPr lang="zh-CN" altLang="zh-CN" dirty="0" smtClean="0"/>
              <a:t>；</a:t>
            </a:r>
            <a:r>
              <a:rPr lang="en-US" altLang="zh-CN" dirty="0" smtClean="0"/>
              <a:t>   </a:t>
            </a:r>
          </a:p>
          <a:p>
            <a:pPr marL="0" indent="0">
              <a:buFont typeface="Arial" charset="0"/>
              <a:buNone/>
              <a:defRPr/>
            </a:pPr>
            <a:r>
              <a:rPr lang="en-US" altLang="zh-CN" dirty="0"/>
              <a:t>	</a:t>
            </a:r>
            <a:r>
              <a:rPr lang="en-US" altLang="zh-CN" dirty="0" smtClean="0"/>
              <a:t>C. p=max</a:t>
            </a:r>
            <a:r>
              <a:rPr lang="zh-CN" altLang="zh-CN" dirty="0" smtClean="0"/>
              <a:t>（</a:t>
            </a:r>
            <a:r>
              <a:rPr lang="en-US" altLang="zh-CN" dirty="0" smtClean="0"/>
              <a:t>a</a:t>
            </a:r>
            <a:r>
              <a:rPr lang="zh-CN" altLang="zh-CN" dirty="0" smtClean="0"/>
              <a:t>，</a:t>
            </a:r>
            <a:r>
              <a:rPr lang="en-US" altLang="zh-CN" dirty="0" smtClean="0"/>
              <a:t>b</a:t>
            </a:r>
            <a:r>
              <a:rPr lang="zh-CN" altLang="zh-CN" dirty="0" smtClean="0"/>
              <a:t>）；</a:t>
            </a:r>
            <a:r>
              <a:rPr lang="en-US" altLang="zh-CN" dirty="0" smtClean="0"/>
              <a:t>  </a:t>
            </a:r>
          </a:p>
          <a:p>
            <a:pPr marL="0" indent="0">
              <a:buFont typeface="Arial" charset="0"/>
              <a:buNone/>
              <a:defRPr/>
            </a:pPr>
            <a:r>
              <a:rPr lang="en-US" altLang="zh-CN" dirty="0"/>
              <a:t>	</a:t>
            </a:r>
            <a:r>
              <a:rPr lang="en-US" altLang="zh-CN" dirty="0" smtClean="0"/>
              <a:t>D. *p=max</a:t>
            </a:r>
            <a:r>
              <a:rPr lang="zh-CN" altLang="zh-CN" dirty="0" smtClean="0"/>
              <a:t>（</a:t>
            </a:r>
            <a:r>
              <a:rPr lang="en-US" altLang="zh-CN" dirty="0" smtClean="0"/>
              <a:t>a</a:t>
            </a:r>
            <a:r>
              <a:rPr lang="zh-CN" altLang="zh-CN" dirty="0" smtClean="0"/>
              <a:t>，</a:t>
            </a:r>
            <a:r>
              <a:rPr lang="en-US" altLang="zh-CN" dirty="0" smtClean="0"/>
              <a:t>b</a:t>
            </a:r>
            <a:r>
              <a:rPr lang="zh-CN" altLang="zh-CN" dirty="0" smtClean="0"/>
              <a:t>）；</a:t>
            </a:r>
          </a:p>
          <a:p>
            <a:pPr>
              <a:defRPr/>
            </a:pPr>
            <a:endParaRPr lang="zh-CN" altLang="en-US" dirty="0"/>
          </a:p>
        </p:txBody>
      </p:sp>
    </p:spTree>
    <p:extLst>
      <p:ext uri="{BB962C8B-B14F-4D97-AF65-F5344CB8AC3E}">
        <p14:creationId xmlns:p14="http://schemas.microsoft.com/office/powerpoint/2010/main" val="345711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571511" y="571500"/>
            <a:ext cx="10572751" cy="6072188"/>
          </a:xfrm>
        </p:spPr>
        <p:txBody>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a:t>
            </a:r>
            <a:endParaRPr lang="zh-CN" altLang="zh-CN" sz="2800" smtClean="0"/>
          </a:p>
          <a:p>
            <a:pPr>
              <a:lnSpc>
                <a:spcPct val="100000"/>
              </a:lnSpc>
              <a:buFont typeface="Wingdings" pitchFamily="2" charset="2"/>
              <a:buNone/>
            </a:pPr>
            <a:r>
              <a:rPr lang="en-US" altLang="zh-CN" sz="2800" smtClean="0"/>
              <a:t>  if (a&lt;b)  swap(</a:t>
            </a:r>
            <a:r>
              <a:rPr lang="en-US" altLang="zh-CN" sz="2800" smtClean="0">
                <a:solidFill>
                  <a:srgbClr val="FF0000"/>
                </a:solidFill>
              </a:rPr>
              <a:t>a</a:t>
            </a:r>
            <a:r>
              <a:rPr lang="en-US" altLang="zh-CN" sz="2800" smtClean="0"/>
              <a:t>,</a:t>
            </a:r>
            <a:r>
              <a:rPr lang="en-US" altLang="zh-CN" sz="2800" smtClean="0">
                <a:solidFill>
                  <a:srgbClr val="FF0000"/>
                </a:solidFill>
              </a:rPr>
              <a:t>b</a:t>
            </a:r>
            <a:r>
              <a:rPr lang="en-US" altLang="zh-CN" sz="2800" smtClean="0"/>
              <a:t>); </a:t>
            </a:r>
            <a:endParaRPr lang="zh-CN" altLang="zh-CN" sz="2800" smtClean="0"/>
          </a:p>
          <a:p>
            <a:pPr>
              <a:lnSpc>
                <a:spcPct val="100000"/>
              </a:lnSpc>
              <a:buFont typeface="Wingdings" pitchFamily="2" charset="2"/>
              <a:buNone/>
            </a:pPr>
            <a:r>
              <a:rPr lang="en-US" altLang="zh-CN" sz="2800" smtClean="0"/>
              <a:t>  printf(“max=%d,min=%d\n”,a,b); </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 }</a:t>
            </a:r>
          </a:p>
          <a:p>
            <a:pPr>
              <a:buFont typeface="Wingdings" pitchFamily="2" charset="2"/>
              <a:buNone/>
            </a:pPr>
            <a:r>
              <a:rPr lang="en-US" altLang="zh-CN" sz="2800" smtClean="0"/>
              <a:t>void swap(int </a:t>
            </a:r>
            <a:r>
              <a:rPr lang="en-US" altLang="zh-CN" sz="2800" smtClean="0">
                <a:solidFill>
                  <a:srgbClr val="FF0000"/>
                </a:solidFill>
              </a:rPr>
              <a:t>x</a:t>
            </a:r>
            <a:r>
              <a:rPr lang="en-US" altLang="zh-CN" sz="2800" smtClean="0"/>
              <a:t>,int </a:t>
            </a:r>
            <a:r>
              <a:rPr lang="en-US" altLang="zh-CN" sz="2800" smtClean="0">
                <a:solidFill>
                  <a:srgbClr val="FF0000"/>
                </a:solidFill>
              </a:rPr>
              <a:t>y</a:t>
            </a:r>
            <a:r>
              <a:rPr lang="en-US" altLang="zh-CN" sz="2800" smtClean="0"/>
              <a:t>) </a:t>
            </a:r>
            <a:endParaRPr lang="zh-CN" altLang="zh-CN" sz="2800" smtClean="0"/>
          </a:p>
          <a:p>
            <a:pPr>
              <a:buFont typeface="Wingdings" pitchFamily="2" charset="2"/>
              <a:buNone/>
            </a:pPr>
            <a:r>
              <a:rPr lang="en-US" altLang="zh-CN" sz="2800" smtClean="0"/>
              <a:t>{ int temp;</a:t>
            </a:r>
            <a:endParaRPr lang="zh-CN" altLang="zh-CN" sz="2800" smtClean="0"/>
          </a:p>
          <a:p>
            <a:pPr>
              <a:buFont typeface="Wingdings" pitchFamily="2" charset="2"/>
              <a:buNone/>
            </a:pPr>
            <a:r>
              <a:rPr lang="en-US" altLang="zh-CN" sz="2800" smtClean="0"/>
              <a:t>   temp=x;  x=y;   y=temp;</a:t>
            </a:r>
            <a:endParaRPr lang="zh-CN" altLang="zh-CN" sz="2800" smtClean="0"/>
          </a:p>
          <a:p>
            <a:pPr>
              <a:buFont typeface="Wingdings" pitchFamily="2" charset="2"/>
              <a:buNone/>
            </a:pPr>
            <a:r>
              <a:rPr lang="en-US" altLang="zh-CN" sz="2800" smtClean="0"/>
              <a:t>}</a:t>
            </a:r>
            <a:endParaRPr lang="zh-CN" altLang="zh-CN" sz="2800" smtClean="0"/>
          </a:p>
          <a:p>
            <a:pPr>
              <a:lnSpc>
                <a:spcPct val="100000"/>
              </a:lnSpc>
              <a:buFont typeface="Wingdings" pitchFamily="2" charset="2"/>
              <a:buNone/>
            </a:pPr>
            <a:r>
              <a:rPr lang="en-US" altLang="zh-CN" sz="2800" smtClean="0"/>
              <a:t>    </a:t>
            </a:r>
            <a:endParaRPr lang="zh-CN" altLang="zh-CN" sz="2800" smtClean="0"/>
          </a:p>
          <a:p>
            <a:pPr>
              <a:lnSpc>
                <a:spcPct val="100000"/>
              </a:lnSpc>
              <a:buFont typeface="Wingdings" pitchFamily="2" charset="2"/>
              <a:buNone/>
            </a:pPr>
            <a:endParaRPr lang="zh-CN" altLang="en-US" sz="2800" smtClean="0"/>
          </a:p>
        </p:txBody>
      </p:sp>
      <p:sp>
        <p:nvSpPr>
          <p:cNvPr id="39" name="矩形 38"/>
          <p:cNvSpPr>
            <a:spLocks noChangeArrowheads="1"/>
          </p:cNvSpPr>
          <p:nvPr/>
        </p:nvSpPr>
        <p:spPr bwMode="auto">
          <a:xfrm>
            <a:off x="8286751" y="5000642"/>
            <a:ext cx="952500" cy="714375"/>
          </a:xfrm>
          <a:prstGeom prst="rect">
            <a:avLst/>
          </a:prstGeom>
          <a:solidFill>
            <a:schemeClr val="accent1"/>
          </a:solidFill>
          <a:ln w="38100" algn="ctr">
            <a:solidFill>
              <a:schemeClr val="tx1"/>
            </a:solidFill>
            <a:miter lim="800000"/>
            <a:headEnd/>
            <a:tailEnd/>
          </a:ln>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sp>
        <p:nvSpPr>
          <p:cNvPr id="40" name="矩形 39"/>
          <p:cNvSpPr>
            <a:spLocks noChangeArrowheads="1"/>
          </p:cNvSpPr>
          <p:nvPr/>
        </p:nvSpPr>
        <p:spPr bwMode="auto">
          <a:xfrm>
            <a:off x="10096503" y="5000642"/>
            <a:ext cx="952500" cy="714375"/>
          </a:xfrm>
          <a:prstGeom prst="rect">
            <a:avLst/>
          </a:prstGeom>
          <a:solidFill>
            <a:schemeClr val="accent1"/>
          </a:solidFill>
          <a:ln w="38100" algn="ctr">
            <a:solidFill>
              <a:schemeClr val="tx1"/>
            </a:solidFill>
            <a:miter lim="800000"/>
            <a:headEnd/>
            <a:tailEnd/>
          </a:ln>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sp>
        <p:nvSpPr>
          <p:cNvPr id="41" name="TextBox 40"/>
          <p:cNvSpPr txBox="1">
            <a:spLocks noChangeArrowheads="1"/>
          </p:cNvSpPr>
          <p:nvPr/>
        </p:nvSpPr>
        <p:spPr bwMode="auto">
          <a:xfrm>
            <a:off x="8477252" y="5643563"/>
            <a:ext cx="6667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smtClean="0">
                <a:solidFill>
                  <a:srgbClr val="FF0000"/>
                </a:solidFill>
              </a:rPr>
              <a:t>x</a:t>
            </a:r>
            <a:endParaRPr lang="zh-CN" altLang="en-US" sz="3200" smtClean="0">
              <a:solidFill>
                <a:srgbClr val="FF0000"/>
              </a:solidFill>
            </a:endParaRPr>
          </a:p>
        </p:txBody>
      </p:sp>
      <p:sp>
        <p:nvSpPr>
          <p:cNvPr id="42" name="TextBox 41"/>
          <p:cNvSpPr txBox="1">
            <a:spLocks noChangeArrowheads="1"/>
          </p:cNvSpPr>
          <p:nvPr/>
        </p:nvSpPr>
        <p:spPr bwMode="auto">
          <a:xfrm>
            <a:off x="10287011" y="5643563"/>
            <a:ext cx="66675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smtClean="0">
                <a:solidFill>
                  <a:srgbClr val="FF0000"/>
                </a:solidFill>
              </a:rPr>
              <a:t>y</a:t>
            </a:r>
            <a:endParaRPr lang="zh-CN" altLang="en-US" sz="3200" smtClean="0">
              <a:solidFill>
                <a:srgbClr val="FF0000"/>
              </a:solidFill>
            </a:endParaRPr>
          </a:p>
        </p:txBody>
      </p:sp>
      <p:sp>
        <p:nvSpPr>
          <p:cNvPr id="43" name="TextBox 42"/>
          <p:cNvSpPr txBox="1">
            <a:spLocks noChangeArrowheads="1"/>
          </p:cNvSpPr>
          <p:nvPr/>
        </p:nvSpPr>
        <p:spPr bwMode="auto">
          <a:xfrm>
            <a:off x="8477252" y="5072063"/>
            <a:ext cx="6667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0000CC"/>
                </a:solidFill>
              </a:rPr>
              <a:t>5</a:t>
            </a:r>
            <a:endParaRPr lang="zh-CN" altLang="en-US" sz="3200" b="1" smtClean="0">
              <a:solidFill>
                <a:srgbClr val="0000CC"/>
              </a:solidFill>
            </a:endParaRPr>
          </a:p>
        </p:txBody>
      </p:sp>
      <p:sp>
        <p:nvSpPr>
          <p:cNvPr id="44" name="TextBox 43"/>
          <p:cNvSpPr txBox="1">
            <a:spLocks noChangeArrowheads="1"/>
          </p:cNvSpPr>
          <p:nvPr/>
        </p:nvSpPr>
        <p:spPr bwMode="auto">
          <a:xfrm>
            <a:off x="10287011" y="5072063"/>
            <a:ext cx="66675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0000CC"/>
                </a:solidFill>
              </a:rPr>
              <a:t>9</a:t>
            </a:r>
            <a:endParaRPr lang="zh-CN" altLang="en-US" sz="3200" b="1" smtClean="0">
              <a:solidFill>
                <a:srgbClr val="0000CC"/>
              </a:solidFill>
            </a:endParaRPr>
          </a:p>
        </p:txBody>
      </p:sp>
      <p:cxnSp>
        <p:nvCxnSpPr>
          <p:cNvPr id="45" name="直接箭头连接符 44"/>
          <p:cNvCxnSpPr>
            <a:cxnSpLocks noChangeShapeType="1"/>
            <a:endCxn id="39" idx="0"/>
          </p:cNvCxnSpPr>
          <p:nvPr/>
        </p:nvCxnSpPr>
        <p:spPr bwMode="auto">
          <a:xfrm rot="5400000">
            <a:off x="8478309" y="4715413"/>
            <a:ext cx="571500" cy="211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48" name="直接箭头连接符 47"/>
          <p:cNvCxnSpPr>
            <a:cxnSpLocks noChangeShapeType="1"/>
          </p:cNvCxnSpPr>
          <p:nvPr/>
        </p:nvCxnSpPr>
        <p:spPr bwMode="auto">
          <a:xfrm rot="5400000">
            <a:off x="10288059" y="4713825"/>
            <a:ext cx="571500" cy="2116"/>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9" name="矩形 48"/>
          <p:cNvSpPr>
            <a:spLocks noChangeArrowheads="1"/>
          </p:cNvSpPr>
          <p:nvPr/>
        </p:nvSpPr>
        <p:spPr bwMode="auto">
          <a:xfrm>
            <a:off x="1047752" y="5357830"/>
            <a:ext cx="6762749" cy="642937"/>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sp>
        <p:nvSpPr>
          <p:cNvPr id="50" name="TextBox 49"/>
          <p:cNvSpPr txBox="1">
            <a:spLocks noChangeArrowheads="1"/>
          </p:cNvSpPr>
          <p:nvPr/>
        </p:nvSpPr>
        <p:spPr bwMode="auto">
          <a:xfrm>
            <a:off x="8426452" y="5118117"/>
            <a:ext cx="666749"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fontAlgn="base" hangingPunct="1">
              <a:spcBef>
                <a:spcPct val="0"/>
              </a:spcBef>
              <a:spcAft>
                <a:spcPct val="0"/>
              </a:spcAft>
            </a:pPr>
            <a:r>
              <a:rPr lang="en-US" altLang="zh-CN" sz="3200" b="1" smtClean="0">
                <a:solidFill>
                  <a:srgbClr val="9D138D"/>
                </a:solidFill>
              </a:rPr>
              <a:t>9</a:t>
            </a:r>
            <a:endParaRPr lang="zh-CN" altLang="en-US" sz="3200" b="1" smtClean="0">
              <a:solidFill>
                <a:srgbClr val="9D138D"/>
              </a:solidFill>
            </a:endParaRPr>
          </a:p>
        </p:txBody>
      </p:sp>
      <p:sp>
        <p:nvSpPr>
          <p:cNvPr id="51" name="TextBox 50"/>
          <p:cNvSpPr txBox="1">
            <a:spLocks noChangeArrowheads="1"/>
          </p:cNvSpPr>
          <p:nvPr/>
        </p:nvSpPr>
        <p:spPr bwMode="auto">
          <a:xfrm>
            <a:off x="10236211" y="5097480"/>
            <a:ext cx="666751"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fontAlgn="base" hangingPunct="1">
              <a:spcBef>
                <a:spcPct val="0"/>
              </a:spcBef>
              <a:spcAft>
                <a:spcPct val="0"/>
              </a:spcAft>
            </a:pPr>
            <a:r>
              <a:rPr lang="en-US" altLang="zh-CN" sz="3200" b="1" smtClean="0">
                <a:solidFill>
                  <a:srgbClr val="9D138D"/>
                </a:solidFill>
              </a:rPr>
              <a:t>5</a:t>
            </a:r>
            <a:endParaRPr lang="zh-CN" altLang="en-US" sz="3200" b="1" smtClean="0">
              <a:solidFill>
                <a:srgbClr val="9D138D"/>
              </a:solidFill>
            </a:endParaRPr>
          </a:p>
        </p:txBody>
      </p:sp>
      <p:sp>
        <p:nvSpPr>
          <p:cNvPr id="52" name="矩形 51"/>
          <p:cNvSpPr>
            <a:spLocks noChangeArrowheads="1"/>
          </p:cNvSpPr>
          <p:nvPr/>
        </p:nvSpPr>
        <p:spPr bwMode="auto">
          <a:xfrm>
            <a:off x="7905751" y="4449763"/>
            <a:ext cx="3238500" cy="17145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pic>
        <p:nvPicPr>
          <p:cNvPr id="34837" name="图片 2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7053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linds(horizontal)">
                                      <p:cBhvr>
                                        <p:cTn id="16" dur="500"/>
                                        <p:tgtEl>
                                          <p:spTgt spid="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slide(fromTop)">
                                      <p:cBhvr>
                                        <p:cTn id="21" dur="500"/>
                                        <p:tgtEl>
                                          <p:spTgt spid="45"/>
                                        </p:tgtEl>
                                      </p:cBhvr>
                                    </p:animEffect>
                                  </p:childTnLst>
                                </p:cTn>
                              </p:par>
                              <p:par>
                                <p:cTn id="22" presetID="12" presetClass="entr" presetSubtype="1"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slide(fromTop)">
                                      <p:cBhvr>
                                        <p:cTn id="24" dur="500"/>
                                        <p:tgtEl>
                                          <p:spTgt spid="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linds(horizontal)">
                                      <p:cBhvr>
                                        <p:cTn id="29" dur="500"/>
                                        <p:tgtEl>
                                          <p:spTgt spid="4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linds(horizontal)">
                                      <p:cBhvr>
                                        <p:cTn id="32" dur="500"/>
                                        <p:tgtEl>
                                          <p:spTgt spid="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500" fill="hold"/>
                                        <p:tgtEl>
                                          <p:spTgt spid="50"/>
                                        </p:tgtEl>
                                        <p:attrNameLst>
                                          <p:attrName>ppt_w</p:attrName>
                                        </p:attrNameLst>
                                      </p:cBhvr>
                                      <p:tavLst>
                                        <p:tav tm="0">
                                          <p:val>
                                            <p:fltVal val="0"/>
                                          </p:val>
                                        </p:tav>
                                        <p:tav tm="100000">
                                          <p:val>
                                            <p:strVal val="#ppt_w"/>
                                          </p:val>
                                        </p:tav>
                                      </p:tavLst>
                                    </p:anim>
                                    <p:anim calcmode="lin" valueType="num">
                                      <p:cBhvr>
                                        <p:cTn id="43" dur="500" fill="hold"/>
                                        <p:tgtEl>
                                          <p:spTgt spid="50"/>
                                        </p:tgtEl>
                                        <p:attrNameLst>
                                          <p:attrName>ppt_h</p:attrName>
                                        </p:attrNameLst>
                                      </p:cBhvr>
                                      <p:tavLst>
                                        <p:tav tm="0">
                                          <p:val>
                                            <p:fltVal val="0"/>
                                          </p:val>
                                        </p:tav>
                                        <p:tav tm="100000">
                                          <p:val>
                                            <p:strVal val="#ppt_h"/>
                                          </p:val>
                                        </p:tav>
                                      </p:tavLst>
                                    </p:anim>
                                    <p:anim calcmode="lin" valueType="num">
                                      <p:cBhvr>
                                        <p:cTn id="44" dur="500" fill="hold"/>
                                        <p:tgtEl>
                                          <p:spTgt spid="50"/>
                                        </p:tgtEl>
                                        <p:attrNameLst>
                                          <p:attrName>style.rotation</p:attrName>
                                        </p:attrNameLst>
                                      </p:cBhvr>
                                      <p:tavLst>
                                        <p:tav tm="0">
                                          <p:val>
                                            <p:fltVal val="360"/>
                                          </p:val>
                                        </p:tav>
                                        <p:tav tm="100000">
                                          <p:val>
                                            <p:fltVal val="0"/>
                                          </p:val>
                                        </p:tav>
                                      </p:tavLst>
                                    </p:anim>
                                    <p:animEffect transition="in" filter="fade">
                                      <p:cBhvr>
                                        <p:cTn id="45" dur="500"/>
                                        <p:tgtEl>
                                          <p:spTgt spid="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 calcmode="lin" valueType="num">
                                      <p:cBhvr>
                                        <p:cTn id="52" dur="500" fill="hold"/>
                                        <p:tgtEl>
                                          <p:spTgt spid="51"/>
                                        </p:tgtEl>
                                        <p:attrNameLst>
                                          <p:attrName>style.rotation</p:attrName>
                                        </p:attrNameLst>
                                      </p:cBhvr>
                                      <p:tavLst>
                                        <p:tav tm="0">
                                          <p:val>
                                            <p:fltVal val="360"/>
                                          </p:val>
                                        </p:tav>
                                        <p:tav tm="100000">
                                          <p:val>
                                            <p:fltVal val="0"/>
                                          </p:val>
                                        </p:tav>
                                      </p:tavLst>
                                    </p:anim>
                                    <p:animEffect transition="in" filter="fade">
                                      <p:cBhvr>
                                        <p:cTn id="53" dur="500"/>
                                        <p:tgtEl>
                                          <p:spTgt spid="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slide(fromBottom)">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p:bldP spid="42" grpId="0"/>
      <p:bldP spid="43" grpId="0"/>
      <p:bldP spid="44" grpId="0"/>
      <p:bldP spid="49" grpId="0" animBg="1"/>
      <p:bldP spid="50" grpId="0" animBg="1"/>
      <p:bldP spid="51" grpId="0" animBg="1"/>
      <p:bldP spid="52"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609600" y="188913"/>
            <a:ext cx="10972800" cy="5937250"/>
          </a:xfrm>
        </p:spPr>
        <p:txBody>
          <a:bodyPr/>
          <a:lstStyle/>
          <a:p>
            <a:pPr marL="0" indent="0">
              <a:buFont typeface="Arial" charset="0"/>
              <a:buNone/>
            </a:pPr>
            <a:r>
              <a:rPr lang="en-US" altLang="zh-CN" smtClean="0"/>
              <a:t>	int fa(int x)</a:t>
            </a:r>
          </a:p>
          <a:p>
            <a:pPr marL="0" indent="0">
              <a:buFont typeface="Arial" charset="0"/>
              <a:buNone/>
            </a:pPr>
            <a:r>
              <a:rPr lang="en-US" altLang="zh-CN" smtClean="0"/>
              <a:t>		{ return x*x; }</a:t>
            </a:r>
          </a:p>
          <a:p>
            <a:pPr marL="0" indent="0">
              <a:buFont typeface="Arial" charset="0"/>
              <a:buNone/>
            </a:pPr>
            <a:r>
              <a:rPr lang="en-US" altLang="zh-CN" smtClean="0"/>
              <a:t>	int fb(int x)</a:t>
            </a:r>
          </a:p>
          <a:p>
            <a:pPr marL="0" indent="0">
              <a:buFont typeface="Arial" charset="0"/>
              <a:buNone/>
            </a:pPr>
            <a:r>
              <a:rPr lang="en-US" altLang="zh-CN" smtClean="0"/>
              <a:t>		{ return x*x*x; }</a:t>
            </a:r>
          </a:p>
          <a:p>
            <a:pPr marL="0" indent="0">
              <a:buFont typeface="Arial" charset="0"/>
              <a:buNone/>
            </a:pPr>
            <a:r>
              <a:rPr lang="en-US" altLang="zh-CN" smtClean="0"/>
              <a:t>	int f(int (*f1)(int),int (*f2)(int),int x)</a:t>
            </a:r>
          </a:p>
          <a:p>
            <a:pPr marL="0" indent="0">
              <a:buFont typeface="Arial" charset="0"/>
              <a:buNone/>
            </a:pPr>
            <a:r>
              <a:rPr lang="en-US" altLang="zh-CN" smtClean="0"/>
              <a:t>		{ return f2(x)-f1(x); }</a:t>
            </a:r>
          </a:p>
          <a:p>
            <a:pPr marL="0" indent="0">
              <a:buFont typeface="Arial" charset="0"/>
              <a:buNone/>
            </a:pPr>
            <a:r>
              <a:rPr lang="en-US" altLang="zh-CN" smtClean="0"/>
              <a:t>	int main()</a:t>
            </a:r>
          </a:p>
          <a:p>
            <a:pPr marL="0" indent="0">
              <a:buFont typeface="Arial" charset="0"/>
              <a:buNone/>
            </a:pPr>
            <a:r>
              <a:rPr lang="en-US" altLang="zh-CN" smtClean="0"/>
              <a:t>	{ 	int i;</a:t>
            </a:r>
          </a:p>
          <a:p>
            <a:pPr marL="0" indent="0">
              <a:buFont typeface="Arial" charset="0"/>
              <a:buNone/>
            </a:pPr>
            <a:r>
              <a:rPr lang="en-US" altLang="zh-CN" smtClean="0"/>
              <a:t>	  	i=f(fa,fb,2); </a:t>
            </a:r>
          </a:p>
          <a:p>
            <a:pPr marL="0" indent="0">
              <a:buFont typeface="Arial" charset="0"/>
              <a:buNone/>
            </a:pPr>
            <a:r>
              <a:rPr lang="en-US" altLang="zh-CN" smtClean="0"/>
              <a:t>		printf("%d\n",i);</a:t>
            </a:r>
          </a:p>
          <a:p>
            <a:pPr marL="0" indent="0">
              <a:buFont typeface="Arial" charset="0"/>
              <a:buNone/>
            </a:pPr>
            <a:r>
              <a:rPr lang="en-US" altLang="zh-CN" smtClean="0"/>
              <a:t>	}</a:t>
            </a:r>
            <a:endParaRPr lang="zh-CN" altLang="en-US" smtClean="0"/>
          </a:p>
        </p:txBody>
      </p:sp>
    </p:spTree>
    <p:extLst>
      <p:ext uri="{BB962C8B-B14F-4D97-AF65-F5344CB8AC3E}">
        <p14:creationId xmlns:p14="http://schemas.microsoft.com/office/powerpoint/2010/main" val="80253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60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846927"/>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306" y="1648628"/>
            <a:ext cx="11624703" cy="492362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2400"/>
              <a:t>#include &lt;stdio.h&gt;</a:t>
            </a:r>
          </a:p>
          <a:p>
            <a:pPr defTabSz="363538"/>
            <a:r>
              <a:rPr lang="en-US" altLang="zh-CN" sz="2400"/>
              <a:t>int main()</a:t>
            </a:r>
          </a:p>
          <a:p>
            <a:pPr defTabSz="363538"/>
            <a:r>
              <a:rPr lang="en-US" altLang="zh-CN" sz="2400"/>
              <a:t>{	void swap(int *p1,int *p2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int a,b;</a:t>
            </a:r>
          </a:p>
          <a:p>
            <a:pPr defTabSz="363538"/>
            <a:r>
              <a:rPr lang="en-US" altLang="zh-CN" sz="2400"/>
              <a:t>	int *pointer_1,*pointer_2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printf("please enter a and b:");</a:t>
            </a:r>
          </a:p>
          <a:p>
            <a:pPr defTabSz="363538"/>
            <a:r>
              <a:rPr lang="en-US" altLang="zh-CN" sz="2400"/>
              <a:t>	scanf("%d,%d",&amp;a,&amp;b</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smtClean="0"/>
              <a:t>pointer_1=&amp;a;			</a:t>
            </a:r>
            <a:r>
              <a:rPr lang="en-US" altLang="zh-CN" sz="2400" smtClean="0">
                <a:solidFill>
                  <a:srgbClr val="008000"/>
                </a:solidFill>
              </a:rPr>
              <a:t> </a:t>
            </a:r>
          </a:p>
          <a:p>
            <a:pPr defTabSz="363538"/>
            <a:r>
              <a:rPr lang="en-US" altLang="zh-CN" sz="2400" smtClean="0"/>
              <a:t>	pointer_2=&amp;b;			</a:t>
            </a:r>
            <a:r>
              <a:rPr lang="en-US" altLang="zh-CN" sz="2400" smtClean="0">
                <a:solidFill>
                  <a:srgbClr val="008000"/>
                </a:solidFill>
              </a:rPr>
              <a:t> </a:t>
            </a:r>
          </a:p>
          <a:p>
            <a:pPr defTabSz="363538"/>
            <a:r>
              <a:rPr lang="en-US" altLang="zh-CN" sz="2400"/>
              <a:t>	if(a&lt;b) swap(pointer_1,pointer_2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printf("max=%d,min=%d\n",a,b);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return 0;</a:t>
            </a:r>
          </a:p>
          <a:p>
            <a:pPr defTabSz="363538"/>
            <a:r>
              <a:rPr lang="en-US" altLang="zh-CN" sz="2400"/>
              <a:t>}</a:t>
            </a:r>
          </a:p>
          <a:p>
            <a:pPr defTabSz="363538"/>
            <a:endParaRPr lang="en-US" altLang="zh-CN" sz="2400"/>
          </a:p>
          <a:p>
            <a:pPr defTabSz="363538"/>
            <a:r>
              <a:rPr lang="en-US" altLang="zh-CN" sz="2400"/>
              <a:t>void swap(int *p1,int *p2</a:t>
            </a:r>
            <a:r>
              <a:rPr lang="en-US" altLang="zh-CN" sz="2400" smtClean="0"/>
              <a:t>)			</a:t>
            </a:r>
            <a:r>
              <a:rPr lang="en-US" altLang="zh-CN" sz="2400">
                <a:solidFill>
                  <a:srgbClr val="008000"/>
                </a:solidFill>
              </a:rPr>
              <a:t>//</a:t>
            </a:r>
            <a:r>
              <a:rPr lang="zh-CN" altLang="en-US" sz="2400">
                <a:solidFill>
                  <a:srgbClr val="008000"/>
                </a:solidFill>
              </a:rPr>
              <a:t>定义</a:t>
            </a:r>
            <a:r>
              <a:rPr lang="en-US" altLang="zh-CN" sz="2400">
                <a:solidFill>
                  <a:srgbClr val="008000"/>
                </a:solidFill>
              </a:rPr>
              <a:t>swap</a:t>
            </a:r>
            <a:r>
              <a:rPr lang="zh-CN" altLang="en-US" sz="2400">
                <a:solidFill>
                  <a:srgbClr val="008000"/>
                </a:solidFill>
              </a:rPr>
              <a:t>函数</a:t>
            </a:r>
          </a:p>
          <a:p>
            <a:pPr defTabSz="363538"/>
            <a:r>
              <a:rPr lang="en-US" altLang="zh-CN" sz="2400"/>
              <a:t>{	int temp;</a:t>
            </a:r>
          </a:p>
          <a:p>
            <a:pPr defTabSz="363538"/>
            <a:r>
              <a:rPr lang="en-US" altLang="zh-CN" sz="2400"/>
              <a:t>	</a:t>
            </a:r>
            <a:r>
              <a:rPr lang="en-US" altLang="zh-CN" sz="2400">
                <a:solidFill>
                  <a:schemeClr val="accent6"/>
                </a:solidFill>
              </a:rPr>
              <a:t>temp=*p1</a:t>
            </a:r>
            <a:r>
              <a:rPr lang="en-US" altLang="zh-CN" sz="2400" smtClean="0">
                <a:solidFill>
                  <a:schemeClr val="accent6"/>
                </a:solidFill>
              </a:rPr>
              <a:t>;</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zh-CN" altLang="en-US" sz="2400">
                <a:solidFill>
                  <a:schemeClr val="accent6"/>
                </a:solidFill>
              </a:rPr>
              <a:t>*</a:t>
            </a:r>
            <a:r>
              <a:rPr lang="en-US" altLang="zh-CN" sz="2400">
                <a:solidFill>
                  <a:schemeClr val="accent6"/>
                </a:solidFill>
              </a:rPr>
              <a:t>p1=*p2;</a:t>
            </a:r>
          </a:p>
          <a:p>
            <a:pPr defTabSz="363538"/>
            <a:r>
              <a:rPr lang="en-US" altLang="zh-CN" sz="2400"/>
              <a:t>	</a:t>
            </a:r>
            <a:r>
              <a:rPr lang="en-US" altLang="zh-CN" sz="2400">
                <a:solidFill>
                  <a:schemeClr val="accent6"/>
                </a:solidFill>
              </a:rPr>
              <a:t>*p2=temp;</a:t>
            </a:r>
          </a:p>
          <a:p>
            <a:pPr defTabSz="363538"/>
            <a:r>
              <a:rPr lang="en-US" altLang="zh-CN" sz="2400" smtClean="0"/>
              <a:t>}	</a:t>
            </a:r>
            <a:endParaRPr lang="en-US" altLang="zh-CN" sz="2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03717" y="164863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5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334152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7"/>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81" y="1137479"/>
            <a:ext cx="9900819"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sz="2400" smtClean="0">
                <a:solidFill>
                  <a:schemeClr val="tx1"/>
                </a:solidFill>
              </a:rPr>
              <a:t>“</a:t>
            </a:r>
            <a:r>
              <a:rPr lang="zh-CN" altLang="en-US" sz="2400" b="1" smtClean="0">
                <a:solidFill>
                  <a:schemeClr val="tx1"/>
                </a:solidFill>
              </a:rPr>
              <a:t>地址</a:t>
            </a:r>
            <a:r>
              <a:rPr lang="zh-CN" altLang="en-US" sz="2400" smtClean="0">
                <a:solidFill>
                  <a:schemeClr val="tx1"/>
                </a:solidFill>
              </a:rPr>
              <a:t>”。</a:t>
            </a:r>
            <a:endParaRPr lang="en-US" altLang="zh-CN" sz="2400" smtClean="0">
              <a:solidFill>
                <a:schemeClr val="tx1"/>
              </a:solidFill>
            </a:endParaRPr>
          </a:p>
        </p:txBody>
      </p:sp>
      <p:sp>
        <p:nvSpPr>
          <p:cNvPr id="4" name="圆角矩形 12">
            <a:extLst>
              <a:ext uri="{FF2B5EF4-FFF2-40B4-BE49-F238E27FC236}">
                <a16:creationId xmlns:a16="http://schemas.microsoft.com/office/drawing/2014/main" xmlns="" id="{5382CD89-35B6-4BD4-B332-B011068CC402}"/>
              </a:ext>
            </a:extLst>
          </p:cNvPr>
          <p:cNvSpPr/>
          <p:nvPr/>
        </p:nvSpPr>
        <p:spPr>
          <a:xfrm>
            <a:off x="1900237" y="3666999"/>
            <a:ext cx="5162819" cy="1059212"/>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t>short i=1,j=2,k=3;</a:t>
            </a:r>
          </a:p>
          <a:p>
            <a:pPr defTabSz="363538">
              <a:lnSpc>
                <a:spcPct val="120000"/>
              </a:lnSpc>
            </a:pPr>
            <a:r>
              <a:rPr lang="en-US" altLang="zh-CN" sz="2400" smtClean="0">
                <a:solidFill>
                  <a:srgbClr val="008000"/>
                </a:solidFill>
              </a:rPr>
              <a:t> </a:t>
            </a:r>
            <a:endParaRPr lang="zh-CN" altLang="en-US" sz="2400"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129075076"/>
              </p:ext>
            </p:extLst>
          </p:nvPr>
        </p:nvGraphicFramePr>
        <p:xfrm>
          <a:off x="8372489" y="3014666"/>
          <a:ext cx="2775423" cy="3411666"/>
        </p:xfrm>
        <a:graphic>
          <a:graphicData uri="http://schemas.openxmlformats.org/drawingml/2006/table">
            <a:tbl>
              <a:tblPr>
                <a:tableStyleId>{5C22544A-7EE6-4342-B048-85BDC9FD1C3A}</a:tableStyleId>
              </a:tblPr>
              <a:tblGrid>
                <a:gridCol w="925141">
                  <a:extLst>
                    <a:ext uri="{9D8B030D-6E8A-4147-A177-3AD203B41FA5}">
                      <a16:colId xmlns:a16="http://schemas.microsoft.com/office/drawing/2014/main" xmlns="" val="1436937349"/>
                    </a:ext>
                  </a:extLst>
                </a:gridCol>
                <a:gridCol w="925141">
                  <a:extLst>
                    <a:ext uri="{9D8B030D-6E8A-4147-A177-3AD203B41FA5}">
                      <a16:colId xmlns:a16="http://schemas.microsoft.com/office/drawing/2014/main" xmlns="" val="263558990"/>
                    </a:ext>
                  </a:extLst>
                </a:gridCol>
                <a:gridCol w="925141">
                  <a:extLst>
                    <a:ext uri="{9D8B030D-6E8A-4147-A177-3AD203B41FA5}">
                      <a16:colId xmlns:a16="http://schemas.microsoft.com/office/drawing/2014/main" xmlns="" val="2153299485"/>
                    </a:ext>
                  </a:extLst>
                </a:gridCol>
              </a:tblGrid>
              <a:tr h="451771">
                <a:tc>
                  <a:txBody>
                    <a:bodyPr/>
                    <a:lstStyle/>
                    <a:p>
                      <a:pPr algn="ctr"/>
                      <a:r>
                        <a:rPr lang="zh-CN" altLang="en-US" sz="2000" smtClean="0"/>
                        <a:t>变量名</a:t>
                      </a:r>
                      <a:endParaRPr lang="zh-CN" altLang="en-US" sz="2000"/>
                    </a:p>
                  </a:txBody>
                  <a:tcPr anchor="ctr"/>
                </a:tc>
                <a:tc>
                  <a:txBody>
                    <a:bodyPr/>
                    <a:lstStyle/>
                    <a:p>
                      <a:pPr algn="ctr"/>
                      <a:r>
                        <a:rPr lang="zh-CN" altLang="en-US" sz="2000" smtClean="0"/>
                        <a:t>地址</a:t>
                      </a:r>
                      <a:endParaRPr lang="zh-CN" altLang="en-US" sz="2000"/>
                    </a:p>
                  </a:txBody>
                  <a:tcPr anchor="ctr"/>
                </a:tc>
                <a:tc>
                  <a:txBody>
                    <a:bodyPr/>
                    <a:lstStyle/>
                    <a:p>
                      <a:pPr algn="ctr"/>
                      <a:r>
                        <a:rPr lang="zh-CN" altLang="en-US" sz="2000" smtClean="0"/>
                        <a:t>内容</a:t>
                      </a:r>
                      <a:endParaRPr lang="zh-CN" altLang="en-US" sz="2000"/>
                    </a:p>
                  </a:txBody>
                  <a:tcPr anchor="ctr"/>
                </a:tc>
                <a:extLst>
                  <a:ext uri="{0D108BD9-81ED-4DB2-BD59-A6C34878D82A}">
                    <a16:rowId xmlns:a16="http://schemas.microsoft.com/office/drawing/2014/main" xmlns="" val="1859784197"/>
                  </a:ext>
                </a:extLst>
              </a:tr>
              <a:tr h="451771">
                <a:tc rowSpan="2">
                  <a:txBody>
                    <a:bodyPr/>
                    <a:lstStyle/>
                    <a:p>
                      <a:pPr algn="ctr"/>
                      <a:r>
                        <a:rPr lang="en-US" altLang="zh-CN" sz="2000" smtClean="0"/>
                        <a:t>i</a:t>
                      </a:r>
                      <a:endParaRPr lang="zh-CN" altLang="en-US" sz="2000"/>
                    </a:p>
                  </a:txBody>
                  <a:tcPr anchor="ctr"/>
                </a:tc>
                <a:tc>
                  <a:txBody>
                    <a:bodyPr/>
                    <a:lstStyle/>
                    <a:p>
                      <a:pPr algn="ctr"/>
                      <a:r>
                        <a:rPr lang="en-US" altLang="zh-CN" sz="2000" smtClean="0"/>
                        <a:t>2000</a:t>
                      </a:r>
                      <a:endParaRPr lang="zh-CN" altLang="en-US" sz="2000"/>
                    </a:p>
                  </a:txBody>
                  <a:tcPr anchor="ctr"/>
                </a:tc>
                <a:tc rowSpan="2">
                  <a:txBody>
                    <a:bodyPr/>
                    <a:lstStyle/>
                    <a:p>
                      <a:pPr algn="ctr"/>
                      <a:r>
                        <a:rPr lang="en-US" altLang="zh-CN" sz="2000" smtClean="0"/>
                        <a:t>1</a:t>
                      </a:r>
                      <a:endParaRPr lang="zh-CN" altLang="en-US" sz="2000"/>
                    </a:p>
                  </a:txBody>
                  <a:tcPr anchor="ctr"/>
                </a:tc>
                <a:extLst>
                  <a:ext uri="{0D108BD9-81ED-4DB2-BD59-A6C34878D82A}">
                    <a16:rowId xmlns:a16="http://schemas.microsoft.com/office/drawing/2014/main" xmlns="" val="2706791568"/>
                  </a:ext>
                </a:extLst>
              </a:tr>
              <a:tr h="451771">
                <a:tc vMerge="1">
                  <a:txBody>
                    <a:bodyPr/>
                    <a:lstStyle/>
                    <a:p>
                      <a:pPr algn="ctr"/>
                      <a:endParaRPr lang="zh-CN" altLang="en-US" sz="1400"/>
                    </a:p>
                  </a:txBody>
                  <a:tcPr/>
                </a:tc>
                <a:tc>
                  <a:txBody>
                    <a:bodyPr/>
                    <a:lstStyle/>
                    <a:p>
                      <a:pPr algn="ctr"/>
                      <a:r>
                        <a:rPr lang="en-US" altLang="zh-CN" sz="2000" smtClean="0"/>
                        <a:t>2001</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4223061391"/>
                  </a:ext>
                </a:extLst>
              </a:tr>
              <a:tr h="451771">
                <a:tc rowSpan="2">
                  <a:txBody>
                    <a:bodyPr/>
                    <a:lstStyle/>
                    <a:p>
                      <a:pPr algn="ctr"/>
                      <a:r>
                        <a:rPr lang="en-US" altLang="zh-CN" sz="2000" smtClean="0"/>
                        <a:t>j</a:t>
                      </a:r>
                      <a:endParaRPr lang="zh-CN" altLang="en-US" sz="2000"/>
                    </a:p>
                  </a:txBody>
                  <a:tcPr anchor="ctr"/>
                </a:tc>
                <a:tc>
                  <a:txBody>
                    <a:bodyPr/>
                    <a:lstStyle/>
                    <a:p>
                      <a:pPr algn="ctr"/>
                      <a:r>
                        <a:rPr lang="en-US" altLang="zh-CN" sz="2000" smtClean="0"/>
                        <a:t>2002</a:t>
                      </a:r>
                      <a:endParaRPr lang="zh-CN" altLang="en-US" sz="2000"/>
                    </a:p>
                  </a:txBody>
                  <a:tcPr anchor="ctr"/>
                </a:tc>
                <a:tc rowSpan="2">
                  <a:txBody>
                    <a:bodyPr/>
                    <a:lstStyle/>
                    <a:p>
                      <a:pPr algn="ctr"/>
                      <a:r>
                        <a:rPr lang="en-US" altLang="zh-CN" sz="2000" smtClean="0"/>
                        <a:t>2</a:t>
                      </a:r>
                      <a:endParaRPr lang="zh-CN" altLang="en-US" sz="2000"/>
                    </a:p>
                  </a:txBody>
                  <a:tcPr anchor="ctr"/>
                </a:tc>
                <a:extLst>
                  <a:ext uri="{0D108BD9-81ED-4DB2-BD59-A6C34878D82A}">
                    <a16:rowId xmlns:a16="http://schemas.microsoft.com/office/drawing/2014/main" xmlns="" val="3936367991"/>
                  </a:ext>
                </a:extLst>
              </a:tr>
              <a:tr h="451771">
                <a:tc vMerge="1">
                  <a:txBody>
                    <a:bodyPr/>
                    <a:lstStyle/>
                    <a:p>
                      <a:pPr algn="ctr"/>
                      <a:endParaRPr lang="zh-CN" altLang="en-US" sz="1400"/>
                    </a:p>
                  </a:txBody>
                  <a:tcPr/>
                </a:tc>
                <a:tc>
                  <a:txBody>
                    <a:bodyPr/>
                    <a:lstStyle/>
                    <a:p>
                      <a:pPr algn="ctr"/>
                      <a:r>
                        <a:rPr lang="en-US" altLang="zh-CN" sz="2000" smtClean="0"/>
                        <a:t>2003</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59238651"/>
                  </a:ext>
                </a:extLst>
              </a:tr>
              <a:tr h="451771">
                <a:tc rowSpan="2">
                  <a:txBody>
                    <a:bodyPr/>
                    <a:lstStyle/>
                    <a:p>
                      <a:pPr algn="ctr"/>
                      <a:r>
                        <a:rPr lang="en-US" altLang="zh-CN" sz="2000" smtClean="0"/>
                        <a:t>k</a:t>
                      </a:r>
                      <a:endParaRPr lang="zh-CN" altLang="en-US" sz="2000"/>
                    </a:p>
                  </a:txBody>
                  <a:tcPr anchor="ctr"/>
                </a:tc>
                <a:tc>
                  <a:txBody>
                    <a:bodyPr/>
                    <a:lstStyle/>
                    <a:p>
                      <a:pPr algn="ctr"/>
                      <a:r>
                        <a:rPr lang="en-US" altLang="zh-CN" sz="2000" smtClean="0"/>
                        <a:t>2004</a:t>
                      </a:r>
                      <a:endParaRPr lang="zh-CN" altLang="en-US" sz="2000"/>
                    </a:p>
                  </a:txBody>
                  <a:tcPr anchor="ctr"/>
                </a:tc>
                <a:tc rowSpan="2">
                  <a:txBody>
                    <a:bodyPr/>
                    <a:lstStyle/>
                    <a:p>
                      <a:pPr algn="ctr"/>
                      <a:r>
                        <a:rPr lang="en-US" altLang="zh-CN" sz="2000" smtClean="0"/>
                        <a:t>3</a:t>
                      </a:r>
                      <a:endParaRPr lang="zh-CN" altLang="en-US" sz="2000"/>
                    </a:p>
                  </a:txBody>
                  <a:tcPr anchor="ctr"/>
                </a:tc>
                <a:extLst>
                  <a:ext uri="{0D108BD9-81ED-4DB2-BD59-A6C34878D82A}">
                    <a16:rowId xmlns:a16="http://schemas.microsoft.com/office/drawing/2014/main" xmlns="" val="3533733941"/>
                  </a:ext>
                </a:extLst>
              </a:tr>
              <a:tr h="451771">
                <a:tc vMerge="1">
                  <a:txBody>
                    <a:bodyPr/>
                    <a:lstStyle/>
                    <a:p>
                      <a:pPr algn="ctr"/>
                      <a:endParaRPr lang="zh-CN" altLang="en-US" sz="1400"/>
                    </a:p>
                  </a:txBody>
                  <a:tcPr/>
                </a:tc>
                <a:tc>
                  <a:txBody>
                    <a:bodyPr/>
                    <a:lstStyle/>
                    <a:p>
                      <a:pPr algn="ctr"/>
                      <a:r>
                        <a:rPr lang="en-US" altLang="zh-CN" sz="2000" smtClean="0"/>
                        <a:t>2005</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868497401"/>
                  </a:ext>
                </a:extLst>
              </a:tr>
            </a:tbl>
          </a:graphicData>
        </a:graphic>
      </p:graphicFrame>
    </p:spTree>
    <p:extLst>
      <p:ext uri="{BB962C8B-B14F-4D97-AF65-F5344CB8AC3E}">
        <p14:creationId xmlns:p14="http://schemas.microsoft.com/office/powerpoint/2010/main" val="205549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602"/>
            <a:ext cx="10515600" cy="1325563"/>
          </a:xfrm>
        </p:spPr>
        <p:txBody>
          <a:bodyPr/>
          <a:lstStyle/>
          <a:p>
            <a:r>
              <a:rPr lang="zh-CN" altLang="en-US"/>
              <a:t>指针变量作为函数参数</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306" y="1648634"/>
            <a:ext cx="11624703" cy="520937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2400"/>
              <a:t>#include &lt;stdio.h&gt;</a:t>
            </a:r>
          </a:p>
          <a:p>
            <a:pPr defTabSz="363538"/>
            <a:r>
              <a:rPr lang="en-US" altLang="zh-CN" sz="2400"/>
              <a:t>int main()</a:t>
            </a:r>
          </a:p>
          <a:p>
            <a:pPr defTabSz="363538"/>
            <a:r>
              <a:rPr lang="en-US" altLang="zh-CN" sz="2400"/>
              <a:t>{	void swap(int *p1,int *p2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int a,b;</a:t>
            </a:r>
          </a:p>
          <a:p>
            <a:pPr defTabSz="363538"/>
            <a:r>
              <a:rPr lang="en-US" altLang="zh-CN" sz="2400"/>
              <a:t>	int *pointer_1,*pointer_2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printf("please enter a and b:");</a:t>
            </a:r>
          </a:p>
          <a:p>
            <a:pPr defTabSz="363538"/>
            <a:r>
              <a:rPr lang="en-US" altLang="zh-CN" sz="2400"/>
              <a:t>	scanf("%d,%d",&amp;a,&amp;b</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smtClean="0"/>
              <a:t>pointer_1=&amp;a;			</a:t>
            </a:r>
            <a:r>
              <a:rPr lang="en-US" altLang="zh-CN" sz="2400" smtClean="0">
                <a:solidFill>
                  <a:srgbClr val="008000"/>
                </a:solidFill>
              </a:rPr>
              <a:t> </a:t>
            </a:r>
          </a:p>
          <a:p>
            <a:pPr defTabSz="363538"/>
            <a:r>
              <a:rPr lang="en-US" altLang="zh-CN" sz="2400" smtClean="0"/>
              <a:t>	pointer_2=&amp;b;			</a:t>
            </a:r>
            <a:r>
              <a:rPr lang="en-US" altLang="zh-CN" sz="2400" smtClean="0">
                <a:solidFill>
                  <a:srgbClr val="008000"/>
                </a:solidFill>
              </a:rPr>
              <a:t> </a:t>
            </a:r>
          </a:p>
          <a:p>
            <a:pPr defTabSz="363538"/>
            <a:r>
              <a:rPr lang="en-US" altLang="zh-CN" sz="2400"/>
              <a:t>	if(a&lt;b) swap(pointer_1,pointer_2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printf("max=%d,min=%d\n",a,b);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return 0;</a:t>
            </a:r>
          </a:p>
          <a:p>
            <a:pPr defTabSz="363538"/>
            <a:r>
              <a:rPr lang="en-US" altLang="zh-CN" sz="2400"/>
              <a:t>}</a:t>
            </a:r>
          </a:p>
          <a:p>
            <a:pPr defTabSz="363538"/>
            <a:endParaRPr lang="en-US" altLang="zh-CN" sz="2000"/>
          </a:p>
          <a:p>
            <a:pPr defTabSz="363538"/>
            <a:r>
              <a:rPr lang="en-US" altLang="zh-CN" sz="2400">
                <a:solidFill>
                  <a:schemeClr val="tx1"/>
                </a:solidFill>
              </a:rPr>
              <a:t>void swap(int *p1,int *p2)</a:t>
            </a:r>
          </a:p>
          <a:p>
            <a:pPr defTabSz="363538"/>
            <a:r>
              <a:rPr lang="en-US" altLang="zh-CN" sz="2400">
                <a:solidFill>
                  <a:schemeClr val="tx1"/>
                </a:solidFill>
              </a:rPr>
              <a:t>{	int *temp;</a:t>
            </a:r>
          </a:p>
          <a:p>
            <a:pPr defTabSz="363538"/>
            <a:r>
              <a:rPr lang="en-US" altLang="zh-CN" sz="2400">
                <a:solidFill>
                  <a:schemeClr val="tx1"/>
                </a:solidFill>
              </a:rPr>
              <a:t>	</a:t>
            </a:r>
            <a:r>
              <a:rPr lang="en-US" altLang="zh-CN" sz="2400">
                <a:solidFill>
                  <a:schemeClr val="accent1"/>
                </a:solidFill>
              </a:rPr>
              <a:t>*temp=*p1;</a:t>
            </a:r>
          </a:p>
          <a:p>
            <a:pPr defTabSz="363538"/>
            <a:r>
              <a:rPr lang="en-US" altLang="zh-CN" sz="2400">
                <a:solidFill>
                  <a:schemeClr val="tx1"/>
                </a:solidFill>
              </a:rPr>
              <a:t> </a:t>
            </a:r>
            <a:r>
              <a:rPr lang="zh-CN" altLang="en-US" sz="2400">
                <a:solidFill>
                  <a:schemeClr val="tx1"/>
                </a:solidFill>
              </a:rPr>
              <a:t>	*</a:t>
            </a:r>
            <a:r>
              <a:rPr lang="en-US" altLang="zh-CN" sz="2400">
                <a:solidFill>
                  <a:schemeClr val="tx1"/>
                </a:solidFill>
              </a:rPr>
              <a:t>p1=*p2;</a:t>
            </a:r>
          </a:p>
          <a:p>
            <a:pPr defTabSz="363538"/>
            <a:r>
              <a:rPr lang="en-US" altLang="zh-CN" sz="2400">
                <a:solidFill>
                  <a:schemeClr val="tx1"/>
                </a:solidFill>
              </a:rPr>
              <a:t>	*p2=*temp;</a:t>
            </a:r>
          </a:p>
          <a:p>
            <a:pPr defTabSz="363538"/>
            <a:r>
              <a:rPr lang="en-US" altLang="zh-CN" sz="2400" smtClean="0"/>
              <a:t>}</a:t>
            </a:r>
            <a:r>
              <a:rPr lang="en-US" altLang="zh-CN" sz="2000" smtClean="0"/>
              <a:t>	</a:t>
            </a:r>
            <a:endParaRPr lang="en-US" altLang="zh-CN" sz="20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03717" y="164863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5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18029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60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846927"/>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306" y="1648626"/>
            <a:ext cx="11624703" cy="499506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2400"/>
              <a:t>#include &lt;stdio.h&gt;</a:t>
            </a:r>
          </a:p>
          <a:p>
            <a:pPr defTabSz="363538"/>
            <a:r>
              <a:rPr lang="en-US" altLang="zh-CN" sz="2400"/>
              <a:t>int main()</a:t>
            </a:r>
          </a:p>
          <a:p>
            <a:pPr defTabSz="363538"/>
            <a:r>
              <a:rPr lang="en-US" altLang="zh-CN" sz="2400"/>
              <a:t>{	void swap(int *p1,int *p2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int a,b;</a:t>
            </a:r>
          </a:p>
          <a:p>
            <a:pPr defTabSz="363538"/>
            <a:r>
              <a:rPr lang="en-US" altLang="zh-CN" sz="2400"/>
              <a:t>	int *pointer_1,*pointer_2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printf("please enter a and b:");</a:t>
            </a:r>
          </a:p>
          <a:p>
            <a:pPr defTabSz="363538"/>
            <a:r>
              <a:rPr lang="en-US" altLang="zh-CN" sz="2400"/>
              <a:t>	scanf("%d,%d",&amp;a,&amp;b</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smtClean="0"/>
              <a:t>pointer_1=&amp;a;			</a:t>
            </a:r>
            <a:r>
              <a:rPr lang="en-US" altLang="zh-CN" sz="2400" smtClean="0">
                <a:solidFill>
                  <a:srgbClr val="008000"/>
                </a:solidFill>
              </a:rPr>
              <a:t> </a:t>
            </a:r>
          </a:p>
          <a:p>
            <a:pPr defTabSz="363538"/>
            <a:r>
              <a:rPr lang="en-US" altLang="zh-CN" sz="2400" smtClean="0"/>
              <a:t>	pointer_2=&amp;b;			</a:t>
            </a:r>
            <a:r>
              <a:rPr lang="en-US" altLang="zh-CN" sz="2400" smtClean="0">
                <a:solidFill>
                  <a:srgbClr val="008000"/>
                </a:solidFill>
              </a:rPr>
              <a:t> </a:t>
            </a:r>
          </a:p>
          <a:p>
            <a:pPr defTabSz="363538"/>
            <a:r>
              <a:rPr lang="en-US" altLang="zh-CN" sz="2400"/>
              <a:t>	if(a&lt;b) swap(pointer_1,pointer_2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printf("max=%d,min=%d\n",a,b);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return 0;</a:t>
            </a:r>
          </a:p>
          <a:p>
            <a:pPr defTabSz="363538"/>
            <a:r>
              <a:rPr lang="en-US" altLang="zh-CN" sz="2400"/>
              <a:t>}</a:t>
            </a:r>
          </a:p>
          <a:p>
            <a:pPr defTabSz="363538"/>
            <a:endParaRPr lang="en-US" altLang="zh-CN" sz="2400"/>
          </a:p>
          <a:p>
            <a:pPr marL="342900" indent="-342900" eaLnBrk="0" hangingPunct="0">
              <a:lnSpc>
                <a:spcPts val="3000"/>
              </a:lnSpc>
              <a:spcBef>
                <a:spcPct val="20000"/>
              </a:spcBef>
              <a:buFont typeface="Wingdings" pitchFamily="2" charset="2"/>
              <a:buNone/>
              <a:defRPr/>
            </a:pPr>
            <a:r>
              <a:rPr lang="en-US" altLang="zh-CN" sz="2400" b="1" kern="0"/>
              <a:t>void swap(int *p1,int *p2) </a:t>
            </a:r>
            <a:endParaRPr lang="zh-CN" altLang="zh-CN" sz="2400" b="1" kern="0"/>
          </a:p>
          <a:p>
            <a:pPr marL="342900" indent="-342900" eaLnBrk="0" hangingPunct="0">
              <a:lnSpc>
                <a:spcPts val="3000"/>
              </a:lnSpc>
              <a:spcBef>
                <a:spcPct val="20000"/>
              </a:spcBef>
              <a:buFont typeface="Wingdings" pitchFamily="2" charset="2"/>
              <a:buNone/>
              <a:defRPr/>
            </a:pPr>
            <a:r>
              <a:rPr lang="en-US" altLang="zh-CN" sz="2400" b="1" kern="0"/>
              <a:t>{ int *p;</a:t>
            </a:r>
            <a:endParaRPr lang="zh-CN" altLang="zh-CN" sz="2400" b="1" kern="0"/>
          </a:p>
          <a:p>
            <a:pPr marL="342900" indent="-342900" eaLnBrk="0" hangingPunct="0">
              <a:lnSpc>
                <a:spcPts val="3000"/>
              </a:lnSpc>
              <a:spcBef>
                <a:spcPct val="20000"/>
              </a:spcBef>
              <a:buFont typeface="Wingdings" pitchFamily="2" charset="2"/>
              <a:buNone/>
              <a:defRPr/>
            </a:pPr>
            <a:r>
              <a:rPr lang="en-US" altLang="zh-CN" sz="2400" b="1" kern="0"/>
              <a:t>   p=p1; p1=p2; p2=p;</a:t>
            </a:r>
          </a:p>
          <a:p>
            <a:pPr marL="342900" indent="-342900" eaLnBrk="0" hangingPunct="0">
              <a:lnSpc>
                <a:spcPts val="3000"/>
              </a:lnSpc>
              <a:spcBef>
                <a:spcPct val="20000"/>
              </a:spcBef>
              <a:buFont typeface="Wingdings" pitchFamily="2" charset="2"/>
              <a:buNone/>
              <a:defRPr/>
            </a:pPr>
            <a:r>
              <a:rPr lang="en-US" altLang="zh-CN" sz="2400" b="1" kern="0"/>
              <a:t>}</a:t>
            </a:r>
            <a:endParaRPr lang="zh-CN" altLang="zh-CN" sz="2400" b="1" kern="0"/>
          </a:p>
          <a:p>
            <a:pPr defTabSz="363538"/>
            <a:r>
              <a:rPr lang="en-US" altLang="zh-CN" sz="2400" smtClean="0"/>
              <a:t>	</a:t>
            </a:r>
            <a:endParaRPr lang="en-US" altLang="zh-CN" sz="2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03717" y="164863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5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180292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65" y="365456"/>
            <a:ext cx="10038903" cy="1325563"/>
          </a:xfrm>
        </p:spPr>
        <p:txBody>
          <a:bodyPr/>
          <a:lstStyle/>
          <a:p>
            <a:r>
              <a:rPr lang="zh-CN" altLang="en-US"/>
              <a:t>指针变量作为函数参数</a:t>
            </a:r>
          </a:p>
        </p:txBody>
      </p:sp>
      <p:sp>
        <p:nvSpPr>
          <p:cNvPr id="44" name="MH_Desc_1"/>
          <p:cNvSpPr/>
          <p:nvPr>
            <p:custDataLst>
              <p:tags r:id="rId1"/>
            </p:custDataLst>
          </p:nvPr>
        </p:nvSpPr>
        <p:spPr>
          <a:xfrm>
            <a:off x="1003855" y="1341454"/>
            <a:ext cx="9998764" cy="53450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400" smtClean="0">
                <a:solidFill>
                  <a:schemeClr val="tx1"/>
                </a:solidFill>
              </a:rPr>
              <a:t>函数</a:t>
            </a:r>
            <a:r>
              <a:rPr lang="zh-CN" altLang="en-US" sz="2400">
                <a:solidFill>
                  <a:schemeClr val="tx1"/>
                </a:solidFill>
              </a:rPr>
              <a:t>的调用可以（而且只可以）得到一个返回值（即函数值），而使用指针变量作参数，可以得到多个变化了的值。如果不用指针变量是难以做到这一点的。要善于利用</a:t>
            </a:r>
            <a:r>
              <a:rPr lang="zh-CN" altLang="en-US" sz="2400" b="1">
                <a:solidFill>
                  <a:schemeClr val="accent1"/>
                </a:solidFill>
              </a:rPr>
              <a:t>指针法</a:t>
            </a:r>
            <a:r>
              <a:rPr lang="zh-CN" altLang="en-US" sz="2400" smtClean="0">
                <a:solidFill>
                  <a:schemeClr val="tx1"/>
                </a:solidFill>
              </a:rPr>
              <a:t>。</a:t>
            </a:r>
            <a:endParaRPr lang="en-US" altLang="zh-CN" sz="2400" smtClean="0">
              <a:solidFill>
                <a:schemeClr val="tx1"/>
              </a:solidFill>
            </a:endParaRPr>
          </a:p>
        </p:txBody>
      </p:sp>
    </p:spTree>
    <p:extLst>
      <p:ext uri="{BB962C8B-B14F-4D97-AF65-F5344CB8AC3E}">
        <p14:creationId xmlns:p14="http://schemas.microsoft.com/office/powerpoint/2010/main" val="1315293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65" y="365456"/>
            <a:ext cx="10038903" cy="1325563"/>
          </a:xfrm>
        </p:spPr>
        <p:txBody>
          <a:bodyPr/>
          <a:lstStyle/>
          <a:p>
            <a:r>
              <a:rPr lang="zh-CN" altLang="en-US"/>
              <a:t>指针变量作为函数参数</a:t>
            </a:r>
          </a:p>
        </p:txBody>
      </p:sp>
      <p:sp>
        <p:nvSpPr>
          <p:cNvPr id="44" name="MH_Desc_1"/>
          <p:cNvSpPr/>
          <p:nvPr>
            <p:custDataLst>
              <p:tags r:id="rId1"/>
            </p:custDataLst>
          </p:nvPr>
        </p:nvSpPr>
        <p:spPr>
          <a:xfrm>
            <a:off x="1003855" y="1341454"/>
            <a:ext cx="9998764" cy="53450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400" smtClean="0">
                <a:solidFill>
                  <a:schemeClr val="tx1"/>
                </a:solidFill>
              </a:rPr>
              <a:t>如果</a:t>
            </a:r>
            <a:r>
              <a:rPr lang="zh-CN" altLang="en-US" sz="2400">
                <a:solidFill>
                  <a:schemeClr val="tx1"/>
                </a:solidFill>
              </a:rPr>
              <a:t>想通过函数调用得到</a:t>
            </a:r>
            <a:r>
              <a:rPr lang="en-US" altLang="zh-CN" sz="2400">
                <a:solidFill>
                  <a:schemeClr val="tx1"/>
                </a:solidFill>
              </a:rPr>
              <a:t>n</a:t>
            </a:r>
            <a:r>
              <a:rPr lang="zh-CN" altLang="en-US" sz="2400">
                <a:solidFill>
                  <a:schemeClr val="tx1"/>
                </a:solidFill>
              </a:rPr>
              <a:t>个要改变的值，可以这样做</a:t>
            </a:r>
            <a:r>
              <a:rPr lang="en-US" altLang="zh-CN" sz="2400">
                <a:solidFill>
                  <a:schemeClr val="tx1"/>
                </a:solidFill>
              </a:rPr>
              <a:t>: </a:t>
            </a: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在</a:t>
            </a:r>
            <a:r>
              <a:rPr lang="zh-CN" altLang="en-US" sz="2400">
                <a:solidFill>
                  <a:schemeClr val="tx1"/>
                </a:solidFill>
              </a:rPr>
              <a:t>主调函数中设</a:t>
            </a:r>
            <a:r>
              <a:rPr lang="en-US" altLang="zh-CN" sz="2400">
                <a:solidFill>
                  <a:schemeClr val="tx1"/>
                </a:solidFill>
              </a:rPr>
              <a:t>n</a:t>
            </a:r>
            <a:r>
              <a:rPr lang="zh-CN" altLang="en-US" sz="2400">
                <a:solidFill>
                  <a:schemeClr val="tx1"/>
                </a:solidFill>
              </a:rPr>
              <a:t>个</a:t>
            </a:r>
            <a:r>
              <a:rPr lang="zh-CN" altLang="en-US" sz="2400" smtClean="0">
                <a:solidFill>
                  <a:schemeClr val="tx1"/>
                </a:solidFill>
              </a:rPr>
              <a:t>变量</a:t>
            </a:r>
            <a:endParaRPr lang="en-US" altLang="zh-CN" sz="2400" smtClean="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设计</a:t>
            </a:r>
            <a:r>
              <a:rPr lang="zh-CN" altLang="en-US" sz="2400">
                <a:solidFill>
                  <a:schemeClr val="tx1"/>
                </a:solidFill>
              </a:rPr>
              <a:t>一个函数，有</a:t>
            </a:r>
            <a:r>
              <a:rPr lang="en-US" altLang="zh-CN" sz="2400">
                <a:solidFill>
                  <a:schemeClr val="tx1"/>
                </a:solidFill>
              </a:rPr>
              <a:t>n</a:t>
            </a:r>
            <a:r>
              <a:rPr lang="zh-CN" altLang="en-US" sz="2400">
                <a:solidFill>
                  <a:schemeClr val="tx1"/>
                </a:solidFill>
              </a:rPr>
              <a:t>个指针形参</a:t>
            </a:r>
            <a:r>
              <a:rPr lang="zh-CN" altLang="en-US" sz="2400" smtClean="0">
                <a:solidFill>
                  <a:schemeClr val="tx1"/>
                </a:solidFill>
              </a:rPr>
              <a:t>。</a:t>
            </a:r>
            <a:endParaRPr lang="en-US" altLang="zh-CN" sz="2400" smtClean="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在</a:t>
            </a:r>
            <a:r>
              <a:rPr lang="zh-CN" altLang="en-US" sz="2400">
                <a:solidFill>
                  <a:schemeClr val="tx1"/>
                </a:solidFill>
              </a:rPr>
              <a:t>主调函数中调用这个函数，在调用时将这</a:t>
            </a:r>
            <a:r>
              <a:rPr lang="en-US" altLang="zh-CN" sz="2400">
                <a:solidFill>
                  <a:schemeClr val="tx1"/>
                </a:solidFill>
              </a:rPr>
              <a:t>n</a:t>
            </a:r>
            <a:r>
              <a:rPr lang="zh-CN" altLang="en-US" sz="2400" smtClean="0">
                <a:solidFill>
                  <a:schemeClr val="tx1"/>
                </a:solidFill>
              </a:rPr>
              <a:t>个变量的地址作</a:t>
            </a:r>
            <a:r>
              <a:rPr lang="zh-CN" altLang="en-US" sz="2400">
                <a:solidFill>
                  <a:schemeClr val="tx1"/>
                </a:solidFill>
              </a:rPr>
              <a:t>实参，将它们的值，也就是相关变量的地址传给该函数的形参</a:t>
            </a:r>
            <a:r>
              <a:rPr lang="zh-CN" altLang="en-US" sz="2400" smtClean="0">
                <a:solidFill>
                  <a:schemeClr val="tx1"/>
                </a:solidFill>
              </a:rPr>
              <a:t>；</a:t>
            </a:r>
            <a:endParaRPr lang="zh-CN" altLang="en-US" sz="240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在</a:t>
            </a:r>
            <a:r>
              <a:rPr lang="zh-CN" altLang="en-US" sz="2400">
                <a:solidFill>
                  <a:schemeClr val="tx1"/>
                </a:solidFill>
              </a:rPr>
              <a:t>执行该函数的过程中，通过形参指针变量，改变它们所指向的</a:t>
            </a:r>
            <a:r>
              <a:rPr lang="en-US" altLang="zh-CN" sz="2400">
                <a:solidFill>
                  <a:schemeClr val="tx1"/>
                </a:solidFill>
              </a:rPr>
              <a:t>n</a:t>
            </a:r>
            <a:r>
              <a:rPr lang="zh-CN" altLang="en-US" sz="2400">
                <a:solidFill>
                  <a:schemeClr val="tx1"/>
                </a:solidFill>
              </a:rPr>
              <a:t>个变量的值</a:t>
            </a:r>
            <a:r>
              <a:rPr lang="zh-CN" altLang="en-US" sz="2400" smtClean="0">
                <a:solidFill>
                  <a:schemeClr val="tx1"/>
                </a:solidFill>
              </a:rPr>
              <a:t>；</a:t>
            </a:r>
            <a:endParaRPr lang="zh-CN" altLang="en-US" sz="240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主调</a:t>
            </a:r>
            <a:r>
              <a:rPr lang="zh-CN" altLang="en-US" sz="2400">
                <a:solidFill>
                  <a:schemeClr val="tx1"/>
                </a:solidFill>
              </a:rPr>
              <a:t>函数中就可以使用这些改变了值的变量。</a:t>
            </a:r>
            <a:endParaRPr lang="en-US" altLang="zh-CN" sz="2400">
              <a:solidFill>
                <a:schemeClr val="tx1"/>
              </a:solidFill>
            </a:endParaRPr>
          </a:p>
        </p:txBody>
      </p:sp>
    </p:spTree>
    <p:extLst>
      <p:ext uri="{BB962C8B-B14F-4D97-AF65-F5344CB8AC3E}">
        <p14:creationId xmlns:p14="http://schemas.microsoft.com/office/powerpoint/2010/main" val="320008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例子</a:t>
            </a:r>
            <a:endParaRPr lang="zh-CN" altLang="en-US"/>
          </a:p>
        </p:txBody>
      </p:sp>
      <p:sp>
        <p:nvSpPr>
          <p:cNvPr id="3" name="内容占位符 2"/>
          <p:cNvSpPr>
            <a:spLocks noGrp="1"/>
          </p:cNvSpPr>
          <p:nvPr>
            <p:ph idx="1"/>
          </p:nvPr>
        </p:nvSpPr>
        <p:spPr/>
        <p:txBody>
          <a:bodyPr/>
          <a:lstStyle/>
          <a:p>
            <a:r>
              <a:rPr lang="zh-CN" altLang="en-US" smtClean="0"/>
              <a:t>求一</a:t>
            </a:r>
            <a:r>
              <a:rPr lang="en-US" altLang="zh-CN" smtClean="0"/>
              <a:t>5</a:t>
            </a:r>
            <a:r>
              <a:rPr lang="zh-CN" altLang="en-US" smtClean="0"/>
              <a:t>*</a:t>
            </a:r>
            <a:r>
              <a:rPr lang="en-US" altLang="zh-CN" smtClean="0"/>
              <a:t>5</a:t>
            </a:r>
            <a:r>
              <a:rPr lang="zh-CN" altLang="en-US" smtClean="0"/>
              <a:t>整数矩阵的最小值，以及最小值所在的行标和列标</a:t>
            </a:r>
            <a:endParaRPr lang="zh-CN" altLang="en-US"/>
          </a:p>
        </p:txBody>
      </p:sp>
    </p:spTree>
    <p:extLst>
      <p:ext uri="{BB962C8B-B14F-4D97-AF65-F5344CB8AC3E}">
        <p14:creationId xmlns:p14="http://schemas.microsoft.com/office/powerpoint/2010/main" val="381102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通过指针引用数组</a:t>
            </a:r>
            <a:endParaRPr lang="zh-CN" altLang="en-US" dirty="0"/>
          </a:p>
        </p:txBody>
      </p:sp>
    </p:spTree>
    <p:extLst>
      <p:ext uri="{BB962C8B-B14F-4D97-AF65-F5344CB8AC3E}">
        <p14:creationId xmlns:p14="http://schemas.microsoft.com/office/powerpoint/2010/main" val="2686198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71503" y="785824"/>
            <a:ext cx="112395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8.3.1  </a:t>
            </a:r>
            <a:r>
              <a:rPr lang="zh-CN" altLang="zh-CN" dirty="0" smtClean="0">
                <a:solidFill>
                  <a:srgbClr val="800000"/>
                </a:solidFill>
                <a:effectLst>
                  <a:outerShdw blurRad="38100" dist="38100" dir="2700000" algn="tl">
                    <a:srgbClr val="000000"/>
                  </a:outerShdw>
                </a:effectLst>
                <a:latin typeface="Arial" charset="0"/>
                <a:ea typeface="黑体" pitchFamily="2" charset="-122"/>
              </a:rPr>
              <a:t>数组元素的指针</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44035" name="Rectangle 3"/>
          <p:cNvSpPr>
            <a:spLocks noGrp="1" noChangeArrowheads="1"/>
          </p:cNvSpPr>
          <p:nvPr>
            <p:ph type="body" idx="1"/>
          </p:nvPr>
        </p:nvSpPr>
        <p:spPr>
          <a:xfrm>
            <a:off x="952501" y="1714500"/>
            <a:ext cx="10763251" cy="4000500"/>
          </a:xfrm>
        </p:spPr>
        <p:txBody>
          <a:bodyPr/>
          <a:lstStyle/>
          <a:p>
            <a:r>
              <a:rPr lang="zh-CN" altLang="zh-CN" b="0" smtClean="0"/>
              <a:t>一个变量有地址，一个数组包含若干元素，每个数组元素都有相应的地址</a:t>
            </a:r>
            <a:endParaRPr lang="en-US" altLang="zh-CN" b="0" smtClean="0"/>
          </a:p>
          <a:p>
            <a:r>
              <a:rPr lang="zh-CN" altLang="zh-CN" b="0" smtClean="0"/>
              <a:t>指针变量可以指向数组元素（把某一元素的地址放到一个指针变量中）</a:t>
            </a:r>
            <a:endParaRPr lang="en-US" altLang="zh-CN" b="0" smtClean="0"/>
          </a:p>
          <a:p>
            <a:r>
              <a:rPr lang="zh-CN" altLang="zh-CN" b="0" smtClean="0"/>
              <a:t>所谓</a:t>
            </a:r>
            <a:r>
              <a:rPr lang="zh-CN" altLang="zh-CN" smtClean="0"/>
              <a:t>数组元素的指针</a:t>
            </a:r>
            <a:r>
              <a:rPr lang="zh-CN" altLang="zh-CN" b="0" smtClean="0"/>
              <a:t>就是数组元素的地址</a:t>
            </a:r>
            <a:endParaRPr lang="en-US" altLang="zh-CN" b="0" smtClean="0"/>
          </a:p>
        </p:txBody>
      </p:sp>
      <p:pic>
        <p:nvPicPr>
          <p:cNvPr id="4096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36570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7" dur="500"/>
                                        <p:tgtEl>
                                          <p:spTgt spid="44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12"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76251" y="714386"/>
            <a:ext cx="11430000" cy="3071813"/>
          </a:xfrm>
        </p:spPr>
        <p:txBody>
          <a:bodyPr/>
          <a:lstStyle/>
          <a:p>
            <a:r>
              <a:rPr lang="zh-CN" altLang="zh-CN" smtClean="0"/>
              <a:t>可以用一个指针变量指向一个数组元素</a:t>
            </a:r>
            <a:endParaRPr lang="en-US" altLang="zh-CN" smtClean="0"/>
          </a:p>
          <a:p>
            <a:pPr>
              <a:buFont typeface="Wingdings" pitchFamily="2" charset="2"/>
              <a:buNone/>
            </a:pPr>
            <a:r>
              <a:rPr lang="en-US" altLang="zh-CN" sz="2800" smtClean="0"/>
              <a:t>   int a[10]={1,3,5,7,9,11,13,15,17,19};</a:t>
            </a:r>
          </a:p>
          <a:p>
            <a:pPr>
              <a:buFont typeface="Wingdings" pitchFamily="2" charset="2"/>
              <a:buNone/>
            </a:pPr>
            <a:r>
              <a:rPr lang="en-US" altLang="zh-CN" sz="2800" smtClean="0"/>
              <a:t>   int  *p;</a:t>
            </a:r>
          </a:p>
          <a:p>
            <a:pPr>
              <a:buFont typeface="Wingdings" pitchFamily="2" charset="2"/>
              <a:buNone/>
            </a:pPr>
            <a:r>
              <a:rPr lang="en-US" altLang="zh-CN" sz="2800" smtClean="0"/>
              <a:t>   p=&amp;a[0];</a:t>
            </a:r>
          </a:p>
        </p:txBody>
      </p:sp>
      <p:pic>
        <p:nvPicPr>
          <p:cNvPr id="243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2" y="1928813"/>
            <a:ext cx="326813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8" y="1928824"/>
            <a:ext cx="378883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a:spLocks noChangeArrowheads="1"/>
          </p:cNvSpPr>
          <p:nvPr/>
        </p:nvSpPr>
        <p:spPr bwMode="auto">
          <a:xfrm>
            <a:off x="1428751" y="3643319"/>
            <a:ext cx="3429000" cy="714375"/>
          </a:xfrm>
          <a:prstGeom prst="wedgeRoundRectCallout">
            <a:avLst>
              <a:gd name="adj1" fmla="val -20116"/>
              <a:gd name="adj2" fmla="val -104981"/>
              <a:gd name="adj3" fmla="val 16667"/>
            </a:avLst>
          </a:prstGeom>
          <a:solidFill>
            <a:srgbClr val="FFFFCC"/>
          </a:solidFill>
          <a:ln w="9525" algn="ctr">
            <a:solidFill>
              <a:schemeClr val="tx1"/>
            </a:solidFill>
            <a:miter lim="800000"/>
            <a:headEnd/>
            <a:tailEnd/>
          </a:ln>
        </p:spPr>
        <p:txBody>
          <a:bodyPr/>
          <a:lstStyle/>
          <a:p>
            <a:pPr algn="ctr" fontAlgn="base">
              <a:spcBef>
                <a:spcPct val="0"/>
              </a:spcBef>
              <a:spcAft>
                <a:spcPct val="0"/>
              </a:spcAft>
            </a:pPr>
            <a:r>
              <a:rPr kumimoji="1" lang="zh-CN" altLang="en-US" sz="2800" b="1" smtClean="0">
                <a:solidFill>
                  <a:srgbClr val="0000CC"/>
                </a:solidFill>
                <a:latin typeface="Arial" charset="0"/>
              </a:rPr>
              <a:t>等价于</a:t>
            </a:r>
            <a:r>
              <a:rPr kumimoji="1" lang="en-US" altLang="zh-CN" sz="2800" b="1" smtClean="0">
                <a:solidFill>
                  <a:srgbClr val="0000CC"/>
                </a:solidFill>
                <a:latin typeface="Arial" charset="0"/>
              </a:rPr>
              <a:t>p=a;</a:t>
            </a:r>
            <a:endParaRPr kumimoji="1" lang="zh-CN" altLang="en-US" sz="2800" b="1" smtClean="0">
              <a:solidFill>
                <a:srgbClr val="0000CC"/>
              </a:solidFill>
              <a:latin typeface="Arial" charset="0"/>
            </a:endParaRPr>
          </a:p>
        </p:txBody>
      </p:sp>
      <p:sp>
        <p:nvSpPr>
          <p:cNvPr id="8" name="矩形 7"/>
          <p:cNvSpPr>
            <a:spLocks noChangeArrowheads="1"/>
          </p:cNvSpPr>
          <p:nvPr/>
        </p:nvSpPr>
        <p:spPr bwMode="auto">
          <a:xfrm>
            <a:off x="857251" y="2643188"/>
            <a:ext cx="304800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sp>
        <p:nvSpPr>
          <p:cNvPr id="10" name="圆角矩形标注 9"/>
          <p:cNvSpPr>
            <a:spLocks noChangeArrowheads="1"/>
          </p:cNvSpPr>
          <p:nvPr/>
        </p:nvSpPr>
        <p:spPr bwMode="auto">
          <a:xfrm>
            <a:off x="1238258" y="3929074"/>
            <a:ext cx="4286249" cy="1285875"/>
          </a:xfrm>
          <a:prstGeom prst="wedgeRoundRectCallout">
            <a:avLst>
              <a:gd name="adj1" fmla="val -20116"/>
              <a:gd name="adj2" fmla="val -104981"/>
              <a:gd name="adj3" fmla="val 16667"/>
            </a:avLst>
          </a:prstGeom>
          <a:solidFill>
            <a:srgbClr val="FFFFCC"/>
          </a:solidFill>
          <a:ln w="9525" algn="ctr">
            <a:solidFill>
              <a:schemeClr val="tx1"/>
            </a:solidFill>
            <a:miter lim="800000"/>
            <a:headEnd/>
            <a:tailEnd/>
          </a:ln>
        </p:spPr>
        <p:txBody>
          <a:bodyPr/>
          <a:lstStyle/>
          <a:p>
            <a:pPr algn="ctr" fontAlgn="base">
              <a:spcBef>
                <a:spcPct val="0"/>
              </a:spcBef>
              <a:spcAft>
                <a:spcPct val="0"/>
              </a:spcAft>
            </a:pPr>
            <a:r>
              <a:rPr kumimoji="1" lang="zh-CN" altLang="en-US" sz="2800" b="1" smtClean="0">
                <a:solidFill>
                  <a:srgbClr val="0000CC"/>
                </a:solidFill>
                <a:latin typeface="Arial" charset="0"/>
              </a:rPr>
              <a:t>等价于</a:t>
            </a:r>
            <a:r>
              <a:rPr kumimoji="1" lang="en-US" altLang="zh-CN" sz="2800" b="1" smtClean="0">
                <a:solidFill>
                  <a:srgbClr val="0000CC"/>
                </a:solidFill>
                <a:latin typeface="Arial" charset="0"/>
              </a:rPr>
              <a:t>int *p=a;</a:t>
            </a:r>
          </a:p>
          <a:p>
            <a:pPr algn="ctr" fontAlgn="base">
              <a:spcBef>
                <a:spcPct val="0"/>
              </a:spcBef>
              <a:spcAft>
                <a:spcPct val="0"/>
              </a:spcAft>
            </a:pPr>
            <a:r>
              <a:rPr kumimoji="1" lang="zh-CN" altLang="en-US" sz="2800" b="1" smtClean="0">
                <a:solidFill>
                  <a:srgbClr val="0000CC"/>
                </a:solidFill>
                <a:latin typeface="Arial" charset="0"/>
              </a:rPr>
              <a:t>或</a:t>
            </a:r>
            <a:r>
              <a:rPr kumimoji="1" lang="en-US" altLang="zh-CN" sz="2800" b="1" smtClean="0">
                <a:solidFill>
                  <a:srgbClr val="0000CC"/>
                </a:solidFill>
                <a:latin typeface="Arial" charset="0"/>
              </a:rPr>
              <a:t>int *p=&amp;a[0];</a:t>
            </a:r>
            <a:endParaRPr kumimoji="1" lang="zh-CN" altLang="en-US" sz="2800" b="1" smtClean="0">
              <a:solidFill>
                <a:srgbClr val="0000CC"/>
              </a:solidFill>
              <a:latin typeface="Arial" charset="0"/>
            </a:endParaRPr>
          </a:p>
        </p:txBody>
      </p:sp>
      <p:sp>
        <p:nvSpPr>
          <p:cNvPr id="11" name="矩形 10"/>
          <p:cNvSpPr>
            <a:spLocks noChangeArrowheads="1"/>
          </p:cNvSpPr>
          <p:nvPr/>
        </p:nvSpPr>
        <p:spPr bwMode="auto">
          <a:xfrm>
            <a:off x="857251" y="2071688"/>
            <a:ext cx="3048000" cy="11430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sp>
        <p:nvSpPr>
          <p:cNvPr id="13" name="TextBox 12"/>
          <p:cNvSpPr txBox="1">
            <a:spLocks noChangeArrowheads="1"/>
          </p:cNvSpPr>
          <p:nvPr/>
        </p:nvSpPr>
        <p:spPr bwMode="auto">
          <a:xfrm>
            <a:off x="571507" y="3571881"/>
            <a:ext cx="7524751" cy="181588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zh-CN" altLang="zh-CN" sz="2800" b="1" smtClean="0">
                <a:solidFill>
                  <a:srgbClr val="FF0000"/>
                </a:solidFill>
              </a:rPr>
              <a:t>注意</a:t>
            </a:r>
            <a:r>
              <a:rPr lang="zh-CN" altLang="zh-CN" sz="2800" smtClean="0">
                <a:solidFill>
                  <a:srgbClr val="FF0000"/>
                </a:solidFill>
              </a:rPr>
              <a:t>：</a:t>
            </a:r>
            <a:r>
              <a:rPr lang="zh-CN" altLang="zh-CN" sz="2800" b="1" smtClean="0">
                <a:solidFill>
                  <a:srgbClr val="FF0000"/>
                </a:solidFill>
              </a:rPr>
              <a:t>数组名</a:t>
            </a:r>
            <a:r>
              <a:rPr lang="en-US" altLang="zh-CN" sz="2800" b="1" smtClean="0">
                <a:solidFill>
                  <a:srgbClr val="FF0000"/>
                </a:solidFill>
              </a:rPr>
              <a:t>a</a:t>
            </a:r>
            <a:r>
              <a:rPr lang="zh-CN" altLang="zh-CN" sz="2800" b="1" smtClean="0">
                <a:solidFill>
                  <a:srgbClr val="FF0000"/>
                </a:solidFill>
              </a:rPr>
              <a:t>不代表整个数组，只代表数组首元素的地址。</a:t>
            </a:r>
            <a:r>
              <a:rPr lang="zh-CN" altLang="zh-CN" sz="2800" b="1" smtClean="0">
                <a:solidFill>
                  <a:srgbClr val="0000CC"/>
                </a:solidFill>
              </a:rPr>
              <a:t>“</a:t>
            </a:r>
            <a:r>
              <a:rPr lang="en-US" altLang="zh-CN" sz="2800" b="1" smtClean="0">
                <a:solidFill>
                  <a:srgbClr val="0000CC"/>
                </a:solidFill>
              </a:rPr>
              <a:t>p=a;</a:t>
            </a:r>
            <a:r>
              <a:rPr lang="zh-CN" altLang="zh-CN" sz="2800" b="1" smtClean="0">
                <a:solidFill>
                  <a:srgbClr val="0000CC"/>
                </a:solidFill>
              </a:rPr>
              <a:t>”的作用是“把</a:t>
            </a:r>
            <a:r>
              <a:rPr lang="en-US" altLang="zh-CN" sz="2800" b="1" smtClean="0">
                <a:solidFill>
                  <a:srgbClr val="0000CC"/>
                </a:solidFill>
              </a:rPr>
              <a:t>a</a:t>
            </a:r>
            <a:r>
              <a:rPr lang="zh-CN" altLang="zh-CN" sz="2800" b="1" smtClean="0">
                <a:solidFill>
                  <a:srgbClr val="0000CC"/>
                </a:solidFill>
              </a:rPr>
              <a:t>数组的首元素的地址赋给指针变量</a:t>
            </a:r>
            <a:r>
              <a:rPr lang="en-US" altLang="zh-CN" sz="2800" b="1" smtClean="0">
                <a:solidFill>
                  <a:srgbClr val="0000CC"/>
                </a:solidFill>
              </a:rPr>
              <a:t>p</a:t>
            </a:r>
            <a:r>
              <a:rPr lang="zh-CN" altLang="zh-CN" sz="2800" b="1" smtClean="0">
                <a:solidFill>
                  <a:srgbClr val="0000CC"/>
                </a:solidFill>
              </a:rPr>
              <a:t>”，而不是“把数组</a:t>
            </a:r>
            <a:r>
              <a:rPr lang="en-US" altLang="zh-CN" sz="2800" b="1" smtClean="0">
                <a:solidFill>
                  <a:srgbClr val="0000CC"/>
                </a:solidFill>
              </a:rPr>
              <a:t>a</a:t>
            </a:r>
            <a:r>
              <a:rPr lang="zh-CN" altLang="zh-CN" sz="2800" b="1" smtClean="0">
                <a:solidFill>
                  <a:srgbClr val="0000CC"/>
                </a:solidFill>
              </a:rPr>
              <a:t>各元素的值赋给</a:t>
            </a:r>
            <a:r>
              <a:rPr lang="en-US" altLang="zh-CN" sz="2800" b="1" smtClean="0">
                <a:solidFill>
                  <a:srgbClr val="0000CC"/>
                </a:solidFill>
              </a:rPr>
              <a:t>p</a:t>
            </a:r>
            <a:r>
              <a:rPr lang="zh-CN" altLang="zh-CN" sz="2800" b="1" smtClean="0">
                <a:solidFill>
                  <a:srgbClr val="0000CC"/>
                </a:solidFill>
              </a:rPr>
              <a:t>”。</a:t>
            </a:r>
            <a:endParaRPr lang="zh-CN" altLang="en-US" sz="2800" smtClean="0">
              <a:solidFill>
                <a:srgbClr val="0000CC"/>
              </a:solidFill>
            </a:endParaRPr>
          </a:p>
        </p:txBody>
      </p:sp>
      <p:pic>
        <p:nvPicPr>
          <p:cNvPr id="41994" name="图片 11"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239500" y="585787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18693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4"/>
                                        </p:tgtEl>
                                        <p:attrNameLst>
                                          <p:attrName>style.visibility</p:attrName>
                                        </p:attrNameLst>
                                      </p:cBhvr>
                                      <p:to>
                                        <p:strVal val="visible"/>
                                      </p:to>
                                    </p:set>
                                    <p:animEffect transition="in" filter="blinds(horizontal)">
                                      <p:cBhvr>
                                        <p:cTn id="12" dur="500"/>
                                        <p:tgtEl>
                                          <p:spTgt spid="243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0" dur="500"/>
                                        <p:tgtEl>
                                          <p:spTgt spid="61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43715"/>
                                        </p:tgtEl>
                                        <p:attrNameLst>
                                          <p:attrName>style.visibility</p:attrName>
                                        </p:attrNameLst>
                                      </p:cBhvr>
                                      <p:to>
                                        <p:strVal val="visible"/>
                                      </p:to>
                                    </p:set>
                                    <p:animEffect transition="in" filter="box(in)">
                                      <p:cBhvr>
                                        <p:cTn id="25" dur="500"/>
                                        <p:tgtEl>
                                          <p:spTgt spid="2437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31" presetID="3"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817574"/>
            <a:ext cx="11430000" cy="706437"/>
          </a:xfrm>
          <a:effectLst/>
        </p:spPr>
        <p:txBody>
          <a:bodyPr anchor="ctr"/>
          <a:lstStyle/>
          <a:p>
            <a:pPr eaLnBrk="1" hangingPunct="1">
              <a:defRPr/>
            </a:pPr>
            <a:r>
              <a:rPr lang="en-US" altLang="zh-CN" sz="4000" dirty="0" smtClean="0">
                <a:solidFill>
                  <a:srgbClr val="800000"/>
                </a:solidFill>
                <a:effectLst>
                  <a:outerShdw blurRad="38100" dist="38100" dir="2700000" algn="tl">
                    <a:srgbClr val="000000"/>
                  </a:outerShdw>
                </a:effectLst>
                <a:latin typeface="Arial" charset="0"/>
                <a:ea typeface="黑体" pitchFamily="2" charset="-122"/>
              </a:rPr>
              <a:t>8.3.2 </a:t>
            </a:r>
            <a:r>
              <a:rPr lang="zh-CN" altLang="zh-CN" sz="4000" dirty="0" smtClean="0">
                <a:solidFill>
                  <a:srgbClr val="800000"/>
                </a:solidFill>
                <a:effectLst>
                  <a:outerShdw blurRad="38100" dist="38100" dir="2700000" algn="tl">
                    <a:srgbClr val="000000"/>
                  </a:outerShdw>
                </a:effectLst>
                <a:latin typeface="Arial" charset="0"/>
                <a:ea typeface="黑体" pitchFamily="2" charset="-122"/>
              </a:rPr>
              <a:t>在引用数组元素时指针的运算</a:t>
            </a:r>
            <a:endParaRPr lang="zh-CN" altLang="en-US" sz="40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46083" name="Rectangle 3"/>
          <p:cNvSpPr>
            <a:spLocks noGrp="1" noChangeArrowheads="1"/>
          </p:cNvSpPr>
          <p:nvPr>
            <p:ph type="body" idx="1"/>
          </p:nvPr>
        </p:nvSpPr>
        <p:spPr>
          <a:xfrm>
            <a:off x="952501" y="1714500"/>
            <a:ext cx="10763251" cy="4357688"/>
          </a:xfrm>
        </p:spPr>
        <p:txBody>
          <a:bodyPr/>
          <a:lstStyle/>
          <a:p>
            <a:r>
              <a:rPr lang="zh-CN" altLang="zh-CN" smtClean="0"/>
              <a:t>在指针指向数组元素时，</a:t>
            </a:r>
            <a:r>
              <a:rPr lang="zh-CN" altLang="en-US" smtClean="0"/>
              <a:t>允许</a:t>
            </a:r>
            <a:r>
              <a:rPr lang="zh-CN" altLang="zh-CN" smtClean="0"/>
              <a:t>以下运算：</a:t>
            </a:r>
          </a:p>
          <a:p>
            <a:pPr lvl="1"/>
            <a:r>
              <a:rPr lang="zh-CN" altLang="zh-CN" smtClean="0"/>
              <a:t>加一个整数</a:t>
            </a:r>
            <a:r>
              <a:rPr lang="en-US" altLang="zh-CN" smtClean="0"/>
              <a:t>(</a:t>
            </a:r>
            <a:r>
              <a:rPr lang="zh-CN" altLang="zh-CN" smtClean="0"/>
              <a:t>用</a:t>
            </a:r>
            <a:r>
              <a:rPr lang="en-US" altLang="zh-CN" smtClean="0"/>
              <a:t>+</a:t>
            </a:r>
            <a:r>
              <a:rPr lang="zh-CN" altLang="zh-CN" smtClean="0"/>
              <a:t>或</a:t>
            </a:r>
            <a:r>
              <a:rPr lang="en-US" altLang="zh-CN" smtClean="0"/>
              <a:t>+=)</a:t>
            </a:r>
            <a:r>
              <a:rPr lang="zh-CN" altLang="zh-CN" smtClean="0"/>
              <a:t>，如</a:t>
            </a:r>
            <a:r>
              <a:rPr lang="en-US" altLang="zh-CN" smtClean="0"/>
              <a:t>p+1</a:t>
            </a:r>
            <a:endParaRPr lang="zh-CN" altLang="zh-CN" smtClean="0"/>
          </a:p>
          <a:p>
            <a:pPr lvl="1"/>
            <a:r>
              <a:rPr lang="zh-CN" altLang="zh-CN" smtClean="0"/>
              <a:t>减一个整数</a:t>
            </a:r>
            <a:r>
              <a:rPr lang="en-US" altLang="zh-CN" smtClean="0"/>
              <a:t>(</a:t>
            </a:r>
            <a:r>
              <a:rPr lang="zh-CN" altLang="zh-CN" smtClean="0"/>
              <a:t>用</a:t>
            </a:r>
            <a:r>
              <a:rPr lang="en-US" altLang="zh-CN" smtClean="0"/>
              <a:t>-</a:t>
            </a:r>
            <a:r>
              <a:rPr lang="zh-CN" altLang="zh-CN" smtClean="0"/>
              <a:t>或</a:t>
            </a:r>
            <a:r>
              <a:rPr lang="en-US" altLang="zh-CN" smtClean="0"/>
              <a:t>-=)</a:t>
            </a:r>
            <a:r>
              <a:rPr lang="zh-CN" altLang="zh-CN" smtClean="0"/>
              <a:t>，如</a:t>
            </a:r>
            <a:r>
              <a:rPr lang="en-US" altLang="zh-CN" smtClean="0"/>
              <a:t>p-1</a:t>
            </a:r>
            <a:endParaRPr lang="zh-CN" altLang="zh-CN" smtClean="0"/>
          </a:p>
          <a:p>
            <a:pPr lvl="1"/>
            <a:r>
              <a:rPr lang="zh-CN" altLang="zh-CN" smtClean="0"/>
              <a:t>自加运算，如</a:t>
            </a:r>
            <a:r>
              <a:rPr lang="en-US" altLang="zh-CN" smtClean="0"/>
              <a:t>p++</a:t>
            </a:r>
            <a:r>
              <a:rPr lang="zh-CN" altLang="zh-CN" smtClean="0"/>
              <a:t>，</a:t>
            </a:r>
            <a:r>
              <a:rPr lang="en-US" altLang="zh-CN" smtClean="0"/>
              <a:t>++p</a:t>
            </a:r>
            <a:endParaRPr lang="zh-CN" altLang="zh-CN" smtClean="0"/>
          </a:p>
          <a:p>
            <a:pPr lvl="1"/>
            <a:r>
              <a:rPr lang="zh-CN" altLang="zh-CN" smtClean="0"/>
              <a:t>自减运算，如</a:t>
            </a:r>
            <a:r>
              <a:rPr lang="en-US" altLang="zh-CN" smtClean="0"/>
              <a:t>p--</a:t>
            </a:r>
            <a:r>
              <a:rPr lang="zh-CN" altLang="zh-CN" smtClean="0"/>
              <a:t>，</a:t>
            </a:r>
            <a:r>
              <a:rPr lang="en-US" altLang="zh-CN" smtClean="0"/>
              <a:t>--p</a:t>
            </a:r>
            <a:endParaRPr lang="zh-CN" altLang="zh-CN" smtClean="0"/>
          </a:p>
          <a:p>
            <a:pPr lvl="1"/>
            <a:r>
              <a:rPr lang="zh-CN" altLang="zh-CN" smtClean="0"/>
              <a:t>两个指针相减，如</a:t>
            </a:r>
            <a:r>
              <a:rPr lang="en-US" altLang="zh-CN" smtClean="0"/>
              <a:t>p1-p2 (</a:t>
            </a:r>
            <a:r>
              <a:rPr lang="zh-CN" altLang="zh-CN" smtClean="0"/>
              <a:t>只有</a:t>
            </a:r>
            <a:r>
              <a:rPr lang="en-US" altLang="zh-CN" smtClean="0"/>
              <a:t>p1</a:t>
            </a:r>
            <a:r>
              <a:rPr lang="zh-CN" altLang="zh-CN" smtClean="0"/>
              <a:t>和</a:t>
            </a:r>
            <a:r>
              <a:rPr lang="en-US" altLang="zh-CN" smtClean="0"/>
              <a:t>p2</a:t>
            </a:r>
            <a:r>
              <a:rPr lang="zh-CN" altLang="zh-CN" smtClean="0"/>
              <a:t>都指向同一数组中的元素时才有意义</a:t>
            </a:r>
            <a:r>
              <a:rPr lang="en-US" altLang="zh-CN" smtClean="0"/>
              <a:t>)</a:t>
            </a:r>
          </a:p>
        </p:txBody>
      </p:sp>
      <p:pic>
        <p:nvPicPr>
          <p:cNvPr id="4301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516632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7" dur="500"/>
                                        <p:tgtEl>
                                          <p:spTgt spid="460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2" dur="500"/>
                                        <p:tgtEl>
                                          <p:spTgt spid="460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7" dur="5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785813"/>
            <a:ext cx="10871200" cy="5338762"/>
          </a:xfrm>
        </p:spPr>
        <p:txBody>
          <a:bodyPr/>
          <a:lstStyle/>
          <a:p>
            <a:pPr>
              <a:buFont typeface="Wingdings" pitchFamily="2" charset="2"/>
              <a:buNone/>
            </a:pPr>
            <a:r>
              <a:rPr lang="en-US" altLang="zh-CN" smtClean="0"/>
              <a:t>(1) </a:t>
            </a:r>
            <a:r>
              <a:rPr lang="zh-CN" altLang="zh-CN" smtClean="0"/>
              <a:t>如果指针变量</a:t>
            </a:r>
            <a:r>
              <a:rPr lang="en-US" altLang="zh-CN" smtClean="0"/>
              <a:t>p</a:t>
            </a:r>
            <a:r>
              <a:rPr lang="zh-CN" altLang="zh-CN" smtClean="0"/>
              <a:t>已指向数组中的一个元素，则</a:t>
            </a:r>
            <a:r>
              <a:rPr lang="en-US" altLang="zh-CN" smtClean="0"/>
              <a:t>p+1</a:t>
            </a:r>
            <a:r>
              <a:rPr lang="zh-CN" altLang="zh-CN" smtClean="0"/>
              <a:t>指向同一数组中的下一个元素，</a:t>
            </a:r>
            <a:r>
              <a:rPr lang="en-US" altLang="zh-CN" smtClean="0"/>
              <a:t>p-1</a:t>
            </a:r>
            <a:r>
              <a:rPr lang="zh-CN" altLang="zh-CN" smtClean="0"/>
              <a:t>指向同一数组中的上一个元素。</a:t>
            </a:r>
            <a:endParaRPr lang="en-US" altLang="zh-CN" smtClean="0"/>
          </a:p>
          <a:p>
            <a:pPr>
              <a:buFont typeface="Wingdings" pitchFamily="2" charset="2"/>
              <a:buNone/>
            </a:pPr>
            <a:r>
              <a:rPr lang="en-US" altLang="zh-CN" smtClean="0"/>
              <a:t>  float a[10],*p=a;</a:t>
            </a:r>
          </a:p>
          <a:p>
            <a:pPr>
              <a:buFont typeface="Wingdings" pitchFamily="2" charset="2"/>
              <a:buNone/>
            </a:pPr>
            <a:r>
              <a:rPr lang="zh-CN" altLang="en-US" smtClean="0"/>
              <a:t>  假设</a:t>
            </a:r>
            <a:r>
              <a:rPr lang="en-US" altLang="zh-CN" smtClean="0"/>
              <a:t>a[0]</a:t>
            </a:r>
            <a:r>
              <a:rPr lang="zh-CN" altLang="en-US" smtClean="0"/>
              <a:t>的地址为</a:t>
            </a:r>
            <a:r>
              <a:rPr lang="en-US" altLang="zh-CN" smtClean="0"/>
              <a:t>2000</a:t>
            </a:r>
            <a:r>
              <a:rPr lang="zh-CN" altLang="en-US" smtClean="0"/>
              <a:t>，则</a:t>
            </a:r>
            <a:endParaRPr lang="en-US" altLang="zh-CN" smtClean="0"/>
          </a:p>
          <a:p>
            <a:pPr lvl="1"/>
            <a:r>
              <a:rPr lang="en-US" altLang="zh-CN" sz="3200" smtClean="0"/>
              <a:t>p</a:t>
            </a:r>
            <a:r>
              <a:rPr lang="zh-CN" altLang="en-US" sz="3200" smtClean="0"/>
              <a:t>的值为</a:t>
            </a:r>
            <a:r>
              <a:rPr lang="en-US" altLang="zh-CN" sz="3200" smtClean="0"/>
              <a:t>2000</a:t>
            </a:r>
          </a:p>
          <a:p>
            <a:pPr lvl="1"/>
            <a:r>
              <a:rPr lang="en-US" altLang="zh-CN" sz="3200" smtClean="0"/>
              <a:t>p+1</a:t>
            </a:r>
            <a:r>
              <a:rPr lang="zh-CN" altLang="en-US" sz="3200" smtClean="0"/>
              <a:t>的值为</a:t>
            </a:r>
            <a:r>
              <a:rPr lang="en-US" altLang="zh-CN" sz="3200" smtClean="0"/>
              <a:t>2004</a:t>
            </a:r>
          </a:p>
          <a:p>
            <a:pPr lvl="1"/>
            <a:r>
              <a:rPr lang="en-US" altLang="zh-CN" sz="3200" smtClean="0"/>
              <a:t>P-1</a:t>
            </a:r>
            <a:r>
              <a:rPr lang="zh-CN" altLang="en-US" sz="3200" smtClean="0"/>
              <a:t>的值为</a:t>
            </a:r>
            <a:r>
              <a:rPr lang="en-US" altLang="zh-CN" sz="3200" smtClean="0"/>
              <a:t>1996</a:t>
            </a:r>
            <a:endParaRPr lang="zh-CN" altLang="en-US" sz="3200" smtClean="0"/>
          </a:p>
        </p:txBody>
      </p:sp>
      <p:sp>
        <p:nvSpPr>
          <p:cNvPr id="4" name="圆角矩形标注 3"/>
          <p:cNvSpPr>
            <a:spLocks noChangeArrowheads="1"/>
          </p:cNvSpPr>
          <p:nvPr/>
        </p:nvSpPr>
        <p:spPr bwMode="auto">
          <a:xfrm>
            <a:off x="6953258" y="5214949"/>
            <a:ext cx="1619249" cy="714375"/>
          </a:xfrm>
          <a:prstGeom prst="wedgeRoundRectCallout">
            <a:avLst>
              <a:gd name="adj1" fmla="val -89866"/>
              <a:gd name="adj2" fmla="val 25181"/>
              <a:gd name="adj3" fmla="val 16667"/>
            </a:avLst>
          </a:prstGeom>
          <a:solidFill>
            <a:srgbClr val="FFFFCC"/>
          </a:solidFill>
          <a:ln w="9525" algn="ctr">
            <a:solidFill>
              <a:schemeClr val="tx1"/>
            </a:solidFill>
            <a:miter lim="800000"/>
            <a:headEnd/>
            <a:tailEnd/>
          </a:ln>
        </p:spPr>
        <p:txBody>
          <a:bodyPr/>
          <a:lstStyle/>
          <a:p>
            <a:pPr algn="ctr" fontAlgn="base">
              <a:spcBef>
                <a:spcPct val="0"/>
              </a:spcBef>
              <a:spcAft>
                <a:spcPct val="0"/>
              </a:spcAft>
            </a:pPr>
            <a:r>
              <a:rPr kumimoji="1" lang="zh-CN" altLang="en-US" sz="2800" b="1" smtClean="0">
                <a:solidFill>
                  <a:srgbClr val="FF0000"/>
                </a:solidFill>
                <a:latin typeface="Arial" charset="0"/>
              </a:rPr>
              <a:t>越界</a:t>
            </a:r>
          </a:p>
        </p:txBody>
      </p:sp>
      <p:pic>
        <p:nvPicPr>
          <p:cNvPr id="4403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20497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nodeType="afterGroup">
                            <p:stCondLst>
                              <p:cond delay="500"/>
                            </p:stCondLst>
                            <p:childTnLst>
                              <p:par>
                                <p:cTn id="29" presetID="15"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7"/>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81" y="1137479"/>
            <a:ext cx="9900819"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smtClean="0">
                <a:solidFill>
                  <a:schemeClr val="tx1"/>
                </a:solidFill>
              </a:rPr>
              <a:t>由于</a:t>
            </a:r>
            <a:r>
              <a:rPr lang="zh-CN" altLang="en-US" sz="2400">
                <a:solidFill>
                  <a:schemeClr val="tx1"/>
                </a:solidFill>
              </a:rPr>
              <a:t>通过地址能找到所需的变量单元，可以说，</a:t>
            </a:r>
            <a:r>
              <a:rPr lang="zh-CN" altLang="en-US" sz="2400" b="1">
                <a:solidFill>
                  <a:schemeClr val="tx1"/>
                </a:solidFill>
              </a:rPr>
              <a:t>地址指向该变量单元</a:t>
            </a:r>
            <a:r>
              <a:rPr lang="zh-CN" altLang="en-US" sz="2400">
                <a:solidFill>
                  <a:schemeClr val="tx1"/>
                </a:solidFill>
              </a:rPr>
              <a:t>，将</a:t>
            </a:r>
            <a:r>
              <a:rPr lang="zh-CN" altLang="en-US" sz="2400" b="1">
                <a:solidFill>
                  <a:schemeClr val="tx1"/>
                </a:solidFill>
              </a:rPr>
              <a:t>地址形象化地称为</a:t>
            </a:r>
            <a:r>
              <a:rPr lang="zh-CN" altLang="en-US" sz="2400" b="1" smtClean="0">
                <a:solidFill>
                  <a:schemeClr val="tx1"/>
                </a:solidFill>
              </a:rPr>
              <a:t>“指针”</a:t>
            </a:r>
            <a:r>
              <a:rPr lang="zh-CN" altLang="en-US" sz="2400" smtClean="0">
                <a:solidFill>
                  <a:schemeClr val="tx1"/>
                </a:solidFill>
              </a:rPr>
              <a:t>。</a:t>
            </a:r>
            <a:endParaRPr lang="en-US" altLang="zh-CN" sz="2400" smtClean="0">
              <a:solidFill>
                <a:schemeClr val="tx1"/>
              </a:solidFill>
            </a:endParaRPr>
          </a:p>
          <a:p>
            <a:pPr algn="just">
              <a:lnSpc>
                <a:spcPct val="150000"/>
              </a:lnSpc>
              <a:defRPr/>
            </a:pPr>
            <a:r>
              <a:rPr lang="en-US" altLang="zh-CN" sz="2400">
                <a:solidFill>
                  <a:schemeClr val="tx1"/>
                </a:solidFill>
              </a:rPr>
              <a:t>C</a:t>
            </a:r>
            <a:r>
              <a:rPr lang="zh-CN" altLang="en-US" sz="2400">
                <a:solidFill>
                  <a:schemeClr val="tx1"/>
                </a:solidFill>
              </a:rPr>
              <a:t>语言中的地址包括位置信息</a:t>
            </a:r>
            <a:r>
              <a:rPr lang="en-US" altLang="zh-CN" sz="2400">
                <a:solidFill>
                  <a:schemeClr val="tx1"/>
                </a:solidFill>
              </a:rPr>
              <a:t>(</a:t>
            </a:r>
            <a:r>
              <a:rPr lang="zh-CN" altLang="en-US" sz="2400">
                <a:solidFill>
                  <a:schemeClr val="tx1"/>
                </a:solidFill>
              </a:rPr>
              <a:t>内存编号，或称纯地址</a:t>
            </a:r>
            <a:r>
              <a:rPr lang="en-US" altLang="zh-CN" sz="2400">
                <a:solidFill>
                  <a:schemeClr val="tx1"/>
                </a:solidFill>
              </a:rPr>
              <a:t>)</a:t>
            </a:r>
            <a:r>
              <a:rPr lang="zh-CN" altLang="en-US" sz="2400">
                <a:solidFill>
                  <a:schemeClr val="tx1"/>
                </a:solidFill>
              </a:rPr>
              <a:t>和它所指向的数据的类型信息，或者说它是“带类型的地址”</a:t>
            </a:r>
            <a:r>
              <a:rPr lang="zh-CN" altLang="en-US" sz="2400" smtClean="0">
                <a:solidFill>
                  <a:schemeClr val="tx1"/>
                </a:solidFill>
              </a:rPr>
              <a:t>。</a:t>
            </a:r>
            <a:endParaRPr lang="en-US" altLang="zh-CN" sz="2400" smtClean="0">
              <a:solidFill>
                <a:schemeClr val="tx1"/>
              </a:solidFill>
            </a:endParaRPr>
          </a:p>
        </p:txBody>
      </p:sp>
      <p:sp>
        <p:nvSpPr>
          <p:cNvPr id="6" name="圆角矩形 12">
            <a:extLst>
              <a:ext uri="{FF2B5EF4-FFF2-40B4-BE49-F238E27FC236}">
                <a16:creationId xmlns:a16="http://schemas.microsoft.com/office/drawing/2014/main" xmlns="" id="{5382CD89-35B6-4BD4-B332-B011068CC402}"/>
              </a:ext>
            </a:extLst>
          </p:cNvPr>
          <p:cNvSpPr/>
          <p:nvPr/>
        </p:nvSpPr>
        <p:spPr>
          <a:xfrm>
            <a:off x="2028825" y="3712813"/>
            <a:ext cx="5162819" cy="1059212"/>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t>short i=1,j=2,k=3;</a:t>
            </a:r>
          </a:p>
          <a:p>
            <a:pPr defTabSz="363538">
              <a:lnSpc>
                <a:spcPct val="120000"/>
              </a:lnSpc>
            </a:pPr>
            <a:r>
              <a:rPr lang="en-US" altLang="zh-CN" sz="2400" smtClean="0">
                <a:solidFill>
                  <a:srgbClr val="008000"/>
                </a:solidFill>
              </a:rPr>
              <a:t> </a:t>
            </a:r>
            <a:endParaRPr lang="zh-CN" altLang="en-US" sz="2400" dirty="0">
              <a:solidFill>
                <a:srgbClr val="008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734495081"/>
              </p:ext>
            </p:extLst>
          </p:nvPr>
        </p:nvGraphicFramePr>
        <p:xfrm>
          <a:off x="8372489" y="3014666"/>
          <a:ext cx="2775423" cy="3411666"/>
        </p:xfrm>
        <a:graphic>
          <a:graphicData uri="http://schemas.openxmlformats.org/drawingml/2006/table">
            <a:tbl>
              <a:tblPr>
                <a:tableStyleId>{5C22544A-7EE6-4342-B048-85BDC9FD1C3A}</a:tableStyleId>
              </a:tblPr>
              <a:tblGrid>
                <a:gridCol w="925141">
                  <a:extLst>
                    <a:ext uri="{9D8B030D-6E8A-4147-A177-3AD203B41FA5}">
                      <a16:colId xmlns:a16="http://schemas.microsoft.com/office/drawing/2014/main" xmlns="" val="1436937349"/>
                    </a:ext>
                  </a:extLst>
                </a:gridCol>
                <a:gridCol w="925141">
                  <a:extLst>
                    <a:ext uri="{9D8B030D-6E8A-4147-A177-3AD203B41FA5}">
                      <a16:colId xmlns:a16="http://schemas.microsoft.com/office/drawing/2014/main" xmlns="" val="263558990"/>
                    </a:ext>
                  </a:extLst>
                </a:gridCol>
                <a:gridCol w="925141">
                  <a:extLst>
                    <a:ext uri="{9D8B030D-6E8A-4147-A177-3AD203B41FA5}">
                      <a16:colId xmlns:a16="http://schemas.microsoft.com/office/drawing/2014/main" xmlns="" val="2153299485"/>
                    </a:ext>
                  </a:extLst>
                </a:gridCol>
              </a:tblGrid>
              <a:tr h="451771">
                <a:tc>
                  <a:txBody>
                    <a:bodyPr/>
                    <a:lstStyle/>
                    <a:p>
                      <a:pPr algn="ctr"/>
                      <a:r>
                        <a:rPr lang="zh-CN" altLang="en-US" sz="2000" smtClean="0"/>
                        <a:t>变量名</a:t>
                      </a:r>
                      <a:endParaRPr lang="zh-CN" altLang="en-US" sz="2000"/>
                    </a:p>
                  </a:txBody>
                  <a:tcPr anchor="ctr"/>
                </a:tc>
                <a:tc>
                  <a:txBody>
                    <a:bodyPr/>
                    <a:lstStyle/>
                    <a:p>
                      <a:pPr algn="ctr"/>
                      <a:r>
                        <a:rPr lang="zh-CN" altLang="en-US" sz="2000" smtClean="0"/>
                        <a:t>地址</a:t>
                      </a:r>
                      <a:endParaRPr lang="zh-CN" altLang="en-US" sz="2000"/>
                    </a:p>
                  </a:txBody>
                  <a:tcPr anchor="ctr"/>
                </a:tc>
                <a:tc>
                  <a:txBody>
                    <a:bodyPr/>
                    <a:lstStyle/>
                    <a:p>
                      <a:pPr algn="ctr"/>
                      <a:r>
                        <a:rPr lang="zh-CN" altLang="en-US" sz="2000" smtClean="0"/>
                        <a:t>内容</a:t>
                      </a:r>
                      <a:endParaRPr lang="zh-CN" altLang="en-US" sz="2000"/>
                    </a:p>
                  </a:txBody>
                  <a:tcPr anchor="ctr"/>
                </a:tc>
                <a:extLst>
                  <a:ext uri="{0D108BD9-81ED-4DB2-BD59-A6C34878D82A}">
                    <a16:rowId xmlns:a16="http://schemas.microsoft.com/office/drawing/2014/main" xmlns="" val="1859784197"/>
                  </a:ext>
                </a:extLst>
              </a:tr>
              <a:tr h="451771">
                <a:tc rowSpan="2">
                  <a:txBody>
                    <a:bodyPr/>
                    <a:lstStyle/>
                    <a:p>
                      <a:pPr algn="ctr"/>
                      <a:r>
                        <a:rPr lang="en-US" altLang="zh-CN" sz="2000" smtClean="0"/>
                        <a:t>i</a:t>
                      </a:r>
                      <a:endParaRPr lang="zh-CN" altLang="en-US" sz="2000"/>
                    </a:p>
                  </a:txBody>
                  <a:tcPr anchor="ctr"/>
                </a:tc>
                <a:tc>
                  <a:txBody>
                    <a:bodyPr/>
                    <a:lstStyle/>
                    <a:p>
                      <a:pPr algn="ctr"/>
                      <a:r>
                        <a:rPr lang="en-US" altLang="zh-CN" sz="2000" smtClean="0"/>
                        <a:t>2000</a:t>
                      </a:r>
                      <a:endParaRPr lang="zh-CN" altLang="en-US" sz="2000"/>
                    </a:p>
                  </a:txBody>
                  <a:tcPr anchor="ctr"/>
                </a:tc>
                <a:tc rowSpan="2">
                  <a:txBody>
                    <a:bodyPr/>
                    <a:lstStyle/>
                    <a:p>
                      <a:pPr algn="ctr"/>
                      <a:r>
                        <a:rPr lang="en-US" altLang="zh-CN" sz="2000" smtClean="0"/>
                        <a:t>1</a:t>
                      </a:r>
                      <a:endParaRPr lang="zh-CN" altLang="en-US" sz="2000"/>
                    </a:p>
                  </a:txBody>
                  <a:tcPr anchor="ctr"/>
                </a:tc>
                <a:extLst>
                  <a:ext uri="{0D108BD9-81ED-4DB2-BD59-A6C34878D82A}">
                    <a16:rowId xmlns:a16="http://schemas.microsoft.com/office/drawing/2014/main" xmlns="" val="2706791568"/>
                  </a:ext>
                </a:extLst>
              </a:tr>
              <a:tr h="451771">
                <a:tc vMerge="1">
                  <a:txBody>
                    <a:bodyPr/>
                    <a:lstStyle/>
                    <a:p>
                      <a:pPr algn="ctr"/>
                      <a:endParaRPr lang="zh-CN" altLang="en-US" sz="1400"/>
                    </a:p>
                  </a:txBody>
                  <a:tcPr/>
                </a:tc>
                <a:tc>
                  <a:txBody>
                    <a:bodyPr/>
                    <a:lstStyle/>
                    <a:p>
                      <a:pPr algn="ctr"/>
                      <a:r>
                        <a:rPr lang="en-US" altLang="zh-CN" sz="2000" smtClean="0"/>
                        <a:t>2001</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4223061391"/>
                  </a:ext>
                </a:extLst>
              </a:tr>
              <a:tr h="451771">
                <a:tc rowSpan="2">
                  <a:txBody>
                    <a:bodyPr/>
                    <a:lstStyle/>
                    <a:p>
                      <a:pPr algn="ctr"/>
                      <a:r>
                        <a:rPr lang="en-US" altLang="zh-CN" sz="2000" smtClean="0"/>
                        <a:t>j</a:t>
                      </a:r>
                      <a:endParaRPr lang="zh-CN" altLang="en-US" sz="2000"/>
                    </a:p>
                  </a:txBody>
                  <a:tcPr anchor="ctr"/>
                </a:tc>
                <a:tc>
                  <a:txBody>
                    <a:bodyPr/>
                    <a:lstStyle/>
                    <a:p>
                      <a:pPr algn="ctr"/>
                      <a:r>
                        <a:rPr lang="en-US" altLang="zh-CN" sz="2000" smtClean="0"/>
                        <a:t>2002</a:t>
                      </a:r>
                      <a:endParaRPr lang="zh-CN" altLang="en-US" sz="2000"/>
                    </a:p>
                  </a:txBody>
                  <a:tcPr anchor="ctr"/>
                </a:tc>
                <a:tc rowSpan="2">
                  <a:txBody>
                    <a:bodyPr/>
                    <a:lstStyle/>
                    <a:p>
                      <a:pPr algn="ctr"/>
                      <a:r>
                        <a:rPr lang="en-US" altLang="zh-CN" sz="2000" smtClean="0"/>
                        <a:t>2</a:t>
                      </a:r>
                      <a:endParaRPr lang="zh-CN" altLang="en-US" sz="2000"/>
                    </a:p>
                  </a:txBody>
                  <a:tcPr anchor="ctr"/>
                </a:tc>
                <a:extLst>
                  <a:ext uri="{0D108BD9-81ED-4DB2-BD59-A6C34878D82A}">
                    <a16:rowId xmlns:a16="http://schemas.microsoft.com/office/drawing/2014/main" xmlns="" val="3936367991"/>
                  </a:ext>
                </a:extLst>
              </a:tr>
              <a:tr h="451771">
                <a:tc vMerge="1">
                  <a:txBody>
                    <a:bodyPr/>
                    <a:lstStyle/>
                    <a:p>
                      <a:pPr algn="ctr"/>
                      <a:endParaRPr lang="zh-CN" altLang="en-US" sz="1400"/>
                    </a:p>
                  </a:txBody>
                  <a:tcPr/>
                </a:tc>
                <a:tc>
                  <a:txBody>
                    <a:bodyPr/>
                    <a:lstStyle/>
                    <a:p>
                      <a:pPr algn="ctr"/>
                      <a:r>
                        <a:rPr lang="en-US" altLang="zh-CN" sz="2000" smtClean="0"/>
                        <a:t>2003</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59238651"/>
                  </a:ext>
                </a:extLst>
              </a:tr>
              <a:tr h="451771">
                <a:tc rowSpan="2">
                  <a:txBody>
                    <a:bodyPr/>
                    <a:lstStyle/>
                    <a:p>
                      <a:pPr algn="ctr"/>
                      <a:r>
                        <a:rPr lang="en-US" altLang="zh-CN" sz="2000" smtClean="0"/>
                        <a:t>k</a:t>
                      </a:r>
                      <a:endParaRPr lang="zh-CN" altLang="en-US" sz="2000"/>
                    </a:p>
                  </a:txBody>
                  <a:tcPr anchor="ctr"/>
                </a:tc>
                <a:tc>
                  <a:txBody>
                    <a:bodyPr/>
                    <a:lstStyle/>
                    <a:p>
                      <a:pPr algn="ctr"/>
                      <a:r>
                        <a:rPr lang="en-US" altLang="zh-CN" sz="2000" smtClean="0"/>
                        <a:t>2004</a:t>
                      </a:r>
                      <a:endParaRPr lang="zh-CN" altLang="en-US" sz="2000"/>
                    </a:p>
                  </a:txBody>
                  <a:tcPr anchor="ctr"/>
                </a:tc>
                <a:tc rowSpan="2">
                  <a:txBody>
                    <a:bodyPr/>
                    <a:lstStyle/>
                    <a:p>
                      <a:pPr algn="ctr"/>
                      <a:r>
                        <a:rPr lang="en-US" altLang="zh-CN" sz="2000" smtClean="0"/>
                        <a:t>3</a:t>
                      </a:r>
                      <a:endParaRPr lang="zh-CN" altLang="en-US" sz="2000"/>
                    </a:p>
                  </a:txBody>
                  <a:tcPr anchor="ctr"/>
                </a:tc>
                <a:extLst>
                  <a:ext uri="{0D108BD9-81ED-4DB2-BD59-A6C34878D82A}">
                    <a16:rowId xmlns:a16="http://schemas.microsoft.com/office/drawing/2014/main" xmlns="" val="3533733941"/>
                  </a:ext>
                </a:extLst>
              </a:tr>
              <a:tr h="451771">
                <a:tc vMerge="1">
                  <a:txBody>
                    <a:bodyPr/>
                    <a:lstStyle/>
                    <a:p>
                      <a:pPr algn="ctr"/>
                      <a:endParaRPr lang="zh-CN" altLang="en-US" sz="1400"/>
                    </a:p>
                  </a:txBody>
                  <a:tcPr/>
                </a:tc>
                <a:tc>
                  <a:txBody>
                    <a:bodyPr/>
                    <a:lstStyle/>
                    <a:p>
                      <a:pPr algn="ctr"/>
                      <a:r>
                        <a:rPr lang="en-US" altLang="zh-CN" sz="2000" smtClean="0"/>
                        <a:t>2005</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868497401"/>
                  </a:ext>
                </a:extLst>
              </a:tr>
            </a:tbl>
          </a:graphicData>
        </a:graphic>
      </p:graphicFrame>
    </p:spTree>
    <p:extLst>
      <p:ext uri="{BB962C8B-B14F-4D97-AF65-F5344CB8AC3E}">
        <p14:creationId xmlns:p14="http://schemas.microsoft.com/office/powerpoint/2010/main" val="2055490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719674" y="1000125"/>
            <a:ext cx="4423833" cy="4929188"/>
          </a:xfrm>
        </p:spPr>
        <p:txBody>
          <a:bodyPr/>
          <a:lstStyle/>
          <a:p>
            <a:pPr>
              <a:buFont typeface="Wingdings" pitchFamily="2" charset="2"/>
              <a:buNone/>
            </a:pPr>
            <a:r>
              <a:rPr lang="en-US" altLang="zh-CN" smtClean="0"/>
              <a:t>(2) </a:t>
            </a:r>
            <a:r>
              <a:rPr lang="zh-CN" altLang="zh-CN" smtClean="0"/>
              <a:t>如果ｐ的初值为</a:t>
            </a:r>
            <a:r>
              <a:rPr lang="en-US" altLang="zh-CN" smtClean="0"/>
              <a:t>&amp;a[0]</a:t>
            </a:r>
            <a:r>
              <a:rPr lang="zh-CN" altLang="zh-CN" smtClean="0"/>
              <a:t>，则</a:t>
            </a:r>
            <a:r>
              <a:rPr lang="en-US" altLang="zh-CN" smtClean="0"/>
              <a:t>p+i</a:t>
            </a:r>
            <a:r>
              <a:rPr lang="zh-CN" altLang="zh-CN" smtClean="0"/>
              <a:t>和</a:t>
            </a:r>
            <a:r>
              <a:rPr lang="en-US" altLang="zh-CN" smtClean="0"/>
              <a:t>a+i</a:t>
            </a:r>
            <a:r>
              <a:rPr lang="zh-CN" altLang="zh-CN" smtClean="0"/>
              <a:t>就是数组元素</a:t>
            </a:r>
            <a:r>
              <a:rPr lang="en-US" altLang="zh-CN" smtClean="0"/>
              <a:t>a[i]</a:t>
            </a:r>
            <a:r>
              <a:rPr lang="zh-CN" altLang="zh-CN" smtClean="0"/>
              <a:t>的地址，或者说，它们指向</a:t>
            </a:r>
            <a:r>
              <a:rPr lang="en-US" altLang="zh-CN" smtClean="0"/>
              <a:t>a</a:t>
            </a:r>
            <a:r>
              <a:rPr lang="zh-CN" altLang="zh-CN" smtClean="0"/>
              <a:t>数组序号为</a:t>
            </a:r>
            <a:r>
              <a:rPr lang="en-US" altLang="zh-CN" smtClean="0"/>
              <a:t>i</a:t>
            </a:r>
            <a:r>
              <a:rPr lang="zh-CN" altLang="zh-CN" smtClean="0"/>
              <a:t>的元素</a:t>
            </a:r>
            <a:endParaRPr lang="zh-CN" altLang="en-US" smtClean="0"/>
          </a:p>
        </p:txBody>
      </p:sp>
      <p:graphicFrame>
        <p:nvGraphicFramePr>
          <p:cNvPr id="5" name="表格 4"/>
          <p:cNvGraphicFramePr>
            <a:graphicFrameLocks noGrp="1"/>
          </p:cNvGraphicFramePr>
          <p:nvPr/>
        </p:nvGraphicFramePr>
        <p:xfrm>
          <a:off x="10414003" y="736606"/>
          <a:ext cx="1587500" cy="5478465"/>
        </p:xfrm>
        <a:graphic>
          <a:graphicData uri="http://schemas.openxmlformats.org/drawingml/2006/table">
            <a:tbl>
              <a:tblPr firstRow="1" bandRow="1">
                <a:tableStyleId>{5C22544A-7EE6-4342-B048-85BDC9FD1C3A}</a:tableStyleId>
              </a:tblPr>
              <a:tblGrid>
                <a:gridCol w="1587500"/>
              </a:tblGrid>
              <a:tr h="531733">
                <a:tc>
                  <a:txBody>
                    <a:bodyPr/>
                    <a:lstStyle/>
                    <a:p>
                      <a:r>
                        <a:rPr lang="en-US" altLang="zh-CN" sz="2800" b="1" dirty="0" smtClean="0">
                          <a:solidFill>
                            <a:schemeClr val="tx1"/>
                          </a:solidFill>
                        </a:rPr>
                        <a:t>a[0]</a:t>
                      </a:r>
                      <a:endParaRPr lang="zh-CN" altLang="en-US" sz="2800" b="1" dirty="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a[1]</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a[2]</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a[3]</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a[4]</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a[5]</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a[6]</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a[7]</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a[8]</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a[9]</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8318503" y="785813"/>
          <a:ext cx="1968500" cy="5478465"/>
        </p:xfrm>
        <a:graphic>
          <a:graphicData uri="http://schemas.openxmlformats.org/drawingml/2006/table">
            <a:tbl>
              <a:tblPr firstRow="1" bandRow="1">
                <a:tableStyleId>{5C22544A-7EE6-4342-B048-85BDC9FD1C3A}</a:tableStyleId>
              </a:tblPr>
              <a:tblGrid>
                <a:gridCol w="1968500"/>
              </a:tblGrid>
              <a:tr h="531733">
                <a:tc>
                  <a:txBody>
                    <a:bodyPr/>
                    <a:lstStyle/>
                    <a:p>
                      <a:endParaRPr lang="zh-CN" altLang="en-US" sz="2800" b="1" dirty="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a:spLocks noChangeArrowheads="1"/>
          </p:cNvSpPr>
          <p:nvPr/>
        </p:nvSpPr>
        <p:spPr bwMode="auto">
          <a:xfrm>
            <a:off x="6572252" y="214313"/>
            <a:ext cx="6667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a:t>
            </a:r>
            <a:endParaRPr lang="zh-CN" altLang="en-US" sz="3200" b="1" smtClean="0">
              <a:solidFill>
                <a:srgbClr val="9D138D"/>
              </a:solidFill>
            </a:endParaRPr>
          </a:p>
        </p:txBody>
      </p:sp>
      <p:cxnSp>
        <p:nvCxnSpPr>
          <p:cNvPr id="8" name="直接箭头连接符 7"/>
          <p:cNvCxnSpPr>
            <a:cxnSpLocks noChangeShapeType="1"/>
          </p:cNvCxnSpPr>
          <p:nvPr/>
        </p:nvCxnSpPr>
        <p:spPr bwMode="auto">
          <a:xfrm>
            <a:off x="5619751" y="785824"/>
            <a:ext cx="26670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11"/>
          <p:cNvCxnSpPr>
            <a:cxnSpLocks noChangeShapeType="1"/>
          </p:cNvCxnSpPr>
          <p:nvPr/>
        </p:nvCxnSpPr>
        <p:spPr bwMode="auto">
          <a:xfrm>
            <a:off x="5619751" y="1285875"/>
            <a:ext cx="2667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a:off x="5619751" y="2916249"/>
            <a:ext cx="26670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5619751" y="5727700"/>
            <a:ext cx="2667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5933017" y="752475"/>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p+1,a+1 </a:t>
            </a:r>
            <a:endParaRPr lang="zh-CN" altLang="en-US" sz="3200" b="1" smtClean="0">
              <a:solidFill>
                <a:srgbClr val="9D138D"/>
              </a:solidFill>
            </a:endParaRPr>
          </a:p>
        </p:txBody>
      </p:sp>
      <p:sp>
        <p:nvSpPr>
          <p:cNvPr id="16" name="TextBox 15"/>
          <p:cNvSpPr txBox="1">
            <a:spLocks noChangeArrowheads="1"/>
          </p:cNvSpPr>
          <p:nvPr/>
        </p:nvSpPr>
        <p:spPr bwMode="auto">
          <a:xfrm>
            <a:off x="6000751" y="2344738"/>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p+i,a+i </a:t>
            </a:r>
            <a:endParaRPr lang="zh-CN" altLang="en-US" sz="3200" b="1" smtClean="0">
              <a:solidFill>
                <a:srgbClr val="9D138D"/>
              </a:solidFill>
            </a:endParaRPr>
          </a:p>
        </p:txBody>
      </p:sp>
      <p:sp>
        <p:nvSpPr>
          <p:cNvPr id="17" name="TextBox 16"/>
          <p:cNvSpPr txBox="1">
            <a:spLocks noChangeArrowheads="1"/>
          </p:cNvSpPr>
          <p:nvPr/>
        </p:nvSpPr>
        <p:spPr bwMode="auto">
          <a:xfrm>
            <a:off x="5905500" y="5130800"/>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p+9,a+9 </a:t>
            </a:r>
            <a:endParaRPr lang="zh-CN" altLang="en-US" sz="3200" b="1" smtClean="0">
              <a:solidFill>
                <a:srgbClr val="9D138D"/>
              </a:solidFill>
            </a:endParaRPr>
          </a:p>
        </p:txBody>
      </p:sp>
      <p:pic>
        <p:nvPicPr>
          <p:cNvPr id="45102" name="图片 1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85495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par>
                          <p:cTn id="15" fill="hold" nodeType="afterGroup">
                            <p:stCondLst>
                              <p:cond delay="1000"/>
                            </p:stCondLst>
                            <p:childTnLst>
                              <p:par>
                                <p:cTn id="16" presetID="1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par>
                          <p:cTn id="24" fill="hold" nodeType="afterGroup">
                            <p:stCondLst>
                              <p:cond delay="500"/>
                            </p:stCondLst>
                            <p:childTnLst>
                              <p:par>
                                <p:cTn id="25" presetID="1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slide(fromLeft)">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par>
                          <p:cTn id="42" fill="hold" nodeType="afterGroup">
                            <p:stCondLst>
                              <p:cond delay="500"/>
                            </p:stCondLst>
                            <p:childTnLst>
                              <p:par>
                                <p:cTn id="43" presetID="12" presetClass="entr" presetSubtype="8"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slide(fromLeft)">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74" y="1000125"/>
            <a:ext cx="4423833" cy="4929188"/>
          </a:xfrm>
        </p:spPr>
        <p:txBody>
          <a:bodyPr/>
          <a:lstStyle/>
          <a:p>
            <a:pPr>
              <a:buFont typeface="Wingdings" pitchFamily="2" charset="2"/>
              <a:buNone/>
            </a:pPr>
            <a:r>
              <a:rPr lang="en-US" altLang="zh-CN" smtClean="0"/>
              <a:t>(3)  *(p+i)</a:t>
            </a:r>
            <a:r>
              <a:rPr lang="zh-CN" altLang="zh-CN" smtClean="0"/>
              <a:t>或</a:t>
            </a:r>
            <a:r>
              <a:rPr lang="en-US" altLang="zh-CN" smtClean="0"/>
              <a:t>*(a+i)</a:t>
            </a:r>
            <a:r>
              <a:rPr lang="zh-CN" altLang="zh-CN" smtClean="0"/>
              <a:t>是</a:t>
            </a:r>
            <a:r>
              <a:rPr lang="en-US" altLang="zh-CN" smtClean="0"/>
              <a:t>p+i</a:t>
            </a:r>
            <a:r>
              <a:rPr lang="zh-CN" altLang="zh-CN" smtClean="0"/>
              <a:t>或</a:t>
            </a:r>
            <a:r>
              <a:rPr lang="en-US" altLang="zh-CN" smtClean="0"/>
              <a:t>a+i</a:t>
            </a:r>
            <a:r>
              <a:rPr lang="zh-CN" altLang="zh-CN" smtClean="0"/>
              <a:t>所指向的数组元素，即</a:t>
            </a:r>
            <a:r>
              <a:rPr lang="en-US" altLang="zh-CN" smtClean="0"/>
              <a:t>a[i]</a:t>
            </a:r>
            <a:r>
              <a:rPr lang="zh-CN" altLang="zh-CN" smtClean="0"/>
              <a:t>。</a:t>
            </a:r>
            <a:endParaRPr lang="zh-CN" altLang="en-US" smtClean="0"/>
          </a:p>
        </p:txBody>
      </p:sp>
      <p:graphicFrame>
        <p:nvGraphicFramePr>
          <p:cNvPr id="5" name="表格 4"/>
          <p:cNvGraphicFramePr>
            <a:graphicFrameLocks noGrp="1"/>
          </p:cNvGraphicFramePr>
          <p:nvPr/>
        </p:nvGraphicFramePr>
        <p:xfrm>
          <a:off x="10414003" y="736606"/>
          <a:ext cx="1587500" cy="5478465"/>
        </p:xfrm>
        <a:graphic>
          <a:graphicData uri="http://schemas.openxmlformats.org/drawingml/2006/table">
            <a:tbl>
              <a:tblPr firstRow="1" bandRow="1">
                <a:tableStyleId>{5C22544A-7EE6-4342-B048-85BDC9FD1C3A}</a:tableStyleId>
              </a:tblPr>
              <a:tblGrid>
                <a:gridCol w="1587500"/>
              </a:tblGrid>
              <a:tr h="531733">
                <a:tc>
                  <a:txBody>
                    <a:bodyPr/>
                    <a:lstStyle/>
                    <a:p>
                      <a:r>
                        <a:rPr lang="en-US" altLang="zh-CN" sz="2800" b="1" dirty="0" smtClean="0">
                          <a:solidFill>
                            <a:schemeClr val="tx1"/>
                          </a:solidFill>
                        </a:rPr>
                        <a:t>a[0]</a:t>
                      </a:r>
                      <a:endParaRPr lang="zh-CN" altLang="en-US" sz="2800" b="1" dirty="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a[1]</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a[2]</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a[3]</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a[4]</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a[5]</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a[6]</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a[7]</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a[8]</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a[9]</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8318503" y="785813"/>
          <a:ext cx="1968500" cy="5478465"/>
        </p:xfrm>
        <a:graphic>
          <a:graphicData uri="http://schemas.openxmlformats.org/drawingml/2006/table">
            <a:tbl>
              <a:tblPr firstRow="1" bandRow="1">
                <a:tableStyleId>{5C22544A-7EE6-4342-B048-85BDC9FD1C3A}</a:tableStyleId>
              </a:tblPr>
              <a:tblGrid>
                <a:gridCol w="1968500"/>
              </a:tblGrid>
              <a:tr h="531733">
                <a:tc>
                  <a:txBody>
                    <a:bodyPr/>
                    <a:lstStyle/>
                    <a:p>
                      <a:endParaRPr lang="zh-CN" altLang="en-US" sz="2800" b="1" dirty="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6118" name="TextBox 6"/>
          <p:cNvSpPr txBox="1">
            <a:spLocks noChangeArrowheads="1"/>
          </p:cNvSpPr>
          <p:nvPr/>
        </p:nvSpPr>
        <p:spPr bwMode="auto">
          <a:xfrm>
            <a:off x="6572252" y="214313"/>
            <a:ext cx="6667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a:t>
            </a:r>
            <a:endParaRPr lang="zh-CN" altLang="en-US" sz="3200" b="1" smtClean="0">
              <a:solidFill>
                <a:srgbClr val="9D138D"/>
              </a:solidFill>
            </a:endParaRPr>
          </a:p>
        </p:txBody>
      </p:sp>
      <p:cxnSp>
        <p:nvCxnSpPr>
          <p:cNvPr id="46119" name="直接箭头连接符 7"/>
          <p:cNvCxnSpPr>
            <a:cxnSpLocks noChangeShapeType="1"/>
          </p:cNvCxnSpPr>
          <p:nvPr/>
        </p:nvCxnSpPr>
        <p:spPr bwMode="auto">
          <a:xfrm>
            <a:off x="5619751" y="785824"/>
            <a:ext cx="26670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46120" name="直接箭头连接符 11"/>
          <p:cNvCxnSpPr>
            <a:cxnSpLocks noChangeShapeType="1"/>
          </p:cNvCxnSpPr>
          <p:nvPr/>
        </p:nvCxnSpPr>
        <p:spPr bwMode="auto">
          <a:xfrm>
            <a:off x="5619751" y="1285875"/>
            <a:ext cx="2667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46121" name="直接箭头连接符 12"/>
          <p:cNvCxnSpPr>
            <a:cxnSpLocks noChangeShapeType="1"/>
          </p:cNvCxnSpPr>
          <p:nvPr/>
        </p:nvCxnSpPr>
        <p:spPr bwMode="auto">
          <a:xfrm>
            <a:off x="5619751" y="2916249"/>
            <a:ext cx="26670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46122" name="直接箭头连接符 13"/>
          <p:cNvCxnSpPr>
            <a:cxnSpLocks noChangeShapeType="1"/>
          </p:cNvCxnSpPr>
          <p:nvPr/>
        </p:nvCxnSpPr>
        <p:spPr bwMode="auto">
          <a:xfrm>
            <a:off x="5619751" y="5727700"/>
            <a:ext cx="2667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46123" name="TextBox 14"/>
          <p:cNvSpPr txBox="1">
            <a:spLocks noChangeArrowheads="1"/>
          </p:cNvSpPr>
          <p:nvPr/>
        </p:nvSpPr>
        <p:spPr bwMode="auto">
          <a:xfrm>
            <a:off x="5933017" y="752475"/>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p+1,a+1 </a:t>
            </a:r>
            <a:endParaRPr lang="zh-CN" altLang="en-US" sz="3200" b="1" smtClean="0">
              <a:solidFill>
                <a:srgbClr val="9D138D"/>
              </a:solidFill>
            </a:endParaRPr>
          </a:p>
        </p:txBody>
      </p:sp>
      <p:sp>
        <p:nvSpPr>
          <p:cNvPr id="46124" name="TextBox 15"/>
          <p:cNvSpPr txBox="1">
            <a:spLocks noChangeArrowheads="1"/>
          </p:cNvSpPr>
          <p:nvPr/>
        </p:nvSpPr>
        <p:spPr bwMode="auto">
          <a:xfrm>
            <a:off x="6000751" y="2344738"/>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p+i,a+i </a:t>
            </a:r>
            <a:endParaRPr lang="zh-CN" altLang="en-US" sz="3200" b="1" smtClean="0">
              <a:solidFill>
                <a:srgbClr val="9D138D"/>
              </a:solidFill>
            </a:endParaRPr>
          </a:p>
        </p:txBody>
      </p:sp>
      <p:sp>
        <p:nvSpPr>
          <p:cNvPr id="46125" name="TextBox 16"/>
          <p:cNvSpPr txBox="1">
            <a:spLocks noChangeArrowheads="1"/>
          </p:cNvSpPr>
          <p:nvPr/>
        </p:nvSpPr>
        <p:spPr bwMode="auto">
          <a:xfrm>
            <a:off x="5905500" y="5130800"/>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p+9,a+9 </a:t>
            </a:r>
            <a:endParaRPr lang="zh-CN" altLang="en-US" sz="3200" b="1" smtClean="0">
              <a:solidFill>
                <a:srgbClr val="9D138D"/>
              </a:solidFill>
            </a:endParaRPr>
          </a:p>
        </p:txBody>
      </p:sp>
      <p:sp>
        <p:nvSpPr>
          <p:cNvPr id="18" name="TextBox 17"/>
          <p:cNvSpPr txBox="1">
            <a:spLocks noChangeArrowheads="1"/>
          </p:cNvSpPr>
          <p:nvPr/>
        </p:nvSpPr>
        <p:spPr bwMode="auto">
          <a:xfrm>
            <a:off x="8477258" y="2867025"/>
            <a:ext cx="16192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0000CC"/>
                </a:solidFill>
              </a:rPr>
              <a:t>*(p+i)</a:t>
            </a:r>
            <a:endParaRPr lang="zh-CN" altLang="en-US" sz="3200" b="1" smtClean="0">
              <a:solidFill>
                <a:srgbClr val="0000CC"/>
              </a:solidFill>
            </a:endParaRPr>
          </a:p>
        </p:txBody>
      </p:sp>
      <p:pic>
        <p:nvPicPr>
          <p:cNvPr id="46127" name="图片 1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548639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857261"/>
            <a:ext cx="5662084" cy="4500563"/>
          </a:xfrm>
        </p:spPr>
        <p:txBody>
          <a:bodyPr/>
          <a:lstStyle/>
          <a:p>
            <a:pPr>
              <a:buFont typeface="Wingdings" pitchFamily="2" charset="2"/>
              <a:buNone/>
            </a:pPr>
            <a:r>
              <a:rPr lang="en-US" altLang="zh-CN" smtClean="0"/>
              <a:t>(4) </a:t>
            </a:r>
            <a:r>
              <a:rPr lang="zh-CN" altLang="zh-CN" smtClean="0"/>
              <a:t>如果指针</a:t>
            </a:r>
            <a:r>
              <a:rPr lang="en-US" altLang="zh-CN" smtClean="0"/>
              <a:t>p1</a:t>
            </a:r>
            <a:r>
              <a:rPr lang="zh-CN" altLang="zh-CN" smtClean="0"/>
              <a:t>和</a:t>
            </a:r>
            <a:r>
              <a:rPr lang="en-US" altLang="zh-CN" smtClean="0"/>
              <a:t>p2</a:t>
            </a:r>
            <a:r>
              <a:rPr lang="zh-CN" altLang="zh-CN" smtClean="0"/>
              <a:t>都指向同一数组</a:t>
            </a:r>
            <a:endParaRPr lang="en-US" altLang="zh-CN" smtClean="0"/>
          </a:p>
          <a:p>
            <a:pPr>
              <a:buFont typeface="Wingdings" pitchFamily="2" charset="2"/>
              <a:buNone/>
            </a:pPr>
            <a:endParaRPr lang="en-US" altLang="zh-CN" smtClean="0"/>
          </a:p>
          <a:p>
            <a:pPr>
              <a:buFont typeface="Wingdings" pitchFamily="2" charset="2"/>
              <a:buNone/>
            </a:pPr>
            <a:r>
              <a:rPr lang="en-US" altLang="zh-CN" smtClean="0"/>
              <a:t>   p2-p1</a:t>
            </a:r>
            <a:r>
              <a:rPr lang="zh-CN" altLang="zh-CN" smtClean="0"/>
              <a:t>的值</a:t>
            </a:r>
            <a:r>
              <a:rPr lang="zh-CN" altLang="en-US" smtClean="0"/>
              <a:t>是</a:t>
            </a:r>
            <a:r>
              <a:rPr lang="en-US" altLang="zh-CN" smtClean="0"/>
              <a:t>4</a:t>
            </a:r>
          </a:p>
          <a:p>
            <a:pPr>
              <a:buFont typeface="Wingdings" pitchFamily="2" charset="2"/>
              <a:buNone/>
            </a:pPr>
            <a:endParaRPr lang="en-US" altLang="zh-CN" smtClean="0"/>
          </a:p>
          <a:p>
            <a:pPr>
              <a:buFont typeface="Wingdings" pitchFamily="2" charset="2"/>
              <a:buNone/>
            </a:pPr>
            <a:r>
              <a:rPr lang="zh-CN" altLang="en-US" smtClean="0"/>
              <a:t>   不能</a:t>
            </a:r>
            <a:r>
              <a:rPr lang="en-US" altLang="zh-CN" smtClean="0"/>
              <a:t>p1+p2</a:t>
            </a:r>
            <a:endParaRPr lang="zh-CN" altLang="en-US" smtClean="0"/>
          </a:p>
        </p:txBody>
      </p:sp>
      <p:graphicFrame>
        <p:nvGraphicFramePr>
          <p:cNvPr id="5" name="表格 4"/>
          <p:cNvGraphicFramePr>
            <a:graphicFrameLocks noGrp="1"/>
          </p:cNvGraphicFramePr>
          <p:nvPr/>
        </p:nvGraphicFramePr>
        <p:xfrm>
          <a:off x="10414003" y="736606"/>
          <a:ext cx="1587500" cy="5478465"/>
        </p:xfrm>
        <a:graphic>
          <a:graphicData uri="http://schemas.openxmlformats.org/drawingml/2006/table">
            <a:tbl>
              <a:tblPr firstRow="1" bandRow="1">
                <a:tableStyleId>{5C22544A-7EE6-4342-B048-85BDC9FD1C3A}</a:tableStyleId>
              </a:tblPr>
              <a:tblGrid>
                <a:gridCol w="1587500"/>
              </a:tblGrid>
              <a:tr h="531733">
                <a:tc>
                  <a:txBody>
                    <a:bodyPr/>
                    <a:lstStyle/>
                    <a:p>
                      <a:r>
                        <a:rPr lang="en-US" altLang="zh-CN" sz="2800" b="1" dirty="0" smtClean="0">
                          <a:solidFill>
                            <a:schemeClr val="tx1"/>
                          </a:solidFill>
                        </a:rPr>
                        <a:t>a[0]</a:t>
                      </a:r>
                      <a:endParaRPr lang="zh-CN" altLang="en-US" sz="2800" b="1" dirty="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a[1]</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a[2]</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a[3]</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a[4]</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a[5]</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a[6]</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a[7]</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a[8]</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a[9]</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8318503" y="785813"/>
          <a:ext cx="1968500" cy="5478465"/>
        </p:xfrm>
        <a:graphic>
          <a:graphicData uri="http://schemas.openxmlformats.org/drawingml/2006/table">
            <a:tbl>
              <a:tblPr firstRow="1" bandRow="1">
                <a:tableStyleId>{5C22544A-7EE6-4342-B048-85BDC9FD1C3A}</a:tableStyleId>
              </a:tblPr>
              <a:tblGrid>
                <a:gridCol w="1968500"/>
              </a:tblGrid>
              <a:tr h="531733">
                <a:tc>
                  <a:txBody>
                    <a:bodyPr/>
                    <a:lstStyle/>
                    <a:p>
                      <a:endParaRPr lang="zh-CN" altLang="en-US" sz="2800" b="1" dirty="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a:spLocks noChangeArrowheads="1"/>
          </p:cNvSpPr>
          <p:nvPr/>
        </p:nvSpPr>
        <p:spPr bwMode="auto">
          <a:xfrm>
            <a:off x="7143751" y="1806575"/>
            <a:ext cx="952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p1</a:t>
            </a:r>
            <a:endParaRPr lang="zh-CN" altLang="en-US" sz="3200" b="1" smtClean="0">
              <a:solidFill>
                <a:srgbClr val="9D138D"/>
              </a:solidFill>
            </a:endParaRPr>
          </a:p>
        </p:txBody>
      </p:sp>
      <p:cxnSp>
        <p:nvCxnSpPr>
          <p:cNvPr id="8" name="直接箭头连接符 7"/>
          <p:cNvCxnSpPr>
            <a:cxnSpLocks noChangeShapeType="1"/>
          </p:cNvCxnSpPr>
          <p:nvPr/>
        </p:nvCxnSpPr>
        <p:spPr bwMode="auto">
          <a:xfrm>
            <a:off x="6572251" y="2379674"/>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6559551" y="4618049"/>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7048500" y="4021149"/>
            <a:ext cx="1143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p2 </a:t>
            </a:r>
            <a:endParaRPr lang="zh-CN" altLang="en-US" sz="3200" b="1" smtClean="0">
              <a:solidFill>
                <a:srgbClr val="9D138D"/>
              </a:solidFill>
            </a:endParaRPr>
          </a:p>
        </p:txBody>
      </p:sp>
      <p:pic>
        <p:nvPicPr>
          <p:cNvPr id="47146"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05821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par>
                                <p:cTn id="13" presetID="1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500"/>
                                        <p:tgtEl>
                                          <p:spTgt spid="8"/>
                                        </p:tgtEl>
                                      </p:cBhvr>
                                    </p:animEffect>
                                  </p:childTnLst>
                                </p:cTn>
                              </p:par>
                            </p:childTnLst>
                          </p:cTn>
                        </p:par>
                        <p:par>
                          <p:cTn id="16" fill="hold" nodeType="afterGroup">
                            <p:stCondLst>
                              <p:cond delay="500"/>
                            </p:stCondLst>
                            <p:childTnLst>
                              <p:par>
                                <p:cTn id="17" presetID="1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lide(fromLeft)">
                                      <p:cBhvr>
                                        <p:cTn id="19" dur="500"/>
                                        <p:tgtEl>
                                          <p:spTgt spid="17"/>
                                        </p:tgtEl>
                                      </p:cBhvr>
                                    </p:animEffect>
                                  </p:childTnLst>
                                </p:cTn>
                              </p:par>
                              <p:par>
                                <p:cTn id="20" presetID="1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642942"/>
            <a:ext cx="11430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8.3.3 </a:t>
            </a:r>
            <a:r>
              <a:rPr lang="zh-CN" altLang="zh-CN" dirty="0" smtClean="0">
                <a:solidFill>
                  <a:srgbClr val="800000"/>
                </a:solidFill>
                <a:effectLst>
                  <a:outerShdw blurRad="38100" dist="38100" dir="2700000" algn="tl">
                    <a:srgbClr val="000000"/>
                  </a:outerShdw>
                </a:effectLst>
                <a:latin typeface="Arial" charset="0"/>
                <a:ea typeface="黑体" pitchFamily="2" charset="-122"/>
              </a:rPr>
              <a:t>通过指针引用数组元素</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48131" name="Rectangle 3"/>
          <p:cNvSpPr>
            <a:spLocks noGrp="1" noChangeArrowheads="1"/>
          </p:cNvSpPr>
          <p:nvPr>
            <p:ph type="body" idx="1"/>
          </p:nvPr>
        </p:nvSpPr>
        <p:spPr>
          <a:xfrm>
            <a:off x="952501" y="1714500"/>
            <a:ext cx="10763251" cy="4357688"/>
          </a:xfrm>
        </p:spPr>
        <p:txBody>
          <a:bodyPr/>
          <a:lstStyle/>
          <a:p>
            <a:r>
              <a:rPr lang="zh-CN" altLang="zh-CN" smtClean="0"/>
              <a:t>引用一个数组元素，可用下面两种方法：</a:t>
            </a:r>
            <a:r>
              <a:rPr lang="en-US" altLang="zh-CN" smtClean="0"/>
              <a:t> </a:t>
            </a:r>
            <a:r>
              <a:rPr lang="zh-CN" altLang="zh-CN" smtClean="0"/>
              <a:t>（１） 下标法，如</a:t>
            </a:r>
            <a:r>
              <a:rPr lang="en-US" altLang="zh-CN" smtClean="0"/>
              <a:t>a[i]</a:t>
            </a:r>
            <a:r>
              <a:rPr lang="zh-CN" altLang="zh-CN" smtClean="0"/>
              <a:t>形式</a:t>
            </a:r>
          </a:p>
          <a:p>
            <a:pPr>
              <a:buFont typeface="Wingdings" pitchFamily="2" charset="2"/>
              <a:buNone/>
            </a:pPr>
            <a:r>
              <a:rPr lang="en-US" altLang="zh-CN" smtClean="0"/>
              <a:t>   </a:t>
            </a:r>
            <a:r>
              <a:rPr lang="zh-CN" altLang="zh-CN" smtClean="0"/>
              <a:t>（２） 指针法，如</a:t>
            </a:r>
            <a:r>
              <a:rPr lang="en-US" altLang="zh-CN" smtClean="0"/>
              <a:t>*(a+i)</a:t>
            </a:r>
            <a:r>
              <a:rPr lang="zh-CN" altLang="zh-CN" smtClean="0"/>
              <a:t>或</a:t>
            </a:r>
            <a:r>
              <a:rPr lang="en-US" altLang="zh-CN" smtClean="0"/>
              <a:t>*(p+i)</a:t>
            </a:r>
          </a:p>
          <a:p>
            <a:pPr>
              <a:buFont typeface="Wingdings" pitchFamily="2" charset="2"/>
              <a:buNone/>
            </a:pPr>
            <a:r>
              <a:rPr lang="en-US" altLang="zh-CN" smtClean="0"/>
              <a:t>  </a:t>
            </a:r>
            <a:r>
              <a:rPr lang="zh-CN" altLang="zh-CN" smtClean="0"/>
              <a:t>其中</a:t>
            </a:r>
            <a:r>
              <a:rPr lang="en-US" altLang="zh-CN" smtClean="0"/>
              <a:t>a</a:t>
            </a:r>
            <a:r>
              <a:rPr lang="zh-CN" altLang="zh-CN" smtClean="0"/>
              <a:t>是数组名，</a:t>
            </a:r>
            <a:r>
              <a:rPr lang="en-US" altLang="zh-CN" smtClean="0"/>
              <a:t>p</a:t>
            </a:r>
            <a:r>
              <a:rPr lang="zh-CN" altLang="zh-CN" smtClean="0"/>
              <a:t>是指向数组元素的指针变量，其初值</a:t>
            </a:r>
            <a:r>
              <a:rPr lang="en-US" altLang="zh-CN" smtClean="0"/>
              <a:t>p=a</a:t>
            </a:r>
          </a:p>
        </p:txBody>
      </p:sp>
      <p:pic>
        <p:nvPicPr>
          <p:cNvPr id="481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002648"/>
      </p:ext>
    </p:extLst>
  </p:cSld>
  <p:clrMapOvr>
    <a:masterClrMapping/>
  </p:clrMapOvr>
  <p:transition spd="med">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642942"/>
            <a:ext cx="11430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8.3.3 </a:t>
            </a:r>
            <a:r>
              <a:rPr lang="zh-CN" altLang="zh-CN" dirty="0" smtClean="0">
                <a:solidFill>
                  <a:srgbClr val="800000"/>
                </a:solidFill>
                <a:effectLst>
                  <a:outerShdw blurRad="38100" dist="38100" dir="2700000" algn="tl">
                    <a:srgbClr val="000000"/>
                  </a:outerShdw>
                </a:effectLst>
                <a:latin typeface="Arial" charset="0"/>
                <a:ea typeface="黑体" pitchFamily="2" charset="-122"/>
              </a:rPr>
              <a:t>通过指针引用数组元素</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52501" y="1714500"/>
            <a:ext cx="10763251" cy="4357688"/>
          </a:xfrm>
        </p:spPr>
        <p:txBody>
          <a:bodyPr/>
          <a:lstStyle/>
          <a:p>
            <a:pPr>
              <a:buFont typeface="Wingdings" pitchFamily="2" charset="2"/>
              <a:buNone/>
            </a:pPr>
            <a:r>
              <a:rPr lang="en-US" altLang="zh-CN" smtClean="0"/>
              <a:t>  </a:t>
            </a:r>
            <a:r>
              <a:rPr lang="zh-CN" altLang="zh-CN" smtClean="0"/>
              <a:t>例</a:t>
            </a:r>
            <a:r>
              <a:rPr lang="en-US" altLang="zh-CN" smtClean="0"/>
              <a:t>8.6 </a:t>
            </a:r>
            <a:r>
              <a:rPr lang="zh-CN" altLang="zh-CN" smtClean="0"/>
              <a:t>有一个整型数组</a:t>
            </a:r>
            <a:r>
              <a:rPr lang="en-US" altLang="zh-CN" smtClean="0"/>
              <a:t>a</a:t>
            </a:r>
            <a:r>
              <a:rPr lang="zh-CN" altLang="zh-CN" smtClean="0"/>
              <a:t>，有</a:t>
            </a:r>
            <a:r>
              <a:rPr lang="en-US" altLang="zh-CN" smtClean="0"/>
              <a:t>10</a:t>
            </a:r>
            <a:r>
              <a:rPr lang="zh-CN" altLang="zh-CN" smtClean="0"/>
              <a:t>个元素，要求输出数组中的全部元素。</a:t>
            </a:r>
          </a:p>
          <a:p>
            <a:r>
              <a:rPr lang="zh-CN" altLang="zh-CN" smtClean="0"/>
              <a:t>解题思路：引用数组中各元素的值有</a:t>
            </a:r>
            <a:r>
              <a:rPr lang="en-US" altLang="zh-CN" smtClean="0"/>
              <a:t>3</a:t>
            </a:r>
            <a:r>
              <a:rPr lang="zh-CN" altLang="zh-CN" smtClean="0"/>
              <a:t>种方法：</a:t>
            </a:r>
            <a:r>
              <a:rPr lang="en-US" altLang="zh-CN" smtClean="0"/>
              <a:t>(1)</a:t>
            </a:r>
            <a:r>
              <a:rPr lang="zh-CN" altLang="zh-CN" smtClean="0"/>
              <a:t>下标法</a:t>
            </a:r>
            <a:r>
              <a:rPr lang="zh-CN" altLang="en-US" smtClean="0"/>
              <a:t>；</a:t>
            </a:r>
            <a:r>
              <a:rPr lang="en-US" altLang="zh-CN" smtClean="0"/>
              <a:t>(2)</a:t>
            </a:r>
            <a:r>
              <a:rPr lang="zh-CN" altLang="zh-CN" smtClean="0"/>
              <a:t>通过数组名计算数组元素地址，找出元素的值</a:t>
            </a:r>
            <a:r>
              <a:rPr lang="zh-CN" altLang="en-US" smtClean="0"/>
              <a:t>；</a:t>
            </a:r>
            <a:r>
              <a:rPr lang="en-US" altLang="zh-CN" smtClean="0"/>
              <a:t>(3) </a:t>
            </a:r>
            <a:r>
              <a:rPr lang="zh-CN" altLang="zh-CN" smtClean="0"/>
              <a:t>用指针变量指向数组元素</a:t>
            </a:r>
            <a:endParaRPr lang="en-US" altLang="zh-CN" smtClean="0"/>
          </a:p>
          <a:p>
            <a:r>
              <a:rPr lang="zh-CN" altLang="zh-CN" smtClean="0"/>
              <a:t>分别写出程序，以资比较分析。</a:t>
            </a:r>
            <a:endParaRPr lang="en-US" altLang="zh-CN" smtClean="0"/>
          </a:p>
        </p:txBody>
      </p:sp>
      <p:pic>
        <p:nvPicPr>
          <p:cNvPr id="491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82522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1"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381001" y="714375"/>
            <a:ext cx="11209867" cy="5410200"/>
          </a:xfrm>
        </p:spPr>
        <p:txBody>
          <a:bodyPr/>
          <a:lstStyle/>
          <a:p>
            <a:pPr>
              <a:lnSpc>
                <a:spcPct val="100000"/>
              </a:lnSpc>
              <a:buFont typeface="Wingdings" pitchFamily="2" charset="2"/>
              <a:buNone/>
            </a:pPr>
            <a:r>
              <a:rPr lang="en-US" altLang="zh-CN" sz="2800" smtClean="0"/>
              <a:t>(1) </a:t>
            </a:r>
            <a:r>
              <a:rPr lang="zh-CN" altLang="zh-CN" sz="2800" smtClean="0"/>
              <a:t>下标法。</a:t>
            </a:r>
            <a:r>
              <a:rPr lang="en-US" altLang="zh-CN" sz="2800" smtClean="0"/>
              <a:t> </a:t>
            </a:r>
            <a:endParaRPr lang="zh-CN" altLang="zh-CN" sz="2800" smtClean="0"/>
          </a:p>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a[10];  int i;</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scanf("%d",&amp;a[i]);</a:t>
            </a:r>
            <a:endParaRPr lang="zh-CN" altLang="zh-CN" sz="2800" smtClean="0"/>
          </a:p>
          <a:p>
            <a:pPr>
              <a:lnSpc>
                <a:spcPct val="100000"/>
              </a:lnSpc>
              <a:buFont typeface="Wingdings" pitchFamily="2" charset="2"/>
              <a:buNone/>
            </a:pPr>
            <a:r>
              <a:rPr lang="en-US" altLang="zh-CN" sz="2800" smtClean="0"/>
              <a:t>   for(i=0;i&lt;10;i++)  printf(“%d ”,a[i]);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 }</a:t>
            </a:r>
            <a:endParaRPr lang="zh-CN" altLang="zh-CN" sz="2800" smtClean="0"/>
          </a:p>
          <a:p>
            <a:pPr>
              <a:lnSpc>
                <a:spcPct val="100000"/>
              </a:lnSpc>
              <a:buFont typeface="Wingdings" pitchFamily="2" charset="2"/>
              <a:buNone/>
            </a:pPr>
            <a:endParaRPr lang="zh-CN" altLang="en-US" sz="2800" smtClean="0"/>
          </a:p>
        </p:txBody>
      </p:sp>
      <p:grpSp>
        <p:nvGrpSpPr>
          <p:cNvPr id="2" name="组合 7"/>
          <p:cNvGrpSpPr>
            <a:grpSpLocks/>
          </p:cNvGrpSpPr>
          <p:nvPr/>
        </p:nvGrpSpPr>
        <p:grpSpPr bwMode="auto">
          <a:xfrm>
            <a:off x="4381508" y="5000636"/>
            <a:ext cx="6989233" cy="1063625"/>
            <a:chOff x="3286115" y="5000636"/>
            <a:chExt cx="5241488" cy="1063352"/>
          </a:xfrm>
        </p:grpSpPr>
        <p:pic>
          <p:nvPicPr>
            <p:cNvPr id="501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16" y="5000636"/>
              <a:ext cx="5241487" cy="34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5" y="5345300"/>
              <a:ext cx="3750495"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5" y="5702490"/>
              <a:ext cx="3750495"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753" y="5286388"/>
              <a:ext cx="1484509" cy="77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180" name="图片 7"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331487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505891" y="714383"/>
            <a:ext cx="11400367" cy="5643563"/>
          </a:xfrm>
        </p:spPr>
        <p:txBody>
          <a:bodyPr/>
          <a:lstStyle/>
          <a:p>
            <a:pPr>
              <a:lnSpc>
                <a:spcPct val="100000"/>
              </a:lnSpc>
              <a:buFont typeface="Wingdings" pitchFamily="2" charset="2"/>
              <a:buNone/>
            </a:pPr>
            <a:r>
              <a:rPr lang="en-US" altLang="zh-CN" sz="2800" smtClean="0"/>
              <a:t>(2)</a:t>
            </a:r>
            <a:r>
              <a:rPr lang="zh-CN" altLang="zh-CN" sz="2800" smtClean="0"/>
              <a:t> 通过数组名计算数组元素地址，找出元素的值</a:t>
            </a:r>
          </a:p>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a[10];  int i;</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scanf("%d",&amp;a[i]);</a:t>
            </a:r>
            <a:endParaRPr lang="zh-CN" altLang="zh-CN" sz="2800" smtClean="0"/>
          </a:p>
          <a:p>
            <a:pPr>
              <a:lnSpc>
                <a:spcPct val="100000"/>
              </a:lnSpc>
              <a:buFont typeface="Wingdings" pitchFamily="2" charset="2"/>
              <a:buNone/>
            </a:pPr>
            <a:r>
              <a:rPr lang="en-US" altLang="zh-CN" sz="2800" smtClean="0"/>
              <a:t>   for(i=0;i&lt;10;i++)</a:t>
            </a:r>
          </a:p>
          <a:p>
            <a:pPr>
              <a:lnSpc>
                <a:spcPct val="100000"/>
              </a:lnSpc>
              <a:buFont typeface="Wingdings" pitchFamily="2" charset="2"/>
              <a:buNone/>
            </a:pPr>
            <a:r>
              <a:rPr lang="en-US" altLang="zh-CN" sz="2800" smtClean="0"/>
              <a:t>          printf(“%d ”,*(a+i));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 }</a:t>
            </a:r>
            <a:endParaRPr lang="zh-CN" altLang="en-US" sz="2800" smtClean="0"/>
          </a:p>
        </p:txBody>
      </p:sp>
      <p:sp>
        <p:nvSpPr>
          <p:cNvPr id="4" name="圆角矩形标注 3"/>
          <p:cNvSpPr/>
          <p:nvPr/>
        </p:nvSpPr>
        <p:spPr bwMode="auto">
          <a:xfrm>
            <a:off x="6572252" y="4857750"/>
            <a:ext cx="5238749" cy="642938"/>
          </a:xfrm>
          <a:prstGeom prst="wedgeRoundRectCallout">
            <a:avLst>
              <a:gd name="adj1" fmla="val 3175"/>
              <a:gd name="adj2" fmla="val -20846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en-US" altLang="zh-CN" sz="2800" b="1" dirty="0" err="1">
                <a:solidFill>
                  <a:srgbClr val="0000CC"/>
                </a:solidFill>
              </a:rPr>
              <a:t>scanf</a:t>
            </a:r>
            <a:r>
              <a:rPr kumimoji="1" lang="en-US" altLang="zh-CN" sz="2800" b="1" dirty="0">
                <a:solidFill>
                  <a:srgbClr val="0000CC"/>
                </a:solidFill>
              </a:rPr>
              <a:t>("%</a:t>
            </a:r>
            <a:r>
              <a:rPr kumimoji="1" lang="en-US" altLang="zh-CN" sz="2800" b="1" dirty="0" err="1">
                <a:solidFill>
                  <a:srgbClr val="0000CC"/>
                </a:solidFill>
              </a:rPr>
              <a:t>d",a+i</a:t>
            </a:r>
            <a:r>
              <a:rPr kumimoji="1" lang="en-US" altLang="zh-CN" sz="2800" b="1" dirty="0">
                <a:solidFill>
                  <a:srgbClr val="0000CC"/>
                </a:solidFill>
              </a:rPr>
              <a:t>);</a:t>
            </a:r>
            <a:endParaRPr kumimoji="1" lang="zh-CN" altLang="en-US" sz="2800" b="1" dirty="0">
              <a:solidFill>
                <a:srgbClr val="0000CC"/>
              </a:solidFill>
            </a:endParaRPr>
          </a:p>
        </p:txBody>
      </p:sp>
      <p:pic>
        <p:nvPicPr>
          <p:cNvPr id="51204"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671948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410633" y="714375"/>
            <a:ext cx="11590867" cy="5429250"/>
          </a:xfrm>
        </p:spPr>
        <p:txBody>
          <a:bodyPr/>
          <a:lstStyle/>
          <a:p>
            <a:pPr>
              <a:lnSpc>
                <a:spcPct val="100000"/>
              </a:lnSpc>
              <a:buFont typeface="Wingdings" pitchFamily="2" charset="2"/>
              <a:buNone/>
            </a:pPr>
            <a:r>
              <a:rPr lang="en-US" altLang="zh-CN" sz="2800" smtClean="0"/>
              <a:t>(3) </a:t>
            </a:r>
            <a:r>
              <a:rPr lang="zh-CN" altLang="zh-CN" sz="2800" smtClean="0"/>
              <a:t>用指针变量指向数组元素 </a:t>
            </a:r>
          </a:p>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a[10];  int *p,i;</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scanf("%d",&amp;a[i]);</a:t>
            </a:r>
            <a:endParaRPr lang="zh-CN" altLang="zh-CN" sz="2800" smtClean="0"/>
          </a:p>
          <a:p>
            <a:pPr>
              <a:lnSpc>
                <a:spcPct val="100000"/>
              </a:lnSpc>
              <a:buFont typeface="Wingdings" pitchFamily="2" charset="2"/>
              <a:buNone/>
            </a:pPr>
            <a:r>
              <a:rPr lang="en-US" altLang="zh-CN" sz="2800" smtClean="0"/>
              <a:t>   for(p=a;p&lt;(a+10);p++)</a:t>
            </a:r>
            <a:endParaRPr lang="zh-CN" altLang="zh-CN" sz="2800" smtClean="0"/>
          </a:p>
          <a:p>
            <a:pPr>
              <a:lnSpc>
                <a:spcPct val="100000"/>
              </a:lnSpc>
              <a:buFont typeface="Wingdings" pitchFamily="2" charset="2"/>
              <a:buNone/>
            </a:pPr>
            <a:r>
              <a:rPr lang="en-US" altLang="zh-CN" sz="2800" smtClean="0"/>
              <a:t>        printf(“%d ”,*p);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en-US" sz="2800" smtClean="0"/>
          </a:p>
        </p:txBody>
      </p:sp>
      <p:sp>
        <p:nvSpPr>
          <p:cNvPr id="4" name="圆角矩形标注 3"/>
          <p:cNvSpPr/>
          <p:nvPr/>
        </p:nvSpPr>
        <p:spPr bwMode="auto">
          <a:xfrm>
            <a:off x="5048251" y="4857761"/>
            <a:ext cx="7048500" cy="1285875"/>
          </a:xfrm>
          <a:prstGeom prst="wedgeRoundRectCallout">
            <a:avLst>
              <a:gd name="adj1" fmla="val 569"/>
              <a:gd name="adj2" fmla="val -12956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fontAlgn="base">
              <a:spcBef>
                <a:spcPct val="0"/>
              </a:spcBef>
              <a:spcAft>
                <a:spcPct val="0"/>
              </a:spcAft>
              <a:defRPr/>
            </a:pPr>
            <a:r>
              <a:rPr kumimoji="1" lang="en-US" altLang="zh-CN" sz="2800" b="1" dirty="0">
                <a:solidFill>
                  <a:srgbClr val="0000CC"/>
                </a:solidFill>
              </a:rPr>
              <a:t>for(p=</a:t>
            </a:r>
            <a:r>
              <a:rPr kumimoji="1" lang="en-US" altLang="zh-CN" sz="2800" b="1" dirty="0" err="1">
                <a:solidFill>
                  <a:srgbClr val="0000CC"/>
                </a:solidFill>
              </a:rPr>
              <a:t>a;p</a:t>
            </a:r>
            <a:r>
              <a:rPr kumimoji="1" lang="en-US" altLang="zh-CN" sz="2800" b="1" dirty="0">
                <a:solidFill>
                  <a:srgbClr val="0000CC"/>
                </a:solidFill>
              </a:rPr>
              <a:t>&lt;(a+10);p++)</a:t>
            </a:r>
            <a:endParaRPr kumimoji="1" lang="zh-CN" altLang="zh-CN" sz="2800" b="1" dirty="0">
              <a:solidFill>
                <a:srgbClr val="0000CC"/>
              </a:solidFill>
            </a:endParaRPr>
          </a:p>
          <a:p>
            <a:pPr fontAlgn="base">
              <a:spcBef>
                <a:spcPct val="0"/>
              </a:spcBef>
              <a:spcAft>
                <a:spcPct val="0"/>
              </a:spcAft>
              <a:defRPr/>
            </a:pPr>
            <a:r>
              <a:rPr kumimoji="1" lang="en-US" altLang="zh-CN" sz="2800" b="1" dirty="0">
                <a:solidFill>
                  <a:srgbClr val="0000CC"/>
                </a:solidFill>
              </a:rPr>
              <a:t>     </a:t>
            </a:r>
            <a:r>
              <a:rPr kumimoji="1" lang="en-US" altLang="zh-CN" sz="2800" b="1" dirty="0" err="1">
                <a:solidFill>
                  <a:srgbClr val="0000CC"/>
                </a:solidFill>
              </a:rPr>
              <a:t>scanf</a:t>
            </a:r>
            <a:r>
              <a:rPr kumimoji="1" lang="en-US" altLang="zh-CN" sz="2800" b="1" dirty="0">
                <a:solidFill>
                  <a:srgbClr val="0000CC"/>
                </a:solidFill>
              </a:rPr>
              <a:t>("%</a:t>
            </a:r>
            <a:r>
              <a:rPr kumimoji="1" lang="en-US" altLang="zh-CN" sz="2800" b="1" dirty="0" err="1">
                <a:solidFill>
                  <a:srgbClr val="0000CC"/>
                </a:solidFill>
              </a:rPr>
              <a:t>d",p</a:t>
            </a:r>
            <a:r>
              <a:rPr kumimoji="1" lang="en-US" altLang="zh-CN" sz="2800" b="1" dirty="0">
                <a:solidFill>
                  <a:srgbClr val="0000CC"/>
                </a:solidFill>
              </a:rPr>
              <a:t>);</a:t>
            </a:r>
            <a:endParaRPr kumimoji="1" lang="zh-CN" altLang="zh-CN" sz="2800" b="1" dirty="0">
              <a:solidFill>
                <a:srgbClr val="0000CC"/>
              </a:solidFill>
            </a:endParaRPr>
          </a:p>
        </p:txBody>
      </p:sp>
      <p:sp>
        <p:nvSpPr>
          <p:cNvPr id="5" name="圆角矩形标注 4"/>
          <p:cNvSpPr>
            <a:spLocks noChangeArrowheads="1"/>
          </p:cNvSpPr>
          <p:nvPr/>
        </p:nvSpPr>
        <p:spPr bwMode="auto">
          <a:xfrm>
            <a:off x="4381501" y="5357824"/>
            <a:ext cx="7476067" cy="1285875"/>
          </a:xfrm>
          <a:prstGeom prst="wedgeRoundRectCallout">
            <a:avLst>
              <a:gd name="adj1" fmla="val -30042"/>
              <a:gd name="adj2" fmla="val -92593"/>
              <a:gd name="adj3" fmla="val 16667"/>
            </a:avLst>
          </a:prstGeom>
          <a:solidFill>
            <a:srgbClr val="FFFFCC"/>
          </a:solidFill>
          <a:ln w="9525" algn="ctr">
            <a:solidFill>
              <a:schemeClr val="tx1"/>
            </a:solidFill>
            <a:miter lim="800000"/>
            <a:headEnd/>
            <a:tailEnd/>
          </a:ln>
        </p:spPr>
        <p:txBody>
          <a:bodyPr/>
          <a:lstStyle/>
          <a:p>
            <a:pPr fontAlgn="base">
              <a:spcBef>
                <a:spcPct val="0"/>
              </a:spcBef>
              <a:spcAft>
                <a:spcPct val="0"/>
              </a:spcAft>
              <a:defRPr/>
            </a:pPr>
            <a:r>
              <a:rPr kumimoji="1" lang="en-US" altLang="zh-CN" sz="2800" b="1" dirty="0">
                <a:solidFill>
                  <a:srgbClr val="0000CC"/>
                </a:solidFill>
              </a:rPr>
              <a:t>for(p=</a:t>
            </a:r>
            <a:r>
              <a:rPr kumimoji="1" lang="en-US" altLang="zh-CN" sz="2800" b="1" dirty="0" err="1">
                <a:solidFill>
                  <a:srgbClr val="0000CC"/>
                </a:solidFill>
              </a:rPr>
              <a:t>a;p</a:t>
            </a:r>
            <a:r>
              <a:rPr kumimoji="1" lang="en-US" altLang="zh-CN" sz="2800" b="1" dirty="0">
                <a:solidFill>
                  <a:srgbClr val="0000CC"/>
                </a:solidFill>
              </a:rPr>
              <a:t>&lt;(a+10);</a:t>
            </a:r>
            <a:r>
              <a:rPr kumimoji="1" lang="en-US" altLang="zh-CN" sz="2800" b="1" dirty="0">
                <a:solidFill>
                  <a:srgbClr val="FF0000"/>
                </a:solidFill>
              </a:rPr>
              <a:t>a</a:t>
            </a:r>
            <a:r>
              <a:rPr kumimoji="1" lang="en-US" altLang="zh-CN" sz="2800" b="1" dirty="0">
                <a:solidFill>
                  <a:srgbClr val="0000CC"/>
                </a:solidFill>
              </a:rPr>
              <a:t>++)</a:t>
            </a:r>
            <a:endParaRPr kumimoji="1" lang="zh-CN" altLang="zh-CN" sz="2800" b="1" dirty="0">
              <a:solidFill>
                <a:srgbClr val="0000CC"/>
              </a:solidFill>
            </a:endParaRPr>
          </a:p>
          <a:p>
            <a:pPr fontAlgn="base">
              <a:spcBef>
                <a:spcPct val="0"/>
              </a:spcBef>
              <a:spcAft>
                <a:spcPct val="0"/>
              </a:spcAft>
              <a:defRPr/>
            </a:pPr>
            <a:r>
              <a:rPr kumimoji="1" lang="en-US" altLang="zh-CN" sz="2800" b="1" dirty="0">
                <a:solidFill>
                  <a:srgbClr val="0000CC"/>
                </a:solidFill>
              </a:rPr>
              <a:t>     </a:t>
            </a:r>
            <a:r>
              <a:rPr kumimoji="1" lang="en-US" altLang="zh-CN" sz="2800" b="1" dirty="0" err="1">
                <a:solidFill>
                  <a:srgbClr val="0000CC"/>
                </a:solidFill>
              </a:rPr>
              <a:t>printf</a:t>
            </a:r>
            <a:r>
              <a:rPr kumimoji="1" lang="en-US" altLang="zh-CN" sz="2800" b="1" dirty="0">
                <a:solidFill>
                  <a:srgbClr val="0000CC"/>
                </a:solidFill>
              </a:rPr>
              <a:t>(“%d ”,*</a:t>
            </a:r>
            <a:r>
              <a:rPr kumimoji="1" lang="en-US" altLang="zh-CN" sz="2800" b="1" dirty="0">
                <a:solidFill>
                  <a:srgbClr val="FF0000"/>
                </a:solidFill>
              </a:rPr>
              <a:t>a</a:t>
            </a:r>
            <a:r>
              <a:rPr kumimoji="1" lang="en-US" altLang="zh-CN" sz="2800" b="1" dirty="0">
                <a:solidFill>
                  <a:srgbClr val="0000CC"/>
                </a:solidFill>
              </a:rPr>
              <a:t>); </a:t>
            </a:r>
            <a:r>
              <a:rPr kumimoji="1" lang="zh-CN" altLang="en-US" sz="2800" b="1" dirty="0">
                <a:solidFill>
                  <a:srgbClr val="FF0000"/>
                </a:solidFill>
              </a:rPr>
              <a:t>错！</a:t>
            </a:r>
            <a:endParaRPr kumimoji="1" lang="zh-CN" altLang="zh-CN" sz="2800" b="1" dirty="0">
              <a:solidFill>
                <a:srgbClr val="FF0000"/>
              </a:solidFill>
            </a:endParaRPr>
          </a:p>
        </p:txBody>
      </p:sp>
      <p:pic>
        <p:nvPicPr>
          <p:cNvPr id="52229"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19373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719667" y="857250"/>
            <a:ext cx="10871200" cy="5267325"/>
          </a:xfrm>
        </p:spPr>
        <p:txBody>
          <a:bodyPr/>
          <a:lstStyle/>
          <a:p>
            <a:r>
              <a:rPr lang="en-US" altLang="zh-CN" smtClean="0"/>
              <a:t>3</a:t>
            </a:r>
            <a:r>
              <a:rPr lang="zh-CN" altLang="zh-CN" smtClean="0"/>
              <a:t>种方法的比较：</a:t>
            </a:r>
          </a:p>
          <a:p>
            <a:pPr>
              <a:buFont typeface="Wingdings" pitchFamily="2" charset="2"/>
              <a:buNone/>
            </a:pPr>
            <a:r>
              <a:rPr lang="zh-CN" altLang="zh-CN" smtClean="0"/>
              <a:t>① 第</a:t>
            </a:r>
            <a:r>
              <a:rPr lang="en-US" altLang="zh-CN" smtClean="0"/>
              <a:t>(1)</a:t>
            </a:r>
            <a:r>
              <a:rPr lang="zh-CN" altLang="zh-CN" smtClean="0"/>
              <a:t>和第</a:t>
            </a:r>
            <a:r>
              <a:rPr lang="en-US" altLang="zh-CN" smtClean="0"/>
              <a:t>(2)</a:t>
            </a:r>
            <a:r>
              <a:rPr lang="zh-CN" altLang="zh-CN" smtClean="0"/>
              <a:t>种方法执行效率相同</a:t>
            </a:r>
            <a:endParaRPr lang="en-US" altLang="zh-CN" smtClean="0"/>
          </a:p>
          <a:p>
            <a:pPr lvl="1"/>
            <a:r>
              <a:rPr lang="zh-CN" altLang="zh-CN" smtClean="0"/>
              <a:t>Ｃ编译系统是将</a:t>
            </a:r>
            <a:r>
              <a:rPr lang="en-US" altLang="zh-CN" smtClean="0"/>
              <a:t>a[i]</a:t>
            </a:r>
            <a:r>
              <a:rPr lang="zh-CN" altLang="zh-CN" smtClean="0"/>
              <a:t>转换为</a:t>
            </a:r>
            <a:r>
              <a:rPr lang="en-US" altLang="zh-CN" smtClean="0"/>
              <a:t>*(a+i)</a:t>
            </a:r>
            <a:r>
              <a:rPr lang="zh-CN" altLang="zh-CN" smtClean="0"/>
              <a:t>处理的，即先计算元素地址。</a:t>
            </a:r>
            <a:endParaRPr lang="en-US" altLang="zh-CN" smtClean="0"/>
          </a:p>
          <a:p>
            <a:pPr lvl="1"/>
            <a:r>
              <a:rPr lang="zh-CN" altLang="zh-CN" smtClean="0"/>
              <a:t>因此用第</a:t>
            </a:r>
            <a:r>
              <a:rPr lang="en-US" altLang="zh-CN" smtClean="0"/>
              <a:t>(1)</a:t>
            </a:r>
            <a:r>
              <a:rPr lang="zh-CN" altLang="zh-CN" smtClean="0"/>
              <a:t>和第</a:t>
            </a:r>
            <a:r>
              <a:rPr lang="en-US" altLang="zh-CN" smtClean="0"/>
              <a:t>(2)</a:t>
            </a:r>
            <a:r>
              <a:rPr lang="zh-CN" altLang="zh-CN" smtClean="0"/>
              <a:t>种方法找数组元素费时较多。</a:t>
            </a:r>
            <a:endParaRPr lang="zh-CN" altLang="en-US" smtClean="0"/>
          </a:p>
        </p:txBody>
      </p:sp>
      <p:pic>
        <p:nvPicPr>
          <p:cNvPr id="5325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26495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719667" y="857250"/>
            <a:ext cx="10871200" cy="5267325"/>
          </a:xfrm>
        </p:spPr>
        <p:txBody>
          <a:bodyPr/>
          <a:lstStyle/>
          <a:p>
            <a:r>
              <a:rPr lang="en-US" altLang="zh-CN" smtClean="0"/>
              <a:t>3</a:t>
            </a:r>
            <a:r>
              <a:rPr lang="zh-CN" altLang="zh-CN" smtClean="0"/>
              <a:t>种方法的比较：</a:t>
            </a:r>
          </a:p>
          <a:p>
            <a:pPr>
              <a:buFont typeface="Wingdings" pitchFamily="2" charset="2"/>
              <a:buNone/>
            </a:pPr>
            <a:r>
              <a:rPr lang="zh-CN" altLang="zh-CN" smtClean="0"/>
              <a:t>② 第</a:t>
            </a:r>
            <a:r>
              <a:rPr lang="en-US" altLang="zh-CN" smtClean="0"/>
              <a:t>(3)</a:t>
            </a:r>
            <a:r>
              <a:rPr lang="zh-CN" altLang="zh-CN" smtClean="0"/>
              <a:t>种方法比第</a:t>
            </a:r>
            <a:r>
              <a:rPr lang="en-US" altLang="zh-CN" smtClean="0"/>
              <a:t>(1)</a:t>
            </a:r>
            <a:r>
              <a:rPr lang="zh-CN" altLang="zh-CN" smtClean="0"/>
              <a:t>、第</a:t>
            </a:r>
            <a:r>
              <a:rPr lang="en-US" altLang="zh-CN" smtClean="0"/>
              <a:t>(2)</a:t>
            </a:r>
            <a:r>
              <a:rPr lang="zh-CN" altLang="zh-CN" smtClean="0"/>
              <a:t>种方法快</a:t>
            </a:r>
            <a:endParaRPr lang="en-US" altLang="zh-CN" smtClean="0"/>
          </a:p>
          <a:p>
            <a:pPr lvl="1"/>
            <a:r>
              <a:rPr lang="zh-CN" altLang="zh-CN" smtClean="0"/>
              <a:t>用指针变量直接指向元素，不必每次都重新计算地址，像</a:t>
            </a:r>
            <a:r>
              <a:rPr lang="en-US" altLang="zh-CN" smtClean="0"/>
              <a:t>p++</a:t>
            </a:r>
            <a:r>
              <a:rPr lang="zh-CN" altLang="zh-CN" smtClean="0"/>
              <a:t>这样的自加操作是比较快的</a:t>
            </a:r>
            <a:endParaRPr lang="en-US" altLang="zh-CN" smtClean="0"/>
          </a:p>
          <a:p>
            <a:pPr lvl="1"/>
            <a:r>
              <a:rPr lang="zh-CN" altLang="zh-CN" smtClean="0"/>
              <a:t>这种有规律地改变地址值</a:t>
            </a:r>
            <a:r>
              <a:rPr lang="en-US" altLang="zh-CN" smtClean="0"/>
              <a:t>(p++)</a:t>
            </a:r>
            <a:r>
              <a:rPr lang="zh-CN" altLang="zh-CN" smtClean="0"/>
              <a:t>能大大提高执行效率</a:t>
            </a:r>
            <a:endParaRPr lang="zh-CN" altLang="en-US" smtClean="0"/>
          </a:p>
        </p:txBody>
      </p:sp>
      <p:pic>
        <p:nvPicPr>
          <p:cNvPr id="5427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6893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7"/>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93" y="1137479"/>
            <a:ext cx="7282559"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smtClean="0">
                <a:solidFill>
                  <a:schemeClr val="tx1"/>
                </a:solidFill>
              </a:rPr>
              <a:t>存储单元</a:t>
            </a:r>
            <a:r>
              <a:rPr lang="zh-CN" altLang="en-US" sz="2400">
                <a:solidFill>
                  <a:schemeClr val="tx1"/>
                </a:solidFill>
              </a:rPr>
              <a:t>的地址和存储单元的</a:t>
            </a:r>
            <a:r>
              <a:rPr lang="zh-CN" altLang="en-US" sz="2400" smtClean="0">
                <a:solidFill>
                  <a:schemeClr val="tx1"/>
                </a:solidFill>
              </a:rPr>
              <a:t>内容是两个不同的概念。</a:t>
            </a:r>
            <a:endParaRPr lang="en-US" altLang="zh-CN" sz="2400" smtClean="0">
              <a:solidFill>
                <a:schemeClr val="tx1"/>
              </a:solidFill>
            </a:endParaRPr>
          </a:p>
          <a:p>
            <a:pPr algn="just">
              <a:lnSpc>
                <a:spcPct val="150000"/>
              </a:lnSpc>
              <a:defRPr/>
            </a:pPr>
            <a:r>
              <a:rPr lang="zh-CN" altLang="en-US" sz="2400">
                <a:solidFill>
                  <a:schemeClr val="tx1"/>
                </a:solidFill>
              </a:rPr>
              <a:t>在程序中一般是通过变量名来引用变量的</a:t>
            </a:r>
            <a:r>
              <a:rPr lang="zh-CN" altLang="en-US" sz="2400" smtClean="0">
                <a:solidFill>
                  <a:schemeClr val="tx1"/>
                </a:solidFill>
              </a:rPr>
              <a:t>值。</a:t>
            </a:r>
            <a:endParaRPr lang="en-US" altLang="zh-CN" sz="2400" smtClean="0">
              <a:solidFill>
                <a:schemeClr val="tx1"/>
              </a:solidFill>
            </a:endParaRPr>
          </a:p>
          <a:p>
            <a:pPr algn="just">
              <a:lnSpc>
                <a:spcPct val="150000"/>
              </a:lnSpc>
              <a:defRPr/>
            </a:pPr>
            <a:r>
              <a:rPr lang="zh-CN" altLang="en-US" sz="2400">
                <a:solidFill>
                  <a:schemeClr val="tx1"/>
                </a:solidFill>
              </a:rPr>
              <a:t>直接按变量名进行的访问，称为“</a:t>
            </a:r>
            <a:r>
              <a:rPr lang="zh-CN" altLang="en-US" sz="2400" b="1">
                <a:solidFill>
                  <a:schemeClr val="tx1"/>
                </a:solidFill>
              </a:rPr>
              <a:t>直接访问</a:t>
            </a:r>
            <a:r>
              <a:rPr lang="zh-CN" altLang="en-US" sz="2400">
                <a:solidFill>
                  <a:schemeClr val="tx1"/>
                </a:solidFill>
              </a:rPr>
              <a:t>”方式</a:t>
            </a:r>
            <a:r>
              <a:rPr lang="zh-CN" altLang="en-US" sz="2400" smtClean="0">
                <a:solidFill>
                  <a:schemeClr val="tx1"/>
                </a:solidFill>
              </a:rPr>
              <a:t>。还</a:t>
            </a:r>
            <a:r>
              <a:rPr lang="zh-CN" altLang="en-US" sz="2400">
                <a:solidFill>
                  <a:schemeClr val="tx1"/>
                </a:solidFill>
              </a:rPr>
              <a:t>可以采用另一种</a:t>
            </a:r>
            <a:r>
              <a:rPr lang="zh-CN" altLang="en-US" sz="2400" smtClean="0">
                <a:solidFill>
                  <a:schemeClr val="tx1"/>
                </a:solidFill>
              </a:rPr>
              <a:t>称为</a:t>
            </a:r>
            <a:endParaRPr lang="en-US" altLang="zh-CN" sz="2400" smtClean="0">
              <a:solidFill>
                <a:schemeClr val="tx1"/>
              </a:solidFill>
            </a:endParaRPr>
          </a:p>
          <a:p>
            <a:pPr algn="just">
              <a:lnSpc>
                <a:spcPct val="150000"/>
              </a:lnSpc>
              <a:defRPr/>
            </a:pPr>
            <a:r>
              <a:rPr lang="zh-CN" altLang="en-US" sz="2400" smtClean="0">
                <a:solidFill>
                  <a:schemeClr val="tx1"/>
                </a:solidFill>
              </a:rPr>
              <a:t>“</a:t>
            </a:r>
            <a:r>
              <a:rPr lang="zh-CN" altLang="en-US" sz="2400" b="1" smtClean="0">
                <a:solidFill>
                  <a:schemeClr val="tx1"/>
                </a:solidFill>
              </a:rPr>
              <a:t>间接访问</a:t>
            </a:r>
            <a:r>
              <a:rPr lang="zh-CN" altLang="en-US" sz="2400" smtClean="0">
                <a:solidFill>
                  <a:schemeClr val="tx1"/>
                </a:solidFill>
              </a:rPr>
              <a:t>”</a:t>
            </a:r>
            <a:r>
              <a:rPr lang="zh-CN" altLang="en-US" sz="2400">
                <a:solidFill>
                  <a:schemeClr val="tx1"/>
                </a:solidFill>
              </a:rPr>
              <a:t>的方式，即将</a:t>
            </a:r>
            <a:r>
              <a:rPr lang="zh-CN" altLang="en-US" sz="2400" smtClean="0">
                <a:solidFill>
                  <a:schemeClr val="tx1"/>
                </a:solidFill>
              </a:rPr>
              <a:t>变量的</a:t>
            </a:r>
            <a:r>
              <a:rPr lang="zh-CN" altLang="en-US" sz="2400">
                <a:solidFill>
                  <a:schemeClr val="tx1"/>
                </a:solidFill>
              </a:rPr>
              <a:t>地址存放在另一</a:t>
            </a:r>
            <a:r>
              <a:rPr lang="zh-CN" altLang="en-US" sz="2400" smtClean="0">
                <a:solidFill>
                  <a:schemeClr val="tx1"/>
                </a:solidFill>
              </a:rPr>
              <a:t>变量（</a:t>
            </a:r>
            <a:r>
              <a:rPr lang="zh-CN" altLang="en-US" sz="2400" b="1" smtClean="0">
                <a:solidFill>
                  <a:schemeClr val="tx1"/>
                </a:solidFill>
              </a:rPr>
              <a:t>指针变量</a:t>
            </a:r>
            <a:r>
              <a:rPr lang="zh-CN" altLang="en-US" sz="2400" smtClean="0">
                <a:solidFill>
                  <a:schemeClr val="tx1"/>
                </a:solidFill>
              </a:rPr>
              <a:t>）中，</a:t>
            </a:r>
            <a:endParaRPr lang="en-US" altLang="zh-CN" sz="2400" smtClean="0">
              <a:solidFill>
                <a:schemeClr val="tx1"/>
              </a:solidFill>
            </a:endParaRPr>
          </a:p>
          <a:p>
            <a:pPr algn="just">
              <a:lnSpc>
                <a:spcPct val="150000"/>
              </a:lnSpc>
              <a:defRPr/>
            </a:pPr>
            <a:r>
              <a:rPr lang="zh-CN" altLang="en-US" sz="2400" smtClean="0">
                <a:solidFill>
                  <a:schemeClr val="tx1"/>
                </a:solidFill>
              </a:rPr>
              <a:t>然后</a:t>
            </a:r>
            <a:r>
              <a:rPr lang="zh-CN" altLang="en-US" sz="2400">
                <a:solidFill>
                  <a:schemeClr val="tx1"/>
                </a:solidFill>
              </a:rPr>
              <a:t>通过</a:t>
            </a:r>
            <a:r>
              <a:rPr lang="zh-CN" altLang="en-US" sz="2400" smtClean="0">
                <a:solidFill>
                  <a:schemeClr val="tx1"/>
                </a:solidFill>
              </a:rPr>
              <a:t>该指针变量</a:t>
            </a:r>
            <a:r>
              <a:rPr lang="zh-CN" altLang="en-US" sz="2400">
                <a:solidFill>
                  <a:schemeClr val="tx1"/>
                </a:solidFill>
              </a:rPr>
              <a:t>来</a:t>
            </a:r>
            <a:r>
              <a:rPr lang="zh-CN" altLang="en-US" sz="2400" smtClean="0">
                <a:solidFill>
                  <a:schemeClr val="tx1"/>
                </a:solidFill>
              </a:rPr>
              <a:t>找到对应变量的</a:t>
            </a:r>
            <a:r>
              <a:rPr lang="zh-CN" altLang="en-US" sz="2400">
                <a:solidFill>
                  <a:schemeClr val="tx1"/>
                </a:solidFill>
              </a:rPr>
              <a:t>地址，从而</a:t>
            </a:r>
            <a:r>
              <a:rPr lang="zh-CN" altLang="en-US" sz="2400" smtClean="0">
                <a:solidFill>
                  <a:schemeClr val="tx1"/>
                </a:solidFill>
              </a:rPr>
              <a:t>访问变量</a:t>
            </a:r>
            <a:r>
              <a:rPr lang="zh-CN" altLang="en-US" sz="2400">
                <a:solidFill>
                  <a:schemeClr val="tx1"/>
                </a:solidFill>
              </a:rPr>
              <a:t>。</a:t>
            </a:r>
            <a:endParaRPr lang="zh-CN" altLang="en-US" sz="2400" dirty="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90358584"/>
              </p:ext>
            </p:extLst>
          </p:nvPr>
        </p:nvGraphicFramePr>
        <p:xfrm>
          <a:off x="8758240" y="2100263"/>
          <a:ext cx="3243261" cy="4629976"/>
        </p:xfrm>
        <a:graphic>
          <a:graphicData uri="http://schemas.openxmlformats.org/drawingml/2006/table">
            <a:tbl>
              <a:tblPr>
                <a:tableStyleId>{5C22544A-7EE6-4342-B048-85BDC9FD1C3A}</a:tableStyleId>
              </a:tblPr>
              <a:tblGrid>
                <a:gridCol w="1081087">
                  <a:extLst>
                    <a:ext uri="{9D8B030D-6E8A-4147-A177-3AD203B41FA5}">
                      <a16:colId xmlns:a16="http://schemas.microsoft.com/office/drawing/2014/main" xmlns="" val="1436937349"/>
                    </a:ext>
                  </a:extLst>
                </a:gridCol>
                <a:gridCol w="1081087">
                  <a:extLst>
                    <a:ext uri="{9D8B030D-6E8A-4147-A177-3AD203B41FA5}">
                      <a16:colId xmlns:a16="http://schemas.microsoft.com/office/drawing/2014/main" xmlns="" val="263558990"/>
                    </a:ext>
                  </a:extLst>
                </a:gridCol>
                <a:gridCol w="1081087">
                  <a:extLst>
                    <a:ext uri="{9D8B030D-6E8A-4147-A177-3AD203B41FA5}">
                      <a16:colId xmlns:a16="http://schemas.microsoft.com/office/drawing/2014/main" xmlns="" val="2153299485"/>
                    </a:ext>
                  </a:extLst>
                </a:gridCol>
              </a:tblGrid>
              <a:tr h="898354">
                <a:tc>
                  <a:txBody>
                    <a:bodyPr/>
                    <a:lstStyle/>
                    <a:p>
                      <a:pPr algn="ctr"/>
                      <a:r>
                        <a:rPr lang="zh-CN" altLang="en-US" sz="2400" smtClean="0"/>
                        <a:t>变量名</a:t>
                      </a:r>
                      <a:endParaRPr lang="zh-CN" altLang="en-US" sz="2400"/>
                    </a:p>
                  </a:txBody>
                  <a:tcPr anchor="ctr"/>
                </a:tc>
                <a:tc>
                  <a:txBody>
                    <a:bodyPr/>
                    <a:lstStyle/>
                    <a:p>
                      <a:pPr algn="ctr"/>
                      <a:r>
                        <a:rPr lang="zh-CN" altLang="en-US" sz="2400" smtClean="0"/>
                        <a:t>地址</a:t>
                      </a:r>
                      <a:endParaRPr lang="zh-CN" altLang="en-US" sz="2400"/>
                    </a:p>
                  </a:txBody>
                  <a:tcPr anchor="ctr"/>
                </a:tc>
                <a:tc>
                  <a:txBody>
                    <a:bodyPr/>
                    <a:lstStyle/>
                    <a:p>
                      <a:pPr algn="ctr"/>
                      <a:r>
                        <a:rPr lang="zh-CN" altLang="en-US" sz="2400" smtClean="0"/>
                        <a:t>内容</a:t>
                      </a:r>
                      <a:endParaRPr lang="zh-CN" altLang="en-US" sz="2400"/>
                    </a:p>
                  </a:txBody>
                  <a:tcPr anchor="ctr"/>
                </a:tc>
                <a:extLst>
                  <a:ext uri="{0D108BD9-81ED-4DB2-BD59-A6C34878D82A}">
                    <a16:rowId xmlns:a16="http://schemas.microsoft.com/office/drawing/2014/main" xmlns="" val="1859784197"/>
                  </a:ext>
                </a:extLst>
              </a:tr>
              <a:tr h="621937">
                <a:tc rowSpan="2">
                  <a:txBody>
                    <a:bodyPr/>
                    <a:lstStyle/>
                    <a:p>
                      <a:pPr algn="ctr"/>
                      <a:r>
                        <a:rPr lang="en-US" altLang="zh-CN" sz="2400" smtClean="0"/>
                        <a:t>i</a:t>
                      </a:r>
                      <a:endParaRPr lang="zh-CN" altLang="en-US" sz="2400"/>
                    </a:p>
                  </a:txBody>
                  <a:tcPr anchor="ctr"/>
                </a:tc>
                <a:tc>
                  <a:txBody>
                    <a:bodyPr/>
                    <a:lstStyle/>
                    <a:p>
                      <a:pPr algn="ctr"/>
                      <a:r>
                        <a:rPr lang="en-US" altLang="zh-CN" sz="2400" smtClean="0"/>
                        <a:t>2000</a:t>
                      </a:r>
                      <a:endParaRPr lang="zh-CN" altLang="en-US" sz="2400"/>
                    </a:p>
                  </a:txBody>
                  <a:tcPr anchor="ctr"/>
                </a:tc>
                <a:tc rowSpan="2">
                  <a:txBody>
                    <a:bodyPr/>
                    <a:lstStyle/>
                    <a:p>
                      <a:pPr algn="ctr"/>
                      <a:r>
                        <a:rPr lang="en-US" altLang="zh-CN" sz="2400" smtClean="0"/>
                        <a:t>1</a:t>
                      </a:r>
                      <a:endParaRPr lang="zh-CN" altLang="en-US" sz="2400"/>
                    </a:p>
                  </a:txBody>
                  <a:tcPr anchor="ctr"/>
                </a:tc>
                <a:extLst>
                  <a:ext uri="{0D108BD9-81ED-4DB2-BD59-A6C34878D82A}">
                    <a16:rowId xmlns:a16="http://schemas.microsoft.com/office/drawing/2014/main" xmlns="" val="2706791568"/>
                  </a:ext>
                </a:extLst>
              </a:tr>
              <a:tr h="621937">
                <a:tc vMerge="1">
                  <a:txBody>
                    <a:bodyPr/>
                    <a:lstStyle/>
                    <a:p>
                      <a:pPr algn="ctr"/>
                      <a:endParaRPr lang="zh-CN" altLang="en-US" sz="1400"/>
                    </a:p>
                  </a:txBody>
                  <a:tcPr/>
                </a:tc>
                <a:tc>
                  <a:txBody>
                    <a:bodyPr/>
                    <a:lstStyle/>
                    <a:p>
                      <a:pPr algn="ctr"/>
                      <a:r>
                        <a:rPr lang="en-US" altLang="zh-CN" sz="2400" smtClean="0"/>
                        <a:t>2001</a:t>
                      </a:r>
                      <a:endParaRPr lang="zh-CN" altLang="en-US" sz="2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4223061391"/>
                  </a:ext>
                </a:extLst>
              </a:tr>
              <a:tr h="621937">
                <a:tc rowSpan="2">
                  <a:txBody>
                    <a:bodyPr/>
                    <a:lstStyle/>
                    <a:p>
                      <a:pPr algn="ctr"/>
                      <a:r>
                        <a:rPr lang="en-US" altLang="zh-CN" sz="2400" smtClean="0"/>
                        <a:t>j</a:t>
                      </a:r>
                      <a:endParaRPr lang="zh-CN" altLang="en-US" sz="2400"/>
                    </a:p>
                  </a:txBody>
                  <a:tcPr anchor="ctr"/>
                </a:tc>
                <a:tc>
                  <a:txBody>
                    <a:bodyPr/>
                    <a:lstStyle/>
                    <a:p>
                      <a:pPr algn="ctr"/>
                      <a:r>
                        <a:rPr lang="en-US" altLang="zh-CN" sz="2400" smtClean="0"/>
                        <a:t>2002</a:t>
                      </a:r>
                      <a:endParaRPr lang="zh-CN" altLang="en-US" sz="2400"/>
                    </a:p>
                  </a:txBody>
                  <a:tcPr anchor="ctr"/>
                </a:tc>
                <a:tc rowSpan="2">
                  <a:txBody>
                    <a:bodyPr/>
                    <a:lstStyle/>
                    <a:p>
                      <a:pPr algn="ctr"/>
                      <a:r>
                        <a:rPr lang="en-US" altLang="zh-CN" sz="2400" smtClean="0"/>
                        <a:t>2</a:t>
                      </a:r>
                      <a:endParaRPr lang="zh-CN" altLang="en-US" sz="2400"/>
                    </a:p>
                  </a:txBody>
                  <a:tcPr anchor="ctr"/>
                </a:tc>
                <a:extLst>
                  <a:ext uri="{0D108BD9-81ED-4DB2-BD59-A6C34878D82A}">
                    <a16:rowId xmlns:a16="http://schemas.microsoft.com/office/drawing/2014/main" xmlns="" val="3936367991"/>
                  </a:ext>
                </a:extLst>
              </a:tr>
              <a:tr h="621937">
                <a:tc vMerge="1">
                  <a:txBody>
                    <a:bodyPr/>
                    <a:lstStyle/>
                    <a:p>
                      <a:pPr algn="ctr"/>
                      <a:endParaRPr lang="zh-CN" altLang="en-US" sz="1400"/>
                    </a:p>
                  </a:txBody>
                  <a:tcPr/>
                </a:tc>
                <a:tc>
                  <a:txBody>
                    <a:bodyPr/>
                    <a:lstStyle/>
                    <a:p>
                      <a:pPr algn="ctr"/>
                      <a:r>
                        <a:rPr lang="en-US" altLang="zh-CN" sz="2400" smtClean="0"/>
                        <a:t>2003</a:t>
                      </a:r>
                      <a:endParaRPr lang="zh-CN" altLang="en-US" sz="2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59238651"/>
                  </a:ext>
                </a:extLst>
              </a:tr>
              <a:tr h="621937">
                <a:tc rowSpan="2">
                  <a:txBody>
                    <a:bodyPr/>
                    <a:lstStyle/>
                    <a:p>
                      <a:pPr algn="ctr"/>
                      <a:r>
                        <a:rPr lang="en-US" altLang="zh-CN" sz="2400" smtClean="0"/>
                        <a:t>k</a:t>
                      </a:r>
                      <a:endParaRPr lang="zh-CN" altLang="en-US" sz="2400"/>
                    </a:p>
                  </a:txBody>
                  <a:tcPr anchor="ctr"/>
                </a:tc>
                <a:tc>
                  <a:txBody>
                    <a:bodyPr/>
                    <a:lstStyle/>
                    <a:p>
                      <a:pPr algn="ctr"/>
                      <a:r>
                        <a:rPr lang="en-US" altLang="zh-CN" sz="2400" smtClean="0"/>
                        <a:t>2004</a:t>
                      </a:r>
                      <a:endParaRPr lang="zh-CN" altLang="en-US" sz="2400"/>
                    </a:p>
                  </a:txBody>
                  <a:tcPr anchor="ctr"/>
                </a:tc>
                <a:tc rowSpan="2">
                  <a:txBody>
                    <a:bodyPr/>
                    <a:lstStyle/>
                    <a:p>
                      <a:pPr algn="ctr"/>
                      <a:r>
                        <a:rPr lang="en-US" altLang="zh-CN" sz="2400" smtClean="0"/>
                        <a:t>3</a:t>
                      </a:r>
                      <a:endParaRPr lang="zh-CN" altLang="en-US" sz="2400"/>
                    </a:p>
                  </a:txBody>
                  <a:tcPr anchor="ctr"/>
                </a:tc>
                <a:extLst>
                  <a:ext uri="{0D108BD9-81ED-4DB2-BD59-A6C34878D82A}">
                    <a16:rowId xmlns:a16="http://schemas.microsoft.com/office/drawing/2014/main" xmlns="" val="3533733941"/>
                  </a:ext>
                </a:extLst>
              </a:tr>
              <a:tr h="621937">
                <a:tc vMerge="1">
                  <a:txBody>
                    <a:bodyPr/>
                    <a:lstStyle/>
                    <a:p>
                      <a:pPr algn="ctr"/>
                      <a:endParaRPr lang="zh-CN" altLang="en-US" sz="1400"/>
                    </a:p>
                  </a:txBody>
                  <a:tcPr/>
                </a:tc>
                <a:tc>
                  <a:txBody>
                    <a:bodyPr/>
                    <a:lstStyle/>
                    <a:p>
                      <a:pPr algn="ctr"/>
                      <a:r>
                        <a:rPr lang="en-US" altLang="zh-CN" sz="2400" smtClean="0"/>
                        <a:t>2005</a:t>
                      </a:r>
                      <a:endParaRPr lang="zh-CN" altLang="en-US" sz="2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868497401"/>
                  </a:ext>
                </a:extLst>
              </a:tr>
            </a:tbl>
          </a:graphicData>
        </a:graphic>
      </p:graphicFrame>
    </p:spTree>
    <p:extLst>
      <p:ext uri="{BB962C8B-B14F-4D97-AF65-F5344CB8AC3E}">
        <p14:creationId xmlns:p14="http://schemas.microsoft.com/office/powerpoint/2010/main" val="375717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719667" y="857250"/>
            <a:ext cx="10871200" cy="5267325"/>
          </a:xfrm>
        </p:spPr>
        <p:txBody>
          <a:bodyPr/>
          <a:lstStyle/>
          <a:p>
            <a:r>
              <a:rPr lang="en-US" altLang="zh-CN" smtClean="0"/>
              <a:t>3</a:t>
            </a:r>
            <a:r>
              <a:rPr lang="zh-CN" altLang="zh-CN" smtClean="0"/>
              <a:t>种方法的比较：</a:t>
            </a:r>
          </a:p>
          <a:p>
            <a:pPr>
              <a:buFont typeface="Wingdings" pitchFamily="2" charset="2"/>
              <a:buNone/>
            </a:pPr>
            <a:r>
              <a:rPr lang="zh-CN" altLang="zh-CN" smtClean="0"/>
              <a:t>③ 用下标法比较直观，能直接知道是第几个元素。</a:t>
            </a:r>
            <a:endParaRPr lang="en-US" altLang="zh-CN" smtClean="0"/>
          </a:p>
          <a:p>
            <a:pPr>
              <a:buFont typeface="Wingdings" pitchFamily="2" charset="2"/>
              <a:buNone/>
            </a:pPr>
            <a:r>
              <a:rPr lang="en-US" altLang="zh-CN" smtClean="0"/>
              <a:t>   </a:t>
            </a:r>
            <a:r>
              <a:rPr lang="zh-CN" altLang="zh-CN" smtClean="0"/>
              <a:t>用地址法或指针变量的方法不直观，难以很快地判断出当前处理的是哪一个元素。</a:t>
            </a:r>
            <a:endParaRPr lang="zh-CN" altLang="en-US" smtClean="0"/>
          </a:p>
        </p:txBody>
      </p:sp>
      <p:pic>
        <p:nvPicPr>
          <p:cNvPr id="552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4951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857250"/>
            <a:ext cx="10871200" cy="5267325"/>
          </a:xfrm>
        </p:spPr>
        <p:txBody>
          <a:bodyPr/>
          <a:lstStyle/>
          <a:p>
            <a:pPr>
              <a:buFont typeface="Wingdings" pitchFamily="2" charset="2"/>
              <a:buNone/>
            </a:pPr>
            <a:r>
              <a:rPr lang="en-US" altLang="zh-CN" smtClean="0"/>
              <a:t>   </a:t>
            </a:r>
            <a:r>
              <a:rPr lang="zh-CN" altLang="zh-CN" smtClean="0"/>
              <a:t>例</a:t>
            </a:r>
            <a:r>
              <a:rPr lang="en-US" altLang="zh-CN" smtClean="0"/>
              <a:t>8.7 </a:t>
            </a:r>
            <a:r>
              <a:rPr lang="zh-CN" altLang="zh-CN" smtClean="0"/>
              <a:t>通过指针变量输出整型数组</a:t>
            </a:r>
            <a:r>
              <a:rPr lang="en-US" altLang="zh-CN" smtClean="0"/>
              <a:t>a</a:t>
            </a:r>
            <a:r>
              <a:rPr lang="zh-CN" altLang="zh-CN" smtClean="0"/>
              <a:t>的</a:t>
            </a:r>
            <a:r>
              <a:rPr lang="en-US" altLang="zh-CN" smtClean="0"/>
              <a:t>10</a:t>
            </a:r>
            <a:r>
              <a:rPr lang="zh-CN" altLang="zh-CN" smtClean="0"/>
              <a:t>个元素。</a:t>
            </a:r>
          </a:p>
          <a:p>
            <a:r>
              <a:rPr lang="zh-CN" altLang="zh-CN" smtClean="0"/>
              <a:t>解题思路：</a:t>
            </a:r>
          </a:p>
          <a:p>
            <a:pPr>
              <a:buFont typeface="Wingdings" pitchFamily="2" charset="2"/>
              <a:buNone/>
            </a:pPr>
            <a:r>
              <a:rPr lang="en-US" altLang="zh-CN" smtClean="0"/>
              <a:t>   </a:t>
            </a:r>
            <a:r>
              <a:rPr lang="zh-CN" altLang="zh-CN" smtClean="0"/>
              <a:t>用指针变量</a:t>
            </a:r>
            <a:r>
              <a:rPr lang="en-US" altLang="zh-CN" smtClean="0"/>
              <a:t>p</a:t>
            </a:r>
            <a:r>
              <a:rPr lang="zh-CN" altLang="zh-CN" smtClean="0"/>
              <a:t>指向数组元素，通过改变指针变量的值，使</a:t>
            </a:r>
            <a:r>
              <a:rPr lang="en-US" altLang="zh-CN" smtClean="0"/>
              <a:t>p</a:t>
            </a:r>
            <a:r>
              <a:rPr lang="zh-CN" altLang="zh-CN" smtClean="0"/>
              <a:t>先后指向</a:t>
            </a:r>
            <a:r>
              <a:rPr lang="en-US" altLang="zh-CN" smtClean="0"/>
              <a:t>a[0]</a:t>
            </a:r>
            <a:r>
              <a:rPr lang="zh-CN" altLang="zh-CN" smtClean="0"/>
              <a:t>到</a:t>
            </a:r>
            <a:r>
              <a:rPr lang="en-US" altLang="zh-CN" smtClean="0"/>
              <a:t>a[9]</a:t>
            </a:r>
            <a:r>
              <a:rPr lang="zh-CN" altLang="zh-CN" smtClean="0"/>
              <a:t>各元素。</a:t>
            </a:r>
            <a:endParaRPr lang="zh-CN" altLang="en-US" smtClean="0"/>
          </a:p>
        </p:txBody>
      </p:sp>
      <p:pic>
        <p:nvPicPr>
          <p:cNvPr id="56323"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52635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476253" y="642938"/>
            <a:ext cx="11377083" cy="5715000"/>
          </a:xfrm>
        </p:spPr>
        <p:txBody>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*p,i,a[10];</a:t>
            </a:r>
            <a:endParaRPr lang="zh-CN" altLang="zh-CN" sz="2800" smtClean="0"/>
          </a:p>
          <a:p>
            <a:pPr>
              <a:lnSpc>
                <a:spcPct val="100000"/>
              </a:lnSpc>
              <a:buFont typeface="Wingdings" pitchFamily="2" charset="2"/>
              <a:buNone/>
            </a:pPr>
            <a:r>
              <a:rPr lang="en-US" altLang="zh-CN" sz="2800" smtClean="0"/>
              <a:t>   p=a;</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scanf(“%d”,p++); </a:t>
            </a:r>
            <a:endParaRPr lang="zh-CN" altLang="zh-CN" sz="2800" smtClean="0"/>
          </a:p>
          <a:p>
            <a:pPr>
              <a:lnSpc>
                <a:spcPct val="100000"/>
              </a:lnSpc>
              <a:buFont typeface="Wingdings" pitchFamily="2" charset="2"/>
              <a:buNone/>
            </a:pPr>
            <a:r>
              <a:rPr lang="en-US" altLang="zh-CN" sz="2800" smtClean="0"/>
              <a:t>   for(i=0;i&lt;10;i++,p++)</a:t>
            </a:r>
            <a:endParaRPr lang="zh-CN" altLang="zh-CN" sz="2800" smtClean="0"/>
          </a:p>
          <a:p>
            <a:pPr>
              <a:lnSpc>
                <a:spcPct val="100000"/>
              </a:lnSpc>
              <a:buFont typeface="Wingdings" pitchFamily="2" charset="2"/>
              <a:buNone/>
            </a:pPr>
            <a:r>
              <a:rPr lang="en-US" altLang="zh-CN" sz="2800" smtClean="0"/>
              <a:t>        printf(“%d ”,*p);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zh-CN" sz="2800" smtClean="0"/>
          </a:p>
        </p:txBody>
      </p:sp>
      <p:sp>
        <p:nvSpPr>
          <p:cNvPr id="4" name="圆角矩形标注 3"/>
          <p:cNvSpPr/>
          <p:nvPr/>
        </p:nvSpPr>
        <p:spPr bwMode="auto">
          <a:xfrm>
            <a:off x="6667503" y="4429125"/>
            <a:ext cx="5143500" cy="1143000"/>
          </a:xfrm>
          <a:prstGeom prst="wedgeRoundRectCallout">
            <a:avLst>
              <a:gd name="adj1" fmla="val 9177"/>
              <a:gd name="adj2" fmla="val -10228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fontAlgn="base">
              <a:spcBef>
                <a:spcPct val="0"/>
              </a:spcBef>
              <a:spcAft>
                <a:spcPct val="0"/>
              </a:spcAft>
              <a:defRPr/>
            </a:pPr>
            <a:r>
              <a:rPr kumimoji="1" lang="zh-CN" altLang="en-US" sz="2800" b="1" dirty="0">
                <a:solidFill>
                  <a:srgbClr val="0000CC"/>
                </a:solidFill>
              </a:rPr>
              <a:t>退出循环时</a:t>
            </a:r>
            <a:r>
              <a:rPr kumimoji="1" lang="en-US" altLang="zh-CN" sz="2800" b="1" dirty="0">
                <a:solidFill>
                  <a:srgbClr val="0000CC"/>
                </a:solidFill>
              </a:rPr>
              <a:t>p</a:t>
            </a:r>
            <a:r>
              <a:rPr kumimoji="1" lang="zh-CN" altLang="en-US" sz="2800" b="1" dirty="0">
                <a:solidFill>
                  <a:srgbClr val="0000CC"/>
                </a:solidFill>
              </a:rPr>
              <a:t>指向</a:t>
            </a:r>
            <a:r>
              <a:rPr kumimoji="1" lang="en-US" altLang="zh-CN" sz="2800" b="1" dirty="0">
                <a:solidFill>
                  <a:srgbClr val="0000CC"/>
                </a:solidFill>
              </a:rPr>
              <a:t>a[9]</a:t>
            </a:r>
            <a:r>
              <a:rPr kumimoji="1" lang="zh-CN" altLang="en-US" sz="2800" b="1" dirty="0">
                <a:solidFill>
                  <a:srgbClr val="0000CC"/>
                </a:solidFill>
              </a:rPr>
              <a:t>后面的存储单元</a:t>
            </a:r>
            <a:endParaRPr kumimoji="1" lang="zh-CN" altLang="zh-CN" sz="2800" b="1" dirty="0">
              <a:solidFill>
                <a:srgbClr val="0000CC"/>
              </a:solidFill>
            </a:endParaRPr>
          </a:p>
        </p:txBody>
      </p:sp>
      <p:sp>
        <p:nvSpPr>
          <p:cNvPr id="5" name="圆角矩形标注 4"/>
          <p:cNvSpPr/>
          <p:nvPr/>
        </p:nvSpPr>
        <p:spPr bwMode="auto">
          <a:xfrm>
            <a:off x="4762503" y="5072063"/>
            <a:ext cx="3238500" cy="1143000"/>
          </a:xfrm>
          <a:prstGeom prst="wedgeRoundRectCallout">
            <a:avLst>
              <a:gd name="adj1" fmla="val -28279"/>
              <a:gd name="adj2" fmla="val -8146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zh-CN" altLang="en-US" sz="2800" b="1" dirty="0">
                <a:solidFill>
                  <a:srgbClr val="0000CC"/>
                </a:solidFill>
              </a:rPr>
              <a:t>因此执行此循环出问题</a:t>
            </a:r>
            <a:endParaRPr kumimoji="1" lang="zh-CN" altLang="zh-CN" sz="2800" b="1" dirty="0">
              <a:solidFill>
                <a:srgbClr val="0000CC"/>
              </a:solidFill>
            </a:endParaRPr>
          </a:p>
        </p:txBody>
      </p:sp>
      <p:sp>
        <p:nvSpPr>
          <p:cNvPr id="6" name="圆角矩形标注 5"/>
          <p:cNvSpPr/>
          <p:nvPr/>
        </p:nvSpPr>
        <p:spPr bwMode="auto">
          <a:xfrm>
            <a:off x="3810003" y="1571625"/>
            <a:ext cx="3238500" cy="1143000"/>
          </a:xfrm>
          <a:prstGeom prst="wedgeRoundRectCallout">
            <a:avLst>
              <a:gd name="adj1" fmla="val -112855"/>
              <a:gd name="adj2" fmla="val 1410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zh-CN" altLang="en-US" sz="2800" b="1" dirty="0">
                <a:solidFill>
                  <a:srgbClr val="0000CC"/>
                </a:solidFill>
              </a:rPr>
              <a:t>重新执行</a:t>
            </a:r>
            <a:endParaRPr kumimoji="1" lang="en-US" altLang="zh-CN" sz="2800" b="1" dirty="0">
              <a:solidFill>
                <a:srgbClr val="0000CC"/>
              </a:solidFill>
            </a:endParaRPr>
          </a:p>
          <a:p>
            <a:pPr algn="ctr" fontAlgn="base">
              <a:spcBef>
                <a:spcPct val="0"/>
              </a:spcBef>
              <a:spcAft>
                <a:spcPct val="0"/>
              </a:spcAft>
              <a:defRPr/>
            </a:pPr>
            <a:r>
              <a:rPr kumimoji="1" lang="en-US" altLang="zh-CN" sz="2800" b="1" dirty="0">
                <a:solidFill>
                  <a:srgbClr val="0000CC"/>
                </a:solidFill>
              </a:rPr>
              <a:t>p=a;</a:t>
            </a:r>
            <a:endParaRPr kumimoji="1" lang="zh-CN" altLang="zh-CN" sz="2800" b="1" dirty="0">
              <a:solidFill>
                <a:srgbClr val="0000CC"/>
              </a:solidFill>
            </a:endParaRPr>
          </a:p>
        </p:txBody>
      </p:sp>
      <p:pic>
        <p:nvPicPr>
          <p:cNvPr id="5735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119397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说 明</a:t>
            </a:r>
          </a:p>
        </p:txBody>
      </p:sp>
      <p:sp>
        <p:nvSpPr>
          <p:cNvPr id="58371" name="内容占位符 2"/>
          <p:cNvSpPr>
            <a:spLocks noGrp="1"/>
          </p:cNvSpPr>
          <p:nvPr>
            <p:ph idx="1"/>
          </p:nvPr>
        </p:nvSpPr>
        <p:spPr/>
        <p:txBody>
          <a:bodyPr/>
          <a:lstStyle/>
          <a:p>
            <a:pPr marL="514350" indent="-514350">
              <a:buFont typeface="Wingdings" pitchFamily="2" charset="2"/>
              <a:buAutoNum type="arabicPeriod"/>
            </a:pPr>
            <a:r>
              <a:rPr lang="zh-CN" altLang="en-US" smtClean="0"/>
              <a:t>注意指针越界</a:t>
            </a:r>
            <a:endParaRPr lang="en-US" altLang="zh-CN" smtClean="0"/>
          </a:p>
          <a:p>
            <a:pPr marL="514350" indent="-514350">
              <a:buFont typeface="Wingdings" pitchFamily="2" charset="2"/>
              <a:buAutoNum type="arabicPeriod"/>
            </a:pPr>
            <a:r>
              <a:rPr lang="zh-CN" altLang="en-US" smtClean="0"/>
              <a:t>指向数组的指针可以带下标</a:t>
            </a:r>
            <a:endParaRPr lang="en-US" altLang="zh-CN" smtClean="0"/>
          </a:p>
          <a:p>
            <a:pPr marL="514350" indent="-514350">
              <a:buFont typeface="Wingdings" pitchFamily="2" charset="2"/>
              <a:buAutoNum type="arabicPeriod"/>
            </a:pPr>
            <a:r>
              <a:rPr lang="zh-CN" altLang="en-US" smtClean="0"/>
              <a:t>利用指针指向数组元素</a:t>
            </a:r>
            <a:endParaRPr lang="en-US" altLang="zh-CN" smtClean="0"/>
          </a:p>
          <a:p>
            <a:pPr marL="914400" lvl="1" indent="-514350">
              <a:buFont typeface="Wingdings" pitchFamily="2" charset="2"/>
              <a:buAutoNum type="arabicPeriod"/>
            </a:pPr>
            <a:r>
              <a:rPr lang="en-US" altLang="zh-CN" smtClean="0"/>
              <a:t>p++;*p=2;</a:t>
            </a:r>
          </a:p>
          <a:p>
            <a:pPr marL="914400" lvl="1" indent="-514350">
              <a:buFont typeface="Wingdings" pitchFamily="2" charset="2"/>
              <a:buAutoNum type="arabicPeriod"/>
            </a:pPr>
            <a:r>
              <a:rPr lang="en-US" altLang="zh-CN" smtClean="0"/>
              <a:t>x=*p++;</a:t>
            </a:r>
          </a:p>
          <a:p>
            <a:pPr marL="914400" lvl="1" indent="-514350">
              <a:buFont typeface="Wingdings" pitchFamily="2" charset="2"/>
              <a:buAutoNum type="arabicPeriod"/>
            </a:pPr>
            <a:r>
              <a:rPr lang="en-US" altLang="zh-CN" smtClean="0"/>
              <a:t>*(p++) </a:t>
            </a:r>
            <a:r>
              <a:rPr lang="zh-CN" altLang="en-US" smtClean="0"/>
              <a:t>与</a:t>
            </a:r>
            <a:r>
              <a:rPr lang="en-US" altLang="zh-CN" smtClean="0"/>
              <a:t>*(++p)</a:t>
            </a:r>
          </a:p>
          <a:p>
            <a:pPr marL="914400" lvl="1" indent="-514350">
              <a:buFont typeface="Wingdings" pitchFamily="2" charset="2"/>
              <a:buAutoNum type="arabicPeriod"/>
            </a:pPr>
            <a:r>
              <a:rPr lang="en-US" altLang="zh-CN" smtClean="0"/>
              <a:t>++(*p)</a:t>
            </a:r>
            <a:endParaRPr lang="zh-CN" altLang="en-US" smtClean="0"/>
          </a:p>
        </p:txBody>
      </p:sp>
    </p:spTree>
    <p:extLst>
      <p:ext uri="{BB962C8B-B14F-4D97-AF65-F5344CB8AC3E}">
        <p14:creationId xmlns:p14="http://schemas.microsoft.com/office/powerpoint/2010/main" val="3773008032"/>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000"/>
              <a:t>#include&lt;stdio.h&gt;</a:t>
            </a:r>
          </a:p>
          <a:p>
            <a:pPr marL="0" indent="0">
              <a:buNone/>
            </a:pPr>
            <a:r>
              <a:rPr lang="en-US" altLang="zh-CN" sz="2000"/>
              <a:t>int main()</a:t>
            </a:r>
          </a:p>
          <a:p>
            <a:pPr marL="0" indent="0">
              <a:buNone/>
            </a:pPr>
            <a:r>
              <a:rPr lang="en-US" altLang="zh-CN" sz="2000"/>
              <a:t>{</a:t>
            </a:r>
          </a:p>
          <a:p>
            <a:pPr marL="0" indent="0">
              <a:buNone/>
            </a:pPr>
            <a:r>
              <a:rPr lang="en-US" altLang="zh-CN" sz="2000"/>
              <a:t>	int a[6]={1,2,3,4};</a:t>
            </a:r>
          </a:p>
          <a:p>
            <a:pPr marL="0" indent="0">
              <a:buNone/>
            </a:pPr>
            <a:r>
              <a:rPr lang="en-US" altLang="zh-CN" sz="2000"/>
              <a:t>	int *p=a; </a:t>
            </a:r>
          </a:p>
          <a:p>
            <a:pPr marL="0" indent="0">
              <a:buNone/>
            </a:pPr>
            <a:r>
              <a:rPr lang="en-US" altLang="zh-CN" sz="2000"/>
              <a:t>	printf("%d\n", *(p++));</a:t>
            </a:r>
          </a:p>
          <a:p>
            <a:pPr marL="0" indent="0">
              <a:buNone/>
            </a:pPr>
            <a:r>
              <a:rPr lang="en-US" altLang="zh-CN" sz="2000"/>
              <a:t>	printf("%d\n", *p);</a:t>
            </a:r>
          </a:p>
          <a:p>
            <a:pPr marL="0" indent="0">
              <a:buNone/>
            </a:pPr>
            <a:r>
              <a:rPr lang="en-US" altLang="zh-CN" sz="2000"/>
              <a:t>	printf("%d\n", ++(*p));</a:t>
            </a:r>
          </a:p>
          <a:p>
            <a:pPr marL="0" indent="0">
              <a:buNone/>
            </a:pPr>
            <a:r>
              <a:rPr lang="en-US" altLang="zh-CN" sz="2000"/>
              <a:t>	return 0;</a:t>
            </a:r>
          </a:p>
          <a:p>
            <a:pPr marL="0" indent="0">
              <a:buNone/>
            </a:pPr>
            <a:r>
              <a:rPr lang="en-US" altLang="zh-CN" sz="2000"/>
              <a:t>}</a:t>
            </a:r>
            <a:endParaRPr lang="zh-CN" altLang="en-US" sz="2000"/>
          </a:p>
        </p:txBody>
      </p:sp>
    </p:spTree>
    <p:extLst>
      <p:ext uri="{BB962C8B-B14F-4D97-AF65-F5344CB8AC3E}">
        <p14:creationId xmlns:p14="http://schemas.microsoft.com/office/powerpoint/2010/main" val="227976438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8"/>
            <a:ext cx="10515600" cy="953383"/>
          </a:xfrm>
        </p:spPr>
        <p:txBody>
          <a:bodyPr/>
          <a:lstStyle/>
          <a:p>
            <a:r>
              <a:rPr lang="zh-CN" altLang="en-US"/>
              <a:t>通过指针引用数组元素</a:t>
            </a:r>
          </a:p>
        </p:txBody>
      </p:sp>
      <p:grpSp>
        <p:nvGrpSpPr>
          <p:cNvPr id="46" name="组合 45">
            <a:extLst>
              <a:ext uri="{FF2B5EF4-FFF2-40B4-BE49-F238E27FC236}">
                <a16:creationId xmlns:a16="http://schemas.microsoft.com/office/drawing/2014/main" xmlns="" id="{17545ED2-DA8A-47EF-94D4-E66974757BFA}"/>
              </a:ext>
            </a:extLst>
          </p:cNvPr>
          <p:cNvGrpSpPr/>
          <p:nvPr/>
        </p:nvGrpSpPr>
        <p:grpSpPr>
          <a:xfrm>
            <a:off x="564218" y="1514483"/>
            <a:ext cx="10749063" cy="4370759"/>
            <a:chOff x="8582294" y="4088154"/>
            <a:chExt cx="11092289" cy="3227508"/>
          </a:xfrm>
        </p:grpSpPr>
        <p:sp>
          <p:nvSpPr>
            <p:cNvPr id="47" name="MH_Other_1">
              <a:extLst>
                <a:ext uri="{FF2B5EF4-FFF2-40B4-BE49-F238E27FC236}">
                  <a16:creationId xmlns:a16="http://schemas.microsoft.com/office/drawing/2014/main" xmlns=""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EFFFF"/>
                  </a:solidFill>
                </a:rPr>
                <a:t>注意</a:t>
              </a:r>
            </a:p>
          </p:txBody>
        </p:sp>
        <p:sp>
          <p:nvSpPr>
            <p:cNvPr id="48" name="MH_SubTitle_1">
              <a:extLst>
                <a:ext uri="{FF2B5EF4-FFF2-40B4-BE49-F238E27FC236}">
                  <a16:creationId xmlns:a16="http://schemas.microsoft.com/office/drawing/2014/main" xmlns="" id="{69E4BA76-C13A-4969-92D9-9D00A59EA9BD}"/>
                </a:ext>
              </a:extLst>
            </p:cNvPr>
            <p:cNvSpPr/>
            <p:nvPr>
              <p:custDataLst>
                <p:tags r:id="rId2"/>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a:solidFill>
                    <a:schemeClr val="tx1">
                      <a:lumMod val="75000"/>
                      <a:lumOff val="25000"/>
                    </a:schemeClr>
                  </a:solidFill>
                </a:rPr>
                <a:t>在使用指针变量指向数组元素时，有以下几个问题要注意</a:t>
              </a:r>
              <a:r>
                <a:rPr lang="en-US" altLang="zh-CN" sz="2400">
                  <a:solidFill>
                    <a:schemeClr val="tx1">
                      <a:lumMod val="75000"/>
                      <a:lumOff val="25000"/>
                    </a:schemeClr>
                  </a:solidFill>
                </a:rPr>
                <a:t>: </a:t>
              </a:r>
            </a:p>
            <a:p>
              <a:pPr>
                <a:lnSpc>
                  <a:spcPct val="120000"/>
                </a:lnSpc>
                <a:spcAft>
                  <a:spcPts val="600"/>
                </a:spcAft>
                <a:defRPr/>
              </a:pPr>
              <a:r>
                <a:rPr lang="en-US" altLang="zh-CN" sz="2400" smtClean="0">
                  <a:solidFill>
                    <a:schemeClr val="tx1">
                      <a:lumMod val="75000"/>
                      <a:lumOff val="25000"/>
                    </a:schemeClr>
                  </a:solidFill>
                </a:rPr>
                <a:t>(</a:t>
              </a:r>
              <a:r>
                <a:rPr lang="en-US" altLang="zh-CN" sz="2400">
                  <a:solidFill>
                    <a:schemeClr val="tx1">
                      <a:lumMod val="75000"/>
                      <a:lumOff val="25000"/>
                    </a:schemeClr>
                  </a:solidFill>
                </a:rPr>
                <a:t>1) </a:t>
              </a:r>
              <a:r>
                <a:rPr lang="zh-CN" altLang="en-US" sz="2400">
                  <a:solidFill>
                    <a:schemeClr val="tx1">
                      <a:lumMod val="75000"/>
                      <a:lumOff val="25000"/>
                    </a:schemeClr>
                  </a:solidFill>
                </a:rPr>
                <a:t>可以通过改变指针变量的值指向不同的元素</a:t>
              </a:r>
              <a:r>
                <a:rPr lang="zh-CN" altLang="en-US" sz="2400" smtClean="0">
                  <a:solidFill>
                    <a:schemeClr val="tx1">
                      <a:lumMod val="75000"/>
                      <a:lumOff val="25000"/>
                    </a:schemeClr>
                  </a:solidFill>
                </a:rPr>
                <a:t>。</a:t>
              </a:r>
              <a:endParaRPr lang="zh-CN" altLang="en-US" sz="2400">
                <a:solidFill>
                  <a:schemeClr val="tx1">
                    <a:lumMod val="75000"/>
                    <a:lumOff val="25000"/>
                  </a:schemeClr>
                </a:solidFill>
              </a:endParaRPr>
            </a:p>
            <a:p>
              <a:pPr>
                <a:lnSpc>
                  <a:spcPct val="120000"/>
                </a:lnSpc>
                <a:spcAft>
                  <a:spcPts val="600"/>
                </a:spcAft>
                <a:defRPr/>
              </a:pPr>
              <a:r>
                <a:rPr lang="zh-CN" altLang="en-US" sz="2400" smtClean="0">
                  <a:solidFill>
                    <a:schemeClr val="tx1">
                      <a:lumMod val="75000"/>
                      <a:lumOff val="25000"/>
                    </a:schemeClr>
                  </a:solidFill>
                </a:rPr>
                <a:t>如果</a:t>
              </a:r>
              <a:r>
                <a:rPr lang="zh-CN" altLang="en-US" sz="2400">
                  <a:solidFill>
                    <a:schemeClr val="tx1">
                      <a:lumMod val="75000"/>
                      <a:lumOff val="25000"/>
                    </a:schemeClr>
                  </a:solidFill>
                </a:rPr>
                <a:t>不用</a:t>
              </a:r>
              <a:r>
                <a:rPr lang="en-US" altLang="zh-CN" sz="2400">
                  <a:solidFill>
                    <a:schemeClr val="tx1">
                      <a:lumMod val="75000"/>
                      <a:lumOff val="25000"/>
                    </a:schemeClr>
                  </a:solidFill>
                </a:rPr>
                <a:t>p</a:t>
              </a:r>
              <a:r>
                <a:rPr lang="zh-CN" altLang="en-US" sz="2400">
                  <a:solidFill>
                    <a:schemeClr val="tx1">
                      <a:lumMod val="75000"/>
                      <a:lumOff val="25000"/>
                    </a:schemeClr>
                  </a:solidFill>
                </a:rPr>
                <a:t>变化的方法而用数组名</a:t>
              </a:r>
              <a:r>
                <a:rPr lang="en-US" altLang="zh-CN" sz="2400">
                  <a:solidFill>
                    <a:schemeClr val="tx1">
                      <a:lumMod val="75000"/>
                      <a:lumOff val="25000"/>
                    </a:schemeClr>
                  </a:solidFill>
                </a:rPr>
                <a:t>a</a:t>
              </a:r>
              <a:r>
                <a:rPr lang="zh-CN" altLang="en-US" sz="2400">
                  <a:solidFill>
                    <a:schemeClr val="tx1">
                      <a:lumMod val="75000"/>
                      <a:lumOff val="25000"/>
                    </a:schemeClr>
                  </a:solidFill>
                </a:rPr>
                <a:t>变化的方法（例如，用</a:t>
              </a:r>
              <a:r>
                <a:rPr lang="en-US" altLang="zh-CN" sz="2400">
                  <a:solidFill>
                    <a:schemeClr val="tx1">
                      <a:lumMod val="75000"/>
                      <a:lumOff val="25000"/>
                    </a:schemeClr>
                  </a:solidFill>
                </a:rPr>
                <a:t>a++</a:t>
              </a:r>
              <a:r>
                <a:rPr lang="zh-CN" altLang="en-US" sz="2400">
                  <a:solidFill>
                    <a:schemeClr val="tx1">
                      <a:lumMod val="75000"/>
                      <a:lumOff val="25000"/>
                    </a:schemeClr>
                  </a:solidFill>
                </a:rPr>
                <a:t>）行不行呢</a:t>
              </a:r>
              <a:r>
                <a:rPr lang="zh-CN" altLang="en-US" sz="2400" smtClean="0">
                  <a:solidFill>
                    <a:schemeClr val="tx1">
                      <a:lumMod val="75000"/>
                      <a:lumOff val="25000"/>
                    </a:schemeClr>
                  </a:solidFill>
                </a:rPr>
                <a:t>？</a:t>
              </a:r>
              <a:endParaRPr lang="zh-CN" altLang="en-US" sz="2400">
                <a:solidFill>
                  <a:schemeClr val="tx1">
                    <a:lumMod val="75000"/>
                    <a:lumOff val="25000"/>
                  </a:schemeClr>
                </a:solidFill>
              </a:endParaRPr>
            </a:p>
            <a:p>
              <a:pPr>
                <a:lnSpc>
                  <a:spcPct val="120000"/>
                </a:lnSpc>
                <a:spcAft>
                  <a:spcPts val="600"/>
                </a:spcAft>
                <a:defRPr/>
              </a:pPr>
              <a:endParaRPr lang="en-US" altLang="zh-CN" sz="2400">
                <a:solidFill>
                  <a:schemeClr val="tx1">
                    <a:lumMod val="75000"/>
                    <a:lumOff val="25000"/>
                  </a:schemeClr>
                </a:solidFill>
              </a:endParaRPr>
            </a:p>
            <a:p>
              <a:pPr>
                <a:lnSpc>
                  <a:spcPct val="120000"/>
                </a:lnSpc>
                <a:spcAft>
                  <a:spcPts val="600"/>
                </a:spcAft>
                <a:defRPr/>
              </a:pPr>
              <a:r>
                <a:rPr lang="zh-CN" altLang="en-US" sz="2400" smtClean="0">
                  <a:solidFill>
                    <a:schemeClr val="tx1">
                      <a:lumMod val="75000"/>
                      <a:lumOff val="25000"/>
                    </a:schemeClr>
                  </a:solidFill>
                </a:rPr>
                <a:t>因为</a:t>
              </a:r>
              <a:r>
                <a:rPr lang="zh-CN" altLang="en-US" sz="2400">
                  <a:solidFill>
                    <a:schemeClr val="tx1">
                      <a:lumMod val="75000"/>
                      <a:lumOff val="25000"/>
                    </a:schemeClr>
                  </a:solidFill>
                </a:rPr>
                <a:t>数组名</a:t>
              </a:r>
              <a:r>
                <a:rPr lang="en-US" altLang="zh-CN" sz="2400">
                  <a:solidFill>
                    <a:schemeClr val="tx1">
                      <a:lumMod val="75000"/>
                      <a:lumOff val="25000"/>
                    </a:schemeClr>
                  </a:solidFill>
                </a:rPr>
                <a:t>a</a:t>
              </a:r>
              <a:r>
                <a:rPr lang="zh-CN" altLang="en-US" sz="2400">
                  <a:solidFill>
                    <a:schemeClr val="tx1">
                      <a:lumMod val="75000"/>
                      <a:lumOff val="25000"/>
                    </a:schemeClr>
                  </a:solidFill>
                </a:rPr>
                <a:t>代表数组首元素的地址，它是一个指针型常量，它的值在程序运行期间是固定不变的。既然</a:t>
              </a:r>
              <a:r>
                <a:rPr lang="en-US" altLang="zh-CN" sz="2400">
                  <a:solidFill>
                    <a:schemeClr val="tx1">
                      <a:lumMod val="75000"/>
                      <a:lumOff val="25000"/>
                    </a:schemeClr>
                  </a:solidFill>
                </a:rPr>
                <a:t>a</a:t>
              </a:r>
              <a:r>
                <a:rPr lang="zh-CN" altLang="en-US" sz="2400">
                  <a:solidFill>
                    <a:schemeClr val="tx1">
                      <a:lumMod val="75000"/>
                      <a:lumOff val="25000"/>
                    </a:schemeClr>
                  </a:solidFill>
                </a:rPr>
                <a:t>是常量，所以</a:t>
              </a:r>
              <a:r>
                <a:rPr lang="en-US" altLang="zh-CN" sz="2400">
                  <a:solidFill>
                    <a:schemeClr val="tx1">
                      <a:lumMod val="75000"/>
                      <a:lumOff val="25000"/>
                    </a:schemeClr>
                  </a:solidFill>
                </a:rPr>
                <a:t>a++</a:t>
              </a:r>
              <a:r>
                <a:rPr lang="zh-CN" altLang="en-US" sz="2400">
                  <a:solidFill>
                    <a:schemeClr val="tx1">
                      <a:lumMod val="75000"/>
                      <a:lumOff val="25000"/>
                    </a:schemeClr>
                  </a:solidFill>
                </a:rPr>
                <a:t>是无法实现的。</a:t>
              </a:r>
            </a:p>
            <a:p>
              <a:pPr marL="285750" indent="-285750">
                <a:lnSpc>
                  <a:spcPct val="120000"/>
                </a:lnSpc>
                <a:spcAft>
                  <a:spcPts val="600"/>
                </a:spcAft>
                <a:buFont typeface="Arial" panose="020B0604020202020204" pitchFamily="34" charset="0"/>
                <a:buChar char="•"/>
                <a:defRPr/>
              </a:pPr>
              <a:endParaRPr lang="zh-CN" altLang="en-US" sz="2400">
                <a:solidFill>
                  <a:schemeClr val="tx1">
                    <a:lumMod val="75000"/>
                    <a:lumOff val="25000"/>
                  </a:schemeClr>
                </a:solidFill>
              </a:endParaRPr>
            </a:p>
          </p:txBody>
        </p:sp>
        <p:sp>
          <p:nvSpPr>
            <p:cNvPr id="49" name="MH_Other_2">
              <a:extLst>
                <a:ext uri="{FF2B5EF4-FFF2-40B4-BE49-F238E27FC236}">
                  <a16:creationId xmlns:a16="http://schemas.microsoft.com/office/drawing/2014/main" xmlns="" id="{3CA80AA9-E20C-418F-9461-7E1AE248D8DE}"/>
                </a:ext>
              </a:extLst>
            </p:cNvPr>
            <p:cNvSpPr/>
            <p:nvPr>
              <p:custDataLst>
                <p:tags r:id="rId3"/>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50" name="圆角矩形 49">
            <a:extLst>
              <a:ext uri="{FF2B5EF4-FFF2-40B4-BE49-F238E27FC236}">
                <a16:creationId xmlns:a16="http://schemas.microsoft.com/office/drawing/2014/main" xmlns="" id="{5382CD89-35B6-4BD4-B332-B011068CC402}"/>
              </a:ext>
            </a:extLst>
          </p:cNvPr>
          <p:cNvSpPr/>
          <p:nvPr/>
        </p:nvSpPr>
        <p:spPr>
          <a:xfrm>
            <a:off x="6321159" y="4647647"/>
            <a:ext cx="4383212" cy="1237588"/>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2400">
                <a:solidFill>
                  <a:schemeClr val="tx1">
                    <a:lumMod val="75000"/>
                    <a:lumOff val="25000"/>
                  </a:schemeClr>
                </a:solidFill>
              </a:rPr>
              <a:t>for(p=a;a&lt;(p+10);a</a:t>
            </a:r>
            <a:r>
              <a:rPr lang="en-US" altLang="zh-CN" sz="2400" smtClean="0">
                <a:solidFill>
                  <a:schemeClr val="tx1">
                    <a:lumMod val="75000"/>
                    <a:lumOff val="25000"/>
                  </a:schemeClr>
                </a:solidFill>
              </a:rPr>
              <a:t>++)</a:t>
            </a:r>
            <a:endParaRPr lang="en-US" altLang="zh-CN" sz="2400">
              <a:solidFill>
                <a:schemeClr val="tx1">
                  <a:lumMod val="75000"/>
                  <a:lumOff val="25000"/>
                </a:schemeClr>
              </a:solidFill>
            </a:endParaRPr>
          </a:p>
          <a:p>
            <a:pPr>
              <a:lnSpc>
                <a:spcPct val="120000"/>
              </a:lnSpc>
              <a:spcAft>
                <a:spcPts val="600"/>
              </a:spcAft>
              <a:defRPr/>
            </a:pPr>
            <a:r>
              <a:rPr lang="en-US" altLang="zh-CN" sz="2400">
                <a:solidFill>
                  <a:schemeClr val="tx1">
                    <a:lumMod val="75000"/>
                    <a:lumOff val="25000"/>
                  </a:schemeClr>
                </a:solidFill>
              </a:rPr>
              <a:t>printf(″%d″,*a);</a:t>
            </a:r>
          </a:p>
        </p:txBody>
      </p:sp>
      <p:pic>
        <p:nvPicPr>
          <p:cNvPr id="52" name="图片 51">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9889984" y="4724443"/>
            <a:ext cx="542925" cy="552450"/>
          </a:xfrm>
          <a:prstGeom prst="rect">
            <a:avLst/>
          </a:prstGeom>
        </p:spPr>
      </p:pic>
    </p:spTree>
    <p:extLst>
      <p:ext uri="{BB962C8B-B14F-4D97-AF65-F5344CB8AC3E}">
        <p14:creationId xmlns:p14="http://schemas.microsoft.com/office/powerpoint/2010/main" val="3602122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476253" y="642938"/>
            <a:ext cx="11377083" cy="5715000"/>
          </a:xfrm>
        </p:spPr>
        <p:txBody>
          <a:bodyPr>
            <a:normAutofit lnSpcReduction="10000"/>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*p,i,a[10];</a:t>
            </a:r>
            <a:endParaRPr lang="zh-CN" altLang="zh-CN" sz="2800" smtClean="0"/>
          </a:p>
          <a:p>
            <a:pPr>
              <a:lnSpc>
                <a:spcPct val="100000"/>
              </a:lnSpc>
              <a:buFont typeface="Wingdings" pitchFamily="2" charset="2"/>
              <a:buNone/>
            </a:pPr>
            <a:r>
              <a:rPr lang="en-US" altLang="zh-CN" sz="2800" smtClean="0"/>
              <a:t>   p=a;</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scanf(“%d”,p++); </a:t>
            </a:r>
            <a:endParaRPr lang="zh-CN" altLang="zh-CN" sz="2800" smtClean="0"/>
          </a:p>
          <a:p>
            <a:pPr>
              <a:lnSpc>
                <a:spcPct val="100000"/>
              </a:lnSpc>
              <a:buFont typeface="Wingdings" pitchFamily="2" charset="2"/>
              <a:buNone/>
            </a:pPr>
            <a:r>
              <a:rPr lang="en-US" altLang="zh-CN" sz="2800" smtClean="0"/>
              <a:t>   for(i=0;i&lt;10;i++,p++)</a:t>
            </a:r>
            <a:endParaRPr lang="zh-CN" altLang="zh-CN" sz="2800" smtClean="0"/>
          </a:p>
          <a:p>
            <a:pPr>
              <a:lnSpc>
                <a:spcPct val="100000"/>
              </a:lnSpc>
              <a:buFont typeface="Wingdings" pitchFamily="2" charset="2"/>
              <a:buNone/>
            </a:pPr>
            <a:r>
              <a:rPr lang="en-US" altLang="zh-CN" sz="2800" smtClean="0"/>
              <a:t>        printf(“%d ”,*p);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zh-CN" sz="2800" smtClean="0"/>
          </a:p>
        </p:txBody>
      </p:sp>
      <p:sp>
        <p:nvSpPr>
          <p:cNvPr id="4" name="圆角矩形标注 3"/>
          <p:cNvSpPr/>
          <p:nvPr/>
        </p:nvSpPr>
        <p:spPr bwMode="auto">
          <a:xfrm>
            <a:off x="6667503" y="4429125"/>
            <a:ext cx="5143500" cy="1143000"/>
          </a:xfrm>
          <a:prstGeom prst="wedgeRoundRectCallout">
            <a:avLst>
              <a:gd name="adj1" fmla="val 9177"/>
              <a:gd name="adj2" fmla="val -10228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fontAlgn="base">
              <a:spcBef>
                <a:spcPct val="0"/>
              </a:spcBef>
              <a:spcAft>
                <a:spcPct val="0"/>
              </a:spcAft>
              <a:defRPr/>
            </a:pPr>
            <a:r>
              <a:rPr kumimoji="1" lang="zh-CN" altLang="en-US" sz="2800" b="1" dirty="0">
                <a:solidFill>
                  <a:srgbClr val="0000CC"/>
                </a:solidFill>
              </a:rPr>
              <a:t>退出循环时</a:t>
            </a:r>
            <a:r>
              <a:rPr kumimoji="1" lang="en-US" altLang="zh-CN" sz="2800" b="1" dirty="0">
                <a:solidFill>
                  <a:srgbClr val="0000CC"/>
                </a:solidFill>
              </a:rPr>
              <a:t>p</a:t>
            </a:r>
            <a:r>
              <a:rPr kumimoji="1" lang="zh-CN" altLang="en-US" sz="2800" b="1" dirty="0">
                <a:solidFill>
                  <a:srgbClr val="0000CC"/>
                </a:solidFill>
              </a:rPr>
              <a:t>指向</a:t>
            </a:r>
            <a:r>
              <a:rPr kumimoji="1" lang="en-US" altLang="zh-CN" sz="2800" b="1" dirty="0">
                <a:solidFill>
                  <a:srgbClr val="0000CC"/>
                </a:solidFill>
              </a:rPr>
              <a:t>a[9]</a:t>
            </a:r>
            <a:r>
              <a:rPr kumimoji="1" lang="zh-CN" altLang="en-US" sz="2800" b="1" dirty="0">
                <a:solidFill>
                  <a:srgbClr val="0000CC"/>
                </a:solidFill>
              </a:rPr>
              <a:t>后面的存储单元</a:t>
            </a:r>
            <a:endParaRPr kumimoji="1" lang="zh-CN" altLang="zh-CN" sz="2800" b="1" dirty="0">
              <a:solidFill>
                <a:srgbClr val="0000CC"/>
              </a:solidFill>
            </a:endParaRPr>
          </a:p>
        </p:txBody>
      </p:sp>
      <p:sp>
        <p:nvSpPr>
          <p:cNvPr id="5" name="圆角矩形标注 4"/>
          <p:cNvSpPr/>
          <p:nvPr/>
        </p:nvSpPr>
        <p:spPr bwMode="auto">
          <a:xfrm>
            <a:off x="4762503" y="5072063"/>
            <a:ext cx="3238500" cy="1143000"/>
          </a:xfrm>
          <a:prstGeom prst="wedgeRoundRectCallout">
            <a:avLst>
              <a:gd name="adj1" fmla="val -28279"/>
              <a:gd name="adj2" fmla="val -8146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zh-CN" altLang="en-US" sz="2800" b="1" dirty="0">
                <a:solidFill>
                  <a:srgbClr val="0000CC"/>
                </a:solidFill>
              </a:rPr>
              <a:t>因此执行此循环出问题</a:t>
            </a:r>
            <a:endParaRPr kumimoji="1" lang="zh-CN" altLang="zh-CN" sz="2800" b="1" dirty="0">
              <a:solidFill>
                <a:srgbClr val="0000CC"/>
              </a:solidFill>
            </a:endParaRPr>
          </a:p>
        </p:txBody>
      </p:sp>
      <p:sp>
        <p:nvSpPr>
          <p:cNvPr id="6" name="圆角矩形标注 5"/>
          <p:cNvSpPr/>
          <p:nvPr/>
        </p:nvSpPr>
        <p:spPr bwMode="auto">
          <a:xfrm>
            <a:off x="3810003" y="1571625"/>
            <a:ext cx="3238500" cy="1143000"/>
          </a:xfrm>
          <a:prstGeom prst="wedgeRoundRectCallout">
            <a:avLst>
              <a:gd name="adj1" fmla="val -112855"/>
              <a:gd name="adj2" fmla="val 1410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zh-CN" altLang="en-US" sz="2800" b="1" dirty="0">
                <a:solidFill>
                  <a:srgbClr val="0000CC"/>
                </a:solidFill>
              </a:rPr>
              <a:t>重新执行</a:t>
            </a:r>
            <a:endParaRPr kumimoji="1" lang="en-US" altLang="zh-CN" sz="2800" b="1" dirty="0">
              <a:solidFill>
                <a:srgbClr val="0000CC"/>
              </a:solidFill>
            </a:endParaRPr>
          </a:p>
          <a:p>
            <a:pPr algn="ctr" fontAlgn="base">
              <a:spcBef>
                <a:spcPct val="0"/>
              </a:spcBef>
              <a:spcAft>
                <a:spcPct val="0"/>
              </a:spcAft>
              <a:defRPr/>
            </a:pPr>
            <a:r>
              <a:rPr kumimoji="1" lang="en-US" altLang="zh-CN" sz="2800" b="1" dirty="0">
                <a:solidFill>
                  <a:srgbClr val="0000CC"/>
                </a:solidFill>
              </a:rPr>
              <a:t>p=a;</a:t>
            </a:r>
            <a:endParaRPr kumimoji="1" lang="zh-CN" altLang="zh-CN" sz="2800" b="1" dirty="0">
              <a:solidFill>
                <a:srgbClr val="0000CC"/>
              </a:solidFill>
            </a:endParaRPr>
          </a:p>
        </p:txBody>
      </p:sp>
      <p:pic>
        <p:nvPicPr>
          <p:cNvPr id="5735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44372" y="173401"/>
            <a:ext cx="4339650" cy="535531"/>
          </a:xfrm>
          <a:prstGeom prst="rect">
            <a:avLst/>
          </a:prstGeom>
        </p:spPr>
        <p:txBody>
          <a:bodyPr wrap="none">
            <a:spAutoFit/>
          </a:bodyPr>
          <a:lstStyle/>
          <a:p>
            <a:pPr>
              <a:lnSpc>
                <a:spcPct val="120000"/>
              </a:lnSpc>
              <a:spcAft>
                <a:spcPts val="600"/>
              </a:spcAft>
              <a:defRPr/>
            </a:pPr>
            <a:r>
              <a:rPr lang="en-US" altLang="zh-CN" sz="2400" b="1">
                <a:solidFill>
                  <a:schemeClr val="tx1">
                    <a:lumMod val="75000"/>
                    <a:lumOff val="25000"/>
                  </a:schemeClr>
                </a:solidFill>
              </a:rPr>
              <a:t>(2) </a:t>
            </a:r>
            <a:r>
              <a:rPr lang="zh-CN" altLang="en-US" sz="2400" b="1">
                <a:solidFill>
                  <a:schemeClr val="tx1">
                    <a:lumMod val="75000"/>
                    <a:lumOff val="25000"/>
                  </a:schemeClr>
                </a:solidFill>
              </a:rPr>
              <a:t>要注意指针变量的当前值。</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339007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mc:AlternateContent xmlns:mc="http://schemas.openxmlformats.org/markup-compatibility/2006" xmlns:a14="http://schemas.microsoft.com/office/drawing/2010/main">
        <mc:Choice Requires="a14">
          <p:sp>
            <p:nvSpPr>
              <p:cNvPr id="17" name="圆角矩形 16">
                <a:extLst>
                  <a:ext uri="{FF2B5EF4-FFF2-40B4-BE49-F238E27FC236}">
                    <a16:creationId xmlns="" xmlns:a16="http://schemas.microsoft.com/office/drawing/2014/main" id="{5382CD89-35B6-4BD4-B332-B011068CC402}"/>
                  </a:ext>
                </a:extLst>
              </p:cNvPr>
              <p:cNvSpPr/>
              <p:nvPr/>
            </p:nvSpPr>
            <p:spPr>
              <a:xfrm>
                <a:off x="5211462" y="3064219"/>
                <a:ext cx="3514263" cy="1707806"/>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2000" b="1">
                    <a:solidFill>
                      <a:schemeClr val="tx1"/>
                    </a:solidFill>
                  </a:rPr>
                  <a:t>void fun(int </a:t>
                </a:r>
                <a:r>
                  <a:rPr lang="en-US" altLang="zh-CN" sz="2000" b="1" smtClean="0">
                    <a:solidFill>
                      <a:schemeClr val="accent6"/>
                    </a:solidFill>
                  </a:rPr>
                  <a:t>*arr</a:t>
                </a:r>
                <a:r>
                  <a:rPr lang="en-US" altLang="zh-CN" sz="2000" b="1" smtClean="0">
                    <a:solidFill>
                      <a:schemeClr val="tx1"/>
                    </a:solidFill>
                  </a:rPr>
                  <a:t>, </a:t>
                </a:r>
                <a:r>
                  <a:rPr lang="en-US" altLang="zh-CN" sz="2000" b="1">
                    <a:solidFill>
                      <a:schemeClr val="tx1"/>
                    </a:solidFill>
                  </a:rPr>
                  <a:t>int n) 		</a:t>
                </a:r>
                <a:r>
                  <a:rPr lang="en-US" altLang="zh-CN" sz="2000" b="1" smtClean="0">
                    <a:solidFill>
                      <a:srgbClr val="008000"/>
                    </a:solidFill>
                  </a:rPr>
                  <a:t> </a:t>
                </a:r>
                <a:endParaRPr lang="zh-CN" altLang="en-US" sz="2000" b="1">
                  <a:solidFill>
                    <a:srgbClr val="008000"/>
                  </a:solidFill>
                </a:endParaRPr>
              </a:p>
              <a:p>
                <a:pPr algn="just" defTabSz="360363">
                  <a:lnSpc>
                    <a:spcPct val="120000"/>
                  </a:lnSpc>
                  <a:defRPr/>
                </a:pPr>
                <a:r>
                  <a:rPr lang="en-US" altLang="zh-CN" sz="2000" b="1">
                    <a:solidFill>
                      <a:schemeClr val="tx1"/>
                    </a:solidFill>
                  </a:rPr>
                  <a:t>{</a:t>
                </a:r>
              </a:p>
              <a:p>
                <a:pPr algn="just" defTabSz="360363">
                  <a:lnSpc>
                    <a:spcPct val="120000"/>
                  </a:lnSpc>
                  <a:defRPr/>
                </a:pPr>
                <a:r>
                  <a:rPr lang="en-US" altLang="zh-CN" sz="2000" b="1">
                    <a:solidFill>
                      <a:schemeClr val="tx1"/>
                    </a:solidFill>
                  </a:rPr>
                  <a:t>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oMath>
                </a14:m>
                <a:endParaRPr lang="en-US" altLang="zh-CN" sz="2000" b="1">
                  <a:solidFill>
                    <a:schemeClr val="tx1"/>
                  </a:solidFill>
                </a:endParaRPr>
              </a:p>
              <a:p>
                <a:pPr algn="just" defTabSz="360363">
                  <a:lnSpc>
                    <a:spcPct val="120000"/>
                  </a:lnSpc>
                  <a:defRPr/>
                </a:pPr>
                <a:r>
                  <a:rPr lang="en-US" altLang="zh-CN" sz="2000" b="1">
                    <a:solidFill>
                      <a:schemeClr val="tx1"/>
                    </a:solidFill>
                  </a:rPr>
                  <a:t>}</a:t>
                </a:r>
                <a:endParaRPr lang="zh-CN" altLang="en-US" sz="2000" b="1">
                  <a:solidFill>
                    <a:srgbClr val="008000"/>
                  </a:solidFill>
                </a:endParaRPr>
              </a:p>
            </p:txBody>
          </p:sp>
        </mc:Choice>
        <mc:Fallback xmlns="">
          <p:sp>
            <p:nvSpPr>
              <p:cNvPr id="17" name="圆角矩形 16">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5211457" y="3064219"/>
                <a:ext cx="3514263" cy="1707806"/>
              </a:xfrm>
              <a:prstGeom prst="roundRect">
                <a:avLst>
                  <a:gd name="adj" fmla="val 4209"/>
                </a:avLst>
              </a:prstGeom>
              <a:blipFill rotWithShape="1">
                <a:blip r:embed="rId3"/>
                <a:stretch>
                  <a:fillRect l="-10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圆角矩形 23">
                <a:extLst>
                  <a:ext uri="{FF2B5EF4-FFF2-40B4-BE49-F238E27FC236}">
                    <a16:creationId xmlns="" xmlns:a16="http://schemas.microsoft.com/office/drawing/2014/main" id="{5382CD89-35B6-4BD4-B332-B011068CC402}"/>
                  </a:ext>
                </a:extLst>
              </p:cNvPr>
              <p:cNvSpPr/>
              <p:nvPr/>
            </p:nvSpPr>
            <p:spPr>
              <a:xfrm>
                <a:off x="564208" y="1277365"/>
                <a:ext cx="4387173" cy="4537651"/>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2000" b="1">
                    <a:solidFill>
                      <a:schemeClr val="tx1"/>
                    </a:solidFill>
                  </a:rPr>
                  <a:t>int main()</a:t>
                </a:r>
              </a:p>
              <a:p>
                <a:pPr algn="just" defTabSz="360363">
                  <a:lnSpc>
                    <a:spcPct val="120000"/>
                  </a:lnSpc>
                  <a:defRPr/>
                </a:pPr>
                <a:r>
                  <a:rPr lang="en-US" altLang="zh-CN" sz="2000" b="1" smtClean="0">
                    <a:solidFill>
                      <a:schemeClr val="tx1"/>
                    </a:solidFill>
                  </a:rPr>
                  <a:t>{	void </a:t>
                </a:r>
                <a:r>
                  <a:rPr lang="en-US" altLang="zh-CN" sz="2000" b="1">
                    <a:solidFill>
                      <a:schemeClr val="tx1"/>
                    </a:solidFill>
                  </a:rPr>
                  <a:t>fun(int arr[], int n</a:t>
                </a:r>
                <a:r>
                  <a:rPr lang="en-US" altLang="zh-CN" sz="2000" b="1" smtClean="0">
                    <a:solidFill>
                      <a:schemeClr val="tx1"/>
                    </a:solidFill>
                  </a:rPr>
                  <a:t>);</a:t>
                </a:r>
                <a:r>
                  <a:rPr lang="en-US" altLang="zh-CN" sz="2000" b="1" smtClean="0">
                    <a:solidFill>
                      <a:srgbClr val="008000"/>
                    </a:solidFill>
                  </a:rPr>
                  <a:t>	</a:t>
                </a:r>
              </a:p>
              <a:p>
                <a:pPr algn="just" defTabSz="360363">
                  <a:lnSpc>
                    <a:spcPct val="120000"/>
                  </a:lnSpc>
                  <a:defRPr/>
                </a:pPr>
                <a:r>
                  <a:rPr lang="en-US" altLang="zh-CN" sz="2000" b="1" smtClean="0">
                    <a:solidFill>
                      <a:schemeClr val="tx1"/>
                    </a:solidFill>
                  </a:rPr>
                  <a:t>	int </a:t>
                </a:r>
                <a:r>
                  <a:rPr lang="en-US" altLang="zh-CN" sz="2000" b="1">
                    <a:solidFill>
                      <a:schemeClr val="tx1"/>
                    </a:solidFill>
                  </a:rPr>
                  <a:t>array[10</a:t>
                </a:r>
                <a:r>
                  <a:rPr lang="en-US" altLang="zh-CN" sz="2000" b="1" smtClean="0">
                    <a:solidFill>
                      <a:schemeClr val="tx1"/>
                    </a:solidFill>
                  </a:rPr>
                  <a:t>];			</a:t>
                </a:r>
                <a:r>
                  <a:rPr lang="en-US" altLang="zh-CN" sz="2000" b="1" smtClean="0">
                    <a:solidFill>
                      <a:srgbClr val="008000"/>
                    </a:solidFill>
                  </a:rPr>
                  <a:t> </a:t>
                </a:r>
                <a:endParaRPr lang="zh-CN" altLang="en-US" sz="2000" b="1">
                  <a:solidFill>
                    <a:srgbClr val="008000"/>
                  </a:solidFill>
                </a:endParaRPr>
              </a:p>
              <a:p>
                <a:pPr algn="just" defTabSz="360363">
                  <a:lnSpc>
                    <a:spcPct val="120000"/>
                  </a:lnSpc>
                  <a:defRPr/>
                </a:pPr>
                <a:r>
                  <a:rPr lang="en-US" altLang="zh-CN" sz="2000" b="1" smtClean="0">
                    <a:solidFill>
                      <a:schemeClr val="tx1"/>
                    </a:solidFill>
                  </a:rPr>
                  <a:t>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oMath>
                </a14:m>
                <a:endParaRPr lang="zh-CN" altLang="en-US" sz="2000" b="1">
                  <a:solidFill>
                    <a:schemeClr val="tx1"/>
                  </a:solidFill>
                </a:endParaRPr>
              </a:p>
              <a:p>
                <a:pPr algn="just" defTabSz="360363">
                  <a:lnSpc>
                    <a:spcPct val="120000"/>
                  </a:lnSpc>
                  <a:defRPr/>
                </a:pPr>
                <a:r>
                  <a:rPr lang="en-US" altLang="zh-CN" sz="2000" b="1" smtClean="0">
                    <a:solidFill>
                      <a:schemeClr val="tx1"/>
                    </a:solidFill>
                  </a:rPr>
                  <a:t>	fun(array,10);</a:t>
                </a:r>
                <a:r>
                  <a:rPr lang="zh-CN" altLang="en-US" sz="2000" b="1" smtClean="0">
                    <a:solidFill>
                      <a:schemeClr val="tx1"/>
                    </a:solidFill>
                  </a:rPr>
                  <a:t> </a:t>
                </a:r>
                <a:r>
                  <a:rPr lang="en-US" altLang="zh-CN" sz="2000" b="1" smtClean="0">
                    <a:solidFill>
                      <a:schemeClr val="tx1"/>
                    </a:solidFill>
                  </a:rPr>
                  <a:t>			</a:t>
                </a:r>
                <a:r>
                  <a:rPr lang="en-US" altLang="zh-CN" sz="2000" b="1" smtClean="0">
                    <a:solidFill>
                      <a:srgbClr val="008000"/>
                    </a:solidFill>
                  </a:rPr>
                  <a:t> </a:t>
                </a:r>
                <a:endParaRPr lang="zh-CN" altLang="en-US" sz="2000" b="1">
                  <a:solidFill>
                    <a:srgbClr val="008000"/>
                  </a:solidFill>
                </a:endParaRPr>
              </a:p>
              <a:p>
                <a:pPr algn="just" defTabSz="360363">
                  <a:lnSpc>
                    <a:spcPct val="120000"/>
                  </a:lnSpc>
                  <a:defRPr/>
                </a:pPr>
                <a:r>
                  <a:rPr lang="en-US" altLang="zh-CN" sz="2000" b="1" smtClean="0">
                    <a:solidFill>
                      <a:schemeClr val="tx1"/>
                    </a:solidFill>
                  </a:rPr>
                  <a:t>	return </a:t>
                </a:r>
                <a:r>
                  <a:rPr lang="en-US" altLang="zh-CN" sz="2000" b="1">
                    <a:solidFill>
                      <a:schemeClr val="tx1"/>
                    </a:solidFill>
                  </a:rPr>
                  <a:t>0;</a:t>
                </a:r>
              </a:p>
              <a:p>
                <a:pPr algn="just" defTabSz="360363">
                  <a:lnSpc>
                    <a:spcPct val="120000"/>
                  </a:lnSpc>
                  <a:defRPr/>
                </a:pPr>
                <a:r>
                  <a:rPr lang="en-US" altLang="zh-CN" sz="2000" b="1" smtClean="0">
                    <a:solidFill>
                      <a:schemeClr val="tx1"/>
                    </a:solidFill>
                  </a:rPr>
                  <a:t>} </a:t>
                </a:r>
                <a:endParaRPr lang="en-US" altLang="zh-CN" sz="2000" b="1">
                  <a:solidFill>
                    <a:schemeClr val="tx1"/>
                  </a:solidFill>
                </a:endParaRPr>
              </a:p>
              <a:p>
                <a:pPr algn="just" defTabSz="360363">
                  <a:lnSpc>
                    <a:spcPct val="120000"/>
                  </a:lnSpc>
                  <a:defRPr/>
                </a:pPr>
                <a:r>
                  <a:rPr lang="en-US" altLang="zh-CN" sz="2000" b="1" smtClean="0">
                    <a:solidFill>
                      <a:schemeClr val="tx1"/>
                    </a:solidFill>
                  </a:rPr>
                  <a:t>void </a:t>
                </a:r>
                <a:r>
                  <a:rPr lang="en-US" altLang="zh-CN" sz="2000" b="1">
                    <a:solidFill>
                      <a:schemeClr val="tx1"/>
                    </a:solidFill>
                  </a:rPr>
                  <a:t>fun(int arr</a:t>
                </a:r>
                <a:r>
                  <a:rPr lang="en-US" altLang="zh-CN" sz="2000" b="1" smtClean="0">
                    <a:solidFill>
                      <a:schemeClr val="tx1"/>
                    </a:solidFill>
                  </a:rPr>
                  <a:t>[], </a:t>
                </a:r>
                <a:r>
                  <a:rPr lang="en-US" altLang="zh-CN" sz="2000" b="1">
                    <a:solidFill>
                      <a:schemeClr val="tx1"/>
                    </a:solidFill>
                  </a:rPr>
                  <a:t>int n) </a:t>
                </a:r>
                <a:r>
                  <a:rPr lang="en-US" altLang="zh-CN" sz="2000" b="1" smtClean="0">
                    <a:solidFill>
                      <a:schemeClr val="tx1"/>
                    </a:solidFill>
                  </a:rPr>
                  <a:t>		</a:t>
                </a:r>
                <a:r>
                  <a:rPr lang="en-US" altLang="zh-CN" sz="2000" b="1" smtClean="0">
                    <a:solidFill>
                      <a:srgbClr val="008000"/>
                    </a:solidFill>
                  </a:rPr>
                  <a:t> </a:t>
                </a:r>
                <a:endParaRPr lang="zh-CN" altLang="en-US" sz="2000" b="1">
                  <a:solidFill>
                    <a:srgbClr val="008000"/>
                  </a:solidFill>
                </a:endParaRPr>
              </a:p>
              <a:p>
                <a:pPr algn="just" defTabSz="360363">
                  <a:lnSpc>
                    <a:spcPct val="120000"/>
                  </a:lnSpc>
                  <a:defRPr/>
                </a:pPr>
                <a:r>
                  <a:rPr lang="en-US" altLang="zh-CN" sz="2000" b="1" smtClean="0">
                    <a:solidFill>
                      <a:schemeClr val="tx1"/>
                    </a:solidFill>
                  </a:rPr>
                  <a:t>{</a:t>
                </a:r>
                <a:endParaRPr lang="en-US" altLang="zh-CN" sz="2000" b="1">
                  <a:solidFill>
                    <a:schemeClr val="tx1"/>
                  </a:solidFill>
                </a:endParaRPr>
              </a:p>
              <a:p>
                <a:pPr algn="just" defTabSz="360363">
                  <a:lnSpc>
                    <a:spcPct val="120000"/>
                  </a:lnSpc>
                  <a:defRPr/>
                </a:pPr>
                <a:r>
                  <a:rPr lang="en-US" altLang="zh-CN" sz="2000" b="1" smtClean="0">
                    <a:solidFill>
                      <a:schemeClr val="tx1"/>
                    </a:solidFill>
                  </a:rPr>
                  <a:t>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oMath>
                </a14:m>
                <a:endParaRPr lang="en-US" altLang="zh-CN" sz="2000" b="1">
                  <a:solidFill>
                    <a:schemeClr val="tx1"/>
                  </a:solidFill>
                </a:endParaRPr>
              </a:p>
              <a:p>
                <a:pPr algn="just" defTabSz="360363">
                  <a:lnSpc>
                    <a:spcPct val="120000"/>
                  </a:lnSpc>
                  <a:defRPr/>
                </a:pPr>
                <a:r>
                  <a:rPr lang="en-US" altLang="zh-CN" sz="2000" b="1">
                    <a:solidFill>
                      <a:schemeClr val="tx1"/>
                    </a:solidFill>
                  </a:rPr>
                  <a:t>}</a:t>
                </a:r>
                <a:endParaRPr lang="zh-CN" altLang="en-US" sz="2000" b="1">
                  <a:solidFill>
                    <a:srgbClr val="008000"/>
                  </a:solidFill>
                </a:endParaRPr>
              </a:p>
            </p:txBody>
          </p:sp>
        </mc:Choice>
        <mc:Fallback xmlns="">
          <p:sp>
            <p:nvSpPr>
              <p:cNvPr id="24" name="圆角矩形 23">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564208" y="1277362"/>
                <a:ext cx="4387173" cy="4537651"/>
              </a:xfrm>
              <a:prstGeom prst="roundRect">
                <a:avLst>
                  <a:gd name="adj" fmla="val 2202"/>
                </a:avLst>
              </a:prstGeom>
              <a:blipFill rotWithShape="1">
                <a:blip r:embed="rId4"/>
                <a:stretch>
                  <a:fillRect l="-693"/>
                </a:stretch>
              </a:blipFill>
            </p:spPr>
            <p:txBody>
              <a:bodyPr/>
              <a:lstStyle/>
              <a:p>
                <a:r>
                  <a:rPr lang="zh-CN" altLang="en-US">
                    <a:noFill/>
                  </a:rPr>
                  <a:t> </a:t>
                </a:r>
              </a:p>
            </p:txBody>
          </p:sp>
        </mc:Fallback>
      </mc:AlternateContent>
      <p:sp>
        <p:nvSpPr>
          <p:cNvPr id="4" name="文本框 3"/>
          <p:cNvSpPr txBox="1"/>
          <p:nvPr/>
        </p:nvSpPr>
        <p:spPr>
          <a:xfrm>
            <a:off x="4867420" y="3452679"/>
            <a:ext cx="428017" cy="400110"/>
          </a:xfrm>
          <a:prstGeom prst="rect">
            <a:avLst/>
          </a:prstGeom>
          <a:noFill/>
        </p:spPr>
        <p:txBody>
          <a:bodyPr wrap="square" rtlCol="0">
            <a:spAutoFit/>
          </a:bodyPr>
          <a:lstStyle/>
          <a:p>
            <a:pPr algn="ctr"/>
            <a:r>
              <a:rPr lang="zh-CN" altLang="en-US" sz="2000" smtClean="0"/>
              <a:t>≡</a:t>
            </a:r>
            <a:endParaRPr lang="zh-CN" altLang="en-US" sz="2000"/>
          </a:p>
        </p:txBody>
      </p:sp>
      <p:graphicFrame>
        <p:nvGraphicFramePr>
          <p:cNvPr id="11" name="表格 10"/>
          <p:cNvGraphicFramePr>
            <a:graphicFrameLocks noGrp="1"/>
          </p:cNvGraphicFramePr>
          <p:nvPr>
            <p:extLst>
              <p:ext uri="{D42A27DB-BD31-4B8C-83A1-F6EECF244321}">
                <p14:modId xmlns:p14="http://schemas.microsoft.com/office/powerpoint/2010/main" val="3527247865"/>
              </p:ext>
            </p:extLst>
          </p:nvPr>
        </p:nvGraphicFramePr>
        <p:xfrm>
          <a:off x="9077123" y="2859029"/>
          <a:ext cx="2148108" cy="33528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20000">
                  <a:extLst>
                    <a:ext uri="{9D8B030D-6E8A-4147-A177-3AD203B41FA5}">
                      <a16:colId xmlns:a16="http://schemas.microsoft.com/office/drawing/2014/main" xmlns="" val="2833889773"/>
                    </a:ext>
                  </a:extLst>
                </a:gridCol>
              </a:tblGrid>
              <a:tr h="148020">
                <a:tc>
                  <a:txBody>
                    <a:bodyPr/>
                    <a:lstStyle/>
                    <a:p>
                      <a:pPr>
                        <a:lnSpc>
                          <a:spcPts val="1200"/>
                        </a:lnSpc>
                      </a:pPr>
                      <a:r>
                        <a:rPr lang="en-US" altLang="zh-CN" sz="1400" b="0" smtClean="0"/>
                        <a:t>array</a:t>
                      </a:r>
                    </a:p>
                    <a:p>
                      <a:pPr>
                        <a:lnSpc>
                          <a:spcPts val="1200"/>
                        </a:lnSpc>
                      </a:pPr>
                      <a:r>
                        <a:rPr lang="en-US" altLang="zh-CN" sz="1400" b="0" smtClean="0"/>
                        <a:t>arr</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smtClean="0"/>
                        <a:t>array[0]</a:t>
                      </a:r>
                    </a:p>
                    <a:p>
                      <a:pPr>
                        <a:lnSpc>
                          <a:spcPts val="1200"/>
                        </a:lnSpc>
                      </a:pPr>
                      <a:r>
                        <a:rPr lang="en-US" altLang="zh-CN" sz="1400" b="0" smtClean="0"/>
                        <a:t>arr[0]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148020">
                <a:tc>
                  <a:txBody>
                    <a:bodyPr/>
                    <a:lstStyle/>
                    <a:p>
                      <a:pPr>
                        <a:lnSpc>
                          <a:spcPts val="1200"/>
                        </a:lnSpc>
                      </a:pPr>
                      <a:endParaRPr lang="en-US" altLang="zh-CN" sz="1400" b="0" smtClean="0"/>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smtClean="0"/>
                        <a:t>array[3]</a:t>
                      </a:r>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14802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12" name="直接连接符 11"/>
          <p:cNvCxnSpPr/>
          <p:nvPr/>
        </p:nvCxnSpPr>
        <p:spPr>
          <a:xfrm>
            <a:off x="9077123"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3"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420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079770"/>
            <a:ext cx="10749063"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以变量名和数组名作为函数参数的</a:t>
            </a:r>
            <a:r>
              <a:rPr lang="zh-CN" altLang="en-US" sz="2400" smtClean="0">
                <a:solidFill>
                  <a:schemeClr val="tx1"/>
                </a:solidFill>
              </a:rPr>
              <a:t>比较</a:t>
            </a:r>
            <a:endParaRPr lang="en-US" altLang="zh-CN" sz="2400" smtClean="0">
              <a:solidFill>
                <a:schemeClr val="tx1"/>
              </a:solidFill>
            </a:endParaRPr>
          </a:p>
          <a:p>
            <a:pPr algn="just">
              <a:lnSpc>
                <a:spcPct val="120000"/>
              </a:lnSpc>
              <a:spcBef>
                <a:spcPts val="600"/>
              </a:spcBef>
              <a:spcAft>
                <a:spcPts val="600"/>
              </a:spcAft>
              <a:defRPr/>
            </a:pPr>
            <a:endParaRPr lang="en-US" altLang="zh-CN" sz="2400">
              <a:solidFill>
                <a:schemeClr val="tx1"/>
              </a:solidFill>
            </a:endParaRPr>
          </a:p>
          <a:p>
            <a:pPr algn="just">
              <a:lnSpc>
                <a:spcPct val="120000"/>
              </a:lnSpc>
              <a:spcBef>
                <a:spcPts val="600"/>
              </a:spcBef>
              <a:spcAft>
                <a:spcPts val="600"/>
              </a:spcAft>
              <a:defRPr/>
            </a:pPr>
            <a:endParaRPr lang="en-US" altLang="zh-CN" sz="2400" smtClean="0">
              <a:solidFill>
                <a:schemeClr val="tx1"/>
              </a:solidFill>
            </a:endParaRPr>
          </a:p>
          <a:p>
            <a:pPr algn="just">
              <a:lnSpc>
                <a:spcPct val="120000"/>
              </a:lnSpc>
              <a:spcBef>
                <a:spcPts val="600"/>
              </a:spcBef>
              <a:spcAft>
                <a:spcPts val="600"/>
              </a:spcAft>
              <a:defRPr/>
            </a:pPr>
            <a:endParaRPr lang="en-US" altLang="zh-CN" sz="2400" smtClean="0">
              <a:solidFill>
                <a:schemeClr val="tx1"/>
              </a:solidFill>
            </a:endParaRPr>
          </a:p>
          <a:p>
            <a:pPr algn="just">
              <a:lnSpc>
                <a:spcPct val="120000"/>
              </a:lnSpc>
              <a:spcBef>
                <a:spcPts val="600"/>
              </a:spcBef>
              <a:spcAft>
                <a:spcPts val="600"/>
              </a:spcAft>
              <a:defRPr/>
            </a:pPr>
            <a:endParaRPr lang="en-US" altLang="zh-CN" sz="24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123961521"/>
              </p:ext>
            </p:extLst>
          </p:nvPr>
        </p:nvGraphicFramePr>
        <p:xfrm>
          <a:off x="1063744" y="2036175"/>
          <a:ext cx="9280405" cy="3150187"/>
        </p:xfrm>
        <a:graphic>
          <a:graphicData uri="http://schemas.openxmlformats.org/drawingml/2006/table">
            <a:tbl>
              <a:tblPr firstCol="1">
                <a:tableStyleId>{5C22544A-7EE6-4342-B048-85BDC9FD1C3A}</a:tableStyleId>
              </a:tblPr>
              <a:tblGrid>
                <a:gridCol w="3751227">
                  <a:extLst>
                    <a:ext uri="{9D8B030D-6E8A-4147-A177-3AD203B41FA5}">
                      <a16:colId xmlns:a16="http://schemas.microsoft.com/office/drawing/2014/main" xmlns="" val="2443402173"/>
                    </a:ext>
                  </a:extLst>
                </a:gridCol>
                <a:gridCol w="2764589">
                  <a:extLst>
                    <a:ext uri="{9D8B030D-6E8A-4147-A177-3AD203B41FA5}">
                      <a16:colId xmlns:a16="http://schemas.microsoft.com/office/drawing/2014/main" xmlns="" val="1779821884"/>
                    </a:ext>
                  </a:extLst>
                </a:gridCol>
                <a:gridCol w="2764589">
                  <a:extLst>
                    <a:ext uri="{9D8B030D-6E8A-4147-A177-3AD203B41FA5}">
                      <a16:colId xmlns:a16="http://schemas.microsoft.com/office/drawing/2014/main" xmlns="" val="2718820849"/>
                    </a:ext>
                  </a:extLst>
                </a:gridCol>
              </a:tblGrid>
              <a:tr h="492217">
                <a:tc>
                  <a:txBody>
                    <a:bodyPr/>
                    <a:lstStyle/>
                    <a:p>
                      <a:r>
                        <a:rPr lang="zh-CN" altLang="en-US" sz="2400" b="0" smtClean="0"/>
                        <a:t>实参类型</a:t>
                      </a:r>
                      <a:endParaRPr lang="zh-CN" altLang="en-US" sz="2400" b="0"/>
                    </a:p>
                  </a:txBody>
                  <a:tcPr/>
                </a:tc>
                <a:tc>
                  <a:txBody>
                    <a:bodyPr/>
                    <a:lstStyle/>
                    <a:p>
                      <a:r>
                        <a:rPr lang="zh-CN" altLang="en-US" sz="2400" b="0" smtClean="0"/>
                        <a:t>变量名</a:t>
                      </a:r>
                      <a:endParaRPr lang="zh-CN" altLang="en-US" sz="2400" b="0"/>
                    </a:p>
                  </a:txBody>
                  <a:tcPr/>
                </a:tc>
                <a:tc>
                  <a:txBody>
                    <a:bodyPr/>
                    <a:lstStyle/>
                    <a:p>
                      <a:r>
                        <a:rPr lang="zh-CN" altLang="en-US" sz="2400" b="0" smtClean="0"/>
                        <a:t>数组名</a:t>
                      </a:r>
                      <a:endParaRPr lang="zh-CN" altLang="en-US" sz="2400" b="0"/>
                    </a:p>
                  </a:txBody>
                  <a:tcPr/>
                </a:tc>
                <a:extLst>
                  <a:ext uri="{0D108BD9-81ED-4DB2-BD59-A6C34878D82A}">
                    <a16:rowId xmlns:a16="http://schemas.microsoft.com/office/drawing/2014/main" xmlns="" val="1717391679"/>
                  </a:ext>
                </a:extLst>
              </a:tr>
              <a:tr h="885990">
                <a:tc>
                  <a:txBody>
                    <a:bodyPr/>
                    <a:lstStyle/>
                    <a:p>
                      <a:r>
                        <a:rPr lang="zh-CN" altLang="en-US" sz="2400" b="0" smtClean="0"/>
                        <a:t>要求形参的类型</a:t>
                      </a:r>
                      <a:endParaRPr lang="zh-CN" altLang="en-US" sz="2400" b="0"/>
                    </a:p>
                  </a:txBody>
                  <a:tcPr/>
                </a:tc>
                <a:tc>
                  <a:txBody>
                    <a:bodyPr/>
                    <a:lstStyle/>
                    <a:p>
                      <a:r>
                        <a:rPr lang="zh-CN" altLang="en-US" sz="2400" b="0" smtClean="0"/>
                        <a:t>简单类型变量名</a:t>
                      </a:r>
                      <a:endParaRPr lang="zh-CN" altLang="en-US" sz="2400" b="0"/>
                    </a:p>
                  </a:txBody>
                  <a:tcPr/>
                </a:tc>
                <a:tc>
                  <a:txBody>
                    <a:bodyPr/>
                    <a:lstStyle/>
                    <a:p>
                      <a:r>
                        <a:rPr lang="zh-CN" altLang="en-US" sz="2400" b="0" smtClean="0"/>
                        <a:t>数组名或指针变量</a:t>
                      </a:r>
                      <a:endParaRPr lang="zh-CN" altLang="en-US" sz="2400" b="0"/>
                    </a:p>
                  </a:txBody>
                  <a:tcPr/>
                </a:tc>
                <a:extLst>
                  <a:ext uri="{0D108BD9-81ED-4DB2-BD59-A6C34878D82A}">
                    <a16:rowId xmlns:a16="http://schemas.microsoft.com/office/drawing/2014/main" xmlns="" val="3613155926"/>
                  </a:ext>
                </a:extLst>
              </a:tr>
              <a:tr h="885990">
                <a:tc>
                  <a:txBody>
                    <a:bodyPr/>
                    <a:lstStyle/>
                    <a:p>
                      <a:r>
                        <a:rPr lang="zh-CN" altLang="en-US" sz="2400" b="0" smtClean="0"/>
                        <a:t>传递的信息</a:t>
                      </a:r>
                      <a:endParaRPr lang="zh-CN" altLang="en-US" sz="2400" b="0"/>
                    </a:p>
                  </a:txBody>
                  <a:tcPr/>
                </a:tc>
                <a:tc>
                  <a:txBody>
                    <a:bodyPr/>
                    <a:lstStyle/>
                    <a:p>
                      <a:r>
                        <a:rPr lang="zh-CN" altLang="en-US" sz="2400" b="0" smtClean="0"/>
                        <a:t>变量的值</a:t>
                      </a:r>
                      <a:endParaRPr lang="zh-CN" altLang="en-US" sz="2400" b="0"/>
                    </a:p>
                  </a:txBody>
                  <a:tcPr/>
                </a:tc>
                <a:tc>
                  <a:txBody>
                    <a:bodyPr/>
                    <a:lstStyle/>
                    <a:p>
                      <a:r>
                        <a:rPr lang="zh-CN" altLang="en-US" sz="2400" b="0" smtClean="0"/>
                        <a:t>实参数组首元素的地址</a:t>
                      </a:r>
                      <a:endParaRPr lang="zh-CN" altLang="en-US" sz="2400" b="0"/>
                    </a:p>
                  </a:txBody>
                  <a:tcPr/>
                </a:tc>
                <a:extLst>
                  <a:ext uri="{0D108BD9-81ED-4DB2-BD59-A6C34878D82A}">
                    <a16:rowId xmlns:a16="http://schemas.microsoft.com/office/drawing/2014/main" xmlns="" val="714576470"/>
                  </a:ext>
                </a:extLst>
              </a:tr>
              <a:tr h="885990">
                <a:tc>
                  <a:txBody>
                    <a:bodyPr/>
                    <a:lstStyle/>
                    <a:p>
                      <a:r>
                        <a:rPr lang="zh-CN" altLang="en-US" sz="2400" b="0" smtClean="0"/>
                        <a:t>通过函数调用能否改变实参的值</a:t>
                      </a:r>
                      <a:endParaRPr lang="zh-CN" altLang="en-US" sz="2400" b="0"/>
                    </a:p>
                  </a:txBody>
                  <a:tcPr/>
                </a:tc>
                <a:tc>
                  <a:txBody>
                    <a:bodyPr/>
                    <a:lstStyle/>
                    <a:p>
                      <a:r>
                        <a:rPr lang="zh-CN" altLang="en-US" sz="2400" b="0" smtClean="0"/>
                        <a:t>不能改变实参变量的值</a:t>
                      </a:r>
                      <a:endParaRPr lang="zh-CN" altLang="en-US" sz="2400" b="0"/>
                    </a:p>
                  </a:txBody>
                  <a:tcPr/>
                </a:tc>
                <a:tc>
                  <a:txBody>
                    <a:bodyPr/>
                    <a:lstStyle/>
                    <a:p>
                      <a:r>
                        <a:rPr lang="zh-CN" altLang="en-US" sz="2400" b="0" smtClean="0"/>
                        <a:t>能改变实参数组的值</a:t>
                      </a:r>
                      <a:endParaRPr lang="zh-CN" altLang="en-US" sz="2400" b="0"/>
                    </a:p>
                  </a:txBody>
                  <a:tcPr/>
                </a:tc>
                <a:extLst>
                  <a:ext uri="{0D108BD9-81ED-4DB2-BD59-A6C34878D82A}">
                    <a16:rowId xmlns:a16="http://schemas.microsoft.com/office/drawing/2014/main" xmlns="" val="4196687742"/>
                  </a:ext>
                </a:extLst>
              </a:tr>
            </a:tbl>
          </a:graphicData>
        </a:graphic>
      </p:graphicFrame>
    </p:spTree>
    <p:extLst>
      <p:ext uri="{BB962C8B-B14F-4D97-AF65-F5344CB8AC3E}">
        <p14:creationId xmlns:p14="http://schemas.microsoft.com/office/powerpoint/2010/main" val="1433588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079770"/>
            <a:ext cx="10749063"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r>
              <a:rPr lang="zh-CN" altLang="en-US" sz="2400">
                <a:solidFill>
                  <a:schemeClr val="tx1"/>
                </a:solidFill>
              </a:rPr>
              <a:t>在函数调用进行虚实结合后，形参的值就是实参数组首元素的地址</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spcAft>
                <a:spcPts val="600"/>
              </a:spcAft>
              <a:defRPr/>
            </a:pPr>
            <a:r>
              <a:rPr lang="zh-CN" altLang="en-US" sz="2400" smtClean="0">
                <a:solidFill>
                  <a:schemeClr val="tx1"/>
                </a:solidFill>
              </a:rPr>
              <a:t>在</a:t>
            </a:r>
            <a:r>
              <a:rPr lang="zh-CN" altLang="en-US" sz="2400">
                <a:solidFill>
                  <a:schemeClr val="tx1"/>
                </a:solidFill>
              </a:rPr>
              <a:t>函数执行期间，它可以再被赋值。</a:t>
            </a:r>
            <a:endParaRPr lang="en-US" altLang="zh-CN" sz="2400">
              <a:solidFill>
                <a:schemeClr val="tx1"/>
              </a:solidFill>
            </a:endParaRPr>
          </a:p>
        </p:txBody>
      </p:sp>
      <p:grpSp>
        <p:nvGrpSpPr>
          <p:cNvPr id="15" name="组合 14">
            <a:extLst>
              <a:ext uri="{FF2B5EF4-FFF2-40B4-BE49-F238E27FC236}">
                <a16:creationId xmlns:a16="http://schemas.microsoft.com/office/drawing/2014/main" xmlns="" id="{17545ED2-DA8A-47EF-94D4-E66974757BFA}"/>
              </a:ext>
            </a:extLst>
          </p:cNvPr>
          <p:cNvGrpSpPr/>
          <p:nvPr/>
        </p:nvGrpSpPr>
        <p:grpSpPr>
          <a:xfrm>
            <a:off x="692806" y="1334433"/>
            <a:ext cx="10749063" cy="1208742"/>
            <a:chOff x="8582294" y="4088154"/>
            <a:chExt cx="11092289" cy="727500"/>
          </a:xfrm>
        </p:grpSpPr>
        <p:sp>
          <p:nvSpPr>
            <p:cNvPr id="18"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EFFFF"/>
                  </a:solidFill>
                </a:rPr>
                <a:t>注意</a:t>
              </a:r>
            </a:p>
          </p:txBody>
        </p:sp>
        <p:sp>
          <p:nvSpPr>
            <p:cNvPr id="19"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10303039"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a:solidFill>
                    <a:schemeClr val="tx1">
                      <a:lumMod val="75000"/>
                      <a:lumOff val="25000"/>
                    </a:schemeClr>
                  </a:solidFill>
                </a:rPr>
                <a:t>实参数组名代表一个固定的地址，或者说是指针常量，但形参数组名并不是一个固定的地址，而是按指针变量处理。</a:t>
              </a:r>
              <a:endParaRPr lang="zh-CN" altLang="en-US" sz="2400" dirty="0">
                <a:solidFill>
                  <a:schemeClr val="tx1">
                    <a:lumMod val="75000"/>
                    <a:lumOff val="25000"/>
                  </a:schemeClr>
                </a:solidFill>
              </a:endParaRPr>
            </a:p>
          </p:txBody>
        </p:sp>
        <p:sp>
          <p:nvSpPr>
            <p:cNvPr id="20"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9372957" y="451402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21" name="圆角矩形 20">
            <a:extLst>
              <a:ext uri="{FF2B5EF4-FFF2-40B4-BE49-F238E27FC236}">
                <a16:creationId xmlns:a16="http://schemas.microsoft.com/office/drawing/2014/main" xmlns="" id="{5382CD89-35B6-4BD4-B332-B011068CC402}"/>
              </a:ext>
            </a:extLst>
          </p:cNvPr>
          <p:cNvSpPr/>
          <p:nvPr/>
        </p:nvSpPr>
        <p:spPr>
          <a:xfrm>
            <a:off x="4057650" y="4086226"/>
            <a:ext cx="7255627" cy="2343770"/>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2400">
                <a:solidFill>
                  <a:schemeClr val="tx1"/>
                </a:solidFill>
              </a:rPr>
              <a:t>void fun (arr[ ],int n)</a:t>
            </a:r>
          </a:p>
          <a:p>
            <a:pPr algn="just" defTabSz="360363">
              <a:lnSpc>
                <a:spcPct val="120000"/>
              </a:lnSpc>
              <a:defRPr/>
            </a:pPr>
            <a:r>
              <a:rPr lang="en-US" altLang="zh-CN" sz="2400" smtClean="0">
                <a:solidFill>
                  <a:schemeClr val="tx1"/>
                </a:solidFill>
              </a:rPr>
              <a:t>{	printf</a:t>
            </a:r>
            <a:r>
              <a:rPr lang="en-US" altLang="zh-CN" sz="2400">
                <a:solidFill>
                  <a:schemeClr val="tx1"/>
                </a:solidFill>
              </a:rPr>
              <a:t>(″%d\n″, *arr</a:t>
            </a:r>
            <a:r>
              <a:rPr lang="en-US" altLang="zh-CN" sz="2400" smtClean="0">
                <a:solidFill>
                  <a:schemeClr val="tx1"/>
                </a:solidFill>
              </a:rPr>
              <a:t>);		</a:t>
            </a:r>
            <a:r>
              <a:rPr lang="en-US" altLang="zh-CN" sz="2400" smtClean="0">
                <a:solidFill>
                  <a:srgbClr val="008000"/>
                </a:solidFill>
              </a:rPr>
              <a:t>//</a:t>
            </a:r>
            <a:r>
              <a:rPr lang="zh-CN" altLang="en-US" sz="2400">
                <a:solidFill>
                  <a:srgbClr val="008000"/>
                </a:solidFill>
              </a:rPr>
              <a:t>输出</a:t>
            </a:r>
            <a:r>
              <a:rPr lang="en-US" altLang="zh-CN" sz="2400">
                <a:solidFill>
                  <a:srgbClr val="008000"/>
                </a:solidFill>
              </a:rPr>
              <a:t>array[0]</a:t>
            </a:r>
            <a:r>
              <a:rPr lang="zh-CN" altLang="en-US" sz="2400">
                <a:solidFill>
                  <a:srgbClr val="008000"/>
                </a:solidFill>
              </a:rPr>
              <a:t>的值</a:t>
            </a:r>
          </a:p>
          <a:p>
            <a:pPr algn="just" defTabSz="360363">
              <a:lnSpc>
                <a:spcPct val="120000"/>
              </a:lnSpc>
              <a:defRPr/>
            </a:pPr>
            <a:r>
              <a:rPr lang="en-US" altLang="zh-CN" sz="2400" smtClean="0">
                <a:solidFill>
                  <a:schemeClr val="tx1"/>
                </a:solidFill>
              </a:rPr>
              <a:t>	arr=arr+3;			</a:t>
            </a:r>
            <a:r>
              <a:rPr lang="en-US" altLang="zh-CN" sz="2400">
                <a:solidFill>
                  <a:srgbClr val="008000"/>
                </a:solidFill>
              </a:rPr>
              <a:t>//</a:t>
            </a:r>
            <a:r>
              <a:rPr lang="zh-CN" altLang="en-US" sz="2400">
                <a:solidFill>
                  <a:srgbClr val="008000"/>
                </a:solidFill>
              </a:rPr>
              <a:t>形参数组名可以被赋值</a:t>
            </a:r>
          </a:p>
          <a:p>
            <a:pPr algn="just" defTabSz="360363">
              <a:lnSpc>
                <a:spcPct val="120000"/>
              </a:lnSpc>
              <a:defRPr/>
            </a:pPr>
            <a:r>
              <a:rPr lang="en-US" altLang="zh-CN" sz="2400" smtClean="0">
                <a:solidFill>
                  <a:schemeClr val="tx1"/>
                </a:solidFill>
              </a:rPr>
              <a:t>	printf</a:t>
            </a:r>
            <a:r>
              <a:rPr lang="en-US" altLang="zh-CN" sz="2400">
                <a:solidFill>
                  <a:schemeClr val="tx1"/>
                </a:solidFill>
              </a:rPr>
              <a:t>(″%d\n″, *arr</a:t>
            </a:r>
            <a:r>
              <a:rPr lang="en-US" altLang="zh-CN" sz="2400" smtClean="0">
                <a:solidFill>
                  <a:schemeClr val="tx1"/>
                </a:solidFill>
              </a:rPr>
              <a:t>);		</a:t>
            </a:r>
            <a:r>
              <a:rPr lang="en-US" altLang="zh-CN" sz="2400">
                <a:solidFill>
                  <a:srgbClr val="008000"/>
                </a:solidFill>
              </a:rPr>
              <a:t>//</a:t>
            </a:r>
            <a:r>
              <a:rPr lang="zh-CN" altLang="en-US" sz="2400">
                <a:solidFill>
                  <a:srgbClr val="008000"/>
                </a:solidFill>
              </a:rPr>
              <a:t>输出</a:t>
            </a:r>
            <a:r>
              <a:rPr lang="en-US" altLang="zh-CN" sz="2400">
                <a:solidFill>
                  <a:srgbClr val="008000"/>
                </a:solidFill>
              </a:rPr>
              <a:t>array[3]</a:t>
            </a:r>
            <a:r>
              <a:rPr lang="zh-CN" altLang="en-US" sz="2400">
                <a:solidFill>
                  <a:srgbClr val="008000"/>
                </a:solidFill>
              </a:rPr>
              <a:t>的值</a:t>
            </a:r>
          </a:p>
          <a:p>
            <a:pPr algn="just" defTabSz="360363">
              <a:lnSpc>
                <a:spcPct val="120000"/>
              </a:lnSpc>
              <a:defRPr/>
            </a:pPr>
            <a:r>
              <a:rPr lang="en-US" altLang="zh-CN" sz="2400" smtClean="0">
                <a:solidFill>
                  <a:schemeClr val="tx1"/>
                </a:solidFill>
              </a:rPr>
              <a:t>}</a:t>
            </a:r>
            <a:endParaRPr lang="zh-CN" altLang="en-US" sz="2400">
              <a:solidFill>
                <a:srgbClr val="008000"/>
              </a:solidFill>
            </a:endParaRPr>
          </a:p>
        </p:txBody>
      </p:sp>
    </p:spTree>
    <p:extLst>
      <p:ext uri="{BB962C8B-B14F-4D97-AF65-F5344CB8AC3E}">
        <p14:creationId xmlns:p14="http://schemas.microsoft.com/office/powerpoint/2010/main" val="201521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85751" y="642938"/>
            <a:ext cx="4762500" cy="785812"/>
          </a:xfrm>
          <a:prstGeom prst="rect">
            <a:avLst/>
          </a:prstGeom>
          <a:noFill/>
          <a:ln w="9525">
            <a:noFill/>
            <a:miter lim="800000"/>
            <a:headEnd/>
            <a:tailEnd/>
          </a:ln>
        </p:spPr>
        <p:txBody>
          <a:bodyPr/>
          <a:lstStyle/>
          <a:p>
            <a:pPr marL="342900" indent="-342900" fontAlgn="base">
              <a:lnSpc>
                <a:spcPct val="120000"/>
              </a:lnSpc>
              <a:spcAft>
                <a:spcPct val="0"/>
              </a:spcAft>
              <a:defRPr/>
            </a:pPr>
            <a:r>
              <a:rPr kumimoji="1" lang="en-US" altLang="zh-CN" sz="2800" b="1" kern="0" dirty="0" err="1">
                <a:solidFill>
                  <a:srgbClr val="00B050"/>
                </a:solidFill>
              </a:rPr>
              <a:t>int</a:t>
            </a:r>
            <a:r>
              <a:rPr kumimoji="1" lang="en-US" altLang="zh-CN" sz="2800" b="1" kern="0" dirty="0">
                <a:solidFill>
                  <a:srgbClr val="00B050"/>
                </a:solidFill>
              </a:rPr>
              <a:t> </a:t>
            </a:r>
            <a:r>
              <a:rPr kumimoji="1" lang="en-US" altLang="zh-CN" sz="2800" b="1" kern="0" dirty="0" err="1">
                <a:solidFill>
                  <a:srgbClr val="00B050"/>
                </a:solidFill>
              </a:rPr>
              <a:t>i</a:t>
            </a:r>
            <a:r>
              <a:rPr kumimoji="1" lang="en-US" altLang="zh-CN" sz="2800" b="1" kern="0" dirty="0">
                <a:solidFill>
                  <a:srgbClr val="00B050"/>
                </a:solidFill>
              </a:rPr>
              <a:t>=3,j=6,k;</a:t>
            </a:r>
          </a:p>
        </p:txBody>
      </p:sp>
      <p:sp>
        <p:nvSpPr>
          <p:cNvPr id="7" name="Rectangle 3"/>
          <p:cNvSpPr txBox="1">
            <a:spLocks noChangeArrowheads="1"/>
          </p:cNvSpPr>
          <p:nvPr/>
        </p:nvSpPr>
        <p:spPr bwMode="auto">
          <a:xfrm>
            <a:off x="285768" y="1428751"/>
            <a:ext cx="4286249" cy="785813"/>
          </a:xfrm>
          <a:prstGeom prst="rect">
            <a:avLst/>
          </a:prstGeom>
          <a:noFill/>
          <a:ln w="9525">
            <a:noFill/>
            <a:miter lim="800000"/>
            <a:headEnd/>
            <a:tailEnd/>
          </a:ln>
        </p:spPr>
        <p:txBody>
          <a:bodyPr/>
          <a:lstStyle/>
          <a:p>
            <a:pPr marL="342900" indent="-342900" fontAlgn="base">
              <a:lnSpc>
                <a:spcPct val="120000"/>
              </a:lnSpc>
              <a:spcAft>
                <a:spcPct val="0"/>
              </a:spcAft>
              <a:defRPr/>
            </a:pPr>
            <a:r>
              <a:rPr kumimoji="1" lang="en-US" altLang="zh-CN" sz="2800" b="1" kern="0" dirty="0" err="1">
                <a:solidFill>
                  <a:srgbClr val="00B050"/>
                </a:solidFill>
              </a:rPr>
              <a:t>printf</a:t>
            </a:r>
            <a:r>
              <a:rPr kumimoji="1" lang="en-US" altLang="zh-CN" sz="2800" b="1" kern="0" dirty="0">
                <a:solidFill>
                  <a:srgbClr val="00B050"/>
                </a:solidFill>
              </a:rPr>
              <a:t>(“%</a:t>
            </a:r>
            <a:r>
              <a:rPr kumimoji="1" lang="en-US" altLang="zh-CN" sz="2800" b="1" kern="0" dirty="0" err="1">
                <a:solidFill>
                  <a:srgbClr val="00B050"/>
                </a:solidFill>
              </a:rPr>
              <a:t>d”,i</a:t>
            </a:r>
            <a:r>
              <a:rPr kumimoji="1" lang="en-US" altLang="zh-CN" sz="2800" b="1" kern="0" dirty="0">
                <a:solidFill>
                  <a:srgbClr val="00B050"/>
                </a:solidFill>
              </a:rPr>
              <a:t>);</a:t>
            </a:r>
          </a:p>
        </p:txBody>
      </p:sp>
      <p:sp>
        <p:nvSpPr>
          <p:cNvPr id="8" name="圆角矩形标注 7"/>
          <p:cNvSpPr>
            <a:spLocks noChangeArrowheads="1"/>
          </p:cNvSpPr>
          <p:nvPr/>
        </p:nvSpPr>
        <p:spPr bwMode="auto">
          <a:xfrm>
            <a:off x="381001" y="2428875"/>
            <a:ext cx="3143251" cy="642938"/>
          </a:xfrm>
          <a:prstGeom prst="wedgeRoundRectCallout">
            <a:avLst>
              <a:gd name="adj1" fmla="val 60991"/>
              <a:gd name="adj2" fmla="val -125898"/>
              <a:gd name="adj3" fmla="val 16667"/>
            </a:avLst>
          </a:prstGeom>
          <a:solidFill>
            <a:srgbClr val="FFFFCC"/>
          </a:solidFill>
          <a:ln w="9525" algn="ctr">
            <a:solidFill>
              <a:schemeClr val="tx1"/>
            </a:solidFill>
            <a:miter lim="800000"/>
            <a:headEnd/>
            <a:tailEnd/>
          </a:ln>
        </p:spPr>
        <p:txBody>
          <a:bodyPr/>
          <a:lstStyle/>
          <a:p>
            <a:pPr algn="ctr" fontAlgn="base">
              <a:spcBef>
                <a:spcPct val="0"/>
              </a:spcBef>
              <a:spcAft>
                <a:spcPct val="0"/>
              </a:spcAft>
            </a:pPr>
            <a:r>
              <a:rPr kumimoji="1" lang="zh-CN" altLang="zh-CN" sz="2800" b="1" smtClean="0">
                <a:solidFill>
                  <a:srgbClr val="000000"/>
                </a:solidFill>
                <a:latin typeface="Arial" charset="0"/>
              </a:rPr>
              <a:t>通过变量名</a:t>
            </a:r>
            <a:r>
              <a:rPr kumimoji="1" lang="en-US" altLang="zh-CN" sz="2800" b="1" smtClean="0">
                <a:solidFill>
                  <a:srgbClr val="FF0000"/>
                </a:solidFill>
                <a:latin typeface="Arial" charset="0"/>
              </a:rPr>
              <a:t>i</a:t>
            </a:r>
            <a:endParaRPr kumimoji="1" lang="zh-CN" altLang="en-US" sz="2800" b="1" smtClean="0">
              <a:solidFill>
                <a:srgbClr val="FF0000"/>
              </a:solidFill>
              <a:latin typeface="Arial" charset="0"/>
            </a:endParaRPr>
          </a:p>
        </p:txBody>
      </p:sp>
      <p:sp>
        <p:nvSpPr>
          <p:cNvPr id="9" name="圆角矩形标注 8"/>
          <p:cNvSpPr>
            <a:spLocks noChangeArrowheads="1"/>
          </p:cNvSpPr>
          <p:nvPr/>
        </p:nvSpPr>
        <p:spPr bwMode="auto">
          <a:xfrm>
            <a:off x="381003" y="3500438"/>
            <a:ext cx="4000500" cy="1643062"/>
          </a:xfrm>
          <a:prstGeom prst="wedgeRoundRectCallout">
            <a:avLst>
              <a:gd name="adj1" fmla="val 53130"/>
              <a:gd name="adj2" fmla="val -100222"/>
              <a:gd name="adj3" fmla="val 16667"/>
            </a:avLst>
          </a:prstGeom>
          <a:solidFill>
            <a:srgbClr val="FFFFCC"/>
          </a:solidFill>
          <a:ln w="9525" algn="ctr">
            <a:solidFill>
              <a:schemeClr val="tx1"/>
            </a:solidFill>
            <a:miter lim="800000"/>
            <a:headEnd/>
            <a:tailEnd/>
          </a:ln>
        </p:spPr>
        <p:txBody>
          <a:bodyPr/>
          <a:lstStyle/>
          <a:p>
            <a:pPr fontAlgn="base">
              <a:spcBef>
                <a:spcPct val="0"/>
              </a:spcBef>
              <a:spcAft>
                <a:spcPct val="0"/>
              </a:spcAft>
            </a:pPr>
            <a:r>
              <a:rPr kumimoji="1" lang="zh-CN" altLang="zh-CN" sz="2800" b="1" smtClean="0">
                <a:solidFill>
                  <a:srgbClr val="000000"/>
                </a:solidFill>
                <a:latin typeface="Arial" charset="0"/>
              </a:rPr>
              <a:t>找到</a:t>
            </a:r>
            <a:r>
              <a:rPr kumimoji="1" lang="en-US" altLang="zh-CN" sz="2800" b="1" smtClean="0">
                <a:solidFill>
                  <a:srgbClr val="FF0000"/>
                </a:solidFill>
                <a:latin typeface="Arial" charset="0"/>
              </a:rPr>
              <a:t>i</a:t>
            </a:r>
            <a:r>
              <a:rPr kumimoji="1" lang="zh-CN" altLang="zh-CN" sz="2800" b="1" smtClean="0">
                <a:solidFill>
                  <a:srgbClr val="000000"/>
                </a:solidFill>
                <a:latin typeface="Arial" charset="0"/>
              </a:rPr>
              <a:t>的地址</a:t>
            </a:r>
            <a:r>
              <a:rPr kumimoji="1" lang="en-US" altLang="zh-CN" sz="2800" b="1" smtClean="0">
                <a:solidFill>
                  <a:srgbClr val="000000"/>
                </a:solidFill>
                <a:latin typeface="Arial" charset="0"/>
              </a:rPr>
              <a:t>2000</a:t>
            </a:r>
            <a:r>
              <a:rPr kumimoji="1" lang="zh-CN" altLang="zh-CN" sz="2800" b="1" smtClean="0">
                <a:solidFill>
                  <a:srgbClr val="000000"/>
                </a:solidFill>
                <a:latin typeface="Arial" charset="0"/>
              </a:rPr>
              <a:t>，从而</a:t>
            </a:r>
            <a:r>
              <a:rPr kumimoji="1" lang="zh-CN" altLang="en-US" sz="2800" b="1" smtClean="0">
                <a:solidFill>
                  <a:srgbClr val="000000"/>
                </a:solidFill>
                <a:latin typeface="Arial" charset="0"/>
              </a:rPr>
              <a:t>从</a:t>
            </a:r>
            <a:r>
              <a:rPr kumimoji="1" lang="zh-CN" altLang="zh-CN" sz="2800" b="1" smtClean="0">
                <a:solidFill>
                  <a:srgbClr val="000000"/>
                </a:solidFill>
                <a:latin typeface="Arial" charset="0"/>
              </a:rPr>
              <a:t>存储单元</a:t>
            </a:r>
            <a:r>
              <a:rPr kumimoji="1" lang="zh-CN" altLang="en-US" sz="2800" b="1" smtClean="0">
                <a:solidFill>
                  <a:srgbClr val="000000"/>
                </a:solidFill>
                <a:latin typeface="Arial" charset="0"/>
              </a:rPr>
              <a:t>读</a:t>
            </a:r>
            <a:r>
              <a:rPr kumimoji="1" lang="zh-CN" altLang="zh-CN" sz="2800" b="1" smtClean="0">
                <a:solidFill>
                  <a:srgbClr val="000000"/>
                </a:solidFill>
                <a:latin typeface="Arial" charset="0"/>
              </a:rPr>
              <a:t>取</a:t>
            </a:r>
            <a:r>
              <a:rPr kumimoji="1" lang="en-US" altLang="zh-CN" sz="2800" b="1" smtClean="0">
                <a:solidFill>
                  <a:srgbClr val="000000"/>
                </a:solidFill>
                <a:latin typeface="Arial" charset="0"/>
              </a:rPr>
              <a:t>3</a:t>
            </a:r>
            <a:endParaRPr kumimoji="1" lang="zh-CN" altLang="en-US" sz="2800" b="1" smtClean="0">
              <a:solidFill>
                <a:srgbClr val="000000"/>
              </a:solidFill>
              <a:latin typeface="Arial" charset="0"/>
            </a:endParaRPr>
          </a:p>
        </p:txBody>
      </p:sp>
      <p:pic>
        <p:nvPicPr>
          <p:cNvPr id="2355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67" y="26988"/>
            <a:ext cx="7715249"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1" y="2286003"/>
            <a:ext cx="776816"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图片 9"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49766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23"/>
                                        </p:tgtEl>
                                        <p:attrNameLst>
                                          <p:attrName>style.visibility</p:attrName>
                                        </p:attrNameLst>
                                      </p:cBhvr>
                                      <p:to>
                                        <p:strVal val="visible"/>
                                      </p:to>
                                    </p:set>
                                    <p:animEffect transition="in" filter="blinds(horizontal)">
                                      <p:cBhvr>
                                        <p:cTn id="12" dur="500"/>
                                        <p:tgtEl>
                                          <p:spTgt spid="235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01199"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371475" y="1595344"/>
            <a:ext cx="5264012"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a:t>#include &lt;stdio.h&gt;</a:t>
            </a:r>
          </a:p>
          <a:p>
            <a:pPr defTabSz="363538"/>
            <a:r>
              <a:rPr lang="en-US" altLang="zh-CN" sz="2000"/>
              <a:t>int main()</a:t>
            </a:r>
          </a:p>
          <a:p>
            <a:pPr defTabSz="363538"/>
            <a:r>
              <a:rPr lang="en-US" altLang="zh-CN" sz="2000"/>
              <a:t>{	void inv(int x[],int n);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int i,a[10]={3,7,9,11,0,6,7,5,4,2};</a:t>
            </a:r>
          </a:p>
          <a:p>
            <a:pPr defTabSz="363538"/>
            <a:r>
              <a:rPr lang="en-US" altLang="zh-CN" sz="2000"/>
              <a:t>	printf("The original array:\n");</a:t>
            </a:r>
          </a:p>
          <a:p>
            <a:pPr defTabSz="363538"/>
            <a:r>
              <a:rPr lang="en-US" altLang="zh-CN" sz="2000"/>
              <a:t>	for(i=0;i&lt;10;i++)</a:t>
            </a:r>
          </a:p>
          <a:p>
            <a:pPr defTabSz="363538"/>
            <a:r>
              <a:rPr lang="en-US" altLang="zh-CN" sz="2000"/>
              <a:t>	</a:t>
            </a:r>
            <a:r>
              <a:rPr lang="en-US" altLang="zh-CN" sz="2000" smtClean="0"/>
              <a:t>	printf</a:t>
            </a:r>
            <a:r>
              <a:rPr lang="en-US" altLang="zh-CN" sz="2000"/>
              <a:t>("%d ",a[i]);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printf("\n</a:t>
            </a:r>
            <a:r>
              <a:rPr lang="en-US" altLang="zh-CN" sz="2000" smtClean="0"/>
              <a:t>");</a:t>
            </a:r>
          </a:p>
          <a:p>
            <a:pPr defTabSz="363538"/>
            <a:endParaRPr lang="en-US" altLang="zh-CN" sz="2000"/>
          </a:p>
          <a:p>
            <a:pPr defTabSz="363538"/>
            <a:r>
              <a:rPr lang="en-US" altLang="zh-CN" sz="2000"/>
              <a:t>	inv(a,10);	</a:t>
            </a:r>
            <a:r>
              <a:rPr lang="en-US" altLang="zh-CN" sz="2000" smtClean="0"/>
              <a:t>	</a:t>
            </a:r>
          </a:p>
          <a:p>
            <a:pPr defTabSz="363538"/>
            <a:r>
              <a:rPr lang="en-US" altLang="zh-CN" sz="2000" smtClean="0"/>
              <a:t>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printf("The array has been inverted:\n");</a:t>
            </a:r>
          </a:p>
          <a:p>
            <a:pPr defTabSz="363538"/>
            <a:r>
              <a:rPr lang="en-US" altLang="zh-CN" sz="2000"/>
              <a:t>	for(i=0;i&lt;10;i++)</a:t>
            </a:r>
          </a:p>
          <a:p>
            <a:pPr defTabSz="363538"/>
            <a:r>
              <a:rPr lang="en-US" altLang="zh-CN" sz="2000"/>
              <a:t>	</a:t>
            </a:r>
            <a:r>
              <a:rPr lang="en-US" altLang="zh-CN" sz="2000" smtClean="0"/>
              <a:t>	printf</a:t>
            </a:r>
            <a:r>
              <a:rPr lang="en-US" altLang="zh-CN" sz="2000"/>
              <a:t>("%d ",a[i]);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printf("\n");</a:t>
            </a:r>
          </a:p>
          <a:p>
            <a:pPr defTabSz="363538"/>
            <a:r>
              <a:rPr lang="en-US" altLang="zh-CN" sz="2000"/>
              <a:t>	return 0;</a:t>
            </a:r>
          </a:p>
          <a:p>
            <a:pPr defTabSz="363538"/>
            <a:r>
              <a:rPr lang="en-US" altLang="zh-CN" sz="2000" smtClean="0"/>
              <a:t>}</a:t>
            </a:r>
            <a:endParaRPr lang="en-US" altLang="zh-CN" sz="2000"/>
          </a:p>
        </p:txBody>
      </p:sp>
      <p:sp>
        <p:nvSpPr>
          <p:cNvPr id="13" name="圆角矩形 12">
            <a:extLst>
              <a:ext uri="{FF2B5EF4-FFF2-40B4-BE49-F238E27FC236}">
                <a16:creationId xmlns:a16="http://schemas.microsoft.com/office/drawing/2014/main" xmlns="" id="{5382CD89-35B6-4BD4-B332-B011068CC402}"/>
              </a:ext>
            </a:extLst>
          </p:cNvPr>
          <p:cNvSpPr/>
          <p:nvPr/>
        </p:nvSpPr>
        <p:spPr>
          <a:xfrm>
            <a:off x="6249719" y="1481050"/>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smtClean="0"/>
              <a:t>void </a:t>
            </a:r>
            <a:r>
              <a:rPr lang="en-US" altLang="zh-CN" sz="2400"/>
              <a:t>inv(int x[],int n)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en-US" altLang="zh-CN" sz="2400"/>
              <a:t>{	int </a:t>
            </a:r>
            <a:r>
              <a:rPr lang="en-US" altLang="zh-CN" sz="2400" smtClean="0"/>
              <a:t>temp,i,j;</a:t>
            </a:r>
            <a:endParaRPr lang="en-US" altLang="zh-CN" sz="2400"/>
          </a:p>
          <a:p>
            <a:pPr defTabSz="363538"/>
            <a:r>
              <a:rPr lang="en-US" altLang="zh-CN" sz="2400"/>
              <a:t>	</a:t>
            </a:r>
            <a:r>
              <a:rPr lang="en-US" altLang="zh-CN" sz="2400" smtClean="0"/>
              <a:t>for(i=0</a:t>
            </a:r>
            <a:r>
              <a:rPr lang="zh-CN" altLang="en-US" sz="2400" smtClean="0"/>
              <a:t>，</a:t>
            </a:r>
            <a:r>
              <a:rPr lang="en-US" altLang="zh-CN" sz="2400" smtClean="0"/>
              <a:t>j=n-1 ; i&lt;j ;i++,j--)</a:t>
            </a:r>
            <a:endParaRPr lang="en-US" altLang="zh-CN" sz="2400"/>
          </a:p>
          <a:p>
            <a:pPr defTabSz="363538"/>
            <a:r>
              <a:rPr lang="en-US" altLang="zh-CN" sz="2400"/>
              <a:t>	{			temp=x[i</a:t>
            </a:r>
            <a:r>
              <a:rPr lang="en-US" altLang="zh-CN" sz="2400" smtClean="0"/>
              <a:t>];</a:t>
            </a:r>
          </a:p>
          <a:p>
            <a:pPr lvl="3" defTabSz="363538"/>
            <a:r>
              <a:rPr lang="en-US" altLang="zh-CN" sz="2400" smtClean="0"/>
              <a:t> x[i</a:t>
            </a:r>
            <a:r>
              <a:rPr lang="en-US" altLang="zh-CN" sz="2400"/>
              <a:t>]=x[j</a:t>
            </a:r>
            <a:r>
              <a:rPr lang="en-US" altLang="zh-CN" sz="2400" smtClean="0"/>
              <a:t>]; </a:t>
            </a:r>
          </a:p>
          <a:p>
            <a:pPr lvl="3" defTabSz="363538"/>
            <a:r>
              <a:rPr lang="en-US" altLang="zh-CN" sz="2400" smtClean="0"/>
              <a:t>x[j</a:t>
            </a:r>
            <a:r>
              <a:rPr lang="en-US" altLang="zh-CN" sz="2400"/>
              <a:t>]=temp;	</a:t>
            </a:r>
            <a:endParaRPr lang="zh-CN" altLang="en-US" sz="2400">
              <a:solidFill>
                <a:srgbClr val="008000"/>
              </a:solidFill>
            </a:endParaRPr>
          </a:p>
          <a:p>
            <a:pPr defTabSz="363538"/>
            <a:r>
              <a:rPr lang="zh-CN" altLang="en-US" sz="2400"/>
              <a:t>	</a:t>
            </a:r>
            <a:r>
              <a:rPr lang="en-US" altLang="zh-CN" sz="2400"/>
              <a:t>}</a:t>
            </a:r>
          </a:p>
          <a:p>
            <a:pPr defTabSz="363538"/>
            <a:r>
              <a:rPr lang="en-US" altLang="zh-CN" sz="2400"/>
              <a:t>	return;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817956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01199"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16" name="圆角矩形 12">
            <a:extLst>
              <a:ext uri="{FF2B5EF4-FFF2-40B4-BE49-F238E27FC236}">
                <a16:creationId xmlns:a16="http://schemas.microsoft.com/office/drawing/2014/main" xmlns="" id="{5382CD89-35B6-4BD4-B332-B011068CC402}"/>
              </a:ext>
            </a:extLst>
          </p:cNvPr>
          <p:cNvSpPr/>
          <p:nvPr/>
        </p:nvSpPr>
        <p:spPr>
          <a:xfrm>
            <a:off x="761209" y="1720940"/>
            <a:ext cx="5200755"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a:t>#include &lt;stdio.h&gt;</a:t>
            </a:r>
          </a:p>
          <a:p>
            <a:pPr defTabSz="363538"/>
            <a:r>
              <a:rPr lang="en-US" altLang="zh-CN" sz="2000"/>
              <a:t>int main()</a:t>
            </a:r>
          </a:p>
          <a:p>
            <a:pPr defTabSz="363538"/>
            <a:r>
              <a:rPr lang="en-US" altLang="zh-CN" sz="2000"/>
              <a:t>{	void inv(int *x,int n);</a:t>
            </a:r>
          </a:p>
          <a:p>
            <a:pPr defTabSz="363538"/>
            <a:r>
              <a:rPr lang="en-US" altLang="zh-CN" sz="2000"/>
              <a:t>	int i,a[10]={3,7,9,11,0,6,7,5,4,2};</a:t>
            </a:r>
          </a:p>
          <a:p>
            <a:pPr defTabSz="363538"/>
            <a:r>
              <a:rPr lang="en-US" altLang="zh-CN" sz="2000"/>
              <a:t>	printf("The original array:\n");</a:t>
            </a:r>
          </a:p>
          <a:p>
            <a:pPr defTabSz="363538"/>
            <a:r>
              <a:rPr lang="en-US" altLang="zh-CN" sz="2000"/>
              <a:t>	for(i=0;i&lt;10;i++)</a:t>
            </a:r>
          </a:p>
          <a:p>
            <a:pPr defTabSz="363538"/>
            <a:r>
              <a:rPr lang="en-US" altLang="zh-CN" sz="2000"/>
              <a:t>		printf("%d ",a[i]);</a:t>
            </a:r>
          </a:p>
          <a:p>
            <a:pPr defTabSz="363538"/>
            <a:r>
              <a:rPr lang="en-US" altLang="zh-CN" sz="2000"/>
              <a:t>	printf("\n</a:t>
            </a:r>
            <a:r>
              <a:rPr lang="en-US" altLang="zh-CN" sz="2000" smtClean="0"/>
              <a:t>");</a:t>
            </a:r>
          </a:p>
          <a:p>
            <a:pPr defTabSz="363538"/>
            <a:endParaRPr lang="en-US" altLang="zh-CN" sz="2000"/>
          </a:p>
          <a:p>
            <a:pPr defTabSz="363538"/>
            <a:r>
              <a:rPr lang="en-US" altLang="zh-CN" sz="2000"/>
              <a:t>	inv(a,10</a:t>
            </a:r>
            <a:r>
              <a:rPr lang="en-US" altLang="zh-CN" sz="2000" smtClean="0"/>
              <a:t>);</a:t>
            </a:r>
          </a:p>
          <a:p>
            <a:pPr defTabSz="363538"/>
            <a:endParaRPr lang="en-US" altLang="zh-CN" sz="2000"/>
          </a:p>
          <a:p>
            <a:pPr defTabSz="363538"/>
            <a:r>
              <a:rPr lang="en-US" altLang="zh-CN" sz="2000"/>
              <a:t>	printf("The array has been inverted:\n");</a:t>
            </a:r>
          </a:p>
          <a:p>
            <a:pPr defTabSz="363538"/>
            <a:r>
              <a:rPr lang="en-US" altLang="zh-CN" sz="2000"/>
              <a:t>	for(i=0;i&lt;10;i++)</a:t>
            </a:r>
          </a:p>
          <a:p>
            <a:pPr defTabSz="363538"/>
            <a:r>
              <a:rPr lang="en-US" altLang="zh-CN" sz="2000"/>
              <a:t>		printf("%d ",a[i]);</a:t>
            </a:r>
          </a:p>
          <a:p>
            <a:pPr defTabSz="363538"/>
            <a:r>
              <a:rPr lang="en-US" altLang="zh-CN" sz="2000"/>
              <a:t>	printf("\n");</a:t>
            </a:r>
          </a:p>
          <a:p>
            <a:pPr defTabSz="363538"/>
            <a:r>
              <a:rPr lang="en-US" altLang="zh-CN" sz="2000"/>
              <a:t>	return 0;</a:t>
            </a:r>
          </a:p>
          <a:p>
            <a:pPr defTabSz="363538"/>
            <a:r>
              <a:rPr lang="en-US" altLang="zh-CN" sz="2000"/>
              <a:t>}</a:t>
            </a:r>
          </a:p>
          <a:p>
            <a:pPr defTabSz="363538"/>
            <a:endParaRPr lang="en-US" altLang="zh-CN" sz="2000"/>
          </a:p>
        </p:txBody>
      </p:sp>
      <p:sp>
        <p:nvSpPr>
          <p:cNvPr id="13" name="圆角矩形 12">
            <a:extLst>
              <a:ext uri="{FF2B5EF4-FFF2-40B4-BE49-F238E27FC236}">
                <a16:creationId xmlns:a16="http://schemas.microsoft.com/office/drawing/2014/main" xmlns="" id="{5382CD89-35B6-4BD4-B332-B011068CC402}"/>
              </a:ext>
            </a:extLst>
          </p:cNvPr>
          <p:cNvSpPr/>
          <p:nvPr/>
        </p:nvSpPr>
        <p:spPr>
          <a:xfrm>
            <a:off x="6300788" y="1744658"/>
            <a:ext cx="5557837"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2400"/>
          </a:p>
          <a:p>
            <a:pPr defTabSz="363538"/>
            <a:r>
              <a:rPr lang="en-US" altLang="zh-CN" sz="2400"/>
              <a:t>void inv(int </a:t>
            </a:r>
            <a:r>
              <a:rPr lang="en-US" altLang="zh-CN" sz="2400">
                <a:solidFill>
                  <a:schemeClr val="accent6"/>
                </a:solidFill>
              </a:rPr>
              <a:t>*x</a:t>
            </a:r>
            <a:r>
              <a:rPr lang="en-US" altLang="zh-CN" sz="2400"/>
              <a:t>,int n)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en-US" altLang="zh-CN" sz="2400"/>
              <a:t>{	</a:t>
            </a:r>
            <a:r>
              <a:rPr lang="en-US" altLang="zh-CN" sz="2400" smtClean="0"/>
              <a:t>int temp, </a:t>
            </a:r>
            <a:r>
              <a:rPr lang="en-US" altLang="zh-CN" sz="2400" smtClean="0">
                <a:solidFill>
                  <a:schemeClr val="accent6"/>
                </a:solidFill>
              </a:rPr>
              <a:t>*i</a:t>
            </a:r>
            <a:r>
              <a:rPr lang="en-US" altLang="zh-CN" sz="2400" smtClean="0"/>
              <a:t>, </a:t>
            </a:r>
            <a:r>
              <a:rPr lang="en-US" altLang="zh-CN" sz="2400" smtClean="0">
                <a:solidFill>
                  <a:schemeClr val="accent6"/>
                </a:solidFill>
              </a:rPr>
              <a:t>*j</a:t>
            </a:r>
            <a:r>
              <a:rPr lang="en-US" altLang="zh-CN" sz="2400" smtClean="0"/>
              <a:t>;</a:t>
            </a:r>
            <a:endParaRPr lang="en-US" altLang="zh-CN" sz="2400"/>
          </a:p>
          <a:p>
            <a:pPr defTabSz="363538"/>
            <a:r>
              <a:rPr lang="en-US" altLang="zh-CN" sz="2400"/>
              <a:t>	</a:t>
            </a:r>
            <a:r>
              <a:rPr lang="en-US" altLang="zh-CN" sz="2400" smtClean="0"/>
              <a:t>for(</a:t>
            </a:r>
            <a:r>
              <a:rPr lang="en-US" altLang="zh-CN" sz="2400" smtClean="0">
                <a:solidFill>
                  <a:schemeClr val="accent6"/>
                </a:solidFill>
              </a:rPr>
              <a:t>i=x, </a:t>
            </a:r>
            <a:r>
              <a:rPr lang="en-US" altLang="zh-CN" sz="2400">
                <a:solidFill>
                  <a:schemeClr val="accent6"/>
                </a:solidFill>
              </a:rPr>
              <a:t>j=x+n-1; ;</a:t>
            </a:r>
            <a:r>
              <a:rPr lang="en-US" altLang="zh-CN" sz="2400" smtClean="0">
                <a:solidFill>
                  <a:schemeClr val="accent6"/>
                </a:solidFill>
              </a:rPr>
              <a:t>i&lt;j ;i</a:t>
            </a:r>
            <a:r>
              <a:rPr lang="en-US" altLang="zh-CN" sz="2400">
                <a:solidFill>
                  <a:schemeClr val="accent6"/>
                </a:solidFill>
              </a:rPr>
              <a:t>++,j--</a:t>
            </a:r>
            <a:r>
              <a:rPr lang="en-US" altLang="zh-CN" sz="2400"/>
              <a:t>)</a:t>
            </a:r>
          </a:p>
          <a:p>
            <a:pPr defTabSz="363538"/>
            <a:r>
              <a:rPr lang="en-US" altLang="zh-CN" sz="2400"/>
              <a:t>	{	</a:t>
            </a:r>
            <a:r>
              <a:rPr lang="en-US" altLang="zh-CN" sz="2400">
                <a:solidFill>
                  <a:schemeClr val="accent6"/>
                </a:solidFill>
              </a:rPr>
              <a:t>temp=*i</a:t>
            </a:r>
            <a:r>
              <a:rPr lang="en-US" altLang="zh-CN" sz="2400" smtClean="0">
                <a:solidFill>
                  <a:schemeClr val="accent6"/>
                </a:solidFill>
              </a:rPr>
              <a:t>; </a:t>
            </a:r>
          </a:p>
          <a:p>
            <a:pPr lvl="2" defTabSz="363538"/>
            <a:r>
              <a:rPr lang="en-US" altLang="zh-CN" sz="2400" smtClean="0">
                <a:solidFill>
                  <a:schemeClr val="accent6"/>
                </a:solidFill>
              </a:rPr>
              <a:t>*</a:t>
            </a:r>
            <a:r>
              <a:rPr lang="en-US" altLang="zh-CN" sz="2400">
                <a:solidFill>
                  <a:schemeClr val="accent6"/>
                </a:solidFill>
              </a:rPr>
              <a:t>i=*j</a:t>
            </a:r>
            <a:r>
              <a:rPr lang="en-US" altLang="zh-CN" sz="2400" smtClean="0">
                <a:solidFill>
                  <a:schemeClr val="accent6"/>
                </a:solidFill>
              </a:rPr>
              <a:t>; </a:t>
            </a:r>
          </a:p>
          <a:p>
            <a:pPr lvl="2" defTabSz="363538"/>
            <a:r>
              <a:rPr lang="en-US" altLang="zh-CN" sz="2400" smtClean="0">
                <a:solidFill>
                  <a:schemeClr val="accent6"/>
                </a:solidFill>
              </a:rPr>
              <a:t>*</a:t>
            </a:r>
            <a:r>
              <a:rPr lang="en-US" altLang="zh-CN" sz="2400">
                <a:solidFill>
                  <a:schemeClr val="accent6"/>
                </a:solidFill>
              </a:rPr>
              <a:t>j=temp</a:t>
            </a:r>
            <a:r>
              <a:rPr lang="en-US" altLang="zh-CN" sz="2400" smtClean="0">
                <a:solidFill>
                  <a:schemeClr val="accent6"/>
                </a:solidFill>
              </a:rPr>
              <a:t>;</a:t>
            </a:r>
          </a:p>
          <a:p>
            <a:pPr marL="357188" lvl="2" defTabSz="363538"/>
            <a:r>
              <a:rPr lang="en-US" altLang="zh-CN" sz="2400" smtClean="0"/>
              <a:t>}</a:t>
            </a:r>
            <a:r>
              <a:rPr lang="en-US" altLang="zh-CN" sz="240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return;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4063310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01199"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371475" y="1595344"/>
            <a:ext cx="5264012"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a:t>#include &lt;stdio.h&gt;</a:t>
            </a:r>
          </a:p>
          <a:p>
            <a:pPr defTabSz="363538"/>
            <a:r>
              <a:rPr lang="en-US" altLang="zh-CN" sz="2000"/>
              <a:t>int main()</a:t>
            </a:r>
          </a:p>
          <a:p>
            <a:pPr defTabSz="363538"/>
            <a:r>
              <a:rPr lang="en-US" altLang="zh-CN" sz="2000"/>
              <a:t>{	void inv(int x[],int n);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int i,a[10]={3,7,9,11,0,6,7,5,4,2};</a:t>
            </a:r>
          </a:p>
          <a:p>
            <a:pPr defTabSz="363538"/>
            <a:r>
              <a:rPr lang="en-US" altLang="zh-CN" sz="2000"/>
              <a:t>	printf("The original array:\n");</a:t>
            </a:r>
          </a:p>
          <a:p>
            <a:pPr defTabSz="363538"/>
            <a:r>
              <a:rPr lang="en-US" altLang="zh-CN" sz="2000"/>
              <a:t>	for(i=0;i&lt;10;i++)</a:t>
            </a:r>
          </a:p>
          <a:p>
            <a:pPr defTabSz="363538"/>
            <a:r>
              <a:rPr lang="en-US" altLang="zh-CN" sz="2000"/>
              <a:t>	</a:t>
            </a:r>
            <a:r>
              <a:rPr lang="en-US" altLang="zh-CN" sz="2000" smtClean="0"/>
              <a:t>	printf</a:t>
            </a:r>
            <a:r>
              <a:rPr lang="en-US" altLang="zh-CN" sz="2000"/>
              <a:t>("%d ",a[i]);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printf("\n</a:t>
            </a:r>
            <a:r>
              <a:rPr lang="en-US" altLang="zh-CN" sz="2000" smtClean="0"/>
              <a:t>");</a:t>
            </a:r>
          </a:p>
          <a:p>
            <a:pPr defTabSz="363538"/>
            <a:endParaRPr lang="en-US" altLang="zh-CN" sz="2000"/>
          </a:p>
          <a:p>
            <a:pPr defTabSz="363538"/>
            <a:r>
              <a:rPr lang="en-US" altLang="zh-CN" sz="2000"/>
              <a:t>	inv(a,10);	</a:t>
            </a:r>
            <a:r>
              <a:rPr lang="en-US" altLang="zh-CN" sz="2000" smtClean="0"/>
              <a:t>	</a:t>
            </a:r>
          </a:p>
          <a:p>
            <a:pPr defTabSz="363538"/>
            <a:r>
              <a:rPr lang="en-US" altLang="zh-CN" sz="2000" smtClean="0"/>
              <a:t>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printf("The array has been inverted:\n");</a:t>
            </a:r>
          </a:p>
          <a:p>
            <a:pPr defTabSz="363538"/>
            <a:r>
              <a:rPr lang="en-US" altLang="zh-CN" sz="2000"/>
              <a:t>	for(i=0;i&lt;10;i++)</a:t>
            </a:r>
          </a:p>
          <a:p>
            <a:pPr defTabSz="363538"/>
            <a:r>
              <a:rPr lang="en-US" altLang="zh-CN" sz="2000"/>
              <a:t>	</a:t>
            </a:r>
            <a:r>
              <a:rPr lang="en-US" altLang="zh-CN" sz="2000" smtClean="0"/>
              <a:t>	printf</a:t>
            </a:r>
            <a:r>
              <a:rPr lang="en-US" altLang="zh-CN" sz="2000"/>
              <a:t>("%d ",a[i]);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printf("\n");</a:t>
            </a:r>
          </a:p>
          <a:p>
            <a:pPr defTabSz="363538"/>
            <a:r>
              <a:rPr lang="en-US" altLang="zh-CN" sz="2000"/>
              <a:t>	return 0;</a:t>
            </a:r>
          </a:p>
          <a:p>
            <a:pPr defTabSz="363538"/>
            <a:r>
              <a:rPr lang="en-US" altLang="zh-CN" sz="2000" smtClean="0"/>
              <a:t>}</a:t>
            </a:r>
            <a:endParaRPr lang="en-US" altLang="zh-CN" sz="2000"/>
          </a:p>
        </p:txBody>
      </p:sp>
      <p:sp>
        <p:nvSpPr>
          <p:cNvPr id="13" name="圆角矩形 12">
            <a:extLst>
              <a:ext uri="{FF2B5EF4-FFF2-40B4-BE49-F238E27FC236}">
                <a16:creationId xmlns:a16="http://schemas.microsoft.com/office/drawing/2014/main" xmlns="" id="{5382CD89-35B6-4BD4-B332-B011068CC402}"/>
              </a:ext>
            </a:extLst>
          </p:cNvPr>
          <p:cNvSpPr/>
          <p:nvPr/>
        </p:nvSpPr>
        <p:spPr>
          <a:xfrm>
            <a:off x="6249719" y="1481050"/>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smtClean="0"/>
              <a:t>void </a:t>
            </a:r>
            <a:r>
              <a:rPr lang="en-US" altLang="zh-CN" sz="2400"/>
              <a:t>inv(int </a:t>
            </a:r>
            <a:r>
              <a:rPr lang="en-US" altLang="zh-CN" sz="2400" smtClean="0"/>
              <a:t>*x,int </a:t>
            </a:r>
            <a:r>
              <a:rPr lang="en-US" altLang="zh-CN" sz="2400"/>
              <a:t>n)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en-US" altLang="zh-CN" sz="2400"/>
              <a:t>{	int </a:t>
            </a:r>
            <a:r>
              <a:rPr lang="en-US" altLang="zh-CN" sz="2400" smtClean="0"/>
              <a:t>temp,i,j;</a:t>
            </a:r>
            <a:endParaRPr lang="en-US" altLang="zh-CN" sz="2400"/>
          </a:p>
          <a:p>
            <a:pPr defTabSz="363538"/>
            <a:r>
              <a:rPr lang="en-US" altLang="zh-CN" sz="2400"/>
              <a:t>	</a:t>
            </a:r>
            <a:r>
              <a:rPr lang="en-US" altLang="zh-CN" sz="2400" smtClean="0"/>
              <a:t>for(i=0</a:t>
            </a:r>
            <a:r>
              <a:rPr lang="zh-CN" altLang="en-US" sz="2400" smtClean="0"/>
              <a:t>，</a:t>
            </a:r>
            <a:r>
              <a:rPr lang="en-US" altLang="zh-CN" sz="2400" smtClean="0"/>
              <a:t>j=n=1 ; i&lt;j ;i++,j--)</a:t>
            </a:r>
            <a:endParaRPr lang="en-US" altLang="zh-CN" sz="2400"/>
          </a:p>
          <a:p>
            <a:pPr defTabSz="363538"/>
            <a:r>
              <a:rPr lang="en-US" altLang="zh-CN" sz="2400"/>
              <a:t>	{			temp=x[i</a:t>
            </a:r>
            <a:r>
              <a:rPr lang="en-US" altLang="zh-CN" sz="2400" smtClean="0"/>
              <a:t>];</a:t>
            </a:r>
          </a:p>
          <a:p>
            <a:pPr lvl="3" defTabSz="363538"/>
            <a:r>
              <a:rPr lang="en-US" altLang="zh-CN" sz="2400" smtClean="0"/>
              <a:t> x[i</a:t>
            </a:r>
            <a:r>
              <a:rPr lang="en-US" altLang="zh-CN" sz="2400"/>
              <a:t>]=x[j</a:t>
            </a:r>
            <a:r>
              <a:rPr lang="en-US" altLang="zh-CN" sz="2400" smtClean="0"/>
              <a:t>]; </a:t>
            </a:r>
          </a:p>
          <a:p>
            <a:pPr lvl="3" defTabSz="363538"/>
            <a:r>
              <a:rPr lang="en-US" altLang="zh-CN" sz="2400" smtClean="0"/>
              <a:t>x[j</a:t>
            </a:r>
            <a:r>
              <a:rPr lang="en-US" altLang="zh-CN" sz="2400"/>
              <a:t>]=temp;	</a:t>
            </a:r>
            <a:endParaRPr lang="zh-CN" altLang="en-US" sz="2400">
              <a:solidFill>
                <a:srgbClr val="008000"/>
              </a:solidFill>
            </a:endParaRPr>
          </a:p>
          <a:p>
            <a:pPr defTabSz="363538"/>
            <a:r>
              <a:rPr lang="zh-CN" altLang="en-US" sz="2400"/>
              <a:t>	</a:t>
            </a:r>
            <a:r>
              <a:rPr lang="en-US" altLang="zh-CN" sz="2400"/>
              <a:t>}</a:t>
            </a:r>
          </a:p>
          <a:p>
            <a:pPr defTabSz="363538"/>
            <a:r>
              <a:rPr lang="en-US" altLang="zh-CN" sz="2400"/>
              <a:t>	return;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4223789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391486"/>
            <a:ext cx="10749063" cy="54665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如果有一个实参数组，要想在函数中改变此数组中的元素的值，实参与形参的对应关系有以下</a:t>
            </a:r>
            <a:r>
              <a:rPr lang="en-US" altLang="zh-CN" sz="2400">
                <a:solidFill>
                  <a:schemeClr val="tx1"/>
                </a:solidFill>
              </a:rPr>
              <a:t>4</a:t>
            </a:r>
            <a:r>
              <a:rPr lang="zh-CN" altLang="en-US" sz="2400">
                <a:solidFill>
                  <a:schemeClr val="tx1"/>
                </a:solidFill>
              </a:rPr>
              <a:t>种情况。</a:t>
            </a:r>
          </a:p>
          <a:p>
            <a:pPr algn="just">
              <a:lnSpc>
                <a:spcPct val="120000"/>
              </a:lnSpc>
              <a:spcBef>
                <a:spcPts val="600"/>
              </a:spcBef>
              <a:spcAft>
                <a:spcPts val="600"/>
              </a:spcAft>
              <a:defRPr/>
            </a:pPr>
            <a:r>
              <a:rPr lang="zh-CN" altLang="en-US" sz="2400" smtClean="0">
                <a:solidFill>
                  <a:schemeClr val="tx1"/>
                </a:solidFill>
              </a:rPr>
              <a:t>① 形参</a:t>
            </a:r>
            <a:r>
              <a:rPr lang="zh-CN" altLang="en-US" sz="2400">
                <a:solidFill>
                  <a:schemeClr val="tx1"/>
                </a:solidFill>
              </a:rPr>
              <a:t>和实参都用数组</a:t>
            </a:r>
            <a:r>
              <a:rPr lang="zh-CN" altLang="en-US" sz="2400" smtClean="0">
                <a:solidFill>
                  <a:schemeClr val="tx1"/>
                </a:solidFill>
              </a:rPr>
              <a:t>名</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② 实参</a:t>
            </a:r>
            <a:r>
              <a:rPr lang="zh-CN" altLang="en-US" sz="2400">
                <a:solidFill>
                  <a:schemeClr val="tx1"/>
                </a:solidFill>
              </a:rPr>
              <a:t>用数组名，形参用指针变量</a:t>
            </a:r>
            <a:r>
              <a:rPr lang="zh-CN" altLang="en-US" sz="2400" smtClean="0">
                <a:solidFill>
                  <a:schemeClr val="tx1"/>
                </a:solidFill>
              </a:rPr>
              <a:t>。</a:t>
            </a:r>
            <a:endParaRPr lang="en-US" altLang="zh-CN"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③ 实参</a:t>
            </a:r>
            <a:r>
              <a:rPr lang="zh-CN" altLang="en-US" sz="2400">
                <a:solidFill>
                  <a:schemeClr val="tx1"/>
                </a:solidFill>
              </a:rPr>
              <a:t>形参都用指针变量</a:t>
            </a:r>
            <a:r>
              <a:rPr lang="zh-CN" altLang="en-US" sz="2400" smtClean="0">
                <a:solidFill>
                  <a:schemeClr val="tx1"/>
                </a:solidFill>
              </a:rPr>
              <a:t>。</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④ 实参</a:t>
            </a:r>
            <a:r>
              <a:rPr lang="zh-CN" altLang="en-US" sz="2400">
                <a:solidFill>
                  <a:schemeClr val="tx1"/>
                </a:solidFill>
              </a:rPr>
              <a:t>为指针变量，形参为数组名。</a:t>
            </a:r>
            <a:endParaRPr lang="en-US" altLang="zh-CN" sz="2400">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 xmlns:a16="http://schemas.microsoft.com/office/drawing/2014/main" id="{5382CD89-35B6-4BD4-B332-B011068CC402}"/>
                  </a:ext>
                </a:extLst>
              </p:cNvPr>
              <p:cNvSpPr/>
              <p:nvPr/>
            </p:nvSpPr>
            <p:spPr>
              <a:xfrm>
                <a:off x="6165537" y="2048419"/>
                <a:ext cx="2935603"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2400" b="1">
                    <a:solidFill>
                      <a:schemeClr val="accent1"/>
                    </a:solidFill>
                  </a:rPr>
                  <a:t>①</a:t>
                </a:r>
                <a:endParaRPr lang="en-US" altLang="zh-CN" sz="2400" b="1" smtClean="0">
                  <a:solidFill>
                    <a:schemeClr val="accent1"/>
                  </a:solidFill>
                </a:endParaRPr>
              </a:p>
              <a:p>
                <a:pPr algn="just" defTabSz="360363">
                  <a:lnSpc>
                    <a:spcPct val="120000"/>
                  </a:lnSpc>
                  <a:defRPr/>
                </a:pPr>
                <a:r>
                  <a:rPr lang="en-US" altLang="zh-CN" sz="2400" smtClean="0">
                    <a:solidFill>
                      <a:schemeClr val="tx1"/>
                    </a:solidFill>
                  </a:rPr>
                  <a:t>int main()</a:t>
                </a:r>
                <a:endParaRPr lang="zh-CN" altLang="en-US" sz="2400">
                  <a:solidFill>
                    <a:srgbClr val="008000"/>
                  </a:solidFill>
                </a:endParaRPr>
              </a:p>
              <a:p>
                <a:pPr algn="just" defTabSz="360363">
                  <a:lnSpc>
                    <a:spcPct val="120000"/>
                  </a:lnSpc>
                  <a:defRPr/>
                </a:pPr>
                <a:r>
                  <a:rPr lang="en-US" altLang="zh-CN" sz="2400" smtClean="0">
                    <a:solidFill>
                      <a:schemeClr val="tx1"/>
                    </a:solidFill>
                  </a:rPr>
                  <a:t>{	int a[10];</a:t>
                </a:r>
                <a:endParaRPr lang="en-US" altLang="zh-CN" sz="2400">
                  <a:solidFill>
                    <a:schemeClr val="tx1"/>
                  </a:solidFill>
                </a:endParaRP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smtClean="0">
                  <a:ea typeface="Cambria Math" panose="02040503050406030204" pitchFamily="18" charset="0"/>
                </a:endParaRPr>
              </a:p>
              <a:p>
                <a:pPr algn="just" defTabSz="360363">
                  <a:lnSpc>
                    <a:spcPct val="120000"/>
                  </a:lnSpc>
                  <a:defRPr/>
                </a:pPr>
                <a:r>
                  <a:rPr lang="en-US" altLang="zh-CN" sz="2400" smtClean="0">
                    <a:solidFill>
                      <a:schemeClr val="tx1"/>
                    </a:solidFill>
                  </a:rPr>
                  <a:t>	f(a,10);</a:t>
                </a:r>
              </a:p>
              <a:p>
                <a:pPr algn="just" defTabSz="360363">
                  <a:lnSpc>
                    <a:spcPct val="120000"/>
                  </a:lnSpc>
                  <a:defRPr/>
                </a:pPr>
                <a:r>
                  <a:rPr lang="en-US" altLang="zh-CN" sz="2400">
                    <a:solidFill>
                      <a:schemeClr val="tx1"/>
                    </a:solidFill>
                  </a:rPr>
                  <a:t>	</a:t>
                </a:r>
                <a:r>
                  <a:rPr lang="en-US" altLang="zh-CN" sz="2400" smtClean="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solidFill>
                    <a:schemeClr val="tx1"/>
                  </a:solidFill>
                </a:endParaRPr>
              </a:p>
              <a:p>
                <a:pPr algn="just" defTabSz="360363">
                  <a:lnSpc>
                    <a:spcPct val="120000"/>
                  </a:lnSpc>
                  <a:defRPr/>
                </a:pPr>
                <a:r>
                  <a:rPr lang="en-US" altLang="zh-CN" sz="2400" smtClean="0">
                    <a:solidFill>
                      <a:schemeClr val="tx1"/>
                    </a:solidFill>
                  </a:rPr>
                  <a:t>}</a:t>
                </a:r>
              </a:p>
              <a:p>
                <a:pPr algn="just" defTabSz="360363">
                  <a:lnSpc>
                    <a:spcPct val="120000"/>
                  </a:lnSpc>
                  <a:defRPr/>
                </a:pPr>
                <a:endParaRPr lang="en-US" altLang="zh-CN" sz="2400" smtClean="0">
                  <a:solidFill>
                    <a:schemeClr val="tx1"/>
                  </a:solidFill>
                </a:endParaRPr>
              </a:p>
            </p:txBody>
          </p:sp>
        </mc:Choice>
        <mc:Fallback xmlns="">
          <p:sp>
            <p:nvSpPr>
              <p:cNvPr id="10" name="圆角矩形 9">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165535" y="2048414"/>
                <a:ext cx="2935603" cy="3257075"/>
              </a:xfrm>
              <a:prstGeom prst="roundRect">
                <a:avLst>
                  <a:gd name="adj" fmla="val 4209"/>
                </a:avLst>
              </a:prstGeom>
              <a:blipFill rotWithShape="1">
                <a:blip r:embed="rId4"/>
                <a:stretch>
                  <a:fillRect l="-1653" b="-16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a:extLst>
                  <a:ext uri="{FF2B5EF4-FFF2-40B4-BE49-F238E27FC236}">
                    <a16:creationId xmlns="" xmlns:a16="http://schemas.microsoft.com/office/drawing/2014/main" id="{5382CD89-35B6-4BD4-B332-B011068CC402}"/>
                  </a:ext>
                </a:extLst>
              </p:cNvPr>
              <p:cNvSpPr/>
              <p:nvPr/>
            </p:nvSpPr>
            <p:spPr>
              <a:xfrm>
                <a:off x="9308785" y="2048419"/>
                <a:ext cx="2492691"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endParaRPr lang="en-US" altLang="zh-CN" sz="2400" smtClean="0">
                  <a:solidFill>
                    <a:schemeClr val="tx1"/>
                  </a:solidFill>
                </a:endParaRPr>
              </a:p>
              <a:p>
                <a:pPr algn="just" defTabSz="360363">
                  <a:lnSpc>
                    <a:spcPct val="120000"/>
                  </a:lnSpc>
                  <a:defRPr/>
                </a:pPr>
                <a:r>
                  <a:rPr lang="en-US" altLang="zh-CN" sz="2400">
                    <a:solidFill>
                      <a:schemeClr val="tx1"/>
                    </a:solidFill>
                  </a:rPr>
                  <a:t>int f(int x[], int n)</a:t>
                </a:r>
              </a:p>
              <a:p>
                <a:pPr algn="just" defTabSz="360363">
                  <a:lnSpc>
                    <a:spcPct val="120000"/>
                  </a:lnSpc>
                  <a:defRPr/>
                </a:pPr>
                <a:r>
                  <a:rPr lang="en-US" altLang="zh-CN" sz="2400">
                    <a:solidFill>
                      <a:schemeClr val="tx1"/>
                    </a:solidFill>
                  </a:rPr>
                  <a:t>{</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a:t>
                </a:r>
                <a:endParaRPr lang="zh-CN" altLang="en-US" sz="2400">
                  <a:solidFill>
                    <a:srgbClr val="008000"/>
                  </a:solidFill>
                </a:endParaRPr>
              </a:p>
              <a:p>
                <a:pPr algn="just" defTabSz="360363">
                  <a:lnSpc>
                    <a:spcPct val="120000"/>
                  </a:lnSpc>
                  <a:defRPr/>
                </a:pPr>
                <a:endParaRPr lang="zh-CN" altLang="en-US" sz="2400">
                  <a:solidFill>
                    <a:srgbClr val="008000"/>
                  </a:solidFill>
                </a:endParaRPr>
              </a:p>
            </p:txBody>
          </p:sp>
        </mc:Choice>
        <mc:Fallback xmlns="">
          <p:sp>
            <p:nvSpPr>
              <p:cNvPr id="8" name="圆角矩形 7">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308784" y="2048412"/>
                <a:ext cx="2492691" cy="3257075"/>
              </a:xfrm>
              <a:prstGeom prst="roundRect">
                <a:avLst>
                  <a:gd name="adj" fmla="val 4209"/>
                </a:avLst>
              </a:prstGeom>
              <a:blipFill rotWithShape="1">
                <a:blip r:embed="rId5"/>
                <a:stretch>
                  <a:fillRect l="-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700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391486"/>
            <a:ext cx="10749063" cy="54665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如果有一个实参数组，要想在函数中改变此数组中的元素的值，实参与形参的对应关系有以下</a:t>
            </a:r>
            <a:r>
              <a:rPr lang="en-US" altLang="zh-CN" sz="2400">
                <a:solidFill>
                  <a:schemeClr val="tx1"/>
                </a:solidFill>
              </a:rPr>
              <a:t>4</a:t>
            </a:r>
            <a:r>
              <a:rPr lang="zh-CN" altLang="en-US" sz="2400">
                <a:solidFill>
                  <a:schemeClr val="tx1"/>
                </a:solidFill>
              </a:rPr>
              <a:t>种情况。</a:t>
            </a:r>
          </a:p>
          <a:p>
            <a:pPr algn="just">
              <a:lnSpc>
                <a:spcPct val="120000"/>
              </a:lnSpc>
              <a:spcBef>
                <a:spcPts val="600"/>
              </a:spcBef>
              <a:spcAft>
                <a:spcPts val="600"/>
              </a:spcAft>
              <a:defRPr/>
            </a:pPr>
            <a:r>
              <a:rPr lang="zh-CN" altLang="en-US" sz="2400" smtClean="0">
                <a:solidFill>
                  <a:schemeClr val="tx1"/>
                </a:solidFill>
              </a:rPr>
              <a:t>① 形参</a:t>
            </a:r>
            <a:r>
              <a:rPr lang="zh-CN" altLang="en-US" sz="2400">
                <a:solidFill>
                  <a:schemeClr val="tx1"/>
                </a:solidFill>
              </a:rPr>
              <a:t>和实参都用数组</a:t>
            </a:r>
            <a:r>
              <a:rPr lang="zh-CN" altLang="en-US" sz="2400" smtClean="0">
                <a:solidFill>
                  <a:schemeClr val="tx1"/>
                </a:solidFill>
              </a:rPr>
              <a:t>名</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② 实参</a:t>
            </a:r>
            <a:r>
              <a:rPr lang="zh-CN" altLang="en-US" sz="2400">
                <a:solidFill>
                  <a:schemeClr val="tx1"/>
                </a:solidFill>
              </a:rPr>
              <a:t>用数组名，形参用指针变量</a:t>
            </a:r>
            <a:r>
              <a:rPr lang="zh-CN" altLang="en-US" sz="2400" smtClean="0">
                <a:solidFill>
                  <a:schemeClr val="tx1"/>
                </a:solidFill>
              </a:rPr>
              <a:t>。</a:t>
            </a:r>
            <a:endParaRPr lang="en-US" altLang="zh-CN"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③ 实参</a:t>
            </a:r>
            <a:r>
              <a:rPr lang="zh-CN" altLang="en-US" sz="2400">
                <a:solidFill>
                  <a:schemeClr val="tx1"/>
                </a:solidFill>
              </a:rPr>
              <a:t>形参都用指针变量</a:t>
            </a:r>
            <a:r>
              <a:rPr lang="zh-CN" altLang="en-US" sz="2400" smtClean="0">
                <a:solidFill>
                  <a:schemeClr val="tx1"/>
                </a:solidFill>
              </a:rPr>
              <a:t>。</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④ 实参</a:t>
            </a:r>
            <a:r>
              <a:rPr lang="zh-CN" altLang="en-US" sz="2400">
                <a:solidFill>
                  <a:schemeClr val="tx1"/>
                </a:solidFill>
              </a:rPr>
              <a:t>为指针变量，形参为数组名。</a:t>
            </a:r>
            <a:endParaRPr lang="en-US" altLang="zh-CN" sz="2400">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 xmlns:a16="http://schemas.microsoft.com/office/drawing/2014/main" id="{5382CD89-35B6-4BD4-B332-B011068CC402}"/>
                  </a:ext>
                </a:extLst>
              </p:cNvPr>
              <p:cNvSpPr/>
              <p:nvPr/>
            </p:nvSpPr>
            <p:spPr>
              <a:xfrm>
                <a:off x="6165537" y="2048419"/>
                <a:ext cx="2935603"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2400" b="1">
                    <a:solidFill>
                      <a:schemeClr val="accent1"/>
                    </a:solidFill>
                  </a:rPr>
                  <a:t>②</a:t>
                </a:r>
                <a:endParaRPr lang="en-US" altLang="zh-CN" sz="2400" b="1">
                  <a:solidFill>
                    <a:schemeClr val="accent1"/>
                  </a:solidFill>
                </a:endParaRPr>
              </a:p>
              <a:p>
                <a:pPr algn="just" defTabSz="360363">
                  <a:lnSpc>
                    <a:spcPct val="120000"/>
                  </a:lnSpc>
                  <a:defRPr/>
                </a:pPr>
                <a:r>
                  <a:rPr lang="en-US" altLang="zh-CN" sz="2400">
                    <a:solidFill>
                      <a:schemeClr val="tx1"/>
                    </a:solidFill>
                  </a:rPr>
                  <a:t>int main()</a:t>
                </a:r>
                <a:endParaRPr lang="zh-CN" altLang="en-US" sz="2400">
                  <a:solidFill>
                    <a:srgbClr val="008000"/>
                  </a:solidFill>
                </a:endParaRPr>
              </a:p>
              <a:p>
                <a:pPr algn="just" defTabSz="360363">
                  <a:lnSpc>
                    <a:spcPct val="120000"/>
                  </a:lnSpc>
                  <a:defRPr/>
                </a:pPr>
                <a:r>
                  <a:rPr lang="en-US" altLang="zh-CN" sz="2400">
                    <a:solidFill>
                      <a:schemeClr val="tx1"/>
                    </a:solidFill>
                  </a:rPr>
                  <a:t>{	int a[10];</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	f(a,10);</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solidFill>
                    <a:schemeClr val="tx1"/>
                  </a:solidFill>
                </a:endParaRPr>
              </a:p>
              <a:p>
                <a:pPr algn="just" defTabSz="360363">
                  <a:lnSpc>
                    <a:spcPct val="120000"/>
                  </a:lnSpc>
                  <a:defRPr/>
                </a:pPr>
                <a:r>
                  <a:rPr lang="en-US" altLang="zh-CN" sz="2400">
                    <a:solidFill>
                      <a:schemeClr val="tx1"/>
                    </a:solidFill>
                  </a:rPr>
                  <a:t>}</a:t>
                </a:r>
              </a:p>
              <a:p>
                <a:pPr algn="just" defTabSz="360363">
                  <a:lnSpc>
                    <a:spcPct val="120000"/>
                  </a:lnSpc>
                  <a:defRPr/>
                </a:pPr>
                <a:endParaRPr lang="en-US" altLang="zh-CN" sz="2400" smtClean="0">
                  <a:solidFill>
                    <a:schemeClr val="tx1"/>
                  </a:solidFill>
                </a:endParaRPr>
              </a:p>
            </p:txBody>
          </p:sp>
        </mc:Choice>
        <mc:Fallback xmlns="">
          <p:sp>
            <p:nvSpPr>
              <p:cNvPr id="10" name="圆角矩形 9">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165535" y="2048414"/>
                <a:ext cx="2935603" cy="3257075"/>
              </a:xfrm>
              <a:prstGeom prst="roundRect">
                <a:avLst>
                  <a:gd name="adj" fmla="val 4209"/>
                </a:avLst>
              </a:prstGeom>
              <a:blipFill rotWithShape="1">
                <a:blip r:embed="rId4"/>
                <a:stretch>
                  <a:fillRect l="-1653" b="-16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a:extLst>
                  <a:ext uri="{FF2B5EF4-FFF2-40B4-BE49-F238E27FC236}">
                    <a16:creationId xmlns="" xmlns:a16="http://schemas.microsoft.com/office/drawing/2014/main" id="{5382CD89-35B6-4BD4-B332-B011068CC402}"/>
                  </a:ext>
                </a:extLst>
              </p:cNvPr>
              <p:cNvSpPr/>
              <p:nvPr/>
            </p:nvSpPr>
            <p:spPr>
              <a:xfrm>
                <a:off x="9308785" y="2048419"/>
                <a:ext cx="2492691"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endParaRPr lang="en-US" altLang="zh-CN" sz="2400" smtClean="0">
                  <a:solidFill>
                    <a:schemeClr val="tx1"/>
                  </a:solidFill>
                </a:endParaRPr>
              </a:p>
              <a:p>
                <a:pPr algn="just" defTabSz="360363">
                  <a:lnSpc>
                    <a:spcPct val="120000"/>
                  </a:lnSpc>
                  <a:defRPr/>
                </a:pPr>
                <a:r>
                  <a:rPr lang="en-US" altLang="zh-CN" sz="2400">
                    <a:solidFill>
                      <a:schemeClr val="tx1"/>
                    </a:solidFill>
                  </a:rPr>
                  <a:t>int f(int </a:t>
                </a:r>
                <a:r>
                  <a:rPr lang="en-US" altLang="zh-CN" sz="2400" smtClean="0">
                    <a:solidFill>
                      <a:schemeClr val="tx1"/>
                    </a:solidFill>
                  </a:rPr>
                  <a:t>*x, </a:t>
                </a:r>
                <a:r>
                  <a:rPr lang="en-US" altLang="zh-CN" sz="2400">
                    <a:solidFill>
                      <a:schemeClr val="tx1"/>
                    </a:solidFill>
                  </a:rPr>
                  <a:t>int n)</a:t>
                </a:r>
              </a:p>
              <a:p>
                <a:pPr algn="just" defTabSz="360363">
                  <a:lnSpc>
                    <a:spcPct val="120000"/>
                  </a:lnSpc>
                  <a:defRPr/>
                </a:pPr>
                <a:r>
                  <a:rPr lang="en-US" altLang="zh-CN" sz="2400">
                    <a:solidFill>
                      <a:schemeClr val="tx1"/>
                    </a:solidFill>
                  </a:rPr>
                  <a:t>{</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a:t>
                </a:r>
                <a:endParaRPr lang="zh-CN" altLang="en-US" sz="2400">
                  <a:solidFill>
                    <a:srgbClr val="008000"/>
                  </a:solidFill>
                </a:endParaRPr>
              </a:p>
              <a:p>
                <a:pPr algn="just" defTabSz="360363">
                  <a:lnSpc>
                    <a:spcPct val="120000"/>
                  </a:lnSpc>
                  <a:defRPr/>
                </a:pPr>
                <a:endParaRPr lang="zh-CN" altLang="en-US" sz="2400">
                  <a:solidFill>
                    <a:srgbClr val="008000"/>
                  </a:solidFill>
                </a:endParaRPr>
              </a:p>
            </p:txBody>
          </p:sp>
        </mc:Choice>
        <mc:Fallback xmlns="">
          <p:sp>
            <p:nvSpPr>
              <p:cNvPr id="8" name="圆角矩形 7">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308784" y="2048412"/>
                <a:ext cx="2492691" cy="3257075"/>
              </a:xfrm>
              <a:prstGeom prst="roundRect">
                <a:avLst>
                  <a:gd name="adj" fmla="val 4209"/>
                </a:avLst>
              </a:prstGeom>
              <a:blipFill rotWithShape="1">
                <a:blip r:embed="rId5"/>
                <a:stretch>
                  <a:fillRect l="-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700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391486"/>
            <a:ext cx="10749063" cy="54665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如果有一个实参数组，要想在函数中改变此数组中的元素的值，实参与形参的对应关系有以下</a:t>
            </a:r>
            <a:r>
              <a:rPr lang="en-US" altLang="zh-CN" sz="2400">
                <a:solidFill>
                  <a:schemeClr val="tx1"/>
                </a:solidFill>
              </a:rPr>
              <a:t>4</a:t>
            </a:r>
            <a:r>
              <a:rPr lang="zh-CN" altLang="en-US" sz="2400">
                <a:solidFill>
                  <a:schemeClr val="tx1"/>
                </a:solidFill>
              </a:rPr>
              <a:t>种情况。</a:t>
            </a:r>
          </a:p>
          <a:p>
            <a:pPr algn="just">
              <a:lnSpc>
                <a:spcPct val="120000"/>
              </a:lnSpc>
              <a:spcBef>
                <a:spcPts val="600"/>
              </a:spcBef>
              <a:spcAft>
                <a:spcPts val="600"/>
              </a:spcAft>
              <a:defRPr/>
            </a:pPr>
            <a:r>
              <a:rPr lang="zh-CN" altLang="en-US" sz="2400" smtClean="0">
                <a:solidFill>
                  <a:schemeClr val="tx1"/>
                </a:solidFill>
              </a:rPr>
              <a:t>① 形参</a:t>
            </a:r>
            <a:r>
              <a:rPr lang="zh-CN" altLang="en-US" sz="2400">
                <a:solidFill>
                  <a:schemeClr val="tx1"/>
                </a:solidFill>
              </a:rPr>
              <a:t>和实参都用数组</a:t>
            </a:r>
            <a:r>
              <a:rPr lang="zh-CN" altLang="en-US" sz="2400" smtClean="0">
                <a:solidFill>
                  <a:schemeClr val="tx1"/>
                </a:solidFill>
              </a:rPr>
              <a:t>名</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② 实参</a:t>
            </a:r>
            <a:r>
              <a:rPr lang="zh-CN" altLang="en-US" sz="2400">
                <a:solidFill>
                  <a:schemeClr val="tx1"/>
                </a:solidFill>
              </a:rPr>
              <a:t>用数组名，形参用指针变量</a:t>
            </a:r>
            <a:r>
              <a:rPr lang="zh-CN" altLang="en-US" sz="2400" smtClean="0">
                <a:solidFill>
                  <a:schemeClr val="tx1"/>
                </a:solidFill>
              </a:rPr>
              <a:t>。</a:t>
            </a:r>
            <a:endParaRPr lang="en-US" altLang="zh-CN"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③ 实参</a:t>
            </a:r>
            <a:r>
              <a:rPr lang="zh-CN" altLang="en-US" sz="2400">
                <a:solidFill>
                  <a:schemeClr val="tx1"/>
                </a:solidFill>
              </a:rPr>
              <a:t>形参都用指针变量</a:t>
            </a:r>
            <a:r>
              <a:rPr lang="zh-CN" altLang="en-US" sz="2400" smtClean="0">
                <a:solidFill>
                  <a:schemeClr val="tx1"/>
                </a:solidFill>
              </a:rPr>
              <a:t>。</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④ 实参</a:t>
            </a:r>
            <a:r>
              <a:rPr lang="zh-CN" altLang="en-US" sz="2400">
                <a:solidFill>
                  <a:schemeClr val="tx1"/>
                </a:solidFill>
              </a:rPr>
              <a:t>为指针变量，形参为数组名。</a:t>
            </a:r>
            <a:endParaRPr lang="en-US" altLang="zh-CN" sz="2400">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 xmlns:a16="http://schemas.microsoft.com/office/drawing/2014/main" id="{5382CD89-35B6-4BD4-B332-B011068CC402}"/>
                  </a:ext>
                </a:extLst>
              </p:cNvPr>
              <p:cNvSpPr/>
              <p:nvPr/>
            </p:nvSpPr>
            <p:spPr>
              <a:xfrm>
                <a:off x="6165537" y="2048414"/>
                <a:ext cx="2935603" cy="3495136"/>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2400" b="1">
                    <a:solidFill>
                      <a:schemeClr val="accent1"/>
                    </a:solidFill>
                  </a:rPr>
                  <a:t>③</a:t>
                </a:r>
                <a:endParaRPr lang="en-US" altLang="zh-CN" sz="2400" b="1">
                  <a:solidFill>
                    <a:schemeClr val="accent1"/>
                  </a:solidFill>
                </a:endParaRPr>
              </a:p>
              <a:p>
                <a:pPr algn="just" defTabSz="360363">
                  <a:lnSpc>
                    <a:spcPct val="120000"/>
                  </a:lnSpc>
                  <a:defRPr/>
                </a:pPr>
                <a:r>
                  <a:rPr lang="en-US" altLang="zh-CN" sz="2400">
                    <a:solidFill>
                      <a:schemeClr val="tx1"/>
                    </a:solidFill>
                  </a:rPr>
                  <a:t>int main()</a:t>
                </a:r>
                <a:endParaRPr lang="zh-CN" altLang="en-US" sz="2400">
                  <a:solidFill>
                    <a:srgbClr val="008000"/>
                  </a:solidFill>
                </a:endParaRPr>
              </a:p>
              <a:p>
                <a:pPr algn="just" defTabSz="360363">
                  <a:lnSpc>
                    <a:spcPct val="120000"/>
                  </a:lnSpc>
                  <a:defRPr/>
                </a:pPr>
                <a:r>
                  <a:rPr lang="en-US" altLang="zh-CN" sz="2400">
                    <a:solidFill>
                      <a:schemeClr val="tx1"/>
                    </a:solidFill>
                  </a:rPr>
                  <a:t>{	int a[10];</a:t>
                </a:r>
                <a:r>
                  <a:rPr lang="zh-CN" altLang="en-US" sz="2400">
                    <a:solidFill>
                      <a:schemeClr val="tx1"/>
                    </a:solidFill>
                  </a:rPr>
                  <a:t>*</a:t>
                </a:r>
                <a:r>
                  <a:rPr lang="en-US" altLang="zh-CN" sz="2400">
                    <a:solidFill>
                      <a:schemeClr val="tx1"/>
                    </a:solidFill>
                  </a:rPr>
                  <a:t>p=a;</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	f(p,10);</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solidFill>
                    <a:schemeClr val="tx1"/>
                  </a:solidFill>
                </a:endParaRPr>
              </a:p>
              <a:p>
                <a:pPr algn="just" defTabSz="360363">
                  <a:lnSpc>
                    <a:spcPct val="120000"/>
                  </a:lnSpc>
                  <a:defRPr/>
                </a:pPr>
                <a:r>
                  <a:rPr lang="en-US" altLang="zh-CN" sz="2400">
                    <a:solidFill>
                      <a:schemeClr val="tx1"/>
                    </a:solidFill>
                  </a:rPr>
                  <a:t>}</a:t>
                </a:r>
              </a:p>
              <a:p>
                <a:pPr algn="just" defTabSz="360363">
                  <a:lnSpc>
                    <a:spcPct val="120000"/>
                  </a:lnSpc>
                  <a:defRPr/>
                </a:pPr>
                <a:endParaRPr lang="en-US" altLang="zh-CN" sz="2400" smtClean="0">
                  <a:solidFill>
                    <a:schemeClr val="tx1"/>
                  </a:solidFill>
                </a:endParaRPr>
              </a:p>
            </p:txBody>
          </p:sp>
        </mc:Choice>
        <mc:Fallback xmlns="">
          <p:sp>
            <p:nvSpPr>
              <p:cNvPr id="10" name="圆角矩形 9">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165535" y="2048414"/>
                <a:ext cx="2935603" cy="3495136"/>
              </a:xfrm>
              <a:prstGeom prst="roundRect">
                <a:avLst>
                  <a:gd name="adj" fmla="val 4209"/>
                </a:avLst>
              </a:prstGeom>
              <a:blipFill rotWithShape="1">
                <a:blip r:embed="rId4"/>
                <a:stretch>
                  <a:fillRect l="-16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a:extLst>
                  <a:ext uri="{FF2B5EF4-FFF2-40B4-BE49-F238E27FC236}">
                    <a16:creationId xmlns="" xmlns:a16="http://schemas.microsoft.com/office/drawing/2014/main" id="{5382CD89-35B6-4BD4-B332-B011068CC402}"/>
                  </a:ext>
                </a:extLst>
              </p:cNvPr>
              <p:cNvSpPr/>
              <p:nvPr/>
            </p:nvSpPr>
            <p:spPr>
              <a:xfrm>
                <a:off x="9308785" y="2048419"/>
                <a:ext cx="2492691"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endParaRPr lang="en-US" altLang="zh-CN" sz="2400" smtClean="0">
                  <a:solidFill>
                    <a:schemeClr val="tx1"/>
                  </a:solidFill>
                </a:endParaRPr>
              </a:p>
              <a:p>
                <a:pPr algn="just" defTabSz="360363">
                  <a:lnSpc>
                    <a:spcPct val="120000"/>
                  </a:lnSpc>
                  <a:defRPr/>
                </a:pPr>
                <a:r>
                  <a:rPr lang="en-US" altLang="zh-CN" sz="2400">
                    <a:solidFill>
                      <a:schemeClr val="tx1"/>
                    </a:solidFill>
                  </a:rPr>
                  <a:t>int f(int x[], int n)</a:t>
                </a:r>
              </a:p>
              <a:p>
                <a:pPr algn="just" defTabSz="360363">
                  <a:lnSpc>
                    <a:spcPct val="120000"/>
                  </a:lnSpc>
                  <a:defRPr/>
                </a:pPr>
                <a:r>
                  <a:rPr lang="en-US" altLang="zh-CN" sz="2400">
                    <a:solidFill>
                      <a:schemeClr val="tx1"/>
                    </a:solidFill>
                  </a:rPr>
                  <a:t>{</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a:t>
                </a:r>
                <a:endParaRPr lang="zh-CN" altLang="en-US" sz="2400">
                  <a:solidFill>
                    <a:srgbClr val="008000"/>
                  </a:solidFill>
                </a:endParaRPr>
              </a:p>
              <a:p>
                <a:pPr algn="just" defTabSz="360363">
                  <a:lnSpc>
                    <a:spcPct val="120000"/>
                  </a:lnSpc>
                  <a:defRPr/>
                </a:pPr>
                <a:endParaRPr lang="zh-CN" altLang="en-US" sz="2400">
                  <a:solidFill>
                    <a:srgbClr val="008000"/>
                  </a:solidFill>
                </a:endParaRPr>
              </a:p>
            </p:txBody>
          </p:sp>
        </mc:Choice>
        <mc:Fallback xmlns="">
          <p:sp>
            <p:nvSpPr>
              <p:cNvPr id="8" name="圆角矩形 7">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308784" y="2048412"/>
                <a:ext cx="2492691" cy="3257075"/>
              </a:xfrm>
              <a:prstGeom prst="roundRect">
                <a:avLst>
                  <a:gd name="adj" fmla="val 4209"/>
                </a:avLst>
              </a:prstGeom>
              <a:blipFill rotWithShape="1">
                <a:blip r:embed="rId5"/>
                <a:stretch>
                  <a:fillRect l="-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700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391486"/>
            <a:ext cx="10749063" cy="54665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如果有一个实参数组，要想在函数中改变此数组中的元素的值，实参与形参的对应关系有以下</a:t>
            </a:r>
            <a:r>
              <a:rPr lang="en-US" altLang="zh-CN" sz="2400">
                <a:solidFill>
                  <a:schemeClr val="tx1"/>
                </a:solidFill>
              </a:rPr>
              <a:t>4</a:t>
            </a:r>
            <a:r>
              <a:rPr lang="zh-CN" altLang="en-US" sz="2400">
                <a:solidFill>
                  <a:schemeClr val="tx1"/>
                </a:solidFill>
              </a:rPr>
              <a:t>种情况。</a:t>
            </a:r>
          </a:p>
          <a:p>
            <a:pPr algn="just">
              <a:lnSpc>
                <a:spcPct val="120000"/>
              </a:lnSpc>
              <a:spcBef>
                <a:spcPts val="600"/>
              </a:spcBef>
              <a:spcAft>
                <a:spcPts val="600"/>
              </a:spcAft>
              <a:defRPr/>
            </a:pPr>
            <a:r>
              <a:rPr lang="zh-CN" altLang="en-US" sz="2400" smtClean="0">
                <a:solidFill>
                  <a:schemeClr val="tx1"/>
                </a:solidFill>
              </a:rPr>
              <a:t>① 形参</a:t>
            </a:r>
            <a:r>
              <a:rPr lang="zh-CN" altLang="en-US" sz="2400">
                <a:solidFill>
                  <a:schemeClr val="tx1"/>
                </a:solidFill>
              </a:rPr>
              <a:t>和实参都用数组</a:t>
            </a:r>
            <a:r>
              <a:rPr lang="zh-CN" altLang="en-US" sz="2400" smtClean="0">
                <a:solidFill>
                  <a:schemeClr val="tx1"/>
                </a:solidFill>
              </a:rPr>
              <a:t>名</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② 实参</a:t>
            </a:r>
            <a:r>
              <a:rPr lang="zh-CN" altLang="en-US" sz="2400">
                <a:solidFill>
                  <a:schemeClr val="tx1"/>
                </a:solidFill>
              </a:rPr>
              <a:t>用数组名，形参用指针变量</a:t>
            </a:r>
            <a:r>
              <a:rPr lang="zh-CN" altLang="en-US" sz="2400" smtClean="0">
                <a:solidFill>
                  <a:schemeClr val="tx1"/>
                </a:solidFill>
              </a:rPr>
              <a:t>。</a:t>
            </a:r>
            <a:endParaRPr lang="en-US" altLang="zh-CN"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③ 实参</a:t>
            </a:r>
            <a:r>
              <a:rPr lang="zh-CN" altLang="en-US" sz="2400">
                <a:solidFill>
                  <a:schemeClr val="tx1"/>
                </a:solidFill>
              </a:rPr>
              <a:t>形参都用指针变量</a:t>
            </a:r>
            <a:r>
              <a:rPr lang="zh-CN" altLang="en-US" sz="2400" smtClean="0">
                <a:solidFill>
                  <a:schemeClr val="tx1"/>
                </a:solidFill>
              </a:rPr>
              <a:t>。</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④ 实参</a:t>
            </a:r>
            <a:r>
              <a:rPr lang="zh-CN" altLang="en-US" sz="2400">
                <a:solidFill>
                  <a:schemeClr val="tx1"/>
                </a:solidFill>
              </a:rPr>
              <a:t>为指针变量，形参为数组名。</a:t>
            </a:r>
            <a:endParaRPr lang="en-US" altLang="zh-CN" sz="2400">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 xmlns:a16="http://schemas.microsoft.com/office/drawing/2014/main" id="{5382CD89-35B6-4BD4-B332-B011068CC402}"/>
                  </a:ext>
                </a:extLst>
              </p:cNvPr>
              <p:cNvSpPr/>
              <p:nvPr/>
            </p:nvSpPr>
            <p:spPr>
              <a:xfrm>
                <a:off x="6165537" y="2048414"/>
                <a:ext cx="2935603" cy="3495136"/>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2400" b="1">
                    <a:solidFill>
                      <a:schemeClr val="accent1"/>
                    </a:solidFill>
                  </a:rPr>
                  <a:t>③</a:t>
                </a:r>
                <a:endParaRPr lang="en-US" altLang="zh-CN" sz="2400" b="1">
                  <a:solidFill>
                    <a:schemeClr val="accent1"/>
                  </a:solidFill>
                </a:endParaRPr>
              </a:p>
              <a:p>
                <a:pPr algn="just" defTabSz="360363">
                  <a:lnSpc>
                    <a:spcPct val="120000"/>
                  </a:lnSpc>
                  <a:defRPr/>
                </a:pPr>
                <a:r>
                  <a:rPr lang="en-US" altLang="zh-CN" sz="2400">
                    <a:solidFill>
                      <a:schemeClr val="tx1"/>
                    </a:solidFill>
                  </a:rPr>
                  <a:t>int main()</a:t>
                </a:r>
                <a:endParaRPr lang="zh-CN" altLang="en-US" sz="2400">
                  <a:solidFill>
                    <a:srgbClr val="008000"/>
                  </a:solidFill>
                </a:endParaRPr>
              </a:p>
              <a:p>
                <a:pPr algn="just" defTabSz="360363">
                  <a:lnSpc>
                    <a:spcPct val="120000"/>
                  </a:lnSpc>
                  <a:defRPr/>
                </a:pPr>
                <a:r>
                  <a:rPr lang="en-US" altLang="zh-CN" sz="2400">
                    <a:solidFill>
                      <a:schemeClr val="tx1"/>
                    </a:solidFill>
                  </a:rPr>
                  <a:t>{	int a[10];</a:t>
                </a:r>
                <a:r>
                  <a:rPr lang="zh-CN" altLang="en-US" sz="2400">
                    <a:solidFill>
                      <a:schemeClr val="tx1"/>
                    </a:solidFill>
                  </a:rPr>
                  <a:t>*</a:t>
                </a:r>
                <a:r>
                  <a:rPr lang="en-US" altLang="zh-CN" sz="2400">
                    <a:solidFill>
                      <a:schemeClr val="tx1"/>
                    </a:solidFill>
                  </a:rPr>
                  <a:t>p=a;</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	f(p,10);</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solidFill>
                    <a:schemeClr val="tx1"/>
                  </a:solidFill>
                </a:endParaRPr>
              </a:p>
              <a:p>
                <a:pPr algn="just" defTabSz="360363">
                  <a:lnSpc>
                    <a:spcPct val="120000"/>
                  </a:lnSpc>
                  <a:defRPr/>
                </a:pPr>
                <a:r>
                  <a:rPr lang="en-US" altLang="zh-CN" sz="2400">
                    <a:solidFill>
                      <a:schemeClr val="tx1"/>
                    </a:solidFill>
                  </a:rPr>
                  <a:t>}</a:t>
                </a:r>
              </a:p>
              <a:p>
                <a:pPr algn="just" defTabSz="360363">
                  <a:lnSpc>
                    <a:spcPct val="120000"/>
                  </a:lnSpc>
                  <a:defRPr/>
                </a:pPr>
                <a:endParaRPr lang="en-US" altLang="zh-CN" sz="2400" smtClean="0">
                  <a:solidFill>
                    <a:schemeClr val="tx1"/>
                  </a:solidFill>
                </a:endParaRPr>
              </a:p>
            </p:txBody>
          </p:sp>
        </mc:Choice>
        <mc:Fallback xmlns="">
          <p:sp>
            <p:nvSpPr>
              <p:cNvPr id="10" name="圆角矩形 9">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165535" y="2048414"/>
                <a:ext cx="2935603" cy="3495136"/>
              </a:xfrm>
              <a:prstGeom prst="roundRect">
                <a:avLst>
                  <a:gd name="adj" fmla="val 4209"/>
                </a:avLst>
              </a:prstGeom>
              <a:blipFill rotWithShape="1">
                <a:blip r:embed="rId4"/>
                <a:stretch>
                  <a:fillRect l="-16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a:extLst>
                  <a:ext uri="{FF2B5EF4-FFF2-40B4-BE49-F238E27FC236}">
                    <a16:creationId xmlns="" xmlns:a16="http://schemas.microsoft.com/office/drawing/2014/main" id="{5382CD89-35B6-4BD4-B332-B011068CC402}"/>
                  </a:ext>
                </a:extLst>
              </p:cNvPr>
              <p:cNvSpPr/>
              <p:nvPr/>
            </p:nvSpPr>
            <p:spPr>
              <a:xfrm>
                <a:off x="9308785" y="2048419"/>
                <a:ext cx="2492691"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endParaRPr lang="en-US" altLang="zh-CN" sz="2400" smtClean="0">
                  <a:solidFill>
                    <a:schemeClr val="tx1"/>
                  </a:solidFill>
                </a:endParaRPr>
              </a:p>
              <a:p>
                <a:pPr algn="just" defTabSz="360363">
                  <a:lnSpc>
                    <a:spcPct val="120000"/>
                  </a:lnSpc>
                  <a:defRPr/>
                </a:pPr>
                <a:r>
                  <a:rPr lang="en-US" altLang="zh-CN" sz="2400">
                    <a:solidFill>
                      <a:schemeClr val="tx1"/>
                    </a:solidFill>
                  </a:rPr>
                  <a:t>int f(int </a:t>
                </a:r>
                <a:r>
                  <a:rPr lang="en-US" altLang="zh-CN" sz="2400" smtClean="0">
                    <a:solidFill>
                      <a:schemeClr val="tx1"/>
                    </a:solidFill>
                  </a:rPr>
                  <a:t>*x, </a:t>
                </a:r>
                <a:r>
                  <a:rPr lang="en-US" altLang="zh-CN" sz="2400">
                    <a:solidFill>
                      <a:schemeClr val="tx1"/>
                    </a:solidFill>
                  </a:rPr>
                  <a:t>int n)</a:t>
                </a:r>
              </a:p>
              <a:p>
                <a:pPr algn="just" defTabSz="360363">
                  <a:lnSpc>
                    <a:spcPct val="120000"/>
                  </a:lnSpc>
                  <a:defRPr/>
                </a:pPr>
                <a:r>
                  <a:rPr lang="en-US" altLang="zh-CN" sz="2400">
                    <a:solidFill>
                      <a:schemeClr val="tx1"/>
                    </a:solidFill>
                  </a:rPr>
                  <a:t>{</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a:t>
                </a:r>
                <a:endParaRPr lang="zh-CN" altLang="en-US" sz="2400">
                  <a:solidFill>
                    <a:srgbClr val="008000"/>
                  </a:solidFill>
                </a:endParaRPr>
              </a:p>
              <a:p>
                <a:pPr algn="just" defTabSz="360363">
                  <a:lnSpc>
                    <a:spcPct val="120000"/>
                  </a:lnSpc>
                  <a:defRPr/>
                </a:pPr>
                <a:endParaRPr lang="zh-CN" altLang="en-US" sz="2400">
                  <a:solidFill>
                    <a:srgbClr val="008000"/>
                  </a:solidFill>
                </a:endParaRPr>
              </a:p>
            </p:txBody>
          </p:sp>
        </mc:Choice>
        <mc:Fallback xmlns="">
          <p:sp>
            <p:nvSpPr>
              <p:cNvPr id="8" name="圆角矩形 7">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308784" y="2048412"/>
                <a:ext cx="2492691" cy="3257075"/>
              </a:xfrm>
              <a:prstGeom prst="roundRect">
                <a:avLst>
                  <a:gd name="adj" fmla="val 4209"/>
                </a:avLst>
              </a:prstGeom>
              <a:blipFill rotWithShape="1">
                <a:blip r:embed="rId5"/>
                <a:stretch>
                  <a:fillRect l="-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33859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44064" y="1052113"/>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34" name="圆角矩形 33">
            <a:extLst>
              <a:ext uri="{FF2B5EF4-FFF2-40B4-BE49-F238E27FC236}">
                <a16:creationId xmlns:a16="http://schemas.microsoft.com/office/drawing/2014/main" xmlns="" id="{5382CD89-35B6-4BD4-B332-B011068CC402}"/>
              </a:ext>
            </a:extLst>
          </p:cNvPr>
          <p:cNvSpPr/>
          <p:nvPr/>
        </p:nvSpPr>
        <p:spPr>
          <a:xfrm>
            <a:off x="941673" y="1789527"/>
            <a:ext cx="10188291" cy="4254086"/>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a:t>void sort(int x[],int n)			</a:t>
            </a:r>
            <a:r>
              <a:rPr lang="en-US" altLang="zh-CN" sz="2400">
                <a:solidFill>
                  <a:srgbClr val="008000"/>
                </a:solidFill>
              </a:rPr>
              <a:t>//</a:t>
            </a:r>
            <a:r>
              <a:rPr lang="zh-CN" altLang="en-US" sz="2400">
                <a:solidFill>
                  <a:srgbClr val="008000"/>
                </a:solidFill>
              </a:rPr>
              <a:t>定义</a:t>
            </a:r>
            <a:r>
              <a:rPr lang="en-US" altLang="zh-CN" sz="2400">
                <a:solidFill>
                  <a:srgbClr val="008000"/>
                </a:solidFill>
              </a:rPr>
              <a:t>sort</a:t>
            </a:r>
            <a:r>
              <a:rPr lang="zh-CN" altLang="en-US" sz="2400">
                <a:solidFill>
                  <a:srgbClr val="008000"/>
                </a:solidFill>
              </a:rPr>
              <a:t>函数，</a:t>
            </a:r>
            <a:r>
              <a:rPr lang="en-US" altLang="zh-CN" sz="2400">
                <a:solidFill>
                  <a:srgbClr val="008000"/>
                </a:solidFill>
              </a:rPr>
              <a:t>x</a:t>
            </a:r>
            <a:r>
              <a:rPr lang="zh-CN" altLang="en-US" sz="2400">
                <a:solidFill>
                  <a:srgbClr val="008000"/>
                </a:solidFill>
              </a:rPr>
              <a:t>是形参数组名 </a:t>
            </a:r>
          </a:p>
          <a:p>
            <a:pPr defTabSz="363538"/>
            <a:r>
              <a:rPr lang="en-US" altLang="zh-CN" sz="2400"/>
              <a:t>{	int i,j,k,t;</a:t>
            </a:r>
          </a:p>
          <a:p>
            <a:pPr defTabSz="363538"/>
            <a:r>
              <a:rPr lang="en-US" altLang="zh-CN" sz="2400"/>
              <a:t>	for(i=0;i&lt;n-1;i++)</a:t>
            </a:r>
          </a:p>
          <a:p>
            <a:pPr defTabSz="363538"/>
            <a:r>
              <a:rPr lang="en-US" altLang="zh-CN" sz="2400"/>
              <a:t>	{	k=i;</a:t>
            </a:r>
          </a:p>
          <a:p>
            <a:pPr defTabSz="363538"/>
            <a:r>
              <a:rPr lang="en-US" altLang="zh-CN" sz="2400"/>
              <a:t>		for(j=i+1;j&lt;n;j++)</a:t>
            </a:r>
          </a:p>
          <a:p>
            <a:pPr defTabSz="363538"/>
            <a:r>
              <a:rPr lang="en-US" altLang="zh-CN" sz="2400"/>
              <a:t>			if(x[j]&gt;x[k]) k=j;</a:t>
            </a:r>
          </a:p>
          <a:p>
            <a:pPr defTabSz="363538"/>
            <a:r>
              <a:rPr lang="en-US" altLang="zh-CN" sz="2400"/>
              <a:t>		if(k!=i)</a:t>
            </a:r>
          </a:p>
          <a:p>
            <a:pPr defTabSz="363538"/>
            <a:r>
              <a:rPr lang="en-US" altLang="zh-CN" sz="2400"/>
              <a:t>		{	t=x[i]; x[i]=x[k]; x[k]=t;}</a:t>
            </a:r>
          </a:p>
          <a:p>
            <a:pPr defTabSz="363538"/>
            <a:r>
              <a:rPr lang="en-US" altLang="zh-CN" sz="2400"/>
              <a:t>	}</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0135532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44064" y="1052113"/>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34" name="圆角矩形 33">
            <a:extLst>
              <a:ext uri="{FF2B5EF4-FFF2-40B4-BE49-F238E27FC236}">
                <a16:creationId xmlns:a16="http://schemas.microsoft.com/office/drawing/2014/main" xmlns="" id="{5382CD89-35B6-4BD4-B332-B011068CC402}"/>
              </a:ext>
            </a:extLst>
          </p:cNvPr>
          <p:cNvSpPr/>
          <p:nvPr/>
        </p:nvSpPr>
        <p:spPr>
          <a:xfrm>
            <a:off x="941673" y="1789527"/>
            <a:ext cx="10188291" cy="4254086"/>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a:t>void sort(int </a:t>
            </a:r>
            <a:r>
              <a:rPr lang="en-US" altLang="zh-CN" sz="2400">
                <a:solidFill>
                  <a:schemeClr val="accent6"/>
                </a:solidFill>
              </a:rPr>
              <a:t>*x</a:t>
            </a:r>
            <a:r>
              <a:rPr lang="en-US" altLang="zh-CN" sz="2400"/>
              <a:t>,int n)	</a:t>
            </a:r>
            <a:r>
              <a:rPr lang="en-US" altLang="zh-CN" sz="2400" smtClean="0"/>
              <a:t>			</a:t>
            </a:r>
            <a:r>
              <a:rPr lang="en-US" altLang="zh-CN" sz="2400" smtClean="0">
                <a:solidFill>
                  <a:srgbClr val="008000"/>
                </a:solidFill>
              </a:rPr>
              <a:t>//</a:t>
            </a:r>
            <a:r>
              <a:rPr lang="zh-CN" altLang="en-US" sz="2400">
                <a:solidFill>
                  <a:srgbClr val="008000"/>
                </a:solidFill>
              </a:rPr>
              <a:t>形参</a:t>
            </a:r>
            <a:r>
              <a:rPr lang="en-US" altLang="zh-CN" sz="2400">
                <a:solidFill>
                  <a:srgbClr val="008000"/>
                </a:solidFill>
              </a:rPr>
              <a:t>x</a:t>
            </a:r>
            <a:r>
              <a:rPr lang="zh-CN" altLang="en-US" sz="2400">
                <a:solidFill>
                  <a:srgbClr val="008000"/>
                </a:solidFill>
              </a:rPr>
              <a:t>是指针变量</a:t>
            </a:r>
          </a:p>
          <a:p>
            <a:pPr defTabSz="363538"/>
            <a:r>
              <a:rPr lang="en-US" altLang="zh-CN" sz="2400"/>
              <a:t>{	int i,j,k,t;</a:t>
            </a:r>
          </a:p>
          <a:p>
            <a:pPr defTabSz="363538"/>
            <a:r>
              <a:rPr lang="en-US" altLang="zh-CN" sz="2400"/>
              <a:t>	for(i=0;i&lt;n-1;i++)</a:t>
            </a:r>
          </a:p>
          <a:p>
            <a:pPr defTabSz="363538"/>
            <a:r>
              <a:rPr lang="en-US" altLang="zh-CN" sz="2400"/>
              <a:t>	{	k=i;</a:t>
            </a:r>
          </a:p>
          <a:p>
            <a:pPr defTabSz="363538"/>
            <a:r>
              <a:rPr lang="en-US" altLang="zh-CN" sz="2400"/>
              <a:t>		for(j=i+1;j&lt;n;j++)</a:t>
            </a:r>
          </a:p>
          <a:p>
            <a:pPr defTabSz="363538"/>
            <a:r>
              <a:rPr lang="en-US" altLang="zh-CN" sz="2400"/>
              <a:t>			if(</a:t>
            </a:r>
            <a:r>
              <a:rPr lang="en-US" altLang="zh-CN" sz="2400">
                <a:solidFill>
                  <a:schemeClr val="accent6"/>
                </a:solidFill>
              </a:rPr>
              <a:t>*(x+j)&gt;*(x+k)</a:t>
            </a:r>
            <a:r>
              <a:rPr lang="en-US" altLang="zh-CN" sz="2400"/>
              <a:t>) k=j</a:t>
            </a:r>
            <a:r>
              <a:rPr lang="en-US" altLang="zh-CN" sz="2400" smtClean="0"/>
              <a:t>;	</a:t>
            </a:r>
            <a:r>
              <a:rPr lang="en-US" altLang="zh-CN" sz="2400" smtClean="0">
                <a:solidFill>
                  <a:srgbClr val="008000"/>
                </a:solidFill>
              </a:rPr>
              <a:t>//*(</a:t>
            </a:r>
            <a:r>
              <a:rPr lang="en-US" altLang="zh-CN" sz="2400">
                <a:solidFill>
                  <a:srgbClr val="008000"/>
                </a:solidFill>
              </a:rPr>
              <a:t>x+j)</a:t>
            </a:r>
            <a:r>
              <a:rPr lang="zh-CN" altLang="en-US" sz="2400">
                <a:solidFill>
                  <a:srgbClr val="008000"/>
                </a:solidFill>
              </a:rPr>
              <a:t>就是</a:t>
            </a:r>
            <a:r>
              <a:rPr lang="en-US" altLang="zh-CN" sz="2400">
                <a:solidFill>
                  <a:srgbClr val="008000"/>
                </a:solidFill>
              </a:rPr>
              <a:t>x[j]</a:t>
            </a:r>
            <a:r>
              <a:rPr lang="zh-CN" altLang="en-US" sz="2400">
                <a:solidFill>
                  <a:srgbClr val="008000"/>
                </a:solidFill>
              </a:rPr>
              <a:t>，其他亦然</a:t>
            </a:r>
          </a:p>
          <a:p>
            <a:pPr defTabSz="363538"/>
            <a:r>
              <a:rPr lang="zh-CN" altLang="en-US" sz="2400"/>
              <a:t>		</a:t>
            </a:r>
            <a:r>
              <a:rPr lang="en-US" altLang="zh-CN" sz="2400"/>
              <a:t>if(k!=i)</a:t>
            </a:r>
          </a:p>
          <a:p>
            <a:pPr defTabSz="363538"/>
            <a:r>
              <a:rPr lang="en-US" altLang="zh-CN" sz="2400"/>
              <a:t>		{	</a:t>
            </a:r>
            <a:r>
              <a:rPr lang="en-US" altLang="zh-CN" sz="2400">
                <a:solidFill>
                  <a:schemeClr val="accent6"/>
                </a:solidFill>
              </a:rPr>
              <a:t>t=*(x+i</a:t>
            </a:r>
            <a:r>
              <a:rPr lang="en-US" altLang="zh-CN" sz="2400" smtClean="0">
                <a:solidFill>
                  <a:schemeClr val="accent6"/>
                </a:solidFill>
              </a:rPr>
              <a:t>); *(</a:t>
            </a:r>
            <a:r>
              <a:rPr lang="en-US" altLang="zh-CN" sz="2400">
                <a:solidFill>
                  <a:schemeClr val="accent6"/>
                </a:solidFill>
              </a:rPr>
              <a:t>x+i)=*(x+k</a:t>
            </a:r>
            <a:r>
              <a:rPr lang="en-US" altLang="zh-CN" sz="2400" smtClean="0">
                <a:solidFill>
                  <a:schemeClr val="accent6"/>
                </a:solidFill>
              </a:rPr>
              <a:t>); *(</a:t>
            </a:r>
            <a:r>
              <a:rPr lang="en-US" altLang="zh-CN" sz="2400">
                <a:solidFill>
                  <a:schemeClr val="accent6"/>
                </a:solidFill>
              </a:rPr>
              <a:t>x+k)=t;</a:t>
            </a:r>
            <a:r>
              <a:rPr lang="en-US" altLang="zh-CN" sz="2400"/>
              <a:t>}</a:t>
            </a:r>
          </a:p>
          <a:p>
            <a:pPr defTabSz="363538"/>
            <a:r>
              <a:rPr lang="en-US" altLang="zh-CN" sz="2400"/>
              <a:t>	}</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905141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*通过指针引用多维数组</a:t>
            </a:r>
            <a:endParaRPr lang="zh-CN" altLang="en-US" dirty="0"/>
          </a:p>
        </p:txBody>
      </p:sp>
    </p:spTree>
    <p:extLst>
      <p:ext uri="{BB962C8B-B14F-4D97-AF65-F5344CB8AC3E}">
        <p14:creationId xmlns:p14="http://schemas.microsoft.com/office/powerpoint/2010/main" val="198516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85751" y="642938"/>
            <a:ext cx="4762500" cy="785812"/>
          </a:xfrm>
          <a:prstGeom prst="rect">
            <a:avLst/>
          </a:prstGeom>
          <a:noFill/>
          <a:ln w="9525">
            <a:noFill/>
            <a:miter lim="800000"/>
            <a:headEnd/>
            <a:tailEnd/>
          </a:ln>
        </p:spPr>
        <p:txBody>
          <a:bodyPr/>
          <a:lstStyle/>
          <a:p>
            <a:pPr marL="342900" indent="-342900" fontAlgn="base">
              <a:lnSpc>
                <a:spcPct val="120000"/>
              </a:lnSpc>
              <a:spcAft>
                <a:spcPct val="0"/>
              </a:spcAft>
              <a:defRPr/>
            </a:pPr>
            <a:r>
              <a:rPr kumimoji="1" lang="en-US" altLang="zh-CN" sz="2800" b="1" kern="0" dirty="0" err="1">
                <a:solidFill>
                  <a:srgbClr val="00B050"/>
                </a:solidFill>
              </a:rPr>
              <a:t>int</a:t>
            </a:r>
            <a:r>
              <a:rPr kumimoji="1" lang="en-US" altLang="zh-CN" sz="2800" b="1" kern="0" dirty="0">
                <a:solidFill>
                  <a:srgbClr val="00B050"/>
                </a:solidFill>
              </a:rPr>
              <a:t> </a:t>
            </a:r>
            <a:r>
              <a:rPr kumimoji="1" lang="en-US" altLang="zh-CN" sz="2800" b="1" kern="0" dirty="0" err="1">
                <a:solidFill>
                  <a:srgbClr val="00B050"/>
                </a:solidFill>
              </a:rPr>
              <a:t>i</a:t>
            </a:r>
            <a:r>
              <a:rPr kumimoji="1" lang="en-US" altLang="zh-CN" sz="2800" b="1" kern="0" dirty="0">
                <a:solidFill>
                  <a:srgbClr val="00B050"/>
                </a:solidFill>
              </a:rPr>
              <a:t>=3,j=6,k;</a:t>
            </a:r>
          </a:p>
        </p:txBody>
      </p:sp>
      <p:sp>
        <p:nvSpPr>
          <p:cNvPr id="7" name="Rectangle 3"/>
          <p:cNvSpPr txBox="1">
            <a:spLocks noChangeArrowheads="1"/>
          </p:cNvSpPr>
          <p:nvPr/>
        </p:nvSpPr>
        <p:spPr bwMode="auto">
          <a:xfrm>
            <a:off x="285751" y="1357313"/>
            <a:ext cx="2476500" cy="785812"/>
          </a:xfrm>
          <a:prstGeom prst="rect">
            <a:avLst/>
          </a:prstGeom>
          <a:noFill/>
          <a:ln w="9525">
            <a:noFill/>
            <a:miter lim="800000"/>
            <a:headEnd/>
            <a:tailEnd/>
          </a:ln>
        </p:spPr>
        <p:txBody>
          <a:bodyPr/>
          <a:lstStyle/>
          <a:p>
            <a:pPr marL="342900" indent="-342900" fontAlgn="base">
              <a:lnSpc>
                <a:spcPct val="120000"/>
              </a:lnSpc>
              <a:spcAft>
                <a:spcPct val="0"/>
              </a:spcAft>
              <a:defRPr/>
            </a:pPr>
            <a:r>
              <a:rPr kumimoji="1" lang="en-US" altLang="zh-CN" sz="2800" b="1" kern="0" dirty="0">
                <a:solidFill>
                  <a:srgbClr val="00B050"/>
                </a:solidFill>
              </a:rPr>
              <a:t>k=</a:t>
            </a:r>
            <a:r>
              <a:rPr kumimoji="1" lang="en-US" altLang="zh-CN" sz="2800" b="1" kern="0" dirty="0" err="1">
                <a:solidFill>
                  <a:srgbClr val="00B050"/>
                </a:solidFill>
              </a:rPr>
              <a:t>i+j</a:t>
            </a:r>
            <a:r>
              <a:rPr kumimoji="1" lang="en-US" altLang="zh-CN" sz="2800" b="1" kern="0" dirty="0">
                <a:solidFill>
                  <a:srgbClr val="00B050"/>
                </a:solidFill>
              </a:rPr>
              <a:t>;</a:t>
            </a:r>
          </a:p>
        </p:txBody>
      </p:sp>
      <p:sp>
        <p:nvSpPr>
          <p:cNvPr id="8" name="圆角矩形标注 7"/>
          <p:cNvSpPr>
            <a:spLocks noChangeArrowheads="1"/>
          </p:cNvSpPr>
          <p:nvPr/>
        </p:nvSpPr>
        <p:spPr bwMode="auto">
          <a:xfrm>
            <a:off x="912301" y="2143125"/>
            <a:ext cx="2611967" cy="642938"/>
          </a:xfrm>
          <a:prstGeom prst="wedgeRoundRectCallout">
            <a:avLst>
              <a:gd name="adj1" fmla="val 71315"/>
              <a:gd name="adj2" fmla="val 16421"/>
              <a:gd name="adj3" fmla="val 16667"/>
            </a:avLst>
          </a:prstGeom>
          <a:solidFill>
            <a:srgbClr val="FFFFCC"/>
          </a:solidFill>
          <a:ln w="9525" algn="ctr">
            <a:solidFill>
              <a:schemeClr val="tx1"/>
            </a:solidFill>
            <a:miter lim="800000"/>
            <a:headEnd/>
            <a:tailEnd/>
          </a:ln>
        </p:spPr>
        <p:txBody>
          <a:bodyPr/>
          <a:lstStyle/>
          <a:p>
            <a:pPr algn="ctr" fontAlgn="base">
              <a:spcBef>
                <a:spcPct val="0"/>
              </a:spcBef>
              <a:spcAft>
                <a:spcPct val="0"/>
              </a:spcAft>
            </a:pPr>
            <a:r>
              <a:rPr kumimoji="1" lang="zh-CN" altLang="en-US" sz="2800" b="1" smtClean="0">
                <a:solidFill>
                  <a:srgbClr val="000000"/>
                </a:solidFill>
                <a:latin typeface="Arial" charset="0"/>
              </a:rPr>
              <a:t>从这里取</a:t>
            </a:r>
            <a:r>
              <a:rPr kumimoji="1" lang="en-US" altLang="zh-CN" sz="2800" b="1" smtClean="0">
                <a:solidFill>
                  <a:srgbClr val="000000"/>
                </a:solidFill>
                <a:latin typeface="Arial" charset="0"/>
              </a:rPr>
              <a:t>3</a:t>
            </a:r>
            <a:endParaRPr kumimoji="1" lang="zh-CN" altLang="en-US" sz="2800" b="1" smtClean="0">
              <a:solidFill>
                <a:srgbClr val="FF0000"/>
              </a:solidFill>
              <a:latin typeface="Arial" charset="0"/>
            </a:endParaRPr>
          </a:p>
        </p:txBody>
      </p:sp>
      <p:sp>
        <p:nvSpPr>
          <p:cNvPr id="9" name="圆角矩形标注 8"/>
          <p:cNvSpPr>
            <a:spLocks noChangeArrowheads="1"/>
          </p:cNvSpPr>
          <p:nvPr/>
        </p:nvSpPr>
        <p:spPr bwMode="auto">
          <a:xfrm>
            <a:off x="571501" y="4214813"/>
            <a:ext cx="3143251" cy="571500"/>
          </a:xfrm>
          <a:prstGeom prst="wedgeRoundRectCallout">
            <a:avLst>
              <a:gd name="adj1" fmla="val 68060"/>
              <a:gd name="adj2" fmla="val -163056"/>
              <a:gd name="adj3" fmla="val 16667"/>
            </a:avLst>
          </a:prstGeom>
          <a:solidFill>
            <a:srgbClr val="FFFFCC"/>
          </a:solidFill>
          <a:ln w="9525" algn="ctr">
            <a:solidFill>
              <a:schemeClr val="tx1"/>
            </a:solidFill>
            <a:miter lim="800000"/>
            <a:headEnd/>
            <a:tailEnd/>
          </a:ln>
        </p:spPr>
        <p:txBody>
          <a:bodyPr/>
          <a:lstStyle/>
          <a:p>
            <a:pPr fontAlgn="base">
              <a:spcBef>
                <a:spcPct val="0"/>
              </a:spcBef>
              <a:spcAft>
                <a:spcPct val="0"/>
              </a:spcAft>
            </a:pPr>
            <a:r>
              <a:rPr kumimoji="1" lang="zh-CN" altLang="en-US" sz="2800" b="1" smtClean="0">
                <a:solidFill>
                  <a:srgbClr val="000000"/>
                </a:solidFill>
                <a:latin typeface="Arial" charset="0"/>
              </a:rPr>
              <a:t>将</a:t>
            </a:r>
            <a:r>
              <a:rPr kumimoji="1" lang="en-US" altLang="zh-CN" sz="2800" b="1" smtClean="0">
                <a:solidFill>
                  <a:srgbClr val="000000"/>
                </a:solidFill>
                <a:latin typeface="Arial" charset="0"/>
              </a:rPr>
              <a:t>9</a:t>
            </a:r>
            <a:r>
              <a:rPr kumimoji="1" lang="zh-CN" altLang="en-US" sz="2800" b="1" smtClean="0">
                <a:solidFill>
                  <a:srgbClr val="000000"/>
                </a:solidFill>
                <a:latin typeface="Arial" charset="0"/>
              </a:rPr>
              <a:t>送到这里</a:t>
            </a:r>
          </a:p>
        </p:txBody>
      </p:sp>
      <p:sp>
        <p:nvSpPr>
          <p:cNvPr id="10" name="圆角矩形标注 9"/>
          <p:cNvSpPr>
            <a:spLocks noChangeArrowheads="1"/>
          </p:cNvSpPr>
          <p:nvPr/>
        </p:nvSpPr>
        <p:spPr bwMode="auto">
          <a:xfrm>
            <a:off x="952500" y="2928963"/>
            <a:ext cx="2667000" cy="642937"/>
          </a:xfrm>
          <a:prstGeom prst="wedgeRoundRectCallout">
            <a:avLst>
              <a:gd name="adj1" fmla="val 71088"/>
              <a:gd name="adj2" fmla="val -36282"/>
              <a:gd name="adj3" fmla="val 16667"/>
            </a:avLst>
          </a:prstGeom>
          <a:solidFill>
            <a:srgbClr val="FFFFCC"/>
          </a:solidFill>
          <a:ln w="9525" algn="ctr">
            <a:solidFill>
              <a:schemeClr val="tx1"/>
            </a:solidFill>
            <a:miter lim="800000"/>
            <a:headEnd/>
            <a:tailEnd/>
          </a:ln>
        </p:spPr>
        <p:txBody>
          <a:bodyPr/>
          <a:lstStyle/>
          <a:p>
            <a:pPr algn="ctr" fontAlgn="base">
              <a:spcBef>
                <a:spcPct val="0"/>
              </a:spcBef>
              <a:spcAft>
                <a:spcPct val="0"/>
              </a:spcAft>
            </a:pPr>
            <a:r>
              <a:rPr kumimoji="1" lang="zh-CN" altLang="en-US" sz="2800" b="1" smtClean="0">
                <a:solidFill>
                  <a:srgbClr val="000000"/>
                </a:solidFill>
                <a:latin typeface="Arial" charset="0"/>
              </a:rPr>
              <a:t>从这里取</a:t>
            </a:r>
            <a:r>
              <a:rPr kumimoji="1" lang="en-US" altLang="zh-CN" sz="2800" b="1" smtClean="0">
                <a:solidFill>
                  <a:srgbClr val="000000"/>
                </a:solidFill>
                <a:latin typeface="Arial" charset="0"/>
              </a:rPr>
              <a:t>6</a:t>
            </a:r>
            <a:endParaRPr kumimoji="1" lang="zh-CN" altLang="en-US" sz="2800" b="1" smtClean="0">
              <a:solidFill>
                <a:srgbClr val="FF0000"/>
              </a:solidFill>
              <a:latin typeface="Arial" charset="0"/>
            </a:endParaRPr>
          </a:p>
        </p:txBody>
      </p:sp>
      <p:sp>
        <p:nvSpPr>
          <p:cNvPr id="11" name="横卷形 10"/>
          <p:cNvSpPr>
            <a:spLocks noChangeArrowheads="1"/>
          </p:cNvSpPr>
          <p:nvPr/>
        </p:nvSpPr>
        <p:spPr bwMode="auto">
          <a:xfrm>
            <a:off x="571501" y="5357813"/>
            <a:ext cx="3143251" cy="785812"/>
          </a:xfrm>
          <a:prstGeom prst="horizontalScroll">
            <a:avLst>
              <a:gd name="adj" fmla="val 12500"/>
            </a:avLst>
          </a:prstGeom>
          <a:solidFill>
            <a:srgbClr val="E1FFE1"/>
          </a:solidFill>
          <a:ln w="9525" algn="ctr">
            <a:solidFill>
              <a:schemeClr val="tx1"/>
            </a:solidFill>
            <a:miter lim="800000"/>
            <a:headEnd/>
            <a:tailEnd/>
          </a:ln>
        </p:spPr>
        <p:txBody>
          <a:bodyPr wrap="none"/>
          <a:lstStyle/>
          <a:p>
            <a:pPr algn="ctr" fontAlgn="base">
              <a:spcBef>
                <a:spcPct val="0"/>
              </a:spcBef>
              <a:spcAft>
                <a:spcPct val="0"/>
              </a:spcAft>
            </a:pPr>
            <a:r>
              <a:rPr kumimoji="1" lang="zh-CN" altLang="en-US" sz="3200" b="1" smtClean="0">
                <a:solidFill>
                  <a:srgbClr val="FF0000"/>
                </a:solidFill>
                <a:latin typeface="Arial" charset="0"/>
              </a:rPr>
              <a:t>直接存取</a:t>
            </a:r>
          </a:p>
        </p:txBody>
      </p:sp>
      <p:pic>
        <p:nvPicPr>
          <p:cNvPr id="82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67" y="26988"/>
            <a:ext cx="7715249"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3286125"/>
            <a:ext cx="7874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1" y="2286003"/>
            <a:ext cx="776816"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图片 11"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638196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par>
                          <p:cTn id="23" fill="hold" nodeType="afterGroup">
                            <p:stCondLst>
                              <p:cond delay="500"/>
                            </p:stCondLst>
                            <p:childTnLst>
                              <p:par>
                                <p:cTn id="24" presetID="15"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3000" fill="hold"/>
                                        <p:tgtEl>
                                          <p:spTgt spid="13"/>
                                        </p:tgtEl>
                                        <p:attrNameLst>
                                          <p:attrName>ppt_w</p:attrName>
                                        </p:attrNameLst>
                                      </p:cBhvr>
                                      <p:tavLst>
                                        <p:tav tm="0">
                                          <p:val>
                                            <p:fltVal val="0"/>
                                          </p:val>
                                        </p:tav>
                                        <p:tav tm="100000">
                                          <p:val>
                                            <p:strVal val="#ppt_w"/>
                                          </p:val>
                                        </p:tav>
                                      </p:tavLst>
                                    </p:anim>
                                    <p:anim calcmode="lin" valueType="num">
                                      <p:cBhvr>
                                        <p:cTn id="27" dur="3000" fill="hold"/>
                                        <p:tgtEl>
                                          <p:spTgt spid="13"/>
                                        </p:tgtEl>
                                        <p:attrNameLst>
                                          <p:attrName>ppt_h</p:attrName>
                                        </p:attrNameLst>
                                      </p:cBhvr>
                                      <p:tavLst>
                                        <p:tav tm="0">
                                          <p:val>
                                            <p:fltVal val="0"/>
                                          </p:val>
                                        </p:tav>
                                        <p:tav tm="100000">
                                          <p:val>
                                            <p:strVal val="#ppt_h"/>
                                          </p:val>
                                        </p:tav>
                                      </p:tavLst>
                                    </p:anim>
                                    <p:anim calcmode="lin" valueType="num">
                                      <p:cBhvr>
                                        <p:cTn id="28" dur="3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29" dur="3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多维数组元素的地址</a:t>
            </a:r>
          </a:p>
        </p:txBody>
      </p:sp>
      <p:sp>
        <p:nvSpPr>
          <p:cNvPr id="14" name="MH_Desc_1"/>
          <p:cNvSpPr/>
          <p:nvPr>
            <p:custDataLst>
              <p:tags r:id="rId1"/>
            </p:custDataLst>
          </p:nvPr>
        </p:nvSpPr>
        <p:spPr>
          <a:xfrm>
            <a:off x="564218" y="1391486"/>
            <a:ext cx="10749063"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a:solidFill>
                <a:schemeClr val="tx1"/>
              </a:solidFill>
            </a:endParaRPr>
          </a:p>
        </p:txBody>
      </p:sp>
      <p:sp>
        <p:nvSpPr>
          <p:cNvPr id="22" name="圆角矩形 21">
            <a:extLst>
              <a:ext uri="{FF2B5EF4-FFF2-40B4-BE49-F238E27FC236}">
                <a16:creationId xmlns:a16="http://schemas.microsoft.com/office/drawing/2014/main" xmlns="" id="{5382CD89-35B6-4BD4-B332-B011068CC402}"/>
              </a:ext>
            </a:extLst>
          </p:cNvPr>
          <p:cNvSpPr/>
          <p:nvPr/>
        </p:nvSpPr>
        <p:spPr>
          <a:xfrm>
            <a:off x="564215" y="1640694"/>
            <a:ext cx="10380012" cy="1897644"/>
          </a:xfrm>
          <a:prstGeom prst="roundRect">
            <a:avLst>
              <a:gd name="adj" fmla="val 135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smtClean="0"/>
              <a:t>int a[3][4]={{1,3,5,7},{9,11,13,15},{17,19,21,23}};</a:t>
            </a:r>
            <a:endParaRPr lang="zh-CN" altLang="en-US" sz="2400" b="1" dirty="0">
              <a:solidFill>
                <a:srgbClr val="008000"/>
              </a:solidFill>
            </a:endParaRPr>
          </a:p>
        </p:txBody>
      </p:sp>
    </p:spTree>
    <p:extLst>
      <p:ext uri="{BB962C8B-B14F-4D97-AF65-F5344CB8AC3E}">
        <p14:creationId xmlns:p14="http://schemas.microsoft.com/office/powerpoint/2010/main" val="33421149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642942"/>
            <a:ext cx="11430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8.3.5 </a:t>
            </a:r>
            <a:r>
              <a:rPr lang="zh-CN" altLang="zh-CN" dirty="0" smtClean="0">
                <a:solidFill>
                  <a:srgbClr val="800000"/>
                </a:solidFill>
                <a:effectLst>
                  <a:outerShdw blurRad="38100" dist="38100" dir="2700000" algn="tl">
                    <a:srgbClr val="000000"/>
                  </a:outerShdw>
                </a:effectLst>
                <a:latin typeface="Arial" charset="0"/>
                <a:ea typeface="黑体" pitchFamily="2" charset="-122"/>
              </a:rPr>
              <a:t>通过指针引用多维数组</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52501" y="1500188"/>
            <a:ext cx="10763251" cy="2286000"/>
          </a:xfrm>
        </p:spPr>
        <p:txBody>
          <a:bodyPr/>
          <a:lstStyle/>
          <a:p>
            <a:pPr>
              <a:buFont typeface="Wingdings" pitchFamily="2" charset="2"/>
              <a:buNone/>
            </a:pPr>
            <a:r>
              <a:rPr lang="en-US" altLang="zh-CN" smtClean="0"/>
              <a:t>1. </a:t>
            </a:r>
            <a:r>
              <a:rPr lang="zh-CN" altLang="zh-CN" smtClean="0"/>
              <a:t>多维数组元素的地址</a:t>
            </a:r>
            <a:endParaRPr lang="en-US" altLang="zh-CN" smtClean="0"/>
          </a:p>
          <a:p>
            <a:pPr>
              <a:buFont typeface="Wingdings" pitchFamily="2" charset="2"/>
              <a:buNone/>
            </a:pPr>
            <a:r>
              <a:rPr lang="en-US" altLang="zh-CN" smtClean="0"/>
              <a:t>int a[3][4]={{1,3,5,7},</a:t>
            </a:r>
          </a:p>
          <a:p>
            <a:pPr>
              <a:buFont typeface="Wingdings" pitchFamily="2" charset="2"/>
              <a:buNone/>
            </a:pPr>
            <a:r>
              <a:rPr lang="en-US" altLang="zh-CN" smtClean="0"/>
              <a:t>     {9,11,13,15},{17,19,21,23}};</a:t>
            </a:r>
          </a:p>
        </p:txBody>
      </p:sp>
      <p:graphicFrame>
        <p:nvGraphicFramePr>
          <p:cNvPr id="4" name="表格 3"/>
          <p:cNvGraphicFramePr>
            <a:graphicFrameLocks noGrp="1"/>
          </p:cNvGraphicFramePr>
          <p:nvPr/>
        </p:nvGraphicFramePr>
        <p:xfrm>
          <a:off x="5524501" y="4732338"/>
          <a:ext cx="6096002" cy="1554234"/>
        </p:xfrm>
        <a:graphic>
          <a:graphicData uri="http://schemas.openxmlformats.org/drawingml/2006/table">
            <a:tbl>
              <a:tblPr firstRow="1" bandRow="1">
                <a:tableStyleId>{5C22544A-7EE6-4342-B048-85BDC9FD1C3A}</a:tableStyleId>
              </a:tblPr>
              <a:tblGrid>
                <a:gridCol w="1333500"/>
                <a:gridCol w="1524000"/>
                <a:gridCol w="1619251"/>
                <a:gridCol w="1619251"/>
              </a:tblGrid>
              <a:tr h="518054">
                <a:tc>
                  <a:txBody>
                    <a:bodyPr/>
                    <a:lstStyle/>
                    <a:p>
                      <a:pPr algn="ctr"/>
                      <a:r>
                        <a:rPr lang="en-US" altLang="zh-CN" sz="2800" b="1" dirty="0" smtClean="0">
                          <a:solidFill>
                            <a:schemeClr val="tx1"/>
                          </a:solidFill>
                        </a:rPr>
                        <a:t>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5</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7</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9</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15</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17</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19</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21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23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2571751" y="4702175"/>
          <a:ext cx="1524000" cy="1554234"/>
        </p:xfrm>
        <a:graphic>
          <a:graphicData uri="http://schemas.openxmlformats.org/drawingml/2006/table">
            <a:tbl>
              <a:tblPr firstRow="1" bandRow="1">
                <a:tableStyleId>{5C22544A-7EE6-4342-B048-85BDC9FD1C3A}</a:tableStyleId>
              </a:tblPr>
              <a:tblGrid>
                <a:gridCol w="1524000"/>
              </a:tblGrid>
              <a:tr h="518054">
                <a:tc>
                  <a:txBody>
                    <a:bodyPr/>
                    <a:lstStyle/>
                    <a:p>
                      <a:pPr algn="ctr"/>
                      <a:r>
                        <a:rPr lang="en-US" altLang="zh-CN" sz="2800" b="1" dirty="0" smtClean="0">
                          <a:solidFill>
                            <a:schemeClr val="tx1"/>
                          </a:solidFill>
                        </a:rPr>
                        <a:t>a[0]</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a[1]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a[2]</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cxnSp>
        <p:nvCxnSpPr>
          <p:cNvPr id="8" name="直接连接符 7"/>
          <p:cNvCxnSpPr>
            <a:cxnSpLocks noChangeShapeType="1"/>
          </p:cNvCxnSpPr>
          <p:nvPr/>
        </p:nvCxnSpPr>
        <p:spPr bwMode="auto">
          <a:xfrm>
            <a:off x="4286251" y="4946650"/>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4286251" y="5089525"/>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 name="直接连接符 9"/>
          <p:cNvCxnSpPr>
            <a:cxnSpLocks noChangeShapeType="1"/>
          </p:cNvCxnSpPr>
          <p:nvPr/>
        </p:nvCxnSpPr>
        <p:spPr bwMode="auto">
          <a:xfrm>
            <a:off x="4286251" y="5446713"/>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a:off x="4286251" y="5589588"/>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4286251" y="5946775"/>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a:off x="4286251" y="6089650"/>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857251" y="4210050"/>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a:t>
            </a:r>
            <a:endParaRPr lang="zh-CN" altLang="en-US" sz="3200" b="1">
              <a:solidFill>
                <a:srgbClr val="0000CC"/>
              </a:solidFill>
            </a:endParaRPr>
          </a:p>
        </p:txBody>
      </p:sp>
      <p:cxnSp>
        <p:nvCxnSpPr>
          <p:cNvPr id="15" name="直接箭头连接符 14"/>
          <p:cNvCxnSpPr>
            <a:cxnSpLocks noChangeShapeType="1"/>
          </p:cNvCxnSpPr>
          <p:nvPr/>
        </p:nvCxnSpPr>
        <p:spPr bwMode="auto">
          <a:xfrm>
            <a:off x="857251" y="4719647"/>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857251" y="4705350"/>
            <a:ext cx="1524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a+1</a:t>
            </a:r>
            <a:endParaRPr lang="zh-CN" altLang="en-US" sz="3200" b="1">
              <a:solidFill>
                <a:srgbClr val="0000CC"/>
              </a:solidFill>
            </a:endParaRPr>
          </a:p>
        </p:txBody>
      </p:sp>
      <p:cxnSp>
        <p:nvCxnSpPr>
          <p:cNvPr id="17" name="直接箭头连接符 16"/>
          <p:cNvCxnSpPr>
            <a:cxnSpLocks noChangeShapeType="1"/>
          </p:cNvCxnSpPr>
          <p:nvPr/>
        </p:nvCxnSpPr>
        <p:spPr bwMode="auto">
          <a:xfrm>
            <a:off x="857251" y="5214947"/>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857251" y="5214938"/>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a+2</a:t>
            </a:r>
            <a:endParaRPr lang="zh-CN" altLang="en-US" sz="3200" b="1">
              <a:solidFill>
                <a:srgbClr val="0000CC"/>
              </a:solidFill>
            </a:endParaRPr>
          </a:p>
        </p:txBody>
      </p:sp>
      <p:cxnSp>
        <p:nvCxnSpPr>
          <p:cNvPr id="19" name="直接箭头连接符 18"/>
          <p:cNvCxnSpPr>
            <a:cxnSpLocks noChangeShapeType="1"/>
          </p:cNvCxnSpPr>
          <p:nvPr/>
        </p:nvCxnSpPr>
        <p:spPr bwMode="auto">
          <a:xfrm>
            <a:off x="857251" y="5724525"/>
            <a:ext cx="17145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4857752" y="3559175"/>
            <a:ext cx="1428749"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a:t>
            </a:r>
            <a:endParaRPr lang="zh-CN" altLang="en-US" sz="2800" b="1">
              <a:solidFill>
                <a:srgbClr val="0000CC"/>
              </a:solidFill>
            </a:endParaRPr>
          </a:p>
        </p:txBody>
      </p:sp>
      <p:cxnSp>
        <p:nvCxnSpPr>
          <p:cNvPr id="21" name="直接箭头连接符 20"/>
          <p:cNvCxnSpPr>
            <a:cxnSpLocks noChangeShapeType="1"/>
          </p:cNvCxnSpPr>
          <p:nvPr/>
        </p:nvCxnSpPr>
        <p:spPr bwMode="auto">
          <a:xfrm rot="5400000">
            <a:off x="5236899" y="4428865"/>
            <a:ext cx="573088" cy="2116"/>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6000752" y="3571879"/>
            <a:ext cx="219074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a[0]+1</a:t>
            </a:r>
            <a:endParaRPr lang="zh-CN" altLang="en-US" sz="2800" b="1">
              <a:solidFill>
                <a:srgbClr val="0000CC"/>
              </a:solidFill>
            </a:endParaRPr>
          </a:p>
        </p:txBody>
      </p:sp>
      <p:cxnSp>
        <p:nvCxnSpPr>
          <p:cNvPr id="27" name="直接箭头连接符 26"/>
          <p:cNvCxnSpPr>
            <a:cxnSpLocks noChangeShapeType="1"/>
          </p:cNvCxnSpPr>
          <p:nvPr/>
        </p:nvCxnSpPr>
        <p:spPr bwMode="auto">
          <a:xfrm rot="16200000" flipH="1">
            <a:off x="65428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7524752" y="3571879"/>
            <a:ext cx="219074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a[0]+2</a:t>
            </a:r>
            <a:endParaRPr lang="zh-CN" altLang="en-US" sz="2800" b="1">
              <a:solidFill>
                <a:srgbClr val="0000CC"/>
              </a:solidFill>
            </a:endParaRPr>
          </a:p>
        </p:txBody>
      </p:sp>
      <p:cxnSp>
        <p:nvCxnSpPr>
          <p:cNvPr id="31" name="直接箭头连接符 30"/>
          <p:cNvCxnSpPr>
            <a:cxnSpLocks noChangeShapeType="1"/>
          </p:cNvCxnSpPr>
          <p:nvPr/>
        </p:nvCxnSpPr>
        <p:spPr bwMode="auto">
          <a:xfrm rot="16200000" flipH="1">
            <a:off x="80668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32" name="TextBox 31"/>
          <p:cNvSpPr txBox="1">
            <a:spLocks noChangeArrowheads="1"/>
          </p:cNvSpPr>
          <p:nvPr/>
        </p:nvSpPr>
        <p:spPr bwMode="auto">
          <a:xfrm>
            <a:off x="9144006" y="3571879"/>
            <a:ext cx="2190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a[0]+3</a:t>
            </a:r>
            <a:endParaRPr lang="zh-CN" altLang="en-US" sz="2800" b="1">
              <a:solidFill>
                <a:srgbClr val="0000CC"/>
              </a:solidFill>
            </a:endParaRPr>
          </a:p>
        </p:txBody>
      </p:sp>
      <p:cxnSp>
        <p:nvCxnSpPr>
          <p:cNvPr id="33" name="直接箭头连接符 32"/>
          <p:cNvCxnSpPr>
            <a:cxnSpLocks noChangeShapeType="1"/>
          </p:cNvCxnSpPr>
          <p:nvPr/>
        </p:nvCxnSpPr>
        <p:spPr bwMode="auto">
          <a:xfrm rot="16200000" flipH="1">
            <a:off x="9686132"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34" name="TextBox 33"/>
          <p:cNvSpPr txBox="1">
            <a:spLocks noChangeArrowheads="1"/>
          </p:cNvSpPr>
          <p:nvPr/>
        </p:nvSpPr>
        <p:spPr bwMode="auto">
          <a:xfrm>
            <a:off x="381006" y="6000759"/>
            <a:ext cx="1809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FF0000"/>
                </a:solidFill>
              </a:rPr>
              <a:t>行指针</a:t>
            </a:r>
          </a:p>
        </p:txBody>
      </p:sp>
      <p:sp>
        <p:nvSpPr>
          <p:cNvPr id="35" name="TextBox 34"/>
          <p:cNvSpPr txBox="1">
            <a:spLocks noChangeArrowheads="1"/>
          </p:cNvSpPr>
          <p:nvPr/>
        </p:nvSpPr>
        <p:spPr bwMode="auto">
          <a:xfrm>
            <a:off x="10096506" y="4071947"/>
            <a:ext cx="1809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FF0000"/>
                </a:solidFill>
              </a:rPr>
              <a:t>列指针</a:t>
            </a:r>
          </a:p>
        </p:txBody>
      </p:sp>
      <p:pic>
        <p:nvPicPr>
          <p:cNvPr id="76858" name="图片 2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316663"/>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85691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0" dur="500"/>
                                        <p:tgtEl>
                                          <p:spTgt spid="614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par>
                                <p:cTn id="21" presetID="1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Left)">
                                      <p:cBhvr>
                                        <p:cTn id="23" dur="500"/>
                                        <p:tgtEl>
                                          <p:spTgt spid="8"/>
                                        </p:tgtEl>
                                      </p:cBhvr>
                                    </p:animEffect>
                                  </p:childTnLst>
                                </p:cTn>
                              </p:par>
                              <p:par>
                                <p:cTn id="24" presetID="1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lide(from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lide(fromLeft)">
                                      <p:cBhvr>
                                        <p:cTn id="29" dur="500"/>
                                        <p:tgtEl>
                                          <p:spTgt spid="10"/>
                                        </p:tgtEl>
                                      </p:cBhvr>
                                    </p:animEffect>
                                  </p:childTnLst>
                                </p:cTn>
                              </p:par>
                              <p:par>
                                <p:cTn id="30" presetID="12" presetClass="entr" presetSubtype="8"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500"/>
                                        <p:tgtEl>
                                          <p:spTgt spid="11"/>
                                        </p:tgtEl>
                                      </p:cBhvr>
                                    </p:animEffect>
                                  </p:childTnLst>
                                </p:cTn>
                              </p:par>
                              <p:par>
                                <p:cTn id="33" presetID="12" presetClass="entr" presetSubtype="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slide(fromLeft)">
                                      <p:cBhvr>
                                        <p:cTn id="35" dur="500"/>
                                        <p:tgtEl>
                                          <p:spTgt spid="12"/>
                                        </p:tgtEl>
                                      </p:cBhvr>
                                    </p:animEffect>
                                  </p:childTnLst>
                                </p:cTn>
                              </p:par>
                              <p:par>
                                <p:cTn id="36" presetID="12" presetClass="entr" presetSubtype="8"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slide(fromLeft)">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lide(fromLeft)">
                                      <p:cBhvr>
                                        <p:cTn id="43" dur="500"/>
                                        <p:tgtEl>
                                          <p:spTgt spid="14"/>
                                        </p:tgtEl>
                                      </p:cBhvr>
                                    </p:animEffect>
                                  </p:childTnLst>
                                </p:cTn>
                              </p:par>
                              <p:par>
                                <p:cTn id="44" presetID="12" presetClass="entr" presetSubtype="8"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slide(fromLeft)">
                                      <p:cBhvr>
                                        <p:cTn id="46" dur="500"/>
                                        <p:tgtEl>
                                          <p:spTgt spid="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slide(fromLeft)">
                                      <p:cBhvr>
                                        <p:cTn id="51" dur="500"/>
                                        <p:tgtEl>
                                          <p:spTgt spid="16"/>
                                        </p:tgtEl>
                                      </p:cBhvr>
                                    </p:animEffect>
                                  </p:childTnLst>
                                </p:cTn>
                              </p:par>
                              <p:par>
                                <p:cTn id="52" presetID="12" presetClass="entr" presetSubtype="8"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slide(fromLeft)">
                                      <p:cBhvr>
                                        <p:cTn id="54" dur="500"/>
                                        <p:tgtEl>
                                          <p:spTgt spid="1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slide(fromLeft)">
                                      <p:cBhvr>
                                        <p:cTn id="59" dur="500"/>
                                        <p:tgtEl>
                                          <p:spTgt spid="18"/>
                                        </p:tgtEl>
                                      </p:cBhvr>
                                    </p:animEffect>
                                  </p:childTnLst>
                                </p:cTn>
                              </p:par>
                              <p:par>
                                <p:cTn id="60" presetID="12" presetClass="entr" presetSubtype="8"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slide(fromLeft)">
                                      <p:cBhvr>
                                        <p:cTn id="62" dur="500"/>
                                        <p:tgtEl>
                                          <p:spTgt spid="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1000" fill="hold"/>
                                        <p:tgtEl>
                                          <p:spTgt spid="34"/>
                                        </p:tgtEl>
                                        <p:attrNameLst>
                                          <p:attrName>ppt_w</p:attrName>
                                        </p:attrNameLst>
                                      </p:cBhvr>
                                      <p:tavLst>
                                        <p:tav tm="0">
                                          <p:val>
                                            <p:fltVal val="0"/>
                                          </p:val>
                                        </p:tav>
                                        <p:tav tm="100000">
                                          <p:val>
                                            <p:strVal val="#ppt_w"/>
                                          </p:val>
                                        </p:tav>
                                      </p:tavLst>
                                    </p:anim>
                                    <p:anim calcmode="lin" valueType="num">
                                      <p:cBhvr>
                                        <p:cTn id="68" dur="1000" fill="hold"/>
                                        <p:tgtEl>
                                          <p:spTgt spid="34"/>
                                        </p:tgtEl>
                                        <p:attrNameLst>
                                          <p:attrName>ppt_h</p:attrName>
                                        </p:attrNameLst>
                                      </p:cBhvr>
                                      <p:tavLst>
                                        <p:tav tm="0">
                                          <p:val>
                                            <p:fltVal val="0"/>
                                          </p:val>
                                        </p:tav>
                                        <p:tav tm="100000">
                                          <p:val>
                                            <p:strVal val="#ppt_h"/>
                                          </p:val>
                                        </p:tav>
                                      </p:tavLst>
                                    </p:anim>
                                    <p:anim calcmode="lin" valueType="num">
                                      <p:cBhvr>
                                        <p:cTn id="69"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1"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slide(fromTop)">
                                      <p:cBhvr>
                                        <p:cTn id="75" dur="500"/>
                                        <p:tgtEl>
                                          <p:spTgt spid="21"/>
                                        </p:tgtEl>
                                      </p:cBhvr>
                                    </p:animEffect>
                                  </p:childTnLst>
                                </p:cTn>
                              </p:par>
                              <p:par>
                                <p:cTn id="76" presetID="12" presetClass="entr" presetSubtype="1"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slide(fromTop)">
                                      <p:cBhvr>
                                        <p:cTn id="78" dur="500"/>
                                        <p:tgtEl>
                                          <p:spTgt spid="2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1"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slide(fromTop)">
                                      <p:cBhvr>
                                        <p:cTn id="83" dur="500"/>
                                        <p:tgtEl>
                                          <p:spTgt spid="27"/>
                                        </p:tgtEl>
                                      </p:cBhvr>
                                    </p:animEffect>
                                  </p:childTnLst>
                                </p:cTn>
                              </p:par>
                              <p:par>
                                <p:cTn id="84" presetID="12" presetClass="entr" presetSubtype="1"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slide(fromTop)">
                                      <p:cBhvr>
                                        <p:cTn id="86" dur="500"/>
                                        <p:tgtEl>
                                          <p:spTgt spid="2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1"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slide(fromTop)">
                                      <p:cBhvr>
                                        <p:cTn id="91" dur="500"/>
                                        <p:tgtEl>
                                          <p:spTgt spid="31"/>
                                        </p:tgtEl>
                                      </p:cBhvr>
                                    </p:animEffect>
                                  </p:childTnLst>
                                </p:cTn>
                              </p:par>
                              <p:par>
                                <p:cTn id="92" presetID="12" presetClass="entr" presetSubtype="1"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slide(fromTop)">
                                      <p:cBhvr>
                                        <p:cTn id="94" dur="500"/>
                                        <p:tgtEl>
                                          <p:spTgt spid="3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1"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slide(fromTop)">
                                      <p:cBhvr>
                                        <p:cTn id="99" dur="500"/>
                                        <p:tgtEl>
                                          <p:spTgt spid="33"/>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slide(fromTop)">
                                      <p:cBhvr>
                                        <p:cTn id="102" dur="500"/>
                                        <p:tgtEl>
                                          <p:spTgt spid="3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5" presetClass="entr" presetSubtype="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p:cTn id="107" dur="1000" fill="hold"/>
                                        <p:tgtEl>
                                          <p:spTgt spid="35"/>
                                        </p:tgtEl>
                                        <p:attrNameLst>
                                          <p:attrName>ppt_w</p:attrName>
                                        </p:attrNameLst>
                                      </p:cBhvr>
                                      <p:tavLst>
                                        <p:tav tm="0">
                                          <p:val>
                                            <p:fltVal val="0"/>
                                          </p:val>
                                        </p:tav>
                                        <p:tav tm="100000">
                                          <p:val>
                                            <p:strVal val="#ppt_w"/>
                                          </p:val>
                                        </p:tav>
                                      </p:tavLst>
                                    </p:anim>
                                    <p:anim calcmode="lin" valueType="num">
                                      <p:cBhvr>
                                        <p:cTn id="108" dur="1000" fill="hold"/>
                                        <p:tgtEl>
                                          <p:spTgt spid="35"/>
                                        </p:tgtEl>
                                        <p:attrNameLst>
                                          <p:attrName>ppt_h</p:attrName>
                                        </p:attrNameLst>
                                      </p:cBhvr>
                                      <p:tavLst>
                                        <p:tav tm="0">
                                          <p:val>
                                            <p:fltVal val="0"/>
                                          </p:val>
                                        </p:tav>
                                        <p:tav tm="100000">
                                          <p:val>
                                            <p:strVal val="#ppt_h"/>
                                          </p:val>
                                        </p:tav>
                                      </p:tavLst>
                                    </p:anim>
                                    <p:anim calcmode="lin" valueType="num">
                                      <p:cBhvr>
                                        <p:cTn id="109"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10"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6" grpId="0"/>
      <p:bldP spid="30" grpId="0"/>
      <p:bldP spid="32" grpId="0"/>
      <p:bldP spid="34" grpId="0"/>
      <p:bldP spid="35"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143000" y="928697"/>
            <a:ext cx="5334000" cy="714375"/>
          </a:xfrm>
        </p:spPr>
        <p:txBody>
          <a:bodyPr/>
          <a:lstStyle/>
          <a:p>
            <a:pPr>
              <a:buFont typeface="Wingdings" pitchFamily="2" charset="2"/>
              <a:buNone/>
            </a:pPr>
            <a:r>
              <a:rPr lang="en-US" altLang="zh-CN" sz="2800" smtClean="0"/>
              <a:t>a[i]+j</a:t>
            </a:r>
            <a:r>
              <a:rPr lang="zh-CN" altLang="en-US" sz="2800" smtClean="0"/>
              <a:t>代表谁的地址？</a:t>
            </a:r>
            <a:endParaRPr lang="en-US" altLang="zh-CN" sz="2800" smtClean="0"/>
          </a:p>
          <a:p>
            <a:pPr>
              <a:buFont typeface="Wingdings" pitchFamily="2" charset="2"/>
              <a:buNone/>
            </a:pPr>
            <a:endParaRPr lang="en-US" altLang="zh-CN" sz="2800" smtClean="0"/>
          </a:p>
        </p:txBody>
      </p:sp>
      <p:graphicFrame>
        <p:nvGraphicFramePr>
          <p:cNvPr id="4" name="表格 3"/>
          <p:cNvGraphicFramePr>
            <a:graphicFrameLocks noGrp="1"/>
          </p:cNvGraphicFramePr>
          <p:nvPr/>
        </p:nvGraphicFramePr>
        <p:xfrm>
          <a:off x="5524501" y="4732338"/>
          <a:ext cx="6096002" cy="1554234"/>
        </p:xfrm>
        <a:graphic>
          <a:graphicData uri="http://schemas.openxmlformats.org/drawingml/2006/table">
            <a:tbl>
              <a:tblPr firstRow="1" bandRow="1">
                <a:tableStyleId>{5C22544A-7EE6-4342-B048-85BDC9FD1C3A}</a:tableStyleId>
              </a:tblPr>
              <a:tblGrid>
                <a:gridCol w="1333500"/>
                <a:gridCol w="1524000"/>
                <a:gridCol w="1619251"/>
                <a:gridCol w="1619251"/>
              </a:tblGrid>
              <a:tr h="518054">
                <a:tc>
                  <a:txBody>
                    <a:bodyPr/>
                    <a:lstStyle/>
                    <a:p>
                      <a:pPr algn="ctr"/>
                      <a:r>
                        <a:rPr lang="en-US" altLang="zh-CN" sz="2800" b="1" dirty="0" smtClean="0">
                          <a:solidFill>
                            <a:schemeClr val="tx1"/>
                          </a:solidFill>
                        </a:rPr>
                        <a:t>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5</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7</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9</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15</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17</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19</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21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23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2571751" y="4702175"/>
          <a:ext cx="1524000" cy="1554234"/>
        </p:xfrm>
        <a:graphic>
          <a:graphicData uri="http://schemas.openxmlformats.org/drawingml/2006/table">
            <a:tbl>
              <a:tblPr firstRow="1" bandRow="1">
                <a:tableStyleId>{5C22544A-7EE6-4342-B048-85BDC9FD1C3A}</a:tableStyleId>
              </a:tblPr>
              <a:tblGrid>
                <a:gridCol w="1524000"/>
              </a:tblGrid>
              <a:tr h="518054">
                <a:tc>
                  <a:txBody>
                    <a:bodyPr/>
                    <a:lstStyle/>
                    <a:p>
                      <a:pPr algn="ctr"/>
                      <a:r>
                        <a:rPr lang="en-US" altLang="zh-CN" sz="2800" b="1" dirty="0" smtClean="0">
                          <a:solidFill>
                            <a:schemeClr val="tx1"/>
                          </a:solidFill>
                        </a:rPr>
                        <a:t>a[0]</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a[1]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a[2]</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cxnSp>
        <p:nvCxnSpPr>
          <p:cNvPr id="81955" name="直接连接符 7"/>
          <p:cNvCxnSpPr>
            <a:cxnSpLocks noChangeShapeType="1"/>
          </p:cNvCxnSpPr>
          <p:nvPr/>
        </p:nvCxnSpPr>
        <p:spPr bwMode="auto">
          <a:xfrm>
            <a:off x="4286251" y="4946650"/>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56" name="直接连接符 8"/>
          <p:cNvCxnSpPr>
            <a:cxnSpLocks noChangeShapeType="1"/>
          </p:cNvCxnSpPr>
          <p:nvPr/>
        </p:nvCxnSpPr>
        <p:spPr bwMode="auto">
          <a:xfrm>
            <a:off x="4286251" y="5089525"/>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57" name="直接连接符 9"/>
          <p:cNvCxnSpPr>
            <a:cxnSpLocks noChangeShapeType="1"/>
          </p:cNvCxnSpPr>
          <p:nvPr/>
        </p:nvCxnSpPr>
        <p:spPr bwMode="auto">
          <a:xfrm>
            <a:off x="4286251" y="5446713"/>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58" name="直接连接符 10"/>
          <p:cNvCxnSpPr>
            <a:cxnSpLocks noChangeShapeType="1"/>
          </p:cNvCxnSpPr>
          <p:nvPr/>
        </p:nvCxnSpPr>
        <p:spPr bwMode="auto">
          <a:xfrm>
            <a:off x="4286251" y="5589588"/>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59" name="直接连接符 11"/>
          <p:cNvCxnSpPr>
            <a:cxnSpLocks noChangeShapeType="1"/>
          </p:cNvCxnSpPr>
          <p:nvPr/>
        </p:nvCxnSpPr>
        <p:spPr bwMode="auto">
          <a:xfrm>
            <a:off x="4286251" y="5946775"/>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60" name="直接连接符 12"/>
          <p:cNvCxnSpPr>
            <a:cxnSpLocks noChangeShapeType="1"/>
          </p:cNvCxnSpPr>
          <p:nvPr/>
        </p:nvCxnSpPr>
        <p:spPr bwMode="auto">
          <a:xfrm>
            <a:off x="4286251" y="6089650"/>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81961" name="TextBox 13"/>
          <p:cNvSpPr txBox="1">
            <a:spLocks noChangeArrowheads="1"/>
          </p:cNvSpPr>
          <p:nvPr/>
        </p:nvSpPr>
        <p:spPr bwMode="auto">
          <a:xfrm>
            <a:off x="857251" y="4210050"/>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a:t>
            </a:r>
            <a:endParaRPr lang="zh-CN" altLang="en-US" sz="3200" b="1">
              <a:solidFill>
                <a:srgbClr val="0000CC"/>
              </a:solidFill>
            </a:endParaRPr>
          </a:p>
        </p:txBody>
      </p:sp>
      <p:cxnSp>
        <p:nvCxnSpPr>
          <p:cNvPr id="81962" name="直接箭头连接符 14"/>
          <p:cNvCxnSpPr>
            <a:cxnSpLocks noChangeShapeType="1"/>
          </p:cNvCxnSpPr>
          <p:nvPr/>
        </p:nvCxnSpPr>
        <p:spPr bwMode="auto">
          <a:xfrm>
            <a:off x="857251" y="4719647"/>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63" name="TextBox 15"/>
          <p:cNvSpPr txBox="1">
            <a:spLocks noChangeArrowheads="1"/>
          </p:cNvSpPr>
          <p:nvPr/>
        </p:nvSpPr>
        <p:spPr bwMode="auto">
          <a:xfrm>
            <a:off x="857251" y="4705350"/>
            <a:ext cx="1524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a+1</a:t>
            </a:r>
            <a:endParaRPr lang="zh-CN" altLang="en-US" sz="3200" b="1">
              <a:solidFill>
                <a:srgbClr val="0000CC"/>
              </a:solidFill>
            </a:endParaRPr>
          </a:p>
        </p:txBody>
      </p:sp>
      <p:cxnSp>
        <p:nvCxnSpPr>
          <p:cNvPr id="81964" name="直接箭头连接符 16"/>
          <p:cNvCxnSpPr>
            <a:cxnSpLocks noChangeShapeType="1"/>
          </p:cNvCxnSpPr>
          <p:nvPr/>
        </p:nvCxnSpPr>
        <p:spPr bwMode="auto">
          <a:xfrm>
            <a:off x="857251" y="5214947"/>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65" name="TextBox 17"/>
          <p:cNvSpPr txBox="1">
            <a:spLocks noChangeArrowheads="1"/>
          </p:cNvSpPr>
          <p:nvPr/>
        </p:nvSpPr>
        <p:spPr bwMode="auto">
          <a:xfrm>
            <a:off x="857251" y="5214938"/>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a+2</a:t>
            </a:r>
            <a:endParaRPr lang="zh-CN" altLang="en-US" sz="3200" b="1">
              <a:solidFill>
                <a:srgbClr val="0000CC"/>
              </a:solidFill>
            </a:endParaRPr>
          </a:p>
        </p:txBody>
      </p:sp>
      <p:cxnSp>
        <p:nvCxnSpPr>
          <p:cNvPr id="81966" name="直接箭头连接符 18"/>
          <p:cNvCxnSpPr>
            <a:cxnSpLocks noChangeShapeType="1"/>
          </p:cNvCxnSpPr>
          <p:nvPr/>
        </p:nvCxnSpPr>
        <p:spPr bwMode="auto">
          <a:xfrm>
            <a:off x="857251" y="5724525"/>
            <a:ext cx="17145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67" name="TextBox 19"/>
          <p:cNvSpPr txBox="1">
            <a:spLocks noChangeArrowheads="1"/>
          </p:cNvSpPr>
          <p:nvPr/>
        </p:nvSpPr>
        <p:spPr bwMode="auto">
          <a:xfrm>
            <a:off x="4857752" y="3559175"/>
            <a:ext cx="1428749"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a:t>
            </a:r>
            <a:endParaRPr lang="zh-CN" altLang="en-US" sz="2800" b="1">
              <a:solidFill>
                <a:srgbClr val="0000CC"/>
              </a:solidFill>
            </a:endParaRPr>
          </a:p>
        </p:txBody>
      </p:sp>
      <p:cxnSp>
        <p:nvCxnSpPr>
          <p:cNvPr id="81968" name="直接箭头连接符 20"/>
          <p:cNvCxnSpPr>
            <a:cxnSpLocks noChangeShapeType="1"/>
          </p:cNvCxnSpPr>
          <p:nvPr/>
        </p:nvCxnSpPr>
        <p:spPr bwMode="auto">
          <a:xfrm rot="5400000">
            <a:off x="5236899" y="4428865"/>
            <a:ext cx="573088" cy="2116"/>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69" name="TextBox 25"/>
          <p:cNvSpPr txBox="1">
            <a:spLocks noChangeArrowheads="1"/>
          </p:cNvSpPr>
          <p:nvPr/>
        </p:nvSpPr>
        <p:spPr bwMode="auto">
          <a:xfrm>
            <a:off x="6000752" y="3571879"/>
            <a:ext cx="219074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a[0]+1</a:t>
            </a:r>
            <a:endParaRPr lang="zh-CN" altLang="en-US" sz="2800" b="1">
              <a:solidFill>
                <a:srgbClr val="0000CC"/>
              </a:solidFill>
            </a:endParaRPr>
          </a:p>
        </p:txBody>
      </p:sp>
      <p:cxnSp>
        <p:nvCxnSpPr>
          <p:cNvPr id="81970" name="直接箭头连接符 26"/>
          <p:cNvCxnSpPr>
            <a:cxnSpLocks noChangeShapeType="1"/>
          </p:cNvCxnSpPr>
          <p:nvPr/>
        </p:nvCxnSpPr>
        <p:spPr bwMode="auto">
          <a:xfrm rot="16200000" flipH="1">
            <a:off x="65428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71" name="TextBox 29"/>
          <p:cNvSpPr txBox="1">
            <a:spLocks noChangeArrowheads="1"/>
          </p:cNvSpPr>
          <p:nvPr/>
        </p:nvSpPr>
        <p:spPr bwMode="auto">
          <a:xfrm>
            <a:off x="7524752" y="3571879"/>
            <a:ext cx="219074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a[0]+2</a:t>
            </a:r>
            <a:endParaRPr lang="zh-CN" altLang="en-US" sz="2800" b="1">
              <a:solidFill>
                <a:srgbClr val="0000CC"/>
              </a:solidFill>
            </a:endParaRPr>
          </a:p>
        </p:txBody>
      </p:sp>
      <p:cxnSp>
        <p:nvCxnSpPr>
          <p:cNvPr id="81972" name="直接箭头连接符 30"/>
          <p:cNvCxnSpPr>
            <a:cxnSpLocks noChangeShapeType="1"/>
          </p:cNvCxnSpPr>
          <p:nvPr/>
        </p:nvCxnSpPr>
        <p:spPr bwMode="auto">
          <a:xfrm rot="16200000" flipH="1">
            <a:off x="80668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73" name="TextBox 31"/>
          <p:cNvSpPr txBox="1">
            <a:spLocks noChangeArrowheads="1"/>
          </p:cNvSpPr>
          <p:nvPr/>
        </p:nvSpPr>
        <p:spPr bwMode="auto">
          <a:xfrm>
            <a:off x="9144006" y="3571879"/>
            <a:ext cx="2190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a[0]+3</a:t>
            </a:r>
            <a:endParaRPr lang="zh-CN" altLang="en-US" sz="2800" b="1">
              <a:solidFill>
                <a:srgbClr val="0000CC"/>
              </a:solidFill>
            </a:endParaRPr>
          </a:p>
        </p:txBody>
      </p:sp>
      <p:cxnSp>
        <p:nvCxnSpPr>
          <p:cNvPr id="81974" name="直接箭头连接符 32"/>
          <p:cNvCxnSpPr>
            <a:cxnSpLocks noChangeShapeType="1"/>
          </p:cNvCxnSpPr>
          <p:nvPr/>
        </p:nvCxnSpPr>
        <p:spPr bwMode="auto">
          <a:xfrm rot="16200000" flipH="1">
            <a:off x="9686132"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75" name="TextBox 33"/>
          <p:cNvSpPr txBox="1">
            <a:spLocks noChangeArrowheads="1"/>
          </p:cNvSpPr>
          <p:nvPr/>
        </p:nvSpPr>
        <p:spPr bwMode="auto">
          <a:xfrm>
            <a:off x="381006" y="6000759"/>
            <a:ext cx="1809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FF0000"/>
                </a:solidFill>
              </a:rPr>
              <a:t>行指针</a:t>
            </a:r>
          </a:p>
        </p:txBody>
      </p:sp>
      <p:sp>
        <p:nvSpPr>
          <p:cNvPr id="81976" name="TextBox 34"/>
          <p:cNvSpPr txBox="1">
            <a:spLocks noChangeArrowheads="1"/>
          </p:cNvSpPr>
          <p:nvPr/>
        </p:nvSpPr>
        <p:spPr bwMode="auto">
          <a:xfrm>
            <a:off x="10096506" y="4071947"/>
            <a:ext cx="1809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FF0000"/>
                </a:solidFill>
              </a:rPr>
              <a:t>列指针</a:t>
            </a:r>
          </a:p>
        </p:txBody>
      </p:sp>
      <p:sp>
        <p:nvSpPr>
          <p:cNvPr id="28" name="Rectangle 3"/>
          <p:cNvSpPr txBox="1">
            <a:spLocks noChangeArrowheads="1"/>
          </p:cNvSpPr>
          <p:nvPr/>
        </p:nvSpPr>
        <p:spPr bwMode="auto">
          <a:xfrm>
            <a:off x="6572251" y="928697"/>
            <a:ext cx="4572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zh-CN" altLang="en-US" sz="2800" b="1" kern="0" dirty="0">
                <a:solidFill>
                  <a:srgbClr val="9D138D"/>
                </a:solidFill>
                <a:latin typeface="+mn-lt"/>
                <a:ea typeface="+mn-ea"/>
              </a:rPr>
              <a:t>代表</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][j]</a:t>
            </a:r>
            <a:r>
              <a:rPr lang="zh-CN" altLang="en-US" sz="2800" b="1" kern="0" dirty="0">
                <a:solidFill>
                  <a:srgbClr val="9D138D"/>
                </a:solidFill>
                <a:latin typeface="+mn-lt"/>
                <a:ea typeface="+mn-ea"/>
              </a:rPr>
              <a:t>的地址</a:t>
            </a:r>
            <a:endParaRPr lang="en-US" altLang="zh-CN" sz="2800" b="1" kern="0" dirty="0">
              <a:solidFill>
                <a:srgbClr val="9D138D"/>
              </a:solidFill>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sp>
        <p:nvSpPr>
          <p:cNvPr id="29" name="Rectangle 3"/>
          <p:cNvSpPr txBox="1">
            <a:spLocks noChangeArrowheads="1"/>
          </p:cNvSpPr>
          <p:nvPr/>
        </p:nvSpPr>
        <p:spPr bwMode="auto">
          <a:xfrm>
            <a:off x="1238251" y="1724029"/>
            <a:ext cx="5334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en-US" altLang="zh-CN" sz="2800" b="1" kern="0" dirty="0">
                <a:latin typeface="+mn-lt"/>
                <a:ea typeface="+mn-ea"/>
              </a:rPr>
              <a:t>*(a[</a:t>
            </a:r>
            <a:r>
              <a:rPr lang="en-US" altLang="zh-CN" sz="2800" b="1" kern="0" dirty="0" err="1">
                <a:latin typeface="+mn-lt"/>
                <a:ea typeface="+mn-ea"/>
              </a:rPr>
              <a:t>i</a:t>
            </a:r>
            <a:r>
              <a:rPr lang="en-US" altLang="zh-CN" sz="2800" b="1" kern="0" dirty="0">
                <a:latin typeface="+mn-lt"/>
                <a:ea typeface="+mn-ea"/>
              </a:rPr>
              <a:t>]+j)</a:t>
            </a:r>
            <a:r>
              <a:rPr lang="zh-CN" altLang="en-US" sz="2800" b="1" kern="0" dirty="0">
                <a:latin typeface="+mn-lt"/>
                <a:ea typeface="+mn-ea"/>
              </a:rPr>
              <a:t>代表什么？</a:t>
            </a:r>
            <a:endParaRPr lang="en-US" altLang="zh-CN" sz="2800" b="1" kern="0" dirty="0">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latin typeface="+mn-lt"/>
              <a:ea typeface="+mn-ea"/>
            </a:endParaRPr>
          </a:p>
        </p:txBody>
      </p:sp>
      <p:sp>
        <p:nvSpPr>
          <p:cNvPr id="36" name="Rectangle 3"/>
          <p:cNvSpPr txBox="1">
            <a:spLocks noChangeArrowheads="1"/>
          </p:cNvSpPr>
          <p:nvPr/>
        </p:nvSpPr>
        <p:spPr bwMode="auto">
          <a:xfrm>
            <a:off x="6572251" y="1724029"/>
            <a:ext cx="4572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zh-CN" altLang="en-US" sz="2800" b="1" kern="0" dirty="0">
                <a:solidFill>
                  <a:srgbClr val="9D138D"/>
                </a:solidFill>
                <a:latin typeface="+mn-lt"/>
                <a:ea typeface="+mn-ea"/>
              </a:rPr>
              <a:t>代表元素</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][j]</a:t>
            </a: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sp>
        <p:nvSpPr>
          <p:cNvPr id="37" name="Rectangle 3"/>
          <p:cNvSpPr txBox="1">
            <a:spLocks noChangeArrowheads="1"/>
          </p:cNvSpPr>
          <p:nvPr/>
        </p:nvSpPr>
        <p:spPr bwMode="auto">
          <a:xfrm>
            <a:off x="1143003" y="2571759"/>
            <a:ext cx="59055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en-US" altLang="zh-CN" sz="2800" b="1" kern="0" dirty="0">
                <a:latin typeface="+mn-lt"/>
                <a:ea typeface="+mn-ea"/>
              </a:rPr>
              <a:t>*(*(</a:t>
            </a:r>
            <a:r>
              <a:rPr lang="en-US" altLang="zh-CN" sz="2800" b="1" kern="0" dirty="0" err="1">
                <a:latin typeface="+mn-lt"/>
                <a:ea typeface="+mn-ea"/>
              </a:rPr>
              <a:t>a+i</a:t>
            </a:r>
            <a:r>
              <a:rPr lang="en-US" altLang="zh-CN" sz="2800" b="1" kern="0" dirty="0">
                <a:latin typeface="+mn-lt"/>
                <a:ea typeface="+mn-ea"/>
              </a:rPr>
              <a:t>)+j)</a:t>
            </a:r>
            <a:r>
              <a:rPr lang="zh-CN" altLang="en-US" sz="2800" b="1" kern="0" dirty="0">
                <a:latin typeface="+mn-lt"/>
                <a:ea typeface="+mn-ea"/>
              </a:rPr>
              <a:t>代表什么？</a:t>
            </a:r>
            <a:endParaRPr lang="en-US" altLang="zh-CN" sz="2800" b="1" kern="0" dirty="0">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latin typeface="+mn-lt"/>
              <a:ea typeface="+mn-ea"/>
            </a:endParaRPr>
          </a:p>
        </p:txBody>
      </p:sp>
      <p:sp>
        <p:nvSpPr>
          <p:cNvPr id="38" name="Rectangle 3"/>
          <p:cNvSpPr txBox="1">
            <a:spLocks noChangeArrowheads="1"/>
          </p:cNvSpPr>
          <p:nvPr/>
        </p:nvSpPr>
        <p:spPr bwMode="auto">
          <a:xfrm>
            <a:off x="7239006" y="2500322"/>
            <a:ext cx="4476751" cy="714375"/>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zh-CN" altLang="en-US" sz="2800" b="1" kern="0" dirty="0">
                <a:solidFill>
                  <a:srgbClr val="9D138D"/>
                </a:solidFill>
                <a:latin typeface="+mn-lt"/>
                <a:ea typeface="+mn-ea"/>
              </a:rPr>
              <a:t>与</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]+j)</a:t>
            </a:r>
            <a:r>
              <a:rPr lang="zh-CN" altLang="en-US" sz="2800" b="1" kern="0" dirty="0">
                <a:solidFill>
                  <a:srgbClr val="9D138D"/>
                </a:solidFill>
                <a:latin typeface="+mn-lt"/>
                <a:ea typeface="+mn-ea"/>
              </a:rPr>
              <a:t>等价</a:t>
            </a:r>
            <a:endParaRPr lang="en-US" altLang="zh-CN" sz="2800" b="1" kern="0" dirty="0">
              <a:solidFill>
                <a:srgbClr val="9D138D"/>
              </a:solidFill>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pic>
        <p:nvPicPr>
          <p:cNvPr id="81982" name="图片 3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316663"/>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46249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blinds(horizontal)">
                                      <p:cBhvr>
                                        <p:cTn id="12" dur="500"/>
                                        <p:tgtEl>
                                          <p:spTgt spid="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xEl>
                                              <p:pRg st="0" end="0"/>
                                            </p:txEl>
                                          </p:spTgt>
                                        </p:tgtEl>
                                        <p:attrNameLst>
                                          <p:attrName>style.visibility</p:attrName>
                                        </p:attrNameLst>
                                      </p:cBhvr>
                                      <p:to>
                                        <p:strVal val="visible"/>
                                      </p:to>
                                    </p:set>
                                    <p:animEffect transition="in" filter="blinds(horizontal)">
                                      <p:cBhvr>
                                        <p:cTn id="17" dur="500"/>
                                        <p:tgtEl>
                                          <p:spTgt spid="2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blinds(horizontal)">
                                      <p:cBhvr>
                                        <p:cTn id="22" dur="500"/>
                                        <p:tgtEl>
                                          <p:spTgt spid="3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animEffect transition="in" filter="blinds(horizontal)">
                                      <p:cBhvr>
                                        <p:cTn id="27" dur="500"/>
                                        <p:tgtEl>
                                          <p:spTgt spid="3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
                                            <p:txEl>
                                              <p:pRg st="0" end="0"/>
                                            </p:txEl>
                                          </p:spTgt>
                                        </p:tgtEl>
                                        <p:attrNameLst>
                                          <p:attrName>style.visibility</p:attrName>
                                        </p:attrNameLst>
                                      </p:cBhvr>
                                      <p:to>
                                        <p:strVal val="visible"/>
                                      </p:to>
                                    </p:set>
                                    <p:animEffect transition="in" filter="blinds(horizontal)">
                                      <p:cBhvr>
                                        <p:cTn id="32"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28" grpId="0" build="p"/>
      <p:bldP spid="29" grpId="0" build="p"/>
      <p:bldP spid="36" grpId="0" build="p"/>
      <p:bldP spid="37" grpId="0" build="p"/>
      <p:bldP spid="3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多维数组元素的地址</a:t>
            </a:r>
          </a:p>
        </p:txBody>
      </p:sp>
      <p:sp>
        <p:nvSpPr>
          <p:cNvPr id="14" name="MH_Desc_1"/>
          <p:cNvSpPr/>
          <p:nvPr>
            <p:custDataLst>
              <p:tags r:id="rId1"/>
            </p:custDataLst>
          </p:nvPr>
        </p:nvSpPr>
        <p:spPr>
          <a:xfrm>
            <a:off x="564218" y="1391489"/>
            <a:ext cx="10749063" cy="5152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2400">
                <a:solidFill>
                  <a:schemeClr val="tx1"/>
                </a:solidFill>
              </a:rPr>
              <a:t>C</a:t>
            </a:r>
            <a:r>
              <a:rPr lang="zh-CN" altLang="en-US" sz="2400">
                <a:solidFill>
                  <a:schemeClr val="tx1"/>
                </a:solidFill>
              </a:rPr>
              <a:t>语言的地址信息中既包含位置信息</a:t>
            </a:r>
            <a:r>
              <a:rPr lang="en-US" altLang="zh-CN" sz="2400">
                <a:solidFill>
                  <a:schemeClr val="tx1"/>
                </a:solidFill>
              </a:rPr>
              <a:t>(</a:t>
            </a:r>
            <a:r>
              <a:rPr lang="zh-CN" altLang="en-US" sz="2400">
                <a:solidFill>
                  <a:schemeClr val="tx1"/>
                </a:solidFill>
              </a:rPr>
              <a:t>如内存编号</a:t>
            </a:r>
            <a:r>
              <a:rPr lang="en-US" altLang="zh-CN" sz="2400">
                <a:solidFill>
                  <a:schemeClr val="tx1"/>
                </a:solidFill>
              </a:rPr>
              <a:t>2000)</a:t>
            </a:r>
            <a:r>
              <a:rPr lang="zh-CN" altLang="en-US" sz="2400">
                <a:solidFill>
                  <a:schemeClr val="tx1"/>
                </a:solidFill>
              </a:rPr>
              <a:t>，还包含它所指向的数据的类型信息</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spcAft>
                <a:spcPts val="600"/>
              </a:spcAft>
              <a:defRPr/>
            </a:pPr>
            <a:r>
              <a:rPr lang="en-US" altLang="zh-CN" sz="2400" smtClean="0">
                <a:solidFill>
                  <a:schemeClr val="tx1"/>
                </a:solidFill>
              </a:rPr>
              <a:t>a[0</a:t>
            </a:r>
            <a:r>
              <a:rPr lang="en-US" altLang="zh-CN" sz="2400">
                <a:solidFill>
                  <a:schemeClr val="tx1"/>
                </a:solidFill>
              </a:rPr>
              <a:t>]</a:t>
            </a:r>
            <a:r>
              <a:rPr lang="zh-CN" altLang="en-US" sz="2400">
                <a:solidFill>
                  <a:schemeClr val="tx1"/>
                </a:solidFill>
              </a:rPr>
              <a:t>是一维数组名，它是一维数组中起始元素的地址，</a:t>
            </a:r>
            <a:r>
              <a:rPr lang="en-US" altLang="zh-CN" sz="2400">
                <a:solidFill>
                  <a:schemeClr val="tx1"/>
                </a:solidFill>
              </a:rPr>
              <a:t>a</a:t>
            </a:r>
            <a:r>
              <a:rPr lang="zh-CN" altLang="en-US" sz="2400">
                <a:solidFill>
                  <a:schemeClr val="tx1"/>
                </a:solidFill>
              </a:rPr>
              <a:t>是二维数组名，它是二维数组的首行起始地址，二者的纯地址是相同</a:t>
            </a:r>
            <a:r>
              <a:rPr lang="zh-CN" altLang="en-US" sz="2400" smtClean="0">
                <a:solidFill>
                  <a:schemeClr val="tx1"/>
                </a:solidFill>
              </a:rPr>
              <a:t>的，即</a:t>
            </a:r>
            <a:r>
              <a:rPr lang="en-US" altLang="zh-CN" sz="2400">
                <a:solidFill>
                  <a:schemeClr val="tx1"/>
                </a:solidFill>
              </a:rPr>
              <a:t>2000</a:t>
            </a:r>
            <a:r>
              <a:rPr lang="zh-CN" altLang="en-US" sz="2400">
                <a:solidFill>
                  <a:schemeClr val="tx1"/>
                </a:solidFill>
              </a:rPr>
              <a:t>，但它们的基类型不同，即它们指向的数据的类型不同，前者是整型数据，后者是一维数组</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spcAft>
                <a:spcPts val="600"/>
              </a:spcAft>
              <a:defRPr/>
            </a:pPr>
            <a:r>
              <a:rPr lang="zh-CN" altLang="en-US" sz="2400" smtClean="0">
                <a:solidFill>
                  <a:schemeClr val="tx1"/>
                </a:solidFill>
              </a:rPr>
              <a:t>如果</a:t>
            </a:r>
            <a:r>
              <a:rPr lang="zh-CN" altLang="en-US" sz="2400">
                <a:solidFill>
                  <a:schemeClr val="tx1"/>
                </a:solidFill>
              </a:rPr>
              <a:t>用一个指针变量</a:t>
            </a:r>
            <a:r>
              <a:rPr lang="en-US" altLang="zh-CN" sz="2400">
                <a:solidFill>
                  <a:schemeClr val="tx1"/>
                </a:solidFill>
              </a:rPr>
              <a:t>pt</a:t>
            </a:r>
            <a:r>
              <a:rPr lang="zh-CN" altLang="en-US" sz="2400">
                <a:solidFill>
                  <a:schemeClr val="tx1"/>
                </a:solidFill>
              </a:rPr>
              <a:t>来指向此一维数组，应当这样定义</a:t>
            </a:r>
            <a:r>
              <a:rPr lang="en-US" altLang="zh-CN" sz="2400">
                <a:solidFill>
                  <a:schemeClr val="tx1"/>
                </a:solidFill>
              </a:rPr>
              <a:t>: </a:t>
            </a:r>
          </a:p>
          <a:p>
            <a:pPr algn="just">
              <a:lnSpc>
                <a:spcPct val="120000"/>
              </a:lnSpc>
              <a:spcBef>
                <a:spcPts val="600"/>
              </a:spcBef>
              <a:spcAft>
                <a:spcPts val="600"/>
              </a:spcAft>
              <a:defRPr/>
            </a:pPr>
            <a:endParaRPr lang="en-US" altLang="zh-CN" sz="2400">
              <a:solidFill>
                <a:schemeClr val="tx1"/>
              </a:solidFill>
            </a:endParaRPr>
          </a:p>
        </p:txBody>
      </p:sp>
      <p:sp>
        <p:nvSpPr>
          <p:cNvPr id="25" name="圆角矩形 24">
            <a:extLst>
              <a:ext uri="{FF2B5EF4-FFF2-40B4-BE49-F238E27FC236}">
                <a16:creationId xmlns:a16="http://schemas.microsoft.com/office/drawing/2014/main" xmlns="" id="{5382CD89-35B6-4BD4-B332-B011068CC402}"/>
              </a:ext>
            </a:extLst>
          </p:cNvPr>
          <p:cNvSpPr/>
          <p:nvPr/>
        </p:nvSpPr>
        <p:spPr>
          <a:xfrm>
            <a:off x="564213" y="4522312"/>
            <a:ext cx="9614312" cy="1721333"/>
          </a:xfrm>
          <a:prstGeom prst="roundRect">
            <a:avLst>
              <a:gd name="adj" fmla="val 906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spcBef>
                <a:spcPts val="600"/>
              </a:spcBef>
              <a:spcAft>
                <a:spcPts val="600"/>
              </a:spcAft>
              <a:defRPr/>
            </a:pPr>
            <a:r>
              <a:rPr lang="en-US" altLang="zh-CN" sz="2400">
                <a:solidFill>
                  <a:schemeClr val="tx1"/>
                </a:solidFill>
              </a:rPr>
              <a:t>int (*pt)[4</a:t>
            </a:r>
            <a:r>
              <a:rPr lang="en-US" altLang="zh-CN" sz="2400" smtClean="0">
                <a:solidFill>
                  <a:schemeClr val="tx1"/>
                </a:solidFill>
              </a:rPr>
              <a:t>];</a:t>
            </a:r>
          </a:p>
          <a:p>
            <a:pPr algn="just">
              <a:lnSpc>
                <a:spcPct val="120000"/>
              </a:lnSpc>
              <a:spcBef>
                <a:spcPts val="600"/>
              </a:spcBef>
              <a:spcAft>
                <a:spcPts val="600"/>
              </a:spcAft>
              <a:defRPr/>
            </a:pPr>
            <a:r>
              <a:rPr lang="en-US" altLang="zh-CN" sz="2400" smtClean="0">
                <a:solidFill>
                  <a:srgbClr val="008000"/>
                </a:solidFill>
              </a:rPr>
              <a:t>//</a:t>
            </a:r>
            <a:r>
              <a:rPr lang="zh-CN" altLang="en-US" sz="2400">
                <a:solidFill>
                  <a:srgbClr val="008000"/>
                </a:solidFill>
              </a:rPr>
              <a:t>表示</a:t>
            </a:r>
            <a:r>
              <a:rPr lang="en-US" altLang="zh-CN" sz="2400">
                <a:solidFill>
                  <a:srgbClr val="008000"/>
                </a:solidFill>
              </a:rPr>
              <a:t>pt</a:t>
            </a:r>
            <a:r>
              <a:rPr lang="zh-CN" altLang="en-US" sz="2400">
                <a:solidFill>
                  <a:srgbClr val="008000"/>
                </a:solidFill>
              </a:rPr>
              <a:t>指向由</a:t>
            </a:r>
            <a:r>
              <a:rPr lang="en-US" altLang="zh-CN" sz="2400">
                <a:solidFill>
                  <a:srgbClr val="008000"/>
                </a:solidFill>
              </a:rPr>
              <a:t>4</a:t>
            </a:r>
            <a:r>
              <a:rPr lang="zh-CN" altLang="en-US" sz="2400">
                <a:solidFill>
                  <a:srgbClr val="008000"/>
                </a:solidFill>
              </a:rPr>
              <a:t>个整型元素组成的一维数组，此时指针变量</a:t>
            </a:r>
            <a:r>
              <a:rPr lang="en-US" altLang="zh-CN" sz="2400">
                <a:solidFill>
                  <a:srgbClr val="008000"/>
                </a:solidFill>
              </a:rPr>
              <a:t>pt</a:t>
            </a:r>
            <a:r>
              <a:rPr lang="zh-CN" altLang="en-US" sz="2400">
                <a:solidFill>
                  <a:srgbClr val="008000"/>
                </a:solidFill>
              </a:rPr>
              <a:t>的基类型是由</a:t>
            </a:r>
            <a:r>
              <a:rPr lang="en-US" altLang="zh-CN" sz="2400">
                <a:solidFill>
                  <a:srgbClr val="008000"/>
                </a:solidFill>
              </a:rPr>
              <a:t>4</a:t>
            </a:r>
            <a:r>
              <a:rPr lang="zh-CN" altLang="en-US" sz="2400">
                <a:solidFill>
                  <a:srgbClr val="008000"/>
                </a:solidFill>
              </a:rPr>
              <a:t>个整型元素组成的一维数</a:t>
            </a:r>
            <a:r>
              <a:rPr lang="zh-CN" altLang="en-US" sz="2400" smtClean="0">
                <a:solidFill>
                  <a:srgbClr val="008000"/>
                </a:solidFill>
              </a:rPr>
              <a:t>组</a:t>
            </a:r>
            <a:endParaRPr lang="en-US" altLang="zh-CN" sz="2400">
              <a:solidFill>
                <a:srgbClr val="008000"/>
              </a:solidFill>
            </a:endParaRPr>
          </a:p>
        </p:txBody>
      </p:sp>
    </p:spTree>
    <p:extLst>
      <p:ext uri="{BB962C8B-B14F-4D97-AF65-F5344CB8AC3E}">
        <p14:creationId xmlns:p14="http://schemas.microsoft.com/office/powerpoint/2010/main" val="2147752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指向数组元素的指针变量</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8.12】</a:t>
            </a:r>
            <a:r>
              <a:rPr lang="zh-CN" altLang="en-US" sz="2000">
                <a:solidFill>
                  <a:schemeClr val="accent1"/>
                </a:solidFill>
              </a:rPr>
              <a:t>有一个</a:t>
            </a:r>
            <a:r>
              <a:rPr lang="en-US" altLang="zh-CN" sz="2000">
                <a:solidFill>
                  <a:schemeClr val="accent1"/>
                </a:solidFill>
              </a:rPr>
              <a:t>3×4</a:t>
            </a:r>
            <a:r>
              <a:rPr lang="zh-CN" altLang="en-US" sz="2000">
                <a:solidFill>
                  <a:schemeClr val="accent1"/>
                </a:solidFill>
              </a:rPr>
              <a:t>的二维数组，要求用指向元素的指针变量输出二维数组各元素的值。</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5" y="1595341"/>
            <a:ext cx="8937895" cy="496262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int a[3][4]={1,3,5,7,9,11,13,15,17,19,21,23};</a:t>
            </a:r>
          </a:p>
          <a:p>
            <a:pPr defTabSz="363538">
              <a:lnSpc>
                <a:spcPct val="120000"/>
              </a:lnSpc>
            </a:pPr>
            <a:r>
              <a:rPr lang="en-US" altLang="zh-CN" sz="2400"/>
              <a:t>	int *p;		</a:t>
            </a:r>
            <a:r>
              <a:rPr lang="en-US" altLang="zh-CN" sz="2400" smtClean="0"/>
              <a:t>					</a:t>
            </a:r>
            <a:r>
              <a:rPr lang="en-US" altLang="zh-CN" sz="2400" smtClean="0">
                <a:solidFill>
                  <a:srgbClr val="008000"/>
                </a:solidFill>
              </a:rPr>
              <a:t>//</a:t>
            </a:r>
            <a:r>
              <a:rPr lang="en-US" altLang="zh-CN" sz="2400">
                <a:solidFill>
                  <a:srgbClr val="008000"/>
                </a:solidFill>
              </a:rPr>
              <a:t>p</a:t>
            </a:r>
            <a:r>
              <a:rPr lang="zh-CN" altLang="en-US" sz="2400">
                <a:solidFill>
                  <a:srgbClr val="008000"/>
                </a:solidFill>
              </a:rPr>
              <a:t>是</a:t>
            </a:r>
            <a:r>
              <a:rPr lang="en-US" altLang="zh-CN" sz="2400" smtClean="0">
                <a:solidFill>
                  <a:srgbClr val="008000"/>
                </a:solidFill>
              </a:rPr>
              <a:t>int *</a:t>
            </a:r>
            <a:r>
              <a:rPr lang="zh-CN" altLang="en-US" sz="2400">
                <a:solidFill>
                  <a:srgbClr val="008000"/>
                </a:solidFill>
              </a:rPr>
              <a:t>型指针变量</a:t>
            </a:r>
          </a:p>
          <a:p>
            <a:pPr defTabSz="363538">
              <a:lnSpc>
                <a:spcPct val="120000"/>
              </a:lnSpc>
            </a:pPr>
            <a:r>
              <a:rPr lang="zh-CN" altLang="en-US" sz="2400"/>
              <a:t>	</a:t>
            </a:r>
            <a:r>
              <a:rPr lang="en-US" altLang="zh-CN" sz="2400"/>
              <a:t>for(p=a[0];p&lt;a[0]+12;p++)	</a:t>
            </a:r>
            <a:r>
              <a:rPr lang="en-US" altLang="zh-CN" sz="2400" smtClean="0"/>
              <a:t>		</a:t>
            </a:r>
            <a:r>
              <a:rPr lang="en-US" altLang="zh-CN" sz="2400">
                <a:solidFill>
                  <a:srgbClr val="008000"/>
                </a:solidFill>
              </a:rPr>
              <a:t>//</a:t>
            </a:r>
            <a:r>
              <a:rPr lang="zh-CN" altLang="en-US" sz="2400">
                <a:solidFill>
                  <a:srgbClr val="008000"/>
                </a:solidFill>
              </a:rPr>
              <a:t>使</a:t>
            </a:r>
            <a:r>
              <a:rPr lang="en-US" altLang="zh-CN" sz="2400">
                <a:solidFill>
                  <a:srgbClr val="008000"/>
                </a:solidFill>
              </a:rPr>
              <a:t>p</a:t>
            </a:r>
            <a:r>
              <a:rPr lang="zh-CN" altLang="en-US" sz="2400">
                <a:solidFill>
                  <a:srgbClr val="008000"/>
                </a:solidFill>
              </a:rPr>
              <a:t>依次指向下一个元素</a:t>
            </a:r>
          </a:p>
          <a:p>
            <a:pPr defTabSz="363538">
              <a:lnSpc>
                <a:spcPct val="120000"/>
              </a:lnSpc>
            </a:pPr>
            <a:r>
              <a:rPr lang="zh-CN" altLang="en-US" sz="2400"/>
              <a:t>	</a:t>
            </a:r>
            <a:r>
              <a:rPr lang="en-US" altLang="zh-CN" sz="2400"/>
              <a:t>{	if((p-a[0])%4==0) printf("\n");	</a:t>
            </a:r>
            <a:r>
              <a:rPr lang="en-US" altLang="zh-CN" sz="2400">
                <a:solidFill>
                  <a:srgbClr val="008000"/>
                </a:solidFill>
              </a:rPr>
              <a:t>//p</a:t>
            </a:r>
            <a:r>
              <a:rPr lang="zh-CN" altLang="en-US" sz="2400">
                <a:solidFill>
                  <a:srgbClr val="008000"/>
                </a:solidFill>
              </a:rPr>
              <a:t>移动</a:t>
            </a:r>
            <a:r>
              <a:rPr lang="en-US" altLang="zh-CN" sz="2400">
                <a:solidFill>
                  <a:srgbClr val="008000"/>
                </a:solidFill>
              </a:rPr>
              <a:t>4</a:t>
            </a:r>
            <a:r>
              <a:rPr lang="zh-CN" altLang="en-US" sz="2400">
                <a:solidFill>
                  <a:srgbClr val="008000"/>
                </a:solidFill>
              </a:rPr>
              <a:t>次后换行</a:t>
            </a:r>
          </a:p>
          <a:p>
            <a:pPr defTabSz="363538">
              <a:lnSpc>
                <a:spcPct val="120000"/>
              </a:lnSpc>
            </a:pPr>
            <a:r>
              <a:rPr lang="zh-CN" altLang="en-US" sz="2400"/>
              <a:t>		</a:t>
            </a:r>
            <a:r>
              <a:rPr lang="en-US" altLang="zh-CN" sz="2400"/>
              <a:t>printf("%4d",*p);	</a:t>
            </a:r>
            <a:r>
              <a:rPr lang="en-US" altLang="zh-CN" sz="2400" smtClean="0"/>
              <a:t>			</a:t>
            </a:r>
            <a:r>
              <a:rPr lang="en-US" altLang="zh-CN" sz="2400">
                <a:solidFill>
                  <a:srgbClr val="008000"/>
                </a:solidFill>
              </a:rPr>
              <a:t>//</a:t>
            </a:r>
            <a:r>
              <a:rPr lang="zh-CN" altLang="en-US" sz="2400">
                <a:solidFill>
                  <a:srgbClr val="008000"/>
                </a:solidFill>
              </a:rPr>
              <a:t>输出</a:t>
            </a:r>
            <a:r>
              <a:rPr lang="en-US" altLang="zh-CN" sz="2400">
                <a:solidFill>
                  <a:srgbClr val="008000"/>
                </a:solidFill>
              </a:rPr>
              <a:t>p</a:t>
            </a:r>
            <a:r>
              <a:rPr lang="zh-CN" altLang="en-US" sz="2400">
                <a:solidFill>
                  <a:srgbClr val="008000"/>
                </a:solidFill>
              </a:rPr>
              <a:t>指向的元素的值 </a:t>
            </a:r>
          </a:p>
          <a:p>
            <a:pPr defTabSz="363538">
              <a:lnSpc>
                <a:spcPct val="120000"/>
              </a:lnSpc>
            </a:pPr>
            <a:r>
              <a:rPr lang="zh-CN" altLang="en-US" sz="2400"/>
              <a:t>	</a:t>
            </a:r>
            <a:r>
              <a:rPr lang="en-US" altLang="zh-CN" sz="2400"/>
              <a:t>}</a:t>
            </a:r>
          </a:p>
          <a:p>
            <a:pPr defTabSz="363538">
              <a:lnSpc>
                <a:spcPct val="120000"/>
              </a:lnSpc>
            </a:pPr>
            <a:r>
              <a:rPr lang="en-US" altLang="zh-CN" sz="2400"/>
              <a:t>	printf("\n");</a:t>
            </a:r>
          </a:p>
          <a:p>
            <a:pPr defTabSz="363538">
              <a:lnSpc>
                <a:spcPct val="120000"/>
              </a:lnSpc>
            </a:pPr>
            <a:r>
              <a:rPr lang="en-US" altLang="zh-CN" sz="2400"/>
              <a:t>	return 0;</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22076866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指向由</a:t>
            </a:r>
            <a:r>
              <a:rPr lang="en-US" altLang="zh-CN"/>
              <a:t>m</a:t>
            </a:r>
            <a:r>
              <a:rPr lang="zh-CN" altLang="en-US"/>
              <a:t>个元素组成的一维数组的指针变量</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8.13】</a:t>
            </a:r>
            <a:r>
              <a:rPr lang="zh-CN" altLang="en-US" sz="2000">
                <a:solidFill>
                  <a:schemeClr val="accent1"/>
                </a:solidFill>
              </a:rPr>
              <a:t>输出二维数组任一行任一列元素的值。</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44" y="1595345"/>
            <a:ext cx="10266625" cy="479117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int a[3][4]={1,3,5,7,9,11,13,15,17,19,21,23};	</a:t>
            </a:r>
            <a:r>
              <a:rPr lang="en-US" altLang="zh-CN" sz="2400" smtClean="0"/>
              <a:t>	</a:t>
            </a:r>
            <a:r>
              <a:rPr lang="en-US" altLang="zh-CN" sz="2400" smtClean="0">
                <a:solidFill>
                  <a:srgbClr val="008000"/>
                </a:solidFill>
              </a:rPr>
              <a:t>//</a:t>
            </a:r>
            <a:r>
              <a:rPr lang="zh-CN" altLang="en-US" sz="2400">
                <a:solidFill>
                  <a:srgbClr val="008000"/>
                </a:solidFill>
              </a:rPr>
              <a:t>定义二维数组</a:t>
            </a:r>
            <a:r>
              <a:rPr lang="en-US" altLang="zh-CN" sz="2400">
                <a:solidFill>
                  <a:srgbClr val="008000"/>
                </a:solidFill>
              </a:rPr>
              <a:t>a</a:t>
            </a:r>
            <a:r>
              <a:rPr lang="zh-CN" altLang="en-US" sz="2400">
                <a:solidFill>
                  <a:srgbClr val="008000"/>
                </a:solidFill>
              </a:rPr>
              <a:t>并初始化</a:t>
            </a:r>
          </a:p>
          <a:p>
            <a:pPr defTabSz="363538">
              <a:lnSpc>
                <a:spcPct val="120000"/>
              </a:lnSpc>
            </a:pPr>
            <a:r>
              <a:rPr lang="zh-CN" altLang="en-US" sz="2400"/>
              <a:t>	</a:t>
            </a:r>
            <a:r>
              <a:rPr lang="en-US" altLang="zh-CN" sz="2400"/>
              <a:t>int </a:t>
            </a:r>
            <a:r>
              <a:rPr lang="en-US" altLang="zh-CN" sz="2400">
                <a:solidFill>
                  <a:schemeClr val="accent6"/>
                </a:solidFill>
              </a:rPr>
              <a:t>(*p)[4]</a:t>
            </a:r>
            <a:r>
              <a:rPr lang="en-US" altLang="zh-CN" sz="2400">
                <a:solidFill>
                  <a:schemeClr val="tx1"/>
                </a:solidFill>
              </a:rPr>
              <a:t>,</a:t>
            </a:r>
            <a:r>
              <a:rPr lang="en-US" altLang="zh-CN" sz="2400"/>
              <a:t>i,j;	</a:t>
            </a:r>
            <a:r>
              <a:rPr lang="en-US" altLang="zh-CN" sz="2400" smtClean="0"/>
              <a:t>		</a:t>
            </a:r>
            <a:r>
              <a:rPr lang="en-US" altLang="zh-CN" sz="2400">
                <a:solidFill>
                  <a:srgbClr val="008000"/>
                </a:solidFill>
              </a:rPr>
              <a:t>//</a:t>
            </a:r>
            <a:r>
              <a:rPr lang="zh-CN" altLang="en-US" sz="2400">
                <a:solidFill>
                  <a:srgbClr val="008000"/>
                </a:solidFill>
              </a:rPr>
              <a:t>指针变量</a:t>
            </a:r>
            <a:r>
              <a:rPr lang="en-US" altLang="zh-CN" sz="2400">
                <a:solidFill>
                  <a:srgbClr val="008000"/>
                </a:solidFill>
              </a:rPr>
              <a:t>p</a:t>
            </a:r>
            <a:r>
              <a:rPr lang="zh-CN" altLang="en-US" sz="2400">
                <a:solidFill>
                  <a:srgbClr val="008000"/>
                </a:solidFill>
              </a:rPr>
              <a:t>指向包含</a:t>
            </a:r>
            <a:r>
              <a:rPr lang="en-US" altLang="zh-CN" sz="2400">
                <a:solidFill>
                  <a:srgbClr val="008000"/>
                </a:solidFill>
              </a:rPr>
              <a:t>4</a:t>
            </a:r>
            <a:r>
              <a:rPr lang="zh-CN" altLang="en-US" sz="2400">
                <a:solidFill>
                  <a:srgbClr val="008000"/>
                </a:solidFill>
              </a:rPr>
              <a:t>个整型元素的一维数组</a:t>
            </a:r>
          </a:p>
          <a:p>
            <a:pPr defTabSz="363538">
              <a:lnSpc>
                <a:spcPct val="120000"/>
              </a:lnSpc>
            </a:pPr>
            <a:r>
              <a:rPr lang="zh-CN" altLang="en-US" sz="2400"/>
              <a:t>	</a:t>
            </a:r>
            <a:r>
              <a:rPr lang="en-US" altLang="zh-CN" sz="2400">
                <a:solidFill>
                  <a:srgbClr val="C00000"/>
                </a:solidFill>
              </a:rPr>
              <a:t>p=a;	</a:t>
            </a:r>
            <a:r>
              <a:rPr lang="en-US" altLang="zh-CN" sz="2400" smtClean="0">
                <a:solidFill>
                  <a:srgbClr val="C00000"/>
                </a:solidFill>
              </a:rPr>
              <a:t>	</a:t>
            </a:r>
            <a:r>
              <a:rPr lang="en-US" altLang="zh-CN" sz="2400" smtClean="0"/>
              <a:t>			</a:t>
            </a:r>
            <a:r>
              <a:rPr lang="en-US" altLang="zh-CN" sz="2400">
                <a:solidFill>
                  <a:srgbClr val="008000"/>
                </a:solidFill>
              </a:rPr>
              <a:t>//p</a:t>
            </a:r>
            <a:r>
              <a:rPr lang="zh-CN" altLang="en-US" sz="2400">
                <a:solidFill>
                  <a:srgbClr val="008000"/>
                </a:solidFill>
              </a:rPr>
              <a:t>指向二维数组的</a:t>
            </a:r>
            <a:r>
              <a:rPr lang="en-US" altLang="zh-CN" sz="2400">
                <a:solidFill>
                  <a:srgbClr val="008000"/>
                </a:solidFill>
              </a:rPr>
              <a:t>0</a:t>
            </a:r>
            <a:r>
              <a:rPr lang="zh-CN" altLang="en-US" sz="2400">
                <a:solidFill>
                  <a:srgbClr val="008000"/>
                </a:solidFill>
              </a:rPr>
              <a:t>行</a:t>
            </a:r>
          </a:p>
          <a:p>
            <a:pPr defTabSz="363538">
              <a:lnSpc>
                <a:spcPct val="120000"/>
              </a:lnSpc>
            </a:pPr>
            <a:r>
              <a:rPr lang="zh-CN" altLang="en-US" sz="2400"/>
              <a:t>	</a:t>
            </a:r>
            <a:r>
              <a:rPr lang="en-US" altLang="zh-CN" sz="2400"/>
              <a:t>printf("please enter row and colum:");</a:t>
            </a:r>
          </a:p>
          <a:p>
            <a:pPr defTabSz="363538">
              <a:lnSpc>
                <a:spcPct val="120000"/>
              </a:lnSpc>
            </a:pPr>
            <a:r>
              <a:rPr lang="en-US" altLang="zh-CN" sz="2400"/>
              <a:t>	scanf("%d,%d",&amp;i,&amp;j);	</a:t>
            </a:r>
            <a:r>
              <a:rPr lang="en-US" altLang="zh-CN" sz="2400">
                <a:solidFill>
                  <a:srgbClr val="008000"/>
                </a:solidFill>
              </a:rPr>
              <a:t>//</a:t>
            </a:r>
            <a:r>
              <a:rPr lang="zh-CN" altLang="en-US" sz="2400">
                <a:solidFill>
                  <a:srgbClr val="008000"/>
                </a:solidFill>
              </a:rPr>
              <a:t>输入要求输出的元素的行列号</a:t>
            </a:r>
          </a:p>
          <a:p>
            <a:pPr defTabSz="363538">
              <a:lnSpc>
                <a:spcPct val="120000"/>
              </a:lnSpc>
            </a:pPr>
            <a:r>
              <a:rPr lang="zh-CN" altLang="en-US" sz="2400"/>
              <a:t>	</a:t>
            </a:r>
            <a:r>
              <a:rPr lang="en-US" altLang="zh-CN" sz="2400"/>
              <a:t>printf("a[%d,%d]=%d\n",</a:t>
            </a:r>
            <a:r>
              <a:rPr lang="en-US" altLang="zh-CN" sz="2400" smtClean="0"/>
              <a:t>i,j</a:t>
            </a:r>
            <a:r>
              <a:rPr lang="en-US" altLang="zh-CN" sz="2400" smtClean="0">
                <a:solidFill>
                  <a:schemeClr val="tx1"/>
                </a:solidFill>
              </a:rPr>
              <a:t>,</a:t>
            </a:r>
            <a:r>
              <a:rPr lang="en-US" altLang="zh-CN" sz="2400" smtClean="0">
                <a:solidFill>
                  <a:schemeClr val="accent6"/>
                </a:solidFill>
              </a:rPr>
              <a:t>*(*(p+i)+j</a:t>
            </a:r>
            <a:r>
              <a:rPr lang="en-US" altLang="zh-CN" sz="2400" smtClean="0"/>
              <a:t>));</a:t>
            </a:r>
            <a:r>
              <a:rPr lang="en-US" altLang="zh-CN" sz="2400"/>
              <a:t>	</a:t>
            </a:r>
            <a:r>
              <a:rPr lang="en-US" altLang="zh-CN" sz="2400" smtClean="0"/>
              <a:t>		</a:t>
            </a:r>
            <a:r>
              <a:rPr lang="en-US" altLang="zh-CN" sz="2400">
                <a:solidFill>
                  <a:srgbClr val="008000"/>
                </a:solidFill>
              </a:rPr>
              <a:t>//</a:t>
            </a:r>
            <a:r>
              <a:rPr lang="zh-CN" altLang="en-US" sz="2400">
                <a:solidFill>
                  <a:srgbClr val="008000"/>
                </a:solidFill>
              </a:rPr>
              <a:t>输出</a:t>
            </a:r>
            <a:r>
              <a:rPr lang="en-US" altLang="zh-CN" sz="2400">
                <a:solidFill>
                  <a:srgbClr val="008000"/>
                </a:solidFill>
              </a:rPr>
              <a:t>a[i][j]</a:t>
            </a:r>
            <a:r>
              <a:rPr lang="zh-CN" altLang="en-US" sz="2400">
                <a:solidFill>
                  <a:srgbClr val="008000"/>
                </a:solidFill>
              </a:rPr>
              <a:t>的值</a:t>
            </a:r>
          </a:p>
          <a:p>
            <a:pPr defTabSz="363538">
              <a:lnSpc>
                <a:spcPct val="120000"/>
              </a:lnSpc>
            </a:pPr>
            <a:r>
              <a:rPr lang="zh-CN" altLang="en-US" sz="2400"/>
              <a:t>	</a:t>
            </a:r>
            <a:r>
              <a:rPr lang="en-US" altLang="zh-CN" sz="2400"/>
              <a:t>return 0</a:t>
            </a:r>
            <a:r>
              <a:rPr lang="en-US" altLang="zh-CN" sz="2400" smtClean="0"/>
              <a:t>;</a:t>
            </a:r>
            <a:endParaRPr lang="en-US" altLang="zh-CN" sz="2400"/>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1317837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9" y="1341743"/>
            <a:ext cx="6614456" cy="712788"/>
          </a:xfrm>
        </p:spPr>
        <p:txBody>
          <a:bodyPr>
            <a:noAutofit/>
          </a:bodyPr>
          <a:lstStyle/>
          <a:p>
            <a:r>
              <a:rPr lang="zh-CN" altLang="en-US" sz="3600"/>
              <a:t>用指向数组的指针作函数参数</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46"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一维数组名可以作为函数参数，多维数组名也可作函数参数</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50000"/>
              </a:lnSpc>
              <a:buNone/>
            </a:pPr>
            <a:r>
              <a:rPr lang="zh-CN" altLang="en-US" sz="2400"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指针变量作形参</a:t>
            </a:r>
            <a:r>
              <a:rPr lang="zh-CN" altLang="en-US" sz="2400">
                <a:solidFill>
                  <a:schemeClr val="tx1">
                    <a:lumMod val="65000"/>
                    <a:lumOff val="35000"/>
                  </a:schemeClr>
                </a:solidFill>
                <a:latin typeface="+mn-ea"/>
                <a:ea typeface="+mn-ea"/>
              </a:rPr>
              <a:t>，以接受实参数组名传递来的地址。可以有两种方法</a:t>
            </a:r>
            <a:r>
              <a:rPr lang="en-US" altLang="zh-CN" sz="2400">
                <a:solidFill>
                  <a:schemeClr val="tx1">
                    <a:lumMod val="65000"/>
                    <a:lumOff val="35000"/>
                  </a:schemeClr>
                </a:solidFill>
                <a:latin typeface="+mn-ea"/>
                <a:ea typeface="+mn-ea"/>
              </a:rPr>
              <a:t>: </a:t>
            </a:r>
            <a:endParaRPr lang="en-US" altLang="zh-CN" sz="2400" smtClean="0">
              <a:solidFill>
                <a:schemeClr val="tx1">
                  <a:lumMod val="65000"/>
                  <a:lumOff val="35000"/>
                </a:schemeClr>
              </a:solidFill>
              <a:latin typeface="+mn-ea"/>
              <a:ea typeface="+mn-ea"/>
            </a:endParaRPr>
          </a:p>
          <a:p>
            <a:pPr marL="0" indent="0">
              <a:lnSpc>
                <a:spcPct val="150000"/>
              </a:lnSpc>
              <a:buNone/>
            </a:pPr>
            <a:r>
              <a:rPr lang="en-US" altLang="zh-CN" sz="2400" b="1" smtClean="0">
                <a:solidFill>
                  <a:schemeClr val="tx1">
                    <a:lumMod val="65000"/>
                    <a:lumOff val="35000"/>
                  </a:schemeClr>
                </a:solidFill>
                <a:latin typeface="+mn-ea"/>
                <a:ea typeface="+mn-ea"/>
              </a:rPr>
              <a:t>① </a:t>
            </a:r>
            <a:r>
              <a:rPr lang="zh-CN" altLang="en-US" sz="2400" b="1"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指向变量的指针变量</a:t>
            </a:r>
            <a:r>
              <a:rPr lang="zh-CN" altLang="en-US" sz="2400" b="1" smtClean="0">
                <a:solidFill>
                  <a:schemeClr val="tx1">
                    <a:lumMod val="65000"/>
                    <a:lumOff val="35000"/>
                  </a:schemeClr>
                </a:solidFill>
                <a:latin typeface="+mn-ea"/>
                <a:ea typeface="+mn-ea"/>
              </a:rPr>
              <a:t>；</a:t>
            </a:r>
            <a:endParaRPr lang="en-US" altLang="zh-CN" sz="2400" b="1" smtClean="0">
              <a:solidFill>
                <a:schemeClr val="tx1">
                  <a:lumMod val="65000"/>
                  <a:lumOff val="35000"/>
                </a:schemeClr>
              </a:solidFill>
              <a:latin typeface="+mn-ea"/>
              <a:ea typeface="+mn-ea"/>
            </a:endParaRPr>
          </a:p>
          <a:p>
            <a:pPr marL="0" indent="0">
              <a:lnSpc>
                <a:spcPct val="150000"/>
              </a:lnSpc>
              <a:buNone/>
            </a:pPr>
            <a:r>
              <a:rPr lang="zh-CN" altLang="en-US" sz="2400" b="1" smtClean="0">
                <a:solidFill>
                  <a:schemeClr val="tx1">
                    <a:lumMod val="65000"/>
                    <a:lumOff val="35000"/>
                  </a:schemeClr>
                </a:solidFill>
                <a:latin typeface="+mn-ea"/>
                <a:ea typeface="+mn-ea"/>
              </a:rPr>
              <a:t>② 用</a:t>
            </a:r>
            <a:r>
              <a:rPr lang="zh-CN" altLang="en-US" sz="2400" b="1">
                <a:solidFill>
                  <a:schemeClr val="tx1">
                    <a:lumMod val="65000"/>
                    <a:lumOff val="35000"/>
                  </a:schemeClr>
                </a:solidFill>
                <a:latin typeface="+mn-ea"/>
                <a:ea typeface="+mn-ea"/>
              </a:rPr>
              <a:t>指向一维数组的指针变量。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3877887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27" y="1595355"/>
            <a:ext cx="11304000"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800"/>
              <a:t>#include &lt;stdio.h&gt;</a:t>
            </a:r>
          </a:p>
          <a:p>
            <a:pPr defTabSz="363538"/>
            <a:r>
              <a:rPr lang="en-US" altLang="zh-CN" sz="2800"/>
              <a:t>int main()</a:t>
            </a:r>
          </a:p>
          <a:p>
            <a:pPr defTabSz="363538"/>
            <a:r>
              <a:rPr lang="en-US" altLang="zh-CN" sz="2800"/>
              <a:t>{	void average(float *p,int n);</a:t>
            </a:r>
          </a:p>
          <a:p>
            <a:pPr defTabSz="363538"/>
            <a:r>
              <a:rPr lang="en-US" altLang="zh-CN" sz="2800"/>
              <a:t>	void search(float (*p)[4],int n);</a:t>
            </a:r>
          </a:p>
          <a:p>
            <a:pPr defTabSz="363538"/>
            <a:r>
              <a:rPr lang="en-US" altLang="zh-CN" sz="2800"/>
              <a:t>	float </a:t>
            </a:r>
            <a:r>
              <a:rPr lang="en-US" altLang="zh-CN" sz="2800" smtClean="0"/>
              <a:t> score[3</a:t>
            </a:r>
            <a:r>
              <a:rPr lang="en-US" altLang="zh-CN" sz="2800"/>
              <a:t>][4]={{65,67,70,60},{80,87,90,81},{90,99,100,98}};</a:t>
            </a:r>
          </a:p>
          <a:p>
            <a:pPr defTabSz="363538"/>
            <a:r>
              <a:rPr lang="en-US" altLang="zh-CN" sz="2800"/>
              <a:t>	average(</a:t>
            </a:r>
            <a:r>
              <a:rPr lang="en-US" altLang="zh-CN" sz="2800">
                <a:solidFill>
                  <a:schemeClr val="accent6"/>
                </a:solidFill>
              </a:rPr>
              <a:t>*score</a:t>
            </a:r>
            <a:r>
              <a:rPr lang="en-US" altLang="zh-CN" sz="2800"/>
              <a:t>,12);		</a:t>
            </a:r>
            <a:r>
              <a:rPr lang="en-US" altLang="zh-CN" sz="2800" smtClean="0">
                <a:solidFill>
                  <a:srgbClr val="008000"/>
                </a:solidFill>
              </a:rPr>
              <a:t> </a:t>
            </a:r>
            <a:endParaRPr lang="zh-CN" altLang="en-US" sz="2800">
              <a:solidFill>
                <a:srgbClr val="008000"/>
              </a:solidFill>
            </a:endParaRPr>
          </a:p>
          <a:p>
            <a:pPr defTabSz="363538"/>
            <a:r>
              <a:rPr lang="zh-CN" altLang="en-US" sz="2800"/>
              <a:t>	</a:t>
            </a:r>
            <a:r>
              <a:rPr lang="en-US" altLang="zh-CN" sz="2800"/>
              <a:t>search(</a:t>
            </a:r>
            <a:r>
              <a:rPr lang="en-US" altLang="zh-CN" sz="2800">
                <a:solidFill>
                  <a:schemeClr val="accent6"/>
                </a:solidFill>
              </a:rPr>
              <a:t>score</a:t>
            </a:r>
            <a:r>
              <a:rPr lang="en-US" altLang="zh-CN" sz="2800"/>
              <a:t>,2);		</a:t>
            </a:r>
            <a:r>
              <a:rPr lang="en-US" altLang="zh-CN" sz="2800" smtClean="0"/>
              <a:t>	</a:t>
            </a:r>
            <a:r>
              <a:rPr lang="en-US" altLang="zh-CN" sz="2800" smtClean="0">
                <a:solidFill>
                  <a:srgbClr val="008000"/>
                </a:solidFill>
              </a:rPr>
              <a:t> </a:t>
            </a:r>
            <a:endParaRPr lang="zh-CN" altLang="en-US" sz="2800">
              <a:solidFill>
                <a:srgbClr val="008000"/>
              </a:solidFill>
            </a:endParaRPr>
          </a:p>
          <a:p>
            <a:pPr defTabSz="363538"/>
            <a:r>
              <a:rPr lang="zh-CN" altLang="en-US" sz="2800"/>
              <a:t>	</a:t>
            </a:r>
            <a:r>
              <a:rPr lang="en-US" altLang="zh-CN" sz="2800"/>
              <a:t>return 0;</a:t>
            </a:r>
          </a:p>
          <a:p>
            <a:pPr defTabSz="363538"/>
            <a:r>
              <a:rPr lang="en-US" altLang="zh-CN" sz="2800"/>
              <a:t>}</a:t>
            </a:r>
          </a:p>
          <a:p>
            <a:pPr defTabSz="363538"/>
            <a:endParaRPr lang="en-US" altLang="zh-CN" sz="2000"/>
          </a:p>
        </p:txBody>
      </p:sp>
    </p:spTree>
    <p:extLst>
      <p:ext uri="{BB962C8B-B14F-4D97-AF65-F5344CB8AC3E}">
        <p14:creationId xmlns:p14="http://schemas.microsoft.com/office/powerpoint/2010/main" val="24902292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30" y="1595355"/>
            <a:ext cx="11672887"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2000"/>
          </a:p>
          <a:p>
            <a:pPr defTabSz="363538"/>
            <a:r>
              <a:rPr lang="en-US" altLang="zh-CN" sz="2400"/>
              <a:t>void average(</a:t>
            </a:r>
            <a:r>
              <a:rPr lang="en-US" altLang="zh-CN" sz="2400">
                <a:solidFill>
                  <a:schemeClr val="accent6"/>
                </a:solidFill>
              </a:rPr>
              <a:t>float *p</a:t>
            </a:r>
            <a:r>
              <a:rPr lang="en-US" altLang="zh-CN" sz="2400"/>
              <a:t>,int n)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en-US" altLang="zh-CN" sz="2400"/>
              <a:t>{	float *p_end;</a:t>
            </a:r>
          </a:p>
          <a:p>
            <a:pPr defTabSz="363538"/>
            <a:r>
              <a:rPr lang="en-US" altLang="zh-CN" sz="2400"/>
              <a:t>	float sum=0,aver;</a:t>
            </a:r>
          </a:p>
          <a:p>
            <a:pPr defTabSz="363538"/>
            <a:r>
              <a:rPr lang="en-US" altLang="zh-CN" sz="2400"/>
              <a:t>	</a:t>
            </a:r>
            <a:r>
              <a:rPr lang="en-US" altLang="zh-CN" sz="2400" smtClean="0"/>
              <a:t>p_end=p+n;</a:t>
            </a:r>
          </a:p>
          <a:p>
            <a:pPr defTabSz="363538"/>
            <a:r>
              <a:rPr lang="en-US" altLang="zh-CN" sz="240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for(;</a:t>
            </a:r>
            <a:r>
              <a:rPr lang="en-US" altLang="zh-CN" sz="2400" smtClean="0"/>
              <a:t>p&lt;p_end;p</a:t>
            </a:r>
            <a:r>
              <a:rPr lang="en-US" altLang="zh-CN" sz="2400"/>
              <a:t>++)</a:t>
            </a:r>
          </a:p>
          <a:p>
            <a:pPr defTabSz="363538"/>
            <a:r>
              <a:rPr lang="en-US" altLang="zh-CN" sz="2400"/>
              <a:t>		sum=sum+(*p);</a:t>
            </a:r>
          </a:p>
          <a:p>
            <a:pPr defTabSz="363538"/>
            <a:r>
              <a:rPr lang="en-US" altLang="zh-CN" sz="2400"/>
              <a:t>	aver=sum/n;</a:t>
            </a:r>
          </a:p>
          <a:p>
            <a:pPr defTabSz="363538"/>
            <a:r>
              <a:rPr lang="en-US" altLang="zh-CN" sz="2400"/>
              <a:t>	printf("average=%5.2f\n",aver);</a:t>
            </a:r>
          </a:p>
          <a:p>
            <a:pPr defTabSz="363538"/>
            <a:r>
              <a:rPr lang="en-US" altLang="zh-CN" sz="2400"/>
              <a:t>}</a:t>
            </a:r>
          </a:p>
          <a:p>
            <a:pPr defTabSz="363538"/>
            <a:endParaRPr lang="en-US" altLang="zh-CN" sz="2000"/>
          </a:p>
        </p:txBody>
      </p:sp>
    </p:spTree>
    <p:extLst>
      <p:ext uri="{BB962C8B-B14F-4D97-AF65-F5344CB8AC3E}">
        <p14:creationId xmlns:p14="http://schemas.microsoft.com/office/powerpoint/2010/main" val="24044095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30" y="1595355"/>
            <a:ext cx="11672887"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a:t>float average(float (*p)[4],int n)		 </a:t>
            </a:r>
          </a:p>
          <a:p>
            <a:pPr defTabSz="363538"/>
            <a:r>
              <a:rPr lang="en-US" altLang="zh-CN" sz="2400"/>
              <a:t>{	float sum=0,aver;</a:t>
            </a:r>
          </a:p>
          <a:p>
            <a:pPr defTabSz="363538"/>
            <a:r>
              <a:rPr lang="en-US" altLang="zh-CN" sz="2400"/>
              <a:t>	int  i, j;		 </a:t>
            </a:r>
          </a:p>
          <a:p>
            <a:pPr defTabSz="363538"/>
            <a:r>
              <a:rPr lang="en-US" altLang="zh-CN" sz="2400"/>
              <a:t>	for(i=0; i&lt;n; i++)</a:t>
            </a:r>
          </a:p>
          <a:p>
            <a:pPr defTabSz="363538"/>
            <a:r>
              <a:rPr lang="en-US" altLang="zh-CN" sz="2400"/>
              <a:t>		for(j=0; j&lt;4;j++)</a:t>
            </a:r>
          </a:p>
          <a:p>
            <a:pPr defTabSz="363538"/>
            <a:r>
              <a:rPr lang="en-US" altLang="zh-CN" sz="2400"/>
              <a:t>		sum=sum+ p[i][j];</a:t>
            </a:r>
          </a:p>
          <a:p>
            <a:pPr defTabSz="363538"/>
            <a:r>
              <a:rPr lang="en-US" altLang="zh-CN" sz="2400"/>
              <a:t>	aver=sum/(n*4);</a:t>
            </a:r>
          </a:p>
          <a:p>
            <a:pPr defTabSz="363538"/>
            <a:r>
              <a:rPr lang="en-US" altLang="zh-CN" sz="2400"/>
              <a:t>	return aver;</a:t>
            </a:r>
          </a:p>
          <a:p>
            <a:pPr defTabSz="363538"/>
            <a:r>
              <a:rPr lang="en-US" altLang="zh-CN" sz="2400"/>
              <a:t>}</a:t>
            </a:r>
          </a:p>
        </p:txBody>
      </p:sp>
    </p:spTree>
    <p:extLst>
      <p:ext uri="{BB962C8B-B14F-4D97-AF65-F5344CB8AC3E}">
        <p14:creationId xmlns:p14="http://schemas.microsoft.com/office/powerpoint/2010/main" val="3045104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67" y="26988"/>
            <a:ext cx="7715249"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285751" y="642938"/>
            <a:ext cx="4762500" cy="785812"/>
          </a:xfrm>
          <a:prstGeom prst="rect">
            <a:avLst/>
          </a:prstGeom>
          <a:noFill/>
          <a:ln w="9525">
            <a:noFill/>
            <a:miter lim="800000"/>
            <a:headEnd/>
            <a:tailEnd/>
          </a:ln>
        </p:spPr>
        <p:txBody>
          <a:bodyPr/>
          <a:lstStyle/>
          <a:p>
            <a:pPr marL="342900" indent="-342900" fontAlgn="base">
              <a:lnSpc>
                <a:spcPct val="120000"/>
              </a:lnSpc>
              <a:spcAft>
                <a:spcPct val="0"/>
              </a:spcAft>
              <a:defRPr/>
            </a:pPr>
            <a:r>
              <a:rPr kumimoji="1" lang="en-US" altLang="zh-CN" sz="2800" b="1" kern="0" dirty="0" err="1">
                <a:solidFill>
                  <a:srgbClr val="00B050"/>
                </a:solidFill>
              </a:rPr>
              <a:t>int</a:t>
            </a:r>
            <a:r>
              <a:rPr kumimoji="1" lang="en-US" altLang="zh-CN" sz="2800" b="1" kern="0" dirty="0">
                <a:solidFill>
                  <a:srgbClr val="00B050"/>
                </a:solidFill>
              </a:rPr>
              <a:t> </a:t>
            </a:r>
            <a:r>
              <a:rPr kumimoji="1" lang="en-US" altLang="zh-CN" sz="2800" b="1" kern="0" dirty="0" err="1">
                <a:solidFill>
                  <a:srgbClr val="00B050"/>
                </a:solidFill>
              </a:rPr>
              <a:t>i</a:t>
            </a:r>
            <a:r>
              <a:rPr kumimoji="1" lang="en-US" altLang="zh-CN" sz="2800" b="1" kern="0" dirty="0">
                <a:solidFill>
                  <a:srgbClr val="00B050"/>
                </a:solidFill>
              </a:rPr>
              <a:t>=3,j=6,k;</a:t>
            </a:r>
          </a:p>
        </p:txBody>
      </p:sp>
      <p:sp>
        <p:nvSpPr>
          <p:cNvPr id="7" name="Rectangle 3"/>
          <p:cNvSpPr txBox="1">
            <a:spLocks noChangeArrowheads="1"/>
          </p:cNvSpPr>
          <p:nvPr/>
        </p:nvSpPr>
        <p:spPr bwMode="auto">
          <a:xfrm>
            <a:off x="95268" y="1285875"/>
            <a:ext cx="5810249" cy="642938"/>
          </a:xfrm>
          <a:prstGeom prst="rect">
            <a:avLst/>
          </a:prstGeom>
          <a:noFill/>
          <a:ln w="9525">
            <a:noFill/>
            <a:miter lim="800000"/>
            <a:headEnd/>
            <a:tailEnd/>
          </a:ln>
        </p:spPr>
        <p:txBody>
          <a:bodyPr/>
          <a:lstStyle/>
          <a:p>
            <a:pPr marL="342900" indent="-342900" fontAlgn="base">
              <a:lnSpc>
                <a:spcPct val="120000"/>
              </a:lnSpc>
              <a:spcAft>
                <a:spcPct val="0"/>
              </a:spcAft>
              <a:defRPr/>
            </a:pPr>
            <a:r>
              <a:rPr kumimoji="1" lang="zh-CN" altLang="en-US" sz="2800" b="1" kern="0" dirty="0">
                <a:solidFill>
                  <a:srgbClr val="00B050"/>
                </a:solidFill>
              </a:rPr>
              <a:t>定义特殊变量</a:t>
            </a:r>
            <a:r>
              <a:rPr kumimoji="1" lang="en-US" altLang="zh-CN" sz="2800" b="1" kern="0" dirty="0" err="1">
                <a:solidFill>
                  <a:srgbClr val="00B050"/>
                </a:solidFill>
              </a:rPr>
              <a:t>i_pointer</a:t>
            </a:r>
            <a:endParaRPr kumimoji="1" lang="en-US" altLang="zh-CN" sz="2800" b="1" kern="0" dirty="0">
              <a:solidFill>
                <a:srgbClr val="00B050"/>
              </a:solidFill>
            </a:endParaRPr>
          </a:p>
        </p:txBody>
      </p:sp>
      <p:sp>
        <p:nvSpPr>
          <p:cNvPr id="9" name="圆角矩形标注 8"/>
          <p:cNvSpPr>
            <a:spLocks noChangeArrowheads="1"/>
          </p:cNvSpPr>
          <p:nvPr/>
        </p:nvSpPr>
        <p:spPr bwMode="auto">
          <a:xfrm>
            <a:off x="1047751" y="3643313"/>
            <a:ext cx="2667000" cy="1000125"/>
          </a:xfrm>
          <a:prstGeom prst="wedgeRoundRectCallout">
            <a:avLst>
              <a:gd name="adj1" fmla="val 71250"/>
              <a:gd name="adj2" fmla="val 89000"/>
              <a:gd name="adj3" fmla="val 16667"/>
            </a:avLst>
          </a:prstGeom>
          <a:solidFill>
            <a:srgbClr val="FFFFCC"/>
          </a:solidFill>
          <a:ln w="9525" algn="ctr">
            <a:solidFill>
              <a:schemeClr val="tx1"/>
            </a:solidFill>
            <a:miter lim="800000"/>
            <a:headEnd/>
            <a:tailEnd/>
          </a:ln>
        </p:spPr>
        <p:txBody>
          <a:bodyPr/>
          <a:lstStyle/>
          <a:p>
            <a:pPr fontAlgn="base">
              <a:spcBef>
                <a:spcPct val="0"/>
              </a:spcBef>
              <a:spcAft>
                <a:spcPct val="0"/>
              </a:spcAft>
            </a:pPr>
            <a:r>
              <a:rPr kumimoji="1" lang="zh-CN" altLang="en-US" sz="2800" b="1" smtClean="0">
                <a:solidFill>
                  <a:srgbClr val="000000"/>
                </a:solidFill>
                <a:latin typeface="Arial" charset="0"/>
              </a:rPr>
              <a:t>将</a:t>
            </a:r>
            <a:r>
              <a:rPr kumimoji="1" lang="en-US" altLang="zh-CN" sz="2800" b="1" smtClean="0">
                <a:solidFill>
                  <a:srgbClr val="000000"/>
                </a:solidFill>
                <a:latin typeface="Arial" charset="0"/>
              </a:rPr>
              <a:t>i</a:t>
            </a:r>
            <a:r>
              <a:rPr kumimoji="1" lang="zh-CN" altLang="en-US" sz="2800" b="1" smtClean="0">
                <a:solidFill>
                  <a:srgbClr val="000000"/>
                </a:solidFill>
                <a:latin typeface="Arial" charset="0"/>
              </a:rPr>
              <a:t>的地址存到这里</a:t>
            </a:r>
          </a:p>
        </p:txBody>
      </p:sp>
      <p:sp>
        <p:nvSpPr>
          <p:cNvPr id="11" name="横卷形 10"/>
          <p:cNvSpPr>
            <a:spLocks noChangeArrowheads="1"/>
          </p:cNvSpPr>
          <p:nvPr/>
        </p:nvSpPr>
        <p:spPr bwMode="auto">
          <a:xfrm>
            <a:off x="571501" y="5357813"/>
            <a:ext cx="3143251" cy="785812"/>
          </a:xfrm>
          <a:prstGeom prst="horizontalScroll">
            <a:avLst>
              <a:gd name="adj" fmla="val 12500"/>
            </a:avLst>
          </a:prstGeom>
          <a:solidFill>
            <a:srgbClr val="E1FFE1"/>
          </a:solidFill>
          <a:ln w="9525" algn="ctr">
            <a:solidFill>
              <a:schemeClr val="tx1"/>
            </a:solidFill>
            <a:miter lim="800000"/>
            <a:headEnd/>
            <a:tailEnd/>
          </a:ln>
        </p:spPr>
        <p:txBody>
          <a:bodyPr wrap="none"/>
          <a:lstStyle/>
          <a:p>
            <a:pPr algn="ctr" fontAlgn="base">
              <a:spcBef>
                <a:spcPct val="0"/>
              </a:spcBef>
              <a:spcAft>
                <a:spcPct val="0"/>
              </a:spcAft>
            </a:pPr>
            <a:r>
              <a:rPr kumimoji="1" lang="zh-CN" altLang="en-US" sz="3200" b="1" smtClean="0">
                <a:solidFill>
                  <a:srgbClr val="FF0000"/>
                </a:solidFill>
                <a:latin typeface="Arial" charset="0"/>
              </a:rPr>
              <a:t>间接存取</a:t>
            </a:r>
          </a:p>
        </p:txBody>
      </p:sp>
      <p:sp>
        <p:nvSpPr>
          <p:cNvPr id="12" name="Rectangle 3"/>
          <p:cNvSpPr txBox="1">
            <a:spLocks noChangeArrowheads="1"/>
          </p:cNvSpPr>
          <p:nvPr/>
        </p:nvSpPr>
        <p:spPr bwMode="auto">
          <a:xfrm>
            <a:off x="190517" y="2000250"/>
            <a:ext cx="4095751" cy="642938"/>
          </a:xfrm>
          <a:prstGeom prst="rect">
            <a:avLst/>
          </a:prstGeom>
          <a:noFill/>
          <a:ln w="9525">
            <a:noFill/>
            <a:miter lim="800000"/>
            <a:headEnd/>
            <a:tailEnd/>
          </a:ln>
        </p:spPr>
        <p:txBody>
          <a:bodyPr/>
          <a:lstStyle/>
          <a:p>
            <a:pPr marL="342900" indent="-342900" fontAlgn="base">
              <a:lnSpc>
                <a:spcPct val="120000"/>
              </a:lnSpc>
              <a:spcAft>
                <a:spcPct val="0"/>
              </a:spcAft>
              <a:defRPr/>
            </a:pPr>
            <a:r>
              <a:rPr kumimoji="1" lang="en-US" altLang="zh-CN" sz="2800" b="1" kern="0" dirty="0" err="1">
                <a:solidFill>
                  <a:srgbClr val="00B050"/>
                </a:solidFill>
              </a:rPr>
              <a:t>i_pointer</a:t>
            </a:r>
            <a:r>
              <a:rPr kumimoji="1" lang="en-US" altLang="zh-CN" sz="2800" b="1" kern="0" dirty="0">
                <a:solidFill>
                  <a:srgbClr val="00B050"/>
                </a:solidFill>
              </a:rPr>
              <a:t>=&amp;</a:t>
            </a:r>
            <a:r>
              <a:rPr kumimoji="1" lang="en-US" altLang="zh-CN" sz="2800" b="1" kern="0" dirty="0" err="1">
                <a:solidFill>
                  <a:srgbClr val="00B050"/>
                </a:solidFill>
              </a:rPr>
              <a:t>i</a:t>
            </a:r>
            <a:r>
              <a:rPr kumimoji="1" lang="en-US" altLang="zh-CN" sz="2800" b="1" kern="0" dirty="0">
                <a:solidFill>
                  <a:srgbClr val="00B050"/>
                </a:solidFill>
              </a:rPr>
              <a:t>;</a:t>
            </a: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921275"/>
            <a:ext cx="1143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0" y="3286125"/>
            <a:ext cx="7874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251" y="2286003"/>
            <a:ext cx="776816"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p:cNvCxnSpPr>
            <a:cxnSpLocks noChangeShapeType="1"/>
          </p:cNvCxnSpPr>
          <p:nvPr/>
        </p:nvCxnSpPr>
        <p:spPr bwMode="auto">
          <a:xfrm rot="10800000">
            <a:off x="5619751" y="5072063"/>
            <a:ext cx="5715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rot="5400000" flipH="1" flipV="1">
            <a:off x="4298157" y="3750469"/>
            <a:ext cx="264318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2" name="直接箭头连接符 21"/>
          <p:cNvCxnSpPr>
            <a:cxnSpLocks noChangeShapeType="1"/>
          </p:cNvCxnSpPr>
          <p:nvPr/>
        </p:nvCxnSpPr>
        <p:spPr bwMode="auto">
          <a:xfrm>
            <a:off x="5619751" y="2428875"/>
            <a:ext cx="57150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5" name="Rectangle 3"/>
          <p:cNvSpPr txBox="1">
            <a:spLocks noChangeArrowheads="1"/>
          </p:cNvSpPr>
          <p:nvPr/>
        </p:nvSpPr>
        <p:spPr bwMode="auto">
          <a:xfrm>
            <a:off x="95252" y="2714625"/>
            <a:ext cx="4095749" cy="642938"/>
          </a:xfrm>
          <a:prstGeom prst="rect">
            <a:avLst/>
          </a:prstGeom>
          <a:noFill/>
          <a:ln w="9525">
            <a:noFill/>
            <a:miter lim="800000"/>
            <a:headEnd/>
            <a:tailEnd/>
          </a:ln>
        </p:spPr>
        <p:txBody>
          <a:bodyPr/>
          <a:lstStyle/>
          <a:p>
            <a:pPr marL="342900" indent="-342900" fontAlgn="base">
              <a:lnSpc>
                <a:spcPct val="120000"/>
              </a:lnSpc>
              <a:spcAft>
                <a:spcPct val="0"/>
              </a:spcAft>
              <a:defRPr/>
            </a:pPr>
            <a:r>
              <a:rPr kumimoji="1" lang="en-US" altLang="zh-CN" sz="2800" b="1" kern="0" dirty="0">
                <a:solidFill>
                  <a:srgbClr val="9D138D"/>
                </a:solidFill>
              </a:rPr>
              <a:t>*</a:t>
            </a:r>
            <a:r>
              <a:rPr kumimoji="1" lang="en-US" altLang="zh-CN" sz="2800" b="1" kern="0" dirty="0" err="1">
                <a:solidFill>
                  <a:srgbClr val="9D138D"/>
                </a:solidFill>
              </a:rPr>
              <a:t>i_pointer</a:t>
            </a:r>
            <a:r>
              <a:rPr kumimoji="1" lang="en-US" altLang="zh-CN" sz="2800" b="1" kern="0" dirty="0">
                <a:solidFill>
                  <a:srgbClr val="9D138D"/>
                </a:solidFill>
              </a:rPr>
              <a:t>=</a:t>
            </a:r>
            <a:r>
              <a:rPr kumimoji="1" lang="en-US" altLang="zh-CN" sz="2800" b="1" kern="0" dirty="0">
                <a:solidFill>
                  <a:srgbClr val="FF0000"/>
                </a:solidFill>
              </a:rPr>
              <a:t>50</a:t>
            </a:r>
            <a:r>
              <a:rPr kumimoji="1" lang="en-US" altLang="zh-CN" sz="2800" b="1" kern="0" dirty="0">
                <a:solidFill>
                  <a:srgbClr val="9D138D"/>
                </a:solidFill>
              </a:rPr>
              <a:t>;</a:t>
            </a:r>
          </a:p>
        </p:txBody>
      </p:sp>
      <p:sp>
        <p:nvSpPr>
          <p:cNvPr id="26" name="TextBox 25"/>
          <p:cNvSpPr txBox="1">
            <a:spLocks noChangeArrowheads="1"/>
          </p:cNvSpPr>
          <p:nvPr/>
        </p:nvSpPr>
        <p:spPr bwMode="auto">
          <a:xfrm>
            <a:off x="7457020" y="2200300"/>
            <a:ext cx="829733" cy="430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2800" b="1" smtClean="0">
                <a:solidFill>
                  <a:srgbClr val="FF0000"/>
                </a:solidFill>
                <a:latin typeface="宋体" charset="-122"/>
              </a:rPr>
              <a:t>50</a:t>
            </a:r>
            <a:endParaRPr lang="zh-CN" altLang="en-US" sz="2800" b="1" smtClean="0">
              <a:solidFill>
                <a:srgbClr val="FF0000"/>
              </a:solidFill>
              <a:latin typeface="宋体" charset="-122"/>
            </a:endParaRPr>
          </a:p>
        </p:txBody>
      </p:sp>
      <p:pic>
        <p:nvPicPr>
          <p:cNvPr id="9232" name="图片 15"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632994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par>
                          <p:cTn id="18" fill="hold" nodeType="afterGroup">
                            <p:stCondLst>
                              <p:cond delay="500"/>
                            </p:stCondLst>
                            <p:childTnLst>
                              <p:par>
                                <p:cTn id="19" presetID="15"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3000" fill="hold"/>
                                        <p:tgtEl>
                                          <p:spTgt spid="14"/>
                                        </p:tgtEl>
                                        <p:attrNameLst>
                                          <p:attrName>ppt_w</p:attrName>
                                        </p:attrNameLst>
                                      </p:cBhvr>
                                      <p:tavLst>
                                        <p:tav tm="0">
                                          <p:val>
                                            <p:fltVal val="0"/>
                                          </p:val>
                                        </p:tav>
                                        <p:tav tm="100000">
                                          <p:val>
                                            <p:strVal val="#ppt_w"/>
                                          </p:val>
                                        </p:tav>
                                      </p:tavLst>
                                    </p:anim>
                                    <p:anim calcmode="lin" valueType="num">
                                      <p:cBhvr>
                                        <p:cTn id="22" dur="3000" fill="hold"/>
                                        <p:tgtEl>
                                          <p:spTgt spid="14"/>
                                        </p:tgtEl>
                                        <p:attrNameLst>
                                          <p:attrName>ppt_h</p:attrName>
                                        </p:attrNameLst>
                                      </p:cBhvr>
                                      <p:tavLst>
                                        <p:tav tm="0">
                                          <p:val>
                                            <p:fltVal val="0"/>
                                          </p:val>
                                        </p:tav>
                                        <p:tav tm="100000">
                                          <p:val>
                                            <p:strVal val="#ppt_h"/>
                                          </p:val>
                                        </p:tav>
                                      </p:tavLst>
                                    </p:anim>
                                    <p:anim calcmode="lin" valueType="num">
                                      <p:cBhvr>
                                        <p:cTn id="23" dur="3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4" dur="3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2"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lide(fromRight)">
                                      <p:cBhvr>
                                        <p:cTn id="29" dur="500"/>
                                        <p:tgtEl>
                                          <p:spTgt spid="18"/>
                                        </p:tgtEl>
                                      </p:cBhvr>
                                    </p:animEffect>
                                  </p:childTnLst>
                                </p:cTn>
                              </p:par>
                            </p:childTnLst>
                          </p:cTn>
                        </p:par>
                        <p:par>
                          <p:cTn id="30" fill="hold" nodeType="afterGroup">
                            <p:stCondLst>
                              <p:cond delay="500"/>
                            </p:stCondLst>
                            <p:childTnLst>
                              <p:par>
                                <p:cTn id="31" presetID="12" presetClass="entr" presetSubtype="4"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slide(fromBottom)">
                                      <p:cBhvr>
                                        <p:cTn id="33" dur="500"/>
                                        <p:tgtEl>
                                          <p:spTgt spid="20"/>
                                        </p:tgtEl>
                                      </p:cBhvr>
                                    </p:animEffect>
                                  </p:childTnLst>
                                </p:cTn>
                              </p:par>
                            </p:childTnLst>
                          </p:cTn>
                        </p:par>
                        <p:par>
                          <p:cTn id="34" fill="hold" nodeType="afterGroup">
                            <p:stCondLst>
                              <p:cond delay="1000"/>
                            </p:stCondLst>
                            <p:childTnLst>
                              <p:par>
                                <p:cTn id="35" presetID="12" presetClass="entr" presetSubtype="8"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slide(fromLeft)">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par>
                          <p:cTn id="43" fill="hold" nodeType="afterGroup">
                            <p:stCondLst>
                              <p:cond delay="500"/>
                            </p:stCondLst>
                            <p:childTnLst>
                              <p:par>
                                <p:cTn id="44" presetID="15"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3000" fill="hold"/>
                                        <p:tgtEl>
                                          <p:spTgt spid="26"/>
                                        </p:tgtEl>
                                        <p:attrNameLst>
                                          <p:attrName>ppt_w</p:attrName>
                                        </p:attrNameLst>
                                      </p:cBhvr>
                                      <p:tavLst>
                                        <p:tav tm="0">
                                          <p:val>
                                            <p:fltVal val="0"/>
                                          </p:val>
                                        </p:tav>
                                        <p:tav tm="100000">
                                          <p:val>
                                            <p:strVal val="#ppt_w"/>
                                          </p:val>
                                        </p:tav>
                                      </p:tavLst>
                                    </p:anim>
                                    <p:anim calcmode="lin" valueType="num">
                                      <p:cBhvr>
                                        <p:cTn id="47" dur="3000" fill="hold"/>
                                        <p:tgtEl>
                                          <p:spTgt spid="26"/>
                                        </p:tgtEl>
                                        <p:attrNameLst>
                                          <p:attrName>ppt_h</p:attrName>
                                        </p:attrNameLst>
                                      </p:cBhvr>
                                      <p:tavLst>
                                        <p:tav tm="0">
                                          <p:val>
                                            <p:fltVal val="0"/>
                                          </p:val>
                                        </p:tav>
                                        <p:tav tm="100000">
                                          <p:val>
                                            <p:strVal val="#ppt_h"/>
                                          </p:val>
                                        </p:tav>
                                      </p:tavLst>
                                    </p:anim>
                                    <p:anim calcmode="lin" valueType="num">
                                      <p:cBhvr>
                                        <p:cTn id="48" dur="3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49" dur="3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 calcmode="lin" valueType="num">
                                      <p:cBhvr>
                                        <p:cTn id="56" dur="500" fill="hold"/>
                                        <p:tgtEl>
                                          <p:spTgt spid="11"/>
                                        </p:tgtEl>
                                        <p:attrNameLst>
                                          <p:attrName>style.rotation</p:attrName>
                                        </p:attrNameLst>
                                      </p:cBhvr>
                                      <p:tavLst>
                                        <p:tav tm="0">
                                          <p:val>
                                            <p:fltVal val="360"/>
                                          </p:val>
                                        </p:tav>
                                        <p:tav tm="100000">
                                          <p:val>
                                            <p:fltVal val="0"/>
                                          </p:val>
                                        </p:tav>
                                      </p:tavLst>
                                    </p:anim>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animBg="1"/>
      <p:bldP spid="12" grpId="0"/>
      <p:bldP spid="25" grpId="0"/>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30" y="1595355"/>
            <a:ext cx="11672887"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endParaRPr lang="en-US" altLang="zh-CN" sz="2400"/>
          </a:p>
          <a:p>
            <a:pPr defTabSz="363538"/>
            <a:r>
              <a:rPr lang="en-US" altLang="zh-CN" sz="2400"/>
              <a:t>void search(</a:t>
            </a:r>
            <a:r>
              <a:rPr lang="en-US" altLang="zh-CN" sz="2400">
                <a:solidFill>
                  <a:schemeClr val="accent6"/>
                </a:solidFill>
              </a:rPr>
              <a:t>float (*p)[4]</a:t>
            </a:r>
            <a:r>
              <a:rPr lang="en-US" altLang="zh-CN" sz="2400"/>
              <a:t>,int n</a:t>
            </a:r>
            <a:r>
              <a:rPr lang="en-US" altLang="zh-CN" sz="2400" smtClean="0"/>
              <a:t>)</a:t>
            </a:r>
          </a:p>
          <a:p>
            <a:pPr defTabSz="363538"/>
            <a:r>
              <a:rPr lang="en-US" altLang="zh-CN" sz="2400">
                <a:solidFill>
                  <a:srgbClr val="008000"/>
                </a:solidFill>
              </a:rPr>
              <a:t>//p</a:t>
            </a:r>
            <a:r>
              <a:rPr lang="zh-CN" altLang="en-US" sz="2400">
                <a:solidFill>
                  <a:srgbClr val="008000"/>
                </a:solidFill>
              </a:rPr>
              <a:t>是指向具有</a:t>
            </a:r>
            <a:r>
              <a:rPr lang="en-US" altLang="zh-CN" sz="2400">
                <a:solidFill>
                  <a:srgbClr val="008000"/>
                </a:solidFill>
              </a:rPr>
              <a:t>4</a:t>
            </a:r>
            <a:r>
              <a:rPr lang="zh-CN" altLang="en-US" sz="2400">
                <a:solidFill>
                  <a:srgbClr val="008000"/>
                </a:solidFill>
              </a:rPr>
              <a:t>个元素的一维数组的指针</a:t>
            </a:r>
          </a:p>
          <a:p>
            <a:pPr defTabSz="363538"/>
            <a:r>
              <a:rPr lang="en-US" altLang="zh-CN" sz="2400"/>
              <a:t>{	int i;</a:t>
            </a:r>
          </a:p>
          <a:p>
            <a:pPr defTabSz="363538"/>
            <a:r>
              <a:rPr lang="en-US" altLang="zh-CN" sz="2400"/>
              <a:t>	printf("The score of No.%d are:\n",n);</a:t>
            </a:r>
          </a:p>
          <a:p>
            <a:pPr defTabSz="363538"/>
            <a:r>
              <a:rPr lang="en-US" altLang="zh-CN" sz="2400"/>
              <a:t>	for(i=0;i&lt;4;i++)</a:t>
            </a:r>
          </a:p>
          <a:p>
            <a:pPr defTabSz="363538"/>
            <a:r>
              <a:rPr lang="en-US" altLang="zh-CN" sz="2400"/>
              <a:t>		printf("%5.2f ",</a:t>
            </a:r>
            <a:r>
              <a:rPr lang="en-US" altLang="zh-CN" sz="2400">
                <a:solidFill>
                  <a:schemeClr val="accent6"/>
                </a:solidFill>
              </a:rPr>
              <a:t>*(*(p+n)+i)</a:t>
            </a:r>
            <a:r>
              <a:rPr lang="en-US" altLang="zh-CN" sz="2400"/>
              <a:t>); </a:t>
            </a:r>
          </a:p>
          <a:p>
            <a:pPr defTabSz="363538"/>
            <a:r>
              <a:rPr lang="en-US" altLang="zh-CN" sz="2400"/>
              <a:t>	printf("\n");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24044095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30" y="1595355"/>
            <a:ext cx="11672887"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endParaRPr lang="en-US" altLang="zh-CN" sz="2400"/>
          </a:p>
          <a:p>
            <a:pPr defTabSz="363538"/>
            <a:r>
              <a:rPr lang="en-US" altLang="zh-CN" sz="2400"/>
              <a:t>void search(</a:t>
            </a:r>
            <a:r>
              <a:rPr lang="en-US" altLang="zh-CN" sz="2400">
                <a:solidFill>
                  <a:schemeClr val="accent6"/>
                </a:solidFill>
              </a:rPr>
              <a:t>float (*p)[4]</a:t>
            </a:r>
            <a:r>
              <a:rPr lang="en-US" altLang="zh-CN" sz="2400"/>
              <a:t>,int n</a:t>
            </a:r>
            <a:r>
              <a:rPr lang="en-US" altLang="zh-CN" sz="2400" smtClean="0"/>
              <a:t>)</a:t>
            </a:r>
          </a:p>
          <a:p>
            <a:pPr defTabSz="363538"/>
            <a:r>
              <a:rPr lang="en-US" altLang="zh-CN" sz="2400">
                <a:solidFill>
                  <a:srgbClr val="008000"/>
                </a:solidFill>
              </a:rPr>
              <a:t>//p</a:t>
            </a:r>
            <a:r>
              <a:rPr lang="zh-CN" altLang="en-US" sz="2400">
                <a:solidFill>
                  <a:srgbClr val="008000"/>
                </a:solidFill>
              </a:rPr>
              <a:t>是指向具有</a:t>
            </a:r>
            <a:r>
              <a:rPr lang="en-US" altLang="zh-CN" sz="2400">
                <a:solidFill>
                  <a:srgbClr val="008000"/>
                </a:solidFill>
              </a:rPr>
              <a:t>4</a:t>
            </a:r>
            <a:r>
              <a:rPr lang="zh-CN" altLang="en-US" sz="2400">
                <a:solidFill>
                  <a:srgbClr val="008000"/>
                </a:solidFill>
              </a:rPr>
              <a:t>个元素的一维数组的指针</a:t>
            </a:r>
          </a:p>
          <a:p>
            <a:pPr defTabSz="363538"/>
            <a:r>
              <a:rPr lang="en-US" altLang="zh-CN" sz="2400"/>
              <a:t>{	int i;</a:t>
            </a:r>
          </a:p>
          <a:p>
            <a:pPr defTabSz="363538"/>
            <a:r>
              <a:rPr lang="en-US" altLang="zh-CN" sz="2400"/>
              <a:t>	printf("The score of No.%d are:\n",n);</a:t>
            </a:r>
          </a:p>
          <a:p>
            <a:pPr defTabSz="363538"/>
            <a:r>
              <a:rPr lang="en-US" altLang="zh-CN" sz="2400"/>
              <a:t>	for(i=0;i&lt;4;i++)</a:t>
            </a:r>
          </a:p>
          <a:p>
            <a:pPr defTabSz="363538"/>
            <a:r>
              <a:rPr lang="en-US" altLang="zh-CN" sz="2400"/>
              <a:t>		printf("%5.2f ",</a:t>
            </a:r>
            <a:r>
              <a:rPr lang="en-US" altLang="zh-CN" sz="2400">
                <a:solidFill>
                  <a:schemeClr val="accent6"/>
                </a:solidFill>
              </a:rPr>
              <a:t>*(*(p+n)+i)</a:t>
            </a:r>
            <a:r>
              <a:rPr lang="en-US" altLang="zh-CN" sz="2400"/>
              <a:t>); </a:t>
            </a:r>
          </a:p>
          <a:p>
            <a:pPr defTabSz="363538"/>
            <a:r>
              <a:rPr lang="en-US" altLang="zh-CN" sz="2400"/>
              <a:t>	printf("\n");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4984964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237" y="618497"/>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11137" y="1369036"/>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8.15】</a:t>
            </a:r>
            <a:r>
              <a:rPr lang="zh-CN" altLang="en-US" sz="2000">
                <a:solidFill>
                  <a:schemeClr val="accent1"/>
                </a:solidFill>
              </a:rPr>
              <a:t>在例</a:t>
            </a:r>
            <a:r>
              <a:rPr lang="en-US" altLang="zh-CN" sz="2000">
                <a:solidFill>
                  <a:schemeClr val="accent1"/>
                </a:solidFill>
              </a:rPr>
              <a:t>8.14</a:t>
            </a:r>
            <a:r>
              <a:rPr lang="zh-CN" altLang="en-US" sz="2000">
                <a:solidFill>
                  <a:schemeClr val="accent1"/>
                </a:solidFill>
              </a:rPr>
              <a:t>的基础上，查找有一门以上课程不及格的学生，输出他们的全部课程的成绩。</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300041" y="1873635"/>
            <a:ext cx="11572875" cy="474147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void search(float (*p)[4],int n);	</a:t>
            </a:r>
            <a:r>
              <a:rPr lang="en-US" altLang="zh-CN" sz="2000">
                <a:solidFill>
                  <a:srgbClr val="008000"/>
                </a:solidFill>
              </a:rPr>
              <a:t>//</a:t>
            </a:r>
            <a:r>
              <a:rPr lang="zh-CN" altLang="en-US" sz="2000">
                <a:solidFill>
                  <a:srgbClr val="008000"/>
                </a:solidFill>
              </a:rPr>
              <a:t>函数声明</a:t>
            </a:r>
          </a:p>
          <a:p>
            <a:pPr defTabSz="363538">
              <a:lnSpc>
                <a:spcPct val="120000"/>
              </a:lnSpc>
            </a:pPr>
            <a:r>
              <a:rPr lang="zh-CN" altLang="en-US" sz="2000"/>
              <a:t>	</a:t>
            </a:r>
            <a:r>
              <a:rPr lang="en-US" altLang="zh-CN" sz="2000"/>
              <a:t>float score[3][4]={{65,57,70,60},{58,87,90,81},{90,99,100,98}};</a:t>
            </a:r>
          </a:p>
          <a:p>
            <a:pPr defTabSz="363538">
              <a:lnSpc>
                <a:spcPct val="120000"/>
              </a:lnSpc>
            </a:pPr>
            <a:r>
              <a:rPr lang="en-US" altLang="zh-CN" sz="2000"/>
              <a:t>	</a:t>
            </a:r>
            <a:r>
              <a:rPr lang="en-US" altLang="zh-CN" sz="2000">
                <a:solidFill>
                  <a:srgbClr val="008000"/>
                </a:solidFill>
              </a:rPr>
              <a:t>//</a:t>
            </a:r>
            <a:r>
              <a:rPr lang="zh-CN" altLang="en-US" sz="2000">
                <a:solidFill>
                  <a:srgbClr val="008000"/>
                </a:solidFill>
              </a:rPr>
              <a:t>定义二维数组函数</a:t>
            </a:r>
            <a:r>
              <a:rPr lang="en-US" altLang="zh-CN" sz="2000">
                <a:solidFill>
                  <a:srgbClr val="008000"/>
                </a:solidFill>
              </a:rPr>
              <a:t>score</a:t>
            </a:r>
          </a:p>
          <a:p>
            <a:pPr defTabSz="363538">
              <a:lnSpc>
                <a:spcPct val="120000"/>
              </a:lnSpc>
            </a:pPr>
            <a:r>
              <a:rPr lang="en-US" altLang="zh-CN" sz="2000"/>
              <a:t>	search(</a:t>
            </a:r>
            <a:r>
              <a:rPr lang="en-US" altLang="zh-CN" sz="2000">
                <a:solidFill>
                  <a:schemeClr val="accent6"/>
                </a:solidFill>
              </a:rPr>
              <a:t>score</a:t>
            </a:r>
            <a:r>
              <a:rPr lang="en-US" altLang="zh-CN" sz="2000"/>
              <a:t>,3);	</a:t>
            </a:r>
            <a:r>
              <a:rPr lang="en-US" altLang="zh-CN" sz="2000" smtClean="0"/>
              <a:t>			</a:t>
            </a:r>
            <a:r>
              <a:rPr lang="en-US" altLang="zh-CN" sz="2000">
                <a:solidFill>
                  <a:srgbClr val="008000"/>
                </a:solidFill>
              </a:rPr>
              <a:t>//</a:t>
            </a:r>
            <a:r>
              <a:rPr lang="zh-CN" altLang="en-US" sz="2000">
                <a:solidFill>
                  <a:srgbClr val="008000"/>
                </a:solidFill>
              </a:rPr>
              <a:t>调用</a:t>
            </a:r>
            <a:r>
              <a:rPr lang="en-US" altLang="zh-CN" sz="2000">
                <a:solidFill>
                  <a:srgbClr val="008000"/>
                </a:solidFill>
              </a:rPr>
              <a:t>search</a:t>
            </a:r>
            <a:r>
              <a:rPr lang="zh-CN" altLang="en-US" sz="2000">
                <a:solidFill>
                  <a:srgbClr val="008000"/>
                </a:solidFill>
              </a:rPr>
              <a:t>函数</a:t>
            </a:r>
          </a:p>
          <a:p>
            <a:pPr defTabSz="363538">
              <a:lnSpc>
                <a:spcPct val="120000"/>
              </a:lnSpc>
            </a:pPr>
            <a:r>
              <a:rPr lang="zh-CN" altLang="en-US" sz="2000"/>
              <a:t>	</a:t>
            </a:r>
            <a:r>
              <a:rPr lang="en-US" altLang="zh-CN" sz="2000"/>
              <a:t>return 0;</a:t>
            </a:r>
          </a:p>
          <a:p>
            <a:pPr defTabSz="363538">
              <a:lnSpc>
                <a:spcPct val="120000"/>
              </a:lnSpc>
            </a:pPr>
            <a:r>
              <a:rPr lang="en-US" altLang="zh-CN" sz="2000"/>
              <a:t>}</a:t>
            </a:r>
          </a:p>
          <a:p>
            <a:pPr defTabSz="363538">
              <a:lnSpc>
                <a:spcPct val="120000"/>
              </a:lnSpc>
            </a:pPr>
            <a:endParaRPr lang="en-US" altLang="zh-CN" sz="2000"/>
          </a:p>
        </p:txBody>
      </p:sp>
    </p:spTree>
    <p:extLst>
      <p:ext uri="{BB962C8B-B14F-4D97-AF65-F5344CB8AC3E}">
        <p14:creationId xmlns:p14="http://schemas.microsoft.com/office/powerpoint/2010/main" val="23032013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237" y="618497"/>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11137" y="1369036"/>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8.15】</a:t>
            </a:r>
            <a:r>
              <a:rPr lang="zh-CN" altLang="en-US" sz="2000">
                <a:solidFill>
                  <a:schemeClr val="accent1"/>
                </a:solidFill>
              </a:rPr>
              <a:t>在例</a:t>
            </a:r>
            <a:r>
              <a:rPr lang="en-US" altLang="zh-CN" sz="2000">
                <a:solidFill>
                  <a:schemeClr val="accent1"/>
                </a:solidFill>
              </a:rPr>
              <a:t>8.14</a:t>
            </a:r>
            <a:r>
              <a:rPr lang="zh-CN" altLang="en-US" sz="2000">
                <a:solidFill>
                  <a:schemeClr val="accent1"/>
                </a:solidFill>
              </a:rPr>
              <a:t>的基础上，查找有一门以上课程不及格的学生，输出他们的全部课程的成绩。</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300041" y="1873635"/>
            <a:ext cx="11572875" cy="474147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void search(</a:t>
            </a:r>
            <a:r>
              <a:rPr lang="en-US" altLang="zh-CN" sz="2000">
                <a:solidFill>
                  <a:schemeClr val="accent6"/>
                </a:solidFill>
              </a:rPr>
              <a:t>float (*p)[4]</a:t>
            </a:r>
            <a:r>
              <a:rPr lang="en-US" altLang="zh-CN" sz="2000"/>
              <a:t>,int n)</a:t>
            </a:r>
          </a:p>
          <a:p>
            <a:pPr defTabSz="363538">
              <a:lnSpc>
                <a:spcPct val="120000"/>
              </a:lnSpc>
            </a:pPr>
            <a:r>
              <a:rPr lang="en-US" altLang="zh-CN" sz="2000" smtClean="0"/>
              <a:t>{</a:t>
            </a:r>
            <a:r>
              <a:rPr lang="en-US" altLang="zh-CN" sz="2000"/>
              <a:t>	int </a:t>
            </a:r>
            <a:r>
              <a:rPr lang="en-US" altLang="zh-CN" sz="2000" smtClean="0"/>
              <a:t>i,j;</a:t>
            </a:r>
            <a:endParaRPr lang="en-US" altLang="zh-CN" sz="2000"/>
          </a:p>
          <a:p>
            <a:pPr defTabSz="363538">
              <a:lnSpc>
                <a:spcPct val="120000"/>
              </a:lnSpc>
            </a:pPr>
            <a:r>
              <a:rPr lang="en-US" altLang="zh-CN" sz="2000"/>
              <a:t>	for(j=0;j&lt;n;j++)</a:t>
            </a:r>
          </a:p>
          <a:p>
            <a:pPr defTabSz="363538">
              <a:lnSpc>
                <a:spcPct val="120000"/>
              </a:lnSpc>
            </a:pPr>
            <a:r>
              <a:rPr lang="en-US" altLang="zh-CN" sz="2000"/>
              <a:t>	{	</a:t>
            </a:r>
            <a:r>
              <a:rPr lang="en-US" altLang="zh-CN" sz="2000" smtClean="0"/>
              <a:t>for(i=0;i&lt;4;i</a:t>
            </a:r>
            <a:r>
              <a:rPr lang="en-US" altLang="zh-CN" sz="2000"/>
              <a:t>++)</a:t>
            </a:r>
          </a:p>
          <a:p>
            <a:pPr defTabSz="363538">
              <a:lnSpc>
                <a:spcPct val="120000"/>
              </a:lnSpc>
            </a:pPr>
            <a:r>
              <a:rPr lang="en-US" altLang="zh-CN" sz="2000"/>
              <a:t>			if(</a:t>
            </a:r>
            <a:r>
              <a:rPr lang="en-US" altLang="zh-CN" sz="2000">
                <a:solidFill>
                  <a:schemeClr val="accent6"/>
                </a:solidFill>
              </a:rPr>
              <a:t>*(*(p+j)+i)</a:t>
            </a:r>
            <a:r>
              <a:rPr lang="en-US" altLang="zh-CN" sz="2000"/>
              <a:t>&lt;60) </a:t>
            </a:r>
            <a:r>
              <a:rPr lang="en-US" altLang="zh-CN" sz="2000" smtClean="0"/>
              <a:t>break;</a:t>
            </a:r>
            <a:endParaRPr lang="en-US" altLang="zh-CN" sz="2000"/>
          </a:p>
          <a:p>
            <a:pPr defTabSz="363538">
              <a:lnSpc>
                <a:spcPct val="120000"/>
              </a:lnSpc>
            </a:pPr>
            <a:r>
              <a:rPr lang="en-US" altLang="zh-CN" sz="2000"/>
              <a:t>		</a:t>
            </a:r>
            <a:r>
              <a:rPr lang="en-US" altLang="zh-CN" sz="2000" smtClean="0"/>
              <a:t>if(i&lt;4)</a:t>
            </a:r>
            <a:endParaRPr lang="en-US" altLang="zh-CN" sz="2000"/>
          </a:p>
          <a:p>
            <a:pPr defTabSz="363538">
              <a:lnSpc>
                <a:spcPct val="120000"/>
              </a:lnSpc>
            </a:pPr>
            <a:r>
              <a:rPr lang="en-US" altLang="zh-CN" sz="2000"/>
              <a:t>		{	printf("No.%d fails,his scores are:\n",j+1);</a:t>
            </a:r>
          </a:p>
          <a:p>
            <a:pPr defTabSz="363538">
              <a:lnSpc>
                <a:spcPct val="120000"/>
              </a:lnSpc>
            </a:pPr>
            <a:r>
              <a:rPr lang="en-US" altLang="zh-CN" sz="2000"/>
              <a:t>			for(i=0;i&lt;4;i++)</a:t>
            </a:r>
          </a:p>
          <a:p>
            <a:pPr defTabSz="363538">
              <a:lnSpc>
                <a:spcPct val="120000"/>
              </a:lnSpc>
            </a:pPr>
            <a:r>
              <a:rPr lang="en-US" altLang="zh-CN" sz="2000"/>
              <a:t>				printf("%5.1f ",</a:t>
            </a:r>
            <a:r>
              <a:rPr lang="en-US" altLang="zh-CN" sz="2000">
                <a:solidFill>
                  <a:schemeClr val="accent6"/>
                </a:solidFill>
              </a:rPr>
              <a:t>*(*(p+j)+i</a:t>
            </a:r>
            <a:r>
              <a:rPr lang="en-US" altLang="zh-CN" sz="2000"/>
              <a:t>));				</a:t>
            </a:r>
            <a:endParaRPr lang="zh-CN" altLang="en-US" sz="2000">
              <a:solidFill>
                <a:srgbClr val="008000"/>
              </a:solidFill>
            </a:endParaRPr>
          </a:p>
          <a:p>
            <a:pPr defTabSz="363538">
              <a:lnSpc>
                <a:spcPct val="120000"/>
              </a:lnSpc>
            </a:pPr>
            <a:r>
              <a:rPr lang="zh-CN" altLang="en-US" sz="2000"/>
              <a:t>			</a:t>
            </a:r>
            <a:r>
              <a:rPr lang="en-US" altLang="zh-CN" sz="2000"/>
              <a:t>printf("\n");</a:t>
            </a:r>
          </a:p>
          <a:p>
            <a:pPr defTabSz="363538">
              <a:lnSpc>
                <a:spcPct val="120000"/>
              </a:lnSpc>
            </a:pPr>
            <a:r>
              <a:rPr lang="en-US" altLang="zh-CN" sz="2000"/>
              <a:t>		}</a:t>
            </a:r>
          </a:p>
          <a:p>
            <a:pPr defTabSz="363538">
              <a:lnSpc>
                <a:spcPct val="120000"/>
              </a:lnSpc>
            </a:pPr>
            <a:r>
              <a:rPr lang="en-US" altLang="zh-CN" sz="2000"/>
              <a:t>	}</a:t>
            </a:r>
          </a:p>
          <a:p>
            <a:pPr defTabSz="363538">
              <a:lnSpc>
                <a:spcPct val="120000"/>
              </a:lnSpc>
            </a:pPr>
            <a:r>
              <a:rPr lang="en-US" altLang="zh-CN" sz="2000"/>
              <a:t>}</a:t>
            </a:r>
            <a:endParaRPr lang="zh-CN" altLang="en-US" sz="2000" b="1">
              <a:solidFill>
                <a:srgbClr val="008000"/>
              </a:solidFill>
            </a:endParaRPr>
          </a:p>
          <a:p>
            <a:pPr defTabSz="363538">
              <a:lnSpc>
                <a:spcPct val="120000"/>
              </a:lnSpc>
            </a:pPr>
            <a:endParaRPr lang="en-US" altLang="zh-CN" sz="2000"/>
          </a:p>
        </p:txBody>
      </p:sp>
    </p:spTree>
    <p:extLst>
      <p:ext uri="{BB962C8B-B14F-4D97-AF65-F5344CB8AC3E}">
        <p14:creationId xmlns:p14="http://schemas.microsoft.com/office/powerpoint/2010/main" val="23669045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通过指针引用字符串</a:t>
            </a:r>
            <a:endParaRPr lang="zh-CN" altLang="en-US" dirty="0"/>
          </a:p>
        </p:txBody>
      </p:sp>
    </p:spTree>
    <p:extLst>
      <p:ext uri="{BB962C8B-B14F-4D97-AF65-F5344CB8AC3E}">
        <p14:creationId xmlns:p14="http://schemas.microsoft.com/office/powerpoint/2010/main" val="36818893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5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584097" y="1689672"/>
            <a:ext cx="10749063"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spcBef>
                <a:spcPts val="600"/>
              </a:spcBef>
              <a:spcAft>
                <a:spcPts val="600"/>
              </a:spcAft>
              <a:buAutoNum type="arabicParenBoth"/>
              <a:defRPr/>
            </a:pPr>
            <a:r>
              <a:rPr lang="zh-CN" altLang="en-US" sz="2400" smtClean="0">
                <a:solidFill>
                  <a:schemeClr val="tx1"/>
                </a:solidFill>
              </a:rPr>
              <a:t>用</a:t>
            </a:r>
            <a:r>
              <a:rPr lang="zh-CN" altLang="en-US" sz="2400">
                <a:solidFill>
                  <a:schemeClr val="tx1"/>
                </a:solidFill>
              </a:rPr>
              <a:t>字符数组存放一个字符串，可以通过数组名和下标引用字符串中一个字符，也可以通过数组名和格式声明“</a:t>
            </a:r>
            <a:r>
              <a:rPr lang="en-US" altLang="zh-CN" sz="2400">
                <a:solidFill>
                  <a:schemeClr val="tx1"/>
                </a:solidFill>
              </a:rPr>
              <a:t>%s”</a:t>
            </a:r>
            <a:r>
              <a:rPr lang="zh-CN" altLang="en-US" sz="2400">
                <a:solidFill>
                  <a:schemeClr val="tx1"/>
                </a:solidFill>
              </a:rPr>
              <a:t>输出该字符串</a:t>
            </a:r>
            <a:r>
              <a:rPr lang="zh-CN" altLang="en-US" sz="2400" smtClean="0">
                <a:solidFill>
                  <a:schemeClr val="tx1"/>
                </a:solidFill>
              </a:rPr>
              <a:t>。</a:t>
            </a:r>
            <a:endParaRPr lang="en-US" altLang="zh-CN" sz="2400" smtClean="0">
              <a:solidFill>
                <a:schemeClr val="tx1"/>
              </a:solidFill>
            </a:endParaRPr>
          </a:p>
          <a:p>
            <a:pPr marL="342900" indent="-342900" algn="just">
              <a:lnSpc>
                <a:spcPct val="150000"/>
              </a:lnSpc>
              <a:spcBef>
                <a:spcPts val="600"/>
              </a:spcBef>
              <a:spcAft>
                <a:spcPts val="600"/>
              </a:spcAft>
              <a:buAutoNum type="arabicParenBoth"/>
              <a:defRPr/>
            </a:pPr>
            <a:r>
              <a:rPr lang="zh-CN" altLang="en-US" sz="2400">
                <a:solidFill>
                  <a:schemeClr val="tx1"/>
                </a:solidFill>
              </a:rPr>
              <a:t>用字符指针变量指向一个字符串常量，通过字符指针变量引用字符串常量。</a:t>
            </a:r>
            <a:endParaRPr lang="en-US" altLang="zh-CN" sz="2400">
              <a:solidFill>
                <a:schemeClr val="tx1"/>
              </a:solidFill>
            </a:endParaRPr>
          </a:p>
        </p:txBody>
      </p:sp>
    </p:spTree>
    <p:extLst>
      <p:ext uri="{BB962C8B-B14F-4D97-AF65-F5344CB8AC3E}">
        <p14:creationId xmlns:p14="http://schemas.microsoft.com/office/powerpoint/2010/main" val="30344199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字符串的引用方式</a:t>
            </a:r>
          </a:p>
        </p:txBody>
      </p:sp>
      <p:sp>
        <p:nvSpPr>
          <p:cNvPr id="3" name="内容占位符 2"/>
          <p:cNvSpPr>
            <a:spLocks noGrp="1"/>
          </p:cNvSpPr>
          <p:nvPr>
            <p:ph idx="1"/>
          </p:nvPr>
        </p:nvSpPr>
        <p:spPr>
          <a:xfrm>
            <a:off x="501210" y="1090759"/>
            <a:ext cx="10807647" cy="940383"/>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8.16】</a:t>
            </a:r>
            <a:r>
              <a:rPr lang="zh-CN" altLang="en-US" sz="2000">
                <a:solidFill>
                  <a:schemeClr val="accent1"/>
                </a:solidFill>
              </a:rPr>
              <a:t>定义一个字符数组，在其中存放字符串</a:t>
            </a:r>
            <a:r>
              <a:rPr lang="en-US" altLang="zh-CN" sz="2000">
                <a:solidFill>
                  <a:schemeClr val="accent1"/>
                </a:solidFill>
              </a:rPr>
              <a:t>″I love China!″</a:t>
            </a:r>
            <a:r>
              <a:rPr lang="zh-CN" altLang="en-US" sz="2000">
                <a:solidFill>
                  <a:schemeClr val="accent1"/>
                </a:solidFill>
              </a:rPr>
              <a:t>，输出该字符串和第</a:t>
            </a:r>
            <a:r>
              <a:rPr lang="en-US" altLang="zh-CN" sz="2000">
                <a:solidFill>
                  <a:schemeClr val="accent1"/>
                </a:solidFill>
              </a:rPr>
              <a:t>8</a:t>
            </a:r>
            <a:r>
              <a:rPr lang="zh-CN" altLang="en-US" sz="2000">
                <a:solidFill>
                  <a:schemeClr val="accent1"/>
                </a:solidFill>
              </a:rPr>
              <a:t>个字符</a:t>
            </a:r>
            <a:r>
              <a:rPr lang="zh-CN" altLang="en-US" sz="2000" smtClean="0">
                <a:solidFill>
                  <a:schemeClr val="accent1"/>
                </a:solidFill>
              </a:rPr>
              <a:t>。</a:t>
            </a:r>
            <a:endParaRPr lang="en-US" altLang="zh-CN" sz="2000" smtClean="0">
              <a:solidFill>
                <a:schemeClr val="accent1"/>
              </a:solidFill>
            </a:endParaRPr>
          </a:p>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8.17】</a:t>
            </a:r>
            <a:r>
              <a:rPr lang="zh-CN" altLang="en-US" sz="2000">
                <a:solidFill>
                  <a:schemeClr val="accent1"/>
                </a:solidFill>
              </a:rPr>
              <a:t>通过字符指针变量输出一个字符串。</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49031" y="2142420"/>
            <a:ext cx="6586048" cy="2323504"/>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char string[]="I love China</a:t>
            </a:r>
            <a:r>
              <a:rPr lang="en-US" altLang="zh-CN" sz="2000" smtClean="0"/>
              <a:t>!";</a:t>
            </a:r>
            <a:r>
              <a:rPr lang="en-US" altLang="zh-CN" sz="2000" smtClean="0">
                <a:solidFill>
                  <a:srgbClr val="008000"/>
                </a:solidFill>
              </a:rPr>
              <a:t> </a:t>
            </a:r>
            <a:endParaRPr lang="en-US" altLang="zh-CN" sz="2000">
              <a:solidFill>
                <a:srgbClr val="008000"/>
              </a:solidFill>
            </a:endParaRPr>
          </a:p>
          <a:p>
            <a:pPr defTabSz="363538">
              <a:lnSpc>
                <a:spcPct val="120000"/>
              </a:lnSpc>
            </a:pPr>
            <a:r>
              <a:rPr lang="en-US" altLang="zh-CN" sz="2000"/>
              <a:t>	printf("%s\n",string);		</a:t>
            </a:r>
            <a:r>
              <a:rPr lang="en-US" altLang="zh-CN" sz="2000" smtClean="0">
                <a:solidFill>
                  <a:srgbClr val="008000"/>
                </a:solidFill>
              </a:rPr>
              <a:t> </a:t>
            </a:r>
            <a:endParaRPr lang="zh-CN" altLang="en-US" sz="2000">
              <a:solidFill>
                <a:srgbClr val="008000"/>
              </a:solidFill>
            </a:endParaRPr>
          </a:p>
          <a:p>
            <a:pPr defTabSz="363538">
              <a:lnSpc>
                <a:spcPct val="120000"/>
              </a:lnSpc>
            </a:pPr>
            <a:r>
              <a:rPr lang="zh-CN" altLang="en-US" sz="2000"/>
              <a:t>	</a:t>
            </a:r>
            <a:r>
              <a:rPr lang="en-US" altLang="zh-CN" sz="2000"/>
              <a:t>printf("%c\n",string[7]);		</a:t>
            </a:r>
            <a:r>
              <a:rPr lang="en-US" altLang="zh-CN" sz="2000" smtClean="0">
                <a:solidFill>
                  <a:srgbClr val="008000"/>
                </a:solidFill>
              </a:rPr>
              <a:t> </a:t>
            </a:r>
            <a:endParaRPr lang="zh-CN" altLang="en-US" sz="2000">
              <a:solidFill>
                <a:srgbClr val="008000"/>
              </a:solidFill>
            </a:endParaRPr>
          </a:p>
          <a:p>
            <a:pPr defTabSz="363538">
              <a:lnSpc>
                <a:spcPct val="120000"/>
              </a:lnSpc>
            </a:pPr>
            <a:r>
              <a:rPr lang="zh-CN" altLang="en-US" sz="2000"/>
              <a:t>	</a:t>
            </a:r>
            <a:r>
              <a:rPr lang="en-US" altLang="zh-CN" sz="2000"/>
              <a:t>return 0;</a:t>
            </a:r>
          </a:p>
          <a:p>
            <a:pPr defTabSz="363538">
              <a:lnSpc>
                <a:spcPct val="120000"/>
              </a:lnSpc>
            </a:pPr>
            <a:r>
              <a:rPr lang="en-US" altLang="zh-CN" sz="2000"/>
              <a:t>}</a:t>
            </a:r>
            <a:endParaRPr lang="zh-CN" altLang="en-US" sz="2000" b="1" dirty="0">
              <a:solidFill>
                <a:srgbClr val="008000"/>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1" y="4513639"/>
            <a:ext cx="6586048" cy="2215774"/>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char *string="I love China</a:t>
            </a:r>
            <a:r>
              <a:rPr lang="en-US" altLang="zh-CN" sz="2000" smtClean="0"/>
              <a:t>!";</a:t>
            </a:r>
            <a:r>
              <a:rPr lang="en-US" altLang="zh-CN" sz="2000"/>
              <a:t>	</a:t>
            </a:r>
            <a:r>
              <a:rPr lang="en-US" altLang="zh-CN" sz="2000" smtClean="0">
                <a:solidFill>
                  <a:srgbClr val="008000"/>
                </a:solidFill>
              </a:rPr>
              <a:t> </a:t>
            </a:r>
            <a:endParaRPr lang="zh-CN" altLang="en-US" sz="2000">
              <a:solidFill>
                <a:srgbClr val="008000"/>
              </a:solidFill>
            </a:endParaRPr>
          </a:p>
          <a:p>
            <a:pPr defTabSz="363538">
              <a:lnSpc>
                <a:spcPct val="120000"/>
              </a:lnSpc>
            </a:pPr>
            <a:r>
              <a:rPr lang="zh-CN" altLang="en-US" sz="2000"/>
              <a:t>	</a:t>
            </a:r>
            <a:r>
              <a:rPr lang="en-US" altLang="zh-CN" sz="2000"/>
              <a:t>printf("%s\n",string);	</a:t>
            </a:r>
            <a:r>
              <a:rPr lang="en-US" altLang="zh-CN" sz="2000" smtClean="0"/>
              <a:t>	</a:t>
            </a:r>
            <a:r>
              <a:rPr lang="en-US" altLang="zh-CN" sz="2000" smtClean="0">
                <a:solidFill>
                  <a:srgbClr val="008000"/>
                </a:solidFill>
              </a:rPr>
              <a:t> </a:t>
            </a:r>
            <a:endParaRPr lang="zh-CN" altLang="en-US" sz="2000">
              <a:solidFill>
                <a:srgbClr val="008000"/>
              </a:solidFill>
            </a:endParaRPr>
          </a:p>
          <a:p>
            <a:pPr defTabSz="363538">
              <a:lnSpc>
                <a:spcPct val="120000"/>
              </a:lnSpc>
            </a:pPr>
            <a:r>
              <a:rPr lang="zh-CN" altLang="en-US" sz="2000"/>
              <a:t>	</a:t>
            </a:r>
            <a:r>
              <a:rPr lang="en-US" altLang="zh-CN" sz="2000"/>
              <a:t>return 0;</a:t>
            </a:r>
          </a:p>
          <a:p>
            <a:pPr defTabSz="363538">
              <a:lnSpc>
                <a:spcPct val="120000"/>
              </a:lnSpc>
            </a:pPr>
            <a:r>
              <a:rPr lang="en-US" altLang="zh-CN" sz="2000"/>
              <a:t>}</a:t>
            </a:r>
            <a:endParaRPr lang="zh-CN" altLang="en-US" sz="2000" dirty="0"/>
          </a:p>
        </p:txBody>
      </p:sp>
    </p:spTree>
    <p:extLst>
      <p:ext uri="{BB962C8B-B14F-4D97-AF65-F5344CB8AC3E}">
        <p14:creationId xmlns:p14="http://schemas.microsoft.com/office/powerpoint/2010/main" val="2882212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4"/>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693427" y="1351728"/>
            <a:ext cx="10749063" cy="470120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400">
                <a:solidFill>
                  <a:schemeClr val="tx1"/>
                </a:solidFill>
              </a:rPr>
              <a:t>在</a:t>
            </a:r>
            <a:r>
              <a:rPr lang="en-US" altLang="zh-CN" sz="2400">
                <a:solidFill>
                  <a:schemeClr val="tx1"/>
                </a:solidFill>
              </a:rPr>
              <a:t>C</a:t>
            </a:r>
            <a:r>
              <a:rPr lang="zh-CN" altLang="en-US" sz="2400">
                <a:solidFill>
                  <a:schemeClr val="tx1"/>
                </a:solidFill>
              </a:rPr>
              <a:t>语言中只有字符变量，没有字符串变量</a:t>
            </a:r>
            <a:r>
              <a:rPr lang="zh-CN" altLang="en-US" sz="2400" smtClean="0">
                <a:solidFill>
                  <a:schemeClr val="tx1"/>
                </a:solidFill>
              </a:rPr>
              <a:t>。</a:t>
            </a:r>
            <a:endParaRPr lang="en-US" altLang="zh-CN" sz="2400"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p:txBody>
      </p:sp>
      <p:sp>
        <p:nvSpPr>
          <p:cNvPr id="4" name="圆角矩形 3">
            <a:extLst>
              <a:ext uri="{FF2B5EF4-FFF2-40B4-BE49-F238E27FC236}">
                <a16:creationId xmlns:a16="http://schemas.microsoft.com/office/drawing/2014/main" xmlns="" id="{5382CD89-35B6-4BD4-B332-B011068CC402}"/>
              </a:ext>
            </a:extLst>
          </p:cNvPr>
          <p:cNvSpPr/>
          <p:nvPr/>
        </p:nvSpPr>
        <p:spPr>
          <a:xfrm>
            <a:off x="778599" y="2009568"/>
            <a:ext cx="4773252" cy="619339"/>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2400" smtClean="0">
                <a:solidFill>
                  <a:schemeClr val="tx1"/>
                </a:solidFill>
              </a:rPr>
              <a:t>char *string="I love China!";</a:t>
            </a:r>
            <a:endParaRPr lang="zh-CN" altLang="en-US" sz="2400">
              <a:solidFill>
                <a:srgbClr val="008000"/>
              </a:solidFill>
            </a:endParaRPr>
          </a:p>
        </p:txBody>
      </p:sp>
      <p:sp>
        <p:nvSpPr>
          <p:cNvPr id="5" name="圆角矩形 4">
            <a:extLst>
              <a:ext uri="{FF2B5EF4-FFF2-40B4-BE49-F238E27FC236}">
                <a16:creationId xmlns:a16="http://schemas.microsoft.com/office/drawing/2014/main" xmlns="" id="{5382CD89-35B6-4BD4-B332-B011068CC402}"/>
              </a:ext>
            </a:extLst>
          </p:cNvPr>
          <p:cNvSpPr/>
          <p:nvPr/>
        </p:nvSpPr>
        <p:spPr>
          <a:xfrm>
            <a:off x="3499688" y="2786067"/>
            <a:ext cx="7735687" cy="1628775"/>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2400"/>
              <a:t>char *string</a:t>
            </a:r>
            <a:r>
              <a:rPr lang="pt-BR" altLang="zh-CN" sz="2400" smtClean="0"/>
              <a:t>;		</a:t>
            </a:r>
            <a:r>
              <a:rPr lang="pt-BR" altLang="zh-CN" sz="2400" smtClean="0">
                <a:solidFill>
                  <a:srgbClr val="008000"/>
                </a:solidFill>
              </a:rPr>
              <a:t>//</a:t>
            </a:r>
            <a:r>
              <a:rPr lang="zh-CN" altLang="en-US" sz="2400">
                <a:solidFill>
                  <a:srgbClr val="008000"/>
                </a:solidFill>
              </a:rPr>
              <a:t>定义一个</a:t>
            </a:r>
            <a:r>
              <a:rPr lang="pt-BR" altLang="zh-CN" sz="2400" smtClean="0">
                <a:solidFill>
                  <a:srgbClr val="008000"/>
                </a:solidFill>
              </a:rPr>
              <a:t>char *</a:t>
            </a:r>
            <a:r>
              <a:rPr lang="zh-CN" altLang="en-US" sz="2400">
                <a:solidFill>
                  <a:srgbClr val="008000"/>
                </a:solidFill>
              </a:rPr>
              <a:t>型变量</a:t>
            </a:r>
          </a:p>
          <a:p>
            <a:pPr defTabSz="363538">
              <a:lnSpc>
                <a:spcPct val="120000"/>
              </a:lnSpc>
            </a:pPr>
            <a:r>
              <a:rPr lang="pt-BR" altLang="zh-CN" sz="2400" smtClean="0"/>
              <a:t>string</a:t>
            </a:r>
            <a:r>
              <a:rPr lang="pt-BR" altLang="zh-CN" sz="2400"/>
              <a:t>=″I love China</a:t>
            </a:r>
            <a:r>
              <a:rPr lang="pt-BR" altLang="zh-CN" sz="2400" smtClean="0"/>
              <a:t>!″;</a:t>
            </a:r>
          </a:p>
          <a:p>
            <a:pPr defTabSz="363538">
              <a:lnSpc>
                <a:spcPct val="120000"/>
              </a:lnSpc>
            </a:pPr>
            <a:r>
              <a:rPr lang="pt-BR" altLang="zh-CN" sz="2400" smtClean="0">
                <a:solidFill>
                  <a:srgbClr val="008000"/>
                </a:solidFill>
              </a:rPr>
              <a:t>//</a:t>
            </a:r>
            <a:r>
              <a:rPr lang="zh-CN" altLang="en-US" sz="2400">
                <a:solidFill>
                  <a:srgbClr val="008000"/>
                </a:solidFill>
              </a:rPr>
              <a:t>把字符串第</a:t>
            </a:r>
            <a:r>
              <a:rPr lang="en-US" altLang="zh-CN" sz="2400">
                <a:solidFill>
                  <a:srgbClr val="008000"/>
                </a:solidFill>
              </a:rPr>
              <a:t>1</a:t>
            </a:r>
            <a:r>
              <a:rPr lang="zh-CN" altLang="en-US" sz="2400">
                <a:solidFill>
                  <a:srgbClr val="008000"/>
                </a:solidFill>
              </a:rPr>
              <a:t>个元素的地址赋给字符指针变量</a:t>
            </a:r>
            <a:r>
              <a:rPr lang="pt-BR" altLang="zh-CN" sz="2400">
                <a:solidFill>
                  <a:srgbClr val="008000"/>
                </a:solidFill>
              </a:rPr>
              <a:t>string</a:t>
            </a:r>
            <a:endParaRPr lang="zh-CN" altLang="en-US" sz="2400">
              <a:solidFill>
                <a:srgbClr val="008000"/>
              </a:solidFill>
            </a:endParaRPr>
          </a:p>
        </p:txBody>
      </p:sp>
      <p:sp>
        <p:nvSpPr>
          <p:cNvPr id="6" name="文本框 5"/>
          <p:cNvSpPr txBox="1"/>
          <p:nvPr/>
        </p:nvSpPr>
        <p:spPr>
          <a:xfrm>
            <a:off x="5560223" y="1965684"/>
            <a:ext cx="390992" cy="523220"/>
          </a:xfrm>
          <a:prstGeom prst="rect">
            <a:avLst/>
          </a:prstGeom>
          <a:noFill/>
        </p:spPr>
        <p:txBody>
          <a:bodyPr wrap="square" rtlCol="0">
            <a:spAutoFit/>
          </a:bodyPr>
          <a:lstStyle/>
          <a:p>
            <a:pPr algn="ctr"/>
            <a:r>
              <a:rPr lang="zh-CN" altLang="en-US" sz="2800"/>
              <a:t>≡</a:t>
            </a:r>
            <a:endParaRPr lang="zh-CN" altLang="en-US" sz="2000"/>
          </a:p>
        </p:txBody>
      </p:sp>
    </p:spTree>
    <p:extLst>
      <p:ext uri="{BB962C8B-B14F-4D97-AF65-F5344CB8AC3E}">
        <p14:creationId xmlns:p14="http://schemas.microsoft.com/office/powerpoint/2010/main" val="20895089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59"/>
            <a:ext cx="11356187" cy="459765"/>
          </a:xfrm>
        </p:spPr>
        <p:txBody>
          <a:bodyPr>
            <a:noAutofit/>
          </a:bodyPr>
          <a:lstStyle/>
          <a:p>
            <a:pPr marL="88900" indent="-8890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8.18】</a:t>
            </a:r>
            <a:r>
              <a:rPr lang="zh-CN" altLang="en-US" sz="2400">
                <a:solidFill>
                  <a:schemeClr val="accent1"/>
                </a:solidFill>
              </a:rPr>
              <a:t>将字符串</a:t>
            </a:r>
            <a:r>
              <a:rPr lang="en-US" altLang="zh-CN" sz="2400">
                <a:solidFill>
                  <a:schemeClr val="accent1"/>
                </a:solidFill>
              </a:rPr>
              <a:t>a</a:t>
            </a:r>
            <a:r>
              <a:rPr lang="zh-CN" altLang="en-US" sz="2400">
                <a:solidFill>
                  <a:schemeClr val="accent1"/>
                </a:solidFill>
              </a:rPr>
              <a:t>复制为字符串</a:t>
            </a:r>
            <a:r>
              <a:rPr lang="en-US" altLang="zh-CN" sz="2400">
                <a:solidFill>
                  <a:schemeClr val="accent1"/>
                </a:solidFill>
              </a:rPr>
              <a:t>b</a:t>
            </a:r>
            <a:r>
              <a:rPr lang="zh-CN" altLang="en-US" sz="2400">
                <a:solidFill>
                  <a:schemeClr val="accent1"/>
                </a:solidFill>
              </a:rPr>
              <a:t>，然后输出字符串</a:t>
            </a:r>
            <a:r>
              <a:rPr lang="en-US" altLang="zh-CN" sz="2400">
                <a:solidFill>
                  <a:schemeClr val="accent1"/>
                </a:solidFill>
              </a:rPr>
              <a:t>b</a:t>
            </a:r>
            <a:r>
              <a:rPr lang="zh-CN" altLang="en-US" sz="2400" smtClean="0">
                <a:solidFill>
                  <a:schemeClr val="accent1"/>
                </a:solidFill>
              </a:rPr>
              <a:t>。</a:t>
            </a:r>
            <a:endParaRPr lang="zh-CN" altLang="en-US" sz="2400">
              <a:solidFill>
                <a:schemeClr val="accent1"/>
              </a:solidFill>
            </a:endParaRP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52077" y="1638078"/>
            <a:ext cx="9834899" cy="5219922"/>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char a[]="I am a student.",b[20];	</a:t>
            </a:r>
          </a:p>
          <a:p>
            <a:pPr defTabSz="363538">
              <a:lnSpc>
                <a:spcPct val="120000"/>
              </a:lnSpc>
            </a:pPr>
            <a:r>
              <a:rPr lang="en-US" altLang="zh-CN" sz="2400"/>
              <a:t>	int i;</a:t>
            </a:r>
          </a:p>
          <a:p>
            <a:pPr defTabSz="363538">
              <a:lnSpc>
                <a:spcPct val="120000"/>
              </a:lnSpc>
            </a:pPr>
            <a:r>
              <a:rPr lang="en-US" altLang="zh-CN" sz="2400"/>
              <a:t>	for(i=0;a[i]='\0';i++)</a:t>
            </a:r>
          </a:p>
          <a:p>
            <a:pPr defTabSz="363538">
              <a:lnSpc>
                <a:spcPct val="120000"/>
              </a:lnSpc>
            </a:pPr>
            <a:r>
              <a:rPr lang="en-US" altLang="zh-CN" sz="2400"/>
              <a:t>		b[i]=a[i];		//</a:t>
            </a:r>
            <a:r>
              <a:rPr lang="zh-CN" altLang="en-US" sz="2400"/>
              <a:t>将</a:t>
            </a:r>
            <a:r>
              <a:rPr lang="en-US" altLang="zh-CN" sz="2400"/>
              <a:t>a[i]</a:t>
            </a:r>
            <a:r>
              <a:rPr lang="zh-CN" altLang="en-US" sz="2400"/>
              <a:t>的值赋给</a:t>
            </a:r>
            <a:r>
              <a:rPr lang="en-US" altLang="zh-CN" sz="2400"/>
              <a:t>b[i]</a:t>
            </a:r>
          </a:p>
          <a:p>
            <a:pPr defTabSz="363538">
              <a:lnSpc>
                <a:spcPct val="120000"/>
              </a:lnSpc>
            </a:pPr>
            <a:r>
              <a:rPr lang="en-US" altLang="zh-CN" sz="2400"/>
              <a:t>	b[i]='\0'; 			</a:t>
            </a:r>
          </a:p>
          <a:p>
            <a:pPr defTabSz="363538">
              <a:lnSpc>
                <a:spcPct val="120000"/>
              </a:lnSpc>
            </a:pPr>
            <a:r>
              <a:rPr lang="en-US" altLang="zh-CN" sz="2400"/>
              <a:t>	printf("string a is:%s\n",a); </a:t>
            </a:r>
          </a:p>
          <a:p>
            <a:pPr defTabSz="363538">
              <a:lnSpc>
                <a:spcPct val="120000"/>
              </a:lnSpc>
            </a:pPr>
            <a:r>
              <a:rPr lang="en-US" altLang="zh-CN" sz="2400"/>
              <a:t>	printf("string b is:");</a:t>
            </a:r>
          </a:p>
          <a:p>
            <a:pPr defTabSz="363538">
              <a:lnSpc>
                <a:spcPct val="120000"/>
              </a:lnSpc>
            </a:pPr>
            <a:r>
              <a:rPr lang="en-US" altLang="zh-CN" sz="2400"/>
              <a:t>	puts(b);</a:t>
            </a:r>
          </a:p>
          <a:p>
            <a:pPr defTabSz="363538">
              <a:lnSpc>
                <a:spcPct val="120000"/>
              </a:lnSpc>
            </a:pPr>
            <a:r>
              <a:rPr lang="en-US" altLang="zh-CN" sz="2400"/>
              <a:t>	return 0;</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15836534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59"/>
            <a:ext cx="11356187" cy="459765"/>
          </a:xfrm>
        </p:spPr>
        <p:txBody>
          <a:bodyPr>
            <a:noAutofit/>
          </a:bodyPr>
          <a:lstStyle/>
          <a:p>
            <a:pPr marL="88900" indent="-8890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8.18】</a:t>
            </a:r>
            <a:r>
              <a:rPr lang="zh-CN" altLang="en-US" sz="2400">
                <a:solidFill>
                  <a:schemeClr val="accent1"/>
                </a:solidFill>
              </a:rPr>
              <a:t>将字符串</a:t>
            </a:r>
            <a:r>
              <a:rPr lang="en-US" altLang="zh-CN" sz="2400">
                <a:solidFill>
                  <a:schemeClr val="accent1"/>
                </a:solidFill>
              </a:rPr>
              <a:t>a</a:t>
            </a:r>
            <a:r>
              <a:rPr lang="zh-CN" altLang="en-US" sz="2400">
                <a:solidFill>
                  <a:schemeClr val="accent1"/>
                </a:solidFill>
              </a:rPr>
              <a:t>复制为字符串</a:t>
            </a:r>
            <a:r>
              <a:rPr lang="en-US" altLang="zh-CN" sz="2400">
                <a:solidFill>
                  <a:schemeClr val="accent1"/>
                </a:solidFill>
              </a:rPr>
              <a:t>b</a:t>
            </a:r>
            <a:r>
              <a:rPr lang="zh-CN" altLang="en-US" sz="2400">
                <a:solidFill>
                  <a:schemeClr val="accent1"/>
                </a:solidFill>
              </a:rPr>
              <a:t>，然后输出字符串</a:t>
            </a:r>
            <a:r>
              <a:rPr lang="en-US" altLang="zh-CN" sz="2400">
                <a:solidFill>
                  <a:schemeClr val="accent1"/>
                </a:solidFill>
              </a:rPr>
              <a:t>b</a:t>
            </a:r>
            <a:r>
              <a:rPr lang="zh-CN" altLang="en-US" sz="2400" smtClean="0">
                <a:solidFill>
                  <a:schemeClr val="accent1"/>
                </a:solidFill>
              </a:rPr>
              <a:t>。</a:t>
            </a:r>
            <a:endParaRPr lang="zh-CN" altLang="en-US" sz="2400">
              <a:solidFill>
                <a:schemeClr val="accent1"/>
              </a:solidFill>
            </a:endParaRP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52077" y="1638078"/>
            <a:ext cx="9834899" cy="5219922"/>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char a[]="I am a student.",b[20];	</a:t>
            </a:r>
            <a:r>
              <a:rPr lang="en-US" altLang="zh-CN" sz="2400" smtClean="0">
                <a:solidFill>
                  <a:srgbClr val="008000"/>
                </a:solidFill>
              </a:rPr>
              <a:t> </a:t>
            </a:r>
            <a:endParaRPr lang="zh-CN" altLang="en-US" sz="2400">
              <a:solidFill>
                <a:srgbClr val="008000"/>
              </a:solidFill>
            </a:endParaRPr>
          </a:p>
          <a:p>
            <a:pPr defTabSz="363538">
              <a:lnSpc>
                <a:spcPct val="120000"/>
              </a:lnSpc>
            </a:pPr>
            <a:r>
              <a:rPr lang="zh-CN" altLang="en-US" sz="2400"/>
              <a:t>	</a:t>
            </a:r>
            <a:r>
              <a:rPr lang="en-US" altLang="zh-CN" sz="2400"/>
              <a:t>int i;</a:t>
            </a:r>
          </a:p>
          <a:p>
            <a:pPr defTabSz="363538">
              <a:lnSpc>
                <a:spcPct val="120000"/>
              </a:lnSpc>
            </a:pPr>
            <a:r>
              <a:rPr lang="en-US" altLang="zh-CN" sz="2400"/>
              <a:t>	for(i=0;*(a+i)!='\0';i++)</a:t>
            </a:r>
          </a:p>
          <a:p>
            <a:pPr defTabSz="363538">
              <a:lnSpc>
                <a:spcPct val="120000"/>
              </a:lnSpc>
            </a:pPr>
            <a:r>
              <a:rPr lang="en-US" altLang="zh-CN" sz="2400"/>
              <a:t>		*(b+i)=*(a+i);		</a:t>
            </a:r>
            <a:r>
              <a:rPr lang="en-US" altLang="zh-CN" sz="2400">
                <a:solidFill>
                  <a:srgbClr val="008000"/>
                </a:solidFill>
              </a:rPr>
              <a:t>//</a:t>
            </a:r>
            <a:r>
              <a:rPr lang="zh-CN" altLang="en-US" sz="2400">
                <a:solidFill>
                  <a:srgbClr val="008000"/>
                </a:solidFill>
              </a:rPr>
              <a:t>将</a:t>
            </a:r>
            <a:r>
              <a:rPr lang="en-US" altLang="zh-CN" sz="2400">
                <a:solidFill>
                  <a:srgbClr val="008000"/>
                </a:solidFill>
              </a:rPr>
              <a:t>a[i]</a:t>
            </a:r>
            <a:r>
              <a:rPr lang="zh-CN" altLang="en-US" sz="2400">
                <a:solidFill>
                  <a:srgbClr val="008000"/>
                </a:solidFill>
              </a:rPr>
              <a:t>的值赋给</a:t>
            </a:r>
            <a:r>
              <a:rPr lang="en-US" altLang="zh-CN" sz="2400">
                <a:solidFill>
                  <a:srgbClr val="008000"/>
                </a:solidFill>
              </a:rPr>
              <a:t>b[i]</a:t>
            </a:r>
          </a:p>
          <a:p>
            <a:pPr defTabSz="363538">
              <a:lnSpc>
                <a:spcPct val="120000"/>
              </a:lnSpc>
            </a:pPr>
            <a:r>
              <a:rPr lang="en-US" altLang="zh-CN" sz="2400"/>
              <a:t>	*(b+i)='\0'; 			</a:t>
            </a:r>
            <a:r>
              <a:rPr lang="en-US" altLang="zh-CN" sz="2400" smtClean="0">
                <a:solidFill>
                  <a:srgbClr val="008000"/>
                </a:solidFill>
              </a:rPr>
              <a:t> </a:t>
            </a:r>
            <a:endParaRPr lang="en-US" altLang="zh-CN" sz="2400">
              <a:solidFill>
                <a:srgbClr val="008000"/>
              </a:solidFill>
            </a:endParaRPr>
          </a:p>
          <a:p>
            <a:pPr defTabSz="363538">
              <a:lnSpc>
                <a:spcPct val="120000"/>
              </a:lnSpc>
            </a:pPr>
            <a:r>
              <a:rPr lang="en-US" altLang="zh-CN" sz="2400"/>
              <a:t>	printf("string a is:%s\n",a</a:t>
            </a:r>
            <a:r>
              <a:rPr lang="en-US" altLang="zh-CN" sz="2400" smtClean="0"/>
              <a:t>);</a:t>
            </a:r>
            <a:endParaRPr lang="zh-CN" altLang="en-US" sz="2400">
              <a:solidFill>
                <a:srgbClr val="008000"/>
              </a:solidFill>
            </a:endParaRPr>
          </a:p>
          <a:p>
            <a:pPr defTabSz="363538">
              <a:lnSpc>
                <a:spcPct val="120000"/>
              </a:lnSpc>
            </a:pPr>
            <a:r>
              <a:rPr lang="zh-CN" altLang="en-US" sz="2400"/>
              <a:t>	</a:t>
            </a:r>
            <a:r>
              <a:rPr lang="en-US" altLang="zh-CN" sz="2400"/>
              <a:t>printf("string b is:");</a:t>
            </a:r>
          </a:p>
          <a:p>
            <a:pPr defTabSz="363538">
              <a:lnSpc>
                <a:spcPct val="120000"/>
              </a:lnSpc>
            </a:pPr>
            <a:r>
              <a:rPr lang="en-US" altLang="zh-CN" sz="2400"/>
              <a:t>	puts(b);</a:t>
            </a:r>
          </a:p>
          <a:p>
            <a:pPr defTabSz="363538">
              <a:lnSpc>
                <a:spcPct val="120000"/>
              </a:lnSpc>
            </a:pPr>
            <a:r>
              <a:rPr lang="en-US" altLang="zh-CN" sz="2400"/>
              <a:t>	return 0;</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21993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指针变量</a:t>
            </a:r>
            <a:endParaRPr lang="zh-CN" altLang="en-US" dirty="0"/>
          </a:p>
        </p:txBody>
      </p:sp>
    </p:spTree>
    <p:extLst>
      <p:ext uri="{BB962C8B-B14F-4D97-AF65-F5344CB8AC3E}">
        <p14:creationId xmlns:p14="http://schemas.microsoft.com/office/powerpoint/2010/main" val="38243613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59"/>
            <a:ext cx="11356187" cy="459765"/>
          </a:xfrm>
        </p:spPr>
        <p:txBody>
          <a:bodyPr>
            <a:noAutofit/>
          </a:bodyPr>
          <a:lstStyle/>
          <a:p>
            <a:pPr marL="88900" indent="-8890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8.18】</a:t>
            </a:r>
            <a:r>
              <a:rPr lang="zh-CN" altLang="en-US" sz="2400">
                <a:solidFill>
                  <a:schemeClr val="accent1"/>
                </a:solidFill>
              </a:rPr>
              <a:t>将字符串</a:t>
            </a:r>
            <a:r>
              <a:rPr lang="en-US" altLang="zh-CN" sz="2400">
                <a:solidFill>
                  <a:schemeClr val="accent1"/>
                </a:solidFill>
              </a:rPr>
              <a:t>a</a:t>
            </a:r>
            <a:r>
              <a:rPr lang="zh-CN" altLang="en-US" sz="2400">
                <a:solidFill>
                  <a:schemeClr val="accent1"/>
                </a:solidFill>
              </a:rPr>
              <a:t>复制为字符串</a:t>
            </a:r>
            <a:r>
              <a:rPr lang="en-US" altLang="zh-CN" sz="2400">
                <a:solidFill>
                  <a:schemeClr val="accent1"/>
                </a:solidFill>
              </a:rPr>
              <a:t>b</a:t>
            </a:r>
            <a:r>
              <a:rPr lang="zh-CN" altLang="en-US" sz="2400">
                <a:solidFill>
                  <a:schemeClr val="accent1"/>
                </a:solidFill>
              </a:rPr>
              <a:t>，然后输出字符串</a:t>
            </a:r>
            <a:r>
              <a:rPr lang="en-US" altLang="zh-CN" sz="2400">
                <a:solidFill>
                  <a:schemeClr val="accent1"/>
                </a:solidFill>
              </a:rPr>
              <a:t>b</a:t>
            </a:r>
            <a:r>
              <a:rPr lang="zh-CN" altLang="en-US" sz="2400" smtClean="0">
                <a:solidFill>
                  <a:schemeClr val="accent1"/>
                </a:solidFill>
              </a:rPr>
              <a:t>。</a:t>
            </a:r>
            <a:endParaRPr lang="zh-CN" altLang="en-US" sz="2400">
              <a:solidFill>
                <a:schemeClr val="accent1"/>
              </a:solidFill>
            </a:endParaRP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52077" y="1638078"/>
            <a:ext cx="9834899" cy="5219922"/>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char a[]="I am a boy.",b[20],*p1,*p2;</a:t>
            </a:r>
          </a:p>
          <a:p>
            <a:pPr defTabSz="363538">
              <a:lnSpc>
                <a:spcPct val="120000"/>
              </a:lnSpc>
            </a:pPr>
            <a:r>
              <a:rPr lang="en-US" altLang="zh-CN" sz="2400"/>
              <a:t>	</a:t>
            </a:r>
            <a:r>
              <a:rPr lang="en-US" altLang="zh-CN" sz="2400" smtClean="0"/>
              <a:t>for(p1=a, p2=b; *</a:t>
            </a:r>
            <a:r>
              <a:rPr lang="en-US" altLang="zh-CN" sz="2400"/>
              <a:t>p1!='\0</a:t>
            </a:r>
            <a:r>
              <a:rPr lang="en-US" altLang="zh-CN" sz="2400" smtClean="0"/>
              <a:t>'; p1</a:t>
            </a:r>
            <a:r>
              <a:rPr lang="en-US" altLang="zh-CN" sz="2400"/>
              <a:t>++,p2++) 	</a:t>
            </a:r>
            <a:r>
              <a:rPr lang="en-US" altLang="zh-CN" sz="2400">
                <a:solidFill>
                  <a:srgbClr val="008000"/>
                </a:solidFill>
              </a:rPr>
              <a:t>//p1,p2</a:t>
            </a:r>
            <a:r>
              <a:rPr lang="zh-CN" altLang="en-US" sz="2400">
                <a:solidFill>
                  <a:srgbClr val="008000"/>
                </a:solidFill>
              </a:rPr>
              <a:t>每次自加</a:t>
            </a:r>
            <a:r>
              <a:rPr lang="en-US" altLang="zh-CN" sz="2400">
                <a:solidFill>
                  <a:srgbClr val="008000"/>
                </a:solidFill>
              </a:rPr>
              <a:t>1</a:t>
            </a:r>
          </a:p>
          <a:p>
            <a:pPr defTabSz="363538">
              <a:lnSpc>
                <a:spcPct val="120000"/>
              </a:lnSpc>
            </a:pPr>
            <a:r>
              <a:rPr lang="en-US" altLang="zh-CN" sz="2400"/>
              <a:t>		*p2=*p1;</a:t>
            </a:r>
          </a:p>
          <a:p>
            <a:pPr defTabSz="363538">
              <a:lnSpc>
                <a:spcPct val="120000"/>
              </a:lnSpc>
            </a:pPr>
            <a:r>
              <a:rPr lang="zh-CN" altLang="en-US" sz="2400"/>
              <a:t>	*</a:t>
            </a:r>
            <a:r>
              <a:rPr lang="en-US" altLang="zh-CN" sz="2400"/>
              <a:t>p2='\0';			</a:t>
            </a:r>
            <a:r>
              <a:rPr lang="en-US" altLang="zh-CN" sz="2400">
                <a:solidFill>
                  <a:srgbClr val="008000"/>
                </a:solidFill>
              </a:rPr>
              <a:t>//</a:t>
            </a:r>
            <a:r>
              <a:rPr lang="zh-CN" altLang="en-US" sz="2400">
                <a:solidFill>
                  <a:srgbClr val="008000"/>
                </a:solidFill>
              </a:rPr>
              <a:t>在复制完全部有效字符后加</a:t>
            </a:r>
            <a:r>
              <a:rPr lang="en-US" altLang="zh-CN" sz="2400">
                <a:solidFill>
                  <a:srgbClr val="008000"/>
                </a:solidFill>
              </a:rPr>
              <a:t>'\0'</a:t>
            </a:r>
          </a:p>
          <a:p>
            <a:pPr defTabSz="363538">
              <a:lnSpc>
                <a:spcPct val="120000"/>
              </a:lnSpc>
            </a:pPr>
            <a:r>
              <a:rPr lang="en-US" altLang="zh-CN" sz="2400"/>
              <a:t>	printf("string a is:%s\n",a);	</a:t>
            </a:r>
            <a:r>
              <a:rPr lang="en-US" altLang="zh-CN" sz="2400" smtClean="0">
                <a:solidFill>
                  <a:srgbClr val="008000"/>
                </a:solidFill>
              </a:rPr>
              <a:t> </a:t>
            </a:r>
            <a:endParaRPr lang="zh-CN" altLang="en-US" sz="2400">
              <a:solidFill>
                <a:srgbClr val="008000"/>
              </a:solidFill>
            </a:endParaRPr>
          </a:p>
          <a:p>
            <a:pPr defTabSz="363538">
              <a:lnSpc>
                <a:spcPct val="120000"/>
              </a:lnSpc>
            </a:pPr>
            <a:r>
              <a:rPr lang="zh-CN" altLang="en-US" sz="2400"/>
              <a:t>	</a:t>
            </a:r>
            <a:r>
              <a:rPr lang="en-US" altLang="zh-CN" sz="2400"/>
              <a:t>printf("string b is:%s\n",b);	</a:t>
            </a:r>
            <a:r>
              <a:rPr lang="en-US" altLang="zh-CN" sz="2400" smtClean="0">
                <a:solidFill>
                  <a:srgbClr val="008000"/>
                </a:solidFill>
              </a:rPr>
              <a:t> </a:t>
            </a:r>
            <a:endParaRPr lang="zh-CN" altLang="en-US" sz="2400">
              <a:solidFill>
                <a:srgbClr val="008000"/>
              </a:solidFill>
            </a:endParaRPr>
          </a:p>
          <a:p>
            <a:pPr defTabSz="363538">
              <a:lnSpc>
                <a:spcPct val="120000"/>
              </a:lnSpc>
            </a:pPr>
            <a:r>
              <a:rPr lang="zh-CN" altLang="en-US" sz="2400"/>
              <a:t>	</a:t>
            </a:r>
            <a:r>
              <a:rPr lang="en-US" altLang="zh-CN" sz="2400"/>
              <a:t>return 0;</a:t>
            </a:r>
          </a:p>
          <a:p>
            <a:pPr defTabSz="363538">
              <a:lnSpc>
                <a:spcPct val="120000"/>
              </a:lnSpc>
            </a:pPr>
            <a:r>
              <a:rPr lang="en-US" altLang="zh-CN" sz="2400"/>
              <a:t>}</a:t>
            </a:r>
            <a:endParaRPr lang="zh-CN" altLang="en-US" sz="2400" dirty="0"/>
          </a:p>
        </p:txBody>
      </p:sp>
    </p:spTree>
    <p:extLst>
      <p:ext uri="{BB962C8B-B14F-4D97-AF65-F5344CB8AC3E}">
        <p14:creationId xmlns:p14="http://schemas.microsoft.com/office/powerpoint/2010/main" val="2199345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36"/>
            <a:ext cx="10515600" cy="953383"/>
          </a:xfrm>
        </p:spPr>
        <p:txBody>
          <a:bodyPr/>
          <a:lstStyle/>
          <a:p>
            <a:r>
              <a:rPr lang="zh-CN" altLang="en-US"/>
              <a:t>字符指针作函数参数</a:t>
            </a:r>
          </a:p>
        </p:txBody>
      </p:sp>
      <p:sp>
        <p:nvSpPr>
          <p:cNvPr id="3" name="内容占位符 2"/>
          <p:cNvSpPr>
            <a:spLocks noGrp="1"/>
          </p:cNvSpPr>
          <p:nvPr>
            <p:ph idx="1"/>
          </p:nvPr>
        </p:nvSpPr>
        <p:spPr>
          <a:xfrm>
            <a:off x="560833"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128591" y="1920559"/>
            <a:ext cx="6057900"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void copy_string(char from[], char to[]);</a:t>
            </a:r>
          </a:p>
          <a:p>
            <a:pPr defTabSz="363538">
              <a:lnSpc>
                <a:spcPct val="120000"/>
              </a:lnSpc>
            </a:pPr>
            <a:r>
              <a:rPr lang="en-US" altLang="zh-CN" sz="2400"/>
              <a:t>	char a[]="I am a teacher.";</a:t>
            </a:r>
          </a:p>
          <a:p>
            <a:pPr defTabSz="363538">
              <a:lnSpc>
                <a:spcPct val="120000"/>
              </a:lnSpc>
            </a:pPr>
            <a:r>
              <a:rPr lang="en-US" altLang="zh-CN" sz="2400"/>
              <a:t>	char b[]="You are a student.";</a:t>
            </a:r>
          </a:p>
          <a:p>
            <a:pPr defTabSz="363538">
              <a:lnSpc>
                <a:spcPct val="120000"/>
              </a:lnSpc>
            </a:pPr>
            <a:r>
              <a:rPr lang="en-US" altLang="zh-CN" sz="2400"/>
              <a:t>	printf("string a=%s\nstring b=%s\n",a,b);</a:t>
            </a:r>
          </a:p>
          <a:p>
            <a:pPr defTabSz="363538">
              <a:lnSpc>
                <a:spcPct val="120000"/>
              </a:lnSpc>
            </a:pPr>
            <a:r>
              <a:rPr lang="en-US" altLang="zh-CN" sz="2400"/>
              <a:t>	printf("copy string a to string b:\n");</a:t>
            </a:r>
          </a:p>
          <a:p>
            <a:pPr defTabSz="363538">
              <a:lnSpc>
                <a:spcPct val="120000"/>
              </a:lnSpc>
            </a:pPr>
            <a:r>
              <a:rPr lang="en-US" altLang="zh-CN" sz="2400"/>
              <a:t>	</a:t>
            </a:r>
            <a:r>
              <a:rPr lang="en-US" altLang="zh-CN" sz="2400">
                <a:solidFill>
                  <a:schemeClr val="accent6"/>
                </a:solidFill>
              </a:rPr>
              <a:t>copy_string(a,b);</a:t>
            </a:r>
            <a:r>
              <a:rPr lang="en-US" altLang="zh-CN" sz="2400"/>
              <a:t>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lnSpc>
                <a:spcPct val="120000"/>
              </a:lnSpc>
            </a:pPr>
            <a:r>
              <a:rPr lang="zh-CN" altLang="en-US" sz="2400"/>
              <a:t>	</a:t>
            </a:r>
            <a:r>
              <a:rPr lang="en-US" altLang="zh-CN" sz="2400"/>
              <a:t>printf("\nstring a=%s\nstring b=%s\n",a,b);</a:t>
            </a:r>
          </a:p>
          <a:p>
            <a:pPr defTabSz="363538">
              <a:lnSpc>
                <a:spcPct val="120000"/>
              </a:lnSpc>
            </a:pPr>
            <a:r>
              <a:rPr lang="en-US" altLang="zh-CN" sz="2400"/>
              <a:t>	return 0;</a:t>
            </a:r>
          </a:p>
          <a:p>
            <a:pPr defTabSz="363538">
              <a:lnSpc>
                <a:spcPct val="120000"/>
              </a:lnSpc>
            </a:pPr>
            <a:r>
              <a:rPr lang="en-US" altLang="zh-CN" sz="2400"/>
              <a:t>}</a:t>
            </a:r>
          </a:p>
          <a:p>
            <a:pPr defTabSz="363538">
              <a:lnSpc>
                <a:spcPct val="120000"/>
              </a:lnSpc>
            </a:pPr>
            <a:endParaRPr lang="en-US" altLang="zh-CN" sz="2400"/>
          </a:p>
        </p:txBody>
      </p:sp>
      <p:sp>
        <p:nvSpPr>
          <p:cNvPr id="4" name="矩形 3"/>
          <p:cNvSpPr/>
          <p:nvPr/>
        </p:nvSpPr>
        <p:spPr>
          <a:xfrm>
            <a:off x="691935" y="1519835"/>
            <a:ext cx="3273653" cy="369332"/>
          </a:xfrm>
          <a:prstGeom prst="rect">
            <a:avLst/>
          </a:prstGeom>
        </p:spPr>
        <p:txBody>
          <a:bodyPr wrap="none">
            <a:spAutoFit/>
          </a:bodyPr>
          <a:lstStyle/>
          <a:p>
            <a:r>
              <a:rPr lang="zh-CN" altLang="en-US"/>
              <a:t>(1) 用字符数组名作为函数参数</a:t>
            </a:r>
          </a:p>
        </p:txBody>
      </p:sp>
      <p:sp>
        <p:nvSpPr>
          <p:cNvPr id="12" name="圆角矩形 12">
            <a:extLst>
              <a:ext uri="{FF2B5EF4-FFF2-40B4-BE49-F238E27FC236}">
                <a16:creationId xmlns:a16="http://schemas.microsoft.com/office/drawing/2014/main" xmlns="" id="{5382CD89-35B6-4BD4-B332-B011068CC402}"/>
              </a:ext>
            </a:extLst>
          </p:cNvPr>
          <p:cNvSpPr/>
          <p:nvPr/>
        </p:nvSpPr>
        <p:spPr>
          <a:xfrm>
            <a:off x="6529389" y="1920559"/>
            <a:ext cx="5429251"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endParaRPr lang="en-US" altLang="zh-CN" sz="2400"/>
          </a:p>
          <a:p>
            <a:pPr defTabSz="363538">
              <a:lnSpc>
                <a:spcPct val="120000"/>
              </a:lnSpc>
            </a:pPr>
            <a:r>
              <a:rPr lang="en-US" altLang="zh-CN" sz="2400"/>
              <a:t>void copy_string(char from[], char to[])	</a:t>
            </a:r>
            <a:r>
              <a:rPr lang="zh-CN" altLang="en-US" sz="2400" smtClean="0">
                <a:solidFill>
                  <a:srgbClr val="008000"/>
                </a:solidFill>
              </a:rPr>
              <a:t> </a:t>
            </a:r>
            <a:endParaRPr lang="zh-CN" altLang="en-US" sz="2400">
              <a:solidFill>
                <a:srgbClr val="008000"/>
              </a:solidFill>
            </a:endParaRPr>
          </a:p>
          <a:p>
            <a:pPr defTabSz="363538">
              <a:lnSpc>
                <a:spcPct val="120000"/>
              </a:lnSpc>
            </a:pPr>
            <a:r>
              <a:rPr lang="en-US" altLang="zh-CN" sz="2400"/>
              <a:t>{	int i=0;</a:t>
            </a:r>
          </a:p>
          <a:p>
            <a:pPr defTabSz="363538">
              <a:lnSpc>
                <a:spcPct val="120000"/>
              </a:lnSpc>
            </a:pPr>
            <a:r>
              <a:rPr lang="en-US" altLang="zh-CN" sz="2400"/>
              <a:t>	while(from[i]!='\0')</a:t>
            </a:r>
          </a:p>
          <a:p>
            <a:pPr defTabSz="363538">
              <a:lnSpc>
                <a:spcPct val="120000"/>
              </a:lnSpc>
            </a:pPr>
            <a:r>
              <a:rPr lang="en-US" altLang="zh-CN" sz="2400"/>
              <a:t>	{	to[i]=from[i]; i++;}</a:t>
            </a:r>
          </a:p>
          <a:p>
            <a:pPr defTabSz="363538">
              <a:lnSpc>
                <a:spcPct val="120000"/>
              </a:lnSpc>
            </a:pPr>
            <a:r>
              <a:rPr lang="en-US" altLang="zh-CN" sz="2400"/>
              <a:t>	to[i]='\0';</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4749130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12">
            <a:extLst>
              <a:ext uri="{FF2B5EF4-FFF2-40B4-BE49-F238E27FC236}">
                <a16:creationId xmlns:a16="http://schemas.microsoft.com/office/drawing/2014/main" xmlns="" id="{5382CD89-35B6-4BD4-B332-B011068CC402}"/>
              </a:ext>
            </a:extLst>
          </p:cNvPr>
          <p:cNvSpPr/>
          <p:nvPr/>
        </p:nvSpPr>
        <p:spPr>
          <a:xfrm>
            <a:off x="1200156" y="860051"/>
            <a:ext cx="9719873" cy="1926012"/>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for</a:t>
            </a:r>
            <a:r>
              <a:rPr lang="en-US" altLang="zh-CN" sz="2400" smtClean="0"/>
              <a:t>(</a:t>
            </a:r>
            <a:r>
              <a:rPr lang="en-US" altLang="zh-CN" sz="2400"/>
              <a:t>;</a:t>
            </a:r>
            <a:r>
              <a:rPr lang="en-US" altLang="zh-CN" sz="2400" smtClean="0"/>
              <a:t>(*</a:t>
            </a:r>
            <a:r>
              <a:rPr lang="en-US" altLang="zh-CN" sz="2400"/>
              <a:t>to++=* from</a:t>
            </a:r>
            <a:r>
              <a:rPr lang="en-US" altLang="zh-CN" sz="2400" smtClean="0"/>
              <a:t>++)!='\0';);</a:t>
            </a:r>
          </a:p>
          <a:p>
            <a:pPr defTabSz="363538">
              <a:lnSpc>
                <a:spcPct val="120000"/>
              </a:lnSpc>
            </a:pPr>
            <a:r>
              <a:rPr lang="en-US" altLang="zh-CN" sz="2400"/>
              <a:t>	</a:t>
            </a:r>
            <a:r>
              <a:rPr lang="en-US" altLang="zh-CN" sz="2400" smtClean="0"/>
              <a:t>}</a:t>
            </a:r>
            <a:endParaRPr lang="zh-CN" altLang="en-US" sz="2400" dirty="0"/>
          </a:p>
        </p:txBody>
      </p:sp>
      <p:sp>
        <p:nvSpPr>
          <p:cNvPr id="11" name="圆角矩形 12">
            <a:extLst>
              <a:ext uri="{FF2B5EF4-FFF2-40B4-BE49-F238E27FC236}">
                <a16:creationId xmlns:a16="http://schemas.microsoft.com/office/drawing/2014/main" xmlns="" id="{5382CD89-35B6-4BD4-B332-B011068CC402}"/>
              </a:ext>
            </a:extLst>
          </p:cNvPr>
          <p:cNvSpPr/>
          <p:nvPr/>
        </p:nvSpPr>
        <p:spPr>
          <a:xfrm>
            <a:off x="1200154" y="3374651"/>
            <a:ext cx="9719873" cy="1926012"/>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    for(;</a:t>
            </a:r>
            <a:r>
              <a:rPr lang="zh-CN" altLang="en-US" sz="2400" smtClean="0"/>
              <a:t>*</a:t>
            </a:r>
            <a:r>
              <a:rPr lang="en-US" altLang="zh-CN" sz="2400"/>
              <a:t>to++=* from</a:t>
            </a:r>
            <a:r>
              <a:rPr lang="en-US" altLang="zh-CN" sz="2400" smtClean="0"/>
              <a:t>++;</a:t>
            </a:r>
            <a:r>
              <a:rPr lang="en-US" altLang="zh-CN" sz="2400"/>
              <a:t>)</a:t>
            </a:r>
            <a:r>
              <a:rPr lang="en-US" altLang="zh-CN" sz="2400" smtClean="0"/>
              <a:t>;</a:t>
            </a:r>
          </a:p>
          <a:p>
            <a:pPr defTabSz="363538">
              <a:lnSpc>
                <a:spcPct val="120000"/>
              </a:lnSpc>
            </a:pPr>
            <a:r>
              <a:rPr lang="en-US" altLang="zh-CN" sz="2400" smtClean="0"/>
              <a:t>}</a:t>
            </a:r>
            <a:endParaRPr lang="zh-CN" altLang="en-US" sz="2400" dirty="0"/>
          </a:p>
        </p:txBody>
      </p:sp>
    </p:spTree>
    <p:extLst>
      <p:ext uri="{BB962C8B-B14F-4D97-AF65-F5344CB8AC3E}">
        <p14:creationId xmlns:p14="http://schemas.microsoft.com/office/powerpoint/2010/main" val="28218309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2">
            <a:extLst>
              <a:ext uri="{FF2B5EF4-FFF2-40B4-BE49-F238E27FC236}">
                <a16:creationId xmlns:a16="http://schemas.microsoft.com/office/drawing/2014/main" xmlns="" id="{5382CD89-35B6-4BD4-B332-B011068CC402}"/>
              </a:ext>
            </a:extLst>
          </p:cNvPr>
          <p:cNvSpPr/>
          <p:nvPr/>
        </p:nvSpPr>
        <p:spPr>
          <a:xfrm>
            <a:off x="1828801" y="1234867"/>
            <a:ext cx="9519848" cy="1822658"/>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a:t>
            </a:r>
            <a:r>
              <a:rPr lang="en-US" altLang="zh-CN" sz="2400"/>
              <a:t>to=*from)!='\0</a:t>
            </a:r>
            <a:r>
              <a:rPr lang="en-US" altLang="zh-CN" sz="2400" smtClean="0"/>
              <a:t>')</a:t>
            </a:r>
          </a:p>
          <a:p>
            <a:pPr defTabSz="363538">
              <a:lnSpc>
                <a:spcPct val="120000"/>
              </a:lnSpc>
            </a:pPr>
            <a:r>
              <a:rPr lang="en-US" altLang="zh-CN" sz="2400"/>
              <a:t>		{	to++; from++;}</a:t>
            </a:r>
          </a:p>
          <a:p>
            <a:pPr defTabSz="363538">
              <a:lnSpc>
                <a:spcPct val="120000"/>
              </a:lnSpc>
            </a:pPr>
            <a:r>
              <a:rPr lang="en-US" altLang="zh-CN" sz="2400"/>
              <a:t>}</a:t>
            </a:r>
            <a:endParaRPr lang="zh-CN" altLang="en-US" sz="2400" b="1" dirty="0">
              <a:solidFill>
                <a:srgbClr val="008000"/>
              </a:solidFill>
            </a:endParaRPr>
          </a:p>
        </p:txBody>
      </p:sp>
      <p:sp>
        <p:nvSpPr>
          <p:cNvPr id="8" name="下箭头 7"/>
          <p:cNvSpPr/>
          <p:nvPr/>
        </p:nvSpPr>
        <p:spPr>
          <a:xfrm>
            <a:off x="10586154" y="1134161"/>
            <a:ext cx="584495"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400"/>
          </a:p>
        </p:txBody>
      </p:sp>
      <p:sp>
        <p:nvSpPr>
          <p:cNvPr id="20" name="圆角矩形 12">
            <a:extLst>
              <a:ext uri="{FF2B5EF4-FFF2-40B4-BE49-F238E27FC236}">
                <a16:creationId xmlns:a16="http://schemas.microsoft.com/office/drawing/2014/main" xmlns="" id="{5382CD89-35B6-4BD4-B332-B011068CC402}"/>
              </a:ext>
            </a:extLst>
          </p:cNvPr>
          <p:cNvSpPr/>
          <p:nvPr/>
        </p:nvSpPr>
        <p:spPr>
          <a:xfrm>
            <a:off x="1650796" y="3920917"/>
            <a:ext cx="9519848" cy="1822658"/>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a:t>
            </a:r>
            <a:r>
              <a:rPr lang="en-US" altLang="zh-CN" sz="2400"/>
              <a:t>to=*from</a:t>
            </a:r>
            <a:r>
              <a:rPr lang="en-US" altLang="zh-CN" sz="2400" smtClean="0"/>
              <a:t>)</a:t>
            </a:r>
            <a:endParaRPr lang="en-US" altLang="zh-CN" sz="2400"/>
          </a:p>
          <a:p>
            <a:pPr defTabSz="363538">
              <a:lnSpc>
                <a:spcPct val="120000"/>
              </a:lnSpc>
            </a:pPr>
            <a:r>
              <a:rPr lang="en-US" altLang="zh-CN" sz="2400"/>
              <a:t>	{	to++; from++;}</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7108212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2">
            <a:extLst>
              <a:ext uri="{FF2B5EF4-FFF2-40B4-BE49-F238E27FC236}">
                <a16:creationId xmlns:a16="http://schemas.microsoft.com/office/drawing/2014/main" xmlns="" id="{5382CD89-35B6-4BD4-B332-B011068CC402}"/>
              </a:ext>
            </a:extLst>
          </p:cNvPr>
          <p:cNvSpPr/>
          <p:nvPr/>
        </p:nvSpPr>
        <p:spPr>
          <a:xfrm>
            <a:off x="1799475" y="3686222"/>
            <a:ext cx="7415964" cy="2357399"/>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while(*from)</a:t>
            </a:r>
            <a:r>
              <a:rPr lang="zh-CN" altLang="en-US" sz="2400"/>
              <a:t> </a:t>
            </a:r>
            <a:endParaRPr lang="en-US" altLang="zh-CN" sz="2400"/>
          </a:p>
          <a:p>
            <a:pPr defTabSz="363538">
              <a:lnSpc>
                <a:spcPct val="120000"/>
              </a:lnSpc>
            </a:pPr>
            <a:r>
              <a:rPr lang="en-US" altLang="zh-CN" sz="2400" smtClean="0"/>
              <a:t>		*to++=*from++;</a:t>
            </a:r>
            <a:endParaRPr lang="zh-CN" altLang="en-US" sz="2400" smtClean="0"/>
          </a:p>
          <a:p>
            <a:pPr defTabSz="363538">
              <a:lnSpc>
                <a:spcPct val="120000"/>
              </a:lnSpc>
            </a:pPr>
            <a:r>
              <a:rPr lang="en-US" altLang="zh-CN" sz="2400" smtClean="0"/>
              <a:t>	</a:t>
            </a:r>
            <a:r>
              <a:rPr lang="zh-CN" altLang="en-US" sz="2400" smtClean="0"/>
              <a:t>*</a:t>
            </a:r>
            <a:r>
              <a:rPr lang="en-US" altLang="zh-CN" sz="2400"/>
              <a:t>to</a:t>
            </a:r>
            <a:r>
              <a:rPr lang="en-US" altLang="zh-CN" sz="2400" smtClean="0"/>
              <a:t>='\0';</a:t>
            </a:r>
          </a:p>
          <a:p>
            <a:pPr defTabSz="363538">
              <a:lnSpc>
                <a:spcPct val="120000"/>
              </a:lnSpc>
            </a:pPr>
            <a:r>
              <a:rPr lang="en-US" altLang="zh-CN" sz="2400"/>
              <a:t>}</a:t>
            </a:r>
            <a:endParaRPr lang="zh-CN" altLang="en-US" sz="2400" dirty="0"/>
          </a:p>
        </p:txBody>
      </p:sp>
      <p:sp>
        <p:nvSpPr>
          <p:cNvPr id="11" name="圆角矩形 12">
            <a:extLst>
              <a:ext uri="{FF2B5EF4-FFF2-40B4-BE49-F238E27FC236}">
                <a16:creationId xmlns:a16="http://schemas.microsoft.com/office/drawing/2014/main" xmlns="" id="{5382CD89-35B6-4BD4-B332-B011068CC402}"/>
              </a:ext>
            </a:extLst>
          </p:cNvPr>
          <p:cNvSpPr/>
          <p:nvPr/>
        </p:nvSpPr>
        <p:spPr>
          <a:xfrm>
            <a:off x="1799475" y="1057322"/>
            <a:ext cx="7415964" cy="2185949"/>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a:t>
            </a:r>
            <a:r>
              <a:rPr lang="en-US" altLang="zh-CN" sz="2400"/>
              <a:t>from</a:t>
            </a:r>
            <a:r>
              <a:rPr lang="en-US" altLang="zh-CN" sz="2400" smtClean="0"/>
              <a:t>!='\0')</a:t>
            </a:r>
          </a:p>
          <a:p>
            <a:pPr defTabSz="363538">
              <a:lnSpc>
                <a:spcPct val="120000"/>
              </a:lnSpc>
            </a:pPr>
            <a:r>
              <a:rPr lang="en-US" altLang="zh-CN" sz="2400"/>
              <a:t>	</a:t>
            </a:r>
            <a:r>
              <a:rPr lang="en-US" altLang="zh-CN" sz="2400" smtClean="0"/>
              <a:t>		*to++=*from++;</a:t>
            </a:r>
            <a:endParaRPr lang="zh-CN" altLang="en-US" sz="2400" smtClean="0"/>
          </a:p>
          <a:p>
            <a:pPr defTabSz="363538">
              <a:lnSpc>
                <a:spcPct val="120000"/>
              </a:lnSpc>
            </a:pPr>
            <a:r>
              <a:rPr lang="en-US" altLang="zh-CN" sz="2400" smtClean="0"/>
              <a:t>	</a:t>
            </a:r>
            <a:r>
              <a:rPr lang="zh-CN" altLang="en-US" sz="2400" smtClean="0"/>
              <a:t>*</a:t>
            </a:r>
            <a:r>
              <a:rPr lang="en-US" altLang="zh-CN" sz="2400"/>
              <a:t>to</a:t>
            </a:r>
            <a:r>
              <a:rPr lang="en-US" altLang="zh-CN" sz="2400" smtClean="0"/>
              <a:t>='\0';</a:t>
            </a:r>
          </a:p>
          <a:p>
            <a:pPr defTabSz="363538">
              <a:lnSpc>
                <a:spcPct val="120000"/>
              </a:lnSpc>
            </a:pPr>
            <a:r>
              <a:rPr lang="en-US" altLang="zh-CN" sz="2400"/>
              <a:t>}</a:t>
            </a:r>
            <a:endParaRPr lang="zh-CN" altLang="en-US" sz="2400" dirty="0"/>
          </a:p>
        </p:txBody>
      </p:sp>
    </p:spTree>
    <p:extLst>
      <p:ext uri="{BB962C8B-B14F-4D97-AF65-F5344CB8AC3E}">
        <p14:creationId xmlns:p14="http://schemas.microsoft.com/office/powerpoint/2010/main" val="28218309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2">
            <a:extLst>
              <a:ext uri="{FF2B5EF4-FFF2-40B4-BE49-F238E27FC236}">
                <a16:creationId xmlns:a16="http://schemas.microsoft.com/office/drawing/2014/main" xmlns="" id="{5382CD89-35B6-4BD4-B332-B011068CC402}"/>
              </a:ext>
            </a:extLst>
          </p:cNvPr>
          <p:cNvSpPr/>
          <p:nvPr/>
        </p:nvSpPr>
        <p:spPr>
          <a:xfrm>
            <a:off x="1728042" y="874493"/>
            <a:ext cx="6430127" cy="2254473"/>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a:t>
            </a:r>
            <a:r>
              <a:rPr lang="en-US" altLang="zh-CN" sz="2400"/>
              <a:t>to++=*from</a:t>
            </a:r>
            <a:r>
              <a:rPr lang="en-US" altLang="zh-CN" sz="2400" smtClean="0"/>
              <a:t>++)!='\0');</a:t>
            </a:r>
          </a:p>
          <a:p>
            <a:pPr defTabSz="363538">
              <a:lnSpc>
                <a:spcPct val="120000"/>
              </a:lnSpc>
            </a:pPr>
            <a:r>
              <a:rPr lang="en-US" altLang="zh-CN" sz="2400" smtClean="0"/>
              <a:t>	</a:t>
            </a:r>
          </a:p>
          <a:p>
            <a:pPr defTabSz="363538">
              <a:lnSpc>
                <a:spcPct val="120000"/>
              </a:lnSpc>
            </a:pPr>
            <a:r>
              <a:rPr lang="en-US" altLang="zh-CN" sz="2400" smtClean="0"/>
              <a:t>}</a:t>
            </a:r>
            <a:endParaRPr lang="zh-CN" altLang="en-US" sz="2400" b="1" dirty="0">
              <a:solidFill>
                <a:srgbClr val="008000"/>
              </a:solidFill>
            </a:endParaRPr>
          </a:p>
        </p:txBody>
      </p:sp>
      <p:sp>
        <p:nvSpPr>
          <p:cNvPr id="26" name="下箭头 25"/>
          <p:cNvSpPr/>
          <p:nvPr/>
        </p:nvSpPr>
        <p:spPr>
          <a:xfrm>
            <a:off x="10586154" y="5275196"/>
            <a:ext cx="584495"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400"/>
          </a:p>
        </p:txBody>
      </p:sp>
      <p:sp>
        <p:nvSpPr>
          <p:cNvPr id="11" name="圆角矩形 12">
            <a:extLst>
              <a:ext uri="{FF2B5EF4-FFF2-40B4-BE49-F238E27FC236}">
                <a16:creationId xmlns:a16="http://schemas.microsoft.com/office/drawing/2014/main" xmlns="" id="{5382CD89-35B6-4BD4-B332-B011068CC402}"/>
              </a:ext>
            </a:extLst>
          </p:cNvPr>
          <p:cNvSpPr/>
          <p:nvPr/>
        </p:nvSpPr>
        <p:spPr>
          <a:xfrm>
            <a:off x="1585166" y="3631985"/>
            <a:ext cx="6430127" cy="2254473"/>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while(*to++=*from++)</a:t>
            </a:r>
            <a:r>
              <a:rPr lang="zh-CN" altLang="en-US" sz="2400" smtClean="0"/>
              <a:t>；</a:t>
            </a:r>
            <a:endParaRPr lang="en-US" altLang="zh-CN" sz="2400"/>
          </a:p>
          <a:p>
            <a:pPr defTabSz="363538">
              <a:lnSpc>
                <a:spcPct val="120000"/>
              </a:lnSpc>
            </a:pPr>
            <a:r>
              <a:rPr lang="en-US" altLang="zh-CN" sz="2400" smtClean="0"/>
              <a:t>}</a:t>
            </a:r>
            <a:endParaRPr lang="zh-CN" altLang="en-US" sz="2400" b="1" dirty="0">
              <a:solidFill>
                <a:srgbClr val="008000"/>
              </a:solidFill>
            </a:endParaRPr>
          </a:p>
        </p:txBody>
      </p:sp>
    </p:spTree>
    <p:extLst>
      <p:ext uri="{BB962C8B-B14F-4D97-AF65-F5344CB8AC3E}">
        <p14:creationId xmlns:p14="http://schemas.microsoft.com/office/powerpoint/2010/main" val="28218309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4"/>
            <a:ext cx="10515600" cy="953383"/>
          </a:xfrm>
        </p:spPr>
        <p:txBody>
          <a:bodyPr/>
          <a:lstStyle/>
          <a:p>
            <a:r>
              <a:rPr lang="zh-CN" altLang="en-US"/>
              <a:t>字符指针作函数参数</a:t>
            </a:r>
          </a:p>
        </p:txBody>
      </p:sp>
      <p:sp>
        <p:nvSpPr>
          <p:cNvPr id="14" name="MH_Desc_1"/>
          <p:cNvSpPr/>
          <p:nvPr>
            <p:custDataLst>
              <p:tags r:id="rId1"/>
            </p:custDataLst>
          </p:nvPr>
        </p:nvSpPr>
        <p:spPr>
          <a:xfrm>
            <a:off x="693427" y="1351723"/>
            <a:ext cx="10749063"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000">
                <a:solidFill>
                  <a:schemeClr val="tx1"/>
                </a:solidFill>
              </a:rPr>
              <a:t>字符指针作为函数参数时，实参与形参的类型有以下几种对应</a:t>
            </a:r>
            <a:r>
              <a:rPr lang="zh-CN" altLang="en-US" sz="2000" smtClean="0">
                <a:solidFill>
                  <a:schemeClr val="tx1"/>
                </a:solidFill>
              </a:rPr>
              <a:t>关系</a:t>
            </a:r>
            <a:r>
              <a:rPr lang="zh-CN" altLang="en-US" sz="2000">
                <a:solidFill>
                  <a:schemeClr val="tx1"/>
                </a:solidFill>
              </a:rPr>
              <a:t>：</a:t>
            </a:r>
            <a:endParaRPr lang="en-US" altLang="zh-CN" sz="200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352253467"/>
              </p:ext>
            </p:extLst>
          </p:nvPr>
        </p:nvGraphicFramePr>
        <p:xfrm>
          <a:off x="2181087" y="242919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591356830"/>
                    </a:ext>
                  </a:extLst>
                </a:gridCol>
                <a:gridCol w="4064000">
                  <a:extLst>
                    <a:ext uri="{9D8B030D-6E8A-4147-A177-3AD203B41FA5}">
                      <a16:colId xmlns:a16="http://schemas.microsoft.com/office/drawing/2014/main" xmlns="" val="1432965470"/>
                    </a:ext>
                  </a:extLst>
                </a:gridCol>
              </a:tblGrid>
              <a:tr h="370840">
                <a:tc>
                  <a:txBody>
                    <a:bodyPr/>
                    <a:lstStyle/>
                    <a:p>
                      <a:r>
                        <a:rPr lang="zh-CN" altLang="en-US" smtClean="0"/>
                        <a:t>实参</a:t>
                      </a:r>
                      <a:endParaRPr lang="zh-CN" altLang="en-US"/>
                    </a:p>
                  </a:txBody>
                  <a:tcPr/>
                </a:tc>
                <a:tc>
                  <a:txBody>
                    <a:bodyPr/>
                    <a:lstStyle/>
                    <a:p>
                      <a:r>
                        <a:rPr lang="zh-CN" altLang="en-US" smtClean="0"/>
                        <a:t>形参</a:t>
                      </a:r>
                      <a:endParaRPr lang="zh-CN" altLang="en-US"/>
                    </a:p>
                  </a:txBody>
                  <a:tcPr/>
                </a:tc>
                <a:extLst>
                  <a:ext uri="{0D108BD9-81ED-4DB2-BD59-A6C34878D82A}">
                    <a16:rowId xmlns:a16="http://schemas.microsoft.com/office/drawing/2014/main" xmlns="" val="379185063"/>
                  </a:ext>
                </a:extLst>
              </a:tr>
              <a:tr h="370840">
                <a:tc>
                  <a:txBody>
                    <a:bodyPr/>
                    <a:lstStyle/>
                    <a:p>
                      <a:r>
                        <a:rPr lang="zh-CN" altLang="en-US" smtClean="0"/>
                        <a:t>字符数组名</a:t>
                      </a:r>
                      <a:endParaRPr lang="zh-CN" altLang="en-US"/>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xmlns="" val="1829317148"/>
                  </a:ext>
                </a:extLst>
              </a:tr>
              <a:tr h="370840">
                <a:tc>
                  <a:txBody>
                    <a:bodyPr/>
                    <a:lstStyle/>
                    <a:p>
                      <a:r>
                        <a:rPr lang="zh-CN" altLang="en-US" smtClean="0"/>
                        <a:t>字符数组名</a:t>
                      </a:r>
                      <a:endParaRPr lang="zh-CN" altLang="en-US"/>
                    </a:p>
                  </a:txBody>
                  <a:tcPr/>
                </a:tc>
                <a:tc>
                  <a:txBody>
                    <a:bodyPr/>
                    <a:lstStyle/>
                    <a:p>
                      <a:r>
                        <a:rPr lang="zh-CN" altLang="en-US" smtClean="0"/>
                        <a:t>字符指针变量</a:t>
                      </a:r>
                      <a:endParaRPr lang="zh-CN" altLang="en-US"/>
                    </a:p>
                  </a:txBody>
                  <a:tcPr/>
                </a:tc>
                <a:extLst>
                  <a:ext uri="{0D108BD9-81ED-4DB2-BD59-A6C34878D82A}">
                    <a16:rowId xmlns:a16="http://schemas.microsoft.com/office/drawing/2014/main" xmlns="" val="347214337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extLst>
                  <a:ext uri="{0D108BD9-81ED-4DB2-BD59-A6C34878D82A}">
                    <a16:rowId xmlns:a16="http://schemas.microsoft.com/office/drawing/2014/main" xmlns="" val="218591483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xmlns="" val="327913188"/>
                  </a:ext>
                </a:extLst>
              </a:tr>
            </a:tbl>
          </a:graphicData>
        </a:graphic>
      </p:graphicFrame>
    </p:spTree>
    <p:extLst>
      <p:ext uri="{BB962C8B-B14F-4D97-AF65-F5344CB8AC3E}">
        <p14:creationId xmlns:p14="http://schemas.microsoft.com/office/powerpoint/2010/main" val="8662993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r>
              <a:rPr lang="zh-CN" altLang="zh-CN" smtClean="0"/>
              <a:t>用字符数组和字符指针变量都能实现字符串的存储和运算，但它们二者之间是有区别的，不应混为一谈，主要有以下几点。</a:t>
            </a:r>
          </a:p>
          <a:p>
            <a:pPr lvl="1">
              <a:buFont typeface="Wingdings" pitchFamily="2" charset="2"/>
              <a:buNone/>
            </a:pPr>
            <a:r>
              <a:rPr lang="en-US" altLang="zh-CN" smtClean="0"/>
              <a:t>(1) </a:t>
            </a:r>
            <a:r>
              <a:rPr lang="zh-CN" altLang="zh-CN" smtClean="0"/>
              <a:t>字符数组由若干个元素组成，每个元素中放一个字符，而字符指针变量中存放的是地址（字符串第</a:t>
            </a:r>
            <a:r>
              <a:rPr lang="en-US" altLang="zh-CN" smtClean="0"/>
              <a:t>1</a:t>
            </a:r>
            <a:r>
              <a:rPr lang="zh-CN" altLang="zh-CN" smtClean="0"/>
              <a:t>个字符的地址），决不是将字符串放到字符指针变量中。</a:t>
            </a:r>
          </a:p>
        </p:txBody>
      </p:sp>
      <p:pic>
        <p:nvPicPr>
          <p:cNvPr id="1249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32641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(2) </a:t>
            </a:r>
            <a:r>
              <a:rPr lang="zh-CN" altLang="zh-CN" smtClean="0"/>
              <a:t>赋值方式。可以对字符指针变量赋值，但不能对数组名赋值。</a:t>
            </a:r>
            <a:endParaRPr lang="en-US" altLang="zh-CN" smtClean="0"/>
          </a:p>
          <a:p>
            <a:pPr lvl="1">
              <a:buFont typeface="Wingdings" pitchFamily="2" charset="2"/>
              <a:buNone/>
            </a:pPr>
            <a:r>
              <a:rPr lang="en-US" altLang="zh-CN" smtClean="0"/>
              <a:t>char *a; a=”I love China!”;   </a:t>
            </a:r>
            <a:r>
              <a:rPr lang="zh-CN" altLang="en-US" smtClean="0">
                <a:solidFill>
                  <a:srgbClr val="FF0000"/>
                </a:solidFill>
              </a:rPr>
              <a:t>对</a:t>
            </a:r>
            <a:endParaRPr lang="en-US" altLang="zh-CN" smtClean="0">
              <a:solidFill>
                <a:srgbClr val="FF0000"/>
              </a:solidFill>
            </a:endParaRPr>
          </a:p>
          <a:p>
            <a:pPr lvl="1">
              <a:buFont typeface="Wingdings" pitchFamily="2" charset="2"/>
              <a:buNone/>
            </a:pPr>
            <a:r>
              <a:rPr lang="en-US" altLang="zh-CN" smtClean="0"/>
              <a:t>char str[14];str[0]=’I’;   </a:t>
            </a:r>
            <a:r>
              <a:rPr lang="zh-CN" altLang="en-US" smtClean="0">
                <a:solidFill>
                  <a:srgbClr val="FF0000"/>
                </a:solidFill>
              </a:rPr>
              <a:t>对</a:t>
            </a:r>
            <a:endParaRPr lang="en-US" altLang="zh-CN" smtClean="0">
              <a:solidFill>
                <a:srgbClr val="FF0000"/>
              </a:solidFill>
            </a:endParaRPr>
          </a:p>
          <a:p>
            <a:pPr lvl="1">
              <a:buFont typeface="Wingdings" pitchFamily="2" charset="2"/>
              <a:buNone/>
            </a:pPr>
            <a:r>
              <a:rPr lang="en-US" altLang="zh-CN" smtClean="0"/>
              <a:t>char str[14]; str=”I love China!”; </a:t>
            </a:r>
            <a:r>
              <a:rPr lang="zh-CN" altLang="en-US" smtClean="0">
                <a:solidFill>
                  <a:srgbClr val="FF0000"/>
                </a:solidFill>
              </a:rPr>
              <a:t>错</a:t>
            </a:r>
            <a:endParaRPr lang="zh-CN" altLang="zh-CN" smtClean="0">
              <a:solidFill>
                <a:srgbClr val="FF0000"/>
              </a:solidFill>
            </a:endParaRPr>
          </a:p>
        </p:txBody>
      </p:sp>
      <p:pic>
        <p:nvPicPr>
          <p:cNvPr id="1259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05187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zh-CN" altLang="zh-CN" smtClean="0"/>
              <a:t>（</a:t>
            </a:r>
            <a:r>
              <a:rPr lang="en-US" altLang="zh-CN" smtClean="0"/>
              <a:t>3</a:t>
            </a:r>
            <a:r>
              <a:rPr lang="zh-CN" altLang="zh-CN" smtClean="0"/>
              <a:t>）初始化的含义</a:t>
            </a:r>
            <a:endParaRPr lang="en-US" altLang="zh-CN" smtClean="0"/>
          </a:p>
          <a:p>
            <a:pPr lvl="1">
              <a:buFont typeface="Wingdings" pitchFamily="2" charset="2"/>
              <a:buNone/>
            </a:pPr>
            <a:r>
              <a:rPr lang="en-US" altLang="zh-CN" smtClean="0"/>
              <a:t>char *a=”I love China</a:t>
            </a:r>
            <a:r>
              <a:rPr lang="zh-CN" altLang="zh-CN" smtClean="0"/>
              <a:t>！</a:t>
            </a:r>
            <a:r>
              <a:rPr lang="en-US" altLang="zh-CN" smtClean="0"/>
              <a:t>”;</a:t>
            </a:r>
            <a:r>
              <a:rPr lang="zh-CN" altLang="en-US" smtClean="0">
                <a:solidFill>
                  <a:srgbClr val="9D138D"/>
                </a:solidFill>
              </a:rPr>
              <a:t>与</a:t>
            </a:r>
            <a:endParaRPr lang="en-US" altLang="zh-CN" smtClean="0">
              <a:solidFill>
                <a:srgbClr val="9D138D"/>
              </a:solidFill>
            </a:endParaRPr>
          </a:p>
          <a:p>
            <a:pPr lvl="1">
              <a:buFont typeface="Wingdings" pitchFamily="2" charset="2"/>
              <a:buNone/>
            </a:pPr>
            <a:r>
              <a:rPr lang="en-US" altLang="zh-CN" smtClean="0">
                <a:solidFill>
                  <a:srgbClr val="00B050"/>
                </a:solidFill>
              </a:rPr>
              <a:t>char *a; a=”I love China</a:t>
            </a:r>
            <a:r>
              <a:rPr lang="zh-CN" altLang="zh-CN" smtClean="0">
                <a:solidFill>
                  <a:srgbClr val="00B050"/>
                </a:solidFill>
              </a:rPr>
              <a:t>！</a:t>
            </a:r>
            <a:r>
              <a:rPr lang="en-US" altLang="zh-CN" smtClean="0">
                <a:solidFill>
                  <a:srgbClr val="00B050"/>
                </a:solidFill>
              </a:rPr>
              <a:t>”;</a:t>
            </a:r>
            <a:r>
              <a:rPr lang="zh-CN" altLang="en-US" smtClean="0">
                <a:solidFill>
                  <a:srgbClr val="9D138D"/>
                </a:solidFill>
              </a:rPr>
              <a:t>等价</a:t>
            </a:r>
            <a:endParaRPr lang="zh-CN" altLang="zh-CN" smtClean="0">
              <a:solidFill>
                <a:srgbClr val="9D138D"/>
              </a:solidFill>
            </a:endParaRPr>
          </a:p>
        </p:txBody>
      </p:sp>
      <p:pic>
        <p:nvPicPr>
          <p:cNvPr id="12698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974592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6"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602"/>
            <a:ext cx="10515600" cy="1325563"/>
          </a:xfrm>
        </p:spPr>
        <p:txBody>
          <a:bodyPr/>
          <a:lstStyle/>
          <a:p>
            <a:r>
              <a:rPr lang="zh-CN" altLang="en-US"/>
              <a:t>使用指针变量的例子</a:t>
            </a:r>
            <a:endParaRPr lang="zh-CN" altLang="en-US" dirty="0"/>
          </a:p>
        </p:txBody>
      </p:sp>
      <p:sp>
        <p:nvSpPr>
          <p:cNvPr id="3" name="内容占位符 2"/>
          <p:cNvSpPr>
            <a:spLocks noGrp="1"/>
          </p:cNvSpPr>
          <p:nvPr>
            <p:ph idx="1"/>
          </p:nvPr>
        </p:nvSpPr>
        <p:spPr>
          <a:xfrm>
            <a:off x="413651" y="1025180"/>
            <a:ext cx="10970796" cy="532158"/>
          </a:xfrm>
        </p:spPr>
        <p:txBody>
          <a:bodyPr>
            <a:noAutofit/>
          </a:bodyPr>
          <a:lstStyle/>
          <a:p>
            <a:pPr marL="88900" indent="-8890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8.1】</a:t>
            </a:r>
            <a:r>
              <a:rPr lang="zh-CN" altLang="en-US" sz="2400">
                <a:solidFill>
                  <a:schemeClr val="accent1"/>
                </a:solidFill>
              </a:rPr>
              <a:t>通过指针变量访问整型变量。</a:t>
            </a:r>
            <a:endParaRPr lang="zh-CN" altLang="en-US" sz="24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45877" y="1657350"/>
            <a:ext cx="10326923" cy="457199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int a=100,b=10</a:t>
            </a:r>
            <a:r>
              <a:rPr lang="en-US" altLang="zh-CN" sz="2400" smtClean="0"/>
              <a:t>; </a:t>
            </a:r>
            <a:endParaRPr lang="zh-CN" altLang="en-US" sz="2400">
              <a:solidFill>
                <a:srgbClr val="008000"/>
              </a:solidFill>
            </a:endParaRPr>
          </a:p>
          <a:p>
            <a:pPr defTabSz="363538">
              <a:lnSpc>
                <a:spcPct val="120000"/>
              </a:lnSpc>
            </a:pPr>
            <a:r>
              <a:rPr lang="zh-CN" altLang="en-US" sz="2400"/>
              <a:t>	</a:t>
            </a:r>
            <a:r>
              <a:rPr lang="en-US" altLang="zh-CN" sz="2400"/>
              <a:t>int *pointer_1,*pointer_2</a:t>
            </a:r>
            <a:r>
              <a:rPr lang="en-US" altLang="zh-CN" sz="2400" smtClean="0"/>
              <a:t>;</a:t>
            </a:r>
          </a:p>
          <a:p>
            <a:pPr defTabSz="363538">
              <a:lnSpc>
                <a:spcPct val="120000"/>
              </a:lnSpc>
            </a:pPr>
            <a:r>
              <a:rPr lang="en-US" altLang="zh-CN" sz="2400"/>
              <a:t>	</a:t>
            </a:r>
            <a:r>
              <a:rPr lang="en-US" altLang="zh-CN" sz="2400" smtClean="0"/>
              <a:t>pointer_1</a:t>
            </a:r>
            <a:r>
              <a:rPr lang="en-US" altLang="zh-CN" sz="2400"/>
              <a:t>=&amp;a</a:t>
            </a:r>
            <a:r>
              <a:rPr lang="en-US" altLang="zh-CN" sz="2400" smtClean="0"/>
              <a:t>;	</a:t>
            </a:r>
            <a:endParaRPr lang="en-US" altLang="zh-CN" sz="2400">
              <a:solidFill>
                <a:srgbClr val="008000"/>
              </a:solidFill>
            </a:endParaRPr>
          </a:p>
          <a:p>
            <a:pPr defTabSz="363538">
              <a:lnSpc>
                <a:spcPct val="120000"/>
              </a:lnSpc>
            </a:pPr>
            <a:r>
              <a:rPr lang="en-US" altLang="zh-CN" sz="2400"/>
              <a:t>	pointer_2=&amp;b</a:t>
            </a:r>
            <a:r>
              <a:rPr lang="en-US" altLang="zh-CN" sz="2400" smtClean="0"/>
              <a:t>;	</a:t>
            </a:r>
          </a:p>
          <a:p>
            <a:pPr defTabSz="363538">
              <a:lnSpc>
                <a:spcPct val="120000"/>
              </a:lnSpc>
            </a:pPr>
            <a:r>
              <a:rPr lang="en-US" altLang="zh-CN" sz="2400"/>
              <a:t>	printf("a=%d,b=%d\n",a,b</a:t>
            </a:r>
            <a:r>
              <a:rPr lang="en-US" altLang="zh-CN" sz="2400" smtClean="0"/>
              <a:t>);	</a:t>
            </a:r>
            <a:r>
              <a:rPr lang="zh-CN" altLang="en-US" sz="2400"/>
              <a:t>	</a:t>
            </a:r>
            <a:r>
              <a:rPr lang="en-US" altLang="zh-CN" sz="2400"/>
              <a:t>printf("*pointer_1=%d,*pointer_2=%d\n",*pointer_1,*pointer_2);</a:t>
            </a:r>
          </a:p>
          <a:p>
            <a:pPr defTabSz="363538">
              <a:lnSpc>
                <a:spcPct val="120000"/>
              </a:lnSpc>
            </a:pPr>
            <a:r>
              <a:rPr lang="en-US" altLang="zh-CN" sz="2400"/>
              <a:t>	</a:t>
            </a:r>
            <a:r>
              <a:rPr lang="zh-CN" altLang="en-US" sz="2400"/>
              <a:t>	</a:t>
            </a:r>
            <a:r>
              <a:rPr lang="en-US" altLang="zh-CN" sz="2400"/>
              <a:t>return 0;</a:t>
            </a:r>
          </a:p>
          <a:p>
            <a:pPr defTabSz="363538">
              <a:lnSpc>
                <a:spcPct val="120000"/>
              </a:lnSpc>
            </a:pPr>
            <a:r>
              <a:rPr lang="en-US" altLang="zh-CN" sz="2400"/>
              <a:t>}</a:t>
            </a:r>
            <a:endParaRPr lang="en-US" altLang="zh-CN" sz="2400" dirty="0"/>
          </a:p>
        </p:txBody>
      </p:sp>
    </p:spTree>
    <p:extLst>
      <p:ext uri="{BB962C8B-B14F-4D97-AF65-F5344CB8AC3E}">
        <p14:creationId xmlns:p14="http://schemas.microsoft.com/office/powerpoint/2010/main" val="9621901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zh-CN" altLang="zh-CN" smtClean="0"/>
              <a:t>（</a:t>
            </a:r>
            <a:r>
              <a:rPr lang="en-US" altLang="zh-CN" smtClean="0"/>
              <a:t>3</a:t>
            </a:r>
            <a:r>
              <a:rPr lang="zh-CN" altLang="zh-CN" smtClean="0"/>
              <a:t>）初始化的含义</a:t>
            </a:r>
            <a:endParaRPr lang="en-US" altLang="zh-CN" smtClean="0"/>
          </a:p>
          <a:p>
            <a:pPr lvl="1">
              <a:buFont typeface="Wingdings" pitchFamily="2" charset="2"/>
              <a:buNone/>
            </a:pPr>
            <a:r>
              <a:rPr lang="en-US" altLang="zh-CN" smtClean="0"/>
              <a:t>char str[14]= ”I love China</a:t>
            </a:r>
            <a:r>
              <a:rPr lang="zh-CN" altLang="zh-CN" smtClean="0"/>
              <a:t>！</a:t>
            </a:r>
            <a:r>
              <a:rPr lang="en-US" altLang="zh-CN" smtClean="0"/>
              <a:t>”;</a:t>
            </a:r>
            <a:r>
              <a:rPr lang="zh-CN" altLang="en-US" smtClean="0">
                <a:solidFill>
                  <a:srgbClr val="9D138D"/>
                </a:solidFill>
              </a:rPr>
              <a:t>与</a:t>
            </a:r>
            <a:endParaRPr lang="en-US" altLang="zh-CN" smtClean="0">
              <a:solidFill>
                <a:srgbClr val="9D138D"/>
              </a:solidFill>
            </a:endParaRPr>
          </a:p>
          <a:p>
            <a:pPr lvl="1">
              <a:buFont typeface="Wingdings" pitchFamily="2" charset="2"/>
              <a:buNone/>
            </a:pPr>
            <a:r>
              <a:rPr lang="en-US" altLang="zh-CN" smtClean="0">
                <a:solidFill>
                  <a:srgbClr val="00B050"/>
                </a:solidFill>
              </a:rPr>
              <a:t>char str[14]; </a:t>
            </a:r>
          </a:p>
          <a:p>
            <a:pPr lvl="1">
              <a:buFont typeface="Wingdings" pitchFamily="2" charset="2"/>
              <a:buNone/>
            </a:pPr>
            <a:r>
              <a:rPr lang="en-US" altLang="zh-CN" smtClean="0">
                <a:solidFill>
                  <a:srgbClr val="00B050"/>
                </a:solidFill>
              </a:rPr>
              <a:t>str[]=”I love China</a:t>
            </a:r>
            <a:r>
              <a:rPr lang="zh-CN" altLang="zh-CN" smtClean="0">
                <a:solidFill>
                  <a:srgbClr val="00B050"/>
                </a:solidFill>
              </a:rPr>
              <a:t>！</a:t>
            </a:r>
            <a:r>
              <a:rPr lang="en-US" altLang="zh-CN" smtClean="0">
                <a:solidFill>
                  <a:srgbClr val="00B050"/>
                </a:solidFill>
              </a:rPr>
              <a:t>”;    </a:t>
            </a:r>
            <a:r>
              <a:rPr lang="zh-CN" altLang="en-US" smtClean="0">
                <a:solidFill>
                  <a:srgbClr val="9D138D"/>
                </a:solidFill>
              </a:rPr>
              <a:t>不等价</a:t>
            </a:r>
            <a:endParaRPr lang="zh-CN" altLang="zh-CN" smtClean="0">
              <a:solidFill>
                <a:srgbClr val="9D138D"/>
              </a:solidFill>
            </a:endParaRPr>
          </a:p>
        </p:txBody>
      </p:sp>
      <p:pic>
        <p:nvPicPr>
          <p:cNvPr id="12800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54610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1" dur="500"/>
                                        <p:tgtEl>
                                          <p:spTgt spid="6147">
                                            <p:txEl>
                                              <p:pRg st="2" end="2"/>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5"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(4) </a:t>
            </a:r>
            <a:r>
              <a:rPr lang="zh-CN" altLang="zh-CN" smtClean="0"/>
              <a:t>存储单元的内容</a:t>
            </a:r>
            <a:endParaRPr lang="en-US" altLang="zh-CN" smtClean="0"/>
          </a:p>
          <a:p>
            <a:pPr lvl="1">
              <a:buFont typeface="Wingdings" pitchFamily="2" charset="2"/>
              <a:buNone/>
            </a:pPr>
            <a:r>
              <a:rPr lang="en-US" altLang="zh-CN" smtClean="0"/>
              <a:t>  </a:t>
            </a:r>
            <a:r>
              <a:rPr lang="zh-CN" altLang="zh-CN" smtClean="0"/>
              <a:t>编译时为字符数组分配若干存储单元，以存放各元素的值，而对字符指针变量，只分配一个存储单元</a:t>
            </a:r>
            <a:endParaRPr lang="zh-CN" altLang="zh-CN" smtClean="0">
              <a:solidFill>
                <a:srgbClr val="9D138D"/>
              </a:solidFill>
            </a:endParaRPr>
          </a:p>
        </p:txBody>
      </p:sp>
      <p:pic>
        <p:nvPicPr>
          <p:cNvPr id="12902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75387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(4) </a:t>
            </a:r>
            <a:r>
              <a:rPr lang="zh-CN" altLang="zh-CN" smtClean="0"/>
              <a:t>存储单元的内容</a:t>
            </a:r>
            <a:endParaRPr lang="en-US" altLang="zh-CN" smtClean="0"/>
          </a:p>
          <a:p>
            <a:pPr lvl="1">
              <a:buFont typeface="Wingdings" pitchFamily="2" charset="2"/>
              <a:buNone/>
            </a:pPr>
            <a:r>
              <a:rPr lang="en-US" altLang="zh-CN" smtClean="0"/>
              <a:t> char *a; scnaf(“%s”,a);   </a:t>
            </a:r>
            <a:r>
              <a:rPr lang="zh-CN" altLang="en-US" smtClean="0">
                <a:solidFill>
                  <a:srgbClr val="FF0000"/>
                </a:solidFill>
              </a:rPr>
              <a:t>错</a:t>
            </a:r>
            <a:endParaRPr lang="en-US" altLang="zh-CN" smtClean="0">
              <a:solidFill>
                <a:srgbClr val="FF0000"/>
              </a:solidFill>
            </a:endParaRPr>
          </a:p>
          <a:p>
            <a:pPr lvl="1">
              <a:lnSpc>
                <a:spcPct val="100000"/>
              </a:lnSpc>
              <a:buFont typeface="Wingdings" pitchFamily="2" charset="2"/>
              <a:buNone/>
            </a:pPr>
            <a:r>
              <a:rPr lang="en-US" altLang="zh-CN" smtClean="0"/>
              <a:t> </a:t>
            </a:r>
            <a:r>
              <a:rPr lang="en-US" altLang="zh-CN" smtClean="0">
                <a:solidFill>
                  <a:srgbClr val="00B050"/>
                </a:solidFill>
              </a:rPr>
              <a:t>char *a,str[10];      </a:t>
            </a:r>
            <a:endParaRPr lang="zh-CN" altLang="zh-CN" smtClean="0">
              <a:solidFill>
                <a:srgbClr val="00B050"/>
              </a:solidFill>
            </a:endParaRPr>
          </a:p>
          <a:p>
            <a:pPr lvl="1">
              <a:lnSpc>
                <a:spcPct val="100000"/>
              </a:lnSpc>
              <a:buFont typeface="Wingdings" pitchFamily="2" charset="2"/>
              <a:buNone/>
            </a:pPr>
            <a:r>
              <a:rPr lang="en-US" altLang="zh-CN" smtClean="0">
                <a:solidFill>
                  <a:srgbClr val="00B050"/>
                </a:solidFill>
              </a:rPr>
              <a:t> a=str;                  </a:t>
            </a:r>
            <a:endParaRPr lang="zh-CN" altLang="zh-CN" smtClean="0">
              <a:solidFill>
                <a:srgbClr val="00B050"/>
              </a:solidFill>
            </a:endParaRPr>
          </a:p>
          <a:p>
            <a:pPr lvl="1">
              <a:lnSpc>
                <a:spcPct val="100000"/>
              </a:lnSpc>
              <a:buFont typeface="Wingdings" pitchFamily="2" charset="2"/>
              <a:buNone/>
            </a:pPr>
            <a:r>
              <a:rPr lang="en-US" altLang="zh-CN" smtClean="0">
                <a:solidFill>
                  <a:srgbClr val="00B050"/>
                </a:solidFill>
              </a:rPr>
              <a:t> scanf (“%s”,a);      </a:t>
            </a:r>
            <a:r>
              <a:rPr lang="zh-CN" altLang="en-US" smtClean="0">
                <a:solidFill>
                  <a:srgbClr val="FF0000"/>
                </a:solidFill>
              </a:rPr>
              <a:t>对</a:t>
            </a:r>
            <a:endParaRPr lang="zh-CN" altLang="zh-CN" smtClean="0">
              <a:solidFill>
                <a:srgbClr val="9D138D"/>
              </a:solidFill>
            </a:endParaRPr>
          </a:p>
        </p:txBody>
      </p:sp>
      <p:pic>
        <p:nvPicPr>
          <p:cNvPr id="13005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02142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1" dur="500"/>
                                        <p:tgtEl>
                                          <p:spTgt spid="6147">
                                            <p:txEl>
                                              <p:pRg st="4" end="4"/>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5" dur="500"/>
                                        <p:tgtEl>
                                          <p:spTgt spid="6147">
                                            <p:txEl>
                                              <p:pRg st="2" end="2"/>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9"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(5) </a:t>
            </a:r>
            <a:r>
              <a:rPr lang="zh-CN" altLang="zh-CN" smtClean="0"/>
              <a:t>指针变量的值是可以改变的，而数组名代表一个固定的值</a:t>
            </a:r>
            <a:r>
              <a:rPr lang="en-US" altLang="zh-CN" smtClean="0"/>
              <a:t>(</a:t>
            </a:r>
            <a:r>
              <a:rPr lang="zh-CN" altLang="zh-CN" smtClean="0"/>
              <a:t>数组首元素的地址</a:t>
            </a:r>
            <a:r>
              <a:rPr lang="en-US" altLang="zh-CN" smtClean="0"/>
              <a:t>)</a:t>
            </a:r>
            <a:r>
              <a:rPr lang="zh-CN" altLang="zh-CN" smtClean="0"/>
              <a:t>，不能改变。</a:t>
            </a:r>
            <a:endParaRPr lang="zh-CN" altLang="zh-CN" smtClean="0">
              <a:solidFill>
                <a:srgbClr val="9D138D"/>
              </a:solidFill>
            </a:endParaRPr>
          </a:p>
        </p:txBody>
      </p:sp>
      <p:pic>
        <p:nvPicPr>
          <p:cNvPr id="13107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49486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2"/>
          <p:cNvSpPr>
            <a:spLocks noGrp="1"/>
          </p:cNvSpPr>
          <p:nvPr>
            <p:ph idx="1"/>
          </p:nvPr>
        </p:nvSpPr>
        <p:spPr>
          <a:xfrm>
            <a:off x="719667" y="785813"/>
            <a:ext cx="10871200" cy="4786312"/>
          </a:xfrm>
        </p:spPr>
        <p:txBody>
          <a:bodyPr/>
          <a:lstStyle/>
          <a:p>
            <a:pPr>
              <a:buFont typeface="Wingdings" pitchFamily="2" charset="2"/>
              <a:buNone/>
            </a:pPr>
            <a:r>
              <a:rPr lang="zh-CN" altLang="zh-CN" smtClean="0"/>
              <a:t>例</a:t>
            </a:r>
            <a:r>
              <a:rPr lang="en-US" altLang="zh-CN" smtClean="0"/>
              <a:t>8.21 </a:t>
            </a:r>
            <a:r>
              <a:rPr lang="zh-CN" altLang="zh-CN" smtClean="0"/>
              <a:t>改变指针变量的值。</a:t>
            </a:r>
            <a:endParaRPr lang="en-US" altLang="zh-CN" smtClean="0"/>
          </a:p>
          <a:p>
            <a:pPr>
              <a:lnSpc>
                <a:spcPct val="100000"/>
              </a:lnSpc>
              <a:buFont typeface="Wingdings" pitchFamily="2" charset="2"/>
              <a:buNone/>
            </a:pPr>
            <a:r>
              <a:rPr lang="en-US" altLang="zh-CN" smtClean="0"/>
              <a:t>#</a:t>
            </a: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char *a="I love China!";</a:t>
            </a:r>
            <a:endParaRPr lang="zh-CN" altLang="zh-CN" sz="2800" smtClean="0"/>
          </a:p>
          <a:p>
            <a:pPr>
              <a:lnSpc>
                <a:spcPct val="100000"/>
              </a:lnSpc>
              <a:buFont typeface="Wingdings" pitchFamily="2" charset="2"/>
              <a:buNone/>
            </a:pPr>
            <a:r>
              <a:rPr lang="en-US" altLang="zh-CN" sz="2800" smtClean="0"/>
              <a:t>   a=a+7; </a:t>
            </a:r>
            <a:endParaRPr lang="zh-CN" altLang="zh-CN" sz="2800" smtClean="0"/>
          </a:p>
          <a:p>
            <a:pPr>
              <a:lnSpc>
                <a:spcPct val="100000"/>
              </a:lnSpc>
              <a:buFont typeface="Wingdings" pitchFamily="2" charset="2"/>
              <a:buNone/>
            </a:pPr>
            <a:r>
              <a:rPr lang="en-US" altLang="zh-CN" sz="2800" smtClean="0"/>
              <a:t>   printf(“%s\n”,a); </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buFont typeface="Wingdings" pitchFamily="2" charset="2"/>
              <a:buNone/>
            </a:pPr>
            <a:r>
              <a:rPr lang="en-US" altLang="zh-CN" sz="2800" smtClean="0"/>
              <a:t>}</a:t>
            </a:r>
            <a:endParaRPr lang="zh-CN" altLang="zh-CN" sz="2800" smtClean="0"/>
          </a:p>
          <a:p>
            <a:pPr>
              <a:buFont typeface="Wingdings" pitchFamily="2" charset="2"/>
              <a:buNone/>
            </a:pPr>
            <a:endParaRPr lang="zh-CN" altLang="en-US" smtClean="0"/>
          </a:p>
        </p:txBody>
      </p:sp>
      <p:pic>
        <p:nvPicPr>
          <p:cNvPr id="261122" name="Picture 2" descr="pic8-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1" y="4786313"/>
            <a:ext cx="325966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3714751" y="857250"/>
            <a:ext cx="7429500" cy="1143000"/>
          </a:xfrm>
          <a:prstGeom prst="wedgeRoundRectCallout">
            <a:avLst>
              <a:gd name="adj1" fmla="val -31040"/>
              <a:gd name="adj2" fmla="val 9197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fontAlgn="base">
              <a:spcBef>
                <a:spcPct val="0"/>
              </a:spcBef>
              <a:spcAft>
                <a:spcPct val="0"/>
              </a:spcAft>
              <a:defRPr/>
            </a:pPr>
            <a:r>
              <a:rPr kumimoji="1" lang="zh-CN" altLang="en-US" sz="2800" b="1" dirty="0">
                <a:solidFill>
                  <a:srgbClr val="0000CC"/>
                </a:solidFill>
              </a:rPr>
              <a:t>不能改为</a:t>
            </a:r>
            <a:endParaRPr kumimoji="1" lang="en-US" altLang="zh-CN" sz="2800" b="1" dirty="0">
              <a:solidFill>
                <a:srgbClr val="0000CC"/>
              </a:solidFill>
            </a:endParaRPr>
          </a:p>
          <a:p>
            <a:pPr fontAlgn="base">
              <a:spcBef>
                <a:spcPct val="0"/>
              </a:spcBef>
              <a:spcAft>
                <a:spcPct val="0"/>
              </a:spcAft>
              <a:defRPr/>
            </a:pPr>
            <a:r>
              <a:rPr kumimoji="1" lang="en-US" altLang="zh-CN" sz="2800" b="1" dirty="0">
                <a:solidFill>
                  <a:srgbClr val="0000CC"/>
                </a:solidFill>
              </a:rPr>
              <a:t>char a[]=“I love China!”;</a:t>
            </a:r>
            <a:endParaRPr kumimoji="1" lang="zh-CN" altLang="zh-CN" sz="2800" b="1" dirty="0">
              <a:solidFill>
                <a:srgbClr val="0000CC"/>
              </a:solidFill>
            </a:endParaRPr>
          </a:p>
        </p:txBody>
      </p:sp>
      <p:sp>
        <p:nvSpPr>
          <p:cNvPr id="6" name="矩形 5"/>
          <p:cNvSpPr>
            <a:spLocks noChangeArrowheads="1"/>
          </p:cNvSpPr>
          <p:nvPr/>
        </p:nvSpPr>
        <p:spPr bwMode="auto">
          <a:xfrm>
            <a:off x="1238252" y="2500313"/>
            <a:ext cx="6762749"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kumimoji="1" lang="zh-CN" altLang="en-US" sz="4000" smtClean="0">
              <a:solidFill>
                <a:srgbClr val="FF0000"/>
              </a:solidFill>
              <a:latin typeface="Arial" charset="0"/>
            </a:endParaRPr>
          </a:p>
        </p:txBody>
      </p:sp>
      <p:pic>
        <p:nvPicPr>
          <p:cNvPr id="132102" name="图片 6"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27521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blinds(horizontal)">
                                      <p:cBhvr>
                                        <p:cTn id="7" dur="500"/>
                                        <p:tgtEl>
                                          <p:spTgt spid="261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(6) </a:t>
            </a:r>
            <a:r>
              <a:rPr lang="zh-CN" altLang="zh-CN" smtClean="0"/>
              <a:t>字符数组中各元素的值是可以改变的，但字符指针变量指向的字符串常量中的内容是不可以被取代的。</a:t>
            </a:r>
            <a:endParaRPr lang="en-US" altLang="zh-CN" smtClean="0"/>
          </a:p>
          <a:p>
            <a:pPr lvl="1">
              <a:buFont typeface="Wingdings" pitchFamily="2" charset="2"/>
              <a:buNone/>
            </a:pPr>
            <a:r>
              <a:rPr lang="en-US" altLang="zh-CN" smtClean="0"/>
              <a:t>char a[]=”House”,*b=” House”;</a:t>
            </a:r>
          </a:p>
          <a:p>
            <a:pPr lvl="1">
              <a:buFont typeface="Wingdings" pitchFamily="2" charset="2"/>
              <a:buNone/>
            </a:pPr>
            <a:r>
              <a:rPr lang="en-US" altLang="zh-CN" smtClean="0"/>
              <a:t>a[2]=’r’;        </a:t>
            </a:r>
            <a:r>
              <a:rPr lang="zh-CN" altLang="en-US" smtClean="0">
                <a:solidFill>
                  <a:srgbClr val="FF0000"/>
                </a:solidFill>
              </a:rPr>
              <a:t>对</a:t>
            </a:r>
            <a:endParaRPr lang="zh-CN" altLang="zh-CN" smtClean="0">
              <a:solidFill>
                <a:srgbClr val="FF0000"/>
              </a:solidFill>
            </a:endParaRPr>
          </a:p>
        </p:txBody>
      </p:sp>
      <p:pic>
        <p:nvPicPr>
          <p:cNvPr id="13312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6496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endParaRPr lang="zh-CN" altLang="zh-CN" smtClean="0"/>
          </a:p>
          <a:p>
            <a:pPr lvl="1">
              <a:buFont typeface="Wingdings" pitchFamily="2" charset="2"/>
              <a:buNone/>
            </a:pPr>
            <a:r>
              <a:rPr lang="en-US" altLang="zh-CN" smtClean="0"/>
              <a:t>(6) </a:t>
            </a:r>
            <a:r>
              <a:rPr lang="zh-CN" altLang="zh-CN" smtClean="0"/>
              <a:t>字符数组中各元素的值是可以改变的，但字符指针变量指向的字符串常量中的内容是不可以被取代的。</a:t>
            </a:r>
            <a:endParaRPr lang="en-US" altLang="zh-CN" smtClean="0"/>
          </a:p>
          <a:p>
            <a:pPr lvl="1">
              <a:buFont typeface="Wingdings" pitchFamily="2" charset="2"/>
              <a:buNone/>
            </a:pPr>
            <a:r>
              <a:rPr lang="en-US" altLang="zh-CN" smtClean="0"/>
              <a:t>char a[]=”House”,*b=”House”;</a:t>
            </a:r>
          </a:p>
          <a:p>
            <a:pPr lvl="1">
              <a:buFont typeface="Wingdings" pitchFamily="2" charset="2"/>
              <a:buNone/>
            </a:pPr>
            <a:r>
              <a:rPr lang="en-US" altLang="zh-CN" smtClean="0"/>
              <a:t>b[2]=’r’;        </a:t>
            </a:r>
            <a:r>
              <a:rPr lang="zh-CN" altLang="en-US" smtClean="0">
                <a:solidFill>
                  <a:srgbClr val="FF0000"/>
                </a:solidFill>
              </a:rPr>
              <a:t>错</a:t>
            </a:r>
            <a:endParaRPr lang="zh-CN" altLang="zh-CN" smtClean="0">
              <a:solidFill>
                <a:srgbClr val="FF0000"/>
              </a:solidFill>
            </a:endParaRPr>
          </a:p>
        </p:txBody>
      </p:sp>
      <p:pic>
        <p:nvPicPr>
          <p:cNvPr id="13414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3620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7"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88"/>
            <a:ext cx="10572751" cy="4786312"/>
          </a:xfrm>
        </p:spPr>
        <p:txBody>
          <a:bodyPr/>
          <a:lstStyle/>
          <a:p>
            <a:pPr lvl="1">
              <a:buFont typeface="Wingdings" pitchFamily="2" charset="2"/>
              <a:buNone/>
            </a:pPr>
            <a:r>
              <a:rPr lang="en-US" altLang="zh-CN" smtClean="0"/>
              <a:t>(7) </a:t>
            </a:r>
            <a:r>
              <a:rPr lang="zh-CN" altLang="zh-CN" smtClean="0"/>
              <a:t>引用数组元数</a:t>
            </a:r>
            <a:endParaRPr lang="en-US" altLang="zh-CN" smtClean="0"/>
          </a:p>
          <a:p>
            <a:pPr lvl="1">
              <a:buFont typeface="Wingdings" pitchFamily="2" charset="2"/>
              <a:buNone/>
            </a:pPr>
            <a:r>
              <a:rPr lang="en-US" altLang="zh-CN" smtClean="0"/>
              <a:t>  </a:t>
            </a:r>
            <a:r>
              <a:rPr lang="zh-CN" altLang="zh-CN" smtClean="0"/>
              <a:t>对字符数组可以用下标法</a:t>
            </a:r>
            <a:r>
              <a:rPr lang="zh-CN" altLang="en-US" smtClean="0"/>
              <a:t>和</a:t>
            </a:r>
            <a:r>
              <a:rPr lang="zh-CN" altLang="zh-CN" smtClean="0"/>
              <a:t>地址法引用数组元素</a:t>
            </a:r>
            <a:r>
              <a:rPr lang="zh-CN" altLang="en-US" smtClean="0"/>
              <a:t>（</a:t>
            </a:r>
            <a:r>
              <a:rPr lang="en-US" altLang="zh-CN" smtClean="0"/>
              <a:t>a[5],*(a+5)</a:t>
            </a:r>
            <a:r>
              <a:rPr lang="zh-CN" altLang="en-US" smtClean="0"/>
              <a:t>）</a:t>
            </a:r>
            <a:r>
              <a:rPr lang="zh-CN" altLang="zh-CN" smtClean="0"/>
              <a:t>。如果字符指针变量</a:t>
            </a:r>
            <a:r>
              <a:rPr lang="en-US" altLang="zh-CN" smtClean="0"/>
              <a:t>p=a</a:t>
            </a:r>
            <a:r>
              <a:rPr lang="zh-CN" altLang="zh-CN" smtClean="0"/>
              <a:t>，则</a:t>
            </a:r>
            <a:r>
              <a:rPr lang="zh-CN" altLang="en-US" smtClean="0"/>
              <a:t>也</a:t>
            </a:r>
            <a:r>
              <a:rPr lang="zh-CN" altLang="zh-CN" smtClean="0"/>
              <a:t>可以用指针变量带下标的形式</a:t>
            </a:r>
            <a:r>
              <a:rPr lang="zh-CN" altLang="en-US" smtClean="0"/>
              <a:t>和</a:t>
            </a:r>
            <a:r>
              <a:rPr lang="zh-CN" altLang="zh-CN" smtClean="0"/>
              <a:t>地址法引用</a:t>
            </a:r>
            <a:r>
              <a:rPr lang="zh-CN" altLang="en-US" smtClean="0"/>
              <a:t>（</a:t>
            </a:r>
            <a:r>
              <a:rPr lang="en-US" altLang="zh-CN" smtClean="0"/>
              <a:t>p[5],*(p+5)</a:t>
            </a:r>
            <a:r>
              <a:rPr lang="zh-CN" altLang="en-US" smtClean="0"/>
              <a:t>）</a:t>
            </a:r>
            <a:r>
              <a:rPr lang="zh-CN" altLang="zh-CN" smtClean="0"/>
              <a:t>。</a:t>
            </a:r>
            <a:endParaRPr lang="zh-CN" altLang="zh-CN" smtClean="0">
              <a:solidFill>
                <a:srgbClr val="FF0000"/>
              </a:solidFill>
            </a:endParaRPr>
          </a:p>
        </p:txBody>
      </p:sp>
      <p:pic>
        <p:nvPicPr>
          <p:cNvPr id="1351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75768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88"/>
            <a:ext cx="10572751" cy="4786312"/>
          </a:xfrm>
        </p:spPr>
        <p:txBody>
          <a:bodyPr/>
          <a:lstStyle/>
          <a:p>
            <a:pPr lvl="1">
              <a:buFont typeface="Wingdings" pitchFamily="2" charset="2"/>
              <a:buNone/>
            </a:pPr>
            <a:r>
              <a:rPr lang="en-US" altLang="zh-CN" smtClean="0"/>
              <a:t>char *a=</a:t>
            </a:r>
            <a:r>
              <a:rPr lang="zh-CN" altLang="zh-CN" smtClean="0"/>
              <a:t>″</a:t>
            </a:r>
            <a:r>
              <a:rPr lang="en-US" altLang="zh-CN" smtClean="0"/>
              <a:t>I love China!</a:t>
            </a:r>
            <a:r>
              <a:rPr lang="zh-CN" altLang="zh-CN" smtClean="0"/>
              <a:t>″</a:t>
            </a:r>
            <a:r>
              <a:rPr lang="en-US" altLang="zh-CN" smtClean="0"/>
              <a:t>;</a:t>
            </a:r>
          </a:p>
          <a:p>
            <a:pPr lvl="1">
              <a:buFont typeface="Wingdings" pitchFamily="2" charset="2"/>
              <a:buNone/>
            </a:pPr>
            <a:r>
              <a:rPr lang="zh-CN" altLang="zh-CN" smtClean="0"/>
              <a:t>则</a:t>
            </a:r>
            <a:r>
              <a:rPr lang="en-US" altLang="zh-CN" smtClean="0"/>
              <a:t>a[5]</a:t>
            </a:r>
            <a:r>
              <a:rPr lang="zh-CN" altLang="zh-CN" smtClean="0"/>
              <a:t>的值是第</a:t>
            </a:r>
            <a:r>
              <a:rPr lang="en-US" altLang="zh-CN" smtClean="0"/>
              <a:t>6</a:t>
            </a:r>
            <a:r>
              <a:rPr lang="zh-CN" altLang="zh-CN" smtClean="0"/>
              <a:t>个字符，即</a:t>
            </a:r>
            <a:r>
              <a:rPr lang="zh-CN" altLang="en-US" smtClean="0"/>
              <a:t>字母</a:t>
            </a:r>
            <a:r>
              <a:rPr lang="en-US" altLang="zh-CN" smtClean="0"/>
              <a:t>’e’</a:t>
            </a:r>
            <a:endParaRPr lang="zh-CN" altLang="zh-CN" smtClean="0">
              <a:solidFill>
                <a:srgbClr val="FF0000"/>
              </a:solidFill>
            </a:endParaRPr>
          </a:p>
        </p:txBody>
      </p:sp>
      <p:pic>
        <p:nvPicPr>
          <p:cNvPr id="13619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10103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1"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88"/>
            <a:ext cx="10572751" cy="4786312"/>
          </a:xfrm>
        </p:spPr>
        <p:txBody>
          <a:bodyPr/>
          <a:lstStyle/>
          <a:p>
            <a:pPr lvl="1">
              <a:buFont typeface="Wingdings" pitchFamily="2" charset="2"/>
              <a:buNone/>
            </a:pPr>
            <a:r>
              <a:rPr lang="en-US" altLang="zh-CN" smtClean="0"/>
              <a:t>(8) </a:t>
            </a:r>
            <a:r>
              <a:rPr lang="zh-CN" altLang="zh-CN" smtClean="0"/>
              <a:t>用指针变量指向一个格式字符串，可以用它代替</a:t>
            </a:r>
            <a:r>
              <a:rPr lang="en-US" altLang="zh-CN" smtClean="0"/>
              <a:t>printf</a:t>
            </a:r>
            <a:r>
              <a:rPr lang="zh-CN" altLang="zh-CN" smtClean="0"/>
              <a:t>函数中的格式字符串。</a:t>
            </a:r>
            <a:endParaRPr lang="zh-CN" altLang="zh-CN" smtClean="0">
              <a:solidFill>
                <a:srgbClr val="FF0000"/>
              </a:solidFill>
            </a:endParaRPr>
          </a:p>
        </p:txBody>
      </p:sp>
      <p:pic>
        <p:nvPicPr>
          <p:cNvPr id="1372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06668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0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0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0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2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2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2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2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2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3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3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3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3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4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4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4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4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4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5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5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5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5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6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6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6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6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7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7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7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7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7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7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8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8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8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8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8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8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8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8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8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9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9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9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7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7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1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3.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4.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5.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4376</TotalTime>
  <Words>9808</Words>
  <Application>Microsoft Office PowerPoint</Application>
  <PresentationFormat>自定义</PresentationFormat>
  <Paragraphs>2034</Paragraphs>
  <Slides>180</Slides>
  <Notes>70</Notes>
  <HiddenSlides>0</HiddenSlides>
  <MMClips>0</MMClips>
  <ScaleCrop>false</ScaleCrop>
  <HeadingPairs>
    <vt:vector size="4" baseType="variant">
      <vt:variant>
        <vt:lpstr>主题</vt:lpstr>
      </vt:variant>
      <vt:variant>
        <vt:i4>6</vt:i4>
      </vt:variant>
      <vt:variant>
        <vt:lpstr>幻灯片标题</vt:lpstr>
      </vt:variant>
      <vt:variant>
        <vt:i4>180</vt:i4>
      </vt:variant>
    </vt:vector>
  </HeadingPairs>
  <TitlesOfParts>
    <vt:vector size="186" baseType="lpstr">
      <vt:lpstr>Office 主题​​</vt:lpstr>
      <vt:lpstr>Bold Stripes</vt:lpstr>
      <vt:lpstr>1_Bold Stripes</vt:lpstr>
      <vt:lpstr>2_Bold Stripes</vt:lpstr>
      <vt:lpstr>3_Bold Stripes</vt:lpstr>
      <vt:lpstr>4_Bold Stripes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指针变量</vt:lpstr>
      <vt:lpstr>使用指针变量的例子</vt:lpstr>
      <vt:lpstr>8.2.2 怎样定义指针变量</vt:lpstr>
      <vt:lpstr>怎样定义指针变量</vt:lpstr>
      <vt:lpstr>怎样定义指针变量</vt:lpstr>
      <vt:lpstr>8.2.2 怎样定义指针变量</vt:lpstr>
      <vt:lpstr>PowerPoint 演示文稿</vt:lpstr>
      <vt:lpstr>8.2.3 怎样引用指针变量</vt:lpstr>
      <vt:lpstr>PowerPoint 演示文稿</vt:lpstr>
      <vt:lpstr>PowerPoint 演示文稿</vt:lpstr>
      <vt:lpstr>PowerPoint 演示文稿</vt:lpstr>
      <vt:lpstr>指针变量作为函数参数</vt:lpstr>
      <vt:lpstr>指针变量作为函数参数</vt:lpstr>
      <vt:lpstr>指针变量作为函数参数</vt:lpstr>
      <vt:lpstr>指针变量作为函数参数</vt:lpstr>
      <vt:lpstr>指针变量作为函数参数</vt:lpstr>
      <vt:lpstr>例子</vt:lpstr>
      <vt:lpstr>通过指针引用数组</vt:lpstr>
      <vt:lpstr>8.3.1  数组元素的指针</vt:lpstr>
      <vt:lpstr>PowerPoint 演示文稿</vt:lpstr>
      <vt:lpstr>8.3.2 在引用数组元素时指针的运算</vt:lpstr>
      <vt:lpstr>PowerPoint 演示文稿</vt:lpstr>
      <vt:lpstr>PowerPoint 演示文稿</vt:lpstr>
      <vt:lpstr>PowerPoint 演示文稿</vt:lpstr>
      <vt:lpstr>PowerPoint 演示文稿</vt:lpstr>
      <vt:lpstr>8.3.3 通过指针引用数组元素</vt:lpstr>
      <vt:lpstr>8.3.3 通过指针引用数组元素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说 明</vt:lpstr>
      <vt:lpstr>PowerPoint 演示文稿</vt:lpstr>
      <vt:lpstr>通过指针引用数组元素</vt:lpstr>
      <vt:lpstr>PowerPoint 演示文稿</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*通过指针引用多维数组</vt:lpstr>
      <vt:lpstr>多维数组元素的地址</vt:lpstr>
      <vt:lpstr>8.3.5 通过指针引用多维数组</vt:lpstr>
      <vt:lpstr>PowerPoint 演示文稿</vt:lpstr>
      <vt:lpstr>多维数组元素的地址</vt:lpstr>
      <vt:lpstr>指向数组元素的指针变量</vt:lpstr>
      <vt:lpstr>指向由m个元素组成的一维数组的指针变量</vt:lpstr>
      <vt:lpstr>用指向数组的指针作函数参数</vt:lpstr>
      <vt:lpstr>用指向数组的指针作函数参数</vt:lpstr>
      <vt:lpstr>用指向数组的指针作函数参数</vt:lpstr>
      <vt:lpstr>用指向数组的指针作函数参数</vt:lpstr>
      <vt:lpstr>用指向数组的指针作函数参数</vt:lpstr>
      <vt:lpstr>用指向数组的指针作函数参数</vt:lpstr>
      <vt:lpstr>用指向数组的指针作函数参数</vt:lpstr>
      <vt:lpstr>用指向数组的指针作函数参数</vt:lpstr>
      <vt:lpstr>通过指针引用字符串</vt:lpstr>
      <vt:lpstr>字符串的引用方式</vt:lpstr>
      <vt:lpstr>字符串的引用方式</vt:lpstr>
      <vt:lpstr>字符串的引用方式</vt:lpstr>
      <vt:lpstr>字符串的引用方式</vt:lpstr>
      <vt:lpstr>字符串的引用方式</vt:lpstr>
      <vt:lpstr>字符串的引用方式</vt:lpstr>
      <vt:lpstr>字符指针作函数参数</vt:lpstr>
      <vt:lpstr>PowerPoint 演示文稿</vt:lpstr>
      <vt:lpstr>PowerPoint 演示文稿</vt:lpstr>
      <vt:lpstr>PowerPoint 演示文稿</vt:lpstr>
      <vt:lpstr>PowerPoint 演示文稿</vt:lpstr>
      <vt:lpstr>字符指针作函数参数</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PowerPoint 演示文稿</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8.5.1什么是函数指针</vt:lpstr>
      <vt:lpstr>8.5.2 用函数指针变量调用函数</vt:lpstr>
      <vt:lpstr>PowerPoint 演示文稿</vt:lpstr>
      <vt:lpstr>PowerPoint 演示文稿</vt:lpstr>
      <vt:lpstr>PowerPoint 演示文稿</vt:lpstr>
      <vt:lpstr>8.5.3 怎样定义和使用指向函数的指针变量</vt:lpstr>
      <vt:lpstr>PowerPoint 演示文稿</vt:lpstr>
      <vt:lpstr>PowerPoint 演示文稿</vt:lpstr>
      <vt:lpstr>PowerPoint 演示文稿</vt:lpstr>
      <vt:lpstr>8.5.4 用指向函数的指针作函数参数</vt:lpstr>
      <vt:lpstr>8.5.4 用指向函数的指针作函数参数</vt:lpstr>
      <vt:lpstr>PowerPoint 演示文稿</vt:lpstr>
      <vt:lpstr>PowerPoint 演示文稿</vt:lpstr>
      <vt:lpstr>PowerPoint 演示文稿</vt:lpstr>
      <vt:lpstr>PowerPoint 演示文稿</vt:lpstr>
      <vt:lpstr>*返回指针的函数</vt:lpstr>
      <vt:lpstr>返回指针值的函数</vt:lpstr>
      <vt:lpstr>返回指针值的函数</vt:lpstr>
      <vt:lpstr>返回指针值的函数</vt:lpstr>
      <vt:lpstr>PowerPoint 演示文稿</vt:lpstr>
      <vt:lpstr>*指针数组和多重指针</vt:lpstr>
      <vt:lpstr>什么是指针数组</vt:lpstr>
      <vt:lpstr>什么是指针数组</vt:lpstr>
      <vt:lpstr>什么是指针数组</vt:lpstr>
      <vt:lpstr>什么是指针数组</vt:lpstr>
      <vt:lpstr>什么是指针数组</vt:lpstr>
      <vt:lpstr>什么是指针数组</vt:lpstr>
      <vt:lpstr>指向指针数据的指针变量</vt:lpstr>
      <vt:lpstr>指向指针数据的指针变量</vt:lpstr>
      <vt:lpstr>指向指针数据的指针变量</vt:lpstr>
      <vt:lpstr>指向指针数据的指针变量</vt:lpstr>
      <vt:lpstr>指向指针数据的指针变量</vt:lpstr>
      <vt:lpstr>指针数组作main函数的形参</vt:lpstr>
      <vt:lpstr>指针数组作main函数的形参</vt:lpstr>
      <vt:lpstr>指针数组作main函数的形参</vt:lpstr>
      <vt:lpstr>指针数组作main函数的形参</vt:lpstr>
      <vt:lpstr>*动态内存分配与指向它的指针变量</vt:lpstr>
      <vt:lpstr>什么是内存的动态分配</vt:lpstr>
      <vt:lpstr>怎样建立内存的动态分配</vt:lpstr>
      <vt:lpstr>怎样建立内存的动态分配</vt:lpstr>
      <vt:lpstr>怎样建立内存的动态分配</vt:lpstr>
      <vt:lpstr>怎样建立内存的动态分配</vt:lpstr>
      <vt:lpstr>void指针类型</vt:lpstr>
      <vt:lpstr>PowerPoint 演示文稿</vt:lpstr>
      <vt:lpstr>PowerPoint 演示文稿</vt:lpstr>
      <vt:lpstr>PowerPoint 演示文稿</vt:lpstr>
      <vt:lpstr>PowerPoint 演示文稿</vt:lpstr>
      <vt:lpstr>void指针类型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AA</cp:lastModifiedBy>
  <cp:revision>333</cp:revision>
  <dcterms:created xsi:type="dcterms:W3CDTF">2017-08-03T06:51:45Z</dcterms:created>
  <dcterms:modified xsi:type="dcterms:W3CDTF">2019-05-20T00:59:03Z</dcterms:modified>
</cp:coreProperties>
</file>