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0"/>
  </p:notesMasterIdLst>
  <p:handoutMasterIdLst>
    <p:handoutMasterId r:id="rId41"/>
  </p:handoutMasterIdLst>
  <p:sldIdLst>
    <p:sldId id="374" r:id="rId2"/>
    <p:sldId id="378" r:id="rId3"/>
    <p:sldId id="380" r:id="rId4"/>
    <p:sldId id="381" r:id="rId5"/>
    <p:sldId id="382" r:id="rId6"/>
    <p:sldId id="383" r:id="rId7"/>
    <p:sldId id="384" r:id="rId8"/>
    <p:sldId id="385" r:id="rId9"/>
    <p:sldId id="386" r:id="rId10"/>
    <p:sldId id="387" r:id="rId11"/>
    <p:sldId id="388" r:id="rId12"/>
    <p:sldId id="389" r:id="rId13"/>
    <p:sldId id="390" r:id="rId14"/>
    <p:sldId id="391" r:id="rId15"/>
    <p:sldId id="392" r:id="rId16"/>
    <p:sldId id="393" r:id="rId17"/>
    <p:sldId id="394" r:id="rId18"/>
    <p:sldId id="396" r:id="rId19"/>
    <p:sldId id="395" r:id="rId20"/>
    <p:sldId id="379" r:id="rId21"/>
    <p:sldId id="377" r:id="rId22"/>
    <p:sldId id="397" r:id="rId23"/>
    <p:sldId id="398" r:id="rId24"/>
    <p:sldId id="399" r:id="rId25"/>
    <p:sldId id="400" r:id="rId26"/>
    <p:sldId id="401" r:id="rId27"/>
    <p:sldId id="402" r:id="rId28"/>
    <p:sldId id="403" r:id="rId29"/>
    <p:sldId id="418" r:id="rId30"/>
    <p:sldId id="404" r:id="rId31"/>
    <p:sldId id="419" r:id="rId32"/>
    <p:sldId id="420" r:id="rId33"/>
    <p:sldId id="421" r:id="rId34"/>
    <p:sldId id="423" r:id="rId35"/>
    <p:sldId id="422" r:id="rId36"/>
    <p:sldId id="424" r:id="rId37"/>
    <p:sldId id="425" r:id="rId38"/>
    <p:sldId id="428" r:id="rId3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40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40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40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40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40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40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40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40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40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00CC"/>
    <a:srgbClr val="FFCCFF"/>
    <a:srgbClr val="FFFFCC"/>
    <a:srgbClr val="E1FFE1"/>
    <a:srgbClr val="CCECFF"/>
    <a:srgbClr val="CC99FF"/>
    <a:srgbClr val="9966FF"/>
    <a:srgbClr val="D6009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86" autoAdjust="0"/>
    <p:restoredTop sz="90828" autoAdjust="0"/>
  </p:normalViewPr>
  <p:slideViewPr>
    <p:cSldViewPr>
      <p:cViewPr varScale="1">
        <p:scale>
          <a:sx n="91" d="100"/>
          <a:sy n="91" d="100"/>
        </p:scale>
        <p:origin x="-63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2484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03BD3406-5A0F-4851-8AE1-575C4BEE6776}" type="datetimeFigureOut">
              <a:rPr lang="zh-CN" altLang="en-US"/>
              <a:pPr>
                <a:defRPr/>
              </a:pPr>
              <a:t>2018/9/29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4D960648-42D8-46D7-86A6-F83EAA72B4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ea typeface="宋体" charset="-122"/>
              </a:defRPr>
            </a:lvl1pPr>
          </a:lstStyle>
          <a:p>
            <a:pPr>
              <a:defRPr/>
            </a:pPr>
            <a:fld id="{6EAB32C0-D37F-41F4-A23B-4AC0AEA890B7}" type="datetimeFigureOut">
              <a:rPr lang="zh-CN" altLang="en-US"/>
              <a:pPr>
                <a:defRPr/>
              </a:pPr>
              <a:t>2018/9/29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dirty="0" smtClean="0"/>
              <a:t>单击此处编辑母版文本样式</a:t>
            </a:r>
          </a:p>
          <a:p>
            <a:pPr lvl="1"/>
            <a:r>
              <a:rPr lang="zh-CN" altLang="en-US" noProof="0" dirty="0" smtClean="0"/>
              <a:t>第二级</a:t>
            </a:r>
          </a:p>
          <a:p>
            <a:pPr lvl="2"/>
            <a:r>
              <a:rPr lang="zh-CN" altLang="en-US" noProof="0" dirty="0" smtClean="0"/>
              <a:t>第三级</a:t>
            </a:r>
          </a:p>
          <a:p>
            <a:pPr lvl="3"/>
            <a:r>
              <a:rPr lang="zh-CN" altLang="en-US" noProof="0" dirty="0" smtClean="0"/>
              <a:t>第四级</a:t>
            </a:r>
          </a:p>
          <a:p>
            <a:pPr lvl="4"/>
            <a:r>
              <a:rPr lang="zh-CN" altLang="en-US" noProof="0" dirty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ea typeface="宋体" charset="-122"/>
              </a:defRPr>
            </a:lvl1pPr>
          </a:lstStyle>
          <a:p>
            <a:pPr>
              <a:defRPr/>
            </a:pPr>
            <a:fld id="{158647E3-131F-4D2E-B377-15316153B8C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D607A8B-30DD-42DA-983D-3E25C5E8D593}" type="slidenum">
              <a:rPr lang="zh-CN" altLang="en-US">
                <a:ea typeface="宋体" pitchFamily="2" charset="-122"/>
              </a:rPr>
              <a:pPr/>
              <a:t>2</a:t>
            </a:fld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D607A8B-30DD-42DA-983D-3E25C5E8D593}" type="slidenum">
              <a:rPr lang="zh-CN" altLang="en-US">
                <a:ea typeface="宋体" pitchFamily="2" charset="-122"/>
              </a:rPr>
              <a:pPr/>
              <a:t>11</a:t>
            </a:fld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D607A8B-30DD-42DA-983D-3E25C5E8D593}" type="slidenum">
              <a:rPr lang="zh-CN" altLang="en-US">
                <a:ea typeface="宋体" pitchFamily="2" charset="-122"/>
              </a:rPr>
              <a:pPr/>
              <a:t>12</a:t>
            </a:fld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D607A8B-30DD-42DA-983D-3E25C5E8D593}" type="slidenum">
              <a:rPr lang="zh-CN" altLang="en-US">
                <a:ea typeface="宋体" pitchFamily="2" charset="-122"/>
              </a:rPr>
              <a:pPr/>
              <a:t>13</a:t>
            </a:fld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D607A8B-30DD-42DA-983D-3E25C5E8D593}" type="slidenum">
              <a:rPr lang="zh-CN" altLang="en-US">
                <a:ea typeface="宋体" pitchFamily="2" charset="-122"/>
              </a:rPr>
              <a:pPr/>
              <a:t>14</a:t>
            </a:fld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D607A8B-30DD-42DA-983D-3E25C5E8D593}" type="slidenum">
              <a:rPr lang="zh-CN" altLang="en-US">
                <a:ea typeface="宋体" pitchFamily="2" charset="-122"/>
              </a:rPr>
              <a:pPr/>
              <a:t>15</a:t>
            </a:fld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D607A8B-30DD-42DA-983D-3E25C5E8D593}" type="slidenum">
              <a:rPr lang="zh-CN" altLang="en-US">
                <a:ea typeface="宋体" pitchFamily="2" charset="-122"/>
              </a:rPr>
              <a:pPr/>
              <a:t>16</a:t>
            </a:fld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D607A8B-30DD-42DA-983D-3E25C5E8D593}" type="slidenum">
              <a:rPr lang="zh-CN" altLang="en-US">
                <a:ea typeface="宋体" pitchFamily="2" charset="-122"/>
              </a:rPr>
              <a:pPr/>
              <a:t>17</a:t>
            </a:fld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D607A8B-30DD-42DA-983D-3E25C5E8D593}" type="slidenum">
              <a:rPr lang="zh-CN" altLang="en-US">
                <a:ea typeface="宋体" pitchFamily="2" charset="-122"/>
              </a:rPr>
              <a:pPr/>
              <a:t>18</a:t>
            </a:fld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D607A8B-30DD-42DA-983D-3E25C5E8D593}" type="slidenum">
              <a:rPr lang="zh-CN" altLang="en-US">
                <a:ea typeface="宋体" pitchFamily="2" charset="-122"/>
              </a:rPr>
              <a:pPr/>
              <a:t>19</a:t>
            </a:fld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D607A8B-30DD-42DA-983D-3E25C5E8D593}" type="slidenum">
              <a:rPr lang="zh-CN" altLang="en-US">
                <a:ea typeface="宋体" pitchFamily="2" charset="-122"/>
              </a:rPr>
              <a:pPr/>
              <a:t>29</a:t>
            </a:fld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D607A8B-30DD-42DA-983D-3E25C5E8D593}" type="slidenum">
              <a:rPr lang="zh-CN" altLang="en-US">
                <a:ea typeface="宋体" pitchFamily="2" charset="-122"/>
              </a:rPr>
              <a:pPr/>
              <a:t>3</a:t>
            </a:fld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D607A8B-30DD-42DA-983D-3E25C5E8D593}" type="slidenum">
              <a:rPr lang="zh-CN" altLang="en-US">
                <a:ea typeface="宋体" pitchFamily="2" charset="-122"/>
              </a:rPr>
              <a:pPr/>
              <a:t>4</a:t>
            </a:fld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D607A8B-30DD-42DA-983D-3E25C5E8D593}" type="slidenum">
              <a:rPr lang="zh-CN" altLang="en-US">
                <a:ea typeface="宋体" pitchFamily="2" charset="-122"/>
              </a:rPr>
              <a:pPr/>
              <a:t>5</a:t>
            </a:fld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D607A8B-30DD-42DA-983D-3E25C5E8D593}" type="slidenum">
              <a:rPr lang="zh-CN" altLang="en-US">
                <a:ea typeface="宋体" pitchFamily="2" charset="-122"/>
              </a:rPr>
              <a:pPr/>
              <a:t>6</a:t>
            </a:fld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D607A8B-30DD-42DA-983D-3E25C5E8D593}" type="slidenum">
              <a:rPr lang="zh-CN" altLang="en-US">
                <a:ea typeface="宋体" pitchFamily="2" charset="-122"/>
              </a:rPr>
              <a:pPr/>
              <a:t>7</a:t>
            </a:fld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D607A8B-30DD-42DA-983D-3E25C5E8D593}" type="slidenum">
              <a:rPr lang="zh-CN" altLang="en-US">
                <a:ea typeface="宋体" pitchFamily="2" charset="-122"/>
              </a:rPr>
              <a:pPr/>
              <a:t>8</a:t>
            </a:fld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D607A8B-30DD-42DA-983D-3E25C5E8D593}" type="slidenum">
              <a:rPr lang="zh-CN" altLang="en-US">
                <a:ea typeface="宋体" pitchFamily="2" charset="-122"/>
              </a:rPr>
              <a:pPr/>
              <a:t>9</a:t>
            </a:fld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D607A8B-30DD-42DA-983D-3E25C5E8D593}" type="slidenum">
              <a:rPr lang="zh-CN" altLang="en-US">
                <a:ea typeface="宋体" pitchFamily="2" charset="-122"/>
              </a:rPr>
              <a:pPr/>
              <a:t>10</a:t>
            </a:fld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 descr="tu2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800225"/>
            <a:ext cx="9144000" cy="126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63" name="Rectangle 67"/>
          <p:cNvSpPr>
            <a:spLocks noGrp="1" noChangeArrowheads="1"/>
          </p:cNvSpPr>
          <p:nvPr>
            <p:ph type="ctrTitle" sz="quarter"/>
          </p:nvPr>
        </p:nvSpPr>
        <p:spPr>
          <a:xfrm>
            <a:off x="1116000" y="720000"/>
            <a:ext cx="7678737" cy="1938992"/>
          </a:xfrm>
          <a:effectLst/>
        </p:spPr>
        <p:txBody>
          <a:bodyPr/>
          <a:lstStyle>
            <a:lvl1pPr algn="l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164" name="Rectangle 6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15616" y="2808000"/>
            <a:ext cx="7704856" cy="3114675"/>
          </a:xfrm>
        </p:spPr>
        <p:txBody>
          <a:bodyPr/>
          <a:lstStyle>
            <a:lvl1pPr marL="0" indent="0">
              <a:buFont typeface="Wingdings" pitchFamily="2" charset="2"/>
              <a:buNone/>
              <a:defRPr sz="44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 descr="tu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4463"/>
            <a:ext cx="9144000" cy="127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0000" y="360000"/>
            <a:ext cx="7927032" cy="7620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0000" y="1152000"/>
            <a:ext cx="8172480" cy="5157320"/>
          </a:xfrm>
        </p:spPr>
        <p:txBody>
          <a:bodyPr/>
          <a:lstStyle>
            <a:lvl1pPr>
              <a:buClrTx/>
              <a:buFont typeface="Wingdings" pitchFamily="2" charset="2"/>
              <a:buChar char="Ø"/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buClrTx/>
              <a:buFont typeface="Wingdings" pitchFamily="2" charset="2"/>
              <a:buChar char="u"/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buClrTx/>
              <a:buFont typeface="Wingdings" pitchFamily="2" charset="2"/>
              <a:buChar char="l"/>
              <a:defRPr sz="2400">
                <a:latin typeface="Times New Roman" pitchFamily="18" charset="0"/>
                <a:cs typeface="Times New Roman" pitchFamily="18" charset="0"/>
              </a:defRPr>
            </a:lvl3pPr>
            <a:lvl4pPr>
              <a:buNone/>
              <a:defRPr/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7" descr="tu1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144463"/>
            <a:ext cx="9144000" cy="127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37" name="Rectangle 65"/>
          <p:cNvSpPr>
            <a:spLocks noGrp="1" noChangeArrowheads="1"/>
          </p:cNvSpPr>
          <p:nvPr>
            <p:ph type="title"/>
          </p:nvPr>
        </p:nvSpPr>
        <p:spPr bwMode="auto">
          <a:xfrm>
            <a:off x="1079500" y="360363"/>
            <a:ext cx="79279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45791" dir="3378596" algn="ctr" rotWithShape="0">
              <a:schemeClr val="accent2"/>
            </a:outerShdw>
          </a:effec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3138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720725" y="1152525"/>
            <a:ext cx="8208963" cy="504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0" r:id="rId1"/>
    <p:sldLayoutId id="2147483981" r:id="rId2"/>
    <p:sldLayoutId id="2147483979" r:id="rId3"/>
    <p:sldLayoutId id="2147483982" r:id="rId4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宋体" pitchFamily="2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宋体" pitchFamily="2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宋体" pitchFamily="2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宋体" pitchFamily="2" charset="-122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Ø"/>
        <a:defRPr kumimoji="1" sz="3200" b="1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u"/>
        <a:defRPr kumimoji="1" sz="2800" b="1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l"/>
        <a:defRPr kumimoji="1" sz="2400" b="1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µ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µ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µ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µ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µ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µ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blocks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blocks.org/downloads/binari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zh-CN" altLang="en-US" smtClean="0"/>
              <a:t>程序设计基础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高级程序设计</a:t>
            </a:r>
            <a:endParaRPr lang="zh-CN" altLang="en-US" dirty="0" smtClean="0"/>
          </a:p>
        </p:txBody>
      </p:sp>
      <p:sp>
        <p:nvSpPr>
          <p:cNvPr id="5123" name="副标题 4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altLang="zh-CN" dirty="0" smtClean="0"/>
              <a:t>Code::Blocks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Microsoft Visual Studio 2010 </a:t>
            </a:r>
            <a:r>
              <a:rPr lang="zh-CN" altLang="en-US" dirty="0" smtClean="0"/>
              <a:t>运行 </a:t>
            </a:r>
            <a:r>
              <a:rPr lang="en-US" altLang="zh-CN" dirty="0" smtClean="0"/>
              <a:t>C </a:t>
            </a:r>
            <a:r>
              <a:rPr lang="zh-CN" altLang="en-US" dirty="0" smtClean="0"/>
              <a:t>或者 </a:t>
            </a:r>
            <a:r>
              <a:rPr lang="en-US" altLang="zh-CN" dirty="0" smtClean="0"/>
              <a:t>C++ </a:t>
            </a:r>
            <a:r>
              <a:rPr lang="zh-CN" altLang="en-US" dirty="0" smtClean="0"/>
              <a:t>程序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 </a:t>
            </a:r>
            <a:r>
              <a:rPr lang="en-US" altLang="zh-CN" dirty="0" smtClean="0"/>
              <a:t>Code::Blocks </a:t>
            </a:r>
            <a:r>
              <a:rPr lang="zh-CN" altLang="en-US" dirty="0" smtClean="0"/>
              <a:t>上新建项目</a:t>
            </a:r>
            <a:endParaRPr lang="zh-CN" altLang="en-US" dirty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827584" y="1340768"/>
            <a:ext cx="8028384" cy="108012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 smtClean="0"/>
              <a:t>默认选择是</a:t>
            </a:r>
            <a:r>
              <a:rPr lang="zh-CN" altLang="en-US" dirty="0" smtClean="0">
                <a:solidFill>
                  <a:srgbClr val="FF0000"/>
                </a:solidFill>
              </a:rPr>
              <a:t>“</a:t>
            </a:r>
            <a:r>
              <a:rPr lang="en-US" altLang="zh-CN" dirty="0" smtClean="0">
                <a:solidFill>
                  <a:srgbClr val="FF0000"/>
                </a:solidFill>
              </a:rPr>
              <a:t>C++</a:t>
            </a:r>
            <a:r>
              <a:rPr lang="zh-CN" altLang="en-US" dirty="0" smtClean="0">
                <a:solidFill>
                  <a:srgbClr val="FF0000"/>
                </a:solidFill>
              </a:rPr>
              <a:t>”</a:t>
            </a:r>
            <a:r>
              <a:rPr lang="zh-CN" altLang="en-US" sz="2400" dirty="0" smtClean="0"/>
              <a:t>，对于</a:t>
            </a:r>
            <a:r>
              <a:rPr lang="en-US" altLang="zh-CN" sz="2400" dirty="0" smtClean="0"/>
              <a:t>《</a:t>
            </a:r>
            <a:r>
              <a:rPr lang="zh-CN" altLang="en-US" sz="2400" dirty="0" smtClean="0"/>
              <a:t>程序设计基础</a:t>
            </a:r>
            <a:r>
              <a:rPr lang="en-US" altLang="zh-CN" sz="2400" dirty="0" smtClean="0"/>
              <a:t>》</a:t>
            </a:r>
            <a:r>
              <a:rPr lang="zh-CN" altLang="en-US" sz="2400" dirty="0" smtClean="0"/>
              <a:t>课，强烈</a:t>
            </a:r>
            <a:endParaRPr lang="en-US" altLang="zh-CN" sz="2400" dirty="0" smtClean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 smtClean="0"/>
              <a:t>建议选择</a:t>
            </a:r>
            <a:r>
              <a:rPr lang="zh-CN" altLang="en-US" dirty="0" smtClean="0">
                <a:solidFill>
                  <a:srgbClr val="FF0000"/>
                </a:solidFill>
              </a:rPr>
              <a:t>“</a:t>
            </a:r>
            <a:r>
              <a:rPr lang="en-US" altLang="zh-CN" dirty="0" smtClean="0">
                <a:solidFill>
                  <a:srgbClr val="FF0000"/>
                </a:solidFill>
              </a:rPr>
              <a:t>C</a:t>
            </a:r>
            <a:r>
              <a:rPr lang="zh-CN" altLang="en-US" dirty="0" smtClean="0">
                <a:solidFill>
                  <a:srgbClr val="FF0000"/>
                </a:solidFill>
              </a:rPr>
              <a:t>”</a:t>
            </a:r>
            <a:r>
              <a:rPr lang="zh-CN" altLang="en-US" sz="2400" dirty="0" smtClean="0"/>
              <a:t>，对于</a:t>
            </a:r>
            <a:r>
              <a:rPr lang="en-US" altLang="zh-CN" sz="2400" dirty="0" smtClean="0"/>
              <a:t>《</a:t>
            </a:r>
            <a:r>
              <a:rPr lang="zh-CN" altLang="en-US" sz="2400" dirty="0" smtClean="0"/>
              <a:t>高级程序设计</a:t>
            </a:r>
            <a:r>
              <a:rPr lang="en-US" altLang="zh-CN" sz="2400" dirty="0" smtClean="0"/>
              <a:t>》</a:t>
            </a:r>
            <a:r>
              <a:rPr lang="zh-CN" altLang="en-US" sz="2400" dirty="0" smtClean="0"/>
              <a:t>课，一定要用</a:t>
            </a:r>
            <a:endParaRPr lang="en-US" altLang="zh-CN" sz="2400" dirty="0" smtClean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 smtClean="0"/>
              <a:t>默认的</a:t>
            </a:r>
            <a:r>
              <a:rPr lang="zh-CN" altLang="en-US" dirty="0" smtClean="0">
                <a:solidFill>
                  <a:srgbClr val="FF0000"/>
                </a:solidFill>
              </a:rPr>
              <a:t>“</a:t>
            </a:r>
            <a:r>
              <a:rPr lang="en-US" altLang="zh-CN" dirty="0" smtClean="0">
                <a:solidFill>
                  <a:srgbClr val="FF0000"/>
                </a:solidFill>
              </a:rPr>
              <a:t>C++</a:t>
            </a:r>
            <a:r>
              <a:rPr lang="zh-CN" altLang="en-US" dirty="0" smtClean="0">
                <a:solidFill>
                  <a:srgbClr val="FF0000"/>
                </a:solidFill>
              </a:rPr>
              <a:t>”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 smtClean="0"/>
              <a:t>单击“</a:t>
            </a:r>
            <a:r>
              <a:rPr lang="en-US" altLang="zh-CN" sz="2400" dirty="0" smtClean="0"/>
              <a:t>Next</a:t>
            </a:r>
            <a:r>
              <a:rPr lang="zh-CN" altLang="en-US" sz="2400" dirty="0" smtClean="0"/>
              <a:t>”。</a:t>
            </a:r>
          </a:p>
        </p:txBody>
      </p:sp>
      <p:sp>
        <p:nvSpPr>
          <p:cNvPr id="6" name="十边形 5"/>
          <p:cNvSpPr>
            <a:spLocks/>
          </p:cNvSpPr>
          <p:nvPr/>
        </p:nvSpPr>
        <p:spPr bwMode="auto">
          <a:xfrm>
            <a:off x="539584" y="1535308"/>
            <a:ext cx="288000" cy="288000"/>
          </a:xfrm>
          <a:prstGeom prst="decag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8000" tIns="0" rIns="91440" bIns="324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3</a:t>
            </a:r>
            <a:endParaRPr kumimoji="1" lang="zh-CN" altLang="en-US" sz="2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图片 7" descr="codeblocks5.png"/>
          <p:cNvPicPr>
            <a:picLocks noChangeAspect="1"/>
          </p:cNvPicPr>
          <p:nvPr/>
        </p:nvPicPr>
        <p:blipFill>
          <a:blip r:embed="rId3" cstate="print"/>
          <a:srcRect l="7226" t="19601" r="23034" b="1099"/>
          <a:stretch>
            <a:fillRect/>
          </a:stretch>
        </p:blipFill>
        <p:spPr>
          <a:xfrm>
            <a:off x="3491880" y="2420888"/>
            <a:ext cx="5400600" cy="432048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 </a:t>
            </a:r>
            <a:r>
              <a:rPr lang="en-US" altLang="zh-CN" dirty="0" smtClean="0"/>
              <a:t>Code::Blocks </a:t>
            </a:r>
            <a:r>
              <a:rPr lang="zh-CN" altLang="en-US" dirty="0" smtClean="0"/>
              <a:t>上新建项目</a:t>
            </a:r>
            <a:endParaRPr lang="zh-CN" altLang="en-US" dirty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827584" y="1340768"/>
            <a:ext cx="8028384" cy="136815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 smtClean="0"/>
              <a:t>第一次新建项目首先点击按钮</a:t>
            </a:r>
            <a:r>
              <a:rPr lang="zh-CN" altLang="en-US" dirty="0" smtClean="0">
                <a:solidFill>
                  <a:srgbClr val="FF0000"/>
                </a:solidFill>
              </a:rPr>
              <a:t>“</a:t>
            </a:r>
            <a:r>
              <a:rPr lang="en-US" altLang="zh-CN" dirty="0" smtClean="0">
                <a:solidFill>
                  <a:srgbClr val="FF0000"/>
                </a:solidFill>
              </a:rPr>
              <a:t>…</a:t>
            </a:r>
            <a:r>
              <a:rPr lang="zh-CN" altLang="en-US" dirty="0" smtClean="0">
                <a:solidFill>
                  <a:srgbClr val="FF0000"/>
                </a:solidFill>
              </a:rPr>
              <a:t>”</a:t>
            </a:r>
            <a:r>
              <a:rPr lang="zh-CN" altLang="en-US" sz="2400" dirty="0" smtClean="0"/>
              <a:t>，选择项目文件所</a:t>
            </a:r>
            <a:endParaRPr lang="en-US" altLang="zh-CN" sz="2400" dirty="0" smtClean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 smtClean="0"/>
              <a:t>在的路径；然后输入项目名称，最好有意义。</a:t>
            </a:r>
            <a:endParaRPr lang="en-US" altLang="zh-CN" sz="2400" dirty="0" smtClean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 smtClean="0"/>
              <a:t>继续“</a:t>
            </a:r>
            <a:r>
              <a:rPr lang="en-US" altLang="zh-CN" sz="2400" dirty="0" smtClean="0"/>
              <a:t>Next</a:t>
            </a:r>
            <a:r>
              <a:rPr lang="zh-CN" altLang="en-US" sz="2400" dirty="0" smtClean="0"/>
              <a:t>”。</a:t>
            </a:r>
          </a:p>
        </p:txBody>
      </p:sp>
      <p:sp>
        <p:nvSpPr>
          <p:cNvPr id="6" name="十边形 5"/>
          <p:cNvSpPr>
            <a:spLocks/>
          </p:cNvSpPr>
          <p:nvPr/>
        </p:nvSpPr>
        <p:spPr bwMode="auto">
          <a:xfrm>
            <a:off x="539584" y="1535308"/>
            <a:ext cx="288000" cy="288000"/>
          </a:xfrm>
          <a:prstGeom prst="decag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8000" tIns="0" rIns="91440" bIns="324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4</a:t>
            </a:r>
            <a:endParaRPr kumimoji="1" lang="zh-CN" altLang="en-US" sz="2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图片 8" descr="codeblocks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35896" y="2420888"/>
            <a:ext cx="5257143" cy="4247619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 </a:t>
            </a:r>
            <a:r>
              <a:rPr lang="en-US" altLang="zh-CN" dirty="0" smtClean="0"/>
              <a:t>Code::Blocks </a:t>
            </a:r>
            <a:r>
              <a:rPr lang="zh-CN" altLang="en-US" dirty="0" smtClean="0"/>
              <a:t>上新建项目</a:t>
            </a:r>
            <a:endParaRPr lang="zh-CN" altLang="en-US" dirty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827584" y="1340768"/>
            <a:ext cx="8028384" cy="439248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 smtClean="0"/>
              <a:t>确认选择了</a:t>
            </a:r>
            <a:r>
              <a:rPr lang="zh-CN" altLang="en-US" dirty="0" smtClean="0">
                <a:solidFill>
                  <a:srgbClr val="FF0000"/>
                </a:solidFill>
              </a:rPr>
              <a:t>“</a:t>
            </a:r>
            <a:r>
              <a:rPr lang="en-US" altLang="zh-CN" dirty="0" smtClean="0">
                <a:solidFill>
                  <a:srgbClr val="FF0000"/>
                </a:solidFill>
              </a:rPr>
              <a:t>GNU GCC Compiler</a:t>
            </a:r>
            <a:r>
              <a:rPr lang="zh-CN" altLang="en-US" dirty="0" smtClean="0">
                <a:solidFill>
                  <a:srgbClr val="FF0000"/>
                </a:solidFill>
              </a:rPr>
              <a:t>”</a:t>
            </a:r>
            <a:r>
              <a:rPr lang="zh-CN" altLang="en-US" sz="2400" dirty="0" smtClean="0"/>
              <a:t>，确认勾选了</a:t>
            </a:r>
            <a:endParaRPr lang="en-US" altLang="zh-CN" sz="2400" dirty="0" smtClean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“</a:t>
            </a:r>
            <a:r>
              <a:rPr lang="en-US" altLang="zh-CN" dirty="0" smtClean="0">
                <a:solidFill>
                  <a:srgbClr val="FF0000"/>
                </a:solidFill>
              </a:rPr>
              <a:t>Debug</a:t>
            </a:r>
            <a:r>
              <a:rPr lang="zh-CN" altLang="en-US" dirty="0" smtClean="0">
                <a:solidFill>
                  <a:srgbClr val="FF0000"/>
                </a:solidFill>
              </a:rPr>
              <a:t>”</a:t>
            </a:r>
            <a:r>
              <a:rPr lang="zh-CN" altLang="en-US" sz="2400" dirty="0" smtClean="0"/>
              <a:t>，点击“</a:t>
            </a:r>
            <a:r>
              <a:rPr lang="en-US" altLang="zh-CN" sz="2400" dirty="0" smtClean="0"/>
              <a:t>Finish</a:t>
            </a:r>
            <a:r>
              <a:rPr lang="zh-CN" altLang="en-US" sz="2400" dirty="0" smtClean="0"/>
              <a:t>”完成新项目创建。</a:t>
            </a:r>
            <a:endParaRPr lang="en-US" altLang="zh-CN" sz="2400" dirty="0" smtClean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400" dirty="0" smtClean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400" dirty="0" smtClean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400" dirty="0" smtClean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备注：正常情况下这一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步骤默认就是如图所示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的状态，不作改动即可。</a:t>
            </a:r>
          </a:p>
        </p:txBody>
      </p:sp>
      <p:sp>
        <p:nvSpPr>
          <p:cNvPr id="6" name="十边形 5"/>
          <p:cNvSpPr>
            <a:spLocks/>
          </p:cNvSpPr>
          <p:nvPr/>
        </p:nvSpPr>
        <p:spPr bwMode="auto">
          <a:xfrm>
            <a:off x="539584" y="1535308"/>
            <a:ext cx="288000" cy="288000"/>
          </a:xfrm>
          <a:prstGeom prst="decag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8000" tIns="0" rIns="91440" bIns="324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5</a:t>
            </a:r>
            <a:endParaRPr kumimoji="1" lang="zh-CN" altLang="en-US" sz="2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图片 6" descr="codeblocks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35337" y="2420888"/>
            <a:ext cx="5257143" cy="4247619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 </a:t>
            </a:r>
            <a:r>
              <a:rPr lang="en-US" altLang="zh-CN" dirty="0" smtClean="0"/>
              <a:t>Code::Blocks </a:t>
            </a:r>
            <a:r>
              <a:rPr lang="zh-CN" altLang="en-US" dirty="0" smtClean="0"/>
              <a:t>上新建项目</a:t>
            </a:r>
            <a:endParaRPr lang="zh-CN" altLang="en-US" dirty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827584" y="1340768"/>
            <a:ext cx="8028384" cy="108012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 smtClean="0"/>
              <a:t>在第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步选择</a:t>
            </a:r>
            <a:r>
              <a:rPr lang="zh-CN" altLang="en-US" dirty="0" smtClean="0">
                <a:solidFill>
                  <a:srgbClr val="FF0000"/>
                </a:solidFill>
              </a:rPr>
              <a:t>“</a:t>
            </a:r>
            <a:r>
              <a:rPr lang="en-US" altLang="zh-CN" dirty="0" smtClean="0">
                <a:solidFill>
                  <a:srgbClr val="FF0000"/>
                </a:solidFill>
              </a:rPr>
              <a:t>C</a:t>
            </a:r>
            <a:r>
              <a:rPr lang="zh-CN" altLang="en-US" dirty="0" smtClean="0">
                <a:solidFill>
                  <a:srgbClr val="FF0000"/>
                </a:solidFill>
              </a:rPr>
              <a:t>”</a:t>
            </a:r>
            <a:r>
              <a:rPr lang="zh-CN" altLang="en-US" sz="2400" dirty="0" smtClean="0"/>
              <a:t>，“</a:t>
            </a:r>
            <a:r>
              <a:rPr lang="en-US" altLang="zh-CN" sz="2400" dirty="0" smtClean="0"/>
              <a:t>Finish</a:t>
            </a:r>
            <a:r>
              <a:rPr lang="zh-CN" altLang="en-US" sz="2400" dirty="0" smtClean="0"/>
              <a:t>”后的界面。自动生成了</a:t>
            </a:r>
            <a:endParaRPr lang="en-US" altLang="zh-CN" sz="2400" dirty="0" smtClean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 smtClean="0"/>
              <a:t>标准 </a:t>
            </a:r>
            <a:r>
              <a:rPr lang="en-US" altLang="zh-CN" sz="2400" dirty="0" smtClean="0"/>
              <a:t>C </a:t>
            </a:r>
            <a:r>
              <a:rPr lang="zh-CN" altLang="en-US" sz="2400" dirty="0" smtClean="0"/>
              <a:t>的程序框架。</a:t>
            </a:r>
          </a:p>
        </p:txBody>
      </p:sp>
      <p:sp>
        <p:nvSpPr>
          <p:cNvPr id="6" name="十边形 5"/>
          <p:cNvSpPr>
            <a:spLocks/>
          </p:cNvSpPr>
          <p:nvPr/>
        </p:nvSpPr>
        <p:spPr bwMode="auto">
          <a:xfrm>
            <a:off x="539584" y="1535308"/>
            <a:ext cx="288000" cy="288000"/>
          </a:xfrm>
          <a:prstGeom prst="decag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8000" tIns="0" rIns="91440" bIns="324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6</a:t>
            </a:r>
            <a:endParaRPr kumimoji="1" lang="zh-CN" altLang="en-US" sz="2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图片 7" descr="codeblocks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03648" y="2576661"/>
            <a:ext cx="7419975" cy="387667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 </a:t>
            </a:r>
            <a:r>
              <a:rPr lang="en-US" altLang="zh-CN" dirty="0" smtClean="0"/>
              <a:t>Code::Blocks </a:t>
            </a:r>
            <a:r>
              <a:rPr lang="zh-CN" altLang="en-US" dirty="0" smtClean="0"/>
              <a:t>上新建项目</a:t>
            </a:r>
            <a:endParaRPr lang="zh-CN" altLang="en-US" dirty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827584" y="1340768"/>
            <a:ext cx="8028384" cy="108012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 smtClean="0"/>
              <a:t>在第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步选择</a:t>
            </a:r>
            <a:r>
              <a:rPr lang="zh-CN" altLang="en-US" dirty="0" smtClean="0">
                <a:solidFill>
                  <a:srgbClr val="FF0000"/>
                </a:solidFill>
              </a:rPr>
              <a:t>“</a:t>
            </a:r>
            <a:r>
              <a:rPr lang="en-US" altLang="zh-CN" dirty="0" smtClean="0">
                <a:solidFill>
                  <a:srgbClr val="FF0000"/>
                </a:solidFill>
              </a:rPr>
              <a:t>C++</a:t>
            </a:r>
            <a:r>
              <a:rPr lang="zh-CN" altLang="en-US" dirty="0" smtClean="0">
                <a:solidFill>
                  <a:srgbClr val="FF0000"/>
                </a:solidFill>
              </a:rPr>
              <a:t>”</a:t>
            </a:r>
            <a:r>
              <a:rPr lang="zh-CN" altLang="en-US" sz="2400" dirty="0" smtClean="0"/>
              <a:t>，“</a:t>
            </a:r>
            <a:r>
              <a:rPr lang="en-US" altLang="zh-CN" sz="2400" dirty="0" smtClean="0"/>
              <a:t>Finish</a:t>
            </a:r>
            <a:r>
              <a:rPr lang="zh-CN" altLang="en-US" sz="2400" dirty="0" smtClean="0"/>
              <a:t>”后的界面。自动生成</a:t>
            </a:r>
            <a:endParaRPr lang="en-US" altLang="zh-CN" sz="2400" dirty="0" smtClean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 smtClean="0"/>
              <a:t>了标准 </a:t>
            </a:r>
            <a:r>
              <a:rPr lang="en-US" altLang="zh-CN" sz="2400" dirty="0" smtClean="0"/>
              <a:t>C++ </a:t>
            </a:r>
            <a:r>
              <a:rPr lang="zh-CN" altLang="en-US" sz="2400" dirty="0" smtClean="0"/>
              <a:t>的程序框架。</a:t>
            </a:r>
          </a:p>
        </p:txBody>
      </p:sp>
      <p:sp>
        <p:nvSpPr>
          <p:cNvPr id="6" name="十边形 5"/>
          <p:cNvSpPr>
            <a:spLocks/>
          </p:cNvSpPr>
          <p:nvPr/>
        </p:nvSpPr>
        <p:spPr bwMode="auto">
          <a:xfrm>
            <a:off x="539584" y="1535308"/>
            <a:ext cx="288000" cy="288000"/>
          </a:xfrm>
          <a:prstGeom prst="decag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8000" tIns="0" rIns="91440" bIns="324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6</a:t>
            </a:r>
            <a:endParaRPr kumimoji="1" lang="zh-CN" altLang="en-US" sz="2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图片 6" descr="codeblocks8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2425402"/>
            <a:ext cx="8277225" cy="417195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 </a:t>
            </a:r>
            <a:r>
              <a:rPr lang="en-US" altLang="zh-CN" dirty="0" smtClean="0"/>
              <a:t>Code::Blocks </a:t>
            </a:r>
            <a:r>
              <a:rPr lang="zh-CN" altLang="en-US" dirty="0" smtClean="0"/>
              <a:t>注意事项</a:t>
            </a:r>
            <a:endParaRPr lang="zh-CN" altLang="en-US" dirty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827584" y="1340768"/>
            <a:ext cx="8028384" cy="108012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 smtClean="0"/>
              <a:t>若在使用过程中发现右边“缺” 点儿什么，下面“缺”点</a:t>
            </a:r>
            <a:endParaRPr lang="en-US" altLang="zh-CN" sz="2400" dirty="0" smtClean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 smtClean="0"/>
              <a:t>儿什么，打开菜单</a:t>
            </a:r>
            <a:r>
              <a:rPr lang="zh-CN" altLang="en-US" dirty="0" smtClean="0">
                <a:solidFill>
                  <a:srgbClr val="FF0000"/>
                </a:solidFill>
              </a:rPr>
              <a:t>“</a:t>
            </a:r>
            <a:r>
              <a:rPr lang="en-US" altLang="zh-CN" dirty="0" smtClean="0">
                <a:solidFill>
                  <a:srgbClr val="FF0000"/>
                </a:solidFill>
              </a:rPr>
              <a:t>View</a:t>
            </a:r>
            <a:r>
              <a:rPr lang="zh-CN" altLang="en-US" dirty="0" smtClean="0">
                <a:solidFill>
                  <a:srgbClr val="FF0000"/>
                </a:solidFill>
              </a:rPr>
              <a:t>”</a:t>
            </a:r>
            <a:r>
              <a:rPr lang="zh-CN" altLang="en-US" sz="2400" dirty="0" smtClean="0"/>
              <a:t>，看看这三项默认设置是否</a:t>
            </a:r>
            <a:endParaRPr lang="en-US" altLang="zh-CN" sz="2400" dirty="0" smtClean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 smtClean="0"/>
              <a:t>还在；软件中“缺”了其它东西也可以在该菜单里面找找</a:t>
            </a:r>
            <a:endParaRPr lang="en-US" altLang="zh-CN" sz="2400" dirty="0" smtClean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 smtClean="0"/>
              <a:t>看。若行号指示没有了，需要在</a:t>
            </a:r>
            <a:r>
              <a:rPr lang="zh-CN" altLang="en-US" dirty="0" smtClean="0">
                <a:solidFill>
                  <a:srgbClr val="FF0000"/>
                </a:solidFill>
              </a:rPr>
              <a:t>“</a:t>
            </a:r>
            <a:r>
              <a:rPr lang="en-US" altLang="zh-CN" dirty="0" smtClean="0">
                <a:solidFill>
                  <a:srgbClr val="FF0000"/>
                </a:solidFill>
              </a:rPr>
              <a:t>Edit</a:t>
            </a:r>
            <a:r>
              <a:rPr lang="zh-CN" altLang="en-US" dirty="0" smtClean="0">
                <a:solidFill>
                  <a:srgbClr val="FF0000"/>
                </a:solidFill>
              </a:rPr>
              <a:t>”</a:t>
            </a:r>
            <a:r>
              <a:rPr lang="zh-CN" altLang="en-US" sz="2400" dirty="0" smtClean="0"/>
              <a:t>菜单里面找。</a:t>
            </a:r>
          </a:p>
        </p:txBody>
      </p:sp>
      <p:pic>
        <p:nvPicPr>
          <p:cNvPr id="8" name="图片 7" descr="codeblocks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91605" y="3284984"/>
            <a:ext cx="7000875" cy="340042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 </a:t>
            </a:r>
            <a:r>
              <a:rPr lang="en-US" altLang="zh-CN" dirty="0" smtClean="0"/>
              <a:t>Code::Blocks </a:t>
            </a:r>
            <a:r>
              <a:rPr lang="zh-CN" altLang="en-US" dirty="0" smtClean="0"/>
              <a:t>注意事项</a:t>
            </a:r>
            <a:endParaRPr lang="zh-CN" altLang="en-US" dirty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827584" y="1340768"/>
            <a:ext cx="8028384" cy="108012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 smtClean="0"/>
              <a:t>若在使用过程中发现右边“缺” 点儿什么，下面“缺”点</a:t>
            </a:r>
            <a:endParaRPr lang="en-US" altLang="zh-CN" sz="2400" dirty="0" smtClean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 smtClean="0"/>
              <a:t>儿什么，打开菜单</a:t>
            </a:r>
            <a:r>
              <a:rPr lang="zh-CN" altLang="en-US" dirty="0" smtClean="0">
                <a:solidFill>
                  <a:srgbClr val="FF0000"/>
                </a:solidFill>
              </a:rPr>
              <a:t>“</a:t>
            </a:r>
            <a:r>
              <a:rPr lang="en-US" altLang="zh-CN" dirty="0" smtClean="0">
                <a:solidFill>
                  <a:srgbClr val="FF0000"/>
                </a:solidFill>
              </a:rPr>
              <a:t>View</a:t>
            </a:r>
            <a:r>
              <a:rPr lang="zh-CN" altLang="en-US" dirty="0" smtClean="0">
                <a:solidFill>
                  <a:srgbClr val="FF0000"/>
                </a:solidFill>
              </a:rPr>
              <a:t>”</a:t>
            </a:r>
            <a:r>
              <a:rPr lang="zh-CN" altLang="en-US" sz="2400" dirty="0" smtClean="0"/>
              <a:t>，看看这三项默认设置是否</a:t>
            </a:r>
            <a:endParaRPr lang="en-US" altLang="zh-CN" sz="2400" dirty="0" smtClean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 smtClean="0"/>
              <a:t>还在；软件中“缺”了其它东西也可以在该菜单里面找找</a:t>
            </a:r>
            <a:endParaRPr lang="en-US" altLang="zh-CN" sz="2400" dirty="0" smtClean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 smtClean="0"/>
              <a:t>看。若行号指示没有了，需要在</a:t>
            </a:r>
            <a:r>
              <a:rPr lang="zh-CN" altLang="en-US" dirty="0" smtClean="0">
                <a:solidFill>
                  <a:srgbClr val="FF0000"/>
                </a:solidFill>
              </a:rPr>
              <a:t>“</a:t>
            </a:r>
            <a:r>
              <a:rPr lang="en-US" altLang="zh-CN" dirty="0" smtClean="0">
                <a:solidFill>
                  <a:srgbClr val="FF0000"/>
                </a:solidFill>
              </a:rPr>
              <a:t>Edit</a:t>
            </a:r>
            <a:r>
              <a:rPr lang="zh-CN" altLang="en-US" dirty="0" smtClean="0">
                <a:solidFill>
                  <a:srgbClr val="FF0000"/>
                </a:solidFill>
              </a:rPr>
              <a:t>”</a:t>
            </a:r>
            <a:r>
              <a:rPr lang="zh-CN" altLang="en-US" sz="2400" dirty="0" smtClean="0"/>
              <a:t>菜单里面找。</a:t>
            </a:r>
          </a:p>
        </p:txBody>
      </p:sp>
      <p:pic>
        <p:nvPicPr>
          <p:cNvPr id="5" name="图片 4" descr="codeblocks9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91337" y="3140968"/>
            <a:ext cx="4601143" cy="3600000"/>
          </a:xfrm>
          <a:prstGeom prst="rect">
            <a:avLst/>
          </a:prstGeom>
        </p:spPr>
      </p:pic>
      <p:pic>
        <p:nvPicPr>
          <p:cNvPr id="6" name="图片 5" descr="codeblocks94.png"/>
          <p:cNvPicPr>
            <a:picLocks noChangeAspect="1"/>
          </p:cNvPicPr>
          <p:nvPr/>
        </p:nvPicPr>
        <p:blipFill>
          <a:blip r:embed="rId4" cstate="print"/>
          <a:srcRect r="27680"/>
          <a:stretch>
            <a:fillRect/>
          </a:stretch>
        </p:blipFill>
        <p:spPr>
          <a:xfrm>
            <a:off x="144016" y="3422104"/>
            <a:ext cx="4139952" cy="27432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 </a:t>
            </a:r>
            <a:r>
              <a:rPr lang="en-US" altLang="zh-CN" dirty="0" smtClean="0"/>
              <a:t>Code::Blocks </a:t>
            </a:r>
            <a:r>
              <a:rPr lang="zh-CN" altLang="en-US" dirty="0" smtClean="0"/>
              <a:t>注意事项</a:t>
            </a:r>
            <a:endParaRPr lang="zh-CN" altLang="en-US" dirty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827584" y="1340768"/>
            <a:ext cx="8208912" cy="259228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 smtClean="0"/>
              <a:t>若在运行程序或某些其它时刻提示找不到编译器 </a:t>
            </a:r>
            <a:r>
              <a:rPr lang="en-US" altLang="zh-CN" sz="2400" dirty="0" smtClean="0"/>
              <a:t>compiler</a:t>
            </a:r>
            <a:r>
              <a:rPr lang="zh-CN" altLang="en-US" sz="2400" dirty="0" smtClean="0"/>
              <a:t>，</a:t>
            </a:r>
            <a:endParaRPr lang="en-US" altLang="zh-CN" sz="2400" dirty="0" smtClean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 smtClean="0"/>
              <a:t>打开菜单</a:t>
            </a:r>
            <a:r>
              <a:rPr lang="zh-CN" altLang="en-US" dirty="0" smtClean="0">
                <a:solidFill>
                  <a:srgbClr val="FF0000"/>
                </a:solidFill>
              </a:rPr>
              <a:t>“</a:t>
            </a:r>
            <a:r>
              <a:rPr lang="en-US" altLang="zh-CN" dirty="0" smtClean="0">
                <a:solidFill>
                  <a:srgbClr val="FF0000"/>
                </a:solidFill>
              </a:rPr>
              <a:t>Settings-&gt;Compiler…</a:t>
            </a:r>
            <a:r>
              <a:rPr lang="zh-CN" altLang="en-US" dirty="0" smtClean="0">
                <a:solidFill>
                  <a:srgbClr val="FF0000"/>
                </a:solidFill>
              </a:rPr>
              <a:t>”</a:t>
            </a:r>
            <a:r>
              <a:rPr lang="zh-CN" altLang="en-US" sz="2400" dirty="0" smtClean="0"/>
              <a:t>，在弹出的对话</a:t>
            </a:r>
            <a:endParaRPr lang="en-US" altLang="zh-CN" sz="2400" dirty="0" smtClean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 smtClean="0"/>
              <a:t>框确认选择了</a:t>
            </a:r>
            <a:r>
              <a:rPr lang="zh-CN" altLang="en-US" sz="2400" dirty="0" smtClean="0">
                <a:solidFill>
                  <a:srgbClr val="FF0000"/>
                </a:solidFill>
              </a:rPr>
              <a:t>“</a:t>
            </a:r>
            <a:r>
              <a:rPr lang="en-US" altLang="zh-CN" sz="2400" dirty="0" smtClean="0">
                <a:solidFill>
                  <a:srgbClr val="FF0000"/>
                </a:solidFill>
              </a:rPr>
              <a:t>GNU GCC Compiler</a:t>
            </a:r>
            <a:r>
              <a:rPr lang="zh-CN" altLang="en-US" sz="2400" dirty="0" smtClean="0">
                <a:solidFill>
                  <a:srgbClr val="FF0000"/>
                </a:solidFill>
              </a:rPr>
              <a:t>”</a:t>
            </a:r>
            <a:r>
              <a:rPr lang="zh-CN" altLang="en-US" sz="1800" dirty="0" smtClean="0"/>
              <a:t>，</a:t>
            </a:r>
            <a:endParaRPr lang="en-US" altLang="zh-CN" sz="1800" dirty="0" smtClean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 smtClean="0"/>
              <a:t>点击“</a:t>
            </a:r>
            <a:r>
              <a:rPr lang="en-US" altLang="zh-CN" sz="2400" dirty="0" smtClean="0">
                <a:solidFill>
                  <a:srgbClr val="FF0000"/>
                </a:solidFill>
              </a:rPr>
              <a:t>Reset defaults</a:t>
            </a:r>
            <a:r>
              <a:rPr lang="zh-CN" altLang="en-US" sz="2400" dirty="0" smtClean="0">
                <a:solidFill>
                  <a:srgbClr val="FF0000"/>
                </a:solidFill>
              </a:rPr>
              <a:t>”</a:t>
            </a:r>
            <a:r>
              <a:rPr lang="zh-CN" altLang="en-US" sz="2400" dirty="0" smtClean="0"/>
              <a:t>恢复默认设置。若提示找到编译器，</a:t>
            </a:r>
            <a:endParaRPr lang="en-US" altLang="zh-CN" sz="2400" dirty="0" smtClean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 smtClean="0"/>
              <a:t>则一切会恢复正常，若还是提示找不到，则可能会需要手动</a:t>
            </a:r>
            <a:endParaRPr lang="en-US" altLang="zh-CN" sz="2400" dirty="0" smtClean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 smtClean="0"/>
              <a:t>查找，配置。</a:t>
            </a:r>
          </a:p>
        </p:txBody>
      </p:sp>
      <p:pic>
        <p:nvPicPr>
          <p:cNvPr id="5" name="图片 4" descr="codeblocks9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62789" y="3501008"/>
            <a:ext cx="4229691" cy="3210373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 </a:t>
            </a:r>
            <a:r>
              <a:rPr lang="en-US" altLang="zh-CN" dirty="0" smtClean="0"/>
              <a:t>Code::Blocks </a:t>
            </a:r>
            <a:r>
              <a:rPr lang="zh-CN" altLang="en-US" dirty="0" smtClean="0"/>
              <a:t>注意事项</a:t>
            </a:r>
            <a:endParaRPr lang="zh-CN" altLang="en-US" dirty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827584" y="1340768"/>
            <a:ext cx="8208912" cy="259228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 smtClean="0"/>
              <a:t>若在运行程序或某些其它时刻提示找不到编译器 </a:t>
            </a:r>
            <a:r>
              <a:rPr lang="en-US" altLang="zh-CN" sz="2400" dirty="0" smtClean="0"/>
              <a:t>compiler</a:t>
            </a:r>
            <a:r>
              <a:rPr lang="zh-CN" altLang="en-US" sz="2400" dirty="0" smtClean="0"/>
              <a:t>，</a:t>
            </a:r>
            <a:endParaRPr lang="en-US" altLang="zh-CN" sz="2400" dirty="0" smtClean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 smtClean="0"/>
              <a:t>打开菜单</a:t>
            </a:r>
            <a:r>
              <a:rPr lang="zh-CN" altLang="en-US" dirty="0" smtClean="0">
                <a:solidFill>
                  <a:srgbClr val="FF0000"/>
                </a:solidFill>
              </a:rPr>
              <a:t>“</a:t>
            </a:r>
            <a:r>
              <a:rPr lang="en-US" altLang="zh-CN" dirty="0" smtClean="0">
                <a:solidFill>
                  <a:srgbClr val="FF0000"/>
                </a:solidFill>
              </a:rPr>
              <a:t>Settings-&gt;Compiler…</a:t>
            </a:r>
            <a:r>
              <a:rPr lang="zh-CN" altLang="en-US" dirty="0" smtClean="0">
                <a:solidFill>
                  <a:srgbClr val="FF0000"/>
                </a:solidFill>
              </a:rPr>
              <a:t>”</a:t>
            </a:r>
            <a:r>
              <a:rPr lang="zh-CN" altLang="en-US" sz="2400" dirty="0" smtClean="0"/>
              <a:t>，在弹出的对话</a:t>
            </a:r>
            <a:endParaRPr lang="en-US" altLang="zh-CN" sz="2400" dirty="0" smtClean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 smtClean="0"/>
              <a:t>框确认选择了</a:t>
            </a:r>
            <a:r>
              <a:rPr lang="zh-CN" altLang="en-US" sz="2400" dirty="0" smtClean="0">
                <a:solidFill>
                  <a:srgbClr val="FF0000"/>
                </a:solidFill>
              </a:rPr>
              <a:t>“</a:t>
            </a:r>
            <a:r>
              <a:rPr lang="en-US" altLang="zh-CN" sz="2400" dirty="0" smtClean="0">
                <a:solidFill>
                  <a:srgbClr val="FF0000"/>
                </a:solidFill>
              </a:rPr>
              <a:t>GNU GCC Compiler</a:t>
            </a:r>
            <a:r>
              <a:rPr lang="zh-CN" altLang="en-US" sz="2400" dirty="0" smtClean="0">
                <a:solidFill>
                  <a:srgbClr val="FF0000"/>
                </a:solidFill>
              </a:rPr>
              <a:t>”</a:t>
            </a:r>
            <a:r>
              <a:rPr lang="zh-CN" altLang="en-US" sz="1800" dirty="0" smtClean="0"/>
              <a:t>，</a:t>
            </a:r>
            <a:endParaRPr lang="en-US" altLang="zh-CN" sz="1800" dirty="0" smtClean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 smtClean="0"/>
              <a:t>点击“</a:t>
            </a:r>
            <a:r>
              <a:rPr lang="en-US" altLang="zh-CN" sz="2400" dirty="0" smtClean="0">
                <a:solidFill>
                  <a:srgbClr val="FF0000"/>
                </a:solidFill>
              </a:rPr>
              <a:t>Reset defaults</a:t>
            </a:r>
            <a:r>
              <a:rPr lang="zh-CN" altLang="en-US" sz="2400" dirty="0" smtClean="0">
                <a:solidFill>
                  <a:srgbClr val="FF0000"/>
                </a:solidFill>
              </a:rPr>
              <a:t>”</a:t>
            </a:r>
            <a:r>
              <a:rPr lang="zh-CN" altLang="en-US" sz="2400" dirty="0" smtClean="0"/>
              <a:t>恢复默认设置。若提示找到编译器，</a:t>
            </a:r>
            <a:endParaRPr lang="en-US" altLang="zh-CN" sz="2400" dirty="0" smtClean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 smtClean="0"/>
              <a:t>则一切会恢复正常，若还是提示找不到，则可能会需要手动</a:t>
            </a:r>
            <a:endParaRPr lang="en-US" altLang="zh-CN" sz="2400" dirty="0" smtClean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 smtClean="0"/>
              <a:t>查找，配置。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115616" y="1196752"/>
            <a:ext cx="6870297" cy="5400000"/>
            <a:chOff x="1115616" y="1196752"/>
            <a:chExt cx="6870297" cy="5400000"/>
          </a:xfrm>
        </p:grpSpPr>
        <p:pic>
          <p:nvPicPr>
            <p:cNvPr id="6" name="图片 5" descr="codeblocks92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5616" y="1196752"/>
              <a:ext cx="6870297" cy="5400000"/>
            </a:xfrm>
            <a:prstGeom prst="rect">
              <a:avLst/>
            </a:prstGeom>
          </p:spPr>
        </p:pic>
        <p:sp>
          <p:nvSpPr>
            <p:cNvPr id="7" name="下箭头 6"/>
            <p:cNvSpPr/>
            <p:nvPr/>
          </p:nvSpPr>
          <p:spPr bwMode="auto">
            <a:xfrm>
              <a:off x="6588224" y="5877272"/>
              <a:ext cx="216024" cy="360040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8184" y="587727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FF0000"/>
                  </a:solidFill>
                </a:rPr>
                <a:t>3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0000" y="352559"/>
            <a:ext cx="7927032" cy="769441"/>
          </a:xfrm>
        </p:spPr>
        <p:txBody>
          <a:bodyPr/>
          <a:lstStyle/>
          <a:p>
            <a:r>
              <a:rPr lang="zh-CN" altLang="en-US" dirty="0" smtClean="0"/>
              <a:t>在 </a:t>
            </a:r>
            <a:r>
              <a:rPr lang="en-US" altLang="zh-CN" dirty="0" smtClean="0"/>
              <a:t>Code::Blocks </a:t>
            </a:r>
            <a:r>
              <a:rPr lang="zh-CN" altLang="en-US" dirty="0" smtClean="0"/>
              <a:t>中执行程序</a:t>
            </a:r>
            <a:endParaRPr lang="zh-CN" altLang="en-US" dirty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827584" y="1340768"/>
            <a:ext cx="8028384" cy="129614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 smtClean="0"/>
              <a:t>一种方式是先生成 </a:t>
            </a:r>
            <a:r>
              <a:rPr lang="en-US" altLang="zh-CN" sz="2400" dirty="0" smtClean="0"/>
              <a:t>build</a:t>
            </a:r>
            <a:r>
              <a:rPr lang="zh-CN" altLang="en-US" sz="2400" dirty="0" smtClean="0"/>
              <a:t>，再执行 </a:t>
            </a:r>
            <a:r>
              <a:rPr lang="en-US" altLang="zh-CN" sz="2400" dirty="0" smtClean="0"/>
              <a:t>run</a:t>
            </a:r>
            <a:r>
              <a:rPr lang="zh-CN" altLang="en-US" sz="2400" dirty="0" smtClean="0"/>
              <a:t>；另外一种方式是</a:t>
            </a:r>
            <a:endParaRPr lang="en-US" altLang="zh-CN" sz="2400" dirty="0" smtClean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 smtClean="0"/>
              <a:t>build and run</a:t>
            </a:r>
            <a:r>
              <a:rPr lang="zh-CN" altLang="en-US" sz="2400" dirty="0" smtClean="0"/>
              <a:t>，熟练使用其中一种即可。还有一个调试执</a:t>
            </a:r>
            <a:endParaRPr lang="en-US" altLang="zh-CN" sz="2400" dirty="0" smtClean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 smtClean="0"/>
              <a:t>行，会穿插在习题课间讲授。</a:t>
            </a:r>
            <a:endParaRPr lang="en-US" altLang="zh-CN" sz="2400" dirty="0" smtClean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 smtClean="0"/>
              <a:t>方式一：</a:t>
            </a:r>
            <a:endParaRPr lang="en-US" altLang="zh-CN" sz="2400" dirty="0" smtClean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400" dirty="0" smtClean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400" dirty="0" smtClean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400" dirty="0" smtClean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400" dirty="0" smtClean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400" dirty="0" smtClean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 smtClean="0"/>
              <a:t>方式二：</a:t>
            </a:r>
          </a:p>
        </p:txBody>
      </p:sp>
      <p:pic>
        <p:nvPicPr>
          <p:cNvPr id="5" name="图片 4" descr="codeblocks8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92080" y="2636912"/>
            <a:ext cx="2438095" cy="1447619"/>
          </a:xfrm>
          <a:prstGeom prst="rect">
            <a:avLst/>
          </a:prstGeom>
        </p:spPr>
      </p:pic>
      <p:pic>
        <p:nvPicPr>
          <p:cNvPr id="6" name="图片 5" descr="codeblocks85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95736" y="2636912"/>
            <a:ext cx="2733334" cy="1571429"/>
          </a:xfrm>
          <a:prstGeom prst="rect">
            <a:avLst/>
          </a:prstGeom>
        </p:spPr>
      </p:pic>
      <p:pic>
        <p:nvPicPr>
          <p:cNvPr id="7" name="图片 6" descr="codeblocks8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95736" y="4797152"/>
            <a:ext cx="2847619" cy="152381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Code::Blocks </a:t>
            </a:r>
            <a:r>
              <a:rPr lang="zh-CN" altLang="en-US" dirty="0" smtClean="0"/>
              <a:t>下载安装</a:t>
            </a:r>
            <a:endParaRPr lang="zh-CN" altLang="en-US" dirty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官网：</a:t>
            </a:r>
            <a:r>
              <a:rPr lang="en-US" altLang="zh-CN" dirty="0" smtClean="0">
                <a:hlinkClick r:id="rId3"/>
              </a:rPr>
              <a:t>http://www.codeblocks.org</a:t>
            </a:r>
            <a:endParaRPr lang="en-US" altLang="zh-CN" dirty="0" smtClean="0"/>
          </a:p>
          <a:p>
            <a:r>
              <a:rPr lang="zh-CN" altLang="en-US" dirty="0" smtClean="0"/>
              <a:t>官网下载地址：</a:t>
            </a:r>
            <a:r>
              <a:rPr lang="en-US" altLang="zh-CN" dirty="0" smtClean="0"/>
              <a:t> http://www.codeblocks.org/downloads/binaries</a:t>
            </a:r>
            <a:endParaRPr lang="zh-CN" altLang="en-US" dirty="0" smtClean="0"/>
          </a:p>
        </p:txBody>
      </p:sp>
      <p:pic>
        <p:nvPicPr>
          <p:cNvPr id="4" name="图片 3" descr="codeblocks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7544" y="1772816"/>
            <a:ext cx="8400000" cy="50400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Visual Studio </a:t>
            </a:r>
            <a:r>
              <a:rPr lang="zh-CN" altLang="en-US" dirty="0" smtClean="0"/>
              <a:t>下载安装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0000" y="1268760"/>
            <a:ext cx="8172480" cy="5157320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zh-CN" altLang="en-US" sz="2800" dirty="0" smtClean="0"/>
              <a:t>微软官网：</a:t>
            </a:r>
            <a:r>
              <a:rPr lang="en-US" altLang="zh-CN" sz="2800" dirty="0" smtClean="0"/>
              <a:t>https://www.microsoft.com/</a:t>
            </a:r>
            <a:r>
              <a:rPr lang="en-US" altLang="zh-CN" sz="2800" dirty="0" smtClean="0">
                <a:solidFill>
                  <a:srgbClr val="FF0000"/>
                </a:solidFill>
              </a:rPr>
              <a:t>zh-cn</a:t>
            </a:r>
          </a:p>
          <a:p>
            <a:pPr>
              <a:lnSpc>
                <a:spcPct val="100000"/>
              </a:lnSpc>
              <a:buNone/>
            </a:pPr>
            <a:r>
              <a:rPr lang="zh-CN" altLang="en-US" sz="2800" dirty="0" smtClean="0"/>
              <a:t>下载：</a:t>
            </a:r>
            <a:r>
              <a:rPr lang="en-US" altLang="zh-CN" sz="2800" dirty="0" smtClean="0"/>
              <a:t>https://visualstudio.microsoft.com/</a:t>
            </a:r>
            <a:r>
              <a:rPr lang="en-US" altLang="zh-CN" sz="2800" dirty="0" smtClean="0">
                <a:solidFill>
                  <a:srgbClr val="FF0000"/>
                </a:solidFill>
              </a:rPr>
              <a:t>zh-hans</a:t>
            </a:r>
          </a:p>
        </p:txBody>
      </p:sp>
      <p:pic>
        <p:nvPicPr>
          <p:cNvPr id="4" name="图片 3" descr="vs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348880"/>
            <a:ext cx="9144000" cy="2319563"/>
          </a:xfrm>
          <a:prstGeom prst="rect">
            <a:avLst/>
          </a:prstGeom>
        </p:spPr>
      </p:pic>
      <p:pic>
        <p:nvPicPr>
          <p:cNvPr id="6" name="图片 5" descr="vs7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4797152"/>
            <a:ext cx="3390900" cy="1905000"/>
          </a:xfrm>
          <a:prstGeom prst="rect">
            <a:avLst/>
          </a:prstGeom>
        </p:spPr>
      </p:pic>
      <p:pic>
        <p:nvPicPr>
          <p:cNvPr id="7" name="图片 6" descr="vs72.png"/>
          <p:cNvPicPr>
            <a:picLocks noChangeAspect="1"/>
          </p:cNvPicPr>
          <p:nvPr/>
        </p:nvPicPr>
        <p:blipFill>
          <a:blip r:embed="rId4" cstate="print"/>
          <a:srcRect b="20566"/>
          <a:stretch>
            <a:fillRect/>
          </a:stretch>
        </p:blipFill>
        <p:spPr>
          <a:xfrm>
            <a:off x="3779912" y="4769768"/>
            <a:ext cx="3362325" cy="20882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23728" y="5509681"/>
            <a:ext cx="9573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√</a:t>
            </a:r>
            <a:endParaRPr lang="zh-CN" altLang="en-US" sz="6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14487" y="3637473"/>
            <a:ext cx="9573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√</a:t>
            </a:r>
            <a:endParaRPr lang="zh-CN" altLang="en-US" sz="6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Visual Studio </a:t>
            </a:r>
            <a:r>
              <a:rPr lang="zh-CN" altLang="en-US" dirty="0" smtClean="0"/>
              <a:t>下载安装</a:t>
            </a:r>
            <a:endParaRPr lang="zh-CN" altLang="en-US" dirty="0"/>
          </a:p>
        </p:txBody>
      </p:sp>
      <p:pic>
        <p:nvPicPr>
          <p:cNvPr id="10" name="图片 9" descr="vs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0503"/>
            <a:ext cx="9144000" cy="683699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4869160"/>
            <a:ext cx="5328592" cy="1152128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zh-CN" altLang="en-US" sz="2800" dirty="0" smtClean="0"/>
              <a:t>双击“</a:t>
            </a:r>
            <a:r>
              <a:rPr lang="en-US" altLang="zh-CN" sz="2800" dirty="0" smtClean="0"/>
              <a:t>setup.exe</a:t>
            </a:r>
            <a:r>
              <a:rPr lang="zh-CN" altLang="en-US" sz="2800" dirty="0" smtClean="0"/>
              <a:t>”打开安装程序</a:t>
            </a:r>
            <a:endParaRPr lang="en-US" altLang="zh-CN" sz="2800" dirty="0" smtClean="0"/>
          </a:p>
          <a:p>
            <a:pPr>
              <a:lnSpc>
                <a:spcPct val="100000"/>
              </a:lnSpc>
              <a:buNone/>
            </a:pPr>
            <a:r>
              <a:rPr lang="zh-CN" altLang="en-US" sz="2800" dirty="0" smtClean="0"/>
              <a:t>安装 </a:t>
            </a:r>
            <a:r>
              <a:rPr lang="en-US" altLang="zh-CN" sz="2800" dirty="0" smtClean="0"/>
              <a:t>VS 2010</a:t>
            </a:r>
            <a:r>
              <a:rPr lang="zh-CN" altLang="en-US" sz="2800" dirty="0" smtClean="0"/>
              <a:t>。</a:t>
            </a:r>
            <a:endParaRPr lang="en-US" altLang="zh-CN" sz="28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Visual Studio </a:t>
            </a:r>
            <a:r>
              <a:rPr lang="zh-CN" altLang="en-US" dirty="0" smtClean="0"/>
              <a:t>下载安装</a:t>
            </a:r>
            <a:endParaRPr lang="zh-CN" altLang="en-US" dirty="0"/>
          </a:p>
        </p:txBody>
      </p:sp>
      <p:pic>
        <p:nvPicPr>
          <p:cNvPr id="6" name="图片 5" descr="vs2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1100" y="0"/>
            <a:ext cx="7231380" cy="685800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4365104"/>
            <a:ext cx="3240360" cy="64807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zh-CN" altLang="en-US" sz="2800" dirty="0" smtClean="0"/>
              <a:t>该项不建议勾选。</a:t>
            </a:r>
            <a:endParaRPr lang="en-US" altLang="zh-CN" sz="28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Visual Studio </a:t>
            </a:r>
            <a:r>
              <a:rPr lang="zh-CN" altLang="en-US" dirty="0" smtClean="0"/>
              <a:t>下载安装</a:t>
            </a:r>
            <a:endParaRPr lang="zh-CN" altLang="en-US" dirty="0"/>
          </a:p>
        </p:txBody>
      </p:sp>
      <p:pic>
        <p:nvPicPr>
          <p:cNvPr id="6" name="图片 5" descr="vs2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52632" y="0"/>
            <a:ext cx="7239848" cy="685800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4509120"/>
            <a:ext cx="2808312" cy="576064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zh-CN" altLang="en-US" sz="2800" dirty="0" smtClean="0"/>
              <a:t>建议去掉勾选。</a:t>
            </a:r>
            <a:endParaRPr lang="en-US" altLang="zh-CN" sz="28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Visual Studio </a:t>
            </a:r>
            <a:r>
              <a:rPr lang="zh-CN" altLang="en-US" dirty="0" smtClean="0"/>
              <a:t>下载安装</a:t>
            </a:r>
            <a:endParaRPr lang="zh-CN" altLang="en-US" dirty="0"/>
          </a:p>
        </p:txBody>
      </p:sp>
      <p:pic>
        <p:nvPicPr>
          <p:cNvPr id="4" name="图片 3" descr="vs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87388" y="0"/>
            <a:ext cx="7277100" cy="685800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6021288"/>
            <a:ext cx="4536504" cy="64807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zh-CN" altLang="en-US" sz="2800" dirty="0" smtClean="0"/>
              <a:t>必须且只能接受许可条款。</a:t>
            </a:r>
            <a:endParaRPr lang="en-US" altLang="zh-CN" sz="28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Visual Studio </a:t>
            </a:r>
            <a:r>
              <a:rPr lang="zh-CN" altLang="en-US" dirty="0" smtClean="0"/>
              <a:t>下载安装</a:t>
            </a:r>
            <a:endParaRPr lang="zh-CN" altLang="en-US" dirty="0"/>
          </a:p>
        </p:txBody>
      </p:sp>
      <p:pic>
        <p:nvPicPr>
          <p:cNvPr id="4" name="图片 3" descr="vs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9126" y="0"/>
            <a:ext cx="7223354" cy="685800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5517232"/>
            <a:ext cx="5328592" cy="1152128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zh-CN" altLang="en-US" sz="2800" dirty="0" smtClean="0"/>
              <a:t>选“自定义”；点击“浏览”按</a:t>
            </a:r>
            <a:endParaRPr lang="en-US" altLang="zh-CN" sz="2800" dirty="0" smtClean="0"/>
          </a:p>
          <a:p>
            <a:pPr>
              <a:lnSpc>
                <a:spcPct val="100000"/>
              </a:lnSpc>
              <a:buNone/>
            </a:pPr>
            <a:r>
              <a:rPr lang="zh-CN" altLang="en-US" sz="2800" dirty="0" smtClean="0"/>
              <a:t>钮修改安装路径。</a:t>
            </a:r>
            <a:endParaRPr lang="en-US" altLang="zh-CN" sz="28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Visual Studio </a:t>
            </a:r>
            <a:r>
              <a:rPr lang="zh-CN" altLang="en-US" dirty="0" smtClean="0"/>
              <a:t>下载安装</a:t>
            </a:r>
            <a:endParaRPr lang="zh-CN" altLang="en-US" dirty="0"/>
          </a:p>
        </p:txBody>
      </p:sp>
      <p:pic>
        <p:nvPicPr>
          <p:cNvPr id="4" name="图片 3" descr="vs5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9531" y="0"/>
            <a:ext cx="7222949" cy="685800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6021288"/>
            <a:ext cx="3600400" cy="64807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zh-CN" altLang="en-US" sz="2800" dirty="0" smtClean="0"/>
              <a:t>个人建议勾选选项。</a:t>
            </a:r>
            <a:endParaRPr lang="en-US" altLang="zh-CN" sz="28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Visual Studio </a:t>
            </a:r>
            <a:r>
              <a:rPr lang="zh-CN" altLang="en-US" dirty="0" smtClean="0"/>
              <a:t>下载安装</a:t>
            </a:r>
            <a:endParaRPr lang="zh-CN" altLang="en-US" dirty="0"/>
          </a:p>
        </p:txBody>
      </p:sp>
      <p:pic>
        <p:nvPicPr>
          <p:cNvPr id="4" name="图片 3" descr="vs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88668" y="1161684"/>
            <a:ext cx="7203812" cy="5507676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5013176"/>
            <a:ext cx="3816424" cy="1152128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zh-CN" altLang="en-US" sz="2800" dirty="0" smtClean="0"/>
              <a:t>选择“安装文档”可以</a:t>
            </a:r>
            <a:endParaRPr lang="en-US" altLang="zh-CN" sz="2800" dirty="0" smtClean="0"/>
          </a:p>
          <a:p>
            <a:pPr>
              <a:lnSpc>
                <a:spcPct val="100000"/>
              </a:lnSpc>
              <a:buNone/>
            </a:pPr>
            <a:r>
              <a:rPr lang="zh-CN" altLang="en-US" sz="2800" dirty="0" smtClean="0"/>
              <a:t>本地安装帮助文档。</a:t>
            </a:r>
            <a:endParaRPr lang="en-US" altLang="zh-CN" sz="28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 </a:t>
            </a:r>
            <a:r>
              <a:rPr lang="en-US" altLang="zh-CN" dirty="0" smtClean="0"/>
              <a:t>Visual Studio 2010</a:t>
            </a:r>
            <a:endParaRPr lang="zh-CN" altLang="en-US" dirty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827584" y="1268760"/>
            <a:ext cx="8028384" cy="172819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Windows</a:t>
            </a:r>
            <a:r>
              <a:rPr lang="zh-CN" altLang="en-US" sz="2400" dirty="0" smtClean="0">
                <a:solidFill>
                  <a:srgbClr val="FF0000"/>
                </a:solidFill>
              </a:rPr>
              <a:t>菜单</a:t>
            </a:r>
            <a:r>
              <a:rPr lang="en-US" altLang="zh-CN" sz="2400" dirty="0" smtClean="0">
                <a:solidFill>
                  <a:srgbClr val="FF0000"/>
                </a:solidFill>
              </a:rPr>
              <a:t>-&gt;</a:t>
            </a:r>
            <a:r>
              <a:rPr lang="zh-CN" altLang="en-US" sz="2400" dirty="0" smtClean="0">
                <a:solidFill>
                  <a:srgbClr val="FF0000"/>
                </a:solidFill>
              </a:rPr>
              <a:t>所有程序</a:t>
            </a:r>
            <a:r>
              <a:rPr lang="en-US" altLang="zh-CN" sz="2400" dirty="0" smtClean="0">
                <a:solidFill>
                  <a:srgbClr val="FF0000"/>
                </a:solidFill>
              </a:rPr>
              <a:t>-&gt;Microsoft Visual Studio 2010</a:t>
            </a:r>
            <a:r>
              <a:rPr lang="en-US" altLang="zh-CN" sz="2400" dirty="0" smtClean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 smtClean="0"/>
              <a:t>也可以鼠标右键</a:t>
            </a:r>
            <a:r>
              <a:rPr lang="zh-CN" altLang="en-US" sz="2400" dirty="0" smtClean="0">
                <a:solidFill>
                  <a:srgbClr val="FF0000"/>
                </a:solidFill>
              </a:rPr>
              <a:t>“发送到</a:t>
            </a:r>
            <a:r>
              <a:rPr lang="en-US" altLang="zh-CN" sz="2400" dirty="0" smtClean="0">
                <a:solidFill>
                  <a:srgbClr val="FF0000"/>
                </a:solidFill>
              </a:rPr>
              <a:t>-&gt;</a:t>
            </a:r>
            <a:r>
              <a:rPr lang="zh-CN" altLang="en-US" sz="2400" dirty="0" smtClean="0">
                <a:solidFill>
                  <a:srgbClr val="FF0000"/>
                </a:solidFill>
              </a:rPr>
              <a:t>桌面快捷方式”</a:t>
            </a:r>
            <a:r>
              <a:rPr lang="zh-CN" altLang="en-US" sz="2400" dirty="0" smtClean="0"/>
              <a:t>添加快捷方式</a:t>
            </a:r>
            <a:endParaRPr lang="en-US" altLang="zh-CN" sz="2400" dirty="0" smtClean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 smtClean="0"/>
              <a:t>到桌面，在桌面上双击</a:t>
            </a:r>
            <a:endParaRPr lang="en-US" altLang="zh-CN" sz="2400" dirty="0" smtClean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 smtClean="0"/>
              <a:t>运行该软件。</a:t>
            </a:r>
          </a:p>
        </p:txBody>
      </p:sp>
      <p:pic>
        <p:nvPicPr>
          <p:cNvPr id="6" name="图片 5" descr="vs7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11960" y="2132856"/>
            <a:ext cx="4676191" cy="4533334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Code::Blocks </a:t>
            </a:r>
            <a:r>
              <a:rPr lang="zh-CN" altLang="en-US" dirty="0" smtClean="0"/>
              <a:t>下载安装</a:t>
            </a:r>
            <a:endParaRPr lang="zh-CN" altLang="en-US" dirty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144016" y="1268760"/>
            <a:ext cx="8964488" cy="1872208"/>
          </a:xfrm>
        </p:spPr>
        <p:txBody>
          <a:bodyPr/>
          <a:lstStyle/>
          <a:p>
            <a:pPr>
              <a:buNone/>
            </a:pPr>
            <a:r>
              <a:rPr lang="zh-CN" altLang="en-US" sz="2400" dirty="0" smtClean="0">
                <a:solidFill>
                  <a:srgbClr val="FF0000"/>
                </a:solidFill>
              </a:rPr>
              <a:t>官网下载地址：</a:t>
            </a:r>
            <a:r>
              <a:rPr lang="en-US" altLang="zh-CN" sz="2400" dirty="0" smtClean="0">
                <a:solidFill>
                  <a:srgbClr val="FF0000"/>
                </a:solidFill>
              </a:rPr>
              <a:t> http://www.codeblocks.org/downloads/binaries</a:t>
            </a:r>
            <a:endParaRPr lang="zh-CN" altLang="en-US" sz="2400" dirty="0" smtClean="0">
              <a:solidFill>
                <a:srgbClr val="FF0000"/>
              </a:solidFill>
            </a:endParaRPr>
          </a:p>
        </p:txBody>
      </p:sp>
      <p:pic>
        <p:nvPicPr>
          <p:cNvPr id="5" name="图片 4" descr="codeblocks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1844824"/>
            <a:ext cx="5886450" cy="46291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44208" y="2204864"/>
            <a:ext cx="249299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在首页点击</a:t>
            </a:r>
            <a:endParaRPr lang="en-US" altLang="zh-CN" sz="2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Downloads-&gt;</a:t>
            </a:r>
          </a:p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Binaries</a:t>
            </a:r>
          </a:p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进入下载页面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080000" y="352559"/>
            <a:ext cx="7927032" cy="769441"/>
          </a:xfrm>
        </p:spPr>
        <p:txBody>
          <a:bodyPr/>
          <a:lstStyle/>
          <a:p>
            <a:r>
              <a:rPr lang="zh-CN" altLang="en-US" dirty="0" smtClean="0"/>
              <a:t>在 </a:t>
            </a:r>
            <a:r>
              <a:rPr lang="en-US" altLang="zh-CN" dirty="0" smtClean="0"/>
              <a:t>Visual Studio </a:t>
            </a:r>
            <a:r>
              <a:rPr lang="zh-CN" altLang="en-US" dirty="0" smtClean="0"/>
              <a:t>上新建项目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依次点击菜单</a:t>
            </a:r>
            <a:r>
              <a:rPr lang="zh-CN" altLang="en-US" dirty="0" smtClean="0">
                <a:solidFill>
                  <a:srgbClr val="FF0000"/>
                </a:solidFill>
              </a:rPr>
              <a:t>“文件</a:t>
            </a:r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zh-CN" altLang="en-US" dirty="0" smtClean="0">
                <a:solidFill>
                  <a:srgbClr val="FF0000"/>
                </a:solidFill>
              </a:rPr>
              <a:t>新建</a:t>
            </a:r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zh-CN" altLang="en-US" dirty="0" smtClean="0">
                <a:solidFill>
                  <a:srgbClr val="FF0000"/>
                </a:solidFill>
              </a:rPr>
              <a:t>项目”</a:t>
            </a:r>
            <a:r>
              <a:rPr lang="zh-CN" altLang="en-US" dirty="0" smtClean="0"/>
              <a:t>打开新建项目对话框。</a:t>
            </a:r>
            <a:endParaRPr lang="en-US" altLang="zh-CN" dirty="0" smtClean="0"/>
          </a:p>
        </p:txBody>
      </p:sp>
      <p:pic>
        <p:nvPicPr>
          <p:cNvPr id="6" name="图片 5" descr="vs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9832" y="2564904"/>
            <a:ext cx="5628572" cy="3590476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080000" y="352559"/>
            <a:ext cx="7927032" cy="769441"/>
          </a:xfrm>
        </p:spPr>
        <p:txBody>
          <a:bodyPr/>
          <a:lstStyle/>
          <a:p>
            <a:r>
              <a:rPr lang="zh-CN" altLang="en-US" dirty="0" smtClean="0"/>
              <a:t>在 </a:t>
            </a:r>
            <a:r>
              <a:rPr lang="en-US" altLang="zh-CN" dirty="0" smtClean="0"/>
              <a:t>Visual Studio </a:t>
            </a:r>
            <a:r>
              <a:rPr lang="zh-CN" altLang="en-US" dirty="0" smtClean="0"/>
              <a:t>上新建项目</a:t>
            </a:r>
            <a:endParaRPr lang="zh-CN" altLang="en-US" dirty="0"/>
          </a:p>
        </p:txBody>
      </p:sp>
      <p:pic>
        <p:nvPicPr>
          <p:cNvPr id="8" name="图片 7" descr="vs9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0" y="44624"/>
            <a:ext cx="9095239" cy="6285715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9672" y="2708920"/>
            <a:ext cx="6912768" cy="1512168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zh-CN" altLang="en-US" sz="2400" dirty="0" smtClean="0"/>
              <a:t>依次选</a:t>
            </a:r>
            <a:r>
              <a:rPr lang="zh-CN" altLang="en-US" sz="2400" dirty="0" smtClean="0">
                <a:solidFill>
                  <a:srgbClr val="FF0000"/>
                </a:solidFill>
              </a:rPr>
              <a:t>“</a:t>
            </a:r>
            <a:r>
              <a:rPr lang="en-US" altLang="zh-CN" sz="2400" dirty="0" smtClean="0">
                <a:solidFill>
                  <a:srgbClr val="FF0000"/>
                </a:solidFill>
              </a:rPr>
              <a:t>Visual C</a:t>
            </a:r>
            <a:r>
              <a:rPr lang="en-US" altLang="zh-CN" sz="2400" dirty="0" smtClean="0">
                <a:solidFill>
                  <a:srgbClr val="FF0000"/>
                </a:solidFill>
              </a:rPr>
              <a:t>++-&gt;Win32 </a:t>
            </a:r>
            <a:r>
              <a:rPr lang="zh-CN" altLang="en-US" sz="2400" dirty="0" smtClean="0">
                <a:solidFill>
                  <a:srgbClr val="FF0000"/>
                </a:solidFill>
              </a:rPr>
              <a:t>控制台应用程序”；</a:t>
            </a: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点击</a:t>
            </a:r>
            <a:r>
              <a:rPr lang="zh-CN" altLang="en-US" sz="2400" dirty="0" smtClean="0">
                <a:solidFill>
                  <a:srgbClr val="FF0000"/>
                </a:solidFill>
              </a:rPr>
              <a:t>“浏览”</a:t>
            </a:r>
            <a:r>
              <a:rPr lang="zh-CN" altLang="en-US" sz="2400" dirty="0" smtClean="0"/>
              <a:t>按钮设置项目保存位置；</a:t>
            </a: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输入项目名称，</a:t>
            </a:r>
            <a:r>
              <a:rPr lang="zh-CN" altLang="en-US" sz="2400" dirty="0" smtClean="0">
                <a:solidFill>
                  <a:srgbClr val="FF0000"/>
                </a:solidFill>
              </a:rPr>
              <a:t>“确定”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在 </a:t>
            </a:r>
            <a:r>
              <a:rPr lang="en-US" altLang="zh-CN" smtClean="0"/>
              <a:t>Visual Studio </a:t>
            </a:r>
            <a:r>
              <a:rPr lang="zh-CN" altLang="en-US" smtClean="0"/>
              <a:t>上新建项目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936" y="1440032"/>
            <a:ext cx="8172480" cy="5157320"/>
          </a:xfrm>
        </p:spPr>
        <p:txBody>
          <a:bodyPr/>
          <a:lstStyle/>
          <a:p>
            <a:pPr>
              <a:buNone/>
            </a:pPr>
            <a:r>
              <a:rPr lang="zh-CN" altLang="en-US" sz="2800" dirty="0" smtClean="0"/>
              <a:t>点击</a:t>
            </a:r>
            <a:r>
              <a:rPr lang="zh-CN" altLang="en-US" sz="2800" dirty="0" smtClean="0">
                <a:solidFill>
                  <a:srgbClr val="FF0000"/>
                </a:solidFill>
              </a:rPr>
              <a:t>“下一步”</a:t>
            </a:r>
            <a:r>
              <a:rPr lang="zh-CN" altLang="en-US" sz="2800" dirty="0" smtClean="0"/>
              <a:t>；</a:t>
            </a:r>
            <a:endParaRPr lang="en-US" altLang="zh-CN" sz="2800" dirty="0" smtClean="0"/>
          </a:p>
          <a:p>
            <a:pPr>
              <a:buNone/>
            </a:pPr>
            <a:r>
              <a:rPr lang="zh-CN" altLang="en-US" sz="2800" dirty="0" smtClean="0"/>
              <a:t>千万不能点击</a:t>
            </a:r>
            <a:endParaRPr lang="en-US" altLang="zh-CN" sz="2800" dirty="0" smtClean="0"/>
          </a:p>
          <a:p>
            <a:pPr>
              <a:buNone/>
            </a:pPr>
            <a:r>
              <a:rPr lang="zh-CN" altLang="en-US" sz="2800" dirty="0" smtClean="0"/>
              <a:t>“完成”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</p:txBody>
      </p:sp>
      <p:pic>
        <p:nvPicPr>
          <p:cNvPr id="6" name="图片 5" descr="vs9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87824" y="1628800"/>
            <a:ext cx="5952381" cy="5047619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080000" y="352559"/>
            <a:ext cx="7927032" cy="769441"/>
          </a:xfrm>
        </p:spPr>
        <p:txBody>
          <a:bodyPr/>
          <a:lstStyle/>
          <a:p>
            <a:r>
              <a:rPr lang="zh-CN" altLang="en-US" dirty="0" smtClean="0"/>
              <a:t>在 </a:t>
            </a:r>
            <a:r>
              <a:rPr lang="en-US" altLang="zh-CN" dirty="0" smtClean="0"/>
              <a:t>Visual Studio </a:t>
            </a:r>
            <a:r>
              <a:rPr lang="zh-CN" altLang="en-US" dirty="0" smtClean="0"/>
              <a:t>上新建项目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584048"/>
            <a:ext cx="4896544" cy="5157320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勾选</a:t>
            </a:r>
            <a:r>
              <a:rPr lang="zh-CN" altLang="en-US" dirty="0" smtClean="0">
                <a:solidFill>
                  <a:srgbClr val="FF0000"/>
                </a:solidFill>
              </a:rPr>
              <a:t>“空项目”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pic>
        <p:nvPicPr>
          <p:cNvPr id="4" name="图片 3" descr="vs9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15816" y="1628800"/>
            <a:ext cx="5952381" cy="5047619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080000" y="352559"/>
            <a:ext cx="7927032" cy="769441"/>
          </a:xfrm>
        </p:spPr>
        <p:txBody>
          <a:bodyPr/>
          <a:lstStyle/>
          <a:p>
            <a:r>
              <a:rPr lang="zh-CN" altLang="en-US" dirty="0" smtClean="0"/>
              <a:t>在 </a:t>
            </a:r>
            <a:r>
              <a:rPr lang="en-US" altLang="zh-CN" dirty="0" smtClean="0"/>
              <a:t>Visual Studio </a:t>
            </a:r>
            <a:r>
              <a:rPr lang="zh-CN" altLang="en-US" dirty="0" smtClean="0"/>
              <a:t>上新建项目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584048"/>
            <a:ext cx="4896544" cy="5157320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勾选</a:t>
            </a:r>
            <a:r>
              <a:rPr lang="zh-CN" altLang="en-US" dirty="0" smtClean="0">
                <a:solidFill>
                  <a:srgbClr val="FF0000"/>
                </a:solidFill>
              </a:rPr>
              <a:t>“空项目”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zh-CN" altLang="en-US" dirty="0" smtClean="0"/>
              <a:t>“完成”</a:t>
            </a:r>
            <a:endParaRPr lang="en-US" altLang="zh-CN" dirty="0" smtClean="0"/>
          </a:p>
        </p:txBody>
      </p:sp>
      <p:pic>
        <p:nvPicPr>
          <p:cNvPr id="6" name="图片 5" descr="vs9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9832" y="1772816"/>
            <a:ext cx="5857143" cy="4952381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080000" y="352559"/>
            <a:ext cx="7927032" cy="769441"/>
          </a:xfrm>
        </p:spPr>
        <p:txBody>
          <a:bodyPr/>
          <a:lstStyle/>
          <a:p>
            <a:r>
              <a:rPr lang="zh-CN" altLang="en-US" dirty="0" smtClean="0"/>
              <a:t>在 </a:t>
            </a:r>
            <a:r>
              <a:rPr lang="en-US" altLang="zh-CN" dirty="0" smtClean="0"/>
              <a:t>Visual Studio </a:t>
            </a:r>
            <a:r>
              <a:rPr lang="zh-CN" altLang="en-US" dirty="0" smtClean="0"/>
              <a:t>上新建项目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0000" y="1268760"/>
            <a:ext cx="8172480" cy="515732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/>
              <a:t>鼠标右键</a:t>
            </a:r>
            <a:r>
              <a:rPr lang="zh-CN" altLang="en-US" dirty="0" smtClean="0">
                <a:solidFill>
                  <a:srgbClr val="FF0000"/>
                </a:solidFill>
              </a:rPr>
              <a:t>“源文件”</a:t>
            </a:r>
            <a:r>
              <a:rPr lang="zh-CN" altLang="en-US" dirty="0" smtClean="0"/>
              <a:t>文件夹，</a:t>
            </a:r>
            <a:endParaRPr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/>
              <a:t>选“</a:t>
            </a:r>
            <a:r>
              <a:rPr lang="zh-CN" altLang="en-US" dirty="0" smtClean="0">
                <a:solidFill>
                  <a:srgbClr val="FF0000"/>
                </a:solidFill>
              </a:rPr>
              <a:t>添加</a:t>
            </a:r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zh-CN" altLang="en-US" dirty="0" smtClean="0">
                <a:solidFill>
                  <a:srgbClr val="FF0000"/>
                </a:solidFill>
              </a:rPr>
              <a:t>新建项</a:t>
            </a:r>
            <a:r>
              <a:rPr lang="zh-CN" altLang="en-US" dirty="0" smtClean="0"/>
              <a:t>”。</a:t>
            </a:r>
            <a:endParaRPr lang="en-US" altLang="zh-CN" dirty="0" smtClean="0"/>
          </a:p>
        </p:txBody>
      </p:sp>
      <p:pic>
        <p:nvPicPr>
          <p:cNvPr id="4" name="图片 3" descr="vs9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87824" y="2348880"/>
            <a:ext cx="5942858" cy="432381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080000" y="352559"/>
            <a:ext cx="7927032" cy="769441"/>
          </a:xfrm>
        </p:spPr>
        <p:txBody>
          <a:bodyPr/>
          <a:lstStyle/>
          <a:p>
            <a:r>
              <a:rPr lang="zh-CN" altLang="en-US" dirty="0" smtClean="0"/>
              <a:t>在 </a:t>
            </a:r>
            <a:r>
              <a:rPr lang="en-US" altLang="zh-CN" dirty="0" smtClean="0"/>
              <a:t>Visual Studio </a:t>
            </a:r>
            <a:r>
              <a:rPr lang="zh-CN" altLang="en-US" dirty="0" smtClean="0"/>
              <a:t>上新建项目</a:t>
            </a:r>
            <a:endParaRPr lang="zh-CN" altLang="en-US" dirty="0"/>
          </a:p>
        </p:txBody>
      </p:sp>
      <p:pic>
        <p:nvPicPr>
          <p:cNvPr id="4" name="图片 3" descr="vs9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0" y="286142"/>
            <a:ext cx="9095239" cy="6285715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2008" y="2996952"/>
            <a:ext cx="7596416" cy="1440160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800" dirty="0" smtClean="0">
                <a:solidFill>
                  <a:schemeClr val="tx1"/>
                </a:solidFill>
              </a:rPr>
              <a:t>选择“</a:t>
            </a:r>
            <a:r>
              <a:rPr lang="en-US" altLang="zh-CN" sz="2800" dirty="0" smtClean="0">
                <a:solidFill>
                  <a:schemeClr val="tx1"/>
                </a:solidFill>
              </a:rPr>
              <a:t>C++ </a:t>
            </a:r>
            <a:r>
              <a:rPr lang="zh-CN" altLang="en-US" sz="2800" dirty="0" smtClean="0">
                <a:solidFill>
                  <a:schemeClr val="tx1"/>
                </a:solidFill>
              </a:rPr>
              <a:t>文件</a:t>
            </a:r>
            <a:r>
              <a:rPr lang="en-US" altLang="zh-CN" sz="2800" dirty="0" smtClean="0">
                <a:solidFill>
                  <a:schemeClr val="tx1"/>
                </a:solidFill>
              </a:rPr>
              <a:t>(.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cpp</a:t>
            </a:r>
            <a:r>
              <a:rPr lang="en-US" altLang="zh-CN" sz="2800" dirty="0" smtClean="0">
                <a:solidFill>
                  <a:schemeClr val="tx1"/>
                </a:solidFill>
              </a:rPr>
              <a:t>)</a:t>
            </a:r>
            <a:r>
              <a:rPr lang="zh-CN" altLang="en-US" sz="2800" dirty="0" smtClean="0">
                <a:solidFill>
                  <a:schemeClr val="tx1"/>
                </a:solidFill>
              </a:rPr>
              <a:t>”</a:t>
            </a:r>
            <a:r>
              <a:rPr lang="zh-CN" altLang="en-US" sz="2800" dirty="0" smtClean="0">
                <a:solidFill>
                  <a:schemeClr val="tx1"/>
                </a:solidFill>
              </a:rPr>
              <a:t>；填写文件名称，建议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800" dirty="0" smtClean="0">
                <a:solidFill>
                  <a:schemeClr val="tx1"/>
                </a:solidFill>
              </a:rPr>
              <a:t>和项目名称一样，对于 </a:t>
            </a:r>
            <a:r>
              <a:rPr lang="en-US" altLang="zh-CN" sz="2800" dirty="0" smtClean="0">
                <a:solidFill>
                  <a:schemeClr val="tx1"/>
                </a:solidFill>
              </a:rPr>
              <a:t>C </a:t>
            </a:r>
            <a:r>
              <a:rPr lang="zh-CN" altLang="en-US" sz="2800" dirty="0" smtClean="0">
                <a:solidFill>
                  <a:schemeClr val="tx1"/>
                </a:solidFill>
              </a:rPr>
              <a:t>语言源程序，建议手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800" dirty="0" smtClean="0">
                <a:solidFill>
                  <a:schemeClr val="tx1"/>
                </a:solidFill>
              </a:rPr>
              <a:t>动添加扩展名“</a:t>
            </a:r>
            <a:r>
              <a:rPr lang="en-US" altLang="zh-CN" sz="2800" dirty="0" smtClean="0">
                <a:solidFill>
                  <a:schemeClr val="tx1"/>
                </a:solidFill>
              </a:rPr>
              <a:t>.c</a:t>
            </a:r>
            <a:r>
              <a:rPr lang="zh-CN" altLang="en-US" sz="2800" dirty="0" smtClean="0">
                <a:solidFill>
                  <a:schemeClr val="tx1"/>
                </a:solidFill>
              </a:rPr>
              <a:t>”；点击“添加”</a:t>
            </a:r>
            <a:r>
              <a:rPr lang="zh-CN" altLang="en-US" sz="2800" dirty="0" smtClean="0">
                <a:solidFill>
                  <a:schemeClr val="tx1"/>
                </a:solidFill>
              </a:rPr>
              <a:t>。</a:t>
            </a:r>
            <a:endParaRPr lang="en-US" altLang="zh-CN" sz="2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080000" y="352559"/>
            <a:ext cx="7927032" cy="769441"/>
          </a:xfrm>
        </p:spPr>
        <p:txBody>
          <a:bodyPr/>
          <a:lstStyle/>
          <a:p>
            <a:r>
              <a:rPr lang="zh-CN" altLang="en-US" dirty="0" smtClean="0"/>
              <a:t>在 </a:t>
            </a:r>
            <a:r>
              <a:rPr lang="en-US" altLang="zh-CN" dirty="0" smtClean="0"/>
              <a:t>Visual Studio </a:t>
            </a:r>
            <a:r>
              <a:rPr lang="zh-CN" altLang="en-US" dirty="0" smtClean="0"/>
              <a:t>上执行程序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0000" y="1368024"/>
            <a:ext cx="8172480" cy="4221216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依次点击菜单</a:t>
            </a:r>
            <a:r>
              <a:rPr lang="zh-CN" altLang="en-US" dirty="0" smtClean="0">
                <a:solidFill>
                  <a:srgbClr val="FF0000"/>
                </a:solidFill>
              </a:rPr>
              <a:t>“调试</a:t>
            </a:r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zh-CN" altLang="en-US" dirty="0" smtClean="0">
                <a:solidFill>
                  <a:srgbClr val="FF0000"/>
                </a:solidFill>
              </a:rPr>
              <a:t>开始执行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不调试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r>
              <a:rPr lang="zh-CN" altLang="en-US" dirty="0" smtClean="0">
                <a:solidFill>
                  <a:srgbClr val="FF0000"/>
                </a:solidFill>
              </a:rPr>
              <a:t>”</a:t>
            </a:r>
            <a:r>
              <a:rPr lang="zh-CN" altLang="en-US" dirty="0" smtClean="0"/>
              <a:t>运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行程序，也可以使用快捷键“</a:t>
            </a:r>
            <a:r>
              <a:rPr lang="en-US" altLang="zh-CN" dirty="0" smtClean="0"/>
              <a:t>Ctrl+F5</a:t>
            </a:r>
            <a:r>
              <a:rPr lang="zh-CN" altLang="en-US" dirty="0" smtClean="0"/>
              <a:t>”；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千万不要用</a:t>
            </a:r>
            <a:r>
              <a:rPr lang="zh-CN" altLang="en-US" dirty="0" smtClean="0">
                <a:solidFill>
                  <a:srgbClr val="FF0000"/>
                </a:solidFill>
              </a:rPr>
              <a:t>“启动调试”</a:t>
            </a:r>
            <a:r>
              <a:rPr lang="zh-CN" altLang="en-US" dirty="0" smtClean="0"/>
              <a:t>！</a:t>
            </a:r>
            <a:endParaRPr lang="en-US" altLang="zh-CN" dirty="0" smtClean="0"/>
          </a:p>
        </p:txBody>
      </p:sp>
      <p:pic>
        <p:nvPicPr>
          <p:cNvPr id="4" name="图片 3" descr="vs9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8144" y="2739050"/>
            <a:ext cx="2771429" cy="3714286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Code::Blocks </a:t>
            </a:r>
            <a:r>
              <a:rPr lang="zh-CN" altLang="en-US" dirty="0" smtClean="0"/>
              <a:t>下载安装</a:t>
            </a:r>
            <a:endParaRPr lang="zh-CN" altLang="en-US" dirty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144016" y="1340768"/>
            <a:ext cx="8964488" cy="1728192"/>
          </a:xfrm>
        </p:spPr>
        <p:txBody>
          <a:bodyPr/>
          <a:lstStyle/>
          <a:p>
            <a:pPr>
              <a:buNone/>
            </a:pPr>
            <a:r>
              <a:rPr lang="zh-CN" altLang="en-US" sz="2400" dirty="0" smtClean="0">
                <a:solidFill>
                  <a:srgbClr val="FF0000"/>
                </a:solidFill>
              </a:rPr>
              <a:t>官网下载地址：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hlinkClick r:id="rId3"/>
              </a:rPr>
              <a:t>http://www.codeblocks.org/downloads/binaries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zh-CN" altLang="en-US" sz="2400" dirty="0" smtClean="0"/>
              <a:t>具体下载地址在后面，推荐下载</a:t>
            </a:r>
            <a:r>
              <a:rPr lang="zh-CN" altLang="en-US" sz="2400" dirty="0" smtClean="0">
                <a:solidFill>
                  <a:srgbClr val="FF0000"/>
                </a:solidFill>
              </a:rPr>
              <a:t>带编译器</a:t>
            </a:r>
            <a:r>
              <a:rPr lang="zh-CN" altLang="en-US" sz="2400" dirty="0" smtClean="0"/>
              <a:t>免安装版；当然也可以</a:t>
            </a: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选择</a:t>
            </a:r>
            <a:r>
              <a:rPr lang="zh-CN" altLang="en-US" sz="2400" dirty="0" smtClean="0">
                <a:solidFill>
                  <a:srgbClr val="FF0000"/>
                </a:solidFill>
              </a:rPr>
              <a:t>带编译器</a:t>
            </a:r>
            <a:r>
              <a:rPr lang="zh-CN" altLang="en-US" sz="2400" dirty="0" smtClean="0"/>
              <a:t>安装版进行定制安装。</a:t>
            </a:r>
          </a:p>
        </p:txBody>
      </p:sp>
      <p:pic>
        <p:nvPicPr>
          <p:cNvPr id="7" name="图片 6" descr="codeblocks0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2924944"/>
            <a:ext cx="9144000" cy="3571073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 </a:t>
            </a:r>
            <a:r>
              <a:rPr lang="en-US" altLang="zh-CN" dirty="0" smtClean="0"/>
              <a:t>Code::Blocks</a:t>
            </a:r>
            <a:endParaRPr lang="zh-CN" altLang="en-US" dirty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827584" y="1340768"/>
            <a:ext cx="8028384" cy="172819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 smtClean="0"/>
              <a:t>以免安装版为例，解压缩之后双击“</a:t>
            </a:r>
            <a:r>
              <a:rPr lang="en-US" altLang="zh-CN" sz="2400" dirty="0" smtClean="0">
                <a:solidFill>
                  <a:srgbClr val="FF0000"/>
                </a:solidFill>
              </a:rPr>
              <a:t>codeblocks.exe</a:t>
            </a:r>
            <a:r>
              <a:rPr lang="zh-CN" altLang="en-US" sz="2400" dirty="0" smtClean="0"/>
              <a:t>”运行</a:t>
            </a:r>
            <a:endParaRPr lang="en-US" altLang="zh-CN" sz="2400" dirty="0" smtClean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 smtClean="0"/>
              <a:t>软件，也可以先在“</a:t>
            </a:r>
            <a:r>
              <a:rPr lang="en-US" altLang="zh-CN" sz="2400" dirty="0" smtClean="0"/>
              <a:t>codeblocks.exe</a:t>
            </a:r>
            <a:r>
              <a:rPr lang="zh-CN" altLang="en-US" sz="2400" dirty="0" smtClean="0"/>
              <a:t>”文件上鼠标</a:t>
            </a:r>
            <a:r>
              <a:rPr lang="zh-CN" altLang="en-US" sz="2400" dirty="0" smtClean="0">
                <a:solidFill>
                  <a:srgbClr val="FF0000"/>
                </a:solidFill>
              </a:rPr>
              <a:t>右键</a:t>
            </a:r>
            <a:r>
              <a:rPr lang="zh-CN" altLang="en-US" sz="2400" dirty="0" smtClean="0"/>
              <a:t>，选</a:t>
            </a:r>
            <a:endParaRPr lang="en-US" altLang="zh-CN" sz="2400" dirty="0" smtClean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 smtClean="0"/>
              <a:t>择“</a:t>
            </a:r>
            <a:r>
              <a:rPr lang="zh-CN" altLang="en-US" sz="2400" dirty="0" smtClean="0">
                <a:solidFill>
                  <a:srgbClr val="FF0000"/>
                </a:solidFill>
              </a:rPr>
              <a:t>发送到</a:t>
            </a:r>
            <a:r>
              <a:rPr lang="en-US" altLang="zh-CN" sz="2400" dirty="0" smtClean="0">
                <a:solidFill>
                  <a:srgbClr val="FF0000"/>
                </a:solidFill>
              </a:rPr>
              <a:t>-&gt;</a:t>
            </a:r>
            <a:r>
              <a:rPr lang="zh-CN" altLang="en-US" sz="2400" dirty="0" smtClean="0">
                <a:solidFill>
                  <a:srgbClr val="FF0000"/>
                </a:solidFill>
              </a:rPr>
              <a:t>桌面快捷方式</a:t>
            </a:r>
            <a:r>
              <a:rPr lang="zh-CN" altLang="en-US" sz="2400" dirty="0" smtClean="0"/>
              <a:t>”添加快捷方式到桌面，在桌</a:t>
            </a:r>
            <a:endParaRPr lang="en-US" altLang="zh-CN" sz="2400" dirty="0" smtClean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 smtClean="0"/>
              <a:t>面上双击运行该软件。</a:t>
            </a:r>
          </a:p>
        </p:txBody>
      </p:sp>
      <p:pic>
        <p:nvPicPr>
          <p:cNvPr id="5" name="图片 4" descr="codeblocks0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39952" y="2787352"/>
            <a:ext cx="4762500" cy="38100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 </a:t>
            </a:r>
            <a:r>
              <a:rPr lang="en-US" altLang="zh-CN" dirty="0" smtClean="0"/>
              <a:t>Code::Blocks</a:t>
            </a:r>
            <a:endParaRPr lang="zh-CN" altLang="en-US" dirty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827584" y="1340768"/>
            <a:ext cx="8028384" cy="172819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 smtClean="0"/>
              <a:t>对于免安装版，第一次运行时需要配置编译器，可选项可</a:t>
            </a:r>
            <a:endParaRPr lang="en-US" altLang="zh-CN" sz="2400" dirty="0" smtClean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 smtClean="0"/>
              <a:t>能很多，记得选择“</a:t>
            </a:r>
            <a:r>
              <a:rPr lang="en-US" altLang="zh-CN" sz="2400" dirty="0" smtClean="0">
                <a:solidFill>
                  <a:srgbClr val="FF0000"/>
                </a:solidFill>
              </a:rPr>
              <a:t>GNU GCC compiler</a:t>
            </a:r>
            <a:r>
              <a:rPr lang="zh-CN" altLang="en-US" sz="2400" dirty="0" smtClean="0"/>
              <a:t>”</a:t>
            </a:r>
            <a:endParaRPr lang="en-US" altLang="zh-CN" sz="2400" dirty="0" smtClean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 smtClean="0"/>
              <a:t>并“</a:t>
            </a:r>
            <a:r>
              <a:rPr lang="en-US" altLang="zh-CN" sz="2400" dirty="0" smtClean="0">
                <a:solidFill>
                  <a:srgbClr val="FF0000"/>
                </a:solidFill>
              </a:rPr>
              <a:t>Set as default</a:t>
            </a:r>
            <a:r>
              <a:rPr lang="zh-CN" altLang="en-US" sz="2400" dirty="0" smtClean="0"/>
              <a:t>”。</a:t>
            </a:r>
          </a:p>
        </p:txBody>
      </p:sp>
      <p:pic>
        <p:nvPicPr>
          <p:cNvPr id="6" name="图片 5" descr="codeblocks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54964" y="2744512"/>
            <a:ext cx="7049484" cy="3924848"/>
          </a:xfrm>
          <a:prstGeom prst="rect">
            <a:avLst/>
          </a:prstGeom>
        </p:spPr>
      </p:pic>
      <p:sp>
        <p:nvSpPr>
          <p:cNvPr id="8" name="上箭头 7"/>
          <p:cNvSpPr/>
          <p:nvPr/>
        </p:nvSpPr>
        <p:spPr bwMode="auto">
          <a:xfrm rot="3734600">
            <a:off x="2444942" y="3697799"/>
            <a:ext cx="403842" cy="1279979"/>
          </a:xfrm>
          <a:prstGeom prst="upArrow">
            <a:avLst>
              <a:gd name="adj1" fmla="val 49519"/>
              <a:gd name="adj2" fmla="val 128447"/>
            </a:avLst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9" name="上箭头 8"/>
          <p:cNvSpPr/>
          <p:nvPr/>
        </p:nvSpPr>
        <p:spPr bwMode="auto">
          <a:xfrm rot="21384797">
            <a:off x="7768955" y="3800765"/>
            <a:ext cx="403842" cy="927076"/>
          </a:xfrm>
          <a:prstGeom prst="upArrow">
            <a:avLst>
              <a:gd name="adj1" fmla="val 49519"/>
              <a:gd name="adj2" fmla="val 128447"/>
            </a:avLst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0" name="上箭头 9"/>
          <p:cNvSpPr/>
          <p:nvPr/>
        </p:nvSpPr>
        <p:spPr bwMode="auto">
          <a:xfrm rot="15561463">
            <a:off x="6548519" y="5553921"/>
            <a:ext cx="403842" cy="1279979"/>
          </a:xfrm>
          <a:prstGeom prst="upArrow">
            <a:avLst>
              <a:gd name="adj1" fmla="val 49519"/>
              <a:gd name="adj2" fmla="val 128447"/>
            </a:avLst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1" name="十边形 10"/>
          <p:cNvSpPr>
            <a:spLocks/>
          </p:cNvSpPr>
          <p:nvPr/>
        </p:nvSpPr>
        <p:spPr bwMode="auto">
          <a:xfrm>
            <a:off x="2627784" y="3717032"/>
            <a:ext cx="360000" cy="360000"/>
          </a:xfrm>
          <a:prstGeom prst="decag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8000" tIns="0" rIns="91440" bIns="39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十边形 11"/>
          <p:cNvSpPr>
            <a:spLocks/>
          </p:cNvSpPr>
          <p:nvPr/>
        </p:nvSpPr>
        <p:spPr bwMode="auto">
          <a:xfrm>
            <a:off x="8100392" y="3861048"/>
            <a:ext cx="360000" cy="360000"/>
          </a:xfrm>
          <a:prstGeom prst="decag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8000" tIns="0" rIns="91440" bIns="39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2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十边形 12"/>
          <p:cNvSpPr>
            <a:spLocks/>
          </p:cNvSpPr>
          <p:nvPr/>
        </p:nvSpPr>
        <p:spPr bwMode="auto">
          <a:xfrm>
            <a:off x="5940152" y="5877272"/>
            <a:ext cx="360000" cy="360000"/>
          </a:xfrm>
          <a:prstGeom prst="decag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8000" tIns="0" rIns="91440" bIns="39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3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 </a:t>
            </a:r>
            <a:r>
              <a:rPr lang="en-US" altLang="zh-CN" dirty="0" smtClean="0"/>
              <a:t>Code::Blocks</a:t>
            </a:r>
            <a:endParaRPr lang="zh-CN" altLang="en-US" dirty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827584" y="1340768"/>
            <a:ext cx="8028384" cy="108012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 smtClean="0"/>
              <a:t>第一次运行时还会询问该软件要关联哪些类型的文件，选</a:t>
            </a:r>
            <a:endParaRPr lang="en-US" altLang="zh-CN" sz="2400" dirty="0" smtClean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 smtClean="0"/>
              <a:t>择第一项不做关联“</a:t>
            </a:r>
            <a:r>
              <a:rPr lang="en-US" altLang="zh-CN" sz="2400" dirty="0" smtClean="0"/>
              <a:t>ok</a:t>
            </a:r>
            <a:r>
              <a:rPr lang="zh-CN" altLang="en-US" sz="2400" dirty="0" smtClean="0"/>
              <a:t>”即可。</a:t>
            </a:r>
          </a:p>
        </p:txBody>
      </p:sp>
      <p:pic>
        <p:nvPicPr>
          <p:cNvPr id="14" name="图片 13" descr="codeblocks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63688" y="2204864"/>
            <a:ext cx="6934200" cy="440055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 </a:t>
            </a:r>
            <a:r>
              <a:rPr lang="en-US" altLang="zh-CN" dirty="0" smtClean="0"/>
              <a:t>Code::Blocks </a:t>
            </a:r>
            <a:r>
              <a:rPr lang="zh-CN" altLang="en-US" dirty="0" smtClean="0"/>
              <a:t>上新建项目</a:t>
            </a:r>
            <a:endParaRPr lang="zh-CN" altLang="en-US" dirty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827584" y="1340768"/>
            <a:ext cx="8028384" cy="108012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 smtClean="0"/>
              <a:t>依次选择</a:t>
            </a:r>
            <a:r>
              <a:rPr lang="zh-CN" altLang="en-US" dirty="0" smtClean="0">
                <a:solidFill>
                  <a:srgbClr val="FF0000"/>
                </a:solidFill>
              </a:rPr>
              <a:t>“</a:t>
            </a:r>
            <a:r>
              <a:rPr lang="en-US" altLang="zh-CN" dirty="0" smtClean="0">
                <a:solidFill>
                  <a:srgbClr val="FF0000"/>
                </a:solidFill>
              </a:rPr>
              <a:t>File</a:t>
            </a:r>
            <a:r>
              <a:rPr lang="zh-CN" altLang="en-US" dirty="0" smtClean="0">
                <a:solidFill>
                  <a:srgbClr val="FF0000"/>
                </a:solidFill>
              </a:rPr>
              <a:t>”</a:t>
            </a:r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zh-CN" altLang="en-US" dirty="0" smtClean="0">
                <a:solidFill>
                  <a:srgbClr val="FF0000"/>
                </a:solidFill>
              </a:rPr>
              <a:t>“</a:t>
            </a:r>
            <a:r>
              <a:rPr lang="en-US" altLang="zh-CN" dirty="0" smtClean="0">
                <a:solidFill>
                  <a:srgbClr val="FF0000"/>
                </a:solidFill>
              </a:rPr>
              <a:t>New</a:t>
            </a:r>
            <a:r>
              <a:rPr lang="zh-CN" altLang="en-US" dirty="0" smtClean="0">
                <a:solidFill>
                  <a:srgbClr val="FF0000"/>
                </a:solidFill>
              </a:rPr>
              <a:t>”</a:t>
            </a:r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zh-CN" altLang="en-US" dirty="0" smtClean="0">
                <a:solidFill>
                  <a:srgbClr val="FF0000"/>
                </a:solidFill>
              </a:rPr>
              <a:t>“</a:t>
            </a:r>
            <a:r>
              <a:rPr lang="en-US" altLang="zh-CN" dirty="0" smtClean="0">
                <a:solidFill>
                  <a:srgbClr val="FF0000"/>
                </a:solidFill>
              </a:rPr>
              <a:t>Project…</a:t>
            </a:r>
            <a:r>
              <a:rPr lang="zh-CN" altLang="en-US" dirty="0" smtClean="0">
                <a:solidFill>
                  <a:srgbClr val="FF0000"/>
                </a:solidFill>
              </a:rPr>
              <a:t>”</a:t>
            </a:r>
            <a:r>
              <a:rPr lang="zh-CN" altLang="en-US" sz="2400" dirty="0" smtClean="0"/>
              <a:t>，</a:t>
            </a:r>
            <a:endParaRPr lang="en-US" altLang="zh-CN" sz="2400" dirty="0" smtClean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 smtClean="0"/>
              <a:t>鼠标左键单击后弹出新建项目对话框。</a:t>
            </a:r>
          </a:p>
        </p:txBody>
      </p:sp>
      <p:pic>
        <p:nvPicPr>
          <p:cNvPr id="5" name="图片 4" descr="codeblocks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634285"/>
            <a:ext cx="9144000" cy="3387003"/>
          </a:xfrm>
          <a:prstGeom prst="rect">
            <a:avLst/>
          </a:prstGeom>
        </p:spPr>
      </p:pic>
      <p:sp>
        <p:nvSpPr>
          <p:cNvPr id="6" name="十边形 5"/>
          <p:cNvSpPr>
            <a:spLocks/>
          </p:cNvSpPr>
          <p:nvPr/>
        </p:nvSpPr>
        <p:spPr bwMode="auto">
          <a:xfrm>
            <a:off x="539584" y="1535308"/>
            <a:ext cx="288000" cy="288000"/>
          </a:xfrm>
          <a:prstGeom prst="decag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8000" tIns="0" rIns="91440" bIns="324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endParaRPr kumimoji="1" lang="zh-CN" altLang="en-US" sz="2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codeblocks4.png"/>
          <p:cNvPicPr>
            <a:picLocks noChangeAspect="1"/>
          </p:cNvPicPr>
          <p:nvPr/>
        </p:nvPicPr>
        <p:blipFill>
          <a:blip r:embed="rId3" cstate="print"/>
          <a:srcRect l="4085" t="8572" r="7064" b="1418"/>
          <a:stretch>
            <a:fillRect/>
          </a:stretch>
        </p:blipFill>
        <p:spPr>
          <a:xfrm>
            <a:off x="1547664" y="2060848"/>
            <a:ext cx="6264696" cy="453650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 </a:t>
            </a:r>
            <a:r>
              <a:rPr lang="en-US" altLang="zh-CN" dirty="0" smtClean="0"/>
              <a:t>Code::Blocks </a:t>
            </a:r>
            <a:r>
              <a:rPr lang="zh-CN" altLang="en-US" dirty="0" smtClean="0"/>
              <a:t>上新建项目</a:t>
            </a:r>
            <a:endParaRPr lang="zh-CN" altLang="en-US" dirty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827584" y="1340768"/>
            <a:ext cx="8028384" cy="108012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 smtClean="0"/>
              <a:t>选择控制台应用程序</a:t>
            </a:r>
            <a:r>
              <a:rPr lang="zh-CN" altLang="en-US" dirty="0" smtClean="0">
                <a:solidFill>
                  <a:srgbClr val="FF0000"/>
                </a:solidFill>
              </a:rPr>
              <a:t>“</a:t>
            </a:r>
            <a:r>
              <a:rPr lang="en-US" altLang="zh-CN" dirty="0" smtClean="0">
                <a:solidFill>
                  <a:srgbClr val="FF0000"/>
                </a:solidFill>
              </a:rPr>
              <a:t>Console application</a:t>
            </a:r>
            <a:r>
              <a:rPr lang="zh-CN" altLang="en-US" dirty="0" smtClean="0">
                <a:solidFill>
                  <a:srgbClr val="FF0000"/>
                </a:solidFill>
              </a:rPr>
              <a:t>”</a:t>
            </a:r>
            <a:r>
              <a:rPr lang="zh-CN" altLang="en-US" sz="2400" dirty="0" smtClean="0"/>
              <a:t>，鼠</a:t>
            </a:r>
            <a:endParaRPr lang="en-US" altLang="zh-CN" sz="2400" dirty="0" smtClean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 smtClean="0"/>
              <a:t>标左键单击“</a:t>
            </a:r>
            <a:r>
              <a:rPr lang="en-US" altLang="zh-CN" sz="2400" dirty="0" smtClean="0"/>
              <a:t>Go</a:t>
            </a:r>
            <a:r>
              <a:rPr lang="zh-CN" altLang="en-US" sz="2400" dirty="0" smtClean="0"/>
              <a:t>”后弹出下一对话框。</a:t>
            </a:r>
          </a:p>
        </p:txBody>
      </p:sp>
      <p:sp>
        <p:nvSpPr>
          <p:cNvPr id="6" name="十边形 5"/>
          <p:cNvSpPr>
            <a:spLocks/>
          </p:cNvSpPr>
          <p:nvPr/>
        </p:nvSpPr>
        <p:spPr bwMode="auto">
          <a:xfrm>
            <a:off x="539584" y="1535308"/>
            <a:ext cx="288000" cy="288000"/>
          </a:xfrm>
          <a:prstGeom prst="decag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8000" tIns="0" rIns="91440" bIns="324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2</a:t>
            </a:r>
            <a:endParaRPr kumimoji="1" lang="zh-CN" altLang="en-US" sz="2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6" grpId="0" animBg="1"/>
    </p:bldLst>
  </p:timing>
</p:sld>
</file>

<file path=ppt/theme/theme1.xml><?xml version="1.0" encoding="utf-8"?>
<a:theme xmlns:a="http://schemas.openxmlformats.org/drawingml/2006/main" name="Bold Stripes">
  <a:themeElements>
    <a:clrScheme name="">
      <a:dk1>
        <a:srgbClr val="000000"/>
      </a:dk1>
      <a:lt1>
        <a:srgbClr val="F36721"/>
      </a:lt1>
      <a:dk2>
        <a:srgbClr val="000000"/>
      </a:dk2>
      <a:lt2>
        <a:srgbClr val="EAEAEA"/>
      </a:lt2>
      <a:accent1>
        <a:srgbClr val="FFFFFF"/>
      </a:accent1>
      <a:accent2>
        <a:srgbClr val="DDDDDD"/>
      </a:accent2>
      <a:accent3>
        <a:srgbClr val="F8B8AB"/>
      </a:accent3>
      <a:accent4>
        <a:srgbClr val="000000"/>
      </a:accent4>
      <a:accent5>
        <a:srgbClr val="FFFFFF"/>
      </a:accent5>
      <a:accent6>
        <a:srgbClr val="C8C8C8"/>
      </a:accent6>
      <a:hlink>
        <a:srgbClr val="000000"/>
      </a:hlink>
      <a:folHlink>
        <a:srgbClr val="969696"/>
      </a:folHlink>
    </a:clrScheme>
    <a:fontScheme name="Bold Stripes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28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Bold Stripes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ld Stripes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5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993300"/>
        </a:hlink>
        <a:folHlink>
          <a:srgbClr val="FB737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6">
        <a:dk1>
          <a:srgbClr val="000000"/>
        </a:dk1>
        <a:lt1>
          <a:srgbClr val="F36721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8B8AB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993300"/>
        </a:hlink>
        <a:folHlink>
          <a:srgbClr val="FB737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7">
        <a:dk1>
          <a:srgbClr val="000000"/>
        </a:dk1>
        <a:lt1>
          <a:srgbClr val="F36721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8B8AB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993300"/>
        </a:hlink>
        <a:folHlink>
          <a:srgbClr val="DB03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ld Stripes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5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993300"/>
        </a:hlink>
        <a:folHlink>
          <a:srgbClr val="FB737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6">
        <a:dk1>
          <a:srgbClr val="000000"/>
        </a:dk1>
        <a:lt1>
          <a:srgbClr val="F36721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8B8AB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993300"/>
        </a:hlink>
        <a:folHlink>
          <a:srgbClr val="FB737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7">
        <a:dk1>
          <a:srgbClr val="000000"/>
        </a:dk1>
        <a:lt1>
          <a:srgbClr val="F36721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8B8AB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993300"/>
        </a:hlink>
        <a:folHlink>
          <a:srgbClr val="DB03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8">
        <a:dk1>
          <a:srgbClr val="000000"/>
        </a:dk1>
        <a:lt1>
          <a:srgbClr val="F36721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8B8AB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0000CC"/>
        </a:hlink>
        <a:folHlink>
          <a:srgbClr val="DB03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ld Stripes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5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993300"/>
        </a:hlink>
        <a:folHlink>
          <a:srgbClr val="FB737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6">
        <a:dk1>
          <a:srgbClr val="000000"/>
        </a:dk1>
        <a:lt1>
          <a:srgbClr val="F36721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8B8AB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993300"/>
        </a:hlink>
        <a:folHlink>
          <a:srgbClr val="FB737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7">
        <a:dk1>
          <a:srgbClr val="000000"/>
        </a:dk1>
        <a:lt1>
          <a:srgbClr val="F36721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8B8AB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993300"/>
        </a:hlink>
        <a:folHlink>
          <a:srgbClr val="DB03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8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ld Stripes 9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10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11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12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993300"/>
        </a:hlink>
        <a:folHlink>
          <a:srgbClr val="FB737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13">
        <a:dk1>
          <a:srgbClr val="000000"/>
        </a:dk1>
        <a:lt1>
          <a:srgbClr val="F36721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8B8AB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993300"/>
        </a:hlink>
        <a:folHlink>
          <a:srgbClr val="FB737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14">
        <a:dk1>
          <a:srgbClr val="000000"/>
        </a:dk1>
        <a:lt1>
          <a:srgbClr val="F36721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8B8AB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993300"/>
        </a:hlink>
        <a:folHlink>
          <a:srgbClr val="DB03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15">
        <a:dk1>
          <a:srgbClr val="000000"/>
        </a:dk1>
        <a:lt1>
          <a:srgbClr val="F36721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8B8AB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0000CC"/>
        </a:hlink>
        <a:folHlink>
          <a:srgbClr val="DB03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16">
        <a:dk1>
          <a:srgbClr val="000000"/>
        </a:dk1>
        <a:lt1>
          <a:srgbClr val="F36721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8B8AB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006699"/>
        </a:hlink>
        <a:folHlink>
          <a:srgbClr val="DB034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old Stripes 7">
    <a:dk1>
      <a:srgbClr val="000000"/>
    </a:dk1>
    <a:lt1>
      <a:srgbClr val="F36721"/>
    </a:lt1>
    <a:dk2>
      <a:srgbClr val="000000"/>
    </a:dk2>
    <a:lt2>
      <a:srgbClr val="EAEAEA"/>
    </a:lt2>
    <a:accent1>
      <a:srgbClr val="FFFFFF"/>
    </a:accent1>
    <a:accent2>
      <a:srgbClr val="DDDDDD"/>
    </a:accent2>
    <a:accent3>
      <a:srgbClr val="F8B8AB"/>
    </a:accent3>
    <a:accent4>
      <a:srgbClr val="000000"/>
    </a:accent4>
    <a:accent5>
      <a:srgbClr val="FFFFFF"/>
    </a:accent5>
    <a:accent6>
      <a:srgbClr val="C8C8C8"/>
    </a:accent6>
    <a:hlink>
      <a:srgbClr val="993300"/>
    </a:hlink>
    <a:folHlink>
      <a:srgbClr val="DB034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7614</TotalTime>
  <Words>1194</Words>
  <Application>Microsoft Office PowerPoint</Application>
  <PresentationFormat>全屏显示(4:3)</PresentationFormat>
  <Paragraphs>175</Paragraphs>
  <Slides>38</Slides>
  <Notes>19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39" baseType="lpstr">
      <vt:lpstr>Bold Stripes</vt:lpstr>
      <vt:lpstr>程序设计基础 高级程序设计</vt:lpstr>
      <vt:lpstr>Code::Blocks 下载安装</vt:lpstr>
      <vt:lpstr>Code::Blocks 下载安装</vt:lpstr>
      <vt:lpstr>Code::Blocks 下载安装</vt:lpstr>
      <vt:lpstr>运行 Code::Blocks</vt:lpstr>
      <vt:lpstr>运行 Code::Blocks</vt:lpstr>
      <vt:lpstr>运行 Code::Blocks</vt:lpstr>
      <vt:lpstr>在 Code::Blocks 上新建项目</vt:lpstr>
      <vt:lpstr>在 Code::Blocks 上新建项目</vt:lpstr>
      <vt:lpstr>在 Code::Blocks 上新建项目</vt:lpstr>
      <vt:lpstr>在 Code::Blocks 上新建项目</vt:lpstr>
      <vt:lpstr>在 Code::Blocks 上新建项目</vt:lpstr>
      <vt:lpstr>在 Code::Blocks 上新建项目</vt:lpstr>
      <vt:lpstr>在 Code::Blocks 上新建项目</vt:lpstr>
      <vt:lpstr>使用 Code::Blocks 注意事项</vt:lpstr>
      <vt:lpstr>使用 Code::Blocks 注意事项</vt:lpstr>
      <vt:lpstr>使用 Code::Blocks 注意事项</vt:lpstr>
      <vt:lpstr>使用 Code::Blocks 注意事项</vt:lpstr>
      <vt:lpstr>在 Code::Blocks 中执行程序</vt:lpstr>
      <vt:lpstr>幻灯片 20</vt:lpstr>
      <vt:lpstr>Visual Studio 下载安装</vt:lpstr>
      <vt:lpstr>Visual Studio 下载安装</vt:lpstr>
      <vt:lpstr>Visual Studio 下载安装</vt:lpstr>
      <vt:lpstr>Visual Studio 下载安装</vt:lpstr>
      <vt:lpstr>Visual Studio 下载安装</vt:lpstr>
      <vt:lpstr>Visual Studio 下载安装</vt:lpstr>
      <vt:lpstr>Visual Studio 下载安装</vt:lpstr>
      <vt:lpstr>Visual Studio 下载安装</vt:lpstr>
      <vt:lpstr>运行 Visual Studio 2010</vt:lpstr>
      <vt:lpstr>在 Visual Studio 上新建项目</vt:lpstr>
      <vt:lpstr>在 Visual Studio 上新建项目</vt:lpstr>
      <vt:lpstr>在 Visual Studio 上新建项目</vt:lpstr>
      <vt:lpstr>在 Visual Studio 上新建项目</vt:lpstr>
      <vt:lpstr>在 Visual Studio 上新建项目</vt:lpstr>
      <vt:lpstr>在 Visual Studio 上新建项目</vt:lpstr>
      <vt:lpstr>在 Visual Studio 上新建项目</vt:lpstr>
      <vt:lpstr>在 Visual Studio 上执行程序</vt:lpstr>
      <vt:lpstr>幻灯片 38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</dc:creator>
  <cp:lastModifiedBy>z</cp:lastModifiedBy>
  <cp:revision>932</cp:revision>
  <dcterms:created xsi:type="dcterms:W3CDTF">2002-12-29T13:24:47Z</dcterms:created>
  <dcterms:modified xsi:type="dcterms:W3CDTF">2018-09-29T04:57:57Z</dcterms:modified>
</cp:coreProperties>
</file>