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84" r:id="rId4"/>
    <p:sldId id="258" r:id="rId5"/>
    <p:sldId id="257" r:id="rId6"/>
    <p:sldId id="259" r:id="rId7"/>
    <p:sldId id="285" r:id="rId8"/>
    <p:sldId id="286" r:id="rId9"/>
    <p:sldId id="260" r:id="rId10"/>
    <p:sldId id="261" r:id="rId11"/>
    <p:sldId id="262" r:id="rId12"/>
    <p:sldId id="266" r:id="rId13"/>
    <p:sldId id="279" r:id="rId14"/>
    <p:sldId id="269" r:id="rId15"/>
    <p:sldId id="270" r:id="rId16"/>
    <p:sldId id="271" r:id="rId17"/>
    <p:sldId id="272" r:id="rId18"/>
    <p:sldId id="280" r:id="rId19"/>
    <p:sldId id="274" r:id="rId20"/>
    <p:sldId id="264" r:id="rId21"/>
    <p:sldId id="281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>
        <p:scale>
          <a:sx n="76" d="100"/>
          <a:sy n="76" d="100"/>
        </p:scale>
        <p:origin x="-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smtClean="0"/>
              <a:t>C</a:t>
            </a:r>
            <a:r>
              <a:rPr lang="zh-CN" altLang="en-US" sz="4000" b="1" dirty="0" smtClean="0"/>
              <a:t>程序设计（第五版）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645920" y="391774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谭浩强  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6998" y="4407441"/>
            <a:ext cx="4889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978-7-302-48144-7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913286"/>
            <a:ext cx="86801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</a:t>
            </a:r>
            <a:r>
              <a:rPr lang="zh-CN" altLang="en-US" sz="1400" smtClean="0"/>
              <a:t>扩充。</a:t>
            </a:r>
            <a:endParaRPr lang="en-US" altLang="zh-CN" sz="1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smtClean="0"/>
              <a:t>C 11</a:t>
            </a:r>
            <a:r>
              <a:rPr lang="zh-CN" altLang="en-US" sz="1400" smtClean="0"/>
              <a:t>标准</a:t>
            </a:r>
            <a:endParaRPr lang="zh-CN" altLang="en-US" sz="1400" dirty="0" smtClean="0"/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</a:p>
        </p:txBody>
      </p:sp>
    </p:spTree>
    <p:extLst>
      <p:ext uri="{BB962C8B-B14F-4D97-AF65-F5344CB8AC3E}">
        <p14:creationId xmlns:p14="http://schemas.microsoft.com/office/powerpoint/2010/main" val="28370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4179355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/>
              <a:t> 语言简洁、紧凑，使用方便、</a:t>
            </a:r>
            <a:r>
              <a:rPr lang="zh-CN" altLang="en-US" sz="2000" dirty="0" smtClean="0"/>
              <a:t>灵活</a:t>
            </a:r>
            <a:endParaRPr lang="en-US" altLang="zh-CN" sz="20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4930917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/>
              <a:t>语法限制不太严格，程序设计自由度大</a:t>
            </a:r>
            <a:endParaRPr lang="en-US" altLang="zh-CN" sz="20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820959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/>
              <a:t>运算符丰富</a:t>
            </a:r>
            <a:endParaRPr lang="en-US" altLang="zh-CN" sz="20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2125368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</a:t>
            </a:r>
            <a:r>
              <a:rPr lang="zh-CN" altLang="en-US" sz="2000" dirty="0"/>
              <a:t>数据类型丰富</a:t>
            </a:r>
            <a:endParaRPr lang="en-US" altLang="zh-CN" sz="20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/>
              <a:t>具有结构化的控制语句</a:t>
            </a:r>
            <a:endParaRPr lang="en-US" altLang="zh-CN" sz="2000" dirty="0"/>
          </a:p>
          <a:p>
            <a:pPr>
              <a:lnSpc>
                <a:spcPct val="120000"/>
              </a:lnSpc>
              <a:defRPr/>
            </a:pPr>
            <a:r>
              <a:rPr lang="zh-CN" altLang="en-US" sz="2000" dirty="0"/>
              <a:t>用函数作为程序的模块单位，便于实现程序的模块化</a:t>
            </a:r>
            <a:endParaRPr lang="en-US" altLang="zh-CN" sz="2000" dirty="0"/>
          </a:p>
          <a:p>
            <a:pPr>
              <a:lnSpc>
                <a:spcPct val="120000"/>
              </a:lnSpc>
              <a:defRPr/>
            </a:pPr>
            <a:r>
              <a:rPr lang="en-US" altLang="zh-CN" sz="2000" dirty="0"/>
              <a:t>C</a:t>
            </a:r>
            <a:r>
              <a:rPr lang="zh-CN" altLang="en-US" sz="2000" dirty="0"/>
              <a:t>语言是完全模块化和结构化的语言</a:t>
            </a:r>
            <a:endParaRPr lang="en-US" altLang="zh-CN" sz="20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626301" y="2079321"/>
            <a:ext cx="3786983" cy="66546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2000" dirty="0"/>
              <a:t>生成目标代码质量高，程序执行效率高</a:t>
            </a:r>
            <a:endParaRPr lang="en-US" altLang="zh-CN" sz="20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1816274" y="3417889"/>
            <a:ext cx="2208071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2000" dirty="0"/>
              <a:t>程序可移植性</a:t>
            </a:r>
            <a:r>
              <a:rPr lang="zh-CN" altLang="en-US" sz="1500" dirty="0"/>
              <a:t>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40"/>
            <a:ext cx="3903387" cy="12366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2000" dirty="0"/>
              <a:t>允许直接访问</a:t>
            </a:r>
            <a:r>
              <a:rPr lang="zh-CN" altLang="en-US" sz="2000"/>
              <a:t>物理</a:t>
            </a:r>
            <a:r>
              <a:rPr lang="zh-CN" altLang="en-US" sz="2000" smtClean="0"/>
              <a:t>地址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3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</a:t>
            </a:r>
            <a:r>
              <a:rPr lang="zh-CN" altLang="en-US" sz="2400" smtClean="0">
                <a:solidFill>
                  <a:schemeClr val="accent1"/>
                </a:solidFill>
              </a:rPr>
              <a:t>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</a:t>
            </a:r>
            <a:r>
              <a:rPr lang="en-US" altLang="zh-CN" sz="2400" smtClean="0">
                <a:solidFill>
                  <a:schemeClr val="accent1"/>
                </a:solidFill>
              </a:rPr>
              <a:t>.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3879" y="2945045"/>
            <a:ext cx="7406695" cy="2115470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#include &lt;stdio.</a:t>
            </a:r>
            <a:r>
              <a:rPr lang="zh-CN" altLang="en-US" smtClean="0"/>
              <a:t>h&gt;	</a:t>
            </a:r>
            <a:r>
              <a:rPr lang="en-US" altLang="zh-CN" smtClean="0"/>
              <a:t>	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dirty="0" smtClean="0"/>
              <a:t>int </a:t>
            </a:r>
            <a:r>
              <a:rPr lang="zh-CN" altLang="en-US" smtClean="0"/>
              <a:t>main()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mtClean="0"/>
              <a:t>{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dirty="0" smtClean="0"/>
              <a:t>    </a:t>
            </a:r>
            <a:r>
              <a:rPr lang="en-US" altLang="zh-CN" err="1" smtClean="0"/>
              <a:t>printf</a:t>
            </a:r>
            <a:r>
              <a:rPr lang="en-US" altLang="zh-CN" smtClean="0"/>
              <a:t>("This is a C program.\</a:t>
            </a:r>
            <a:r>
              <a:rPr lang="en-US" altLang="zh-CN" dirty="0" smtClean="0"/>
              <a:t>n</a:t>
            </a:r>
            <a:r>
              <a:rPr lang="en-US" altLang="zh-CN" smtClean="0"/>
              <a:t>")</a:t>
            </a:r>
            <a:r>
              <a:rPr lang="zh-CN" altLang="en-US" smtClean="0"/>
              <a:t>;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dirty="0" smtClean="0"/>
              <a:t>    return </a:t>
            </a:r>
            <a:r>
              <a:rPr lang="zh-CN" altLang="en-US" smtClean="0"/>
              <a:t>0;		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mtClean="0"/>
              <a:t>}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函数结束的标志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698" y="570701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FF00"/>
                </a:solidFill>
              </a:rPr>
              <a:t>main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int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</a:t>
            </a:r>
            <a:r>
              <a:rPr lang="en-US" altLang="zh-CN" b="1">
                <a:solidFill>
                  <a:srgbClr val="FFFF00"/>
                </a:solidFill>
              </a:rPr>
              <a:t>0</a:t>
            </a:r>
            <a:r>
              <a:rPr lang="en-US" altLang="zh-CN" b="1" smtClean="0">
                <a:solidFill>
                  <a:srgbClr val="FFFF00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</a:rPr>
              <a:t> 函数</a:t>
            </a:r>
            <a:r>
              <a:rPr lang="zh-CN" altLang="en-US" dirty="0" smtClean="0">
                <a:solidFill>
                  <a:schemeClr val="bg1"/>
                </a:solidFill>
              </a:rPr>
              <a:t>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dirty="0" smtClean="0">
                <a:solidFill>
                  <a:schemeClr val="bg1"/>
                </a:solidFill>
              </a:rPr>
              <a:t>括起来。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FF00"/>
                </a:solidFill>
              </a:rPr>
              <a:t>printf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printf</a:t>
            </a:r>
            <a:r>
              <a:rPr lang="zh-CN" altLang="en-US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dirty="0" smtClean="0">
                <a:solidFill>
                  <a:schemeClr val="bg1"/>
                </a:solidFill>
              </a:rPr>
              <a:t>内</a:t>
            </a:r>
            <a:r>
              <a:rPr lang="zh-CN" altLang="en-US" smtClean="0">
                <a:solidFill>
                  <a:schemeClr val="bg1"/>
                </a:solidFill>
              </a:rPr>
              <a:t>的字符串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FF00"/>
                </a:solidFill>
              </a:rPr>
              <a:t>\</a:t>
            </a:r>
            <a:r>
              <a:rPr lang="en-US" altLang="zh-CN" b="1" dirty="0">
                <a:solidFill>
                  <a:srgbClr val="FFFF00"/>
                </a:solidFill>
              </a:rPr>
              <a:t>n</a:t>
            </a:r>
            <a:r>
              <a:rPr lang="zh-CN" altLang="en-US" smtClean="0">
                <a:solidFill>
                  <a:schemeClr val="bg1"/>
                </a:solidFill>
              </a:rPr>
              <a:t>是换行符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</a:rPr>
              <a:t>每个</a:t>
            </a:r>
            <a:r>
              <a:rPr lang="zh-CN" altLang="en-US" dirty="0" smtClean="0">
                <a:solidFill>
                  <a:schemeClr val="bg1"/>
                </a:solidFill>
              </a:rPr>
              <a:t>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dirty="0" smtClean="0">
                <a:solidFill>
                  <a:schemeClr val="bg1"/>
                </a:solidFill>
              </a:rPr>
              <a:t>，表示语句</a:t>
            </a:r>
            <a:r>
              <a:rPr lang="zh-CN" altLang="en-US" smtClean="0">
                <a:solidFill>
                  <a:schemeClr val="bg1"/>
                </a:solidFill>
              </a:rPr>
              <a:t>结束。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注释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3879" y="2945045"/>
            <a:ext cx="7406695" cy="2115470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#include &lt;stdio.</a:t>
            </a:r>
            <a:r>
              <a:rPr lang="zh-CN" altLang="en-US" smtClean="0"/>
              <a:t>h&gt;	</a:t>
            </a:r>
            <a:r>
              <a:rPr lang="en-US" altLang="zh-CN" smtClean="0"/>
              <a:t>	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dirty="0" smtClean="0"/>
              <a:t>int </a:t>
            </a:r>
            <a:r>
              <a:rPr lang="zh-CN" altLang="en-US" smtClean="0"/>
              <a:t>main()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mtClean="0"/>
              <a:t>{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("This is a C program.\n</a:t>
            </a:r>
            <a:r>
              <a:rPr lang="en-US" altLang="zh-CN" smtClean="0"/>
              <a:t>")</a:t>
            </a:r>
            <a:r>
              <a:rPr lang="zh-CN" altLang="en-US" smtClean="0"/>
              <a:t>;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dirty="0" smtClean="0"/>
              <a:t>    return </a:t>
            </a:r>
            <a:r>
              <a:rPr lang="zh-CN" altLang="en-US" smtClean="0"/>
              <a:t>0;		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mtClean="0"/>
              <a:t>}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函数结束的标志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698" y="570701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#include&lt;stdio.h&gt;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5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392740" cy="1959818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#include &lt;stdio.</a:t>
            </a:r>
            <a:r>
              <a:rPr lang="zh-CN" altLang="en-US" smtClean="0"/>
              <a:t>h&gt;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dirty="0" smtClean="0"/>
              <a:t>int </a:t>
            </a:r>
            <a:r>
              <a:rPr lang="zh-CN" altLang="en-US" smtClean="0"/>
              <a:t>main()		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mtClean="0"/>
              <a:t>{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("This is a C program.\n</a:t>
            </a:r>
            <a:r>
              <a:rPr lang="en-US" altLang="zh-CN" smtClean="0"/>
              <a:t>")</a:t>
            </a:r>
            <a:r>
              <a:rPr lang="zh-CN" altLang="en-US" smtClean="0"/>
              <a:t>;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dirty="0" smtClean="0"/>
              <a:t>    return </a:t>
            </a:r>
            <a:r>
              <a:rPr lang="zh-CN" altLang="en-US" smtClean="0"/>
              <a:t>0;		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mtClean="0"/>
              <a:t>}	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函数结束的标志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89" y="3757427"/>
            <a:ext cx="10549299" cy="266842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958048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2" y="4697893"/>
            <a:ext cx="9751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:p14="http://schemas.microsoft.com/office/powerpoint/2010/main" val="324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64921" y="1861769"/>
            <a:ext cx="4242414" cy="200268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smtClean="0"/>
              <a:t>main()	</a:t>
            </a:r>
            <a:endParaRPr lang="en-US" altLang="zh-CN" sz="2000" dirty="0" smtClean="0"/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("//how do you do!\n");</a:t>
            </a:r>
          </a:p>
          <a:p>
            <a:r>
              <a:rPr lang="en-US" altLang="zh-CN" sz="2000" dirty="0" smtClean="0"/>
              <a:t>    return 0;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5939" y="4528335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4101916" cy="200268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smtClean="0"/>
              <a:t>main()	</a:t>
            </a:r>
            <a:endParaRPr lang="en-US" altLang="zh-CN" sz="2000" dirty="0" smtClean="0"/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("/*how do you do!*/\n");</a:t>
            </a:r>
          </a:p>
          <a:p>
            <a:r>
              <a:rPr lang="en-US" altLang="zh-CN" sz="2000" dirty="0" smtClean="0"/>
              <a:t>    return 0;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1092" y="4528334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992" y="1057991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1647574"/>
            <a:ext cx="10020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解题思路</a:t>
            </a:r>
            <a:r>
              <a:rPr lang="en-US" altLang="zh-CN" sz="2400" b="1" dirty="0" smtClean="0"/>
              <a:t>: </a:t>
            </a:r>
            <a:r>
              <a:rPr lang="zh-CN" altLang="en-US" sz="2400" dirty="0" smtClean="0"/>
              <a:t>设置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个变量，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用来存放两个整数，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用来存放和数。用赋值运算符“</a:t>
            </a:r>
            <a:r>
              <a:rPr lang="en-US" altLang="zh-CN" sz="2400" dirty="0" smtClean="0"/>
              <a:t>=”</a:t>
            </a:r>
            <a:r>
              <a:rPr lang="zh-CN" altLang="en-US" sz="2400" dirty="0" smtClean="0"/>
              <a:t>把相加的结果传送给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478572"/>
            <a:ext cx="9624528" cy="348490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		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	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2000" dirty="0" smtClean="0"/>
              <a:t>{ 	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a,b,sum</a:t>
            </a:r>
            <a:r>
              <a:rPr lang="en-US" altLang="zh-CN" sz="2000" dirty="0" smtClean="0"/>
              <a:t>; 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2000" dirty="0" err="1">
                <a:solidFill>
                  <a:srgbClr val="008000"/>
                </a:solidFill>
              </a:rPr>
              <a:t>a,b,sum</a:t>
            </a:r>
            <a:r>
              <a:rPr lang="zh-CN" altLang="en-US" sz="20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a=123;	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对变量</a:t>
            </a:r>
            <a:r>
              <a:rPr lang="en-US" altLang="zh-CN" sz="2000" dirty="0">
                <a:solidFill>
                  <a:srgbClr val="008000"/>
                </a:solidFill>
              </a:rPr>
              <a:t>a</a:t>
            </a:r>
            <a:r>
              <a:rPr lang="zh-CN" altLang="en-US" sz="20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b=456;	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对变量</a:t>
            </a:r>
            <a:r>
              <a:rPr lang="en-US" altLang="zh-CN" sz="2000" dirty="0">
                <a:solidFill>
                  <a:srgbClr val="008000"/>
                </a:solidFill>
              </a:rPr>
              <a:t>b</a:t>
            </a:r>
            <a:r>
              <a:rPr lang="zh-CN" altLang="en-US" sz="20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sum=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;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进行</a:t>
            </a:r>
            <a:r>
              <a:rPr lang="en-US" altLang="zh-CN" sz="2000" dirty="0" err="1">
                <a:solidFill>
                  <a:srgbClr val="008000"/>
                </a:solidFill>
              </a:rPr>
              <a:t>a+b</a:t>
            </a:r>
            <a:r>
              <a:rPr lang="zh-CN" altLang="en-US" sz="20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2000" dirty="0">
                <a:solidFill>
                  <a:srgbClr val="008000"/>
                </a:solidFill>
              </a:rPr>
              <a:t>sum</a:t>
            </a:r>
            <a:r>
              <a:rPr lang="zh-CN" altLang="en-US" sz="20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("sum is %d\</a:t>
            </a:r>
            <a:r>
              <a:rPr lang="en-US" altLang="zh-CN" sz="2000" dirty="0" err="1" smtClean="0"/>
              <a:t>n",sum</a:t>
            </a:r>
            <a:r>
              <a:rPr lang="en-US" altLang="zh-CN" sz="2000" dirty="0" smtClean="0"/>
              <a:t>); 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return 0;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20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2000" dirty="0" smtClean="0"/>
              <a:t>}</a:t>
            </a:r>
            <a:r>
              <a:rPr lang="en-US" altLang="zh-CN" sz="1600" dirty="0" smtClean="0"/>
              <a:t>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</p:spTree>
    <p:extLst>
      <p:ext uri="{BB962C8B-B14F-4D97-AF65-F5344CB8AC3E}">
        <p14:creationId xmlns:p14="http://schemas.microsoft.com/office/powerpoint/2010/main" val="4053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1.3】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个整数中的较大者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8393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 </a:t>
            </a:r>
            <a:r>
              <a:rPr lang="zh-CN" altLang="en-US" sz="2400" dirty="0" smtClean="0"/>
              <a:t>用一个函数来实现求两个整数中的较大者。在主函数中调用此函数并输出结果。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1130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75573" y="162838"/>
            <a:ext cx="10873318" cy="6375748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pPr defTabSz="357188"/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			</a:t>
            </a:r>
            <a:r>
              <a:rPr lang="en-US" altLang="zh-CN" sz="2000" smtClean="0"/>
              <a:t>	</a:t>
            </a:r>
            <a:endParaRPr lang="zh-CN" altLang="en-US" sz="2000" smtClean="0">
              <a:solidFill>
                <a:srgbClr val="008000"/>
              </a:solidFill>
            </a:endParaRPr>
          </a:p>
          <a:p>
            <a:pPr defTabSz="357188"/>
            <a:r>
              <a:rPr lang="en-US" altLang="zh-CN" sz="2000" smtClean="0"/>
              <a:t>{						</a:t>
            </a:r>
            <a:endParaRPr lang="zh-CN" altLang="en-US" sz="200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x,int</a:t>
            </a:r>
            <a:r>
              <a:rPr lang="en-US" altLang="zh-CN" sz="2000" dirty="0" smtClean="0"/>
              <a:t> y);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对被调用函数</a:t>
            </a:r>
            <a:r>
              <a:rPr lang="en-US" altLang="zh-CN" sz="2000" dirty="0">
                <a:solidFill>
                  <a:srgbClr val="008000"/>
                </a:solidFill>
              </a:rPr>
              <a:t>max</a:t>
            </a:r>
            <a:r>
              <a:rPr lang="zh-CN" altLang="en-US" sz="2000" dirty="0">
                <a:solidFill>
                  <a:srgbClr val="008000"/>
                </a:solidFill>
              </a:rPr>
              <a:t>的声明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			</a:t>
            </a:r>
            <a:r>
              <a:rPr lang="en-US" altLang="zh-CN" sz="2000" smtClean="0"/>
              <a:t>	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scanf</a:t>
            </a:r>
            <a:r>
              <a:rPr lang="en-US" altLang="zh-CN" sz="2000" smtClean="0"/>
              <a:t>("%</a:t>
            </a:r>
            <a:r>
              <a:rPr lang="en-US" altLang="zh-CN" sz="2000" smtClean="0"/>
              <a:t>d%d</a:t>
            </a:r>
            <a:r>
              <a:rPr lang="en-US" altLang="zh-CN" sz="2000" dirty="0" err="1" smtClean="0"/>
              <a:t>",&amp;a,&amp;b</a:t>
            </a:r>
            <a:r>
              <a:rPr lang="en-US" altLang="zh-CN" sz="2000" dirty="0" smtClean="0"/>
              <a:t>); 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输入变量</a:t>
            </a:r>
            <a:r>
              <a:rPr lang="en-US" altLang="zh-CN" sz="2000" dirty="0">
                <a:solidFill>
                  <a:srgbClr val="008000"/>
                </a:solidFill>
              </a:rPr>
              <a:t>a</a:t>
            </a:r>
            <a:r>
              <a:rPr lang="zh-CN" altLang="en-US" sz="2000" dirty="0">
                <a:solidFill>
                  <a:srgbClr val="008000"/>
                </a:solidFill>
              </a:rPr>
              <a:t>和</a:t>
            </a:r>
            <a:r>
              <a:rPr lang="en-US" altLang="zh-CN" sz="2000" dirty="0">
                <a:solidFill>
                  <a:srgbClr val="008000"/>
                </a:solidFill>
              </a:rPr>
              <a:t>b</a:t>
            </a:r>
            <a:r>
              <a:rPr lang="zh-CN" altLang="en-US" sz="2000" dirty="0">
                <a:solidFill>
                  <a:srgbClr val="008000"/>
                </a:solidFill>
              </a:rPr>
              <a:t>的值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2000" dirty="0" smtClean="0"/>
              <a:t>	</a:t>
            </a:r>
            <a:r>
              <a:rPr lang="en-US" altLang="zh-CN" sz="2000" dirty="0" smtClean="0"/>
              <a:t>c=max(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);	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调用</a:t>
            </a:r>
            <a:r>
              <a:rPr lang="en-US" altLang="zh-CN" sz="2000" dirty="0">
                <a:solidFill>
                  <a:srgbClr val="008000"/>
                </a:solidFill>
              </a:rPr>
              <a:t>max</a:t>
            </a:r>
            <a:r>
              <a:rPr lang="zh-CN" altLang="en-US" sz="20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20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("max=%d\</a:t>
            </a:r>
            <a:r>
              <a:rPr lang="en-US" altLang="zh-CN" sz="2000" dirty="0" err="1" smtClean="0"/>
              <a:t>n",c</a:t>
            </a:r>
            <a:r>
              <a:rPr lang="en-US" altLang="zh-CN" sz="2000" dirty="0" smtClean="0"/>
              <a:t>); 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</a:t>
            </a:r>
            <a:r>
              <a:rPr lang="en-US" altLang="zh-CN" sz="2000" dirty="0">
                <a:solidFill>
                  <a:srgbClr val="008000"/>
                </a:solidFill>
              </a:rPr>
              <a:t>c</a:t>
            </a:r>
            <a:r>
              <a:rPr lang="zh-CN" altLang="en-US" sz="2000" dirty="0">
                <a:solidFill>
                  <a:srgbClr val="008000"/>
                </a:solidFill>
              </a:rPr>
              <a:t>的值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0;			</a:t>
            </a:r>
            <a:r>
              <a:rPr lang="en-US" altLang="zh-CN" sz="2000" smtClean="0"/>
              <a:t>	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2000" smtClean="0">
                <a:solidFill>
                  <a:srgbClr val="008000"/>
                </a:solidFill>
              </a:rPr>
              <a:t>}</a:t>
            </a:r>
            <a:endParaRPr lang="zh-CN" altLang="en-US" sz="2000" dirty="0">
              <a:solidFill>
                <a:srgbClr val="008000"/>
              </a:solidFill>
            </a:endParaRPr>
          </a:p>
          <a:p>
            <a:endParaRPr lang="zh-CN" altLang="en-US" sz="2000" dirty="0" smtClean="0"/>
          </a:p>
          <a:p>
            <a:pPr defTabSz="357188"/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2000" dirty="0">
                <a:solidFill>
                  <a:srgbClr val="008000"/>
                </a:solidFill>
              </a:rPr>
              <a:t>max</a:t>
            </a:r>
            <a:r>
              <a:rPr lang="zh-CN" altLang="en-US" sz="20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x,int</a:t>
            </a:r>
            <a:r>
              <a:rPr lang="en-US" altLang="zh-CN" sz="2000" dirty="0" smtClean="0"/>
              <a:t> y)</a:t>
            </a:r>
            <a:r>
              <a:rPr lang="en-US" altLang="zh-CN" sz="2000" smtClean="0"/>
              <a:t>	</a:t>
            </a:r>
            <a:r>
              <a:rPr lang="zh-CN" altLang="en-US" sz="2000" smtClean="0">
                <a:solidFill>
                  <a:srgbClr val="008000"/>
                </a:solidFill>
              </a:rPr>
              <a:t> </a:t>
            </a:r>
            <a:endParaRPr lang="zh-CN" altLang="en-US" sz="2000" dirty="0">
              <a:solidFill>
                <a:srgbClr val="008000"/>
              </a:solidFill>
            </a:endParaRPr>
          </a:p>
          <a:p>
            <a:r>
              <a:rPr lang="en-US" altLang="zh-CN" sz="2000" dirty="0" smtClean="0"/>
              <a:t>{</a:t>
            </a:r>
          </a:p>
          <a:p>
            <a:pPr marL="0" lvl="1" defTabSz="357188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z;		</a:t>
            </a:r>
            <a:r>
              <a:rPr lang="en-US" altLang="zh-CN" sz="2000" smtClean="0"/>
              <a:t>	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2000" dirty="0" smtClean="0"/>
              <a:t>if(x&gt;y)z=x;	</a:t>
            </a:r>
            <a:r>
              <a:rPr lang="en-US" altLang="zh-CN" sz="2000" smtClean="0"/>
              <a:t>	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2000" dirty="0" smtClean="0"/>
              <a:t>else z=y;		</a:t>
            </a:r>
            <a:r>
              <a:rPr lang="en-US" altLang="zh-CN" sz="2000" smtClean="0"/>
              <a:t>	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2000" dirty="0" smtClean="0"/>
              <a:t>return(z); 	</a:t>
            </a:r>
            <a:r>
              <a:rPr lang="en-US" altLang="zh-CN" sz="2000" smtClean="0"/>
              <a:t>	</a:t>
            </a:r>
            <a:endParaRPr lang="zh-CN" altLang="en-US" sz="2000" dirty="0">
              <a:solidFill>
                <a:srgbClr val="008000"/>
              </a:solidFill>
            </a:endParaRPr>
          </a:p>
          <a:p>
            <a:r>
              <a:rPr lang="en-US" altLang="zh-CN" sz="2000" dirty="0" smtClean="0"/>
              <a:t>}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开篇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6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/>
              <a:t>为什么要学习程序</a:t>
            </a:r>
            <a:r>
              <a:rPr lang="zh-CN" altLang="en-US" sz="2400" smtClean="0"/>
              <a:t>设计？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>
            <a:off x="4132441" y="4703002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4132441" y="5109402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9"/>
            </p:custDataLst>
          </p:nvPr>
        </p:nvSpPr>
        <p:spPr>
          <a:xfrm>
            <a:off x="4337228" y="4906202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0"/>
            </p:custDataLst>
          </p:nvPr>
        </p:nvSpPr>
        <p:spPr>
          <a:xfrm>
            <a:off x="3746679" y="4576002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1"/>
            </p:custDataLst>
          </p:nvPr>
        </p:nvSpPr>
        <p:spPr>
          <a:xfrm>
            <a:off x="3719692" y="4576002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2"/>
            </p:custDataLst>
          </p:nvPr>
        </p:nvSpPr>
        <p:spPr>
          <a:xfrm>
            <a:off x="4692828" y="4790314"/>
            <a:ext cx="3505200" cy="536575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>
              <a:defRPr/>
            </a:pPr>
            <a:endParaRPr lang="en-US" altLang="zh-CN" sz="2400" smtClean="0"/>
          </a:p>
          <a:p>
            <a:pPr>
              <a:defRPr/>
            </a:pPr>
            <a:r>
              <a:rPr lang="zh-CN" altLang="en-US" sz="3800"/>
              <a:t>怎么学习</a:t>
            </a:r>
            <a:r>
              <a:rPr lang="en-US" altLang="zh-CN" sz="3800"/>
              <a:t>C</a:t>
            </a:r>
            <a:r>
              <a:rPr lang="zh-CN" altLang="en-US" sz="3800"/>
              <a:t>程序设计？</a:t>
            </a:r>
          </a:p>
          <a:p>
            <a:pPr>
              <a:defRPr/>
            </a:pPr>
            <a:endParaRPr lang="zh-CN" altLang="en-US" sz="3400" dirty="0"/>
          </a:p>
        </p:txBody>
      </p:sp>
      <p:sp>
        <p:nvSpPr>
          <p:cNvPr id="18" name="MH_Other_11"/>
          <p:cNvSpPr/>
          <p:nvPr>
            <p:custDataLst>
              <p:tags r:id="rId13"/>
            </p:custDataLst>
          </p:nvPr>
        </p:nvSpPr>
        <p:spPr>
          <a:xfrm>
            <a:off x="3440463" y="3076511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4"/>
            </p:custDataLst>
          </p:nvPr>
        </p:nvSpPr>
        <p:spPr>
          <a:xfrm>
            <a:off x="3440463" y="3482911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5"/>
            </p:custDataLst>
          </p:nvPr>
        </p:nvSpPr>
        <p:spPr>
          <a:xfrm>
            <a:off x="3645250" y="3279711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6"/>
            </p:custDataLst>
          </p:nvPr>
        </p:nvSpPr>
        <p:spPr>
          <a:xfrm>
            <a:off x="3054701" y="2949512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027713" y="2949512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18"/>
            </p:custDataLst>
          </p:nvPr>
        </p:nvSpPr>
        <p:spPr>
          <a:xfrm>
            <a:off x="4000850" y="2949512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sz="2400"/>
              <a:t>为什么选择</a:t>
            </a:r>
            <a:r>
              <a:rPr lang="en-US" altLang="zh-CN" sz="2400"/>
              <a:t>C</a:t>
            </a:r>
            <a:r>
              <a:rPr lang="zh-CN" altLang="en-US" sz="2400"/>
              <a:t>语言？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7435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一个程序由一个或多个源程序文件组成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源程序文件包括：预处理指令、全局声明、函数定义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函数时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程序的主要组成部分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语言程序是由一个或多个函数组成的，其中必须包含唯一一个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程序中被调用的函数可以是系统提供的库函数，也可以是用户根据需要自己编制设计</a:t>
            </a:r>
            <a:r>
              <a:rPr lang="zh-CN" altLang="en-US" smtClean="0"/>
              <a:t>的函数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7832036" y="1014609"/>
            <a:ext cx="3349487" cy="511942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pPr defTabSz="357188"/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defTabSz="357188"/>
            <a:r>
              <a:rPr lang="en-US" altLang="zh-CN" dirty="0" smtClean="0"/>
              <a:t> {	</a:t>
            </a: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y);		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;</a:t>
            </a:r>
            <a:endParaRPr lang="en-US" altLang="zh-CN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d,%d",&amp;a,&amp;b</a:t>
            </a:r>
            <a:r>
              <a:rPr lang="en-US" altLang="zh-CN" dirty="0" smtClean="0"/>
              <a:t>); </a:t>
            </a:r>
            <a:endParaRPr lang="en-US" altLang="zh-CN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smtClean="0"/>
              <a:t>c=max(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pPr defTabSz="357188"/>
            <a:r>
              <a:rPr lang="en-US" altLang="zh-CN" dirty="0" smtClean="0"/>
              <a:t> 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("max=%d\</a:t>
            </a:r>
            <a:r>
              <a:rPr lang="en-US" altLang="zh-CN" dirty="0" err="1" smtClean="0"/>
              <a:t>n",c</a:t>
            </a:r>
            <a:r>
              <a:rPr lang="en-US" altLang="zh-CN" dirty="0" smtClean="0"/>
              <a:t>); </a:t>
            </a: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smtClean="0"/>
              <a:t>return 0;	</a:t>
            </a:r>
          </a:p>
          <a:p>
            <a:pPr defTabSz="357188"/>
            <a:r>
              <a:rPr lang="en-US" altLang="zh-CN" dirty="0"/>
              <a:t>}</a:t>
            </a:r>
          </a:p>
          <a:p>
            <a:pPr defTabSz="357188"/>
            <a:endParaRPr lang="zh-CN" altLang="en-US" dirty="0" smtClean="0"/>
          </a:p>
          <a:p>
            <a:pPr defTabSz="357188"/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	</a:t>
            </a:r>
          </a:p>
          <a:p>
            <a:pPr defTabSz="357188"/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 smtClean="0"/>
              <a:t>{</a:t>
            </a:r>
          </a:p>
          <a:p>
            <a:pPr marL="0" lvl="1" defTabSz="357188"/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z;</a:t>
            </a:r>
          </a:p>
          <a:p>
            <a:pPr marL="0" lvl="1" defTabSz="357188"/>
            <a:r>
              <a:rPr lang="zh-CN" altLang="en-US" dirty="0" smtClean="0"/>
              <a:t>	</a:t>
            </a:r>
            <a:r>
              <a:rPr lang="en-US" altLang="zh-CN" dirty="0" smtClean="0"/>
              <a:t>if(x&gt;y)z=x;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dirty="0" smtClean="0"/>
              <a:t>	</a:t>
            </a:r>
            <a:r>
              <a:rPr lang="en-US" altLang="zh-CN" dirty="0" smtClean="0"/>
              <a:t>else z=y;	</a:t>
            </a:r>
          </a:p>
          <a:p>
            <a:pPr marL="0" lvl="1" defTabSz="357188"/>
            <a:r>
              <a:rPr lang="zh-CN" altLang="en-US" dirty="0" smtClean="0"/>
              <a:t> 	</a:t>
            </a:r>
            <a:r>
              <a:rPr lang="en-US" altLang="zh-CN" dirty="0" smtClean="0"/>
              <a:t>return(z);</a:t>
            </a:r>
          </a:p>
          <a:p>
            <a:pPr marL="0" lvl="1" defTabSz="357188"/>
            <a:r>
              <a:rPr lang="en-US" altLang="zh-CN" dirty="0" smtClean="0"/>
              <a:t>}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7217" y="1022848"/>
            <a:ext cx="1537254" cy="3436418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07757" y="2650383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smtClean="0"/>
              <a:t>一</a:t>
            </a:r>
            <a:r>
              <a:rPr lang="zh-CN" altLang="en-US" sz="2000" dirty="0" smtClean="0"/>
              <a:t>个函数包括两个部分：函数首部和函数体，函数体一般包括声明部分和执行部分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程序总是从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函数开始执行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程序中的操作是由函数中的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语句完成的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在每个数据声明和语句的最后必须有一个分号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语言本身不提供输入输出语句，输入输出操作由函数完成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程序应当</a:t>
            </a:r>
            <a:r>
              <a:rPr lang="zh-CN" altLang="en-US" sz="2000" smtClean="0"/>
              <a:t>包含注释</a:t>
            </a:r>
            <a:endParaRPr lang="en-US" altLang="zh-CN" sz="2000" smtClean="0"/>
          </a:p>
          <a:p>
            <a:pPr>
              <a:lnSpc>
                <a:spcPct val="110000"/>
              </a:lnSpc>
            </a:pPr>
            <a:r>
              <a:rPr lang="zh-CN" altLang="en-US" sz="2000" smtClean="0"/>
              <a:t>注意书写程序的习惯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7832036" y="1014609"/>
            <a:ext cx="3349487" cy="511942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pPr defTabSz="357188"/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defTabSz="357188"/>
            <a:r>
              <a:rPr lang="en-US" altLang="zh-CN" dirty="0" smtClean="0"/>
              <a:t> {	</a:t>
            </a: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y);		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;</a:t>
            </a:r>
            <a:endParaRPr lang="en-US" altLang="zh-CN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d,%d",&amp;a,&amp;b</a:t>
            </a:r>
            <a:r>
              <a:rPr lang="en-US" altLang="zh-CN" dirty="0" smtClean="0"/>
              <a:t>); </a:t>
            </a:r>
            <a:endParaRPr lang="en-US" altLang="zh-CN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smtClean="0"/>
              <a:t>c=max(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pPr defTabSz="357188"/>
            <a:r>
              <a:rPr lang="en-US" altLang="zh-CN" dirty="0" smtClean="0"/>
              <a:t> 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("max=%d\</a:t>
            </a:r>
            <a:r>
              <a:rPr lang="en-US" altLang="zh-CN" dirty="0" err="1" smtClean="0"/>
              <a:t>n",c</a:t>
            </a:r>
            <a:r>
              <a:rPr lang="en-US" altLang="zh-CN" dirty="0" smtClean="0"/>
              <a:t>); </a:t>
            </a:r>
          </a:p>
          <a:p>
            <a:pPr defTabSz="357188"/>
            <a:r>
              <a:rPr lang="zh-CN" altLang="en-US" dirty="0" smtClean="0"/>
              <a:t>	</a:t>
            </a:r>
            <a:r>
              <a:rPr lang="en-US" altLang="zh-CN" dirty="0" smtClean="0"/>
              <a:t>return 0;	</a:t>
            </a:r>
          </a:p>
          <a:p>
            <a:pPr defTabSz="357188"/>
            <a:r>
              <a:rPr lang="en-US" altLang="zh-CN" dirty="0"/>
              <a:t>}</a:t>
            </a:r>
          </a:p>
          <a:p>
            <a:pPr defTabSz="357188"/>
            <a:endParaRPr lang="zh-CN" altLang="en-US" dirty="0" smtClean="0"/>
          </a:p>
          <a:p>
            <a:pPr defTabSz="357188"/>
            <a:r>
              <a:rPr lang="en-US" altLang="zh-CN" dirty="0" err="1" smtClean="0"/>
              <a:t>int</a:t>
            </a:r>
            <a:r>
              <a:rPr lang="en-US" altLang="zh-CN" dirty="0" smtClean="0"/>
              <a:t>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	</a:t>
            </a:r>
          </a:p>
          <a:p>
            <a:pPr defTabSz="357188"/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 smtClean="0"/>
              <a:t>{</a:t>
            </a:r>
          </a:p>
          <a:p>
            <a:pPr marL="0" lvl="1" defTabSz="357188"/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z;</a:t>
            </a:r>
          </a:p>
          <a:p>
            <a:pPr marL="0" lvl="1" defTabSz="357188"/>
            <a:r>
              <a:rPr lang="zh-CN" altLang="en-US" dirty="0" smtClean="0"/>
              <a:t>	</a:t>
            </a:r>
            <a:r>
              <a:rPr lang="en-US" altLang="zh-CN" dirty="0" smtClean="0"/>
              <a:t>if(x&gt;y)z=x;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dirty="0" smtClean="0"/>
              <a:t>	</a:t>
            </a:r>
            <a:r>
              <a:rPr lang="en-US" altLang="zh-CN" dirty="0" smtClean="0"/>
              <a:t>else z=y;	</a:t>
            </a:r>
          </a:p>
          <a:p>
            <a:pPr marL="0" lvl="1" defTabSz="357188"/>
            <a:r>
              <a:rPr lang="zh-CN" altLang="en-US" dirty="0" smtClean="0"/>
              <a:t> 	</a:t>
            </a:r>
            <a:r>
              <a:rPr lang="en-US" altLang="zh-CN" dirty="0" smtClean="0"/>
              <a:t>return(z);</a:t>
            </a:r>
          </a:p>
          <a:p>
            <a:pPr marL="0" lvl="1" defTabSz="357188"/>
            <a:r>
              <a:rPr lang="en-US" altLang="zh-CN" dirty="0" smtClean="0"/>
              <a:t>}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147217" y="1022848"/>
            <a:ext cx="1537254" cy="3436418"/>
            <a:chOff x="10021957" y="1436206"/>
            <a:chExt cx="1537254" cy="2967865"/>
          </a:xfrm>
        </p:grpSpPr>
        <p:sp>
          <p:nvSpPr>
            <p:cNvPr id="26" name="线形标注 1 25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27" name="线形标注 1 26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28" name="线形标注 1 27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707757" y="2650383"/>
            <a:ext cx="1484243" cy="563627"/>
            <a:chOff x="10601739" y="2767017"/>
            <a:chExt cx="1484243" cy="563627"/>
          </a:xfrm>
        </p:grpSpPr>
        <p:sp>
          <p:nvSpPr>
            <p:cNvPr id="30" name="线形标注 1 29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31" name="线形标注 1 30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3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平时成绩： </a:t>
            </a:r>
            <a:r>
              <a:rPr lang="en-US" altLang="zh-CN" smtClean="0"/>
              <a:t>20</a:t>
            </a:r>
            <a:r>
              <a:rPr lang="en-US" altLang="zh-CN"/>
              <a:t>%</a:t>
            </a:r>
          </a:p>
          <a:p>
            <a:pPr lvl="1"/>
            <a:r>
              <a:rPr lang="zh-CN" altLang="en-US" smtClean="0"/>
              <a:t>出席</a:t>
            </a:r>
            <a:r>
              <a:rPr lang="zh-CN" altLang="en-US"/>
              <a:t>： </a:t>
            </a:r>
            <a:r>
              <a:rPr lang="en-US" altLang="zh-CN"/>
              <a:t>10</a:t>
            </a:r>
            <a:r>
              <a:rPr lang="en-US" altLang="zh-CN" smtClean="0"/>
              <a:t>%</a:t>
            </a:r>
          </a:p>
          <a:p>
            <a:pPr lvl="1"/>
            <a:r>
              <a:rPr lang="zh-CN" altLang="en-US" smtClean="0"/>
              <a:t>作业和考试</a:t>
            </a:r>
            <a:r>
              <a:rPr lang="zh-CN" altLang="en-US" smtClean="0"/>
              <a:t>：</a:t>
            </a:r>
            <a:r>
              <a:rPr lang="en-US" altLang="zh-CN" smtClean="0"/>
              <a:t>10%</a:t>
            </a:r>
            <a:endParaRPr lang="en-US" altLang="zh-CN"/>
          </a:p>
          <a:p>
            <a:r>
              <a:rPr lang="zh-CN" altLang="en-US"/>
              <a:t>期末成绩： </a:t>
            </a:r>
            <a:r>
              <a:rPr lang="en-US" altLang="zh-CN" smtClean="0"/>
              <a:t>80</a:t>
            </a:r>
            <a:r>
              <a:rPr lang="en-US" altLang="zh-CN"/>
              <a:t>%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6235960" cy="6374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4132441" y="4703002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4132441" y="5109402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4337228" y="4906202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3746679" y="4576002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3719692" y="4576002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4692827" y="5058602"/>
            <a:ext cx="5904191" cy="126704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4692828" y="4576003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3440463" y="3076511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3440463" y="3482911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3645250" y="3279711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054701" y="2949512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027713" y="2949512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000850" y="3432112"/>
            <a:ext cx="5919766" cy="10175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000850" y="2949512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59442" y="2259591"/>
            <a:ext cx="2159000" cy="410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语言。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84702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9" y="1682925"/>
            <a:ext cx="46958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13" y="2421438"/>
            <a:ext cx="39338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0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几个术语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源程序</a:t>
            </a:r>
            <a:endParaRPr lang="en-US" altLang="zh-CN" smtClean="0"/>
          </a:p>
          <a:p>
            <a:r>
              <a:rPr lang="zh-CN" altLang="en-US" smtClean="0"/>
              <a:t>目标程序</a:t>
            </a:r>
            <a:endParaRPr lang="en-US" altLang="zh-CN" smtClean="0"/>
          </a:p>
          <a:p>
            <a:r>
              <a:rPr lang="zh-CN" altLang="en-US" smtClean="0"/>
              <a:t>编译程序</a:t>
            </a:r>
            <a:endParaRPr lang="zh-CN" altLang="en-US"/>
          </a:p>
        </p:txBody>
      </p:sp>
      <p:pic>
        <p:nvPicPr>
          <p:cNvPr id="2050" name="Picture 2" descr="https://book.apeland.cn/media/images/2019/02/20/v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7" y="438410"/>
            <a:ext cx="9590244" cy="536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1487</Words>
  <Application>Microsoft Office PowerPoint</Application>
  <PresentationFormat>自定义</PresentationFormat>
  <Paragraphs>271</Paragraphs>
  <Slides>23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C程序设计（第五版）</vt:lpstr>
      <vt:lpstr>开篇</vt:lpstr>
      <vt:lpstr>成绩</vt:lpstr>
      <vt:lpstr>PowerPoint 演示文稿</vt:lpstr>
      <vt:lpstr>计算机程序</vt:lpstr>
      <vt:lpstr>计算机语言</vt:lpstr>
      <vt:lpstr>PowerPoint 演示文稿</vt:lpstr>
      <vt:lpstr>几个术语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PowerPoint 演示文稿</vt:lpstr>
      <vt:lpstr>C语言程序的结构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AAA</cp:lastModifiedBy>
  <cp:revision>86</cp:revision>
  <dcterms:created xsi:type="dcterms:W3CDTF">2017-08-03T06:51:45Z</dcterms:created>
  <dcterms:modified xsi:type="dcterms:W3CDTF">2021-03-07T13:29:04Z</dcterms:modified>
</cp:coreProperties>
</file>