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5.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6.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7.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8.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9.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0.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21.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22.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8" r:id="rId2"/>
    <p:sldId id="369" r:id="rId3"/>
    <p:sldId id="286" r:id="rId4"/>
    <p:sldId id="288" r:id="rId5"/>
    <p:sldId id="289" r:id="rId6"/>
    <p:sldId id="344" r:id="rId7"/>
    <p:sldId id="345" r:id="rId8"/>
    <p:sldId id="346" r:id="rId9"/>
    <p:sldId id="370" r:id="rId10"/>
    <p:sldId id="347" r:id="rId11"/>
    <p:sldId id="293" r:id="rId12"/>
    <p:sldId id="348" r:id="rId13"/>
    <p:sldId id="351" r:id="rId14"/>
    <p:sldId id="352" r:id="rId15"/>
    <p:sldId id="349" r:id="rId16"/>
    <p:sldId id="290" r:id="rId17"/>
    <p:sldId id="416" r:id="rId18"/>
    <p:sldId id="291" r:id="rId19"/>
    <p:sldId id="292" r:id="rId20"/>
    <p:sldId id="294" r:id="rId21"/>
    <p:sldId id="353" r:id="rId22"/>
    <p:sldId id="265" r:id="rId23"/>
    <p:sldId id="296" r:id="rId24"/>
    <p:sldId id="295" r:id="rId25"/>
    <p:sldId id="418" r:id="rId26"/>
    <p:sldId id="417" r:id="rId27"/>
    <p:sldId id="354"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55" r:id="rId41"/>
    <p:sldId id="357" r:id="rId42"/>
    <p:sldId id="371" r:id="rId43"/>
    <p:sldId id="309" r:id="rId44"/>
    <p:sldId id="356" r:id="rId45"/>
    <p:sldId id="310" r:id="rId46"/>
    <p:sldId id="311" r:id="rId47"/>
    <p:sldId id="268" r:id="rId48"/>
    <p:sldId id="361" r:id="rId49"/>
    <p:sldId id="313" r:id="rId50"/>
    <p:sldId id="312" r:id="rId51"/>
    <p:sldId id="362" r:id="rId52"/>
    <p:sldId id="314" r:id="rId53"/>
    <p:sldId id="315" r:id="rId54"/>
    <p:sldId id="318" r:id="rId55"/>
    <p:sldId id="317" r:id="rId56"/>
    <p:sldId id="319" r:id="rId57"/>
    <p:sldId id="320" r:id="rId58"/>
    <p:sldId id="321" r:id="rId59"/>
    <p:sldId id="322" r:id="rId60"/>
    <p:sldId id="363" r:id="rId61"/>
    <p:sldId id="419" r:id="rId62"/>
    <p:sldId id="323" r:id="rId63"/>
    <p:sldId id="325" r:id="rId64"/>
    <p:sldId id="326" r:id="rId65"/>
    <p:sldId id="364" r:id="rId66"/>
    <p:sldId id="327" r:id="rId67"/>
    <p:sldId id="365" r:id="rId68"/>
    <p:sldId id="328" r:id="rId69"/>
    <p:sldId id="329" r:id="rId70"/>
    <p:sldId id="366" r:id="rId71"/>
    <p:sldId id="421" r:id="rId72"/>
    <p:sldId id="420" r:id="rId73"/>
    <p:sldId id="330" r:id="rId74"/>
    <p:sldId id="367" r:id="rId75"/>
    <p:sldId id="331" r:id="rId76"/>
    <p:sldId id="332" r:id="rId77"/>
    <p:sldId id="333" r:id="rId78"/>
    <p:sldId id="368" r:id="rId79"/>
    <p:sldId id="334" r:id="rId80"/>
    <p:sldId id="335" r:id="rId81"/>
    <p:sldId id="336" r:id="rId82"/>
    <p:sldId id="373" r:id="rId83"/>
    <p:sldId id="372" r:id="rId84"/>
    <p:sldId id="337" r:id="rId85"/>
    <p:sldId id="374" r:id="rId86"/>
    <p:sldId id="338" r:id="rId87"/>
    <p:sldId id="404" r:id="rId88"/>
    <p:sldId id="405" r:id="rId89"/>
    <p:sldId id="339" r:id="rId90"/>
    <p:sldId id="375" r:id="rId91"/>
    <p:sldId id="376" r:id="rId92"/>
    <p:sldId id="377" r:id="rId93"/>
    <p:sldId id="378" r:id="rId94"/>
    <p:sldId id="379" r:id="rId95"/>
    <p:sldId id="380" r:id="rId96"/>
    <p:sldId id="381" r:id="rId97"/>
    <p:sldId id="382" r:id="rId98"/>
    <p:sldId id="383" r:id="rId99"/>
    <p:sldId id="406" r:id="rId100"/>
    <p:sldId id="424" r:id="rId101"/>
    <p:sldId id="425" r:id="rId102"/>
    <p:sldId id="426" r:id="rId103"/>
    <p:sldId id="407" r:id="rId104"/>
    <p:sldId id="408" r:id="rId105"/>
    <p:sldId id="409" r:id="rId106"/>
    <p:sldId id="410" r:id="rId107"/>
    <p:sldId id="340" r:id="rId108"/>
    <p:sldId id="341" r:id="rId109"/>
    <p:sldId id="384" r:id="rId110"/>
    <p:sldId id="385" r:id="rId111"/>
    <p:sldId id="386" r:id="rId112"/>
    <p:sldId id="342" r:id="rId113"/>
    <p:sldId id="387" r:id="rId114"/>
    <p:sldId id="343" r:id="rId115"/>
    <p:sldId id="413" r:id="rId116"/>
    <p:sldId id="423" r:id="rId117"/>
    <p:sldId id="414" r:id="rId118"/>
    <p:sldId id="415" r:id="rId119"/>
    <p:sldId id="401" r:id="rId120"/>
    <p:sldId id="422" r:id="rId121"/>
    <p:sldId id="402" r:id="rId122"/>
    <p:sldId id="403" r:id="rId123"/>
    <p:sldId id="411" r:id="rId124"/>
    <p:sldId id="412" r:id="rId125"/>
    <p:sldId id="394" r:id="rId1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5005" autoAdjust="0"/>
  </p:normalViewPr>
  <p:slideViewPr>
    <p:cSldViewPr snapToGrid="0">
      <p:cViewPr varScale="1">
        <p:scale>
          <a:sx n="79" d="100"/>
          <a:sy n="79" d="100"/>
        </p:scale>
        <p:origin x="184" y="56"/>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2000" smtClean="0"/>
            <a:t>数据类型</a:t>
          </a:r>
          <a:endParaRPr lang="zh-CN" altLang="en-US" sz="2000"/>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2000" b="1" smtClean="0"/>
            <a:t>基本类型</a:t>
          </a:r>
          <a:endParaRPr lang="zh-CN" altLang="en-US" sz="2000" b="1"/>
        </a:p>
      </dgm:t>
    </dgm:pt>
    <dgm:pt modelId="{2E201219-69C9-48AC-86CE-A2844A81D197}" type="parTrans" cxnId="{A7C7F12E-E2ED-40B0-A59A-1711F5249BBE}">
      <dgm:prSet custT="1"/>
      <dgm:spPr/>
      <dgm:t>
        <a:bodyPr/>
        <a:lstStyle/>
        <a:p>
          <a:pPr>
            <a:lnSpc>
              <a:spcPct val="100000"/>
            </a:lnSpc>
          </a:pPr>
          <a:endParaRPr lang="zh-CN" altLang="en-US" sz="2000" b="1"/>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2000" b="1" smtClean="0"/>
            <a:t>整型类型</a:t>
          </a:r>
          <a:endParaRPr lang="zh-CN" altLang="en-US" sz="2000" b="1"/>
        </a:p>
      </dgm:t>
    </dgm:pt>
    <dgm:pt modelId="{1D73B758-E67C-4D90-8627-294D58FE98E5}" type="parTrans" cxnId="{31C9ED4F-2342-4AA6-83E4-E2EE8C88C009}">
      <dgm:prSet custT="1"/>
      <dgm:spPr/>
      <dgm:t>
        <a:bodyPr/>
        <a:lstStyle/>
        <a:p>
          <a:pPr>
            <a:lnSpc>
              <a:spcPct val="100000"/>
            </a:lnSpc>
          </a:pPr>
          <a:endParaRPr lang="zh-CN" altLang="en-US" sz="2000" b="1"/>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2000" b="1" smtClean="0"/>
            <a:t>浮点类型</a:t>
          </a:r>
          <a:endParaRPr lang="zh-CN" altLang="en-US" sz="2000" b="1"/>
        </a:p>
      </dgm:t>
    </dgm:pt>
    <dgm:pt modelId="{0ED9C249-09EF-4C50-8FE7-E90D87DEF76C}" type="parTrans" cxnId="{0D4F8D1E-9F67-4A99-AD34-2F1DBD98F136}">
      <dgm:prSet custT="1"/>
      <dgm:spPr/>
      <dgm:t>
        <a:bodyPr/>
        <a:lstStyle/>
        <a:p>
          <a:pPr>
            <a:lnSpc>
              <a:spcPct val="100000"/>
            </a:lnSpc>
          </a:pPr>
          <a:endParaRPr lang="zh-CN" altLang="en-US" sz="2000" b="1"/>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endParaRPr lang="en-US" altLang="zh-CN" sz="2000" b="1" smtClean="0"/>
        </a:p>
        <a:p>
          <a:pPr>
            <a:lnSpc>
              <a:spcPct val="100000"/>
            </a:lnSpc>
          </a:pPr>
          <a:r>
            <a:rPr lang="zh-CN" altLang="en-US" sz="2000" b="1" smtClean="0"/>
            <a:t>枚举类型 </a:t>
          </a:r>
          <a:r>
            <a:rPr lang="en-US" altLang="zh-CN" sz="2000" b="1" err="1" smtClean="0"/>
            <a:t>enum</a:t>
          </a:r>
          <a:endParaRPr lang="zh-CN" altLang="en-US" sz="2000" b="1"/>
        </a:p>
      </dgm:t>
    </dgm:pt>
    <dgm:pt modelId="{3F3AD70B-766B-44DE-8644-04466979A83C}" type="parTrans" cxnId="{D687EB65-89F6-480E-A74A-C6258F59B74B}">
      <dgm:prSet custT="1"/>
      <dgm:spPr/>
      <dgm:t>
        <a:bodyPr/>
        <a:lstStyle/>
        <a:p>
          <a:pPr>
            <a:lnSpc>
              <a:spcPct val="100000"/>
            </a:lnSpc>
          </a:pPr>
          <a:endParaRPr lang="zh-CN" altLang="en-US" sz="2000" b="1"/>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2000" b="1" smtClean="0"/>
            <a:t>空类型 </a:t>
          </a:r>
          <a:r>
            <a:rPr lang="en-US" altLang="zh-CN" sz="2000" b="1" smtClean="0"/>
            <a:t>void</a:t>
          </a:r>
          <a:endParaRPr lang="zh-CN" altLang="en-US" sz="2000" b="1"/>
        </a:p>
      </dgm:t>
    </dgm:pt>
    <dgm:pt modelId="{F2A02839-BE33-4C02-AD70-C0C7058F8D55}" type="parTrans" cxnId="{70A6FD8A-3B53-4A88-B838-51634E531AB1}">
      <dgm:prSet custT="1"/>
      <dgm:spPr/>
      <dgm:t>
        <a:bodyPr/>
        <a:lstStyle/>
        <a:p>
          <a:pPr>
            <a:lnSpc>
              <a:spcPct val="100000"/>
            </a:lnSpc>
          </a:pPr>
          <a:endParaRPr lang="zh-CN" altLang="en-US" sz="2000" b="1"/>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2000" b="1" smtClean="0"/>
            <a:t>基本整型 </a:t>
          </a:r>
          <a:r>
            <a:rPr lang="en-US" altLang="zh-CN" sz="2000" b="1" err="1" smtClean="0"/>
            <a:t>int</a:t>
          </a:r>
          <a:endParaRPr lang="zh-CN" altLang="en-US" sz="2000" b="1"/>
        </a:p>
      </dgm:t>
    </dgm:pt>
    <dgm:pt modelId="{2E8E954E-31B4-4C00-8CB9-69B5310889E2}" type="parTrans" cxnId="{5907DBFB-E53A-466F-8797-4D7D73D3A057}">
      <dgm:prSet custT="1"/>
      <dgm:spPr/>
      <dgm:t>
        <a:bodyPr/>
        <a:lstStyle/>
        <a:p>
          <a:pPr>
            <a:lnSpc>
              <a:spcPct val="100000"/>
            </a:lnSpc>
          </a:pPr>
          <a:endParaRPr lang="zh-CN" altLang="en-US" sz="2000" b="1"/>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2000" b="1" smtClean="0"/>
            <a:t>短整型 </a:t>
          </a:r>
          <a:r>
            <a:rPr lang="en-US" altLang="zh-CN" sz="2000" b="1" smtClean="0"/>
            <a:t>short </a:t>
          </a:r>
          <a:r>
            <a:rPr lang="en-US" altLang="zh-CN" sz="2000" b="1" err="1" smtClean="0"/>
            <a:t>int</a:t>
          </a:r>
          <a:endParaRPr lang="zh-CN" altLang="en-US" sz="2000" b="1"/>
        </a:p>
      </dgm:t>
    </dgm:pt>
    <dgm:pt modelId="{5A803252-DCF8-457E-B30A-1313590E56A7}" type="parTrans" cxnId="{C6E47BF2-027E-4093-BBAF-4E63FF9D1580}">
      <dgm:prSet custT="1"/>
      <dgm:spPr/>
      <dgm:t>
        <a:bodyPr/>
        <a:lstStyle/>
        <a:p>
          <a:pPr>
            <a:lnSpc>
              <a:spcPct val="100000"/>
            </a:lnSpc>
          </a:pPr>
          <a:endParaRPr lang="zh-CN" altLang="en-US" sz="2000" b="1"/>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2000" b="1" smtClean="0"/>
            <a:t>长整型 </a:t>
          </a:r>
          <a:r>
            <a:rPr lang="en-US" altLang="zh-CN" sz="2000" b="1" smtClean="0"/>
            <a:t>long </a:t>
          </a:r>
          <a:r>
            <a:rPr lang="en-US" altLang="zh-CN" sz="2000" b="1" err="1" smtClean="0"/>
            <a:t>int</a:t>
          </a:r>
          <a:endParaRPr lang="zh-CN" altLang="en-US" sz="2000" b="1"/>
        </a:p>
      </dgm:t>
    </dgm:pt>
    <dgm:pt modelId="{9ECCD359-B334-4A6C-A204-E3D4390ECC78}" type="parTrans" cxnId="{48CFEF66-6A3D-4AF6-B07D-55C1548B8B26}">
      <dgm:prSet custT="1"/>
      <dgm:spPr/>
      <dgm:t>
        <a:bodyPr/>
        <a:lstStyle/>
        <a:p>
          <a:pPr>
            <a:lnSpc>
              <a:spcPct val="100000"/>
            </a:lnSpc>
          </a:pPr>
          <a:endParaRPr lang="zh-CN" altLang="en-US" sz="2000" b="1"/>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2000" b="1" smtClean="0"/>
            <a:t>*双长整型 </a:t>
          </a:r>
          <a:r>
            <a:rPr lang="en-US" altLang="zh-CN" sz="2000" b="1" smtClean="0"/>
            <a:t>long </a:t>
          </a:r>
          <a:r>
            <a:rPr lang="en-US" altLang="zh-CN" sz="2000" b="1" err="1" smtClean="0"/>
            <a:t>long</a:t>
          </a:r>
          <a:r>
            <a:rPr lang="en-US" altLang="zh-CN" sz="2000" b="1" smtClean="0"/>
            <a:t> </a:t>
          </a:r>
          <a:r>
            <a:rPr lang="en-US" altLang="zh-CN" sz="2000" b="1" err="1" smtClean="0"/>
            <a:t>int</a:t>
          </a:r>
          <a:endParaRPr lang="zh-CN" altLang="en-US" sz="2000" b="1"/>
        </a:p>
      </dgm:t>
    </dgm:pt>
    <dgm:pt modelId="{0D7F8A15-81D3-4E93-AAFB-C33C659B43A3}" type="parTrans" cxnId="{EA30D6A9-728E-420A-A9CE-D8144DA3F01F}">
      <dgm:prSet custT="1"/>
      <dgm:spPr/>
      <dgm:t>
        <a:bodyPr/>
        <a:lstStyle/>
        <a:p>
          <a:pPr>
            <a:lnSpc>
              <a:spcPct val="100000"/>
            </a:lnSpc>
          </a:pPr>
          <a:endParaRPr lang="zh-CN" altLang="en-US" sz="2000" b="1"/>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2000" b="1" smtClean="0"/>
            <a:t>字符型 </a:t>
          </a:r>
          <a:r>
            <a:rPr lang="en-US" altLang="zh-CN" sz="2000" b="1" smtClean="0"/>
            <a:t>char</a:t>
          </a:r>
          <a:endParaRPr lang="zh-CN" altLang="en-US" sz="2000" b="1"/>
        </a:p>
      </dgm:t>
    </dgm:pt>
    <dgm:pt modelId="{607D6F17-3BDD-4141-891C-6CB998585147}" type="parTrans" cxnId="{886A9A28-CCDE-4888-B69B-127E4B435D7B}">
      <dgm:prSet custT="1"/>
      <dgm:spPr/>
      <dgm:t>
        <a:bodyPr/>
        <a:lstStyle/>
        <a:p>
          <a:pPr>
            <a:lnSpc>
              <a:spcPct val="100000"/>
            </a:lnSpc>
          </a:pPr>
          <a:endParaRPr lang="zh-CN" altLang="en-US" sz="2000" b="1"/>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2000" b="1" smtClean="0"/>
            <a:t>*布尔型 </a:t>
          </a:r>
          <a:r>
            <a:rPr lang="en-US" altLang="zh-CN" sz="2000" b="1" smtClean="0"/>
            <a:t>bool</a:t>
          </a:r>
          <a:endParaRPr lang="zh-CN" altLang="en-US" sz="2000" b="1"/>
        </a:p>
      </dgm:t>
    </dgm:pt>
    <dgm:pt modelId="{36305706-7466-49DC-81EA-13339B051324}" type="parTrans" cxnId="{3C688DB6-4A79-4CF5-81BF-231E836E365A}">
      <dgm:prSet custT="1"/>
      <dgm:spPr/>
      <dgm:t>
        <a:bodyPr/>
        <a:lstStyle/>
        <a:p>
          <a:pPr>
            <a:lnSpc>
              <a:spcPct val="100000"/>
            </a:lnSpc>
          </a:pPr>
          <a:endParaRPr lang="zh-CN" altLang="en-US" sz="2000" b="1"/>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2000" b="1" smtClean="0"/>
            <a:t>单精度浮点型 </a:t>
          </a:r>
          <a:r>
            <a:rPr lang="en-US" altLang="zh-CN" sz="2000" b="1" smtClean="0"/>
            <a:t>float</a:t>
          </a:r>
          <a:endParaRPr lang="zh-CN" altLang="en-US" sz="2000" b="1"/>
        </a:p>
      </dgm:t>
    </dgm:pt>
    <dgm:pt modelId="{296066E3-D0E2-4870-A952-866418805749}" type="parTrans" cxnId="{F303BAA7-156B-4522-B171-20928A62AE7A}">
      <dgm:prSet custT="1"/>
      <dgm:spPr/>
      <dgm:t>
        <a:bodyPr/>
        <a:lstStyle/>
        <a:p>
          <a:pPr>
            <a:lnSpc>
              <a:spcPct val="100000"/>
            </a:lnSpc>
          </a:pPr>
          <a:endParaRPr lang="zh-CN" altLang="en-US" sz="2000" b="1"/>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2000" b="1" smtClean="0"/>
            <a:t>双精度浮点型 </a:t>
          </a:r>
          <a:r>
            <a:rPr lang="en-US" altLang="zh-CN" sz="2000" b="1" smtClean="0"/>
            <a:t>double</a:t>
          </a:r>
          <a:endParaRPr lang="zh-CN" altLang="en-US" sz="2000" b="1"/>
        </a:p>
      </dgm:t>
    </dgm:pt>
    <dgm:pt modelId="{B6707441-1B7C-4A84-A2D3-A3BD8EBAA7AB}" type="parTrans" cxnId="{D3809BF8-5C0B-4E40-943C-86A7062FC105}">
      <dgm:prSet custT="1"/>
      <dgm:spPr/>
      <dgm:t>
        <a:bodyPr/>
        <a:lstStyle/>
        <a:p>
          <a:pPr>
            <a:lnSpc>
              <a:spcPct val="100000"/>
            </a:lnSpc>
          </a:pPr>
          <a:endParaRPr lang="zh-CN" altLang="en-US" sz="2000" b="1"/>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endParaRPr lang="en-US" altLang="zh-CN" sz="2000" b="1" smtClean="0"/>
        </a:p>
        <a:p>
          <a:pPr>
            <a:lnSpc>
              <a:spcPct val="100000"/>
            </a:lnSpc>
          </a:pPr>
          <a:r>
            <a:rPr lang="zh-CN" altLang="en-US" sz="2000" b="1" smtClean="0"/>
            <a:t>复数浮点型 </a:t>
          </a:r>
          <a:r>
            <a:rPr lang="en-US" altLang="zh-CN" sz="2000" b="1" err="1" smtClean="0"/>
            <a:t>float_complex,double_complex,long</a:t>
          </a:r>
          <a:r>
            <a:rPr lang="en-US" altLang="zh-CN" sz="2000" b="1" smtClean="0"/>
            <a:t> long _complex</a:t>
          </a:r>
          <a:endParaRPr lang="zh-CN" altLang="en-US" sz="2000" b="1"/>
        </a:p>
      </dgm:t>
    </dgm:pt>
    <dgm:pt modelId="{A188E18E-6E94-48D5-956F-16CE1F0DBD89}" type="parTrans" cxnId="{539E4C00-2FB6-4806-B4D8-35042790663D}">
      <dgm:prSet custT="1"/>
      <dgm:spPr/>
      <dgm:t>
        <a:bodyPr/>
        <a:lstStyle/>
        <a:p>
          <a:pPr>
            <a:lnSpc>
              <a:spcPct val="100000"/>
            </a:lnSpc>
          </a:pPr>
          <a:endParaRPr lang="zh-CN" altLang="en-US" sz="2000" b="1"/>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2000" b="1" smtClean="0"/>
            <a:t>派生类型</a:t>
          </a:r>
          <a:endParaRPr lang="zh-CN" altLang="en-US" sz="2000" b="1"/>
        </a:p>
      </dgm:t>
    </dgm:pt>
    <dgm:pt modelId="{6837865B-B9BB-44E5-9CC0-14F2C461E279}" type="parTrans" cxnId="{1B37341D-549A-497A-9036-429B73AD8CFA}">
      <dgm:prSet custT="1"/>
      <dgm:spPr/>
      <dgm:t>
        <a:bodyPr/>
        <a:lstStyle/>
        <a:p>
          <a:pPr>
            <a:lnSpc>
              <a:spcPct val="100000"/>
            </a:lnSpc>
          </a:pPr>
          <a:endParaRPr lang="zh-CN" altLang="en-US" sz="2000" b="1"/>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2000" b="1" smtClean="0"/>
            <a:t>指针类型 *</a:t>
          </a:r>
          <a:endParaRPr lang="zh-CN" altLang="en-US" sz="2000" b="1"/>
        </a:p>
      </dgm:t>
    </dgm:pt>
    <dgm:pt modelId="{DC7886F6-FD84-46B8-A22B-65E855C94291}" type="parTrans" cxnId="{1F728356-31F2-4690-86B9-7A5F8E539DE3}">
      <dgm:prSet custT="1"/>
      <dgm:spPr/>
      <dgm:t>
        <a:bodyPr/>
        <a:lstStyle/>
        <a:p>
          <a:pPr>
            <a:lnSpc>
              <a:spcPct val="100000"/>
            </a:lnSpc>
          </a:pPr>
          <a:endParaRPr lang="zh-CN" altLang="en-US" sz="2000" b="1"/>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2000" b="1" smtClean="0"/>
            <a:t>数组类型 </a:t>
          </a:r>
          <a:r>
            <a:rPr lang="en-US" altLang="zh-CN" sz="2000" b="1" smtClean="0"/>
            <a:t>[ ]</a:t>
          </a:r>
          <a:endParaRPr lang="zh-CN" altLang="en-US" sz="2000" b="1"/>
        </a:p>
      </dgm:t>
    </dgm:pt>
    <dgm:pt modelId="{10B6C1DE-851B-40D8-A7F5-27C01AA76929}" type="parTrans" cxnId="{C9CB3724-2D10-4A4E-A658-C596B6BEE399}">
      <dgm:prSet custT="1"/>
      <dgm:spPr/>
      <dgm:t>
        <a:bodyPr/>
        <a:lstStyle/>
        <a:p>
          <a:pPr>
            <a:lnSpc>
              <a:spcPct val="100000"/>
            </a:lnSpc>
          </a:pPr>
          <a:endParaRPr lang="zh-CN" altLang="en-US" sz="2000" b="1"/>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endParaRPr lang="en-US" altLang="zh-CN" sz="2000" b="1" smtClean="0"/>
        </a:p>
        <a:p>
          <a:pPr>
            <a:lnSpc>
              <a:spcPct val="100000"/>
            </a:lnSpc>
          </a:pPr>
          <a:r>
            <a:rPr lang="zh-CN" altLang="en-US" sz="2000" b="1" smtClean="0"/>
            <a:t>结构体类型 </a:t>
          </a:r>
          <a:r>
            <a:rPr lang="en-US" altLang="zh-CN" sz="2000" b="1" smtClean="0"/>
            <a:t>union</a:t>
          </a:r>
          <a:endParaRPr lang="zh-CN" altLang="en-US" sz="2000" b="1"/>
        </a:p>
      </dgm:t>
    </dgm:pt>
    <dgm:pt modelId="{4BED6D14-7A7B-4951-B012-06C6A421F7AD}" type="parTrans" cxnId="{43F4EADC-F048-48A2-9058-49E73627EF95}">
      <dgm:prSet custT="1"/>
      <dgm:spPr/>
      <dgm:t>
        <a:bodyPr/>
        <a:lstStyle/>
        <a:p>
          <a:pPr>
            <a:lnSpc>
              <a:spcPct val="100000"/>
            </a:lnSpc>
          </a:pPr>
          <a:endParaRPr lang="zh-CN" altLang="en-US" sz="2000" b="1"/>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2000" b="1" smtClean="0"/>
            <a:t>函数类型</a:t>
          </a:r>
          <a:endParaRPr lang="zh-CN" altLang="en-US" sz="2000" b="1"/>
        </a:p>
      </dgm:t>
    </dgm:pt>
    <dgm:pt modelId="{30CFAA91-4C91-4036-A19C-2291C1F06F05}" type="parTrans" cxnId="{8DAF438B-6684-4424-B807-538D05107571}">
      <dgm:prSet custT="1"/>
      <dgm:spPr/>
      <dgm:t>
        <a:bodyPr/>
        <a:lstStyle/>
        <a:p>
          <a:pPr>
            <a:lnSpc>
              <a:spcPct val="100000"/>
            </a:lnSpc>
          </a:pPr>
          <a:endParaRPr lang="zh-CN" altLang="en-US" sz="2000" b="1"/>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7F1F2D19-6B0A-4F5B-8E9A-4DD60FB5BF34}" type="presOf" srcId="{0D7F8A15-81D3-4E93-AAFB-C33C659B43A3}" destId="{323D4CD1-A464-4907-8669-4DB541323E8B}" srcOrd="1"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54A031E2-3F73-46B2-AECD-4A3DA75F618F}" type="presOf" srcId="{F8F470D9-DEB8-48B6-B909-7A1C28DC5753}" destId="{F6A558C9-00D7-458D-8E2C-A920FC5A844C}" srcOrd="0"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A7C7F12E-E2ED-40B0-A59A-1711F5249BBE}" srcId="{99375FCE-87E8-46F9-BC86-F29014F005E7}" destId="{5DB50963-ADBA-4EEA-BB4B-10198EC57587}" srcOrd="0" destOrd="0" parTransId="{2E201219-69C9-48AC-86CE-A2844A81D197}" sibTransId="{4C58A288-6468-4DEF-8430-47CEB20E5521}"/>
    <dgm:cxn modelId="{9EFC94E9-105E-4B7A-90E6-E64E7C1D0CF1}" type="presOf" srcId="{5A803252-DCF8-457E-B30A-1313590E56A7}" destId="{F961828B-9711-4529-BE6C-EC657D441049}"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8F8EA1E1-8501-4701-B970-87C6F2A6C6A1}" type="presOf" srcId="{1D73B758-E67C-4D90-8627-294D58FE98E5}" destId="{036FD041-22EF-449E-BBE1-6BD6C02A909D}"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9F6FB0AC-133D-4B64-944D-7D99C4BC8903}" type="presOf" srcId="{91E7E1DB-01D4-402E-B8F5-1DB28498F9D6}" destId="{CC06FC97-57E2-4C8E-97D2-AB4BB305498F}"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886A9A28-CCDE-4888-B69B-127E4B435D7B}" srcId="{B457BC78-73F3-49C5-90D0-65E5385C9188}" destId="{3EC8E833-1439-4167-8F6F-C47DB5B7E218}" srcOrd="4" destOrd="0" parTransId="{607D6F17-3BDD-4141-891C-6CB998585147}" sibTransId="{991E027F-B028-4A81-A939-92DA2C1D5237}"/>
    <dgm:cxn modelId="{99660E38-AE88-484C-BE72-D03818F96393}" type="presOf" srcId="{4BED6D14-7A7B-4951-B012-06C6A421F7AD}" destId="{C4D781F4-6FF3-4EC1-B429-1C37C84379F4}"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41187E1D-BF19-4E3D-A208-2B53071F3D20}" type="presOf" srcId="{36305706-7466-49DC-81EA-13339B051324}" destId="{2BFDF2C8-73F7-432E-A168-B0B6085C1ACB}"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AA19F894-DF94-4E2A-974F-30D3A5DDB67A}" type="presOf" srcId="{0ED9C249-09EF-4C50-8FE7-E90D87DEF76C}" destId="{DB03CC64-5737-495D-BC59-01673B5F712E}" srcOrd="1"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C87A9D0A-6315-4DBD-917D-A3000BDC9795}" type="presOf" srcId="{B6707441-1B7C-4A84-A2D3-A3BD8EBAA7AB}" destId="{752BDD05-619D-443C-8317-13FCBD676B18}"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46C2F456-93BD-459F-A16C-D8F491B71CC5}" type="presOf" srcId="{68281CBA-A431-4372-BAB1-F61FEFEB0AA8}" destId="{7F4DC484-67B0-46D5-9AE9-EFF875FD0AE2}"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5FD10C34-CB06-466E-9788-CDFB9CDC3F3E}" type="presOf" srcId="{5122018B-93D5-421B-A0DF-352A6DA652F5}" destId="{A9442264-2DB3-453B-95E6-1C246F0AE447}"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42315927-F3C1-489F-9B61-794E96356E6D}" type="presOf" srcId="{2E8E954E-31B4-4C00-8CB9-69B5310889E2}" destId="{02046280-9146-49E4-B1A6-FC4FC6B0200B}"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5D5855B8-9920-4AF0-890B-6DFA011988AA}" type="presOf" srcId="{4BED6D14-7A7B-4951-B012-06C6A421F7AD}" destId="{ED620C46-8D45-4205-93A8-B99D366F1AC6}" srcOrd="1"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F303BAA7-156B-4522-B171-20928A62AE7A}" srcId="{5122018B-93D5-421B-A0DF-352A6DA652F5}" destId="{066ECC05-0409-4239-8791-28C1571D0967}" srcOrd="0" destOrd="0" parTransId="{296066E3-D0E2-4870-A952-866418805749}" sibTransId="{DD30194E-2AF7-4D61-A422-48DD761AF38A}"/>
    <dgm:cxn modelId="{F8CAF9F0-C6F4-4079-B779-B0870BC009FE}" type="presOf" srcId="{53B1837A-449F-489E-B4DB-2D1C59530662}" destId="{71CDB5A4-2C52-4804-BDB5-8A65A8A88575}" srcOrd="0"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D11A2574-5CAA-4C60-9FD8-B00B366171F5}" type="presOf" srcId="{DB4FF6BD-68B4-41B7-855B-CE7EA8C00B2F}" destId="{3FD0CACF-FBFA-48E1-BCB3-B02BD668D2B5}"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93B0013F-F813-4A75-9973-3D7067C25F6D}" type="presOf" srcId="{5A803252-DCF8-457E-B30A-1313590E56A7}" destId="{EDD965CC-6C1E-4D70-BD2E-44F5B99DCF26}" srcOrd="1"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D687EB65-89F6-480E-A74A-C6258F59B74B}" srcId="{99375FCE-87E8-46F9-BC86-F29014F005E7}" destId="{C3C30BDC-66C1-4F4A-913F-2413224D9BA6}" srcOrd="1" destOrd="0" parTransId="{3F3AD70B-766B-44DE-8644-04466979A83C}" sibTransId="{8E0DFA87-F749-4729-91E8-E500ED5412C5}"/>
    <dgm:cxn modelId="{28D0E00D-096C-4E65-8EAC-5F0B92276A52}" type="presOf" srcId="{9ECCD359-B334-4A6C-A204-E3D4390ECC78}" destId="{3A26ECD8-B3DA-46E1-9297-4CB6E2130B90}" srcOrd="0"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B611867B-92D1-440A-85ED-4A2488FC35A5}" type="presOf" srcId="{2680979F-E1DF-4BB9-9DEC-39103FBC50B8}" destId="{233AE611-4B29-4274-B940-B74C7160E699}" srcOrd="0" destOrd="0" presId="urn:microsoft.com/office/officeart/2005/8/layout/hierarchy2"/>
    <dgm:cxn modelId="{E6534478-4D7A-437A-B9EB-3128966029BD}" type="presOf" srcId="{10B6C1DE-851B-40D8-A7F5-27C01AA76929}" destId="{65D727EF-3014-41E6-BDF4-843B5A38D64A}" srcOrd="1"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8823C3C6-16B3-4039-B61F-C0BEC2DB9945}" type="presOf" srcId="{36305706-7466-49DC-81EA-13339B051324}" destId="{9D32E738-1DB7-45ED-A8C6-96BCF2BD83A3}" srcOrd="1" destOrd="0" presId="urn:microsoft.com/office/officeart/2005/8/layout/hierarchy2"/>
    <dgm:cxn modelId="{543D59FE-19EA-4F4C-819F-EA158747F88F}" type="presOf" srcId="{C3C30BDC-66C1-4F4A-913F-2413224D9BA6}" destId="{DE73F6A3-8DDD-470D-B6F0-7738A08F809A}" srcOrd="0"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8DAF438B-6684-4424-B807-538D05107571}" srcId="{C995926F-8DC2-4BDD-A218-E14619FF6F07}" destId="{DB4FF6BD-68B4-41B7-855B-CE7EA8C00B2F}" srcOrd="3" destOrd="0" parTransId="{30CFAA91-4C91-4036-A19C-2291C1F06F05}" sibTransId="{004A55AD-3334-47FD-BDB9-F714652648AE}"/>
    <dgm:cxn modelId="{FF4EFCF5-0C50-444D-ACDF-A6A18B5381F6}" type="presOf" srcId="{2E201219-69C9-48AC-86CE-A2844A81D197}" destId="{F00EB5F7-3648-42B2-B971-7EF7BCB43185}" srcOrd="1"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D4FEDAB3-F7E9-4070-9512-50C031920680}" type="presOf" srcId="{A188E18E-6E94-48D5-956F-16CE1F0DBD89}" destId="{06234FE8-0B7A-4EF1-9D52-9E3EC069D30A}"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E480D61F-01E1-4B5B-A020-A0AFDCAE1B21}" type="presOf" srcId="{632A2A28-3F37-4276-8BF0-47A9B5B562DB}" destId="{55BE17C1-C35C-44D5-99B8-12695C045DE8}"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FCB8F0E0-EE3C-4507-AC64-C18250C66DC9}" type="presOf" srcId="{99375FCE-87E8-46F9-BC86-F29014F005E7}" destId="{DFA2932F-EC5C-46EE-8498-73ACDB91A3CB}" srcOrd="0" destOrd="0" presId="urn:microsoft.com/office/officeart/2005/8/layout/hierarchy2"/>
    <dgm:cxn modelId="{ECD6FEF3-11DE-4D28-B319-106F2E8E0E15}" type="presOf" srcId="{DC7886F6-FD84-46B8-A22B-65E855C94291}" destId="{187D4ECE-0ECB-4B66-A3B7-2E0F1126BBA5}" srcOrd="0" destOrd="0" presId="urn:microsoft.com/office/officeart/2005/8/layout/hierarchy2"/>
    <dgm:cxn modelId="{5907DBFB-E53A-466F-8797-4D7D73D3A057}" srcId="{B457BC78-73F3-49C5-90D0-65E5385C9188}" destId="{4C1FD013-5041-47BD-BD2E-5A8BE4121636}" srcOrd="0" destOrd="0" parTransId="{2E8E954E-31B4-4C00-8CB9-69B5310889E2}" sibTransId="{69550963-0B22-40A9-83E8-5074E556227C}"/>
    <dgm:cxn modelId="{19FC1C8C-3873-498A-9893-F61B9B999884}" type="presOf" srcId="{0D7F8A15-81D3-4E93-AAFB-C33C659B43A3}" destId="{19BDF6B5-5FF3-4DFA-8DF2-48C23656276E}"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539E4C00-2FB6-4806-B4D8-35042790663D}" srcId="{5122018B-93D5-421B-A0DF-352A6DA652F5}" destId="{3089B8A0-DF5B-4C1B-B067-A45E829E272F}" srcOrd="2" destOrd="0" parTransId="{A188E18E-6E94-48D5-956F-16CE1F0DBD89}" sibTransId="{DC021A1D-26B3-4753-956A-931344116E21}"/>
    <dgm:cxn modelId="{D0F29899-69A6-4AF8-906E-7E007CB7B987}" type="presOf" srcId="{2E201219-69C9-48AC-86CE-A2844A81D197}" destId="{B6990AA8-849C-4CE5-BC6B-BD2DF7474757}"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9130CACA-EFA1-4B25-A610-D7246F1F21BD}" type="presOf" srcId="{9B49984C-675B-4F95-941E-C971AB1B5E71}" destId="{A41E6159-4B5F-4AB2-A2A4-75F8D4BB8CA3}"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E724ED4-31F6-4797-A519-EE36A7C9C7B6}" type="presOf" srcId="{EADFEEB6-165C-4E70-895A-6C5EB5FEE2B9}" destId="{EAAA9751-3721-40E0-B8B3-579138293000}"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64E5CDE8-55BB-4A90-A1D3-CEDDB7DB51EA}" type="presOf" srcId="{4AF1D475-F249-4F53-96D4-2A3E4F7F6160}" destId="{78389421-6BC1-4742-8335-6F0DE14C5BD6}"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D4C8E002-AD5C-40D9-8A7A-61442D01028C}" type="presOf" srcId="{AD4652B8-E730-430B-8A33-E6084CD961D0}" destId="{DD943899-CD4F-4A6A-8E7F-11349FC93D4B}"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4F96B09D-20F8-4035-92F5-C44C0B3D3C09}" srcId="{6E967685-68EA-41DC-8E4C-7F46962BE53C}" destId="{3983342C-6778-4F4C-8DF5-DB2070592288}" srcOrd="3" destOrd="0" parTransId="{50288EF0-4649-47C5-BD00-43BFDBF95E88}" sibTransId="{8ABFF883-539F-4F93-9CF8-79FECCBD359D}"/>
    <dgm:cxn modelId="{4D24921E-1373-49F6-A843-63396D28F2A2}" type="presOf" srcId="{452DFCCA-1E13-475F-807E-AE42C496A822}" destId="{60DAD33C-85AD-4DD2-9B7C-0C86F67B1B5B}"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8B90C05A-2041-4CCA-A29E-97C280F231EC}" type="presOf" srcId="{9D11C630-8C57-4F8C-94D7-36C2D55D8824}" destId="{14338D9C-E55D-4F15-BEBA-E99360731CF5}"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97612B28-0A64-4B35-858B-611ECE864BEC}" type="presOf" srcId="{9312D5FC-F4C7-4237-B35D-BC038A91E396}" destId="{B5CD1A1E-7672-4226-B079-4CF1DECD6C38}" srcOrd="0" destOrd="0" presId="urn:microsoft.com/office/officeart/2005/8/layout/hierarchy1"/>
    <dgm:cxn modelId="{46F78374-53DB-45A9-8663-322400AAC71D}" srcId="{6E967685-68EA-41DC-8E4C-7F46962BE53C}" destId="{BA048FED-C3D0-4108-A17B-64594C2C0405}" srcOrd="0" destOrd="0" parTransId="{9312D5FC-F4C7-4237-B35D-BC038A91E396}" sibTransId="{BA5EDE3C-5323-4AE8-9F2D-F06858651487}"/>
    <dgm:cxn modelId="{4F11AAB2-4156-47E7-8BD5-DC0F45996F44}" srcId="{452DFCCA-1E13-475F-807E-AE42C496A822}" destId="{259CEFE1-3644-41B5-BE28-AE0FCA1FDA4D}" srcOrd="1" destOrd="0" parTransId="{AD4652B8-E730-430B-8A33-E6084CD961D0}" sibTransId="{37871F2C-9243-4B7C-9121-745D7C7A5C3B}"/>
    <dgm:cxn modelId="{67382A38-D96E-43F2-BDDE-011D3C323B84}" type="presOf" srcId="{3983342C-6778-4F4C-8DF5-DB2070592288}" destId="{5D43757A-561B-455C-A396-806BA02E8279}"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DB76987A-A0F7-4D96-8400-61DA47681883}" type="presOf" srcId="{50288EF0-4649-47C5-BD00-43BFDBF95E88}" destId="{88778ADB-A854-4126-A6F5-CE10FB9FF245}"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6451FB0C-1D1C-4139-A34F-40CEEF0B4CAA}" srcId="{982288AE-89BB-4C3E-86B4-B2C63F4509D4}" destId="{BF0C69B3-B861-452B-AA57-C7F194A4312C}" srcOrd="1" destOrd="0" parTransId="{4663788F-AD0D-41E7-B511-D88A2E3AF314}" sibTransId="{E4DFB605-4598-49ED-8622-9E30490E6F50}"/>
    <dgm:cxn modelId="{9B454821-6223-48CE-BAC9-4D00CE36D367}" type="presOf" srcId="{982288AE-89BB-4C3E-86B4-B2C63F4509D4}" destId="{8CCBD36D-573A-464D-AB6B-F238D9EF7509}"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99BB9A2-212F-4B4C-B447-0F2EE67A4E9D}" srcId="{6E967685-68EA-41DC-8E4C-7F46962BE53C}" destId="{452DFCCA-1E13-475F-807E-AE42C496A822}" srcOrd="1" destOrd="0" parTransId="{9D11C630-8C57-4F8C-94D7-36C2D55D8824}" sibTransId="{7CB8FABF-09CC-4802-B0BF-CA14548F3CE3}"/>
    <dgm:cxn modelId="{E9051801-46CE-42B3-B4C5-F203E151D3EE}" srcId="{452DFCCA-1E13-475F-807E-AE42C496A822}" destId="{E6B7E06B-30B5-4B49-92EA-B8F70621A9BD}" srcOrd="4" destOrd="0" parTransId="{619DA1F0-4A24-4567-9996-A63EBD061BBC}" sibTransId="{698EDEFB-EF3D-4BE1-818B-C787DB86172A}"/>
    <dgm:cxn modelId="{0A503F04-2836-48C7-8087-3FB658BC1C74}" type="presOf" srcId="{8D169B7C-38FA-4D87-867A-06FEE587530A}" destId="{213C3E8F-868B-486F-97C2-5624E5B1B440}"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2EA358EB-6E66-4F39-BE14-54D1040E28F6}" type="presOf" srcId="{259CEFE1-3644-41B5-BE28-AE0FCA1FDA4D}" destId="{E36818F4-7E25-45F2-8E79-9DC9A1CFA7AA}"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8C8D1025-1961-4B4C-A03D-8BA0E0BB9216}" type="presOf" srcId="{BA048FED-C3D0-4108-A17B-64594C2C0405}" destId="{F66962D9-0A87-4346-A9F9-284051CF8E21}"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kern="1200" smtClean="0"/>
            <a:t>数据类型</a:t>
          </a:r>
          <a:endParaRPr lang="zh-CN" altLang="en-US" sz="2000" kern="1200"/>
        </a:p>
      </dsp:txBody>
      <dsp:txXfrm>
        <a:off x="22493" y="2580918"/>
        <a:ext cx="1210464" cy="262176"/>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基本类型</a:t>
          </a:r>
          <a:endParaRPr lang="zh-CN" altLang="en-US" sz="2000" b="1" kern="1200"/>
        </a:p>
      </dsp:txBody>
      <dsp:txXfrm>
        <a:off x="1472064" y="1820291"/>
        <a:ext cx="1620530" cy="262176"/>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整型类型</a:t>
          </a:r>
          <a:endParaRPr lang="zh-CN" altLang="en-US" sz="2000" b="1" kern="1200"/>
        </a:p>
      </dsp:txBody>
      <dsp:txXfrm>
        <a:off x="3331701" y="1099697"/>
        <a:ext cx="1620530" cy="262176"/>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基本整型 </a:t>
          </a:r>
          <a:r>
            <a:rPr lang="en-US" altLang="zh-CN" sz="2000" b="1" kern="1200" err="1" smtClean="0"/>
            <a:t>int</a:t>
          </a:r>
          <a:endParaRPr lang="zh-CN" altLang="en-US" sz="2000" b="1" kern="1200"/>
        </a:p>
      </dsp:txBody>
      <dsp:txXfrm>
        <a:off x="5191338" y="299037"/>
        <a:ext cx="5555768" cy="262176"/>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短整型 </a:t>
          </a:r>
          <a:r>
            <a:rPr lang="en-US" altLang="zh-CN" sz="2000" b="1" kern="1200" smtClean="0"/>
            <a:t>short </a:t>
          </a:r>
          <a:r>
            <a:rPr lang="en-US" altLang="zh-CN" sz="2000" b="1" kern="1200" err="1" smtClean="0"/>
            <a:t>int</a:t>
          </a:r>
          <a:endParaRPr lang="zh-CN" altLang="en-US" sz="2000" b="1" kern="1200"/>
        </a:p>
      </dsp:txBody>
      <dsp:txXfrm>
        <a:off x="5191338" y="619301"/>
        <a:ext cx="5555768" cy="262176"/>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长整型 </a:t>
          </a:r>
          <a:r>
            <a:rPr lang="en-US" altLang="zh-CN" sz="2000" b="1" kern="1200" smtClean="0"/>
            <a:t>long </a:t>
          </a:r>
          <a:r>
            <a:rPr lang="en-US" altLang="zh-CN" sz="2000" b="1" kern="1200" err="1" smtClean="0"/>
            <a:t>int</a:t>
          </a:r>
          <a:endParaRPr lang="zh-CN" altLang="en-US" sz="2000" b="1" kern="1200"/>
        </a:p>
      </dsp:txBody>
      <dsp:txXfrm>
        <a:off x="5191338" y="939565"/>
        <a:ext cx="5555768" cy="262176"/>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*双长整型 </a:t>
          </a:r>
          <a:r>
            <a:rPr lang="en-US" altLang="zh-CN" sz="2000" b="1" kern="1200" smtClean="0"/>
            <a:t>long </a:t>
          </a:r>
          <a:r>
            <a:rPr lang="en-US" altLang="zh-CN" sz="2000" b="1" kern="1200" err="1" smtClean="0"/>
            <a:t>long</a:t>
          </a:r>
          <a:r>
            <a:rPr lang="en-US" altLang="zh-CN" sz="2000" b="1" kern="1200" smtClean="0"/>
            <a:t> </a:t>
          </a:r>
          <a:r>
            <a:rPr lang="en-US" altLang="zh-CN" sz="2000" b="1" kern="1200" err="1" smtClean="0"/>
            <a:t>int</a:t>
          </a:r>
          <a:endParaRPr lang="zh-CN" altLang="en-US" sz="2000" b="1" kern="1200"/>
        </a:p>
      </dsp:txBody>
      <dsp:txXfrm>
        <a:off x="5191338" y="1259829"/>
        <a:ext cx="5555768" cy="262176"/>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字符型 </a:t>
          </a:r>
          <a:r>
            <a:rPr lang="en-US" altLang="zh-CN" sz="2000" b="1" kern="1200" smtClean="0"/>
            <a:t>char</a:t>
          </a:r>
          <a:endParaRPr lang="zh-CN" altLang="en-US" sz="2000" b="1" kern="1200"/>
        </a:p>
      </dsp:txBody>
      <dsp:txXfrm>
        <a:off x="5191338" y="1580093"/>
        <a:ext cx="5555768" cy="262176"/>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*布尔型 </a:t>
          </a:r>
          <a:r>
            <a:rPr lang="en-US" altLang="zh-CN" sz="2000" b="1" kern="1200" smtClean="0"/>
            <a:t>bool</a:t>
          </a:r>
          <a:endParaRPr lang="zh-CN" altLang="en-US" sz="2000" b="1" kern="1200"/>
        </a:p>
      </dsp:txBody>
      <dsp:txXfrm>
        <a:off x="5191338" y="1900357"/>
        <a:ext cx="5555768" cy="262176"/>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浮点类型</a:t>
          </a:r>
          <a:endParaRPr lang="zh-CN" altLang="en-US" sz="2000" b="1" kern="1200"/>
        </a:p>
      </dsp:txBody>
      <dsp:txXfrm>
        <a:off x="3331701" y="2540885"/>
        <a:ext cx="1620530" cy="262176"/>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单精度浮点型 </a:t>
          </a:r>
          <a:r>
            <a:rPr lang="en-US" altLang="zh-CN" sz="2000" b="1" kern="1200" smtClean="0"/>
            <a:t>float</a:t>
          </a:r>
          <a:endParaRPr lang="zh-CN" altLang="en-US" sz="2000" b="1" kern="1200"/>
        </a:p>
      </dsp:txBody>
      <dsp:txXfrm>
        <a:off x="5191338" y="2220621"/>
        <a:ext cx="5555768" cy="262176"/>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双精度浮点型 </a:t>
          </a:r>
          <a:r>
            <a:rPr lang="en-US" altLang="zh-CN" sz="2000" b="1" kern="1200" smtClean="0"/>
            <a:t>double</a:t>
          </a:r>
          <a:endParaRPr lang="zh-CN" altLang="en-US" sz="2000" b="1" kern="1200"/>
        </a:p>
      </dsp:txBody>
      <dsp:txXfrm>
        <a:off x="5191338" y="2540885"/>
        <a:ext cx="5555768" cy="262176"/>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endParaRPr lang="en-US" altLang="zh-CN" sz="2000" b="1" kern="1200" smtClean="0"/>
        </a:p>
        <a:p>
          <a:pPr lvl="0" algn="ctr" defTabSz="889000">
            <a:lnSpc>
              <a:spcPct val="100000"/>
            </a:lnSpc>
            <a:spcBef>
              <a:spcPct val="0"/>
            </a:spcBef>
            <a:spcAft>
              <a:spcPct val="35000"/>
            </a:spcAft>
          </a:pPr>
          <a:r>
            <a:rPr lang="zh-CN" altLang="en-US" sz="2000" b="1" kern="1200" smtClean="0"/>
            <a:t>复数浮点型 </a:t>
          </a:r>
          <a:r>
            <a:rPr lang="en-US" altLang="zh-CN" sz="2000" b="1" kern="1200" err="1" smtClean="0"/>
            <a:t>float_complex,double_complex,long</a:t>
          </a:r>
          <a:r>
            <a:rPr lang="en-US" altLang="zh-CN" sz="2000" b="1" kern="1200" smtClean="0"/>
            <a:t> long _complex</a:t>
          </a:r>
          <a:endParaRPr lang="zh-CN" altLang="en-US" sz="2000" b="1" kern="1200"/>
        </a:p>
      </dsp:txBody>
      <dsp:txXfrm>
        <a:off x="5191338" y="2861149"/>
        <a:ext cx="5555768" cy="262176"/>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endParaRPr lang="en-US" altLang="zh-CN" sz="2000" b="1" kern="1200" smtClean="0"/>
        </a:p>
        <a:p>
          <a:pPr lvl="0" algn="ctr" defTabSz="889000">
            <a:lnSpc>
              <a:spcPct val="100000"/>
            </a:lnSpc>
            <a:spcBef>
              <a:spcPct val="0"/>
            </a:spcBef>
            <a:spcAft>
              <a:spcPct val="35000"/>
            </a:spcAft>
          </a:pPr>
          <a:r>
            <a:rPr lang="zh-CN" altLang="en-US" sz="2000" b="1" kern="1200" smtClean="0"/>
            <a:t>枚举类型 </a:t>
          </a:r>
          <a:r>
            <a:rPr lang="en-US" altLang="zh-CN" sz="2000" b="1" kern="1200" err="1" smtClean="0"/>
            <a:t>enum</a:t>
          </a:r>
          <a:endParaRPr lang="zh-CN" altLang="en-US" sz="2000" b="1" kern="1200"/>
        </a:p>
      </dsp:txBody>
      <dsp:txXfrm>
        <a:off x="1472064" y="2140555"/>
        <a:ext cx="1620530" cy="262176"/>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空类型 </a:t>
          </a:r>
          <a:r>
            <a:rPr lang="en-US" altLang="zh-CN" sz="2000" b="1" kern="1200" smtClean="0"/>
            <a:t>void</a:t>
          </a:r>
          <a:endParaRPr lang="zh-CN" altLang="en-US" sz="2000" b="1" kern="1200"/>
        </a:p>
      </dsp:txBody>
      <dsp:txXfrm>
        <a:off x="1472064" y="2460819"/>
        <a:ext cx="1620530" cy="262176"/>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派生类型</a:t>
          </a:r>
          <a:endParaRPr lang="zh-CN" altLang="en-US" sz="2000" b="1" kern="1200"/>
        </a:p>
      </dsp:txBody>
      <dsp:txXfrm>
        <a:off x="1472064" y="3341546"/>
        <a:ext cx="1620530" cy="262176"/>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指针类型 *</a:t>
          </a:r>
          <a:endParaRPr lang="zh-CN" altLang="en-US" sz="2000" b="1" kern="1200"/>
        </a:p>
      </dsp:txBody>
      <dsp:txXfrm>
        <a:off x="3331701" y="2861149"/>
        <a:ext cx="1620530" cy="262176"/>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数组类型 </a:t>
          </a:r>
          <a:r>
            <a:rPr lang="en-US" altLang="zh-CN" sz="2000" b="1" kern="1200" smtClean="0"/>
            <a:t>[ ]</a:t>
          </a:r>
          <a:endParaRPr lang="zh-CN" altLang="en-US" sz="2000" b="1" kern="1200"/>
        </a:p>
      </dsp:txBody>
      <dsp:txXfrm>
        <a:off x="3331701" y="3181414"/>
        <a:ext cx="1620530" cy="262176"/>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endParaRPr lang="en-US" altLang="zh-CN" sz="2000" b="1" kern="1200" smtClean="0"/>
        </a:p>
        <a:p>
          <a:pPr lvl="0" algn="ctr" defTabSz="889000">
            <a:lnSpc>
              <a:spcPct val="100000"/>
            </a:lnSpc>
            <a:spcBef>
              <a:spcPct val="0"/>
            </a:spcBef>
            <a:spcAft>
              <a:spcPct val="35000"/>
            </a:spcAft>
          </a:pPr>
          <a:r>
            <a:rPr lang="zh-CN" altLang="en-US" sz="2000" b="1" kern="1200" smtClean="0"/>
            <a:t>结构体类型 </a:t>
          </a:r>
          <a:r>
            <a:rPr lang="en-US" altLang="zh-CN" sz="2000" b="1" kern="1200" smtClean="0"/>
            <a:t>union</a:t>
          </a:r>
          <a:endParaRPr lang="zh-CN" altLang="en-US" sz="2000" b="1" kern="1200"/>
        </a:p>
      </dsp:txBody>
      <dsp:txXfrm>
        <a:off x="3331701" y="3501678"/>
        <a:ext cx="1620530" cy="262176"/>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100000"/>
            </a:lnSpc>
            <a:spcBef>
              <a:spcPct val="0"/>
            </a:spcBef>
            <a:spcAft>
              <a:spcPct val="35000"/>
            </a:spcAft>
          </a:pPr>
          <a:endParaRPr lang="zh-CN" altLang="en-US" sz="2000" b="1" kern="1200"/>
        </a:p>
      </dsp:txBody>
      <dsp:txXfrm>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100000"/>
            </a:lnSpc>
            <a:spcBef>
              <a:spcPct val="0"/>
            </a:spcBef>
            <a:spcAft>
              <a:spcPct val="35000"/>
            </a:spcAft>
          </a:pPr>
          <a:r>
            <a:rPr lang="zh-CN" altLang="en-US" sz="2000" b="1" kern="1200" smtClean="0"/>
            <a:t>函数类型</a:t>
          </a:r>
          <a:endParaRPr lang="zh-CN" altLang="en-US" sz="2000" b="1" kern="1200"/>
        </a:p>
      </dsp:txBody>
      <dsp:txXfrm>
        <a:off x="3331701" y="3821942"/>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C</a:t>
          </a:r>
          <a:r>
            <a:rPr lang="zh-CN" altLang="en-US" sz="2000" b="0" kern="1200" smtClean="0">
              <a:latin typeface="+mn-ea"/>
              <a:ea typeface="+mn-ea"/>
            </a:rPr>
            <a:t>程序</a:t>
          </a:r>
          <a:endParaRPr lang="zh-CN" altLang="en-US" sz="2000" b="0" kern="1200">
            <a:latin typeface="+mn-ea"/>
            <a:ea typeface="+mn-ea"/>
          </a:endParaRP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预处理指令</a:t>
          </a:r>
          <a:endParaRPr lang="zh-CN" altLang="en-US" sz="2000" b="0" kern="1200">
            <a:latin typeface="+mn-ea"/>
            <a:ea typeface="+mn-ea"/>
          </a:endParaRP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函数首部</a:t>
          </a:r>
          <a:endParaRPr lang="zh-CN" altLang="en-US" sz="2000" b="0" kern="1200">
            <a:latin typeface="+mn-ea"/>
            <a:ea typeface="+mn-ea"/>
          </a:endParaRP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函数体</a:t>
          </a:r>
          <a:endParaRPr lang="zh-CN" altLang="en-US" sz="2000" b="0" kern="1200">
            <a:latin typeface="+mn-ea"/>
            <a:ea typeface="+mn-ea"/>
          </a:endParaRP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数据声明</a:t>
          </a:r>
          <a:endParaRPr lang="zh-CN" altLang="en-US" sz="2000" b="0" kern="1200">
            <a:latin typeface="+mn-ea"/>
            <a:ea typeface="+mn-ea"/>
          </a:endParaRP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执行语句</a:t>
          </a:r>
          <a:endParaRPr lang="zh-CN" altLang="en-US" sz="2000" b="0" kern="1200">
            <a:latin typeface="+mn-ea"/>
            <a:ea typeface="+mn-ea"/>
          </a:endParaRP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函数</a:t>
          </a:r>
          <a:r>
            <a:rPr lang="en-US" altLang="zh-CN" sz="2000" b="0" kern="1200" smtClean="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0" kern="1200" smtClean="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smtClean="0">
              <a:latin typeface="+mn-ea"/>
              <a:ea typeface="+mn-ea"/>
            </a:rPr>
            <a:t>源程序文件</a:t>
          </a:r>
          <a:r>
            <a:rPr lang="en-US" altLang="zh-CN" sz="2000" b="0" kern="1200" smtClean="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2021-05-23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en-US" altLang="zh-CN" smtClean="0"/>
          </a:p>
          <a:p>
            <a:r>
              <a:rPr lang="zh-CN" altLang="en-US" b="1" smtClean="0"/>
              <a:t>普通字符</a:t>
            </a:r>
            <a:r>
              <a:rPr lang="zh-CN" altLang="en-US" smtClean="0"/>
              <a:t>：用单撇号括起来的一个字符。</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smtClean="0"/>
              <a:t>转义字符</a:t>
            </a:r>
            <a:r>
              <a:rPr lang="zh-CN" altLang="en-US" smtClean="0"/>
              <a:t>：</a:t>
            </a:r>
            <a:r>
              <a:rPr lang="en-US" altLang="zh-CN" smtClean="0"/>
              <a:t>C</a:t>
            </a:r>
            <a:r>
              <a:rPr lang="zh-CN" altLang="en-US" smtClean="0"/>
              <a:t>语言还允许用一种特殊形式的字符常量，就是以字符“</a:t>
            </a:r>
            <a:r>
              <a:rPr lang="en-US" altLang="zh-CN" smtClean="0"/>
              <a:t>\”</a:t>
            </a:r>
            <a:r>
              <a:rPr lang="zh-CN" altLang="en-US" smtClean="0"/>
              <a:t>开头的字符序列。这是一种在屏幕上无法显示的“控制字符”。</a:t>
            </a:r>
            <a:endParaRPr lang="en-US" altLang="zh-CN" smtClean="0"/>
          </a:p>
          <a:p>
            <a:r>
              <a:rPr lang="zh-CN" altLang="en-US" b="1" smtClean="0"/>
              <a:t>字符串常量</a:t>
            </a:r>
            <a:r>
              <a:rPr lang="zh-CN" altLang="en-US" smtClean="0"/>
              <a:t>：用双引号把若干个字符括起来，字符串常量是双引号中的全部字符</a:t>
            </a:r>
            <a:r>
              <a:rPr lang="en-US" altLang="zh-CN" smtClean="0"/>
              <a:t>(</a:t>
            </a:r>
            <a:r>
              <a:rPr lang="zh-CN" altLang="en-US" smtClean="0"/>
              <a:t>但不包括双引号本身</a:t>
            </a:r>
            <a:r>
              <a:rPr lang="en-US" altLang="zh-CN" smtClean="0"/>
              <a:t>)</a:t>
            </a:r>
            <a:r>
              <a:rPr lang="zh-CN" altLang="en-US" smtClean="0"/>
              <a:t>。</a:t>
            </a:r>
            <a:endParaRPr lang="en-US" altLang="zh-CN" smtClean="0"/>
          </a:p>
          <a:p>
            <a:r>
              <a:rPr lang="zh-CN" altLang="en-US" b="1" smtClean="0"/>
              <a:t>符号常量</a:t>
            </a:r>
            <a:r>
              <a:rPr lang="zh-CN" altLang="en-US" smtClean="0"/>
              <a:t>：</a:t>
            </a:r>
            <a:r>
              <a:rPr lang="zh-CN" altLang="en-US" sz="1200" smtClean="0">
                <a:latin typeface="+mn-lt"/>
                <a:ea typeface="+mn-ea"/>
              </a:rPr>
              <a:t>用</a:t>
            </a:r>
            <a:r>
              <a:rPr lang="en-US" altLang="zh-CN" sz="1200" smtClean="0">
                <a:latin typeface="+mn-lt"/>
                <a:ea typeface="+mn-ea"/>
              </a:rPr>
              <a:t>#define</a:t>
            </a:r>
            <a:r>
              <a:rPr lang="zh-CN" altLang="en-US" sz="1200" smtClean="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误差与溢出</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49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54</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55</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56</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57</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58</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59</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1846874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79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指数形式</a:t>
            </a:r>
            <a:r>
              <a:rPr lang="zh-CN" altLang="en-US" smtClean="0"/>
              <a:t>：由于在计算机输入或输出时无法表示上角或下角，故规定以字母</a:t>
            </a:r>
            <a:r>
              <a:rPr lang="en-US" altLang="zh-CN" smtClean="0"/>
              <a:t>e</a:t>
            </a:r>
            <a:r>
              <a:rPr lang="zh-CN" altLang="en-US" smtClean="0"/>
              <a:t>或</a:t>
            </a:r>
            <a:r>
              <a:rPr lang="en-US" altLang="zh-CN" smtClean="0"/>
              <a:t>E</a:t>
            </a:r>
            <a:r>
              <a:rPr lang="zh-CN" altLang="en-US" smtClean="0"/>
              <a:t>代表以</a:t>
            </a:r>
            <a:r>
              <a:rPr lang="en-US" altLang="zh-CN" smtClean="0"/>
              <a:t>10</a:t>
            </a:r>
            <a:r>
              <a:rPr lang="zh-CN" altLang="en-US" smtClean="0"/>
              <a:t>为底的指数。但应注意</a:t>
            </a:r>
            <a:r>
              <a:rPr lang="en-US" altLang="zh-CN" smtClean="0"/>
              <a:t>: e</a:t>
            </a:r>
            <a:r>
              <a:rPr lang="zh-CN" altLang="en-US" smtClean="0"/>
              <a:t>或</a:t>
            </a:r>
            <a:r>
              <a:rPr lang="en-US" altLang="zh-CN" smtClean="0"/>
              <a:t>E</a:t>
            </a:r>
            <a:r>
              <a:rPr lang="zh-CN" altLang="en-US" smtClean="0"/>
              <a:t>之前必须有数字，且</a:t>
            </a:r>
            <a:r>
              <a:rPr lang="en-US" altLang="zh-CN" smtClean="0"/>
              <a:t>e</a:t>
            </a:r>
            <a:r>
              <a:rPr lang="zh-CN" altLang="en-US" smtClean="0"/>
              <a:t>或</a:t>
            </a:r>
            <a:r>
              <a:rPr lang="en-US" altLang="zh-CN" smtClean="0"/>
              <a:t>E</a:t>
            </a:r>
            <a:r>
              <a:rPr lang="zh-CN" altLang="en-US" smtClean="0"/>
              <a:t>后面必须为整数。如不能写成</a:t>
            </a:r>
            <a:r>
              <a:rPr lang="en-US" altLang="zh-CN" smtClean="0"/>
              <a:t>e4</a:t>
            </a:r>
            <a:r>
              <a:rPr lang="zh-CN" altLang="en-US" smtClean="0"/>
              <a:t>，</a:t>
            </a:r>
            <a:r>
              <a:rPr lang="en-US" altLang="zh-CN" smtClean="0"/>
              <a:t>12e2.5</a:t>
            </a:r>
            <a:r>
              <a:rPr lang="zh-CN" altLang="en-US" smtClean="0"/>
              <a:t>。</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mtClean="0"/>
              <a:t>普通字符</a:t>
            </a:r>
            <a:r>
              <a:rPr lang="zh-CN" altLang="en-US" smtClean="0"/>
              <a:t>：用单撇号括起来的一个字符。</a:t>
            </a:r>
            <a:endParaRPr lang="en-US" altLang="zh-CN" smtClean="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#include&lt;</a:t>
            </a:r>
            <a:r>
              <a:rPr lang="en-US" altLang="zh-CN" dirty="0" err="1" smtClean="0"/>
              <a:t>string.h</a:t>
            </a:r>
            <a:r>
              <a:rPr lang="en-US" altLang="zh-CN"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strlen</a:t>
            </a:r>
            <a:r>
              <a:rPr lang="en-US" altLang="zh-CN" dirty="0" smtClean="0"/>
              <a:t>(</a:t>
            </a:r>
            <a:r>
              <a:rPr lang="en-US" altLang="zh-CN" dirty="0" err="1" smtClean="0"/>
              <a:t>str</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63598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2021-05-23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tags" Target="../tags/tag282.xml"/><Relationship Id="rId7" Type="http://schemas.openxmlformats.org/officeDocument/2006/relationships/slideLayout" Target="../slideLayouts/slideLayout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6.xml"/></Relationships>
</file>

<file path=ppt/slides/_rels/slide1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tags" Target="../tags/tag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6" Type="http://schemas.openxmlformats.org/officeDocument/2006/relationships/tags" Target="../tags/tag102.xml"/><Relationship Id="rId21" Type="http://schemas.openxmlformats.org/officeDocument/2006/relationships/tags" Target="../tags/tag97.xml"/><Relationship Id="rId34" Type="http://schemas.openxmlformats.org/officeDocument/2006/relationships/tags" Target="../tags/tag110.xml"/><Relationship Id="rId42" Type="http://schemas.openxmlformats.org/officeDocument/2006/relationships/tags" Target="../tags/tag118.xml"/><Relationship Id="rId47" Type="http://schemas.openxmlformats.org/officeDocument/2006/relationships/tags" Target="../tags/tag123.xml"/><Relationship Id="rId50" Type="http://schemas.openxmlformats.org/officeDocument/2006/relationships/tags" Target="../tags/tag126.xml"/><Relationship Id="rId55" Type="http://schemas.openxmlformats.org/officeDocument/2006/relationships/tags" Target="../tags/tag131.xml"/><Relationship Id="rId63" Type="http://schemas.openxmlformats.org/officeDocument/2006/relationships/tags" Target="../tags/tag139.xml"/><Relationship Id="rId7" Type="http://schemas.openxmlformats.org/officeDocument/2006/relationships/tags" Target="../tags/tag83.xml"/><Relationship Id="rId2" Type="http://schemas.openxmlformats.org/officeDocument/2006/relationships/tags" Target="../tags/tag78.xml"/><Relationship Id="rId16" Type="http://schemas.openxmlformats.org/officeDocument/2006/relationships/tags" Target="../tags/tag92.xml"/><Relationship Id="rId29" Type="http://schemas.openxmlformats.org/officeDocument/2006/relationships/tags" Target="../tags/tag105.xml"/><Relationship Id="rId11" Type="http://schemas.openxmlformats.org/officeDocument/2006/relationships/tags" Target="../tags/tag87.xml"/><Relationship Id="rId24" Type="http://schemas.openxmlformats.org/officeDocument/2006/relationships/tags" Target="../tags/tag100.xml"/><Relationship Id="rId32" Type="http://schemas.openxmlformats.org/officeDocument/2006/relationships/tags" Target="../tags/tag108.xml"/><Relationship Id="rId37" Type="http://schemas.openxmlformats.org/officeDocument/2006/relationships/tags" Target="../tags/tag113.xml"/><Relationship Id="rId40" Type="http://schemas.openxmlformats.org/officeDocument/2006/relationships/tags" Target="../tags/tag116.xml"/><Relationship Id="rId45" Type="http://schemas.openxmlformats.org/officeDocument/2006/relationships/tags" Target="../tags/tag121.xml"/><Relationship Id="rId53" Type="http://schemas.openxmlformats.org/officeDocument/2006/relationships/tags" Target="../tags/tag129.xml"/><Relationship Id="rId58" Type="http://schemas.openxmlformats.org/officeDocument/2006/relationships/tags" Target="../tags/tag134.xml"/><Relationship Id="rId66" Type="http://schemas.openxmlformats.org/officeDocument/2006/relationships/slideLayout" Target="../slideLayouts/slideLayout2.xml"/><Relationship Id="rId5" Type="http://schemas.openxmlformats.org/officeDocument/2006/relationships/tags" Target="../tags/tag81.xml"/><Relationship Id="rId61" Type="http://schemas.openxmlformats.org/officeDocument/2006/relationships/tags" Target="../tags/tag137.xml"/><Relationship Id="rId19" Type="http://schemas.openxmlformats.org/officeDocument/2006/relationships/tags" Target="../tags/tag9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tags" Target="../tags/tag103.xml"/><Relationship Id="rId30" Type="http://schemas.openxmlformats.org/officeDocument/2006/relationships/tags" Target="../tags/tag106.xml"/><Relationship Id="rId35" Type="http://schemas.openxmlformats.org/officeDocument/2006/relationships/tags" Target="../tags/tag111.xml"/><Relationship Id="rId43" Type="http://schemas.openxmlformats.org/officeDocument/2006/relationships/tags" Target="../tags/tag119.xml"/><Relationship Id="rId48" Type="http://schemas.openxmlformats.org/officeDocument/2006/relationships/tags" Target="../tags/tag124.xml"/><Relationship Id="rId56" Type="http://schemas.openxmlformats.org/officeDocument/2006/relationships/tags" Target="../tags/tag132.xml"/><Relationship Id="rId64" Type="http://schemas.openxmlformats.org/officeDocument/2006/relationships/tags" Target="../tags/tag140.xml"/><Relationship Id="rId8" Type="http://schemas.openxmlformats.org/officeDocument/2006/relationships/tags" Target="../tags/tag84.xml"/><Relationship Id="rId51" Type="http://schemas.openxmlformats.org/officeDocument/2006/relationships/tags" Target="../tags/tag127.xml"/><Relationship Id="rId3" Type="http://schemas.openxmlformats.org/officeDocument/2006/relationships/tags" Target="../tags/tag79.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33" Type="http://schemas.openxmlformats.org/officeDocument/2006/relationships/tags" Target="../tags/tag109.xml"/><Relationship Id="rId38" Type="http://schemas.openxmlformats.org/officeDocument/2006/relationships/tags" Target="../tags/tag114.xml"/><Relationship Id="rId46" Type="http://schemas.openxmlformats.org/officeDocument/2006/relationships/tags" Target="../tags/tag122.xml"/><Relationship Id="rId59" Type="http://schemas.openxmlformats.org/officeDocument/2006/relationships/tags" Target="../tags/tag135.xml"/><Relationship Id="rId67" Type="http://schemas.openxmlformats.org/officeDocument/2006/relationships/notesSlide" Target="../notesSlides/notesSlide11.xml"/><Relationship Id="rId20" Type="http://schemas.openxmlformats.org/officeDocument/2006/relationships/tags" Target="../tags/tag96.xml"/><Relationship Id="rId41" Type="http://schemas.openxmlformats.org/officeDocument/2006/relationships/tags" Target="../tags/tag117.xml"/><Relationship Id="rId54" Type="http://schemas.openxmlformats.org/officeDocument/2006/relationships/tags" Target="../tags/tag130.xml"/><Relationship Id="rId62" Type="http://schemas.openxmlformats.org/officeDocument/2006/relationships/tags" Target="../tags/tag138.xml"/><Relationship Id="rId1" Type="http://schemas.openxmlformats.org/officeDocument/2006/relationships/tags" Target="../tags/tag77.xml"/><Relationship Id="rId6" Type="http://schemas.openxmlformats.org/officeDocument/2006/relationships/tags" Target="../tags/tag82.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tags" Target="../tags/tag104.xml"/><Relationship Id="rId36" Type="http://schemas.openxmlformats.org/officeDocument/2006/relationships/tags" Target="../tags/tag112.xml"/><Relationship Id="rId49" Type="http://schemas.openxmlformats.org/officeDocument/2006/relationships/tags" Target="../tags/tag125.xml"/><Relationship Id="rId57" Type="http://schemas.openxmlformats.org/officeDocument/2006/relationships/tags" Target="../tags/tag133.xml"/><Relationship Id="rId10" Type="http://schemas.openxmlformats.org/officeDocument/2006/relationships/tags" Target="../tags/tag86.xml"/><Relationship Id="rId31" Type="http://schemas.openxmlformats.org/officeDocument/2006/relationships/tags" Target="../tags/tag107.xml"/><Relationship Id="rId44" Type="http://schemas.openxmlformats.org/officeDocument/2006/relationships/tags" Target="../tags/tag120.xml"/><Relationship Id="rId52" Type="http://schemas.openxmlformats.org/officeDocument/2006/relationships/tags" Target="../tags/tag128.xml"/><Relationship Id="rId60" Type="http://schemas.openxmlformats.org/officeDocument/2006/relationships/tags" Target="../tags/tag136.xml"/><Relationship Id="rId65" Type="http://schemas.openxmlformats.org/officeDocument/2006/relationships/tags" Target="../tags/tag141.xml"/><Relationship Id="rId4" Type="http://schemas.openxmlformats.org/officeDocument/2006/relationships/tags" Target="../tags/tag80.xml"/><Relationship Id="rId9" Type="http://schemas.openxmlformats.org/officeDocument/2006/relationships/tags" Target="../tags/tag85.xml"/><Relationship Id="rId13" Type="http://schemas.openxmlformats.org/officeDocument/2006/relationships/tags" Target="../tags/tag89.xml"/><Relationship Id="rId18" Type="http://schemas.openxmlformats.org/officeDocument/2006/relationships/tags" Target="../tags/tag94.xml"/><Relationship Id="rId39" Type="http://schemas.openxmlformats.org/officeDocument/2006/relationships/tags" Target="../tags/tag11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slideLayout" Target="../slideLayouts/slideLayout2.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s/_rels/slide44.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s/_rels/slide45.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2" Type="http://schemas.openxmlformats.org/officeDocument/2006/relationships/tags" Target="../tags/tag155.xml"/><Relationship Id="rId16" Type="http://schemas.openxmlformats.org/officeDocument/2006/relationships/slideLayout" Target="../slideLayouts/slideLayout2.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71.xml"/><Relationship Id="rId7" Type="http://schemas.openxmlformats.org/officeDocument/2006/relationships/slideLayout" Target="../slideLayouts/slideLayout6.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s/_rels/slide5.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notesSlide" Target="../notesSlides/notesSlide1.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slideLayout" Target="../slideLayouts/slideLayout2.xml"/><Relationship Id="rId2" Type="http://schemas.openxmlformats.org/officeDocument/2006/relationships/tags" Target="../tags/tag26.xml"/><Relationship Id="rId16" Type="http://schemas.openxmlformats.org/officeDocument/2006/relationships/tags" Target="../tags/tag40.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9" Type="http://schemas.openxmlformats.org/officeDocument/2006/relationships/notesSlide" Target="../notesSlides/notesSlide15.xml"/></Relationships>
</file>

<file path=ppt/slides/_rels/slide55.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16.xml"/><Relationship Id="rId5" Type="http://schemas.openxmlformats.org/officeDocument/2006/relationships/tags" Target="../tags/tag186.xml"/><Relationship Id="rId10" Type="http://schemas.openxmlformats.org/officeDocument/2006/relationships/slideLayout" Target="../slideLayouts/slideLayout6.xml"/><Relationship Id="rId4" Type="http://schemas.openxmlformats.org/officeDocument/2006/relationships/tags" Target="../tags/tag185.xml"/><Relationship Id="rId9" Type="http://schemas.openxmlformats.org/officeDocument/2006/relationships/tags" Target="../tags/tag190.xml"/></Relationships>
</file>

<file path=ppt/slides/_rels/slide56.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notesSlide" Target="../notesSlides/notesSlide17.xml"/><Relationship Id="rId5" Type="http://schemas.openxmlformats.org/officeDocument/2006/relationships/tags" Target="../tags/tag195.xml"/><Relationship Id="rId10" Type="http://schemas.openxmlformats.org/officeDocument/2006/relationships/slideLayout" Target="../slideLayouts/slideLayout6.xml"/><Relationship Id="rId4" Type="http://schemas.openxmlformats.org/officeDocument/2006/relationships/tags" Target="../tags/tag194.xml"/><Relationship Id="rId9" Type="http://schemas.openxmlformats.org/officeDocument/2006/relationships/tags" Target="../tags/tag199.xml"/></Relationships>
</file>

<file path=ppt/slides/_rels/slide57.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notesSlide" Target="../notesSlides/notesSlide18.xml"/><Relationship Id="rId5" Type="http://schemas.openxmlformats.org/officeDocument/2006/relationships/tags" Target="../tags/tag204.xml"/><Relationship Id="rId10" Type="http://schemas.openxmlformats.org/officeDocument/2006/relationships/slideLayout" Target="../slideLayouts/slideLayout6.xml"/><Relationship Id="rId4" Type="http://schemas.openxmlformats.org/officeDocument/2006/relationships/tags" Target="../tags/tag203.xml"/><Relationship Id="rId9" Type="http://schemas.openxmlformats.org/officeDocument/2006/relationships/tags" Target="../tags/tag208.xml"/></Relationships>
</file>

<file path=ppt/slides/_rels/slide58.xml.rels><?xml version="1.0" encoding="UTF-8" standalone="yes"?>
<Relationships xmlns="http://schemas.openxmlformats.org/package/2006/relationships"><Relationship Id="rId8" Type="http://schemas.openxmlformats.org/officeDocument/2006/relationships/tags" Target="../tags/tag216.xml"/><Relationship Id="rId3" Type="http://schemas.openxmlformats.org/officeDocument/2006/relationships/tags" Target="../tags/tag211.xml"/><Relationship Id="rId7" Type="http://schemas.openxmlformats.org/officeDocument/2006/relationships/tags" Target="../tags/tag215.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notesSlide" Target="../notesSlides/notesSlide19.xml"/><Relationship Id="rId5" Type="http://schemas.openxmlformats.org/officeDocument/2006/relationships/tags" Target="../tags/tag213.xml"/><Relationship Id="rId10" Type="http://schemas.openxmlformats.org/officeDocument/2006/relationships/slideLayout" Target="../slideLayouts/slideLayout6.xml"/><Relationship Id="rId4" Type="http://schemas.openxmlformats.org/officeDocument/2006/relationships/tags" Target="../tags/tag212.xml"/><Relationship Id="rId9" Type="http://schemas.openxmlformats.org/officeDocument/2006/relationships/tags" Target="../tags/tag217.xml"/></Relationships>
</file>

<file path=ppt/slides/_rels/slide59.xml.rels><?xml version="1.0" encoding="UTF-8" standalone="yes"?>
<Relationships xmlns="http://schemas.openxmlformats.org/package/2006/relationships"><Relationship Id="rId8" Type="http://schemas.openxmlformats.org/officeDocument/2006/relationships/tags" Target="../tags/tag225.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notesSlide" Target="../notesSlides/notesSlide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slideLayout" Target="../slideLayouts/slideLayout6.xml"/><Relationship Id="rId5" Type="http://schemas.openxmlformats.org/officeDocument/2006/relationships/tags" Target="../tags/tag222.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9.xml"/><Relationship Id="rId1" Type="http://schemas.openxmlformats.org/officeDocument/2006/relationships/tags" Target="../tags/tag228.xml"/></Relationships>
</file>

<file path=ppt/slides/_rels/slide64.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notesSlide" Target="../notesSlides/notesSlide21.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Layout" Target="../slideLayouts/slideLayout7.xml"/><Relationship Id="rId5" Type="http://schemas.openxmlformats.org/officeDocument/2006/relationships/tags" Target="../tags/tag234.xml"/><Relationship Id="rId4" Type="http://schemas.openxmlformats.org/officeDocument/2006/relationships/tags" Target="../tags/tag23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6.xml"/><Relationship Id="rId1" Type="http://schemas.openxmlformats.org/officeDocument/2006/relationships/tags" Target="../tags/tag235.xml"/></Relationships>
</file>

<file path=ppt/slides/_rels/slide67.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slideLayout" Target="../slideLayouts/slideLayout7.xml"/><Relationship Id="rId5" Type="http://schemas.openxmlformats.org/officeDocument/2006/relationships/tags" Target="../tags/tag241.xml"/><Relationship Id="rId4" Type="http://schemas.openxmlformats.org/officeDocument/2006/relationships/tags" Target="../tags/tag240.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3.xml"/><Relationship Id="rId1" Type="http://schemas.openxmlformats.org/officeDocument/2006/relationships/tags" Target="../tags/tag24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5.xml"/><Relationship Id="rId1" Type="http://schemas.openxmlformats.org/officeDocument/2006/relationships/tags" Target="../tags/tag24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7.xml"/><Relationship Id="rId1" Type="http://schemas.openxmlformats.org/officeDocument/2006/relationships/tags" Target="../tags/tag246.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9.xml"/><Relationship Id="rId1" Type="http://schemas.openxmlformats.org/officeDocument/2006/relationships/tags" Target="../tags/tag24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1.xml"/><Relationship Id="rId1" Type="http://schemas.openxmlformats.org/officeDocument/2006/relationships/tags" Target="../tags/tag2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3.xml"/><Relationship Id="rId1" Type="http://schemas.openxmlformats.org/officeDocument/2006/relationships/tags" Target="../tags/tag25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5.xml"/><Relationship Id="rId1" Type="http://schemas.openxmlformats.org/officeDocument/2006/relationships/tags" Target="../tags/tag25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image" Target="../media/image15.png"/><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tags" Target="../tags/tag270.xml"/><Relationship Id="rId18" Type="http://schemas.openxmlformats.org/officeDocument/2006/relationships/image" Target="../media/image18.png"/><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tags" Target="../tags/tag269.xml"/><Relationship Id="rId17" Type="http://schemas.openxmlformats.org/officeDocument/2006/relationships/notesSlide" Target="../notesSlides/notesSlide22.xml"/><Relationship Id="rId2" Type="http://schemas.openxmlformats.org/officeDocument/2006/relationships/tags" Target="../tags/tag259.xml"/><Relationship Id="rId16" Type="http://schemas.openxmlformats.org/officeDocument/2006/relationships/slideLayout" Target="../slideLayouts/slideLayout2.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tags" Target="../tags/tag272.xml"/><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tags" Target="../tags/tag2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4.xml"/></Relationships>
</file>

<file path=ppt/slides/_rels/slide84.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image" Target="../media/image20.png"/><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image" Target="../media/image19.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9.xml"/></Relationships>
</file>

<file path=ppt/slides/_rels/slide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字符常量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35744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nSpc>
                <a:spcPct val="110000"/>
              </a:lnSpc>
              <a:defRPr/>
            </a:pPr>
            <a:r>
              <a:rPr lang="zh-CN" altLang="zh-CN" sz="2800">
                <a:solidFill>
                  <a:schemeClr val="tx1"/>
                </a:solidFill>
              </a:rPr>
              <a:t>字符常量</a:t>
            </a:r>
            <a:r>
              <a:rPr lang="zh-CN" altLang="en-US" sz="2800" smtClean="0">
                <a:solidFill>
                  <a:schemeClr val="tx1"/>
                </a:solidFill>
              </a:rPr>
              <a:t>：</a:t>
            </a:r>
            <a:endParaRPr lang="en-US" altLang="zh-CN" sz="2800" smtClean="0">
              <a:solidFill>
                <a:schemeClr val="tx1"/>
              </a:solidFill>
            </a:endParaRPr>
          </a:p>
          <a:p>
            <a:pPr>
              <a:lnSpc>
                <a:spcPct val="110000"/>
              </a:lnSpc>
              <a:defRPr/>
            </a:pPr>
            <a:r>
              <a:rPr lang="en-US" altLang="zh-CN" sz="2800">
                <a:solidFill>
                  <a:schemeClr val="tx1"/>
                </a:solidFill>
              </a:rPr>
              <a:t> </a:t>
            </a:r>
            <a:r>
              <a:rPr lang="en-US" altLang="zh-CN" sz="2800" smtClean="0">
                <a:solidFill>
                  <a:schemeClr val="tx1"/>
                </a:solidFill>
              </a:rPr>
              <a:t>      </a:t>
            </a:r>
            <a:r>
              <a:rPr lang="zh-CN" altLang="zh-CN" sz="2800" smtClean="0">
                <a:solidFill>
                  <a:schemeClr val="tx1"/>
                </a:solidFill>
              </a:rPr>
              <a:t>转义字符</a:t>
            </a:r>
            <a:r>
              <a:rPr lang="zh-CN" altLang="en-US" sz="2800" smtClean="0">
                <a:solidFill>
                  <a:schemeClr val="tx1"/>
                </a:solidFill>
              </a:rPr>
              <a:t>：</a:t>
            </a:r>
            <a:r>
              <a:rPr lang="zh-CN" altLang="en-US" sz="2800">
                <a:solidFill>
                  <a:schemeClr val="tx1"/>
                </a:solidFill>
              </a:rPr>
              <a:t>就是以字符“</a:t>
            </a:r>
            <a:r>
              <a:rPr lang="en-US" altLang="zh-CN" sz="2800">
                <a:solidFill>
                  <a:schemeClr val="tx1"/>
                </a:solidFill>
              </a:rPr>
              <a:t>\”</a:t>
            </a:r>
            <a:r>
              <a:rPr lang="zh-CN" altLang="en-US" sz="2800">
                <a:solidFill>
                  <a:schemeClr val="tx1"/>
                </a:solidFill>
              </a:rPr>
              <a:t>开头的字符序列。这是一种在屏幕上无法显示的“控制字符”。</a:t>
            </a:r>
          </a:p>
          <a:p>
            <a:pPr>
              <a:lnSpc>
                <a:spcPct val="110000"/>
              </a:lnSpc>
              <a:defRPr/>
            </a:pPr>
            <a:r>
              <a:rPr lang="zh-CN" altLang="en-US" sz="2800" smtClean="0">
                <a:solidFill>
                  <a:schemeClr val="tx1"/>
                </a:solidFill>
              </a:rPr>
              <a:t>如</a:t>
            </a:r>
            <a:r>
              <a:rPr lang="en-US" altLang="zh-CN" sz="2800">
                <a:solidFill>
                  <a:schemeClr val="tx1"/>
                </a:solidFill>
              </a:rPr>
              <a:t>’\n’</a:t>
            </a:r>
            <a:endParaRPr lang="en-US" altLang="zh-CN" sz="2800" dirty="0">
              <a:solidFill>
                <a:schemeClr val="tx1"/>
              </a:solidFill>
            </a:endParaRPr>
          </a:p>
        </p:txBody>
      </p:sp>
    </p:spTree>
    <p:extLst>
      <p:ext uri="{BB962C8B-B14F-4D97-AF65-F5344CB8AC3E}">
        <p14:creationId xmlns:p14="http://schemas.microsoft.com/office/powerpoint/2010/main" val="21331778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lvl="1" indent="0">
              <a:buNone/>
            </a:pPr>
            <a:r>
              <a:rPr lang="zh-CN" altLang="zh-CN" sz="2800"/>
              <a:t>若</a:t>
            </a:r>
            <a:r>
              <a:rPr lang="en-US" altLang="zh-CN" sz="2800"/>
              <a:t>m</a:t>
            </a:r>
            <a:r>
              <a:rPr lang="zh-CN" altLang="zh-CN" sz="2800"/>
              <a:t>为</a:t>
            </a:r>
            <a:r>
              <a:rPr lang="en-US" altLang="zh-CN" sz="2800"/>
              <a:t>float</a:t>
            </a:r>
            <a:r>
              <a:rPr lang="zh-CN" altLang="zh-CN" sz="2800"/>
              <a:t>型变量</a:t>
            </a:r>
            <a:r>
              <a:rPr lang="en-US" altLang="zh-CN" sz="2800"/>
              <a:t>,</a:t>
            </a:r>
            <a:r>
              <a:rPr lang="zh-CN" altLang="zh-CN" sz="2800"/>
              <a:t>则执行以下语句后的输出为</a:t>
            </a:r>
            <a:r>
              <a:rPr lang="en-US" altLang="zh-CN" sz="2800"/>
              <a:t>        </a:t>
            </a:r>
            <a:r>
              <a:rPr lang="zh-CN" altLang="zh-CN" sz="2800"/>
              <a:t>。</a:t>
            </a:r>
          </a:p>
          <a:p>
            <a:pPr marL="0" indent="0">
              <a:buNone/>
            </a:pPr>
            <a:r>
              <a:rPr lang="en-US" altLang="zh-CN" smtClean="0"/>
              <a:t>	m=1234.123</a:t>
            </a:r>
            <a:r>
              <a:rPr lang="en-US" altLang="zh-CN"/>
              <a:t>;</a:t>
            </a:r>
            <a:endParaRPr lang="zh-CN" altLang="zh-CN"/>
          </a:p>
          <a:p>
            <a:pPr marL="0" indent="0">
              <a:buNone/>
            </a:pPr>
            <a:r>
              <a:rPr lang="en-US" altLang="zh-CN" smtClean="0"/>
              <a:t>	printf("%-10.3f\n</a:t>
            </a:r>
            <a:r>
              <a:rPr lang="en-US" altLang="zh-CN"/>
              <a:t>",m);</a:t>
            </a:r>
            <a:endParaRPr lang="zh-CN" altLang="zh-CN"/>
          </a:p>
          <a:p>
            <a:pPr marL="0" indent="0">
              <a:buNone/>
            </a:pPr>
            <a:r>
              <a:rPr lang="en-US" altLang="zh-CN" smtClean="0"/>
              <a:t>	printf</a:t>
            </a:r>
            <a:r>
              <a:rPr lang="en-US" altLang="zh-CN"/>
              <a:t>("%10.3f\n",m</a:t>
            </a:r>
            <a:r>
              <a:rPr lang="en-US" altLang="zh-CN" smtClean="0"/>
              <a:t>);</a:t>
            </a:r>
          </a:p>
          <a:p>
            <a:pPr marL="0" indent="0">
              <a:buNone/>
            </a:pPr>
            <a:r>
              <a:rPr lang="en-US" altLang="zh-CN" smtClean="0"/>
              <a:t>	printf("%5.3f\n</a:t>
            </a:r>
            <a:r>
              <a:rPr lang="en-US" altLang="zh-CN"/>
              <a:t>",m);</a:t>
            </a:r>
            <a:endParaRPr lang="zh-CN" altLang="zh-CN"/>
          </a:p>
          <a:p>
            <a:pPr marL="0" indent="0">
              <a:buNone/>
            </a:pPr>
            <a:endParaRPr lang="zh-CN" altLang="zh-CN"/>
          </a:p>
          <a:p>
            <a:endParaRPr lang="zh-CN" altLang="en-US"/>
          </a:p>
        </p:txBody>
      </p:sp>
    </p:spTree>
    <p:extLst>
      <p:ext uri="{BB962C8B-B14F-4D97-AF65-F5344CB8AC3E}">
        <p14:creationId xmlns:p14="http://schemas.microsoft.com/office/powerpoint/2010/main" val="6962912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endParaRPr lang="zh-CN" altLang="en-US" smtClean="0"/>
          </a:p>
        </p:txBody>
      </p:sp>
      <p:sp>
        <p:nvSpPr>
          <p:cNvPr id="142339" name="内容占位符 2"/>
          <p:cNvSpPr>
            <a:spLocks noGrp="1"/>
          </p:cNvSpPr>
          <p:nvPr>
            <p:ph idx="1"/>
          </p:nvPr>
        </p:nvSpPr>
        <p:spPr/>
        <p:txBody>
          <a:bodyPr/>
          <a:lstStyle/>
          <a:p>
            <a:pPr>
              <a:buFontTx/>
              <a:buNone/>
            </a:pPr>
            <a:r>
              <a:rPr lang="en-US" altLang="zh-CN" sz="2400" smtClean="0"/>
              <a:t>#include&lt;stdio.h&gt;</a:t>
            </a:r>
          </a:p>
          <a:p>
            <a:pPr>
              <a:buFontTx/>
              <a:buNone/>
            </a:pPr>
            <a:r>
              <a:rPr lang="en-US" altLang="zh-CN" sz="2400" smtClean="0"/>
              <a:t>int main()</a:t>
            </a:r>
          </a:p>
          <a:p>
            <a:pPr>
              <a:buFontTx/>
              <a:buNone/>
            </a:pPr>
            <a:r>
              <a:rPr lang="en-US" altLang="zh-CN" sz="2400" smtClean="0"/>
              <a:t>{</a:t>
            </a:r>
          </a:p>
          <a:p>
            <a:pPr>
              <a:buFontTx/>
              <a:buNone/>
            </a:pPr>
            <a:r>
              <a:rPr lang="en-US" altLang="zh-CN" sz="2400" smtClean="0"/>
              <a:t>	int a=5,b=12,x,y;</a:t>
            </a:r>
          </a:p>
          <a:p>
            <a:pPr>
              <a:buFontTx/>
              <a:buNone/>
            </a:pPr>
            <a:r>
              <a:rPr lang="en-US" altLang="zh-CN" sz="2400" smtClean="0"/>
              <a:t>	x=a*=4; </a:t>
            </a:r>
          </a:p>
          <a:p>
            <a:pPr>
              <a:buFontTx/>
              <a:buNone/>
            </a:pPr>
            <a:r>
              <a:rPr lang="en-US" altLang="zh-CN" sz="2400" smtClean="0"/>
              <a:t>	y=b--;</a:t>
            </a:r>
          </a:p>
          <a:p>
            <a:pPr>
              <a:buFontTx/>
              <a:buNone/>
            </a:pPr>
            <a:r>
              <a:rPr lang="en-US" altLang="zh-CN" sz="2400" smtClean="0"/>
              <a:t>	printf("%d,%d,%d,%d\n",a,b,x,y);</a:t>
            </a:r>
          </a:p>
          <a:p>
            <a:pPr>
              <a:buFontTx/>
              <a:buNone/>
            </a:pPr>
            <a:r>
              <a:rPr lang="en-US" altLang="zh-CN" sz="2400" smtClean="0"/>
              <a:t>}</a:t>
            </a:r>
            <a:endParaRPr lang="zh-CN" altLang="en-US" sz="2400" smtClean="0"/>
          </a:p>
        </p:txBody>
      </p:sp>
    </p:spTree>
    <p:extLst>
      <p:ext uri="{BB962C8B-B14F-4D97-AF65-F5344CB8AC3E}">
        <p14:creationId xmlns:p14="http://schemas.microsoft.com/office/powerpoint/2010/main" val="383714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84223"/>
            <a:ext cx="10515600" cy="4992740"/>
          </a:xfrm>
        </p:spPr>
        <p:txBody>
          <a:bodyPr>
            <a:normAutofit fontScale="92500" lnSpcReduction="10000"/>
          </a:bodyPr>
          <a:lstStyle/>
          <a:p>
            <a:pPr marL="0" indent="0">
              <a:buNone/>
            </a:pPr>
            <a:r>
              <a:rPr lang="en-US" altLang="zh-CN"/>
              <a:t>#include&lt;stdio.h&gt;</a:t>
            </a:r>
          </a:p>
          <a:p>
            <a:pPr marL="0" indent="0">
              <a:buNone/>
            </a:pPr>
            <a:r>
              <a:rPr lang="en-US" altLang="zh-CN"/>
              <a:t>int main(void)</a:t>
            </a:r>
          </a:p>
          <a:p>
            <a:pPr marL="0" indent="0">
              <a:buNone/>
            </a:pPr>
            <a:r>
              <a:rPr lang="en-US" altLang="zh-CN"/>
              <a:t>{</a:t>
            </a:r>
          </a:p>
          <a:p>
            <a:pPr marL="0" indent="0">
              <a:buNone/>
            </a:pPr>
            <a:r>
              <a:rPr lang="en-US" altLang="zh-CN"/>
              <a:t>	int a, b;</a:t>
            </a:r>
          </a:p>
          <a:p>
            <a:pPr marL="0" indent="0">
              <a:buNone/>
            </a:pPr>
            <a:r>
              <a:rPr lang="en-US" altLang="zh-CN"/>
              <a:t>	</a:t>
            </a:r>
          </a:p>
          <a:p>
            <a:pPr marL="0" indent="0">
              <a:buNone/>
            </a:pPr>
            <a:r>
              <a:rPr lang="en-US" altLang="zh-CN"/>
              <a:t>	a=5;</a:t>
            </a:r>
          </a:p>
          <a:p>
            <a:pPr marL="0" indent="0">
              <a:buNone/>
            </a:pPr>
            <a:r>
              <a:rPr lang="en-US" altLang="zh-CN"/>
              <a:t>	b=3;</a:t>
            </a:r>
          </a:p>
          <a:p>
            <a:pPr marL="0" indent="0">
              <a:buNone/>
            </a:pPr>
            <a:r>
              <a:rPr lang="en-US" altLang="zh-CN"/>
              <a:t>	b=a;</a:t>
            </a:r>
          </a:p>
          <a:p>
            <a:pPr marL="0" indent="0">
              <a:buNone/>
            </a:pPr>
            <a:r>
              <a:rPr lang="en-US" altLang="zh-CN"/>
              <a:t>	a=b;</a:t>
            </a:r>
          </a:p>
          <a:p>
            <a:pPr marL="0" indent="0">
              <a:buNone/>
            </a:pPr>
            <a:r>
              <a:rPr lang="en-US" altLang="zh-CN"/>
              <a:t>	printf("%d %d\n", a, b);</a:t>
            </a:r>
          </a:p>
          <a:p>
            <a:pPr marL="0" indent="0">
              <a:buNone/>
            </a:pPr>
            <a:r>
              <a:rPr lang="en-US" altLang="zh-CN"/>
              <a:t>} </a:t>
            </a:r>
            <a:endParaRPr lang="zh-CN" altLang="en-US"/>
          </a:p>
          <a:p>
            <a:endParaRPr lang="zh-CN" altLang="en-US"/>
          </a:p>
        </p:txBody>
      </p:sp>
    </p:spTree>
    <p:extLst>
      <p:ext uri="{BB962C8B-B14F-4D97-AF65-F5344CB8AC3E}">
        <p14:creationId xmlns:p14="http://schemas.microsoft.com/office/powerpoint/2010/main" val="36740580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6350" lvl="1" indent="0">
              <a:buNone/>
            </a:pPr>
            <a:r>
              <a:rPr lang="zh-CN" altLang="zh-CN" sz="2800"/>
              <a:t>已知有变量定义</a:t>
            </a:r>
            <a:r>
              <a:rPr lang="zh-CN" altLang="zh-CN" sz="2800" smtClean="0"/>
              <a:t>：</a:t>
            </a:r>
            <a:r>
              <a:rPr lang="en-US" altLang="zh-CN" sz="2800" smtClean="0"/>
              <a:t>int </a:t>
            </a:r>
            <a:r>
              <a:rPr lang="en-US" altLang="zh-CN" sz="2800"/>
              <a:t>a</a:t>
            </a:r>
            <a:r>
              <a:rPr lang="en-US" altLang="zh-CN" sz="2800" smtClean="0"/>
              <a:t>; char </a:t>
            </a:r>
            <a:r>
              <a:rPr lang="en-US" altLang="zh-CN" sz="2800"/>
              <a:t>c</a:t>
            </a:r>
            <a:r>
              <a:rPr lang="en-US" altLang="zh-CN" sz="2800" smtClean="0"/>
              <a:t>; </a:t>
            </a:r>
          </a:p>
          <a:p>
            <a:pPr marL="6350" lvl="1" indent="0">
              <a:buNone/>
            </a:pPr>
            <a:r>
              <a:rPr lang="zh-CN" altLang="zh-CN" sz="2800" smtClean="0"/>
              <a:t>用</a:t>
            </a:r>
            <a:r>
              <a:rPr lang="en-US" altLang="zh-CN" sz="2800"/>
              <a:t>scanf(“%d%c”,&amp;a,&amp;c</a:t>
            </a:r>
            <a:r>
              <a:rPr lang="en-US" altLang="zh-CN" sz="2800" smtClean="0"/>
              <a:t>); </a:t>
            </a:r>
            <a:r>
              <a:rPr lang="zh-CN" altLang="zh-CN" sz="2800" smtClean="0"/>
              <a:t>语句</a:t>
            </a:r>
            <a:r>
              <a:rPr lang="zh-CN" altLang="zh-CN" sz="2800"/>
              <a:t>给</a:t>
            </a:r>
            <a:r>
              <a:rPr lang="en-US" altLang="zh-CN" sz="2800"/>
              <a:t>a</a:t>
            </a:r>
            <a:r>
              <a:rPr lang="zh-CN" altLang="zh-CN" sz="2800"/>
              <a:t>和</a:t>
            </a:r>
            <a:r>
              <a:rPr lang="en-US" altLang="zh-CN" sz="2800"/>
              <a:t>c</a:t>
            </a:r>
            <a:r>
              <a:rPr lang="zh-CN" altLang="zh-CN" sz="2800"/>
              <a:t>输入数据，使</a:t>
            </a:r>
            <a:r>
              <a:rPr lang="en-US" altLang="zh-CN" sz="2800"/>
              <a:t>30</a:t>
            </a:r>
            <a:r>
              <a:rPr lang="zh-CN" altLang="zh-CN" sz="2800"/>
              <a:t>存入</a:t>
            </a:r>
            <a:r>
              <a:rPr lang="en-US" altLang="zh-CN" sz="2800"/>
              <a:t>a</a:t>
            </a:r>
            <a:r>
              <a:rPr lang="zh-CN" altLang="zh-CN" sz="2800"/>
              <a:t>，字符‘</a:t>
            </a:r>
            <a:r>
              <a:rPr lang="en-US" altLang="zh-CN" sz="2800"/>
              <a:t>b’</a:t>
            </a:r>
            <a:r>
              <a:rPr lang="zh-CN" altLang="zh-CN" sz="2800"/>
              <a:t>存入</a:t>
            </a:r>
            <a:r>
              <a:rPr lang="en-US" altLang="zh-CN" sz="2800"/>
              <a:t>c</a:t>
            </a:r>
            <a:r>
              <a:rPr lang="zh-CN" altLang="zh-CN" sz="2800"/>
              <a:t>，则正确的输入是：</a:t>
            </a:r>
            <a:r>
              <a:rPr lang="en-US" altLang="zh-CN" sz="2800"/>
              <a:t>    </a:t>
            </a:r>
            <a:endParaRPr lang="en-US" altLang="zh-CN" sz="2800" smtClean="0"/>
          </a:p>
          <a:p>
            <a:pPr marL="6350" lvl="1" indent="0">
              <a:buNone/>
            </a:pPr>
            <a:r>
              <a:rPr lang="en-US" altLang="zh-CN" sz="2800" smtClean="0"/>
              <a:t>    </a:t>
            </a:r>
            <a:r>
              <a:rPr lang="zh-CN" altLang="zh-CN" sz="2800"/>
              <a:t>。</a:t>
            </a:r>
          </a:p>
          <a:p>
            <a:pPr marL="514350" indent="-514350">
              <a:buAutoNum type="alphaUcPeriod"/>
            </a:pPr>
            <a:r>
              <a:rPr lang="en-US" altLang="zh-CN" smtClean="0"/>
              <a:t>30</a:t>
            </a:r>
            <a:r>
              <a:rPr lang="zh-CN" altLang="en-US" smtClean="0"/>
              <a:t>‘</a:t>
            </a:r>
            <a:r>
              <a:rPr lang="en-US" altLang="zh-CN" smtClean="0"/>
              <a:t>b</a:t>
            </a:r>
            <a:r>
              <a:rPr lang="en-US" altLang="zh-CN"/>
              <a:t>’&lt;</a:t>
            </a:r>
            <a:r>
              <a:rPr lang="zh-CN" altLang="zh-CN"/>
              <a:t>回车</a:t>
            </a:r>
            <a:r>
              <a:rPr lang="en-US" altLang="zh-CN"/>
              <a:t>&gt;      </a:t>
            </a:r>
            <a:endParaRPr lang="en-US" altLang="zh-CN" smtClean="0"/>
          </a:p>
          <a:p>
            <a:pPr marL="514350" indent="-514350">
              <a:buAutoNum type="alphaUcPeriod"/>
            </a:pPr>
            <a:r>
              <a:rPr lang="en-US" altLang="zh-CN" smtClean="0"/>
              <a:t> </a:t>
            </a:r>
            <a:r>
              <a:rPr lang="en-US" altLang="zh-CN"/>
              <a:t>30  b&lt;</a:t>
            </a:r>
            <a:r>
              <a:rPr lang="zh-CN" altLang="zh-CN"/>
              <a:t>回车</a:t>
            </a:r>
            <a:r>
              <a:rPr lang="en-US" altLang="zh-CN"/>
              <a:t>&gt;</a:t>
            </a:r>
            <a:endParaRPr lang="zh-CN" altLang="zh-CN"/>
          </a:p>
          <a:p>
            <a:pPr marL="0" indent="0">
              <a:buNone/>
            </a:pPr>
            <a:r>
              <a:rPr lang="en-US" altLang="zh-CN"/>
              <a:t>C. 30&lt;</a:t>
            </a:r>
            <a:r>
              <a:rPr lang="zh-CN" altLang="zh-CN"/>
              <a:t>回车</a:t>
            </a:r>
            <a:r>
              <a:rPr lang="en-US" altLang="zh-CN"/>
              <a:t>&gt;b&lt;</a:t>
            </a:r>
            <a:r>
              <a:rPr lang="zh-CN" altLang="zh-CN"/>
              <a:t>回车</a:t>
            </a:r>
            <a:r>
              <a:rPr lang="en-US" altLang="zh-CN"/>
              <a:t>&gt;     </a:t>
            </a:r>
            <a:endParaRPr lang="en-US" altLang="zh-CN" smtClean="0"/>
          </a:p>
          <a:p>
            <a:pPr marL="0" indent="0">
              <a:buNone/>
            </a:pPr>
            <a:r>
              <a:rPr lang="en-US" altLang="zh-CN" smtClean="0"/>
              <a:t>D</a:t>
            </a:r>
            <a:r>
              <a:rPr lang="en-US" altLang="zh-CN"/>
              <a:t>. 30b&lt;</a:t>
            </a:r>
            <a:r>
              <a:rPr lang="zh-CN" altLang="zh-CN"/>
              <a:t>回车</a:t>
            </a:r>
            <a:r>
              <a:rPr lang="en-US" altLang="zh-CN"/>
              <a:t>&gt;</a:t>
            </a:r>
            <a:endParaRPr lang="zh-CN" altLang="zh-CN"/>
          </a:p>
          <a:p>
            <a:endParaRPr lang="zh-CN" altLang="en-US"/>
          </a:p>
        </p:txBody>
      </p:sp>
    </p:spTree>
    <p:extLst>
      <p:ext uri="{BB962C8B-B14F-4D97-AF65-F5344CB8AC3E}">
        <p14:creationId xmlns:p14="http://schemas.microsoft.com/office/powerpoint/2010/main" val="10721331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lvl="1" indent="0">
              <a:buNone/>
            </a:pPr>
            <a:r>
              <a:rPr lang="zh-CN" altLang="zh-CN" sz="2800"/>
              <a:t>若</a:t>
            </a:r>
            <a:r>
              <a:rPr lang="en-US" altLang="zh-CN" sz="2800"/>
              <a:t>x</a:t>
            </a:r>
            <a:r>
              <a:rPr lang="zh-CN" altLang="zh-CN" sz="2800"/>
              <a:t>是</a:t>
            </a:r>
            <a:r>
              <a:rPr lang="en-US" altLang="zh-CN" sz="2800"/>
              <a:t>int</a:t>
            </a:r>
            <a:r>
              <a:rPr lang="zh-CN" altLang="zh-CN" sz="2800"/>
              <a:t>型变量</a:t>
            </a:r>
            <a:r>
              <a:rPr lang="en-US" altLang="zh-CN" sz="2800"/>
              <a:t>,y</a:t>
            </a:r>
            <a:r>
              <a:rPr lang="zh-CN" altLang="zh-CN" sz="2800"/>
              <a:t>是</a:t>
            </a:r>
            <a:r>
              <a:rPr lang="en-US" altLang="zh-CN" sz="2800"/>
              <a:t>float</a:t>
            </a:r>
            <a:r>
              <a:rPr lang="zh-CN" altLang="zh-CN" sz="2800"/>
              <a:t>型变量</a:t>
            </a:r>
            <a:r>
              <a:rPr lang="en-US" altLang="zh-CN" sz="2800"/>
              <a:t>,</a:t>
            </a:r>
            <a:r>
              <a:rPr lang="zh-CN" altLang="zh-CN" sz="2800"/>
              <a:t>所用的</a:t>
            </a:r>
            <a:r>
              <a:rPr lang="en-US" altLang="zh-CN" sz="2800"/>
              <a:t>scanf</a:t>
            </a:r>
            <a:r>
              <a:rPr lang="zh-CN" altLang="zh-CN" sz="2800"/>
              <a:t>调用语句格式为</a:t>
            </a:r>
            <a:r>
              <a:rPr lang="en-US" altLang="zh-CN" sz="2800"/>
              <a:t>:</a:t>
            </a:r>
            <a:endParaRPr lang="zh-CN" altLang="zh-CN" sz="2800"/>
          </a:p>
          <a:p>
            <a:pPr marL="0" indent="0">
              <a:buNone/>
            </a:pPr>
            <a:r>
              <a:rPr lang="en-US" altLang="zh-CN"/>
              <a:t>    scanf("x=%d,y=%f",&amp;x,&amp;y);</a:t>
            </a:r>
            <a:endParaRPr lang="zh-CN" altLang="zh-CN"/>
          </a:p>
          <a:p>
            <a:pPr marL="0" indent="0">
              <a:buNone/>
            </a:pPr>
            <a:r>
              <a:rPr lang="en-US" altLang="zh-CN"/>
              <a:t>    </a:t>
            </a:r>
            <a:r>
              <a:rPr lang="zh-CN" altLang="zh-CN"/>
              <a:t>则为了将数据</a:t>
            </a:r>
            <a:r>
              <a:rPr lang="en-US" altLang="zh-CN"/>
              <a:t>10</a:t>
            </a:r>
            <a:r>
              <a:rPr lang="zh-CN" altLang="zh-CN"/>
              <a:t>和</a:t>
            </a:r>
            <a:r>
              <a:rPr lang="en-US" altLang="zh-CN"/>
              <a:t>66.6</a:t>
            </a:r>
            <a:r>
              <a:rPr lang="zh-CN" altLang="zh-CN"/>
              <a:t>分别赋给</a:t>
            </a:r>
            <a:r>
              <a:rPr lang="en-US" altLang="zh-CN"/>
              <a:t>x</a:t>
            </a:r>
            <a:r>
              <a:rPr lang="zh-CN" altLang="zh-CN"/>
              <a:t>和</a:t>
            </a:r>
            <a:r>
              <a:rPr lang="en-US" altLang="zh-CN"/>
              <a:t>y,</a:t>
            </a:r>
            <a:r>
              <a:rPr lang="zh-CN" altLang="zh-CN"/>
              <a:t>正确的输入应是</a:t>
            </a:r>
            <a:r>
              <a:rPr lang="en-US" altLang="zh-CN"/>
              <a:t>:</a:t>
            </a:r>
            <a:r>
              <a:rPr lang="en-US" altLang="zh-CN" u="sng"/>
              <a:t>        </a:t>
            </a:r>
            <a:r>
              <a:rPr lang="zh-CN" altLang="zh-CN"/>
              <a:t>。</a:t>
            </a:r>
          </a:p>
          <a:p>
            <a:pPr marL="0" indent="0">
              <a:buNone/>
            </a:pPr>
            <a:r>
              <a:rPr lang="en-US" altLang="zh-CN" smtClean="0"/>
              <a:t>A</a:t>
            </a:r>
            <a:r>
              <a:rPr lang="en-US" altLang="zh-CN"/>
              <a:t>. x=10,y=66.6&lt;</a:t>
            </a:r>
            <a:r>
              <a:rPr lang="zh-CN" altLang="zh-CN"/>
              <a:t>回车</a:t>
            </a:r>
            <a:r>
              <a:rPr lang="en-US" altLang="zh-CN"/>
              <a:t>&gt;      </a:t>
            </a:r>
            <a:endParaRPr lang="en-US" altLang="zh-CN" smtClean="0"/>
          </a:p>
          <a:p>
            <a:pPr marL="0" indent="0">
              <a:buNone/>
            </a:pPr>
            <a:r>
              <a:rPr lang="en-US" altLang="zh-CN" smtClean="0"/>
              <a:t>B</a:t>
            </a:r>
            <a:r>
              <a:rPr lang="en-US" altLang="zh-CN"/>
              <a:t>. 10 66.6&lt;</a:t>
            </a:r>
            <a:r>
              <a:rPr lang="zh-CN" altLang="zh-CN"/>
              <a:t>回车</a:t>
            </a:r>
            <a:r>
              <a:rPr lang="en-US" altLang="zh-CN"/>
              <a:t>&gt;</a:t>
            </a:r>
            <a:endParaRPr lang="zh-CN" altLang="zh-CN"/>
          </a:p>
          <a:p>
            <a:pPr marL="0" indent="0">
              <a:buNone/>
            </a:pPr>
            <a:r>
              <a:rPr lang="en-US" altLang="zh-CN"/>
              <a:t>C. 10&lt;</a:t>
            </a:r>
            <a:r>
              <a:rPr lang="zh-CN" altLang="zh-CN"/>
              <a:t>回车</a:t>
            </a:r>
            <a:r>
              <a:rPr lang="en-US" altLang="zh-CN"/>
              <a:t>&gt;66.6&lt;</a:t>
            </a:r>
            <a:r>
              <a:rPr lang="zh-CN" altLang="zh-CN"/>
              <a:t>回车</a:t>
            </a:r>
            <a:r>
              <a:rPr lang="en-US" altLang="zh-CN"/>
              <a:t>&gt;     </a:t>
            </a:r>
            <a:endParaRPr lang="en-US" altLang="zh-CN" smtClean="0"/>
          </a:p>
          <a:p>
            <a:pPr marL="0" indent="0">
              <a:buNone/>
            </a:pPr>
            <a:r>
              <a:rPr lang="en-US" altLang="zh-CN" smtClean="0"/>
              <a:t>D</a:t>
            </a:r>
            <a:r>
              <a:rPr lang="en-US" altLang="zh-CN"/>
              <a:t>. x=10&lt;</a:t>
            </a:r>
            <a:r>
              <a:rPr lang="zh-CN" altLang="zh-CN"/>
              <a:t>回车</a:t>
            </a:r>
            <a:r>
              <a:rPr lang="en-US" altLang="zh-CN"/>
              <a:t>&gt;y=66.6&lt;</a:t>
            </a:r>
            <a:r>
              <a:rPr lang="zh-CN" altLang="zh-CN"/>
              <a:t>回车</a:t>
            </a:r>
            <a:r>
              <a:rPr lang="en-US" altLang="zh-CN"/>
              <a:t>&gt;</a:t>
            </a:r>
            <a:endParaRPr lang="zh-CN" altLang="zh-CN"/>
          </a:p>
          <a:p>
            <a:endParaRPr lang="zh-CN" altLang="en-US"/>
          </a:p>
        </p:txBody>
      </p:sp>
    </p:spTree>
    <p:extLst>
      <p:ext uri="{BB962C8B-B14F-4D97-AF65-F5344CB8AC3E}">
        <p14:creationId xmlns:p14="http://schemas.microsoft.com/office/powerpoint/2010/main" val="40177185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endParaRPr lang="zh-CN" altLang="en-US" smtClean="0"/>
          </a:p>
        </p:txBody>
      </p:sp>
      <p:sp>
        <p:nvSpPr>
          <p:cNvPr id="144387" name="内容占位符 2"/>
          <p:cNvSpPr>
            <a:spLocks noGrp="1"/>
          </p:cNvSpPr>
          <p:nvPr>
            <p:ph idx="1"/>
          </p:nvPr>
        </p:nvSpPr>
        <p:spPr/>
        <p:txBody>
          <a:bodyPr/>
          <a:lstStyle/>
          <a:p>
            <a:pPr>
              <a:buFont typeface="Arial" pitchFamily="34" charset="0"/>
              <a:buNone/>
            </a:pPr>
            <a:r>
              <a:rPr lang="zh-CN" altLang="en-US" smtClean="0"/>
              <a:t>已知</a:t>
            </a:r>
            <a:r>
              <a:rPr lang="en-US" altLang="zh-CN" smtClean="0"/>
              <a:t>double f1, f2; </a:t>
            </a:r>
            <a:r>
              <a:rPr lang="zh-CN" altLang="en-US" smtClean="0"/>
              <a:t>，若用以下输入形式，请写出正确的输入语句。</a:t>
            </a:r>
          </a:p>
          <a:p>
            <a:pPr>
              <a:buFont typeface="Arial" pitchFamily="34" charset="0"/>
              <a:buNone/>
            </a:pPr>
            <a:r>
              <a:rPr lang="zh-CN" altLang="en-US" smtClean="0"/>
              <a:t>输入：</a:t>
            </a:r>
            <a:endParaRPr lang="en-US" altLang="zh-CN" smtClean="0"/>
          </a:p>
          <a:p>
            <a:pPr>
              <a:buFont typeface="Arial" pitchFamily="34" charset="0"/>
              <a:buNone/>
            </a:pPr>
            <a:r>
              <a:rPr lang="en-US" altLang="zh-CN" smtClean="0"/>
              <a:t>4.52</a:t>
            </a:r>
            <a:r>
              <a:rPr lang="zh-CN" altLang="en-US" smtClean="0"/>
              <a:t>↙</a:t>
            </a:r>
          </a:p>
          <a:p>
            <a:pPr>
              <a:buFont typeface="Arial" pitchFamily="34" charset="0"/>
              <a:buNone/>
            </a:pPr>
            <a:r>
              <a:rPr lang="en-US" altLang="zh-CN" smtClean="0"/>
              <a:t>3.52</a:t>
            </a:r>
            <a:r>
              <a:rPr lang="zh-CN" altLang="en-US" smtClean="0"/>
              <a:t>↙</a:t>
            </a:r>
          </a:p>
          <a:p>
            <a:endParaRPr lang="zh-CN" altLang="en-US" smtClean="0"/>
          </a:p>
        </p:txBody>
      </p:sp>
    </p:spTree>
    <p:extLst>
      <p:ext uri="{BB962C8B-B14F-4D97-AF65-F5344CB8AC3E}">
        <p14:creationId xmlns:p14="http://schemas.microsoft.com/office/powerpoint/2010/main" val="32796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rtlCol="0">
            <a:normAutofit/>
          </a:bodyPr>
          <a:lstStyle/>
          <a:p>
            <a:pPr fontAlgn="auto">
              <a:spcAft>
                <a:spcPts val="0"/>
              </a:spcAft>
              <a:buFont typeface="Arial" pitchFamily="34" charset="0"/>
              <a:buNone/>
              <a:defRPr/>
            </a:pPr>
            <a:r>
              <a:rPr lang="en-US" altLang="zh-CN" smtClean="0"/>
              <a:t>int</a:t>
            </a:r>
            <a:r>
              <a:rPr lang="en-US" smtClean="0"/>
              <a:t> </a:t>
            </a:r>
            <a:r>
              <a:rPr lang="en-US" dirty="0" smtClean="0"/>
              <a:t>main()</a:t>
            </a:r>
            <a:endParaRPr lang="zh-CN" altLang="en-US" dirty="0" smtClean="0"/>
          </a:p>
          <a:p>
            <a:pPr fontAlgn="auto">
              <a:spcAft>
                <a:spcPts val="0"/>
              </a:spcAft>
              <a:buFont typeface="Arial" pitchFamily="34" charset="0"/>
              <a:buNone/>
              <a:defRPr/>
            </a:pPr>
            <a:r>
              <a:rPr lang="en-US" dirty="0" smtClean="0"/>
              <a:t>{  int a; float b;</a:t>
            </a:r>
            <a:endParaRPr lang="zh-CN" altLang="en-US" dirty="0" smtClean="0"/>
          </a:p>
          <a:p>
            <a:pPr fontAlgn="auto">
              <a:spcAft>
                <a:spcPts val="0"/>
              </a:spcAft>
              <a:buFont typeface="Arial" pitchFamily="34" charset="0"/>
              <a:buNone/>
              <a:defRPr/>
            </a:pPr>
            <a:r>
              <a:rPr lang="en-US" dirty="0" smtClean="0"/>
              <a:t>printf("input a, b: ");</a:t>
            </a:r>
            <a:endParaRPr lang="zh-CN" altLang="en-US" dirty="0" smtClean="0"/>
          </a:p>
          <a:p>
            <a:pPr fontAlgn="auto">
              <a:spcAft>
                <a:spcPts val="0"/>
              </a:spcAft>
              <a:buFont typeface="Arial" pitchFamily="34" charset="0"/>
              <a:buNone/>
              <a:defRPr/>
            </a:pPr>
            <a:r>
              <a:rPr lang="zh-CN" altLang="en-US" dirty="0" smtClean="0"/>
              <a:t>输入语句</a:t>
            </a:r>
          </a:p>
          <a:p>
            <a:pPr fontAlgn="auto">
              <a:spcAft>
                <a:spcPts val="0"/>
              </a:spcAft>
              <a:buFont typeface="Arial" pitchFamily="34" charset="0"/>
              <a:buNone/>
              <a:defRPr/>
            </a:pPr>
            <a:r>
              <a:rPr lang="zh-CN" altLang="en-US" dirty="0" smtClean="0"/>
              <a:t>输出语句</a:t>
            </a:r>
          </a:p>
          <a:p>
            <a:pPr fontAlgn="auto">
              <a:spcAft>
                <a:spcPts val="0"/>
              </a:spcAft>
              <a:buFont typeface="Arial" pitchFamily="34" charset="0"/>
              <a:buNone/>
              <a:defRPr/>
            </a:pPr>
            <a:r>
              <a:rPr lang="en-US" dirty="0" smtClean="0"/>
              <a:t>}</a:t>
            </a:r>
            <a:endParaRPr lang="zh-CN" altLang="en-US" dirty="0" smtClean="0"/>
          </a:p>
          <a:p>
            <a:pPr fontAlgn="auto">
              <a:spcAft>
                <a:spcPts val="0"/>
              </a:spcAft>
              <a:buFont typeface="Arial" pitchFamily="34" charset="0"/>
              <a:buNone/>
              <a:defRPr/>
            </a:pPr>
            <a:r>
              <a:rPr lang="zh-CN" altLang="en-US" dirty="0" smtClean="0"/>
              <a:t>输入形式：</a:t>
            </a:r>
            <a:r>
              <a:rPr lang="en-US" dirty="0" smtClean="0"/>
              <a:t>5 6.4</a:t>
            </a:r>
            <a:r>
              <a:rPr lang="zh-CN" altLang="en-US" dirty="0" smtClean="0"/>
              <a:t>↙</a:t>
            </a:r>
          </a:p>
          <a:p>
            <a:pPr fontAlgn="auto">
              <a:spcAft>
                <a:spcPts val="0"/>
              </a:spcAft>
              <a:buFont typeface="Arial" pitchFamily="34" charset="0"/>
              <a:buNone/>
              <a:defRPr/>
            </a:pPr>
            <a:r>
              <a:rPr lang="zh-CN" altLang="en-US" dirty="0" smtClean="0"/>
              <a:t>输出</a:t>
            </a:r>
            <a:r>
              <a:rPr lang="zh-CN" altLang="en-US" smtClean="0"/>
              <a:t>形式：</a:t>
            </a:r>
            <a:r>
              <a:rPr lang="en-US" smtClean="0"/>
              <a:t>5+6.4=11.40</a:t>
            </a:r>
            <a:endParaRPr lang="zh-CN" altLang="en-US" dirty="0" smtClean="0"/>
          </a:p>
          <a:p>
            <a:pPr fontAlgn="auto">
              <a:spcAft>
                <a:spcPts val="0"/>
              </a:spcAft>
              <a:defRPr/>
            </a:pPr>
            <a:endParaRPr lang="zh-CN" altLang="en-US" dirty="0" smtClean="0"/>
          </a:p>
        </p:txBody>
      </p:sp>
    </p:spTree>
    <p:extLst>
      <p:ext uri="{BB962C8B-B14F-4D97-AF65-F5344CB8AC3E}">
        <p14:creationId xmlns:p14="http://schemas.microsoft.com/office/powerpoint/2010/main" val="38027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smtClean="0"/>
                <a:t>输 入</a:t>
              </a:r>
              <a:r>
                <a:rPr lang="en-US" altLang="zh-CN" sz="2800" smtClean="0"/>
                <a:t>		    </a:t>
              </a:r>
              <a:r>
                <a:rPr lang="zh-CN" altLang="en-US" sz="2800" smtClean="0"/>
                <a:t>输 出</a:t>
              </a:r>
              <a:endParaRPr lang="zh-CN" altLang="en-US" sz="2800"/>
            </a:p>
          </p:txBody>
        </p:sp>
      </p:grpSp>
    </p:spTree>
    <p:custDataLst>
      <p:tags r:id="rId1"/>
    </p:custDataLst>
    <p:extLst>
      <p:ext uri="{BB962C8B-B14F-4D97-AF65-F5344CB8AC3E}">
        <p14:creationId xmlns:p14="http://schemas.microsoft.com/office/powerpoint/2010/main" val="391729767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a:solidFill>
                  <a:schemeClr val="tx1">
                    <a:lumMod val="65000"/>
                    <a:lumOff val="35000"/>
                  </a:schemeClr>
                </a:solidFill>
              </a:rPr>
              <a:t>从计算机向显示器输出一个字符。</a:t>
            </a:r>
          </a:p>
        </p:txBody>
      </p:sp>
      <p:sp>
        <p:nvSpPr>
          <p:cNvPr id="4" name="矩形 3"/>
          <p:cNvSpPr/>
          <p:nvPr/>
        </p:nvSpPr>
        <p:spPr>
          <a:xfrm>
            <a:off x="1234680" y="1933917"/>
            <a:ext cx="6919970" cy="592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smtClean="0"/>
              <a:t>putchar(c)</a:t>
            </a:r>
            <a:endParaRPr lang="zh-CN" altLang="en-US" sz="3200" b="1"/>
          </a:p>
        </p:txBody>
      </p:sp>
      <p:sp>
        <p:nvSpPr>
          <p:cNvPr id="20" name="MH_Desc_1"/>
          <p:cNvSpPr/>
          <p:nvPr>
            <p:custDataLst>
              <p:tags r:id="rId1"/>
            </p:custDataLst>
          </p:nvPr>
        </p:nvSpPr>
        <p:spPr>
          <a:xfrm>
            <a:off x="1234680" y="2865699"/>
            <a:ext cx="9213464" cy="29205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2800">
                <a:solidFill>
                  <a:schemeClr val="tx1"/>
                </a:solidFill>
              </a:rPr>
              <a:t>用</a:t>
            </a:r>
            <a:r>
              <a:rPr lang="en-US" altLang="zh-CN" sz="2800">
                <a:solidFill>
                  <a:schemeClr val="tx1"/>
                </a:solidFill>
              </a:rPr>
              <a:t>putchar</a:t>
            </a:r>
            <a:r>
              <a:rPr lang="zh-CN" altLang="en-US" sz="2800">
                <a:solidFill>
                  <a:schemeClr val="tx1"/>
                </a:solidFill>
              </a:rPr>
              <a:t>函数既可以</a:t>
            </a:r>
            <a:r>
              <a:rPr lang="zh-CN" altLang="en-US" sz="2800" smtClean="0">
                <a:solidFill>
                  <a:schemeClr val="tx1"/>
                </a:solidFill>
              </a:rPr>
              <a:t>输出</a:t>
            </a:r>
            <a:r>
              <a:rPr lang="zh-CN" altLang="en-US" sz="2800" b="1">
                <a:solidFill>
                  <a:schemeClr val="tx1"/>
                </a:solidFill>
              </a:rPr>
              <a:t>可</a:t>
            </a:r>
            <a:r>
              <a:rPr lang="zh-CN" altLang="en-US" sz="2800" b="1" smtClean="0">
                <a:solidFill>
                  <a:schemeClr val="tx1"/>
                </a:solidFill>
              </a:rPr>
              <a:t>显示字符</a:t>
            </a:r>
            <a:r>
              <a:rPr lang="zh-CN" altLang="en-US" sz="2800">
                <a:solidFill>
                  <a:schemeClr val="tx1"/>
                </a:solidFill>
              </a:rPr>
              <a:t>，也可以</a:t>
            </a:r>
            <a:r>
              <a:rPr lang="zh-CN" altLang="en-US" sz="2800" smtClean="0">
                <a:solidFill>
                  <a:schemeClr val="tx1"/>
                </a:solidFill>
              </a:rPr>
              <a:t>输出</a:t>
            </a:r>
            <a:r>
              <a:rPr lang="zh-CN" altLang="en-US" sz="2800" b="1" smtClean="0">
                <a:solidFill>
                  <a:schemeClr val="tx1"/>
                </a:solidFill>
              </a:rPr>
              <a:t>控制字符</a:t>
            </a:r>
            <a:r>
              <a:rPr lang="zh-CN" altLang="en-US" sz="2800" smtClean="0">
                <a:solidFill>
                  <a:schemeClr val="tx1"/>
                </a:solidFill>
              </a:rPr>
              <a:t>和</a:t>
            </a:r>
            <a:r>
              <a:rPr lang="zh-CN" altLang="en-US" sz="2800" b="1" smtClean="0">
                <a:solidFill>
                  <a:schemeClr val="tx1"/>
                </a:solidFill>
              </a:rPr>
              <a:t>转义字符</a:t>
            </a:r>
            <a:r>
              <a:rPr lang="zh-CN" altLang="en-US" sz="2800" smtClean="0">
                <a:solidFill>
                  <a:schemeClr val="tx1"/>
                </a:solidFill>
              </a:rPr>
              <a:t>。</a:t>
            </a:r>
            <a:endParaRPr lang="en-US" altLang="zh-CN" sz="2800" smtClean="0">
              <a:solidFill>
                <a:schemeClr val="tx1"/>
              </a:solidFill>
            </a:endParaRPr>
          </a:p>
          <a:p>
            <a:pPr algn="just">
              <a:lnSpc>
                <a:spcPct val="120000"/>
              </a:lnSpc>
              <a:spcBef>
                <a:spcPts val="600"/>
              </a:spcBef>
              <a:spcAft>
                <a:spcPts val="600"/>
              </a:spcAft>
              <a:defRPr/>
            </a:pPr>
            <a:r>
              <a:rPr lang="en-US" altLang="zh-CN" sz="2800">
                <a:solidFill>
                  <a:schemeClr val="tx1"/>
                </a:solidFill>
              </a:rPr>
              <a:t>putchar(c)</a:t>
            </a:r>
            <a:r>
              <a:rPr lang="zh-CN" altLang="en-US" sz="2800">
                <a:solidFill>
                  <a:schemeClr val="tx1"/>
                </a:solidFill>
              </a:rPr>
              <a:t>中的</a:t>
            </a:r>
            <a:r>
              <a:rPr lang="en-US" altLang="zh-CN" sz="2800">
                <a:solidFill>
                  <a:schemeClr val="tx1"/>
                </a:solidFill>
              </a:rPr>
              <a:t>c</a:t>
            </a:r>
            <a:r>
              <a:rPr lang="zh-CN" altLang="en-US" sz="2800">
                <a:solidFill>
                  <a:schemeClr val="tx1"/>
                </a:solidFill>
              </a:rPr>
              <a:t>可以是</a:t>
            </a:r>
            <a:r>
              <a:rPr lang="zh-CN" altLang="en-US" sz="2800" b="1">
                <a:solidFill>
                  <a:schemeClr val="tx1"/>
                </a:solidFill>
              </a:rPr>
              <a:t>字符常量、整型常量、字符变量</a:t>
            </a:r>
            <a:r>
              <a:rPr lang="zh-CN" altLang="en-US" sz="2800">
                <a:solidFill>
                  <a:schemeClr val="tx1"/>
                </a:solidFill>
              </a:rPr>
              <a:t>或</a:t>
            </a:r>
            <a:r>
              <a:rPr lang="zh-CN" altLang="en-US" sz="2800" b="1">
                <a:solidFill>
                  <a:schemeClr val="tx1"/>
                </a:solidFill>
              </a:rPr>
              <a:t>整型变量</a:t>
            </a:r>
            <a:r>
              <a:rPr lang="en-US" altLang="zh-CN" sz="2800">
                <a:solidFill>
                  <a:schemeClr val="tx1"/>
                </a:solidFill>
              </a:rPr>
              <a:t>(</a:t>
            </a:r>
            <a:r>
              <a:rPr lang="zh-CN" altLang="en-US" sz="2800">
                <a:solidFill>
                  <a:schemeClr val="tx1"/>
                </a:solidFill>
              </a:rPr>
              <a:t>其值在字符的</a:t>
            </a:r>
            <a:r>
              <a:rPr lang="en-US" altLang="zh-CN" sz="2800">
                <a:solidFill>
                  <a:schemeClr val="tx1"/>
                </a:solidFill>
              </a:rPr>
              <a:t>ASCII</a:t>
            </a:r>
            <a:r>
              <a:rPr lang="zh-CN" altLang="en-US" sz="2800">
                <a:solidFill>
                  <a:schemeClr val="tx1"/>
                </a:solidFill>
              </a:rPr>
              <a:t>代码范围内</a:t>
            </a:r>
            <a:r>
              <a:rPr lang="en-US" altLang="zh-CN" sz="2800">
                <a:solidFill>
                  <a:schemeClr val="tx1"/>
                </a:solidFill>
              </a:rPr>
              <a:t>)</a:t>
            </a:r>
            <a:r>
              <a:rPr lang="zh-CN" altLang="en-US" sz="2800">
                <a:solidFill>
                  <a:schemeClr val="tx1"/>
                </a:solidFill>
              </a:rPr>
              <a:t>。</a:t>
            </a:r>
            <a:endParaRPr lang="en-US" altLang="zh-CN" sz="2800">
              <a:solidFill>
                <a:schemeClr val="tx1"/>
              </a:solidFill>
            </a:endParaRPr>
          </a:p>
        </p:txBody>
      </p:sp>
    </p:spTree>
    <p:extLst>
      <p:ext uri="{BB962C8B-B14F-4D97-AF65-F5344CB8AC3E}">
        <p14:creationId xmlns:p14="http://schemas.microsoft.com/office/powerpoint/2010/main" val="85372472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16" name="内容占位符 2"/>
          <p:cNvSpPr txBox="1">
            <a:spLocks/>
          </p:cNvSpPr>
          <p:nvPr/>
        </p:nvSpPr>
        <p:spPr>
          <a:xfrm>
            <a:off x="940904" y="128454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mtClean="0">
                <a:solidFill>
                  <a:schemeClr val="accent1"/>
                </a:solidFill>
              </a:rPr>
              <a:t>【</a:t>
            </a:r>
            <a:r>
              <a:rPr lang="zh-CN" altLang="en-US" smtClean="0">
                <a:solidFill>
                  <a:schemeClr val="accent1"/>
                </a:solidFill>
              </a:rPr>
              <a:t>例</a:t>
            </a:r>
            <a:r>
              <a:rPr lang="en-US" altLang="zh-CN" smtClean="0">
                <a:solidFill>
                  <a:schemeClr val="accent1"/>
                </a:solidFill>
              </a:rPr>
              <a:t>3.8】</a:t>
            </a:r>
            <a:r>
              <a:rPr lang="zh-CN" altLang="en-US" smtClean="0">
                <a:solidFill>
                  <a:schemeClr val="accent1"/>
                </a:solidFill>
              </a:rPr>
              <a:t>先后</a:t>
            </a:r>
            <a:r>
              <a:rPr lang="zh-CN" altLang="en-US">
                <a:solidFill>
                  <a:schemeClr val="accent1"/>
                </a:solidFill>
              </a:rPr>
              <a:t>输出</a:t>
            </a:r>
            <a:r>
              <a:rPr lang="en-US" altLang="zh-CN">
                <a:solidFill>
                  <a:schemeClr val="accent1"/>
                </a:solidFill>
              </a:rPr>
              <a:t>BOY</a:t>
            </a:r>
            <a:r>
              <a:rPr lang="zh-CN" altLang="en-US">
                <a:solidFill>
                  <a:schemeClr val="accent1"/>
                </a:solidFill>
              </a:rPr>
              <a:t>三个字符。</a:t>
            </a:r>
          </a:p>
        </p:txBody>
      </p:sp>
      <p:sp>
        <p:nvSpPr>
          <p:cNvPr id="17" name="矩形 16"/>
          <p:cNvSpPr/>
          <p:nvPr/>
        </p:nvSpPr>
        <p:spPr>
          <a:xfrm>
            <a:off x="1129748" y="1908722"/>
            <a:ext cx="7999262" cy="830997"/>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定义</a:t>
            </a:r>
            <a:r>
              <a:rPr lang="en-US" altLang="zh-CN" sz="2400"/>
              <a:t>3</a:t>
            </a:r>
            <a:r>
              <a:rPr lang="zh-CN" altLang="en-US" sz="2400"/>
              <a:t>个字符变量，分别赋以初值</a:t>
            </a:r>
            <a:r>
              <a:rPr lang="en-US" altLang="zh-CN" sz="2400"/>
              <a:t>′B′</a:t>
            </a:r>
            <a:r>
              <a:rPr lang="zh-CN" altLang="en-US" sz="2400"/>
              <a:t>，</a:t>
            </a:r>
            <a:r>
              <a:rPr lang="en-US" altLang="zh-CN" sz="2400"/>
              <a:t>′O′</a:t>
            </a:r>
            <a:r>
              <a:rPr lang="zh-CN" altLang="en-US" sz="2400"/>
              <a:t>，</a:t>
            </a:r>
            <a:r>
              <a:rPr lang="en-US" altLang="zh-CN" sz="2400"/>
              <a:t>′Y′</a:t>
            </a:r>
            <a:r>
              <a:rPr lang="zh-CN" altLang="en-US" sz="2400"/>
              <a:t>，然后用</a:t>
            </a:r>
            <a:r>
              <a:rPr lang="en-US" altLang="zh-CN" sz="2400"/>
              <a:t>putchar</a:t>
            </a:r>
            <a:r>
              <a:rPr lang="zh-CN" altLang="en-US" sz="2400"/>
              <a:t>函数输出这</a:t>
            </a:r>
            <a:r>
              <a:rPr lang="en-US" altLang="zh-CN" sz="2400"/>
              <a:t>3</a:t>
            </a:r>
            <a:r>
              <a:rPr lang="zh-CN" altLang="en-US" sz="2400"/>
              <a:t>个字符变量的值。</a:t>
            </a:r>
          </a:p>
        </p:txBody>
      </p:sp>
      <p:sp>
        <p:nvSpPr>
          <p:cNvPr id="18" name="圆角矩形 17"/>
          <p:cNvSpPr/>
          <p:nvPr/>
        </p:nvSpPr>
        <p:spPr>
          <a:xfrm>
            <a:off x="1129748" y="2780436"/>
            <a:ext cx="7834370" cy="3275589"/>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&lt;stdio.h&gt;</a:t>
            </a:r>
          </a:p>
          <a:p>
            <a:pPr defTabSz="363538"/>
            <a:r>
              <a:rPr lang="en-US" altLang="zh-CN" sz="2400"/>
              <a:t>int main()</a:t>
            </a:r>
          </a:p>
          <a:p>
            <a:pPr defTabSz="363538"/>
            <a:r>
              <a:rPr lang="en-US" altLang="zh-CN" sz="2400"/>
              <a:t>{</a:t>
            </a:r>
          </a:p>
          <a:p>
            <a:pPr defTabSz="363538"/>
            <a:r>
              <a:rPr lang="en-US" altLang="zh-CN" sz="2400"/>
              <a:t>	char a='B',b='O',c='Y</a:t>
            </a:r>
            <a:r>
              <a:rPr lang="en-US" altLang="zh-CN" sz="2400" smtClean="0"/>
              <a:t>';	</a:t>
            </a:r>
            <a:r>
              <a:rPr lang="en-US" altLang="zh-CN" sz="2400" smtClean="0">
                <a:solidFill>
                  <a:srgbClr val="008000"/>
                </a:solidFill>
              </a:rPr>
              <a:t>//</a:t>
            </a:r>
            <a:r>
              <a:rPr lang="zh-CN" altLang="en-US" sz="2400">
                <a:solidFill>
                  <a:srgbClr val="008000"/>
                </a:solidFill>
              </a:rPr>
              <a:t>定义</a:t>
            </a:r>
            <a:r>
              <a:rPr lang="en-US" altLang="zh-CN" sz="2400">
                <a:solidFill>
                  <a:srgbClr val="008000"/>
                </a:solidFill>
              </a:rPr>
              <a:t>3</a:t>
            </a:r>
            <a:r>
              <a:rPr lang="zh-CN" altLang="en-US" sz="2400">
                <a:solidFill>
                  <a:srgbClr val="008000"/>
                </a:solidFill>
              </a:rPr>
              <a:t>个字符变量并初始化</a:t>
            </a:r>
          </a:p>
          <a:p>
            <a:pPr defTabSz="363538"/>
            <a:r>
              <a:rPr lang="zh-CN" altLang="en-US" sz="2400"/>
              <a:t>	</a:t>
            </a:r>
            <a:r>
              <a:rPr lang="en-US" altLang="zh-CN" sz="2400"/>
              <a:t>putchar(a</a:t>
            </a:r>
            <a:r>
              <a:rPr lang="en-US" altLang="zh-CN" sz="2400" smtClean="0"/>
              <a:t>);				</a:t>
            </a:r>
            <a:r>
              <a:rPr lang="en-US" altLang="zh-CN" sz="2400">
                <a:solidFill>
                  <a:srgbClr val="008000"/>
                </a:solidFill>
              </a:rPr>
              <a:t>//</a:t>
            </a:r>
            <a:r>
              <a:rPr lang="zh-CN" altLang="en-US" sz="2400">
                <a:solidFill>
                  <a:srgbClr val="008000"/>
                </a:solidFill>
              </a:rPr>
              <a:t>向显示器输出字符</a:t>
            </a:r>
            <a:r>
              <a:rPr lang="en-US" altLang="zh-CN" sz="2400">
                <a:solidFill>
                  <a:srgbClr val="008000"/>
                </a:solidFill>
              </a:rPr>
              <a:t>B</a:t>
            </a:r>
          </a:p>
          <a:p>
            <a:pPr defTabSz="363538"/>
            <a:r>
              <a:rPr lang="en-US" altLang="zh-CN" sz="2400"/>
              <a:t>	putchar(b</a:t>
            </a:r>
            <a:r>
              <a:rPr lang="en-US" altLang="zh-CN" sz="2400" smtClean="0"/>
              <a:t>);				</a:t>
            </a:r>
            <a:r>
              <a:rPr lang="en-US" altLang="zh-CN" sz="2400">
                <a:solidFill>
                  <a:srgbClr val="008000"/>
                </a:solidFill>
              </a:rPr>
              <a:t>//</a:t>
            </a:r>
            <a:r>
              <a:rPr lang="zh-CN" altLang="en-US" sz="2400">
                <a:solidFill>
                  <a:srgbClr val="008000"/>
                </a:solidFill>
              </a:rPr>
              <a:t>向显示器输出字符</a:t>
            </a:r>
            <a:r>
              <a:rPr lang="en-US" altLang="zh-CN" sz="2400">
                <a:solidFill>
                  <a:srgbClr val="008000"/>
                </a:solidFill>
              </a:rPr>
              <a:t>O</a:t>
            </a:r>
          </a:p>
          <a:p>
            <a:pPr defTabSz="363538"/>
            <a:r>
              <a:rPr lang="en-US" altLang="zh-CN" sz="2400"/>
              <a:t>	putchar(c</a:t>
            </a:r>
            <a:r>
              <a:rPr lang="en-US" altLang="zh-CN" sz="2400" smtClean="0"/>
              <a:t>);				</a:t>
            </a:r>
            <a:r>
              <a:rPr lang="en-US" altLang="zh-CN" sz="2400">
                <a:solidFill>
                  <a:srgbClr val="008000"/>
                </a:solidFill>
              </a:rPr>
              <a:t>//</a:t>
            </a:r>
            <a:r>
              <a:rPr lang="zh-CN" altLang="en-US" sz="2400">
                <a:solidFill>
                  <a:srgbClr val="008000"/>
                </a:solidFill>
              </a:rPr>
              <a:t>向显示器输出字符</a:t>
            </a:r>
            <a:r>
              <a:rPr lang="en-US" altLang="zh-CN" sz="2400">
                <a:solidFill>
                  <a:srgbClr val="008000"/>
                </a:solidFill>
              </a:rPr>
              <a:t>Y</a:t>
            </a:r>
          </a:p>
          <a:p>
            <a:pPr defTabSz="363538"/>
            <a:r>
              <a:rPr lang="en-US" altLang="zh-CN" sz="2400"/>
              <a:t>	putchar ('\n</a:t>
            </a:r>
            <a:r>
              <a:rPr lang="en-US" altLang="zh-CN" sz="2400" smtClean="0"/>
              <a:t>');			</a:t>
            </a:r>
            <a:r>
              <a:rPr lang="en-US" altLang="zh-CN" sz="2400">
                <a:solidFill>
                  <a:srgbClr val="008000"/>
                </a:solidFill>
              </a:rPr>
              <a:t>//</a:t>
            </a:r>
            <a:r>
              <a:rPr lang="zh-CN" altLang="en-US" sz="2400">
                <a:solidFill>
                  <a:srgbClr val="008000"/>
                </a:solidFill>
              </a:rPr>
              <a:t>向显示器输出一个换行符</a:t>
            </a:r>
          </a:p>
          <a:p>
            <a:pPr defTabSz="363538"/>
            <a:r>
              <a:rPr lang="zh-CN" altLang="en-US" sz="2400"/>
              <a:t>	</a:t>
            </a:r>
            <a:r>
              <a:rPr lang="en-US" altLang="zh-CN" sz="2400"/>
              <a:t>return 0;</a:t>
            </a:r>
          </a:p>
          <a:p>
            <a:pPr defTabSz="363538"/>
            <a:r>
              <a:rPr lang="en-US" altLang="zh-CN" sz="2400"/>
              <a:t>}</a:t>
            </a:r>
            <a:endParaRPr lang="en-US" altLang="zh-CN" sz="2400" smtClean="0">
              <a:solidFill>
                <a:srgbClr val="008000"/>
              </a:solidFill>
            </a:endParaRPr>
          </a:p>
        </p:txBody>
      </p:sp>
    </p:spTree>
    <p:extLst>
      <p:ext uri="{BB962C8B-B14F-4D97-AF65-F5344CB8AC3E}">
        <p14:creationId xmlns:p14="http://schemas.microsoft.com/office/powerpoint/2010/main" val="23429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04" y="521524"/>
            <a:ext cx="6020841" cy="563527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048372" y="869430"/>
            <a:ext cx="381438" cy="47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9345" y="3607632"/>
            <a:ext cx="4252689" cy="254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0679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a:solidFill>
                  <a:schemeClr val="tx1">
                    <a:lumMod val="65000"/>
                    <a:lumOff val="35000"/>
                  </a:schemeClr>
                </a:solidFill>
              </a:rPr>
              <a:t>向计算机输入一个</a:t>
            </a:r>
            <a:r>
              <a:rPr lang="zh-CN" altLang="en-US" smtClean="0">
                <a:solidFill>
                  <a:schemeClr val="tx1">
                    <a:lumMod val="65000"/>
                    <a:lumOff val="35000"/>
                  </a:schemeClr>
                </a:solidFill>
              </a:rPr>
              <a:t>字符。</a:t>
            </a:r>
            <a:endParaRPr lang="zh-CN" altLang="en-US">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t>ge</a:t>
            </a:r>
            <a:r>
              <a:rPr lang="en-US" altLang="zh-CN" sz="2800" b="1" smtClean="0"/>
              <a:t>tchar()</a:t>
            </a:r>
            <a:endParaRPr lang="zh-CN" altLang="en-US" sz="2800" b="1"/>
          </a:p>
        </p:txBody>
      </p:sp>
      <p:sp>
        <p:nvSpPr>
          <p:cNvPr id="20" name="MH_Desc_1"/>
          <p:cNvSpPr/>
          <p:nvPr>
            <p:custDataLst>
              <p:tags r:id="rId1"/>
            </p:custDataLst>
          </p:nvPr>
        </p:nvSpPr>
        <p:spPr>
          <a:xfrm>
            <a:off x="1129747" y="2391049"/>
            <a:ext cx="10127865"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z="2400" smtClean="0">
                <a:solidFill>
                  <a:schemeClr val="tx1"/>
                </a:solidFill>
              </a:rPr>
              <a:t>函数</a:t>
            </a:r>
            <a:r>
              <a:rPr lang="zh-CN" altLang="en-US" sz="2400" b="1">
                <a:solidFill>
                  <a:schemeClr val="tx1"/>
                </a:solidFill>
              </a:rPr>
              <a:t>没有</a:t>
            </a:r>
            <a:r>
              <a:rPr lang="zh-CN" altLang="en-US" sz="2400" b="1" smtClean="0">
                <a:solidFill>
                  <a:schemeClr val="tx1"/>
                </a:solidFill>
              </a:rPr>
              <a:t>参数</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defRPr/>
            </a:pPr>
            <a:r>
              <a:rPr lang="zh-CN" altLang="en-US" sz="2400" smtClean="0">
                <a:solidFill>
                  <a:schemeClr val="tx1"/>
                </a:solidFill>
              </a:rPr>
              <a:t>函数</a:t>
            </a:r>
            <a:r>
              <a:rPr lang="zh-CN" altLang="en-US" sz="2400">
                <a:solidFill>
                  <a:schemeClr val="tx1"/>
                </a:solidFill>
              </a:rPr>
              <a:t>的值就是从输入设备得到的字符</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defRPr/>
            </a:pPr>
            <a:r>
              <a:rPr lang="zh-CN" altLang="en-US" sz="2400" b="1" smtClean="0">
                <a:solidFill>
                  <a:schemeClr val="tx1"/>
                </a:solidFill>
              </a:rPr>
              <a:t>只能</a:t>
            </a:r>
            <a:r>
              <a:rPr lang="zh-CN" altLang="en-US" sz="2400" b="1">
                <a:solidFill>
                  <a:schemeClr val="tx1"/>
                </a:solidFill>
              </a:rPr>
              <a:t>接收一个字符</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defRPr/>
            </a:pPr>
            <a:r>
              <a:rPr lang="zh-CN" altLang="en-US" sz="2400" smtClean="0">
                <a:solidFill>
                  <a:schemeClr val="tx1"/>
                </a:solidFill>
              </a:rPr>
              <a:t>如果</a:t>
            </a:r>
            <a:r>
              <a:rPr lang="zh-CN" altLang="en-US" sz="2400">
                <a:solidFill>
                  <a:schemeClr val="tx1"/>
                </a:solidFill>
              </a:rPr>
              <a:t>想输入多个字符就要用多</a:t>
            </a:r>
            <a:r>
              <a:rPr lang="zh-CN" altLang="en-US" sz="2400" smtClean="0">
                <a:solidFill>
                  <a:schemeClr val="tx1"/>
                </a:solidFill>
              </a:rPr>
              <a:t>个函数。</a:t>
            </a:r>
            <a:endParaRPr lang="en-US" altLang="zh-CN" sz="2400" smtClean="0">
              <a:solidFill>
                <a:schemeClr val="tx1"/>
              </a:solidFill>
            </a:endParaRPr>
          </a:p>
          <a:p>
            <a:pPr algn="just">
              <a:lnSpc>
                <a:spcPct val="120000"/>
              </a:lnSpc>
              <a:spcBef>
                <a:spcPts val="600"/>
              </a:spcBef>
              <a:defRPr/>
            </a:pPr>
            <a:r>
              <a:rPr lang="zh-CN" altLang="en-US" sz="2400" smtClean="0">
                <a:solidFill>
                  <a:schemeClr val="tx1"/>
                </a:solidFill>
              </a:rPr>
              <a:t>不仅</a:t>
            </a:r>
            <a:r>
              <a:rPr lang="zh-CN" altLang="en-US" sz="2400">
                <a:solidFill>
                  <a:schemeClr val="tx1"/>
                </a:solidFill>
              </a:rPr>
              <a:t>可以从输入设备获得一个可显示的字符，而且可以</a:t>
            </a:r>
            <a:r>
              <a:rPr lang="zh-CN" altLang="en-US" sz="2400" smtClean="0">
                <a:solidFill>
                  <a:schemeClr val="tx1"/>
                </a:solidFill>
              </a:rPr>
              <a:t>获得控制字符</a:t>
            </a:r>
            <a:r>
              <a:rPr lang="zh-CN" altLang="en-US" sz="2400">
                <a:solidFill>
                  <a:schemeClr val="tx1"/>
                </a:solidFill>
              </a:rPr>
              <a:t>。</a:t>
            </a:r>
          </a:p>
          <a:p>
            <a:pPr algn="just">
              <a:lnSpc>
                <a:spcPct val="120000"/>
              </a:lnSpc>
              <a:spcBef>
                <a:spcPts val="600"/>
              </a:spcBef>
              <a:defRPr/>
            </a:pPr>
            <a:r>
              <a:rPr lang="zh-CN" altLang="en-US" sz="2400" smtClean="0">
                <a:solidFill>
                  <a:schemeClr val="tx1"/>
                </a:solidFill>
              </a:rPr>
              <a:t>用</a:t>
            </a:r>
            <a:r>
              <a:rPr lang="en-US" altLang="zh-CN" sz="2400">
                <a:solidFill>
                  <a:schemeClr val="tx1"/>
                </a:solidFill>
              </a:rPr>
              <a:t>getchar</a:t>
            </a:r>
            <a:r>
              <a:rPr lang="zh-CN" altLang="en-US" sz="2400">
                <a:solidFill>
                  <a:schemeClr val="tx1"/>
                </a:solidFill>
              </a:rPr>
              <a:t>函数得到的字符可以赋给一个字符变量或整型变量，也</a:t>
            </a:r>
            <a:r>
              <a:rPr lang="zh-CN" altLang="en-US" sz="2400" smtClean="0">
                <a:solidFill>
                  <a:schemeClr val="tx1"/>
                </a:solidFill>
              </a:rPr>
              <a:t>可以作为</a:t>
            </a:r>
            <a:r>
              <a:rPr lang="zh-CN" altLang="en-US" sz="2400">
                <a:solidFill>
                  <a:schemeClr val="tx1"/>
                </a:solidFill>
              </a:rPr>
              <a:t>表达式的</a:t>
            </a:r>
            <a:r>
              <a:rPr lang="zh-CN" altLang="en-US" sz="2400" smtClean="0">
                <a:solidFill>
                  <a:schemeClr val="tx1"/>
                </a:solidFill>
              </a:rPr>
              <a:t>一部分。如，</a:t>
            </a:r>
            <a:r>
              <a:rPr lang="en-US" altLang="zh-CN" sz="2400" smtClean="0">
                <a:solidFill>
                  <a:schemeClr val="tx1"/>
                </a:solidFill>
              </a:rPr>
              <a:t>putchar(getchar());</a:t>
            </a:r>
            <a:r>
              <a:rPr lang="zh-CN" altLang="en-US" sz="2400" smtClean="0">
                <a:solidFill>
                  <a:schemeClr val="tx1"/>
                </a:solidFill>
              </a:rPr>
              <a:t>将接收到的字符输出。</a:t>
            </a:r>
            <a:endParaRPr lang="en-US" altLang="zh-CN" sz="2400">
              <a:solidFill>
                <a:schemeClr val="tx1"/>
              </a:solidFill>
            </a:endParaRPr>
          </a:p>
        </p:txBody>
      </p:sp>
    </p:spTree>
    <p:extLst>
      <p:ext uri="{BB962C8B-B14F-4D97-AF65-F5344CB8AC3E}">
        <p14:creationId xmlns:p14="http://schemas.microsoft.com/office/powerpoint/2010/main" val="39702160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940904" y="1209599"/>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3.9】</a:t>
            </a:r>
            <a:r>
              <a:rPr lang="zh-CN" altLang="en-US" sz="2400">
                <a:solidFill>
                  <a:schemeClr val="accent1"/>
                </a:solidFill>
              </a:rPr>
              <a:t>从键盘输入</a:t>
            </a:r>
            <a:r>
              <a:rPr lang="en-US" altLang="zh-CN" sz="2400">
                <a:solidFill>
                  <a:schemeClr val="accent1"/>
                </a:solidFill>
              </a:rPr>
              <a:t>BOY 3</a:t>
            </a:r>
            <a:r>
              <a:rPr lang="zh-CN" altLang="en-US" sz="2400">
                <a:solidFill>
                  <a:schemeClr val="accent1"/>
                </a:solidFill>
              </a:rPr>
              <a:t>个字符，然后把它们输出到屏幕。</a:t>
            </a:r>
          </a:p>
        </p:txBody>
      </p:sp>
    </p:spTree>
    <p:extLst>
      <p:ext uri="{BB962C8B-B14F-4D97-AF65-F5344CB8AC3E}">
        <p14:creationId xmlns:p14="http://schemas.microsoft.com/office/powerpoint/2010/main" val="364383591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4"/>
            <a:ext cx="8892644" cy="769748"/>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940904" y="939778"/>
            <a:ext cx="9715500" cy="7721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3.9】</a:t>
            </a:r>
            <a:r>
              <a:rPr lang="zh-CN" altLang="en-US" sz="2400">
                <a:solidFill>
                  <a:schemeClr val="accent1"/>
                </a:solidFill>
              </a:rPr>
              <a:t>从键盘输入</a:t>
            </a:r>
            <a:r>
              <a:rPr lang="en-US" altLang="zh-CN" sz="2400">
                <a:solidFill>
                  <a:schemeClr val="accent1"/>
                </a:solidFill>
              </a:rPr>
              <a:t>BOY 3</a:t>
            </a:r>
            <a:r>
              <a:rPr lang="zh-CN" altLang="en-US" sz="2400">
                <a:solidFill>
                  <a:schemeClr val="accent1"/>
                </a:solidFill>
              </a:rPr>
              <a:t>个字符，然后把它们输出到屏幕。</a:t>
            </a:r>
          </a:p>
        </p:txBody>
      </p:sp>
      <p:sp>
        <p:nvSpPr>
          <p:cNvPr id="17" name="矩形 16"/>
          <p:cNvSpPr/>
          <p:nvPr/>
        </p:nvSpPr>
        <p:spPr>
          <a:xfrm>
            <a:off x="1129748" y="1529363"/>
            <a:ext cx="10382698" cy="830997"/>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用</a:t>
            </a:r>
            <a:r>
              <a:rPr lang="en-US" altLang="zh-CN" sz="2400"/>
              <a:t>3</a:t>
            </a:r>
            <a:r>
              <a:rPr lang="zh-CN" altLang="en-US" sz="2400"/>
              <a:t>个</a:t>
            </a:r>
            <a:r>
              <a:rPr lang="en-US" altLang="zh-CN" sz="2400"/>
              <a:t>getchar</a:t>
            </a:r>
            <a:r>
              <a:rPr lang="zh-CN" altLang="en-US" sz="2400"/>
              <a:t>函数先后从键盘向计算机输入</a:t>
            </a:r>
            <a:r>
              <a:rPr lang="en-US" altLang="zh-CN" sz="2400"/>
              <a:t>BOY 3</a:t>
            </a:r>
            <a:r>
              <a:rPr lang="zh-CN" altLang="en-US" sz="2400"/>
              <a:t>个字符，然后用</a:t>
            </a:r>
            <a:r>
              <a:rPr lang="en-US" altLang="zh-CN" sz="2400"/>
              <a:t>putchar</a:t>
            </a:r>
            <a:r>
              <a:rPr lang="zh-CN" altLang="en-US" sz="2400"/>
              <a:t>函数输出。</a:t>
            </a:r>
          </a:p>
        </p:txBody>
      </p:sp>
      <p:sp>
        <p:nvSpPr>
          <p:cNvPr id="18" name="圆角矩形 17"/>
          <p:cNvSpPr/>
          <p:nvPr/>
        </p:nvSpPr>
        <p:spPr>
          <a:xfrm>
            <a:off x="1129748" y="2387568"/>
            <a:ext cx="10172836" cy="447043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&lt;stdio.h&gt;</a:t>
            </a:r>
          </a:p>
          <a:p>
            <a:pPr defTabSz="363538"/>
            <a:r>
              <a:rPr lang="en-US" altLang="zh-CN" sz="2400"/>
              <a:t>int main()</a:t>
            </a:r>
          </a:p>
          <a:p>
            <a:pPr defTabSz="363538"/>
            <a:r>
              <a:rPr lang="en-US" altLang="zh-CN" sz="2400"/>
              <a:t>{	char a,b,c</a:t>
            </a:r>
            <a:r>
              <a:rPr lang="en-US" altLang="zh-CN" sz="2400" smtClean="0"/>
              <a:t>;	</a:t>
            </a:r>
            <a:r>
              <a:rPr lang="en-US" altLang="zh-CN" sz="2400">
                <a:solidFill>
                  <a:srgbClr val="008000"/>
                </a:solidFill>
              </a:rPr>
              <a:t>//</a:t>
            </a:r>
            <a:r>
              <a:rPr lang="zh-CN" altLang="en-US" sz="2400">
                <a:solidFill>
                  <a:srgbClr val="008000"/>
                </a:solidFill>
              </a:rPr>
              <a:t>定义字符变量</a:t>
            </a:r>
            <a:r>
              <a:rPr lang="en-US" altLang="zh-CN" sz="2400">
                <a:solidFill>
                  <a:srgbClr val="008000"/>
                </a:solidFill>
              </a:rPr>
              <a:t>a,b,c</a:t>
            </a:r>
          </a:p>
          <a:p>
            <a:pPr defTabSz="363538"/>
            <a:r>
              <a:rPr lang="en-US" altLang="zh-CN" sz="2400"/>
              <a:t>	a=getchar</a:t>
            </a:r>
            <a:r>
              <a:rPr lang="en-US" altLang="zh-CN" sz="2400" smtClean="0"/>
              <a:t>();	</a:t>
            </a:r>
            <a:r>
              <a:rPr lang="en-US" altLang="zh-CN" sz="2400">
                <a:solidFill>
                  <a:srgbClr val="008000"/>
                </a:solidFill>
              </a:rPr>
              <a:t>//</a:t>
            </a:r>
            <a:r>
              <a:rPr lang="zh-CN" altLang="en-US" sz="2400">
                <a:solidFill>
                  <a:srgbClr val="008000"/>
                </a:solidFill>
              </a:rPr>
              <a:t>从键盘输入一个字符，送给字符变量</a:t>
            </a:r>
            <a:r>
              <a:rPr lang="en-US" altLang="zh-CN" sz="2400">
                <a:solidFill>
                  <a:srgbClr val="008000"/>
                </a:solidFill>
              </a:rPr>
              <a:t>a</a:t>
            </a:r>
          </a:p>
          <a:p>
            <a:pPr defTabSz="363538"/>
            <a:r>
              <a:rPr lang="en-US" altLang="zh-CN" sz="2400"/>
              <a:t>	b=getchar</a:t>
            </a:r>
            <a:r>
              <a:rPr lang="en-US" altLang="zh-CN" sz="2400" smtClean="0"/>
              <a:t>();	</a:t>
            </a:r>
            <a:r>
              <a:rPr lang="en-US" altLang="zh-CN" sz="2400">
                <a:solidFill>
                  <a:srgbClr val="008000"/>
                </a:solidFill>
              </a:rPr>
              <a:t>//</a:t>
            </a:r>
            <a:r>
              <a:rPr lang="zh-CN" altLang="en-US" sz="2400">
                <a:solidFill>
                  <a:srgbClr val="008000"/>
                </a:solidFill>
              </a:rPr>
              <a:t>从键盘输入一个字符，送给字符变量</a:t>
            </a:r>
            <a:r>
              <a:rPr lang="en-US" altLang="zh-CN" sz="2400">
                <a:solidFill>
                  <a:srgbClr val="008000"/>
                </a:solidFill>
              </a:rPr>
              <a:t>b</a:t>
            </a:r>
          </a:p>
          <a:p>
            <a:pPr defTabSz="363538"/>
            <a:r>
              <a:rPr lang="en-US" altLang="zh-CN" sz="2400"/>
              <a:t>	c=getchar</a:t>
            </a:r>
            <a:r>
              <a:rPr lang="en-US" altLang="zh-CN" sz="2400" smtClean="0"/>
              <a:t>();	</a:t>
            </a:r>
            <a:r>
              <a:rPr lang="en-US" altLang="zh-CN" sz="2400">
                <a:solidFill>
                  <a:srgbClr val="008000"/>
                </a:solidFill>
              </a:rPr>
              <a:t>//</a:t>
            </a:r>
            <a:r>
              <a:rPr lang="zh-CN" altLang="en-US" sz="2400">
                <a:solidFill>
                  <a:srgbClr val="008000"/>
                </a:solidFill>
              </a:rPr>
              <a:t>从键盘输入一个字符，送给字符变量</a:t>
            </a:r>
            <a:r>
              <a:rPr lang="en-US" altLang="zh-CN" sz="2400">
                <a:solidFill>
                  <a:srgbClr val="008000"/>
                </a:solidFill>
              </a:rPr>
              <a:t>c</a:t>
            </a:r>
          </a:p>
          <a:p>
            <a:pPr defTabSz="363538"/>
            <a:r>
              <a:rPr lang="en-US" altLang="zh-CN" sz="2400"/>
              <a:t>	putchar(a); </a:t>
            </a:r>
            <a:r>
              <a:rPr lang="en-US" altLang="zh-CN" sz="2400" smtClean="0"/>
              <a:t>	</a:t>
            </a:r>
            <a:r>
              <a:rPr lang="en-US" altLang="zh-CN" sz="2400">
                <a:solidFill>
                  <a:srgbClr val="008000"/>
                </a:solidFill>
              </a:rPr>
              <a:t>//</a:t>
            </a:r>
            <a:r>
              <a:rPr lang="zh-CN" altLang="en-US" sz="2400">
                <a:solidFill>
                  <a:srgbClr val="008000"/>
                </a:solidFill>
              </a:rPr>
              <a:t>将变量</a:t>
            </a:r>
            <a:r>
              <a:rPr lang="en-US" altLang="zh-CN" sz="2400">
                <a:solidFill>
                  <a:srgbClr val="008000"/>
                </a:solidFill>
              </a:rPr>
              <a:t>a</a:t>
            </a:r>
            <a:r>
              <a:rPr lang="zh-CN" altLang="en-US" sz="2400">
                <a:solidFill>
                  <a:srgbClr val="008000"/>
                </a:solidFill>
              </a:rPr>
              <a:t>的值输出</a:t>
            </a:r>
          </a:p>
          <a:p>
            <a:pPr defTabSz="363538"/>
            <a:r>
              <a:rPr lang="zh-CN" altLang="en-US" sz="2400"/>
              <a:t>	</a:t>
            </a:r>
            <a:r>
              <a:rPr lang="en-US" altLang="zh-CN" sz="2400"/>
              <a:t>putchar(b); </a:t>
            </a:r>
            <a:r>
              <a:rPr lang="en-US" altLang="zh-CN" sz="2400" smtClean="0"/>
              <a:t>	</a:t>
            </a:r>
            <a:r>
              <a:rPr lang="en-US" altLang="zh-CN" sz="2400">
                <a:solidFill>
                  <a:srgbClr val="008000"/>
                </a:solidFill>
              </a:rPr>
              <a:t>//</a:t>
            </a:r>
            <a:r>
              <a:rPr lang="zh-CN" altLang="en-US" sz="2400">
                <a:solidFill>
                  <a:srgbClr val="008000"/>
                </a:solidFill>
              </a:rPr>
              <a:t>将变量</a:t>
            </a:r>
            <a:r>
              <a:rPr lang="en-US" altLang="zh-CN" sz="2400">
                <a:solidFill>
                  <a:srgbClr val="008000"/>
                </a:solidFill>
              </a:rPr>
              <a:t>b</a:t>
            </a:r>
            <a:r>
              <a:rPr lang="zh-CN" altLang="en-US" sz="2400">
                <a:solidFill>
                  <a:srgbClr val="008000"/>
                </a:solidFill>
              </a:rPr>
              <a:t>的值输出 </a:t>
            </a:r>
          </a:p>
          <a:p>
            <a:pPr defTabSz="363538"/>
            <a:r>
              <a:rPr lang="zh-CN" altLang="en-US" sz="2400"/>
              <a:t>	</a:t>
            </a:r>
            <a:r>
              <a:rPr lang="en-US" altLang="zh-CN" sz="2400"/>
              <a:t>putchar(c); </a:t>
            </a:r>
            <a:r>
              <a:rPr lang="en-US" altLang="zh-CN" sz="2400" smtClean="0"/>
              <a:t>	</a:t>
            </a:r>
            <a:r>
              <a:rPr lang="en-US" altLang="zh-CN" sz="2400">
                <a:solidFill>
                  <a:srgbClr val="008000"/>
                </a:solidFill>
              </a:rPr>
              <a:t>//</a:t>
            </a:r>
            <a:r>
              <a:rPr lang="zh-CN" altLang="en-US" sz="2400">
                <a:solidFill>
                  <a:srgbClr val="008000"/>
                </a:solidFill>
              </a:rPr>
              <a:t>将变量</a:t>
            </a:r>
            <a:r>
              <a:rPr lang="en-US" altLang="zh-CN" sz="2400">
                <a:solidFill>
                  <a:srgbClr val="008000"/>
                </a:solidFill>
              </a:rPr>
              <a:t>c</a:t>
            </a:r>
            <a:r>
              <a:rPr lang="zh-CN" altLang="en-US" sz="2400">
                <a:solidFill>
                  <a:srgbClr val="008000"/>
                </a:solidFill>
              </a:rPr>
              <a:t>的值输出</a:t>
            </a:r>
          </a:p>
          <a:p>
            <a:pPr defTabSz="363538"/>
            <a:r>
              <a:rPr lang="zh-CN" altLang="en-US" sz="2400"/>
              <a:t>	</a:t>
            </a:r>
            <a:r>
              <a:rPr lang="en-US" altLang="zh-CN" sz="2400"/>
              <a:t>putchar('\n');</a:t>
            </a:r>
            <a:r>
              <a:rPr lang="en-US" altLang="zh-CN" sz="2400">
                <a:solidFill>
                  <a:srgbClr val="008000"/>
                </a:solidFill>
              </a:rPr>
              <a:t>//</a:t>
            </a:r>
            <a:r>
              <a:rPr lang="zh-CN" altLang="en-US" sz="2400">
                <a:solidFill>
                  <a:srgbClr val="008000"/>
                </a:solidFill>
              </a:rPr>
              <a:t>换行</a:t>
            </a:r>
          </a:p>
          <a:p>
            <a:pPr defTabSz="363538"/>
            <a:r>
              <a:rPr lang="zh-CN" altLang="en-US" sz="2400"/>
              <a:t>	</a:t>
            </a:r>
            <a:r>
              <a:rPr lang="en-US" altLang="zh-CN" sz="2400"/>
              <a:t>return 0;</a:t>
            </a:r>
          </a:p>
          <a:p>
            <a:pPr defTabSz="363538"/>
            <a:r>
              <a:rPr lang="en-US" altLang="zh-CN" sz="2400"/>
              <a:t>}</a:t>
            </a:r>
            <a:endParaRPr lang="en-US" altLang="zh-CN" sz="2400" smtClean="0">
              <a:solidFill>
                <a:srgbClr val="008000"/>
              </a:solidFill>
            </a:endParaRPr>
          </a:p>
        </p:txBody>
      </p:sp>
    </p:spTree>
    <p:extLst>
      <p:ext uri="{BB962C8B-B14F-4D97-AF65-F5344CB8AC3E}">
        <p14:creationId xmlns:p14="http://schemas.microsoft.com/office/powerpoint/2010/main" val="17930593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3.10】</a:t>
            </a:r>
            <a:r>
              <a:rPr lang="zh-CN" altLang="en-US" sz="2400">
                <a:solidFill>
                  <a:schemeClr val="accent1"/>
                </a:solidFill>
              </a:rPr>
              <a:t>改写例</a:t>
            </a:r>
            <a:r>
              <a:rPr lang="en-US" altLang="zh-CN" sz="2400">
                <a:solidFill>
                  <a:schemeClr val="accent1"/>
                </a:solidFill>
              </a:rPr>
              <a:t>3.3</a:t>
            </a:r>
            <a:r>
              <a:rPr lang="zh-CN" altLang="en-US" sz="2400">
                <a:solidFill>
                  <a:schemeClr val="accent1"/>
                </a:solidFill>
              </a:rPr>
              <a:t>程序，使之可以适用于任何大写字母</a:t>
            </a:r>
            <a:r>
              <a:rPr lang="zh-CN" altLang="en-US" sz="2400" smtClean="0">
                <a:solidFill>
                  <a:schemeClr val="accent1"/>
                </a:solidFill>
              </a:rPr>
              <a:t>。</a:t>
            </a:r>
            <a:endParaRPr lang="en-US" altLang="zh-CN" sz="2400" smtClean="0">
              <a:solidFill>
                <a:schemeClr val="accent1"/>
              </a:solidFill>
            </a:endParaRPr>
          </a:p>
          <a:p>
            <a:pPr marL="0" indent="0">
              <a:lnSpc>
                <a:spcPct val="120000"/>
              </a:lnSpc>
              <a:buNone/>
            </a:pPr>
            <a:r>
              <a:rPr lang="en-US" altLang="zh-CN" sz="2400">
                <a:solidFill>
                  <a:schemeClr val="accent1"/>
                </a:solidFill>
              </a:rPr>
              <a:t> </a:t>
            </a:r>
            <a:r>
              <a:rPr lang="en-US" altLang="zh-CN" sz="2400" smtClean="0">
                <a:solidFill>
                  <a:schemeClr val="accent1"/>
                </a:solidFill>
              </a:rPr>
              <a:t> </a:t>
            </a:r>
            <a:r>
              <a:rPr lang="zh-CN" altLang="en-US" sz="2400" smtClean="0">
                <a:solidFill>
                  <a:schemeClr val="accent1"/>
                </a:solidFill>
              </a:rPr>
              <a:t>从</a:t>
            </a:r>
            <a:r>
              <a:rPr lang="zh-CN" altLang="en-US" sz="2400">
                <a:solidFill>
                  <a:schemeClr val="accent1"/>
                </a:solidFill>
              </a:rPr>
              <a:t>键盘输入一个大写字母，在显示屏上显示对应的小写字母。</a:t>
            </a:r>
          </a:p>
        </p:txBody>
      </p:sp>
    </p:spTree>
    <p:extLst>
      <p:ext uri="{BB962C8B-B14F-4D97-AF65-F5344CB8AC3E}">
        <p14:creationId xmlns:p14="http://schemas.microsoft.com/office/powerpoint/2010/main" val="42234077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p>
        </p:txBody>
      </p:sp>
      <p:sp>
        <p:nvSpPr>
          <p:cNvPr id="18" name="圆角矩形 17"/>
          <p:cNvSpPr/>
          <p:nvPr/>
        </p:nvSpPr>
        <p:spPr>
          <a:xfrm>
            <a:off x="1139685" y="2413278"/>
            <a:ext cx="9893076" cy="444472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&lt;stdio.h&gt;</a:t>
            </a:r>
          </a:p>
          <a:p>
            <a:pPr defTabSz="363538"/>
            <a:r>
              <a:rPr lang="en-US" altLang="zh-CN" sz="2400"/>
              <a:t>int main()</a:t>
            </a:r>
          </a:p>
          <a:p>
            <a:pPr defTabSz="363538"/>
            <a:r>
              <a:rPr lang="en-US" altLang="zh-CN" sz="2400"/>
              <a:t>{</a:t>
            </a:r>
          </a:p>
          <a:p>
            <a:pPr defTabSz="363538"/>
            <a:r>
              <a:rPr lang="en-US" altLang="zh-CN" sz="2400"/>
              <a:t>	char c1,c2;</a:t>
            </a:r>
          </a:p>
          <a:p>
            <a:pPr defTabSz="363538"/>
            <a:r>
              <a:rPr lang="en-US" altLang="zh-CN" sz="2400"/>
              <a:t>	c1=getchar(); </a:t>
            </a:r>
            <a:r>
              <a:rPr lang="en-US" altLang="zh-CN" sz="2400" smtClean="0"/>
              <a:t>	</a:t>
            </a:r>
            <a:r>
              <a:rPr lang="en-US" altLang="zh-CN" sz="2400" smtClean="0">
                <a:solidFill>
                  <a:srgbClr val="008000"/>
                </a:solidFill>
              </a:rPr>
              <a:t>//</a:t>
            </a:r>
            <a:r>
              <a:rPr lang="zh-CN" altLang="en-US" sz="2400">
                <a:solidFill>
                  <a:srgbClr val="008000"/>
                </a:solidFill>
              </a:rPr>
              <a:t>从键盘读入一个大写字母，赋给字符变量</a:t>
            </a:r>
            <a:r>
              <a:rPr lang="en-US" altLang="zh-CN" sz="2400">
                <a:solidFill>
                  <a:srgbClr val="008000"/>
                </a:solidFill>
              </a:rPr>
              <a:t>c1</a:t>
            </a:r>
          </a:p>
          <a:p>
            <a:pPr defTabSz="363538"/>
            <a:r>
              <a:rPr lang="en-US" altLang="zh-CN" sz="2400"/>
              <a:t>	c2=c1+32</a:t>
            </a:r>
            <a:r>
              <a:rPr lang="en-US" altLang="zh-CN" sz="2400" smtClean="0"/>
              <a:t>;		</a:t>
            </a:r>
            <a:r>
              <a:rPr lang="en-US" altLang="zh-CN" sz="2400">
                <a:solidFill>
                  <a:srgbClr val="008000"/>
                </a:solidFill>
              </a:rPr>
              <a:t>//</a:t>
            </a:r>
            <a:r>
              <a:rPr lang="zh-CN" altLang="en-US" sz="2400">
                <a:solidFill>
                  <a:srgbClr val="008000"/>
                </a:solidFill>
              </a:rPr>
              <a:t>求对应小写字母的</a:t>
            </a:r>
            <a:r>
              <a:rPr lang="en-US" altLang="zh-CN" sz="2400">
                <a:solidFill>
                  <a:srgbClr val="008000"/>
                </a:solidFill>
              </a:rPr>
              <a:t>ASCII</a:t>
            </a:r>
            <a:r>
              <a:rPr lang="zh-CN" altLang="en-US" sz="2400">
                <a:solidFill>
                  <a:srgbClr val="008000"/>
                </a:solidFill>
              </a:rPr>
              <a:t>代码，放在字符变量</a:t>
            </a:r>
            <a:r>
              <a:rPr lang="en-US" altLang="zh-CN" sz="2400">
                <a:solidFill>
                  <a:srgbClr val="008000"/>
                </a:solidFill>
              </a:rPr>
              <a:t>c2</a:t>
            </a:r>
            <a:r>
              <a:rPr lang="zh-CN" altLang="en-US" sz="2400">
                <a:solidFill>
                  <a:srgbClr val="008000"/>
                </a:solidFill>
              </a:rPr>
              <a:t>中</a:t>
            </a:r>
          </a:p>
          <a:p>
            <a:pPr defTabSz="363538"/>
            <a:r>
              <a:rPr lang="zh-CN" altLang="en-US" sz="2400"/>
              <a:t>	</a:t>
            </a:r>
            <a:r>
              <a:rPr lang="en-US" altLang="zh-CN" sz="2400"/>
              <a:t>putchar(c2</a:t>
            </a:r>
            <a:r>
              <a:rPr lang="en-US" altLang="zh-CN" sz="2400" smtClean="0"/>
              <a:t>);		</a:t>
            </a:r>
            <a:r>
              <a:rPr lang="en-US" altLang="zh-CN" sz="2400">
                <a:solidFill>
                  <a:srgbClr val="008000"/>
                </a:solidFill>
              </a:rPr>
              <a:t>//</a:t>
            </a:r>
            <a:r>
              <a:rPr lang="zh-CN" altLang="en-US" sz="2400">
                <a:solidFill>
                  <a:srgbClr val="008000"/>
                </a:solidFill>
              </a:rPr>
              <a:t>输出</a:t>
            </a:r>
            <a:r>
              <a:rPr lang="en-US" altLang="zh-CN" sz="2400">
                <a:solidFill>
                  <a:srgbClr val="008000"/>
                </a:solidFill>
              </a:rPr>
              <a:t>c2</a:t>
            </a:r>
            <a:r>
              <a:rPr lang="zh-CN" altLang="en-US" sz="2400">
                <a:solidFill>
                  <a:srgbClr val="008000"/>
                </a:solidFill>
              </a:rPr>
              <a:t>的值，是一个字符</a:t>
            </a:r>
          </a:p>
          <a:p>
            <a:pPr defTabSz="363538"/>
            <a:r>
              <a:rPr lang="zh-CN" altLang="en-US" sz="2400"/>
              <a:t>	</a:t>
            </a:r>
            <a:r>
              <a:rPr lang="en-US" altLang="zh-CN" sz="2400"/>
              <a:t>putchar('\n'); </a:t>
            </a:r>
          </a:p>
          <a:p>
            <a:pPr defTabSz="363538"/>
            <a:r>
              <a:rPr lang="en-US" altLang="zh-CN" sz="2400"/>
              <a:t>	return 0;</a:t>
            </a:r>
          </a:p>
          <a:p>
            <a:pPr defTabSz="363538"/>
            <a:r>
              <a:rPr lang="en-US" altLang="zh-CN" sz="2400"/>
              <a:t>}</a:t>
            </a:r>
            <a:endParaRPr lang="en-US" altLang="zh-CN" sz="2400" smtClean="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mtClean="0"/>
              <a:t>用</a:t>
            </a:r>
            <a:r>
              <a:rPr lang="en-US" altLang="zh-CN" smtClean="0"/>
              <a:t>printf</a:t>
            </a:r>
            <a:r>
              <a:rPr lang="zh-CN" altLang="en-US" smtClean="0"/>
              <a:t>函数输出</a:t>
            </a:r>
            <a:endParaRPr lang="zh-CN" altLang="en-US"/>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08220" y="1720693"/>
            <a:ext cx="10515600" cy="4351338"/>
          </a:xfrm>
        </p:spPr>
        <p:txBody>
          <a:bodyPr/>
          <a:lstStyle/>
          <a:p>
            <a:r>
              <a:rPr lang="zh-CN" altLang="en-US" smtClean="0"/>
              <a:t>编写一个程序， 要求用户输入全球当前的人口和美国当前的人口，将这些变量信息存入在</a:t>
            </a:r>
            <a:r>
              <a:rPr lang="en-US" altLang="zh-CN" smtClean="0"/>
              <a:t>long long </a:t>
            </a:r>
            <a:r>
              <a:rPr lang="zh-CN" altLang="en-US" smtClean="0"/>
              <a:t>变量中， 并让程序显示美国人口占全球人口的百分比。 程序的输出与下面类似：</a:t>
            </a:r>
            <a:endParaRPr lang="en-US" altLang="zh-CN" smtClean="0"/>
          </a:p>
          <a:p>
            <a:endParaRPr lang="en-US" altLang="zh-CN" smtClean="0"/>
          </a:p>
          <a:p>
            <a:pPr marL="0" indent="0">
              <a:buNone/>
            </a:pPr>
            <a:r>
              <a:rPr lang="zh-CN" altLang="en-US" smtClean="0"/>
              <a:t>输入世界人口数：</a:t>
            </a:r>
            <a:r>
              <a:rPr lang="en-US" altLang="zh-CN" smtClean="0"/>
              <a:t>6898758899</a:t>
            </a:r>
          </a:p>
          <a:p>
            <a:pPr marL="0" indent="0">
              <a:buNone/>
            </a:pPr>
            <a:r>
              <a:rPr lang="zh-CN" altLang="en-US" smtClean="0"/>
              <a:t>输入美国人口数：</a:t>
            </a:r>
            <a:r>
              <a:rPr lang="en-US" altLang="zh-CN" smtClean="0"/>
              <a:t>310783781</a:t>
            </a:r>
          </a:p>
          <a:p>
            <a:pPr marL="0" indent="0">
              <a:buNone/>
            </a:pPr>
            <a:r>
              <a:rPr lang="zh-CN" altLang="en-US" smtClean="0"/>
              <a:t>美国人口占世界人口的</a:t>
            </a:r>
            <a:r>
              <a:rPr lang="en-US" altLang="zh-CN" smtClean="0"/>
              <a:t>4.5%</a:t>
            </a:r>
            <a:endParaRPr lang="zh-CN" altLang="en-US"/>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838991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36" y="700400"/>
            <a:ext cx="4091678" cy="5520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5183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3.5】</a:t>
            </a:r>
            <a:r>
              <a:rPr lang="zh-CN" altLang="en-US" sz="2400">
                <a:solidFill>
                  <a:schemeClr val="accent1"/>
                </a:solidFill>
              </a:rPr>
              <a:t>求</a:t>
            </a:r>
            <a:r>
              <a:rPr lang="en-US" altLang="zh-CN" sz="2400">
                <a:solidFill>
                  <a:schemeClr val="accent1"/>
                </a:solidFill>
              </a:rPr>
              <a:t>ax</a:t>
            </a:r>
            <a:r>
              <a:rPr lang="en-US" altLang="zh-CN" sz="2400" baseline="30000">
                <a:solidFill>
                  <a:schemeClr val="accent1"/>
                </a:solidFill>
              </a:rPr>
              <a:t>2</a:t>
            </a:r>
            <a:r>
              <a:rPr lang="en-US" altLang="zh-CN" sz="2400">
                <a:solidFill>
                  <a:schemeClr val="accent1"/>
                </a:solidFill>
              </a:rPr>
              <a:t>+bx+c=0</a:t>
            </a:r>
            <a:r>
              <a:rPr lang="zh-CN" altLang="en-US" sz="2400">
                <a:solidFill>
                  <a:schemeClr val="accent1"/>
                </a:solidFill>
              </a:rPr>
              <a:t>方程的根。</a:t>
            </a:r>
            <a:r>
              <a:rPr lang="en-US" altLang="zh-CN" sz="2400" err="1">
                <a:solidFill>
                  <a:schemeClr val="accent1"/>
                </a:solidFill>
              </a:rPr>
              <a:t>a,b,c</a:t>
            </a:r>
            <a:r>
              <a:rPr lang="zh-CN" altLang="en-US" sz="2400">
                <a:solidFill>
                  <a:schemeClr val="accent1"/>
                </a:solidFill>
              </a:rPr>
              <a:t>由键盘输入，设</a:t>
            </a:r>
            <a:r>
              <a:rPr lang="en-US" altLang="zh-CN" sz="2400">
                <a:solidFill>
                  <a:schemeClr val="accent1"/>
                </a:solidFill>
              </a:rPr>
              <a:t>b</a:t>
            </a:r>
            <a:r>
              <a:rPr lang="en-US" altLang="zh-CN" sz="2400" baseline="30000">
                <a:solidFill>
                  <a:schemeClr val="accent1"/>
                </a:solidFill>
              </a:rPr>
              <a:t>2</a:t>
            </a:r>
            <a:r>
              <a:rPr lang="en-US" altLang="zh-CN" sz="2400">
                <a:solidFill>
                  <a:schemeClr val="accent1"/>
                </a:solidFill>
              </a:rPr>
              <a:t>-4ac</a:t>
            </a:r>
            <a:r>
              <a:rPr lang="zh-CN" altLang="en-US" sz="2400">
                <a:solidFill>
                  <a:schemeClr val="accent1"/>
                </a:solidFill>
              </a:rPr>
              <a:t>＞</a:t>
            </a:r>
            <a:r>
              <a:rPr lang="en-US" altLang="zh-CN" sz="2400">
                <a:solidFill>
                  <a:schemeClr val="accent1"/>
                </a:solidFill>
              </a:rPr>
              <a:t>0</a:t>
            </a:r>
            <a:r>
              <a:rPr lang="zh-CN" altLang="en-US" sz="2400">
                <a:solidFill>
                  <a:schemeClr val="accent1"/>
                </a:solidFill>
              </a:rPr>
              <a:t>。</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2453629"/>
                <a:ext cx="10038162" cy="2048125"/>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首先</a:t>
                </a:r>
                <a:r>
                  <a:rPr lang="zh-CN" altLang="en-US" sz="2400"/>
                  <a:t>要知道求方程式的根的方法。由数学知识已知</a:t>
                </a:r>
                <a:r>
                  <a:rPr lang="en-US" altLang="zh-CN" sz="2400"/>
                  <a:t>: </a:t>
                </a:r>
                <a:r>
                  <a:rPr lang="zh-CN" altLang="en-US" sz="2400"/>
                  <a:t>如果</a:t>
                </a:r>
                <a:r>
                  <a:rPr lang="en-US" altLang="zh-CN" sz="2400"/>
                  <a:t>b</a:t>
                </a:r>
                <a:r>
                  <a:rPr lang="en-US" altLang="zh-CN" sz="2400" baseline="30000"/>
                  <a:t>2</a:t>
                </a:r>
                <a:r>
                  <a:rPr lang="en-US" altLang="zh-CN" sz="2400"/>
                  <a:t>-4ac≥0</a:t>
                </a:r>
                <a:r>
                  <a:rPr lang="zh-CN" altLang="en-US" sz="2400"/>
                  <a:t>，则一元二次方程有两个</a:t>
                </a:r>
                <a:r>
                  <a:rPr lang="zh-CN" altLang="en-US" sz="2400" smtClean="0"/>
                  <a:t>实根：</a:t>
                </a:r>
                <a14:m>
                  <m:oMath xmlns:m="http://schemas.openxmlformats.org/officeDocument/2006/math">
                    <m:r>
                      <a:rPr lang="en-US" altLang="zh-CN" sz="2400" i="1" smtClean="0">
                        <a:latin typeface="Cambria Math" panose="02040503050406030204" pitchFamily="18" charset="0"/>
                      </a:rPr>
                      <m:t>𝑥</m:t>
                    </m:r>
                    <m:r>
                      <a:rPr lang="en-US" altLang="zh-CN" sz="2400" i="1">
                        <a:latin typeface="Cambria Math" panose="02040503050406030204" pitchFamily="18" charset="0"/>
                      </a:rPr>
                      <m:t>1</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r>
                          <a:rPr lang="en-US" altLang="zh-CN" sz="2400" i="1">
                            <a:latin typeface="Cambria Math" panose="02040503050406030204" pitchFamily="18" charset="0"/>
                          </a:rPr>
                          <m:t>+</m:t>
                        </m:r>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a:t>
                </a:r>
                <a14:m>
                  <m:oMath xmlns:m="http://schemas.openxmlformats.org/officeDocument/2006/math">
                    <m:r>
                      <a:rPr lang="en-US" altLang="zh-CN" sz="2400" i="1" smtClean="0">
                        <a:latin typeface="Cambria Math" panose="02040503050406030204" pitchFamily="18" charset="0"/>
                      </a:rPr>
                      <m:t>𝑥</m:t>
                    </m:r>
                    <m:r>
                      <a:rPr lang="en-US" altLang="zh-CN" sz="2400" i="1">
                        <a:latin typeface="Cambria Math" panose="02040503050406030204" pitchFamily="18" charset="0"/>
                      </a:rPr>
                      <m:t>2</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，将分式分为两项：</a:t>
                </a:r>
                <a14:m>
                  <m:oMath xmlns:m="http://schemas.openxmlformats.org/officeDocument/2006/math">
                    <m:r>
                      <m:rPr>
                        <m:sty m:val="p"/>
                      </m:rPr>
                      <a:rPr lang="en-US" altLang="zh-CN" sz="2400" i="1">
                        <a:latin typeface="Cambria Math" panose="02040503050406030204" pitchFamily="18" charset="0"/>
                      </a:rPr>
                      <m:t>p</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a:t>
                </a:r>
                <a14:m>
                  <m:oMath xmlns:m="http://schemas.openxmlformats.org/officeDocument/2006/math">
                    <m:r>
                      <m:rPr>
                        <m:sty m:val="p"/>
                      </m:rPr>
                      <a:rPr lang="en-US" altLang="zh-CN" sz="2400" i="1">
                        <a:latin typeface="Cambria Math" panose="02040503050406030204" pitchFamily="18" charset="0"/>
                      </a:rPr>
                      <m:t>q</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，则</a:t>
                </a:r>
                <a:r>
                  <a:rPr lang="en-US" altLang="zh-CN" sz="2400" smtClean="0"/>
                  <a:t>x1=</a:t>
                </a:r>
                <a:r>
                  <a:rPr lang="en-US" altLang="zh-CN" sz="2400" err="1" smtClean="0"/>
                  <a:t>p+q</a:t>
                </a:r>
                <a:r>
                  <a:rPr lang="zh-CN" altLang="en-US" sz="2400" smtClean="0"/>
                  <a:t>，</a:t>
                </a:r>
                <a:r>
                  <a:rPr lang="en-US" altLang="zh-CN" sz="2400" smtClean="0"/>
                  <a:t>x2=p-q</a:t>
                </a:r>
                <a:r>
                  <a:rPr lang="zh-CN" altLang="en-US" sz="2400"/>
                  <a:t>，有了这些式子，只要知道</a:t>
                </a:r>
                <a:r>
                  <a:rPr lang="en-US" altLang="zh-CN" sz="2400" err="1"/>
                  <a:t>a,b,c</a:t>
                </a:r>
                <a:r>
                  <a:rPr lang="zh-CN" altLang="en-US" sz="240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2453629"/>
                <a:ext cx="10038162" cy="2048125"/>
              </a:xfrm>
              <a:prstGeom prst="rect">
                <a:avLst/>
              </a:prstGeom>
              <a:blipFill rotWithShape="1">
                <a:blip r:embed="rId2"/>
                <a:stretch>
                  <a:fillRect l="-911" t="-2083" r="-4007" b="-5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75461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365125"/>
            <a:ext cx="10515600" cy="735013"/>
          </a:xfrm>
        </p:spPr>
        <p:txBody>
          <a:bodyPr/>
          <a:lstStyle/>
          <a:p>
            <a:r>
              <a:rPr lang="zh-CN" altLang="en-US" smtClean="0"/>
              <a:t>输入输出举例</a:t>
            </a:r>
            <a:endParaRPr lang="zh-CN" altLang="en-US"/>
          </a:p>
        </p:txBody>
      </p:sp>
      <p:sp>
        <p:nvSpPr>
          <p:cNvPr id="7" name="圆角矩形 6"/>
          <p:cNvSpPr/>
          <p:nvPr/>
        </p:nvSpPr>
        <p:spPr>
          <a:xfrm>
            <a:off x="903191" y="993989"/>
            <a:ext cx="9280147" cy="522107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a:t>
            </a:r>
            <a:r>
              <a:rPr lang="en-US" altLang="zh-CN" sz="2400" err="1"/>
              <a:t>stdio.h</a:t>
            </a:r>
            <a:r>
              <a:rPr lang="en-US" altLang="zh-CN" sz="2400"/>
              <a:t>&gt;</a:t>
            </a:r>
          </a:p>
          <a:p>
            <a:pPr defTabSz="363538"/>
            <a:r>
              <a:rPr lang="en-US" altLang="zh-CN" sz="2400"/>
              <a:t>#include&lt;</a:t>
            </a:r>
            <a:r>
              <a:rPr lang="en-US" altLang="zh-CN" sz="2400" err="1"/>
              <a:t>math.h</a:t>
            </a:r>
            <a:r>
              <a:rPr lang="en-US" altLang="zh-CN" sz="2400" smtClean="0"/>
              <a:t>&gt;						</a:t>
            </a:r>
          </a:p>
          <a:p>
            <a:pPr defTabSz="363538"/>
            <a:r>
              <a:rPr lang="en-US" altLang="zh-CN" sz="2400" smtClean="0"/>
              <a:t>int </a:t>
            </a:r>
            <a:r>
              <a:rPr lang="en-US" altLang="zh-CN" sz="2400"/>
              <a:t>main() </a:t>
            </a:r>
          </a:p>
          <a:p>
            <a:pPr defTabSz="363538"/>
            <a:r>
              <a:rPr lang="en-US" altLang="zh-CN" sz="2400"/>
              <a:t>{	double a,b,c,disc,x1,x2,p,q</a:t>
            </a:r>
            <a:r>
              <a:rPr lang="en-US" altLang="zh-CN" sz="2400" smtClean="0"/>
              <a:t>;	</a:t>
            </a:r>
          </a:p>
          <a:p>
            <a:pPr defTabSz="363538"/>
            <a:r>
              <a:rPr lang="en-US" altLang="zh-CN" sz="2400" smtClean="0"/>
              <a:t>		</a:t>
            </a:r>
            <a:endParaRPr lang="zh-CN" altLang="en-US" sz="2400">
              <a:solidFill>
                <a:srgbClr val="008000"/>
              </a:solidFill>
            </a:endParaRPr>
          </a:p>
          <a:p>
            <a:pPr defTabSz="363538"/>
            <a:r>
              <a:rPr lang="zh-CN" altLang="en-US" sz="2400"/>
              <a:t>	</a:t>
            </a:r>
            <a:r>
              <a:rPr lang="en-US" altLang="zh-CN" sz="2400" err="1"/>
              <a:t>scanf</a:t>
            </a:r>
            <a:r>
              <a:rPr lang="en-US" altLang="zh-CN" sz="2400"/>
              <a:t>("%</a:t>
            </a:r>
            <a:r>
              <a:rPr lang="en-US" altLang="zh-CN" sz="2400" err="1"/>
              <a:t>lf%lf%lf</a:t>
            </a:r>
            <a:r>
              <a:rPr lang="en-US" altLang="zh-CN" sz="2400"/>
              <a:t>",&amp;</a:t>
            </a:r>
            <a:r>
              <a:rPr lang="en-US" altLang="zh-CN" sz="2400" err="1"/>
              <a:t>a,&amp;b,&amp;c</a:t>
            </a:r>
            <a:r>
              <a:rPr lang="en-US" altLang="zh-CN" sz="2400" smtClean="0"/>
              <a:t>);			</a:t>
            </a:r>
            <a:endParaRPr lang="en-US" altLang="zh-CN" sz="2400">
              <a:solidFill>
                <a:srgbClr val="008000"/>
              </a:solidFill>
            </a:endParaRPr>
          </a:p>
          <a:p>
            <a:pPr defTabSz="363538"/>
            <a:r>
              <a:rPr lang="en-US" altLang="zh-CN" sz="2400"/>
              <a:t>	disc=b*b-4*a*c;</a:t>
            </a:r>
          </a:p>
          <a:p>
            <a:pPr defTabSz="363538"/>
            <a:r>
              <a:rPr lang="en-US" altLang="zh-CN" sz="2400"/>
              <a:t>	p=-b/(2.0*a);</a:t>
            </a:r>
          </a:p>
          <a:p>
            <a:pPr defTabSz="363538"/>
            <a:r>
              <a:rPr lang="en-US" altLang="zh-CN" sz="2400"/>
              <a:t>	q=</a:t>
            </a:r>
            <a:r>
              <a:rPr lang="en-US" altLang="zh-CN" sz="2400" err="1"/>
              <a:t>sqrt</a:t>
            </a:r>
            <a:r>
              <a:rPr lang="en-US" altLang="zh-CN" sz="2400"/>
              <a:t>(disc)/(2.0*a);</a:t>
            </a:r>
          </a:p>
          <a:p>
            <a:pPr defTabSz="363538"/>
            <a:r>
              <a:rPr lang="en-US" altLang="zh-CN" sz="2400"/>
              <a:t>	x1=p+q;x2=p-q; </a:t>
            </a:r>
            <a:r>
              <a:rPr lang="en-US" altLang="zh-CN" sz="2400" smtClean="0"/>
              <a:t>	</a:t>
            </a:r>
          </a:p>
          <a:p>
            <a:pPr defTabSz="363538"/>
            <a:endParaRPr lang="en-US" altLang="zh-CN" sz="2400"/>
          </a:p>
          <a:p>
            <a:pPr defTabSz="363538"/>
            <a:r>
              <a:rPr lang="en-US" altLang="zh-CN" sz="2400" smtClean="0"/>
              <a:t>	printf</a:t>
            </a:r>
            <a:r>
              <a:rPr lang="en-US" altLang="zh-CN" sz="2400"/>
              <a:t>("x1=%7.2f\nx2=%7.2f\n",x1,x2</a:t>
            </a:r>
            <a:r>
              <a:rPr lang="en-US" altLang="zh-CN" sz="2400" smtClean="0"/>
              <a:t>);	</a:t>
            </a:r>
          </a:p>
          <a:p>
            <a:pPr defTabSz="363538"/>
            <a:r>
              <a:rPr lang="zh-CN" altLang="en-US" sz="2400"/>
              <a:t>	</a:t>
            </a:r>
            <a:r>
              <a:rPr lang="en-US" altLang="zh-CN" sz="2400"/>
              <a:t>return 0;</a:t>
            </a:r>
          </a:p>
          <a:p>
            <a:pPr defTabSz="363538"/>
            <a:r>
              <a:rPr lang="en-US" altLang="zh-CN" sz="2400"/>
              <a:t>}</a:t>
            </a:r>
            <a:endParaRPr lang="en-US" altLang="zh-CN" sz="2400" smtClean="0">
              <a:solidFill>
                <a:srgbClr val="008000"/>
              </a:solidFill>
            </a:endParaRPr>
          </a:p>
        </p:txBody>
      </p:sp>
    </p:spTree>
    <p:extLst>
      <p:ext uri="{BB962C8B-B14F-4D97-AF65-F5344CB8AC3E}">
        <p14:creationId xmlns:p14="http://schemas.microsoft.com/office/powerpoint/2010/main" val="35086092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smtClean="0"/>
              <a:t>练习</a:t>
            </a:r>
          </a:p>
        </p:txBody>
      </p:sp>
      <p:sp>
        <p:nvSpPr>
          <p:cNvPr id="146435" name="内容占位符 2"/>
          <p:cNvSpPr>
            <a:spLocks noGrp="1"/>
          </p:cNvSpPr>
          <p:nvPr>
            <p:ph idx="1"/>
          </p:nvPr>
        </p:nvSpPr>
        <p:spPr/>
        <p:txBody>
          <a:bodyPr/>
          <a:lstStyle/>
          <a:p>
            <a:r>
              <a:rPr lang="zh-CN" altLang="en-US" smtClean="0"/>
              <a:t>一家公司给它的销售人员的薪水是这样计算的： 每星期</a:t>
            </a:r>
            <a:r>
              <a:rPr lang="en-US" altLang="zh-CN" smtClean="0"/>
              <a:t>200</a:t>
            </a:r>
            <a:r>
              <a:rPr lang="zh-CN" altLang="en-US" smtClean="0"/>
              <a:t>美元的底薪， 再加上该星期销售总额的</a:t>
            </a:r>
            <a:r>
              <a:rPr lang="en-US" altLang="zh-CN" smtClean="0"/>
              <a:t>9%</a:t>
            </a:r>
            <a:r>
              <a:rPr lang="zh-CN" altLang="en-US" smtClean="0"/>
              <a:t>提成。 </a:t>
            </a:r>
            <a:endParaRPr lang="en-US" altLang="zh-CN" smtClean="0"/>
          </a:p>
          <a:p>
            <a:r>
              <a:rPr lang="zh-CN" altLang="en-US" smtClean="0"/>
              <a:t>编写一程序， 输入一星期的销售额， 计算并显示销售人员该星期的收入。</a:t>
            </a:r>
          </a:p>
        </p:txBody>
      </p:sp>
    </p:spTree>
    <p:extLst>
      <p:ext uri="{BB962C8B-B14F-4D97-AF65-F5344CB8AC3E}">
        <p14:creationId xmlns:p14="http://schemas.microsoft.com/office/powerpoint/2010/main" val="221882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字符串常量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4143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r>
              <a:rPr lang="zh-CN" altLang="zh-CN" sz="2800">
                <a:solidFill>
                  <a:schemeClr val="tx1"/>
                </a:solidFill>
              </a:rPr>
              <a:t>字符串常量：用双引号把若干个字符括起来，字符串常量是双引号中的全部字符</a:t>
            </a:r>
            <a:r>
              <a:rPr lang="en-US" altLang="zh-CN" sz="2800">
                <a:solidFill>
                  <a:schemeClr val="tx1"/>
                </a:solidFill>
              </a:rPr>
              <a:t>(</a:t>
            </a:r>
            <a:r>
              <a:rPr lang="zh-CN" altLang="zh-CN" sz="2800">
                <a:solidFill>
                  <a:schemeClr val="tx1"/>
                </a:solidFill>
              </a:rPr>
              <a:t>但不包括双引号本身</a:t>
            </a:r>
            <a:r>
              <a:rPr lang="en-US" altLang="zh-CN" sz="2800">
                <a:solidFill>
                  <a:schemeClr val="tx1"/>
                </a:solidFill>
              </a:rPr>
              <a:t>)</a:t>
            </a:r>
            <a:r>
              <a:rPr lang="zh-CN" altLang="zh-CN" sz="2800" smtClean="0">
                <a:solidFill>
                  <a:schemeClr val="tx1"/>
                </a:solidFill>
              </a:rPr>
              <a:t>。</a:t>
            </a:r>
            <a:endParaRPr lang="en-US" altLang="zh-CN" sz="2800" smtClean="0">
              <a:solidFill>
                <a:schemeClr val="tx1"/>
              </a:solidFill>
            </a:endParaRPr>
          </a:p>
          <a:p>
            <a:pPr>
              <a:lnSpc>
                <a:spcPct val="110000"/>
              </a:lnSpc>
            </a:pPr>
            <a:r>
              <a:rPr lang="zh-CN" altLang="zh-CN" sz="2800">
                <a:solidFill>
                  <a:schemeClr val="tx1"/>
                </a:solidFill>
              </a:rPr>
              <a:t>字符串常量</a:t>
            </a:r>
            <a:r>
              <a:rPr lang="zh-CN" altLang="en-US" sz="2800">
                <a:solidFill>
                  <a:schemeClr val="tx1"/>
                </a:solidFill>
              </a:rPr>
              <a:t>：</a:t>
            </a:r>
            <a:r>
              <a:rPr lang="zh-CN" altLang="zh-CN" sz="2800">
                <a:solidFill>
                  <a:schemeClr val="tx1"/>
                </a:solidFill>
              </a:rPr>
              <a:t>如</a:t>
            </a:r>
            <a:r>
              <a:rPr lang="en-US" altLang="zh-CN" sz="2800">
                <a:solidFill>
                  <a:schemeClr val="tx1"/>
                </a:solidFill>
              </a:rPr>
              <a:t>”boy</a:t>
            </a:r>
            <a:r>
              <a:rPr lang="en-US" altLang="zh-CN" sz="2800" smtClean="0">
                <a:solidFill>
                  <a:schemeClr val="tx1"/>
                </a:solidFill>
              </a:rPr>
              <a:t>”</a:t>
            </a:r>
          </a:p>
          <a:p>
            <a:pPr>
              <a:lnSpc>
                <a:spcPct val="110000"/>
              </a:lnSpc>
            </a:pPr>
            <a:r>
              <a:rPr lang="zh-CN" altLang="en-US" sz="2800" smtClean="0">
                <a:solidFill>
                  <a:srgbClr val="FF0000"/>
                </a:solidFill>
              </a:rPr>
              <a:t>如何</a:t>
            </a:r>
            <a:r>
              <a:rPr lang="zh-CN" altLang="en-US" sz="2800">
                <a:solidFill>
                  <a:srgbClr val="FF0000"/>
                </a:solidFill>
              </a:rPr>
              <a:t>存储？</a:t>
            </a:r>
            <a:endParaRPr lang="en-US" altLang="zh-CN" sz="2800">
              <a:solidFill>
                <a:srgbClr val="FF0000"/>
              </a:solidFill>
            </a:endParaRPr>
          </a:p>
          <a:p>
            <a:r>
              <a:rPr lang="zh-CN" altLang="en-US" sz="2800">
                <a:solidFill>
                  <a:schemeClr val="tx1"/>
                </a:solidFill>
              </a:rPr>
              <a:t>求下面字符串的 长度</a:t>
            </a:r>
            <a:endParaRPr lang="en-US" altLang="zh-CN" sz="2800">
              <a:solidFill>
                <a:schemeClr val="tx1"/>
              </a:solidFill>
            </a:endParaRPr>
          </a:p>
          <a:p>
            <a:r>
              <a:rPr lang="en-US" altLang="zh-CN" sz="2800">
                <a:solidFill>
                  <a:schemeClr val="tx1"/>
                </a:solidFill>
              </a:rPr>
              <a:t>1. ”boy”</a:t>
            </a:r>
          </a:p>
          <a:p>
            <a:r>
              <a:rPr lang="en-US" altLang="zh-CN" sz="2800">
                <a:solidFill>
                  <a:schemeClr val="tx1"/>
                </a:solidFill>
              </a:rPr>
              <a:t>2. "</a:t>
            </a:r>
            <a:r>
              <a:rPr lang="en-US" altLang="zh-CN" sz="2800">
                <a:solidFill>
                  <a:schemeClr val="tx1"/>
                </a:solidFill>
                <a:latin typeface="幼圆" pitchFamily="49" charset="-122"/>
              </a:rPr>
              <a:t>How are you?\n</a:t>
            </a:r>
            <a:r>
              <a:rPr lang="en-US" altLang="zh-CN" sz="2800">
                <a:solidFill>
                  <a:schemeClr val="tx1"/>
                </a:solidFill>
              </a:rPr>
              <a:t>"</a:t>
            </a:r>
            <a:endParaRPr lang="en-US" altLang="zh-CN" sz="2800">
              <a:solidFill>
                <a:schemeClr val="tx1"/>
              </a:solidFill>
              <a:latin typeface="幼圆" pitchFamily="49" charset="-122"/>
            </a:endParaRPr>
          </a:p>
          <a:p>
            <a:r>
              <a:rPr lang="en-US" altLang="zh-CN" sz="2800">
                <a:solidFill>
                  <a:schemeClr val="tx1"/>
                </a:solidFill>
              </a:rPr>
              <a:t>3. “it is \123\x12\n”</a:t>
            </a:r>
            <a:endParaRPr lang="zh-CN" altLang="en-US" sz="2800">
              <a:solidFill>
                <a:schemeClr val="tx1"/>
              </a:solidFill>
            </a:endParaRPr>
          </a:p>
          <a:p>
            <a:endParaRPr lang="zh-CN" altLang="zh-CN" sz="2800">
              <a:solidFill>
                <a:schemeClr val="tx1"/>
              </a:solidFill>
              <a:effectLst/>
            </a:endParaRPr>
          </a:p>
        </p:txBody>
      </p:sp>
    </p:spTree>
    <p:extLst>
      <p:ext uri="{BB962C8B-B14F-4D97-AF65-F5344CB8AC3E}">
        <p14:creationId xmlns:p14="http://schemas.microsoft.com/office/powerpoint/2010/main" val="1508466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66941" cy="1325563"/>
          </a:xfrm>
        </p:spPr>
        <p:txBody>
          <a:bodyPr/>
          <a:lstStyle/>
          <a:p>
            <a:endParaRPr lang="zh-CN" altLang="en-US"/>
          </a:p>
        </p:txBody>
      </p:sp>
      <p:sp>
        <p:nvSpPr>
          <p:cNvPr id="3" name="内容占位符 2"/>
          <p:cNvSpPr>
            <a:spLocks noGrp="1"/>
          </p:cNvSpPr>
          <p:nvPr>
            <p:ph idx="1"/>
          </p:nvPr>
        </p:nvSpPr>
        <p:spPr>
          <a:xfrm>
            <a:off x="838200" y="1825625"/>
            <a:ext cx="6506980" cy="4351338"/>
          </a:xfrm>
        </p:spPr>
        <p:txBody>
          <a:bodyPr/>
          <a:lstStyle/>
          <a:p>
            <a:r>
              <a:rPr lang="zh-CN" altLang="en-US"/>
              <a:t>一家公司给它的销售人员的薪水是这样计算的： 每星期</a:t>
            </a:r>
            <a:r>
              <a:rPr lang="en-US" altLang="zh-CN"/>
              <a:t>200</a:t>
            </a:r>
            <a:r>
              <a:rPr lang="zh-CN" altLang="en-US"/>
              <a:t>美元的底薪， 再加上该星期销售总额的</a:t>
            </a:r>
            <a:r>
              <a:rPr lang="en-US" altLang="zh-CN"/>
              <a:t>9%</a:t>
            </a:r>
            <a:r>
              <a:rPr lang="zh-CN" altLang="en-US"/>
              <a:t>提成。 </a:t>
            </a:r>
            <a:endParaRPr lang="en-US" altLang="zh-CN"/>
          </a:p>
          <a:p>
            <a:r>
              <a:rPr lang="zh-CN" altLang="en-US"/>
              <a:t>编写一程序， 输入一星期的销售额， 计算并显示销售人员该星期的收入。</a:t>
            </a:r>
          </a:p>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756" y="229556"/>
            <a:ext cx="2919347" cy="618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336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endParaRPr lang="zh-CN" altLang="en-US" smtClean="0"/>
          </a:p>
        </p:txBody>
      </p:sp>
      <p:sp>
        <p:nvSpPr>
          <p:cNvPr id="139267" name="内容占位符 2"/>
          <p:cNvSpPr>
            <a:spLocks noGrp="1"/>
          </p:cNvSpPr>
          <p:nvPr>
            <p:ph idx="1"/>
          </p:nvPr>
        </p:nvSpPr>
        <p:spPr/>
        <p:txBody>
          <a:bodyPr/>
          <a:lstStyle/>
          <a:p>
            <a:r>
              <a:rPr lang="zh-CN" altLang="en-US" smtClean="0"/>
              <a:t>输入两个整数</a:t>
            </a:r>
            <a:r>
              <a:rPr lang="en-US" altLang="zh-CN" smtClean="0"/>
              <a:t>a, b</a:t>
            </a:r>
            <a:r>
              <a:rPr lang="zh-CN" altLang="en-US" smtClean="0"/>
              <a:t>，交换</a:t>
            </a:r>
            <a:r>
              <a:rPr lang="en-US" altLang="zh-CN" smtClean="0"/>
              <a:t>a,b</a:t>
            </a:r>
            <a:r>
              <a:rPr lang="zh-CN" altLang="en-US" smtClean="0"/>
              <a:t>的值， 然后输出</a:t>
            </a:r>
            <a:r>
              <a:rPr lang="en-US" altLang="zh-CN" smtClean="0"/>
              <a:t>a, b.</a:t>
            </a:r>
            <a:endParaRPr lang="zh-CN" altLang="en-US" smtClean="0"/>
          </a:p>
        </p:txBody>
      </p:sp>
    </p:spTree>
    <p:extLst>
      <p:ext uri="{BB962C8B-B14F-4D97-AF65-F5344CB8AC3E}">
        <p14:creationId xmlns:p14="http://schemas.microsoft.com/office/powerpoint/2010/main" val="72270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zh-CN" altLang="en-US" smtClean="0"/>
              <a:t>课堂练习</a:t>
            </a:r>
          </a:p>
        </p:txBody>
      </p:sp>
      <p:sp>
        <p:nvSpPr>
          <p:cNvPr id="138243" name="内容占位符 2"/>
          <p:cNvSpPr>
            <a:spLocks noGrp="1"/>
          </p:cNvSpPr>
          <p:nvPr>
            <p:ph idx="1"/>
          </p:nvPr>
        </p:nvSpPr>
        <p:spPr/>
        <p:txBody>
          <a:bodyPr/>
          <a:lstStyle/>
          <a:p>
            <a:r>
              <a:rPr lang="zh-CN" altLang="en-US" smtClean="0"/>
              <a:t>输入一个三位整数， 分别输出个位， 十位和百位上的数字，中间用空格分隔。</a:t>
            </a:r>
          </a:p>
        </p:txBody>
      </p:sp>
    </p:spTree>
    <p:extLst>
      <p:ext uri="{BB962C8B-B14F-4D97-AF65-F5344CB8AC3E}">
        <p14:creationId xmlns:p14="http://schemas.microsoft.com/office/powerpoint/2010/main" val="136003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2182699D-46E7-4E2C-B7CF-53BB14E89017}" type="slidenum">
              <a:rPr lang="ar-SA" altLang="en-US" sz="1000">
                <a:solidFill>
                  <a:schemeClr val="bg1"/>
                </a:solidFill>
              </a:rPr>
              <a:pPr eaLnBrk="1" hangingPunct="1"/>
              <a:t>123</a:t>
            </a:fld>
            <a:endParaRPr lang="en-US" altLang="en-US" sz="1000">
              <a:solidFill>
                <a:schemeClr val="bg1"/>
              </a:solidFill>
            </a:endParaRPr>
          </a:p>
        </p:txBody>
      </p:sp>
      <p:sp>
        <p:nvSpPr>
          <p:cNvPr id="7172" name="Rectangle 4"/>
          <p:cNvSpPr>
            <a:spLocks noChangeArrowheads="1"/>
          </p:cNvSpPr>
          <p:nvPr/>
        </p:nvSpPr>
        <p:spPr bwMode="auto">
          <a:xfrm>
            <a:off x="982133" y="1119189"/>
            <a:ext cx="10464800" cy="4537075"/>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62000" tIns="154800" rIns="162000" bIns="154800"/>
          <a:lstStyle/>
          <a:p>
            <a:pPr>
              <a:lnSpc>
                <a:spcPct val="125000"/>
              </a:lnSpc>
            </a:pPr>
            <a:r>
              <a:rPr lang="en-US" altLang="zh-CN" sz="2400" b="1">
                <a:latin typeface="Courier New" pitchFamily="49" charset="0"/>
              </a:rPr>
              <a:t>int i=3, j, a, b=1, c=2;</a:t>
            </a:r>
          </a:p>
          <a:p>
            <a:pPr>
              <a:lnSpc>
                <a:spcPct val="125000"/>
              </a:lnSpc>
            </a:pPr>
            <a:endParaRPr lang="en-US" altLang="zh-CN" sz="2400" b="1">
              <a:latin typeface="Courier New" pitchFamily="49" charset="0"/>
            </a:endParaRPr>
          </a:p>
          <a:p>
            <a:pPr>
              <a:lnSpc>
                <a:spcPct val="125000"/>
              </a:lnSpc>
            </a:pPr>
            <a:r>
              <a:rPr lang="en-US" altLang="zh-CN" sz="2400" b="1">
                <a:latin typeface="Courier New" pitchFamily="49" charset="0"/>
              </a:rPr>
              <a:t>j = ++i;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j = i++;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j = -i++;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j = i++*2;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a = (b+c)++;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a = 34++;		</a:t>
            </a:r>
            <a:endParaRPr lang="en-US" altLang="zh-CN" sz="2400" b="1">
              <a:solidFill>
                <a:srgbClr val="051AB3"/>
              </a:solidFill>
              <a:latin typeface="Courier New" pitchFamily="49" charset="0"/>
            </a:endParaRPr>
          </a:p>
          <a:p>
            <a:pPr>
              <a:lnSpc>
                <a:spcPct val="125000"/>
              </a:lnSpc>
            </a:pPr>
            <a:r>
              <a:rPr lang="en-US" altLang="zh-CN" sz="2400" b="1">
                <a:latin typeface="Courier New" pitchFamily="49" charset="0"/>
              </a:rPr>
              <a:t>j = ++i++;		</a:t>
            </a:r>
            <a:endParaRPr lang="en-US" altLang="zh-CN" sz="2400" b="1">
              <a:solidFill>
                <a:srgbClr val="051AB3"/>
              </a:solidFill>
              <a:latin typeface="Courier New" pitchFamily="49" charset="0"/>
            </a:endParaRPr>
          </a:p>
        </p:txBody>
      </p:sp>
      <p:sp>
        <p:nvSpPr>
          <p:cNvPr id="5" name="矩形 4"/>
          <p:cNvSpPr>
            <a:spLocks noChangeArrowheads="1"/>
          </p:cNvSpPr>
          <p:nvPr/>
        </p:nvSpPr>
        <p:spPr bwMode="auto">
          <a:xfrm>
            <a:off x="3924300" y="2179638"/>
            <a:ext cx="3768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51AB3"/>
                </a:solidFill>
                <a:latin typeface="Courier New" pitchFamily="49" charset="0"/>
              </a:rPr>
              <a:t>/* i=i+1, j=i, i=4, j=4 */</a:t>
            </a:r>
            <a:endParaRPr lang="zh-CN" altLang="en-US"/>
          </a:p>
        </p:txBody>
      </p:sp>
      <p:sp>
        <p:nvSpPr>
          <p:cNvPr id="6" name="矩形 5"/>
          <p:cNvSpPr>
            <a:spLocks noChangeArrowheads="1"/>
          </p:cNvSpPr>
          <p:nvPr/>
        </p:nvSpPr>
        <p:spPr bwMode="auto">
          <a:xfrm>
            <a:off x="3905252" y="2674938"/>
            <a:ext cx="37689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51AB3"/>
                </a:solidFill>
                <a:latin typeface="Courier New" pitchFamily="49" charset="0"/>
              </a:rPr>
              <a:t>/* j=i, i=i+1, i=5, j=4 */</a:t>
            </a:r>
            <a:endParaRPr lang="zh-CN" altLang="en-US"/>
          </a:p>
        </p:txBody>
      </p:sp>
      <p:sp>
        <p:nvSpPr>
          <p:cNvPr id="7" name="矩形 6"/>
          <p:cNvSpPr>
            <a:spLocks noChangeArrowheads="1"/>
          </p:cNvSpPr>
          <p:nvPr/>
        </p:nvSpPr>
        <p:spPr bwMode="auto">
          <a:xfrm>
            <a:off x="3953934" y="3138488"/>
            <a:ext cx="3355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51AB3"/>
                </a:solidFill>
                <a:latin typeface="Courier New" pitchFamily="49" charset="0"/>
              </a:rPr>
              <a:t>/* -(i++), i=6, j=-5 */</a:t>
            </a:r>
            <a:endParaRPr lang="zh-CN" altLang="en-US"/>
          </a:p>
        </p:txBody>
      </p:sp>
      <p:sp>
        <p:nvSpPr>
          <p:cNvPr id="8" name="矩形 7"/>
          <p:cNvSpPr>
            <a:spLocks noChangeArrowheads="1"/>
          </p:cNvSpPr>
          <p:nvPr/>
        </p:nvSpPr>
        <p:spPr bwMode="auto">
          <a:xfrm>
            <a:off x="3949701" y="3617914"/>
            <a:ext cx="3493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51AB3"/>
                </a:solidFill>
                <a:latin typeface="Courier New" pitchFamily="49" charset="0"/>
              </a:rPr>
              <a:t>/* (i++)*2, i=7, j=12 */</a:t>
            </a:r>
            <a:endParaRPr lang="zh-CN" altLang="en-US"/>
          </a:p>
        </p:txBody>
      </p:sp>
      <p:sp>
        <p:nvSpPr>
          <p:cNvPr id="9" name="矩形 8"/>
          <p:cNvSpPr>
            <a:spLocks noChangeArrowheads="1"/>
          </p:cNvSpPr>
          <p:nvPr/>
        </p:nvSpPr>
        <p:spPr bwMode="auto">
          <a:xfrm>
            <a:off x="4726518" y="4129088"/>
            <a:ext cx="170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Courier New" pitchFamily="49" charset="0"/>
              </a:rPr>
              <a:t>/* </a:t>
            </a:r>
            <a:r>
              <a:rPr lang="zh-CN" altLang="en-US">
                <a:solidFill>
                  <a:srgbClr val="FF0000"/>
                </a:solidFill>
                <a:latin typeface="Courier New" pitchFamily="49" charset="0"/>
                <a:ea typeface="楷体_GB2312" pitchFamily="49" charset="-122"/>
              </a:rPr>
              <a:t>非法</a:t>
            </a:r>
            <a:r>
              <a:rPr lang="en-US" altLang="zh-CN">
                <a:solidFill>
                  <a:srgbClr val="FF0000"/>
                </a:solidFill>
                <a:latin typeface="Times New Roman" pitchFamily="18" charset="0"/>
                <a:ea typeface="楷体_GB2312" pitchFamily="49" charset="-122"/>
              </a:rPr>
              <a:t>!!!</a:t>
            </a:r>
            <a:r>
              <a:rPr lang="en-US" altLang="zh-CN">
                <a:solidFill>
                  <a:srgbClr val="FF0000"/>
                </a:solidFill>
                <a:latin typeface="Courier New" pitchFamily="49" charset="0"/>
                <a:ea typeface="楷体_GB2312" pitchFamily="49" charset="-122"/>
              </a:rPr>
              <a:t> </a:t>
            </a:r>
            <a:r>
              <a:rPr lang="en-US" altLang="zh-CN" b="1">
                <a:solidFill>
                  <a:srgbClr val="FF0000"/>
                </a:solidFill>
                <a:latin typeface="Courier New" pitchFamily="49" charset="0"/>
              </a:rPr>
              <a:t>*/</a:t>
            </a:r>
            <a:endParaRPr lang="zh-CN" altLang="en-US">
              <a:solidFill>
                <a:srgbClr val="FF0000"/>
              </a:solidFill>
            </a:endParaRPr>
          </a:p>
        </p:txBody>
      </p:sp>
      <p:sp>
        <p:nvSpPr>
          <p:cNvPr id="10" name="矩形 9"/>
          <p:cNvSpPr>
            <a:spLocks noChangeArrowheads="1"/>
          </p:cNvSpPr>
          <p:nvPr/>
        </p:nvSpPr>
        <p:spPr bwMode="auto">
          <a:xfrm>
            <a:off x="4785785" y="4608513"/>
            <a:ext cx="170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Courier New" pitchFamily="49" charset="0"/>
              </a:rPr>
              <a:t>/* </a:t>
            </a:r>
            <a:r>
              <a:rPr lang="zh-CN" altLang="en-US">
                <a:solidFill>
                  <a:srgbClr val="FF0000"/>
                </a:solidFill>
                <a:latin typeface="Courier New" pitchFamily="49" charset="0"/>
                <a:ea typeface="楷体_GB2312" pitchFamily="49" charset="-122"/>
              </a:rPr>
              <a:t>非法</a:t>
            </a:r>
            <a:r>
              <a:rPr lang="en-US" altLang="zh-CN">
                <a:solidFill>
                  <a:srgbClr val="FF0000"/>
                </a:solidFill>
                <a:latin typeface="Times New Roman" pitchFamily="18" charset="0"/>
                <a:ea typeface="楷体_GB2312" pitchFamily="49" charset="-122"/>
              </a:rPr>
              <a:t>!!!</a:t>
            </a:r>
            <a:r>
              <a:rPr lang="en-US" altLang="zh-CN">
                <a:solidFill>
                  <a:srgbClr val="FF0000"/>
                </a:solidFill>
                <a:latin typeface="Courier New" pitchFamily="49" charset="0"/>
                <a:ea typeface="楷体_GB2312" pitchFamily="49" charset="-122"/>
              </a:rPr>
              <a:t> </a:t>
            </a:r>
            <a:r>
              <a:rPr lang="en-US" altLang="zh-CN" b="1">
                <a:solidFill>
                  <a:srgbClr val="FF0000"/>
                </a:solidFill>
                <a:latin typeface="Courier New" pitchFamily="49" charset="0"/>
              </a:rPr>
              <a:t>*/</a:t>
            </a:r>
            <a:endParaRPr lang="zh-CN" altLang="en-US">
              <a:solidFill>
                <a:srgbClr val="FF0000"/>
              </a:solidFill>
            </a:endParaRPr>
          </a:p>
        </p:txBody>
      </p:sp>
      <p:sp>
        <p:nvSpPr>
          <p:cNvPr id="11" name="矩形 10"/>
          <p:cNvSpPr>
            <a:spLocks noChangeArrowheads="1"/>
          </p:cNvSpPr>
          <p:nvPr/>
        </p:nvSpPr>
        <p:spPr bwMode="auto">
          <a:xfrm>
            <a:off x="4785785" y="5033964"/>
            <a:ext cx="170431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5000"/>
              </a:lnSpc>
            </a:pPr>
            <a:r>
              <a:rPr lang="en-US" altLang="zh-CN" b="1">
                <a:solidFill>
                  <a:srgbClr val="FF0000"/>
                </a:solidFill>
                <a:latin typeface="Courier New" pitchFamily="49" charset="0"/>
              </a:rPr>
              <a:t>/* </a:t>
            </a:r>
            <a:r>
              <a:rPr lang="zh-CN" altLang="en-US">
                <a:solidFill>
                  <a:srgbClr val="FF0000"/>
                </a:solidFill>
                <a:latin typeface="Courier New" pitchFamily="49" charset="0"/>
                <a:ea typeface="楷体_GB2312" pitchFamily="49" charset="-122"/>
              </a:rPr>
              <a:t>非法</a:t>
            </a:r>
            <a:r>
              <a:rPr lang="en-US" altLang="zh-CN">
                <a:solidFill>
                  <a:srgbClr val="FF0000"/>
                </a:solidFill>
                <a:latin typeface="Times New Roman" pitchFamily="18" charset="0"/>
                <a:ea typeface="楷体_GB2312" pitchFamily="49" charset="-122"/>
              </a:rPr>
              <a:t>!!!</a:t>
            </a:r>
            <a:r>
              <a:rPr lang="en-US" altLang="zh-CN">
                <a:solidFill>
                  <a:srgbClr val="FF0000"/>
                </a:solidFill>
                <a:latin typeface="Courier New" pitchFamily="49" charset="0"/>
                <a:ea typeface="楷体_GB2312" pitchFamily="49" charset="-122"/>
              </a:rPr>
              <a:t> </a:t>
            </a:r>
            <a:r>
              <a:rPr lang="en-US" altLang="zh-CN" b="1">
                <a:solidFill>
                  <a:srgbClr val="FF0000"/>
                </a:solidFill>
                <a:latin typeface="Courier New" pitchFamily="49" charset="0"/>
              </a:rPr>
              <a:t>*/</a:t>
            </a:r>
          </a:p>
        </p:txBody>
      </p:sp>
    </p:spTree>
    <p:extLst>
      <p:ext uri="{BB962C8B-B14F-4D97-AF65-F5344CB8AC3E}">
        <p14:creationId xmlns:p14="http://schemas.microsoft.com/office/powerpoint/2010/main" val="2046461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D27D580B-779A-4ABA-B6E1-70246CECBB20}" type="slidenum">
              <a:rPr lang="ar-SA" altLang="en-US" sz="1000">
                <a:solidFill>
                  <a:schemeClr val="bg1"/>
                </a:solidFill>
              </a:rPr>
              <a:pPr eaLnBrk="1" hangingPunct="1"/>
              <a:t>124</a:t>
            </a:fld>
            <a:endParaRPr lang="en-US" altLang="en-US" sz="1000">
              <a:solidFill>
                <a:schemeClr val="bg1"/>
              </a:solidFill>
            </a:endParaRPr>
          </a:p>
        </p:txBody>
      </p:sp>
      <p:sp>
        <p:nvSpPr>
          <p:cNvPr id="8196" name="TextBox 3"/>
          <p:cNvSpPr txBox="1">
            <a:spLocks noChangeArrowheads="1"/>
          </p:cNvSpPr>
          <p:nvPr/>
        </p:nvSpPr>
        <p:spPr bwMode="auto">
          <a:xfrm>
            <a:off x="186267" y="852489"/>
            <a:ext cx="6754284"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lnSpc>
                <a:spcPct val="150000"/>
              </a:lnSpc>
            </a:pPr>
            <a:r>
              <a:rPr lang="en-US" altLang="zh-CN" sz="2400"/>
              <a:t>int</a:t>
            </a:r>
            <a:r>
              <a:rPr lang="zh-CN" altLang="en-US" sz="2400"/>
              <a:t>    </a:t>
            </a:r>
            <a:r>
              <a:rPr lang="en-US" altLang="zh-CN" sz="2400"/>
              <a:t>a = 0;</a:t>
            </a:r>
          </a:p>
          <a:p>
            <a:pPr eaLnBrk="1" hangingPunct="1">
              <a:lnSpc>
                <a:spcPct val="150000"/>
              </a:lnSpc>
            </a:pPr>
            <a:r>
              <a:rPr lang="en-US" altLang="zh-CN" sz="2400"/>
              <a:t>int    b = 1;</a:t>
            </a:r>
          </a:p>
          <a:p>
            <a:pPr eaLnBrk="1" hangingPunct="1">
              <a:lnSpc>
                <a:spcPct val="150000"/>
              </a:lnSpc>
            </a:pPr>
            <a:r>
              <a:rPr lang="en-US" altLang="zh-CN" sz="2400">
                <a:solidFill>
                  <a:srgbClr val="051AB3"/>
                </a:solidFill>
              </a:rPr>
              <a:t>float</a:t>
            </a:r>
            <a:r>
              <a:rPr lang="en-US" altLang="zh-CN" sz="2400"/>
              <a:t>  c = 1.5</a:t>
            </a:r>
          </a:p>
          <a:p>
            <a:pPr eaLnBrk="1" hangingPunct="1">
              <a:lnSpc>
                <a:spcPct val="150000"/>
              </a:lnSpc>
            </a:pPr>
            <a:r>
              <a:rPr lang="en-US" altLang="zh-CN" sz="2400">
                <a:solidFill>
                  <a:srgbClr val="051AB3"/>
                </a:solidFill>
              </a:rPr>
              <a:t>float</a:t>
            </a:r>
            <a:r>
              <a:rPr lang="en-US" altLang="zh-CN" sz="2400"/>
              <a:t>  d = 2;</a:t>
            </a:r>
          </a:p>
          <a:p>
            <a:pPr eaLnBrk="1" hangingPunct="1">
              <a:lnSpc>
                <a:spcPct val="150000"/>
              </a:lnSpc>
            </a:pPr>
            <a:endParaRPr lang="en-US" altLang="zh-CN" sz="2400"/>
          </a:p>
          <a:p>
            <a:pPr eaLnBrk="1" hangingPunct="1">
              <a:lnSpc>
                <a:spcPct val="150000"/>
              </a:lnSpc>
            </a:pPr>
            <a:r>
              <a:rPr lang="zh-CN" altLang="en-US" sz="2400"/>
              <a:t>  </a:t>
            </a:r>
            <a:r>
              <a:rPr lang="en-US" altLang="zh-CN" sz="2400"/>
              <a:t>a = b + </a:t>
            </a:r>
            <a:r>
              <a:rPr lang="en-US" altLang="zh-CN" sz="2400">
                <a:solidFill>
                  <a:srgbClr val="FF0000"/>
                </a:solidFill>
              </a:rPr>
              <a:t>c</a:t>
            </a:r>
            <a:r>
              <a:rPr lang="en-US" altLang="zh-CN" sz="2400"/>
              <a:t>;   </a:t>
            </a:r>
            <a:r>
              <a:rPr lang="en-US" altLang="zh-CN" sz="2400">
                <a:solidFill>
                  <a:srgbClr val="051AB3"/>
                </a:solidFill>
              </a:rPr>
              <a:t> </a:t>
            </a:r>
          </a:p>
          <a:p>
            <a:pPr eaLnBrk="1" hangingPunct="1">
              <a:lnSpc>
                <a:spcPct val="150000"/>
              </a:lnSpc>
            </a:pPr>
            <a:r>
              <a:rPr lang="en-US" altLang="zh-CN" sz="2400"/>
              <a:t>  d = </a:t>
            </a:r>
            <a:r>
              <a:rPr lang="en-US" altLang="zh-CN" sz="2400">
                <a:solidFill>
                  <a:srgbClr val="FF0000"/>
                </a:solidFill>
              </a:rPr>
              <a:t>b</a:t>
            </a:r>
            <a:r>
              <a:rPr lang="en-US" altLang="zh-CN" sz="2400"/>
              <a:t> + c;</a:t>
            </a:r>
            <a:r>
              <a:rPr lang="zh-CN" altLang="en-US" sz="2400"/>
              <a:t>   </a:t>
            </a:r>
            <a:r>
              <a:rPr lang="en-US" altLang="zh-CN" sz="2400">
                <a:solidFill>
                  <a:srgbClr val="051AB3"/>
                </a:solidFill>
              </a:rPr>
              <a:t> </a:t>
            </a:r>
            <a:endParaRPr lang="zh-CN" altLang="en-US" sz="2400">
              <a:solidFill>
                <a:srgbClr val="051AB3"/>
              </a:solidFill>
            </a:endParaRPr>
          </a:p>
        </p:txBody>
      </p:sp>
      <p:sp>
        <p:nvSpPr>
          <p:cNvPr id="8197" name="矩形 5"/>
          <p:cNvSpPr>
            <a:spLocks noChangeArrowheads="1"/>
          </p:cNvSpPr>
          <p:nvPr/>
        </p:nvSpPr>
        <p:spPr bwMode="auto">
          <a:xfrm>
            <a:off x="2523068" y="3703638"/>
            <a:ext cx="21355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51AB3"/>
                </a:solidFill>
              </a:rPr>
              <a:t>//a </a:t>
            </a:r>
            <a:r>
              <a:rPr lang="zh-CN" altLang="en-US" sz="2400">
                <a:solidFill>
                  <a:srgbClr val="051AB3"/>
                </a:solidFill>
              </a:rPr>
              <a:t>的结果是</a:t>
            </a:r>
            <a:r>
              <a:rPr lang="en-US" altLang="zh-CN" sz="2400">
                <a:solidFill>
                  <a:srgbClr val="051AB3"/>
                </a:solidFill>
              </a:rPr>
              <a:t>2</a:t>
            </a:r>
            <a:r>
              <a:rPr lang="zh-CN" altLang="en-US" sz="2400">
                <a:solidFill>
                  <a:srgbClr val="051AB3"/>
                </a:solidFill>
              </a:rPr>
              <a:t> </a:t>
            </a:r>
            <a:endParaRPr lang="zh-CN" altLang="en-US"/>
          </a:p>
        </p:txBody>
      </p:sp>
      <p:sp>
        <p:nvSpPr>
          <p:cNvPr id="8198" name="矩形 6"/>
          <p:cNvSpPr>
            <a:spLocks noChangeArrowheads="1"/>
          </p:cNvSpPr>
          <p:nvPr/>
        </p:nvSpPr>
        <p:spPr bwMode="auto">
          <a:xfrm>
            <a:off x="2391834" y="4197351"/>
            <a:ext cx="23871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a:solidFill>
                  <a:srgbClr val="051AB3"/>
                </a:solidFill>
              </a:rPr>
              <a:t>//d </a:t>
            </a:r>
            <a:r>
              <a:rPr lang="zh-CN" altLang="en-US" sz="2400">
                <a:solidFill>
                  <a:srgbClr val="051AB3"/>
                </a:solidFill>
              </a:rPr>
              <a:t>的结果是</a:t>
            </a:r>
            <a:r>
              <a:rPr lang="en-US" altLang="zh-CN" sz="2400">
                <a:solidFill>
                  <a:srgbClr val="051AB3"/>
                </a:solidFill>
              </a:rPr>
              <a:t>2.5</a:t>
            </a:r>
            <a:r>
              <a:rPr lang="zh-CN" altLang="en-US" sz="2400">
                <a:solidFill>
                  <a:srgbClr val="051AB3"/>
                </a:solidFill>
              </a:rPr>
              <a:t> </a:t>
            </a:r>
          </a:p>
        </p:txBody>
      </p:sp>
      <p:cxnSp>
        <p:nvCxnSpPr>
          <p:cNvPr id="8199" name="直接连接符 7"/>
          <p:cNvCxnSpPr>
            <a:cxnSpLocks noChangeShapeType="1"/>
          </p:cNvCxnSpPr>
          <p:nvPr/>
        </p:nvCxnSpPr>
        <p:spPr bwMode="auto">
          <a:xfrm>
            <a:off x="6400801" y="768351"/>
            <a:ext cx="12700" cy="5476875"/>
          </a:xfrm>
          <a:prstGeom prst="line">
            <a:avLst/>
          </a:prstGeom>
          <a:noFill/>
          <a:ln w="38100" algn="ctr">
            <a:solidFill>
              <a:srgbClr val="7030A0"/>
            </a:solidFill>
            <a:round/>
            <a:headEnd/>
            <a:tailEnd/>
          </a:ln>
        </p:spPr>
      </p:cxnSp>
      <p:sp>
        <p:nvSpPr>
          <p:cNvPr id="9" name="矩形 8"/>
          <p:cNvSpPr/>
          <p:nvPr/>
        </p:nvSpPr>
        <p:spPr>
          <a:xfrm>
            <a:off x="999068" y="5622925"/>
            <a:ext cx="3621617" cy="522288"/>
          </a:xfrm>
          <a:prstGeom prst="rect">
            <a:avLst/>
          </a:prstGeom>
        </p:spPr>
        <p:txBody>
          <a:bodyPr>
            <a:spAutoFit/>
          </a:bodyPr>
          <a:lstStyle/>
          <a:p>
            <a:pPr>
              <a:defRPr/>
            </a:pPr>
            <a:r>
              <a:rPr lang="zh-CN" altLang="en-US" sz="2800" b="1" kern="0" dirty="0">
                <a:latin typeface="黑体" pitchFamily="49" charset="-122"/>
                <a:ea typeface="黑体" pitchFamily="49" charset="-122"/>
              </a:rPr>
              <a:t>隐式类型转换</a:t>
            </a:r>
            <a:endParaRPr lang="zh-CN" altLang="en-US" dirty="0"/>
          </a:p>
        </p:txBody>
      </p:sp>
      <p:sp>
        <p:nvSpPr>
          <p:cNvPr id="10" name="Rectangle 4"/>
          <p:cNvSpPr>
            <a:spLocks noChangeArrowheads="1"/>
          </p:cNvSpPr>
          <p:nvPr/>
        </p:nvSpPr>
        <p:spPr bwMode="auto">
          <a:xfrm>
            <a:off x="7399867" y="839789"/>
            <a:ext cx="4267200" cy="1114425"/>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62000" tIns="154800" rIns="162000" bIns="154800"/>
          <a:lstStyle/>
          <a:p>
            <a:pPr>
              <a:lnSpc>
                <a:spcPct val="150000"/>
              </a:lnSpc>
            </a:pPr>
            <a:r>
              <a:rPr lang="en-US" altLang="zh-CN" b="1">
                <a:latin typeface="Tahoma" pitchFamily="34" charset="0"/>
                <a:cs typeface="Tahoma" pitchFamily="34" charset="0"/>
              </a:rPr>
              <a:t>float  x=2.8, y=3.7, z ;</a:t>
            </a:r>
          </a:p>
          <a:p>
            <a:pPr>
              <a:lnSpc>
                <a:spcPct val="150000"/>
              </a:lnSpc>
            </a:pPr>
            <a:r>
              <a:rPr lang="en-US" altLang="zh-CN" b="1">
                <a:latin typeface="Tahoma" pitchFamily="34" charset="0"/>
                <a:cs typeface="Tahoma" pitchFamily="34" charset="0"/>
              </a:rPr>
              <a:t>int  a, b, c, d=5, e=2;</a:t>
            </a:r>
          </a:p>
        </p:txBody>
      </p:sp>
      <p:sp>
        <p:nvSpPr>
          <p:cNvPr id="11" name="TextBox 14"/>
          <p:cNvSpPr txBox="1">
            <a:spLocks noChangeArrowheads="1"/>
          </p:cNvSpPr>
          <p:nvPr/>
        </p:nvSpPr>
        <p:spPr bwMode="auto">
          <a:xfrm>
            <a:off x="6436784" y="769938"/>
            <a:ext cx="117898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r>
              <a:rPr lang="zh-CN" altLang="en-US" b="1">
                <a:latin typeface="仿宋" pitchFamily="49" charset="-122"/>
                <a:ea typeface="仿宋" pitchFamily="49" charset="-122"/>
              </a:rPr>
              <a:t>已知：</a:t>
            </a:r>
          </a:p>
        </p:txBody>
      </p:sp>
      <p:grpSp>
        <p:nvGrpSpPr>
          <p:cNvPr id="2" name="组合 17"/>
          <p:cNvGrpSpPr>
            <a:grpSpLocks/>
          </p:cNvGrpSpPr>
          <p:nvPr/>
        </p:nvGrpSpPr>
        <p:grpSpPr bwMode="auto">
          <a:xfrm>
            <a:off x="7306735" y="2978150"/>
            <a:ext cx="2146762" cy="2101518"/>
            <a:chOff x="5141532" y="2978087"/>
            <a:chExt cx="1610747" cy="2100896"/>
          </a:xfrm>
        </p:grpSpPr>
        <p:sp>
          <p:nvSpPr>
            <p:cNvPr id="8206" name="矩形 11"/>
            <p:cNvSpPr>
              <a:spLocks noChangeArrowheads="1"/>
            </p:cNvSpPr>
            <p:nvPr/>
          </p:nvSpPr>
          <p:spPr bwMode="auto">
            <a:xfrm>
              <a:off x="5141532" y="2978087"/>
              <a:ext cx="1524133" cy="50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b="1">
                  <a:solidFill>
                    <a:srgbClr val="000000"/>
                  </a:solidFill>
                  <a:latin typeface="Tahoma" pitchFamily="34" charset="0"/>
                  <a:cs typeface="Tahoma" pitchFamily="34" charset="0"/>
                </a:rPr>
                <a:t>a=</a:t>
              </a:r>
              <a:r>
                <a:rPr lang="en-US" altLang="zh-CN" b="1">
                  <a:solidFill>
                    <a:srgbClr val="FF0000"/>
                  </a:solidFill>
                  <a:latin typeface="Tahoma" pitchFamily="34" charset="0"/>
                  <a:cs typeface="Tahoma" pitchFamily="34" charset="0"/>
                </a:rPr>
                <a:t>(int)</a:t>
              </a:r>
              <a:r>
                <a:rPr lang="en-US" altLang="zh-CN" b="1">
                  <a:solidFill>
                    <a:srgbClr val="000000"/>
                  </a:solidFill>
                  <a:latin typeface="Tahoma" pitchFamily="34" charset="0"/>
                  <a:cs typeface="Tahoma" pitchFamily="34" charset="0"/>
                </a:rPr>
                <a:t>x + y;	</a:t>
              </a:r>
              <a:endParaRPr lang="en-US" altLang="zh-CN" b="1">
                <a:solidFill>
                  <a:srgbClr val="051AB3"/>
                </a:solidFill>
                <a:latin typeface="Tahoma" pitchFamily="34" charset="0"/>
                <a:cs typeface="Tahoma" pitchFamily="34" charset="0"/>
              </a:endParaRPr>
            </a:p>
          </p:txBody>
        </p:sp>
        <p:sp>
          <p:nvSpPr>
            <p:cNvPr id="8207" name="矩形 12"/>
            <p:cNvSpPr>
              <a:spLocks noChangeArrowheads="1"/>
            </p:cNvSpPr>
            <p:nvPr/>
          </p:nvSpPr>
          <p:spPr bwMode="auto">
            <a:xfrm>
              <a:off x="5172520" y="3530537"/>
              <a:ext cx="1346126" cy="3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latin typeface="Tahoma" pitchFamily="34" charset="0"/>
                  <a:cs typeface="Tahoma" pitchFamily="34" charset="0"/>
                </a:rPr>
                <a:t>b=</a:t>
              </a:r>
              <a:r>
                <a:rPr lang="en-US" altLang="zh-CN" b="1">
                  <a:solidFill>
                    <a:srgbClr val="FF0000"/>
                  </a:solidFill>
                  <a:latin typeface="Tahoma" pitchFamily="34" charset="0"/>
                  <a:cs typeface="Tahoma" pitchFamily="34" charset="0"/>
                </a:rPr>
                <a:t>(int)</a:t>
              </a:r>
              <a:r>
                <a:rPr lang="en-US" altLang="zh-CN" b="1">
                  <a:solidFill>
                    <a:srgbClr val="000000"/>
                  </a:solidFill>
                  <a:latin typeface="Tahoma" pitchFamily="34" charset="0"/>
                  <a:cs typeface="Tahoma" pitchFamily="34" charset="0"/>
                </a:rPr>
                <a:t>(x+y);</a:t>
              </a:r>
              <a:endParaRPr lang="zh-CN" altLang="en-US"/>
            </a:p>
          </p:txBody>
        </p:sp>
        <p:sp>
          <p:nvSpPr>
            <p:cNvPr id="8208" name="矩形 13"/>
            <p:cNvSpPr>
              <a:spLocks noChangeArrowheads="1"/>
            </p:cNvSpPr>
            <p:nvPr/>
          </p:nvSpPr>
          <p:spPr bwMode="auto">
            <a:xfrm>
              <a:off x="5216208" y="3981450"/>
              <a:ext cx="929972" cy="50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b="1">
                  <a:solidFill>
                    <a:srgbClr val="000000"/>
                  </a:solidFill>
                  <a:latin typeface="Tahoma" pitchFamily="34" charset="0"/>
                  <a:cs typeface="Tahoma" pitchFamily="34" charset="0"/>
                </a:rPr>
                <a:t>c=</a:t>
              </a:r>
              <a:r>
                <a:rPr lang="en-US" altLang="zh-CN" b="1">
                  <a:solidFill>
                    <a:srgbClr val="FF0000"/>
                  </a:solidFill>
                  <a:latin typeface="Tahoma" pitchFamily="34" charset="0"/>
                  <a:cs typeface="Tahoma" pitchFamily="34" charset="0"/>
                </a:rPr>
                <a:t>(int)</a:t>
              </a:r>
              <a:r>
                <a:rPr lang="en-US" altLang="zh-CN" b="1">
                  <a:solidFill>
                    <a:srgbClr val="000000"/>
                  </a:solidFill>
                  <a:latin typeface="Tahoma" pitchFamily="34" charset="0"/>
                  <a:cs typeface="Tahoma" pitchFamily="34" charset="0"/>
                </a:rPr>
                <a:t>x;</a:t>
              </a:r>
            </a:p>
          </p:txBody>
        </p:sp>
        <p:sp>
          <p:nvSpPr>
            <p:cNvPr id="8209" name="矩形 14"/>
            <p:cNvSpPr>
              <a:spLocks noChangeArrowheads="1"/>
            </p:cNvSpPr>
            <p:nvPr/>
          </p:nvSpPr>
          <p:spPr bwMode="auto">
            <a:xfrm>
              <a:off x="5228146" y="4571302"/>
              <a:ext cx="1524133" cy="50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b="1">
                  <a:solidFill>
                    <a:srgbClr val="000000"/>
                  </a:solidFill>
                  <a:latin typeface="Tahoma" pitchFamily="34" charset="0"/>
                  <a:cs typeface="Tahoma" pitchFamily="34" charset="0"/>
                </a:rPr>
                <a:t>z=</a:t>
              </a:r>
              <a:r>
                <a:rPr lang="en-US" altLang="zh-CN" b="1">
                  <a:solidFill>
                    <a:srgbClr val="FF0000"/>
                  </a:solidFill>
                  <a:latin typeface="Tahoma" pitchFamily="34" charset="0"/>
                  <a:cs typeface="Tahoma" pitchFamily="34" charset="0"/>
                </a:rPr>
                <a:t>(float)</a:t>
              </a:r>
              <a:r>
                <a:rPr lang="en-US" altLang="zh-CN" b="1">
                  <a:solidFill>
                    <a:srgbClr val="000000"/>
                  </a:solidFill>
                  <a:latin typeface="Tahoma" pitchFamily="34" charset="0"/>
                  <a:cs typeface="Tahoma" pitchFamily="34" charset="0"/>
                </a:rPr>
                <a:t>d/e;	</a:t>
              </a:r>
              <a:endParaRPr lang="en-US" altLang="zh-CN" b="1">
                <a:solidFill>
                  <a:srgbClr val="051AB3"/>
                </a:solidFill>
                <a:latin typeface="Tahoma" pitchFamily="34" charset="0"/>
                <a:cs typeface="Tahoma" pitchFamily="34" charset="0"/>
              </a:endParaRPr>
            </a:p>
          </p:txBody>
        </p:sp>
      </p:grpSp>
      <p:sp>
        <p:nvSpPr>
          <p:cNvPr id="16" name="TextBox 15"/>
          <p:cNvSpPr txBox="1">
            <a:spLocks noChangeArrowheads="1"/>
          </p:cNvSpPr>
          <p:nvPr/>
        </p:nvSpPr>
        <p:spPr bwMode="auto">
          <a:xfrm>
            <a:off x="7050617" y="2413000"/>
            <a:ext cx="37570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r>
              <a:rPr lang="zh-CN" altLang="en-US" b="1">
                <a:latin typeface="仿宋" pitchFamily="49" charset="-122"/>
                <a:ea typeface="仿宋" pitchFamily="49" charset="-122"/>
              </a:rPr>
              <a:t>写出下列表达式的值：</a:t>
            </a:r>
          </a:p>
        </p:txBody>
      </p:sp>
      <p:sp>
        <p:nvSpPr>
          <p:cNvPr id="17" name="矩形 16"/>
          <p:cNvSpPr/>
          <p:nvPr/>
        </p:nvSpPr>
        <p:spPr>
          <a:xfrm>
            <a:off x="7702551" y="5624514"/>
            <a:ext cx="2348720" cy="523220"/>
          </a:xfrm>
          <a:prstGeom prst="rect">
            <a:avLst/>
          </a:prstGeom>
        </p:spPr>
        <p:txBody>
          <a:bodyPr wrap="none">
            <a:spAutoFit/>
          </a:bodyPr>
          <a:lstStyle/>
          <a:p>
            <a:pPr>
              <a:defRPr/>
            </a:pPr>
            <a:r>
              <a:rPr lang="zh-CN" altLang="en-US" sz="2800" b="1" kern="0" dirty="0">
                <a:latin typeface="黑体" pitchFamily="49" charset="-122"/>
                <a:ea typeface="黑体" pitchFamily="49" charset="-122"/>
              </a:rPr>
              <a:t>强制类型转换</a:t>
            </a:r>
          </a:p>
        </p:txBody>
      </p:sp>
    </p:spTree>
    <p:extLst>
      <p:ext uri="{BB962C8B-B14F-4D97-AF65-F5344CB8AC3E}">
        <p14:creationId xmlns:p14="http://schemas.microsoft.com/office/powerpoint/2010/main" val="2556205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p:bldP spid="1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2311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84198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0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例子：</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1457325"/>
            <a:ext cx="9516998" cy="47148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marL="609600" indent="-609600">
              <a:defRPr/>
            </a:pPr>
            <a:r>
              <a:rPr lang="en-US" altLang="zh-CN" sz="2800">
                <a:solidFill>
                  <a:schemeClr val="tx2"/>
                </a:solidFill>
                <a:latin typeface="幼圆" pitchFamily="49" charset="-122"/>
              </a:rPr>
              <a:t>#include&lt;stdio.h&gt;</a:t>
            </a:r>
          </a:p>
          <a:p>
            <a:pPr marL="609600" indent="-609600">
              <a:defRPr/>
            </a:pPr>
            <a:r>
              <a:rPr lang="en-US" altLang="zh-CN" sz="2800">
                <a:solidFill>
                  <a:schemeClr val="tx2"/>
                </a:solidFill>
                <a:latin typeface="幼圆" pitchFamily="49" charset="-122"/>
              </a:rPr>
              <a:t>int main</a:t>
            </a:r>
            <a:r>
              <a:rPr lang="en-US" altLang="zh-CN" sz="2800" smtClean="0">
                <a:solidFill>
                  <a:schemeClr val="tx2"/>
                </a:solidFill>
                <a:latin typeface="幼圆" pitchFamily="49" charset="-122"/>
              </a:rPr>
              <a:t>()</a:t>
            </a:r>
          </a:p>
          <a:p>
            <a:pPr marL="609600" indent="-609600">
              <a:defRPr/>
            </a:pPr>
            <a:r>
              <a:rPr lang="en-US" altLang="zh-CN" sz="2800">
                <a:solidFill>
                  <a:schemeClr val="tx2"/>
                </a:solidFill>
                <a:latin typeface="幼圆" pitchFamily="49" charset="-122"/>
              </a:rPr>
              <a:t>{</a:t>
            </a:r>
          </a:p>
          <a:p>
            <a:pPr marL="609600" indent="-609600">
              <a:defRPr/>
            </a:pPr>
            <a:r>
              <a:rPr lang="en-US" altLang="zh-CN" sz="2800"/>
              <a:t>{</a:t>
            </a:r>
            <a:r>
              <a:rPr lang="en-US" altLang="zh-CN" sz="2800">
                <a:solidFill>
                  <a:schemeClr val="tx2"/>
                </a:solidFill>
                <a:latin typeface="幼圆" pitchFamily="49" charset="-122"/>
              </a:rPr>
              <a:t>float area,circle,vol,r;</a:t>
            </a:r>
          </a:p>
          <a:p>
            <a:pPr marL="609600" indent="-609600">
              <a:defRPr/>
            </a:pPr>
            <a:r>
              <a:rPr lang="en-US" altLang="zh-CN" sz="2800">
                <a:solidFill>
                  <a:schemeClr val="tx2"/>
                </a:solidFill>
                <a:latin typeface="幼圆" pitchFamily="49" charset="-122"/>
              </a:rPr>
              <a:t> r=1.0;</a:t>
            </a:r>
          </a:p>
          <a:p>
            <a:pPr marL="609600" indent="-609600">
              <a:defRPr/>
            </a:pPr>
            <a:r>
              <a:rPr lang="en-US" altLang="zh-CN" sz="2800">
                <a:solidFill>
                  <a:schemeClr val="tx2"/>
                </a:solidFill>
                <a:latin typeface="幼圆" pitchFamily="49" charset="-122"/>
              </a:rPr>
              <a:t> area=</a:t>
            </a:r>
            <a:r>
              <a:rPr lang="en-US" altLang="zh-CN" sz="2800">
                <a:solidFill>
                  <a:srgbClr val="CC0066"/>
                </a:solidFill>
                <a:latin typeface="幼圆" pitchFamily="49" charset="-122"/>
              </a:rPr>
              <a:t>3.14  </a:t>
            </a:r>
            <a:r>
              <a:rPr lang="en-US" altLang="zh-CN" sz="2800">
                <a:solidFill>
                  <a:schemeClr val="tx2"/>
                </a:solidFill>
                <a:latin typeface="幼圆" pitchFamily="49" charset="-122"/>
              </a:rPr>
              <a:t>*r*r;</a:t>
            </a:r>
          </a:p>
          <a:p>
            <a:pPr marL="609600" indent="-609600">
              <a:defRPr/>
            </a:pPr>
            <a:r>
              <a:rPr lang="en-US" altLang="zh-CN" sz="2800">
                <a:solidFill>
                  <a:schemeClr val="tx2"/>
                </a:solidFill>
                <a:latin typeface="幼圆" pitchFamily="49" charset="-122"/>
              </a:rPr>
              <a:t> circle=2*   </a:t>
            </a:r>
            <a:r>
              <a:rPr lang="en-US" altLang="zh-CN" sz="2800">
                <a:solidFill>
                  <a:srgbClr val="CC0066"/>
                </a:solidFill>
                <a:latin typeface="幼圆" pitchFamily="49" charset="-122"/>
              </a:rPr>
              <a:t>3.14   </a:t>
            </a:r>
            <a:r>
              <a:rPr lang="en-US" altLang="zh-CN" sz="2800">
                <a:solidFill>
                  <a:schemeClr val="tx2"/>
                </a:solidFill>
                <a:latin typeface="幼圆" pitchFamily="49" charset="-122"/>
              </a:rPr>
              <a:t>*r;</a:t>
            </a:r>
          </a:p>
          <a:p>
            <a:pPr marL="609600" indent="-609600">
              <a:defRPr/>
            </a:pPr>
            <a:r>
              <a:rPr lang="en-US" altLang="zh-CN" sz="2800">
                <a:solidFill>
                  <a:schemeClr val="tx2"/>
                </a:solidFill>
                <a:latin typeface="幼圆" pitchFamily="49" charset="-122"/>
              </a:rPr>
              <a:t> vol=  </a:t>
            </a:r>
            <a:r>
              <a:rPr lang="en-US" altLang="zh-CN" sz="2800">
                <a:solidFill>
                  <a:srgbClr val="CC0066"/>
                </a:solidFill>
                <a:latin typeface="幼圆" pitchFamily="49" charset="-122"/>
              </a:rPr>
              <a:t>3.14  </a:t>
            </a:r>
            <a:r>
              <a:rPr lang="en-US" altLang="zh-CN" sz="2800">
                <a:solidFill>
                  <a:schemeClr val="tx2"/>
                </a:solidFill>
                <a:latin typeface="幼圆" pitchFamily="49" charset="-122"/>
              </a:rPr>
              <a:t>*</a:t>
            </a:r>
            <a:r>
              <a:rPr lang="en-US" altLang="zh-CN" sz="2800">
                <a:solidFill>
                  <a:schemeClr val="tx2"/>
                </a:solidFill>
              </a:rPr>
              <a:t>(4.0/3.0)* r*r*r</a:t>
            </a:r>
            <a:r>
              <a:rPr lang="zh-CN" altLang="en-US" sz="2800">
                <a:solidFill>
                  <a:schemeClr val="tx2"/>
                </a:solidFill>
                <a:latin typeface="幼圆" pitchFamily="49" charset="-122"/>
              </a:rPr>
              <a:t>；</a:t>
            </a:r>
          </a:p>
          <a:p>
            <a:pPr>
              <a:defRPr/>
            </a:pPr>
            <a:r>
              <a:rPr lang="en-US" altLang="zh-CN" sz="2800" smtClean="0">
                <a:solidFill>
                  <a:schemeClr val="tx1"/>
                </a:solidFill>
              </a:rPr>
              <a:t>…………</a:t>
            </a:r>
            <a:endParaRPr lang="en-US" altLang="zh-CN" sz="2800">
              <a:solidFill>
                <a:schemeClr val="tx1"/>
              </a:solidFill>
            </a:endParaRPr>
          </a:p>
          <a:p>
            <a:r>
              <a:rPr lang="en-US" altLang="zh-CN" sz="2800">
                <a:solidFill>
                  <a:schemeClr val="tx1"/>
                </a:solidFill>
              </a:rPr>
              <a:t>}</a:t>
            </a:r>
            <a:endParaRPr lang="zh-CN" altLang="zh-CN" sz="2800">
              <a:solidFill>
                <a:schemeClr val="tx1"/>
              </a:solidFill>
              <a:effectLst/>
            </a:endParaRPr>
          </a:p>
        </p:txBody>
      </p:sp>
    </p:spTree>
    <p:extLst>
      <p:ext uri="{BB962C8B-B14F-4D97-AF65-F5344CB8AC3E}">
        <p14:creationId xmlns:p14="http://schemas.microsoft.com/office/powerpoint/2010/main" val="31967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84198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0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例子：</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1457325"/>
            <a:ext cx="9516998" cy="47148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marL="609600" indent="-609600">
              <a:defRPr/>
            </a:pPr>
            <a:r>
              <a:rPr lang="en-US" altLang="zh-CN" sz="2800">
                <a:solidFill>
                  <a:schemeClr val="tx2"/>
                </a:solidFill>
                <a:latin typeface="幼圆" pitchFamily="49" charset="-122"/>
              </a:rPr>
              <a:t>#include&lt;stdio.h</a:t>
            </a:r>
            <a:r>
              <a:rPr lang="en-US" altLang="zh-CN" sz="2800" smtClean="0">
                <a:solidFill>
                  <a:schemeClr val="tx2"/>
                </a:solidFill>
                <a:latin typeface="幼圆" pitchFamily="49" charset="-122"/>
              </a:rPr>
              <a:t>&gt;</a:t>
            </a:r>
          </a:p>
          <a:p>
            <a:pPr marL="609600" indent="-609600">
              <a:defRPr/>
            </a:pPr>
            <a:r>
              <a:rPr lang="en-US" altLang="zh-CN" sz="2800" smtClean="0">
                <a:solidFill>
                  <a:schemeClr val="tx2"/>
                </a:solidFill>
                <a:latin typeface="幼圆" pitchFamily="49" charset="-122"/>
              </a:rPr>
              <a:t>#define PI 3.1415926</a:t>
            </a:r>
            <a:endParaRPr lang="en-US" altLang="zh-CN" sz="2800">
              <a:solidFill>
                <a:schemeClr val="tx2"/>
              </a:solidFill>
              <a:latin typeface="幼圆" pitchFamily="49" charset="-122"/>
            </a:endParaRPr>
          </a:p>
          <a:p>
            <a:pPr marL="609600" indent="-609600">
              <a:defRPr/>
            </a:pPr>
            <a:r>
              <a:rPr lang="en-US" altLang="zh-CN" sz="2800">
                <a:solidFill>
                  <a:schemeClr val="tx2"/>
                </a:solidFill>
                <a:latin typeface="幼圆" pitchFamily="49" charset="-122"/>
              </a:rPr>
              <a:t>int main</a:t>
            </a:r>
            <a:r>
              <a:rPr lang="en-US" altLang="zh-CN" sz="2800" smtClean="0">
                <a:solidFill>
                  <a:schemeClr val="tx2"/>
                </a:solidFill>
                <a:latin typeface="幼圆" pitchFamily="49" charset="-122"/>
              </a:rPr>
              <a:t>()</a:t>
            </a:r>
          </a:p>
          <a:p>
            <a:pPr marL="609600" indent="-609600">
              <a:defRPr/>
            </a:pPr>
            <a:r>
              <a:rPr lang="en-US" altLang="zh-CN" sz="2800">
                <a:solidFill>
                  <a:schemeClr val="tx2"/>
                </a:solidFill>
                <a:latin typeface="幼圆" pitchFamily="49" charset="-122"/>
              </a:rPr>
              <a:t>{</a:t>
            </a:r>
          </a:p>
          <a:p>
            <a:pPr marL="609600" indent="-609600">
              <a:defRPr/>
            </a:pPr>
            <a:r>
              <a:rPr lang="en-US" altLang="zh-CN" sz="2800"/>
              <a:t>{</a:t>
            </a:r>
            <a:r>
              <a:rPr lang="en-US" altLang="zh-CN" sz="2800">
                <a:solidFill>
                  <a:schemeClr val="tx2"/>
                </a:solidFill>
                <a:latin typeface="幼圆" pitchFamily="49" charset="-122"/>
              </a:rPr>
              <a:t>float area,circle,vol,r;</a:t>
            </a:r>
          </a:p>
          <a:p>
            <a:pPr marL="609600" indent="-609600">
              <a:defRPr/>
            </a:pPr>
            <a:r>
              <a:rPr lang="en-US" altLang="zh-CN" sz="2800">
                <a:solidFill>
                  <a:schemeClr val="tx2"/>
                </a:solidFill>
                <a:latin typeface="幼圆" pitchFamily="49" charset="-122"/>
              </a:rPr>
              <a:t> r=1.0;</a:t>
            </a:r>
          </a:p>
          <a:p>
            <a:pPr marL="609600" indent="-609600">
              <a:defRPr/>
            </a:pPr>
            <a:r>
              <a:rPr lang="en-US" altLang="zh-CN" sz="2800">
                <a:solidFill>
                  <a:schemeClr val="tx2"/>
                </a:solidFill>
                <a:latin typeface="幼圆" pitchFamily="49" charset="-122"/>
              </a:rPr>
              <a:t> </a:t>
            </a:r>
            <a:r>
              <a:rPr lang="en-US" altLang="zh-CN" sz="2800" smtClean="0">
                <a:solidFill>
                  <a:schemeClr val="tx2"/>
                </a:solidFill>
                <a:latin typeface="幼圆" pitchFamily="49" charset="-122"/>
              </a:rPr>
              <a:t>area=</a:t>
            </a:r>
            <a:r>
              <a:rPr lang="en-US" altLang="zh-CN" sz="2800" smtClean="0">
                <a:solidFill>
                  <a:srgbClr val="CC0066"/>
                </a:solidFill>
                <a:latin typeface="幼圆" pitchFamily="49" charset="-122"/>
              </a:rPr>
              <a:t>PI  </a:t>
            </a:r>
            <a:r>
              <a:rPr lang="en-US" altLang="zh-CN" sz="2800">
                <a:solidFill>
                  <a:schemeClr val="tx2"/>
                </a:solidFill>
                <a:latin typeface="幼圆" pitchFamily="49" charset="-122"/>
              </a:rPr>
              <a:t>*r*r;</a:t>
            </a:r>
          </a:p>
          <a:p>
            <a:pPr marL="609600" indent="-609600">
              <a:defRPr/>
            </a:pPr>
            <a:r>
              <a:rPr lang="en-US" altLang="zh-CN" sz="2800">
                <a:solidFill>
                  <a:schemeClr val="tx2"/>
                </a:solidFill>
                <a:latin typeface="幼圆" pitchFamily="49" charset="-122"/>
              </a:rPr>
              <a:t> circle=2*   </a:t>
            </a:r>
            <a:r>
              <a:rPr lang="en-US" altLang="zh-CN" sz="2800" smtClean="0">
                <a:solidFill>
                  <a:srgbClr val="CC0066"/>
                </a:solidFill>
                <a:latin typeface="幼圆" pitchFamily="49" charset="-122"/>
              </a:rPr>
              <a:t>PI   </a:t>
            </a:r>
            <a:r>
              <a:rPr lang="en-US" altLang="zh-CN" sz="2800">
                <a:solidFill>
                  <a:schemeClr val="tx2"/>
                </a:solidFill>
                <a:latin typeface="幼圆" pitchFamily="49" charset="-122"/>
              </a:rPr>
              <a:t>*r;</a:t>
            </a:r>
          </a:p>
          <a:p>
            <a:pPr marL="609600" indent="-609600">
              <a:defRPr/>
            </a:pPr>
            <a:r>
              <a:rPr lang="en-US" altLang="zh-CN" sz="2800">
                <a:solidFill>
                  <a:schemeClr val="tx2"/>
                </a:solidFill>
                <a:latin typeface="幼圆" pitchFamily="49" charset="-122"/>
              </a:rPr>
              <a:t> vol=  </a:t>
            </a:r>
            <a:r>
              <a:rPr lang="en-US" altLang="zh-CN" sz="2800" smtClean="0">
                <a:solidFill>
                  <a:srgbClr val="CC0066"/>
                </a:solidFill>
                <a:latin typeface="幼圆" pitchFamily="49" charset="-122"/>
              </a:rPr>
              <a:t>PI  </a:t>
            </a:r>
            <a:r>
              <a:rPr lang="en-US" altLang="zh-CN" sz="2800">
                <a:solidFill>
                  <a:schemeClr val="tx2"/>
                </a:solidFill>
                <a:latin typeface="幼圆" pitchFamily="49" charset="-122"/>
              </a:rPr>
              <a:t>*</a:t>
            </a:r>
            <a:r>
              <a:rPr lang="en-US" altLang="zh-CN" sz="2800">
                <a:solidFill>
                  <a:schemeClr val="tx2"/>
                </a:solidFill>
              </a:rPr>
              <a:t>(4.0/3.0)* r*r*r</a:t>
            </a:r>
            <a:r>
              <a:rPr lang="zh-CN" altLang="en-US" sz="2800">
                <a:solidFill>
                  <a:schemeClr val="tx2"/>
                </a:solidFill>
                <a:latin typeface="幼圆" pitchFamily="49" charset="-122"/>
              </a:rPr>
              <a:t>；</a:t>
            </a:r>
          </a:p>
          <a:p>
            <a:pPr>
              <a:defRPr/>
            </a:pPr>
            <a:r>
              <a:rPr lang="en-US" altLang="zh-CN" sz="2800" smtClean="0">
                <a:solidFill>
                  <a:schemeClr val="tx1"/>
                </a:solidFill>
              </a:rPr>
              <a:t>…………</a:t>
            </a:r>
            <a:endParaRPr lang="en-US" altLang="zh-CN" sz="2800">
              <a:solidFill>
                <a:schemeClr val="tx1"/>
              </a:solidFill>
            </a:endParaRPr>
          </a:p>
          <a:p>
            <a:r>
              <a:rPr lang="en-US" altLang="zh-CN" sz="2800">
                <a:solidFill>
                  <a:schemeClr val="tx1"/>
                </a:solidFill>
              </a:rPr>
              <a:t>}</a:t>
            </a:r>
            <a:endParaRPr lang="zh-CN" altLang="zh-CN" sz="2800">
              <a:solidFill>
                <a:schemeClr val="tx1"/>
              </a:solidFill>
              <a:effectLst/>
            </a:endParaRPr>
          </a:p>
        </p:txBody>
      </p:sp>
    </p:spTree>
    <p:extLst>
      <p:ext uri="{BB962C8B-B14F-4D97-AF65-F5344CB8AC3E}">
        <p14:creationId xmlns:p14="http://schemas.microsoft.com/office/powerpoint/2010/main" val="2794211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符号常量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35744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nSpc>
                <a:spcPct val="110000"/>
              </a:lnSpc>
            </a:pPr>
            <a:r>
              <a:rPr lang="zh-CN" altLang="en-US" sz="2800" smtClean="0">
                <a:solidFill>
                  <a:schemeClr val="tx1"/>
                </a:solidFill>
              </a:rPr>
              <a:t>符号</a:t>
            </a:r>
            <a:r>
              <a:rPr lang="zh-CN" altLang="en-US" sz="2800">
                <a:solidFill>
                  <a:schemeClr val="tx1"/>
                </a:solidFill>
              </a:rPr>
              <a:t>常量：用</a:t>
            </a:r>
            <a:r>
              <a:rPr lang="en-US" altLang="zh-CN" sz="2800">
                <a:solidFill>
                  <a:schemeClr val="tx1"/>
                </a:solidFill>
              </a:rPr>
              <a:t>#define</a:t>
            </a:r>
            <a:r>
              <a:rPr lang="zh-CN" altLang="en-US" sz="2800">
                <a:solidFill>
                  <a:schemeClr val="tx1"/>
                </a:solidFill>
              </a:rPr>
              <a:t>指令，指定用一个符号名称代表一个常量。</a:t>
            </a:r>
          </a:p>
        </p:txBody>
      </p:sp>
    </p:spTree>
    <p:extLst>
      <p:ext uri="{BB962C8B-B14F-4D97-AF65-F5344CB8AC3E}">
        <p14:creationId xmlns:p14="http://schemas.microsoft.com/office/powerpoint/2010/main" val="15084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728663" y="2227634"/>
            <a:ext cx="7650025" cy="3046988"/>
          </a:xfrm>
          <a:prstGeom prst="rect">
            <a:avLst/>
          </a:prstGeom>
          <a:noFill/>
        </p:spPr>
        <p:txBody>
          <a:bodyPr wrap="square" rtlCol="0">
            <a:spAutoFit/>
          </a:bodyPr>
          <a:lstStyle/>
          <a:p>
            <a:pPr>
              <a:lnSpc>
                <a:spcPct val="200000"/>
              </a:lnSpc>
            </a:pPr>
            <a:r>
              <a:rPr lang="zh-CN" altLang="en-US" sz="2400"/>
              <a:t>变量代表一个有名字的、具有特定属性的一个存储单元</a:t>
            </a:r>
            <a:r>
              <a:rPr lang="zh-CN" altLang="en-US" sz="2400" smtClean="0"/>
              <a:t>。</a:t>
            </a:r>
            <a:endParaRPr lang="en-US" altLang="zh-CN" sz="2400" smtClean="0"/>
          </a:p>
          <a:p>
            <a:pPr>
              <a:lnSpc>
                <a:spcPct val="200000"/>
              </a:lnSpc>
            </a:pPr>
            <a:r>
              <a:rPr lang="zh-CN" altLang="en-US" sz="2400" smtClean="0"/>
              <a:t>变量用来</a:t>
            </a:r>
            <a:r>
              <a:rPr lang="zh-CN" altLang="en-US" sz="2400"/>
              <a:t>存放</a:t>
            </a:r>
            <a:r>
              <a:rPr lang="zh-CN" altLang="en-US" sz="2400" smtClean="0"/>
              <a:t>数据</a:t>
            </a:r>
            <a:r>
              <a:rPr lang="zh-CN" altLang="en-US" sz="2400"/>
              <a:t>，也就是存放变量的值</a:t>
            </a:r>
            <a:r>
              <a:rPr lang="zh-CN" altLang="en-US" sz="2400" smtClean="0"/>
              <a:t>。</a:t>
            </a:r>
            <a:endParaRPr lang="en-US" altLang="zh-CN" sz="2400" smtClean="0"/>
          </a:p>
          <a:p>
            <a:pPr>
              <a:lnSpc>
                <a:spcPct val="200000"/>
              </a:lnSpc>
            </a:pPr>
            <a:r>
              <a:rPr lang="zh-CN" altLang="en-US" sz="2400" smtClean="0"/>
              <a:t>在</a:t>
            </a:r>
            <a:r>
              <a:rPr lang="zh-CN" altLang="en-US" sz="2400"/>
              <a:t>程序运行期间，变量的值是可以改变的</a:t>
            </a:r>
            <a:r>
              <a:rPr lang="zh-CN" altLang="en-US" sz="2400" smtClean="0"/>
              <a:t>。</a:t>
            </a:r>
            <a:endParaRPr lang="zh-CN" altLang="en-US" sz="2400"/>
          </a:p>
          <a:p>
            <a:pPr>
              <a:lnSpc>
                <a:spcPct val="200000"/>
              </a:lnSpc>
            </a:pPr>
            <a:r>
              <a:rPr lang="zh-CN" altLang="en-US" sz="2400"/>
              <a:t>变量必须先定义，后</a:t>
            </a:r>
            <a:r>
              <a:rPr lang="zh-CN" altLang="en-US" sz="2400" smtClean="0"/>
              <a:t>使用。</a:t>
            </a:r>
            <a:endParaRPr lang="zh-CN" altLang="en-US" sz="2400"/>
          </a:p>
        </p:txBody>
      </p:sp>
      <p:grpSp>
        <p:nvGrpSpPr>
          <p:cNvPr id="15" name="组合 14"/>
          <p:cNvGrpSpPr/>
          <p:nvPr/>
        </p:nvGrpSpPr>
        <p:grpSpPr>
          <a:xfrm>
            <a:off x="8182030" y="3690850"/>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smtClean="0">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mtClean="0"/>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2269" y="534728"/>
            <a:ext cx="19621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947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12278" y="2474854"/>
            <a:ext cx="7272548" cy="337131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2000"/>
              <a:t>#include &lt;</a:t>
            </a:r>
            <a:r>
              <a:rPr lang="en-US" altLang="zh-CN" sz="2000" err="1"/>
              <a:t>stdio.h</a:t>
            </a:r>
            <a:r>
              <a:rPr lang="en-US" altLang="zh-CN" sz="2000"/>
              <a:t>&gt;</a:t>
            </a:r>
          </a:p>
          <a:p>
            <a:pPr defTabSz="357188">
              <a:lnSpc>
                <a:spcPct val="120000"/>
              </a:lnSpc>
            </a:pPr>
            <a:r>
              <a:rPr lang="en-US" altLang="zh-CN" sz="2000" err="1"/>
              <a:t>int</a:t>
            </a:r>
            <a:r>
              <a:rPr lang="en-US" altLang="zh-CN" sz="2000"/>
              <a:t> main()</a:t>
            </a:r>
          </a:p>
          <a:p>
            <a:pPr defTabSz="357188">
              <a:lnSpc>
                <a:spcPct val="120000"/>
              </a:lnSpc>
            </a:pPr>
            <a:r>
              <a:rPr lang="en-US" altLang="zh-CN" sz="2000"/>
              <a:t>{</a:t>
            </a:r>
          </a:p>
          <a:p>
            <a:pPr defTabSz="357188">
              <a:lnSpc>
                <a:spcPct val="120000"/>
              </a:lnSpc>
            </a:pPr>
            <a:r>
              <a:rPr lang="en-US" altLang="zh-CN" sz="2000"/>
              <a:t>	float </a:t>
            </a:r>
            <a:r>
              <a:rPr lang="en-US" altLang="zh-CN" sz="2000" err="1"/>
              <a:t>f,c</a:t>
            </a:r>
            <a:r>
              <a:rPr lang="en-US" altLang="zh-CN" sz="2000"/>
              <a:t>;	</a:t>
            </a:r>
            <a:r>
              <a:rPr lang="en-US" altLang="zh-CN" sz="2000" smtClean="0"/>
              <a:t>					</a:t>
            </a:r>
            <a:r>
              <a:rPr lang="en-US" altLang="zh-CN" sz="2000" smtClean="0">
                <a:solidFill>
                  <a:srgbClr val="008000"/>
                </a:solidFill>
              </a:rPr>
              <a:t>//</a:t>
            </a:r>
            <a:r>
              <a:rPr lang="zh-CN" altLang="en-US" sz="2000">
                <a:solidFill>
                  <a:srgbClr val="008000"/>
                </a:solidFill>
              </a:rPr>
              <a:t>定义</a:t>
            </a:r>
            <a:r>
              <a:rPr lang="en-US" altLang="zh-CN" sz="2000">
                <a:solidFill>
                  <a:srgbClr val="008000"/>
                </a:solidFill>
              </a:rPr>
              <a:t>f</a:t>
            </a:r>
            <a:r>
              <a:rPr lang="zh-CN" altLang="en-US" sz="2000">
                <a:solidFill>
                  <a:srgbClr val="008000"/>
                </a:solidFill>
              </a:rPr>
              <a:t>和</a:t>
            </a:r>
            <a:r>
              <a:rPr lang="en-US" altLang="zh-CN" sz="2000">
                <a:solidFill>
                  <a:srgbClr val="008000"/>
                </a:solidFill>
              </a:rPr>
              <a:t>c</a:t>
            </a:r>
            <a:r>
              <a:rPr lang="zh-CN" altLang="en-US" sz="2000">
                <a:solidFill>
                  <a:srgbClr val="008000"/>
                </a:solidFill>
              </a:rPr>
              <a:t>为单精度浮点型变量</a:t>
            </a:r>
          </a:p>
          <a:p>
            <a:pPr defTabSz="357188">
              <a:lnSpc>
                <a:spcPct val="120000"/>
              </a:lnSpc>
            </a:pPr>
            <a:r>
              <a:rPr lang="zh-CN" altLang="en-US" sz="2000"/>
              <a:t>	</a:t>
            </a:r>
            <a:r>
              <a:rPr lang="en-US" altLang="zh-CN" sz="2000"/>
              <a:t>f=64.0;	</a:t>
            </a:r>
            <a:r>
              <a:rPr lang="en-US" altLang="zh-CN" sz="2000" smtClean="0"/>
              <a:t>					</a:t>
            </a:r>
            <a:r>
              <a:rPr lang="en-US" altLang="zh-CN" sz="2000">
                <a:solidFill>
                  <a:srgbClr val="008000"/>
                </a:solidFill>
              </a:rPr>
              <a:t>//</a:t>
            </a:r>
            <a:r>
              <a:rPr lang="zh-CN" altLang="en-US" sz="2000">
                <a:solidFill>
                  <a:srgbClr val="008000"/>
                </a:solidFill>
              </a:rPr>
              <a:t>指定</a:t>
            </a:r>
            <a:r>
              <a:rPr lang="en-US" altLang="zh-CN" sz="2000">
                <a:solidFill>
                  <a:srgbClr val="008000"/>
                </a:solidFill>
              </a:rPr>
              <a:t>f</a:t>
            </a:r>
            <a:r>
              <a:rPr lang="zh-CN" altLang="en-US" sz="2000">
                <a:solidFill>
                  <a:srgbClr val="008000"/>
                </a:solidFill>
              </a:rPr>
              <a:t>的值</a:t>
            </a:r>
          </a:p>
          <a:p>
            <a:pPr defTabSz="357188">
              <a:lnSpc>
                <a:spcPct val="120000"/>
              </a:lnSpc>
            </a:pPr>
            <a:r>
              <a:rPr lang="zh-CN" altLang="en-US" sz="2000"/>
              <a:t>	</a:t>
            </a:r>
            <a:r>
              <a:rPr lang="en-US" altLang="zh-CN" sz="2000"/>
              <a:t>c=(5.0/9)*(f-32);	</a:t>
            </a:r>
            <a:r>
              <a:rPr lang="en-US" altLang="zh-CN" sz="2000" smtClean="0"/>
              <a:t>			</a:t>
            </a:r>
            <a:r>
              <a:rPr lang="en-US" altLang="zh-CN" sz="2000">
                <a:solidFill>
                  <a:srgbClr val="008000"/>
                </a:solidFill>
              </a:rPr>
              <a:t>//</a:t>
            </a:r>
            <a:r>
              <a:rPr lang="zh-CN" altLang="en-US" sz="2000">
                <a:solidFill>
                  <a:srgbClr val="008000"/>
                </a:solidFill>
              </a:rPr>
              <a:t>利用公式计算</a:t>
            </a:r>
            <a:r>
              <a:rPr lang="en-US" altLang="zh-CN" sz="2000">
                <a:solidFill>
                  <a:srgbClr val="008000"/>
                </a:solidFill>
              </a:rPr>
              <a:t>c</a:t>
            </a:r>
            <a:r>
              <a:rPr lang="zh-CN" altLang="en-US" sz="2000">
                <a:solidFill>
                  <a:srgbClr val="008000"/>
                </a:solidFill>
              </a:rPr>
              <a:t>的值</a:t>
            </a:r>
          </a:p>
          <a:p>
            <a:pPr defTabSz="357188">
              <a:lnSpc>
                <a:spcPct val="120000"/>
              </a:lnSpc>
            </a:pPr>
            <a:r>
              <a:rPr lang="zh-CN" altLang="en-US" sz="2000"/>
              <a:t>	</a:t>
            </a:r>
            <a:r>
              <a:rPr lang="en-US" altLang="zh-CN" sz="2000" err="1"/>
              <a:t>printf</a:t>
            </a:r>
            <a:r>
              <a:rPr lang="en-US" altLang="zh-CN" sz="2000"/>
              <a:t>("f=%f\</a:t>
            </a:r>
            <a:r>
              <a:rPr lang="en-US" altLang="zh-CN" sz="2000" err="1"/>
              <a:t>nc</a:t>
            </a:r>
            <a:r>
              <a:rPr lang="en-US" altLang="zh-CN" sz="2000"/>
              <a:t>=%f\n",</a:t>
            </a:r>
            <a:r>
              <a:rPr lang="en-US" altLang="zh-CN" sz="2000" err="1"/>
              <a:t>f,c</a:t>
            </a:r>
            <a:r>
              <a:rPr lang="en-US" altLang="zh-CN" sz="2000" smtClean="0"/>
              <a:t>);		</a:t>
            </a:r>
            <a:r>
              <a:rPr lang="en-US" altLang="zh-CN" sz="2000">
                <a:solidFill>
                  <a:srgbClr val="008000"/>
                </a:solidFill>
              </a:rPr>
              <a:t>//</a:t>
            </a:r>
            <a:r>
              <a:rPr lang="zh-CN" altLang="en-US" sz="2000">
                <a:solidFill>
                  <a:srgbClr val="008000"/>
                </a:solidFill>
              </a:rPr>
              <a:t>输出</a:t>
            </a:r>
            <a:r>
              <a:rPr lang="en-US" altLang="zh-CN" sz="2000">
                <a:solidFill>
                  <a:srgbClr val="008000"/>
                </a:solidFill>
              </a:rPr>
              <a:t>c</a:t>
            </a:r>
            <a:r>
              <a:rPr lang="zh-CN" altLang="en-US" sz="2000">
                <a:solidFill>
                  <a:srgbClr val="008000"/>
                </a:solidFill>
              </a:rPr>
              <a:t>的值</a:t>
            </a:r>
          </a:p>
          <a:p>
            <a:pPr defTabSz="357188">
              <a:lnSpc>
                <a:spcPct val="120000"/>
              </a:lnSpc>
            </a:pPr>
            <a:r>
              <a:rPr lang="zh-CN" altLang="en-US" sz="2000"/>
              <a:t>	</a:t>
            </a:r>
            <a:r>
              <a:rPr lang="en-US" altLang="zh-CN" sz="2000"/>
              <a:t>return 0;</a:t>
            </a:r>
          </a:p>
          <a:p>
            <a:pPr defTabSz="357188">
              <a:lnSpc>
                <a:spcPct val="120000"/>
              </a:lnSpc>
            </a:pPr>
            <a:r>
              <a:rPr lang="en-US" altLang="zh-CN" sz="2000"/>
              <a:t>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782" y="279895"/>
            <a:ext cx="2371146" cy="362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83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a:extLst/>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err="1" smtClean="0">
                <a:solidFill>
                  <a:srgbClr val="FFFFFF"/>
                </a:solidFill>
                <a:latin typeface="+mn-ea"/>
                <a:ea typeface="+mn-ea"/>
              </a:rPr>
              <a:t>Const</a:t>
            </a:r>
            <a:r>
              <a:rPr lang="en-US" altLang="zh-CN" sz="2000" b="1" smtClean="0">
                <a:solidFill>
                  <a:srgbClr val="FFFFFF"/>
                </a:solidFill>
                <a:latin typeface="+mn-ea"/>
                <a:ea typeface="+mn-ea"/>
              </a:rPr>
              <a:t> </a:t>
            </a:r>
            <a:r>
              <a:rPr lang="en-US" altLang="zh-CN" sz="2000" b="1" err="1" smtClean="0">
                <a:solidFill>
                  <a:srgbClr val="FFFFFF"/>
                </a:solidFill>
                <a:latin typeface="+mn-ea"/>
                <a:ea typeface="+mn-ea"/>
              </a:rPr>
              <a:t>int</a:t>
            </a:r>
            <a:r>
              <a:rPr lang="en-US" altLang="zh-CN" sz="2000" b="1" smtClean="0">
                <a:solidFill>
                  <a:srgbClr val="FFFFFF"/>
                </a:solidFill>
                <a:latin typeface="+mn-ea"/>
                <a:ea typeface="+mn-ea"/>
              </a:rPr>
              <a:t> a=3</a:t>
            </a:r>
            <a:endParaRPr lang="zh-CN" altLang="en-US" sz="2000" b="1">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2000">
                <a:solidFill>
                  <a:schemeClr val="tx1"/>
                </a:solidFill>
              </a:rPr>
              <a:t>常变量与常量的异同是</a:t>
            </a:r>
            <a:r>
              <a:rPr lang="en-US" altLang="zh-CN" sz="2000">
                <a:solidFill>
                  <a:schemeClr val="tx1"/>
                </a:solidFill>
              </a:rPr>
              <a:t>: </a:t>
            </a:r>
            <a:r>
              <a:rPr lang="zh-CN" altLang="en-US" sz="2000">
                <a:solidFill>
                  <a:schemeClr val="tx1"/>
                </a:solidFill>
              </a:rPr>
              <a:t>常变量具有变量的基本属性</a:t>
            </a:r>
            <a:r>
              <a:rPr lang="en-US" altLang="zh-CN" sz="2000">
                <a:solidFill>
                  <a:schemeClr val="tx1"/>
                </a:solidFill>
              </a:rPr>
              <a:t>: </a:t>
            </a:r>
            <a:r>
              <a:rPr lang="zh-CN" altLang="en-US" sz="2000">
                <a:solidFill>
                  <a:schemeClr val="tx1"/>
                </a:solidFill>
              </a:rPr>
              <a:t>有类型，占存储单元，只是不允许改变其值。可以说，常变量是有名字的不变量，而常量是没有名字的不变量。有名字就便于在程序中被</a:t>
            </a:r>
            <a:r>
              <a:rPr lang="zh-CN" altLang="en-US" sz="2000" smtClean="0">
                <a:solidFill>
                  <a:schemeClr val="tx1"/>
                </a:solidFill>
              </a:rPr>
              <a:t>引用。</a:t>
            </a:r>
            <a:endParaRPr lang="en-US" altLang="zh-CN" sz="2000" smtClean="0">
              <a:solidFill>
                <a:schemeClr val="tx1"/>
              </a:solidFill>
            </a:endParaRPr>
          </a:p>
          <a:p>
            <a:pPr algn="just">
              <a:lnSpc>
                <a:spcPct val="120000"/>
              </a:lnSpc>
              <a:spcAft>
                <a:spcPts val="600"/>
              </a:spcAft>
              <a:defRPr/>
            </a:pPr>
            <a:r>
              <a:rPr lang="en-US" altLang="zh-CN" sz="2000">
                <a:solidFill>
                  <a:schemeClr val="tx1"/>
                </a:solidFill>
              </a:rPr>
              <a:t>#define Pi </a:t>
            </a:r>
            <a:r>
              <a:rPr lang="en-US" altLang="zh-CN" sz="2000" smtClean="0">
                <a:solidFill>
                  <a:schemeClr val="tx1"/>
                </a:solidFill>
              </a:rPr>
              <a:t>3.1415926	</a:t>
            </a:r>
            <a:r>
              <a:rPr lang="en-US" altLang="zh-CN" sz="2000" smtClean="0">
                <a:solidFill>
                  <a:srgbClr val="008000"/>
                </a:solidFill>
              </a:rPr>
              <a:t>//</a:t>
            </a:r>
            <a:r>
              <a:rPr lang="zh-CN" altLang="en-US" sz="2000">
                <a:solidFill>
                  <a:srgbClr val="008000"/>
                </a:solidFill>
              </a:rPr>
              <a:t>定义符号</a:t>
            </a:r>
            <a:r>
              <a:rPr lang="zh-CN" altLang="en-US" sz="2000" smtClean="0">
                <a:solidFill>
                  <a:srgbClr val="008000"/>
                </a:solidFill>
              </a:rPr>
              <a:t>常量</a:t>
            </a:r>
            <a:endParaRPr lang="zh-CN" altLang="en-US" sz="2000">
              <a:solidFill>
                <a:srgbClr val="008000"/>
              </a:solidFill>
            </a:endParaRPr>
          </a:p>
          <a:p>
            <a:pPr algn="just">
              <a:lnSpc>
                <a:spcPct val="120000"/>
              </a:lnSpc>
              <a:spcAft>
                <a:spcPts val="600"/>
              </a:spcAft>
              <a:defRPr/>
            </a:pPr>
            <a:r>
              <a:rPr lang="en-US" altLang="zh-CN" sz="2000" err="1">
                <a:solidFill>
                  <a:schemeClr val="tx1"/>
                </a:solidFill>
              </a:rPr>
              <a:t>const</a:t>
            </a:r>
            <a:r>
              <a:rPr lang="en-US" altLang="zh-CN" sz="2000">
                <a:solidFill>
                  <a:schemeClr val="tx1"/>
                </a:solidFill>
              </a:rPr>
              <a:t> float pi=3.1415926</a:t>
            </a:r>
            <a:r>
              <a:rPr lang="en-US" altLang="zh-CN" sz="2000" smtClean="0">
                <a:solidFill>
                  <a:schemeClr val="tx1"/>
                </a:solidFill>
              </a:rPr>
              <a:t>;	</a:t>
            </a:r>
            <a:r>
              <a:rPr lang="en-US" altLang="zh-CN" sz="2000" smtClean="0">
                <a:solidFill>
                  <a:srgbClr val="008000"/>
                </a:solidFill>
              </a:rPr>
              <a:t>//</a:t>
            </a:r>
            <a:r>
              <a:rPr lang="zh-CN" altLang="en-US" sz="2000">
                <a:solidFill>
                  <a:srgbClr val="008000"/>
                </a:solidFill>
              </a:rPr>
              <a:t>定义常</a:t>
            </a:r>
            <a:r>
              <a:rPr lang="zh-CN" altLang="en-US" sz="2000" smtClean="0">
                <a:solidFill>
                  <a:srgbClr val="008000"/>
                </a:solidFill>
              </a:rPr>
              <a:t>变量</a:t>
            </a:r>
            <a:endParaRPr lang="zh-CN" altLang="en-US" sz="2000">
              <a:solidFill>
                <a:srgbClr val="008000"/>
              </a:solidFill>
            </a:endParaRPr>
          </a:p>
          <a:p>
            <a:pPr algn="just">
              <a:lnSpc>
                <a:spcPct val="120000"/>
              </a:lnSpc>
              <a:spcAft>
                <a:spcPts val="600"/>
              </a:spcAft>
              <a:defRPr/>
            </a:pPr>
            <a:r>
              <a:rPr lang="zh-CN" altLang="en-US" sz="2000" smtClean="0">
                <a:solidFill>
                  <a:schemeClr val="tx1"/>
                </a:solidFill>
              </a:rPr>
              <a:t>从</a:t>
            </a:r>
            <a:r>
              <a:rPr lang="zh-CN" altLang="en-US" sz="2000">
                <a:solidFill>
                  <a:schemeClr val="tx1"/>
                </a:solidFill>
              </a:rPr>
              <a:t>使用的角度看，常变量具有符号常量的优点，而且使用更方便。有了常变量以后，可以不必多用符号常量</a:t>
            </a:r>
            <a:r>
              <a:rPr lang="zh-CN" altLang="en-US" sz="2000" smtClean="0">
                <a:solidFill>
                  <a:schemeClr val="tx1"/>
                </a:solidFill>
              </a:rPr>
              <a:t>。</a:t>
            </a:r>
            <a:endParaRPr lang="zh-CN" altLang="en-US" sz="2000">
              <a:solidFill>
                <a:schemeClr val="tx1"/>
              </a:solidFill>
            </a:endParaRP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2000" b="1" spc="100">
                <a:solidFill>
                  <a:schemeClr val="accent1"/>
                </a:solidFill>
                <a:latin typeface="微软雅黑" panose="020B0503020204020204" pitchFamily="34" charset="-122"/>
                <a:ea typeface="微软雅黑" panose="020B0503020204020204" pitchFamily="34" charset="-122"/>
              </a:rPr>
              <a:t>定义</a:t>
            </a:r>
            <a:r>
              <a:rPr lang="en-US" altLang="zh-CN" sz="2000" b="1" spc="100">
                <a:solidFill>
                  <a:schemeClr val="accent1"/>
                </a:solidFill>
                <a:latin typeface="微软雅黑" panose="020B0503020204020204" pitchFamily="34" charset="-122"/>
                <a:ea typeface="微软雅黑" panose="020B0503020204020204" pitchFamily="34" charset="-122"/>
              </a:rPr>
              <a:t>a</a:t>
            </a:r>
            <a:r>
              <a:rPr lang="zh-CN" altLang="en-US" sz="2000" b="1" spc="10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2000" b="1" spc="100">
                <a:solidFill>
                  <a:schemeClr val="accent1"/>
                </a:solidFill>
                <a:latin typeface="微软雅黑" panose="020B0503020204020204" pitchFamily="34" charset="-122"/>
                <a:ea typeface="微软雅黑" panose="020B0503020204020204" pitchFamily="34" charset="-122"/>
              </a:rPr>
              <a:t>3</a:t>
            </a:r>
            <a:r>
              <a:rPr lang="zh-CN" altLang="en-US" sz="2000" b="1" spc="10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47081" y="5714587"/>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3046988"/>
          </a:xfrm>
          <a:prstGeom prst="rect">
            <a:avLst/>
          </a:prstGeom>
          <a:noFill/>
        </p:spPr>
        <p:txBody>
          <a:bodyPr wrap="square" rtlCol="0">
            <a:spAutoFit/>
          </a:bodyPr>
          <a:lstStyle/>
          <a:p>
            <a:pPr>
              <a:lnSpc>
                <a:spcPct val="200000"/>
              </a:lnSpc>
            </a:pPr>
            <a:r>
              <a:rPr lang="zh-CN" altLang="en-US" sz="2400"/>
              <a:t>标识符就是一</a:t>
            </a:r>
            <a:r>
              <a:rPr lang="zh-CN" altLang="en-US" sz="2400" smtClean="0"/>
              <a:t>个对象的名字</a:t>
            </a:r>
            <a:r>
              <a:rPr lang="zh-CN" altLang="en-US" sz="2400"/>
              <a:t>。用于标识变量、符号常量、函数、数组、</a:t>
            </a:r>
            <a:r>
              <a:rPr lang="zh-CN" altLang="en-US" sz="2400" smtClean="0"/>
              <a:t>类型等</a:t>
            </a:r>
            <a:endParaRPr lang="zh-CN" altLang="en-US" sz="2400"/>
          </a:p>
          <a:p>
            <a:pPr>
              <a:lnSpc>
                <a:spcPct val="200000"/>
              </a:lnSpc>
            </a:pPr>
            <a:r>
              <a:rPr lang="zh-CN" altLang="en-US" sz="2400"/>
              <a:t>标识符只能由字母、数字和下划线</a:t>
            </a:r>
            <a:r>
              <a:rPr lang="en-US" altLang="zh-CN" sz="2400"/>
              <a:t>3</a:t>
            </a:r>
            <a:r>
              <a:rPr lang="zh-CN" altLang="en-US" sz="2400"/>
              <a:t>种字符组成，且第</a:t>
            </a:r>
            <a:r>
              <a:rPr lang="en-US" altLang="zh-CN" sz="2400"/>
              <a:t>1</a:t>
            </a:r>
            <a:r>
              <a:rPr lang="zh-CN" altLang="en-US" sz="2400"/>
              <a:t>个字符必须为字母或下划线</a:t>
            </a:r>
          </a:p>
        </p:txBody>
      </p:sp>
      <p:sp>
        <p:nvSpPr>
          <p:cNvPr id="68" name="MH_Other_1"/>
          <p:cNvSpPr/>
          <p:nvPr>
            <p:custDataLst>
              <p:tags r:id="rId3"/>
            </p:custDataLst>
          </p:nvPr>
        </p:nvSpPr>
        <p:spPr>
          <a:xfrm>
            <a:off x="7743825" y="2207756"/>
            <a:ext cx="1018279"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9" name="MH_SubTitle_1"/>
          <p:cNvSpPr/>
          <p:nvPr>
            <p:custDataLst>
              <p:tags r:id="rId4"/>
            </p:custDataLst>
          </p:nvPr>
        </p:nvSpPr>
        <p:spPr>
          <a:xfrm>
            <a:off x="8762104" y="2207756"/>
            <a:ext cx="2488992" cy="355010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lnSpcReduction="10000"/>
          </a:bodyPr>
          <a:lstStyle/>
          <a:p>
            <a:pPr marL="285750" indent="-285750">
              <a:lnSpc>
                <a:spcPct val="130000"/>
              </a:lnSpc>
              <a:buFont typeface="Arial" panose="020B0604020202020204" pitchFamily="34" charset="0"/>
              <a:buChar char="•"/>
              <a:defRPr/>
            </a:pPr>
            <a:r>
              <a:rPr lang="zh-CN" altLang="en-US" sz="2200">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sz="2200" smtClean="0">
                <a:solidFill>
                  <a:srgbClr val="1C1C1C"/>
                </a:solidFill>
              </a:rPr>
              <a:t>不能</a:t>
            </a:r>
            <a:r>
              <a:rPr lang="zh-CN" altLang="en-US" sz="2200">
                <a:solidFill>
                  <a:srgbClr val="1C1C1C"/>
                </a:solidFill>
              </a:rPr>
              <a:t>使用关键字作为变量</a:t>
            </a:r>
            <a:r>
              <a:rPr lang="zh-CN" altLang="en-US" sz="2200" smtClean="0">
                <a:solidFill>
                  <a:srgbClr val="1C1C1C"/>
                </a:solidFill>
              </a:rPr>
              <a:t>名</a:t>
            </a:r>
            <a:endParaRPr lang="en-US" altLang="zh-CN" sz="2200">
              <a:solidFill>
                <a:srgbClr val="1C1C1C"/>
              </a:solidFill>
            </a:endParaRPr>
          </a:p>
          <a:p>
            <a:pPr marL="285750" indent="-285750">
              <a:lnSpc>
                <a:spcPct val="130000"/>
              </a:lnSpc>
              <a:buFont typeface="Arial" panose="020B0604020202020204" pitchFamily="34" charset="0"/>
              <a:buChar char="•"/>
              <a:defRPr/>
            </a:pPr>
            <a:r>
              <a:rPr lang="zh-CN" altLang="en-US" sz="2200">
                <a:solidFill>
                  <a:srgbClr val="1C1C1C"/>
                </a:solidFill>
              </a:rPr>
              <a:t>变量的名字应该尽量反映变量在程序中的作用与</a:t>
            </a:r>
            <a:r>
              <a:rPr lang="zh-CN" altLang="en-US" sz="2200" smtClean="0">
                <a:solidFill>
                  <a:srgbClr val="1C1C1C"/>
                </a:solidFill>
              </a:rPr>
              <a:t>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727898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2" y="1417784"/>
            <a:ext cx="10473621"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mc:AlternateContent xmlns:mc="http://schemas.openxmlformats.org/markup-compatibility/2006" xmlns:a14="http://schemas.microsoft.com/office/drawing/2010/main">
        <mc:Choice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这个</a:t>
                </a:r>
                <a:r>
                  <a:rPr lang="zh-CN" altLang="en-US" sz="2000"/>
                  <a:t>问题的</a:t>
                </a:r>
                <a:r>
                  <a:rPr lang="zh-CN" altLang="en-US" sz="2000" smtClean="0"/>
                  <a:t>算法关键</a:t>
                </a:r>
                <a:r>
                  <a:rPr lang="zh-CN" altLang="en-US" sz="2000"/>
                  <a:t>在于找到二者间的转换公式</a:t>
                </a:r>
                <a:r>
                  <a:rPr lang="zh-CN" altLang="en-US" sz="2000" smtClean="0"/>
                  <a:t>。</a:t>
                </a:r>
                <a:endParaRPr lang="en-US" altLang="zh-CN" sz="2000" smtClean="0"/>
              </a:p>
              <a:p>
                <a:r>
                  <a:rPr lang="en-US" altLang="zh-CN" sz="2000"/>
                  <a:t>	</a:t>
                </a:r>
                <a:r>
                  <a:rPr lang="en-US" altLang="zh-CN" sz="2000" smtClean="0"/>
                  <a:t>    </a:t>
                </a:r>
                <a:r>
                  <a:rPr lang="zh-CN" altLang="en-US" sz="2000" smtClean="0"/>
                  <a:t>根据</a:t>
                </a:r>
                <a:r>
                  <a:rPr lang="zh-CN" altLang="en-US" sz="2000"/>
                  <a:t>物理学知识，</a:t>
                </a:r>
                <a:r>
                  <a:rPr lang="zh-CN" altLang="en-US" sz="200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smtClean="0"/>
              </a:p>
              <a:p>
                <a:r>
                  <a:rPr lang="en-US" altLang="zh-CN" sz="2000" smtClean="0"/>
                  <a:t>	    </a:t>
                </a:r>
                <a:r>
                  <a:rPr lang="zh-CN" altLang="en-US" sz="2000" smtClean="0"/>
                  <a:t>其中，</a:t>
                </a:r>
                <a:r>
                  <a:rPr lang="en-US" altLang="zh-CN" sz="2000" smtClean="0"/>
                  <a:t>f</a:t>
                </a:r>
                <a:r>
                  <a:rPr lang="zh-CN" altLang="en-US" sz="2000"/>
                  <a:t>代表华氏温度，</a:t>
                </a:r>
                <a:r>
                  <a:rPr lang="en-US" altLang="zh-CN" sz="2000"/>
                  <a:t>c</a:t>
                </a:r>
                <a:r>
                  <a:rPr lang="zh-CN" altLang="en-US" sz="2000"/>
                  <a:t>代表摄氏温度</a:t>
                </a:r>
                <a:endParaRPr lang="zh-CN" altLang="zh-CN" sz="2000"/>
              </a:p>
            </p:txBody>
          </p:sp>
        </mc:Choice>
        <mc:Fallback xmlns="">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cstate="print"/>
                <a:stretch>
                  <a:fillRect l="-919" t="-3158" b="-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526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smtClean="0"/>
              <a:t>C</a:t>
            </a:r>
            <a:r>
              <a:rPr lang="zh-CN" altLang="en-US" sz="2800" smtClean="0"/>
              <a:t>语言中的关键字</a:t>
            </a:r>
            <a:endParaRPr lang="zh-CN" altLang="en-US" sz="2800"/>
          </a:p>
        </p:txBody>
      </p:sp>
      <p:graphicFrame>
        <p:nvGraphicFramePr>
          <p:cNvPr id="7" name="表格 6"/>
          <p:cNvGraphicFramePr>
            <a:graphicFrameLocks noGrp="1"/>
          </p:cNvGraphicFramePr>
          <p:nvPr>
            <p:extLst>
              <p:ext uri="{D42A27DB-BD31-4B8C-83A1-F6EECF244321}">
                <p14:modId xmlns:p14="http://schemas.microsoft.com/office/powerpoint/2010/main" val="3412248009"/>
              </p:ext>
            </p:extLst>
          </p:nvPr>
        </p:nvGraphicFramePr>
        <p:xfrm>
          <a:off x="1783829" y="1543989"/>
          <a:ext cx="9335860" cy="4052280"/>
        </p:xfrm>
        <a:graphic>
          <a:graphicData uri="http://schemas.openxmlformats.org/drawingml/2006/table">
            <a:tbl>
              <a:tblPr>
                <a:tableStyleId>{073A0DAA-6AF3-43AB-8588-CEC1D06C72B9}</a:tableStyleId>
              </a:tblPr>
              <a:tblGrid>
                <a:gridCol w="2333965">
                  <a:extLst>
                    <a:ext uri="{9D8B030D-6E8A-4147-A177-3AD203B41FA5}">
                      <a16:colId xmlns:a16="http://schemas.microsoft.com/office/drawing/2014/main" xmlns="" val="1166991910"/>
                    </a:ext>
                  </a:extLst>
                </a:gridCol>
                <a:gridCol w="2333965">
                  <a:extLst>
                    <a:ext uri="{9D8B030D-6E8A-4147-A177-3AD203B41FA5}">
                      <a16:colId xmlns:a16="http://schemas.microsoft.com/office/drawing/2014/main" xmlns="" val="2813130590"/>
                    </a:ext>
                  </a:extLst>
                </a:gridCol>
                <a:gridCol w="2333965">
                  <a:extLst>
                    <a:ext uri="{9D8B030D-6E8A-4147-A177-3AD203B41FA5}">
                      <a16:colId xmlns:a16="http://schemas.microsoft.com/office/drawing/2014/main" xmlns="" val="256894029"/>
                    </a:ext>
                  </a:extLst>
                </a:gridCol>
                <a:gridCol w="2333965">
                  <a:extLst>
                    <a:ext uri="{9D8B030D-6E8A-4147-A177-3AD203B41FA5}">
                      <a16:colId xmlns:a16="http://schemas.microsoft.com/office/drawing/2014/main" xmlns="" val="1714364357"/>
                    </a:ext>
                  </a:extLst>
                </a:gridCol>
              </a:tblGrid>
              <a:tr h="506535">
                <a:tc>
                  <a:txBody>
                    <a:bodyPr/>
                    <a:lstStyle/>
                    <a:p>
                      <a:pPr algn="just">
                        <a:spcAft>
                          <a:spcPts val="0"/>
                        </a:spcAft>
                      </a:pPr>
                      <a:r>
                        <a:rPr lang="en-US" altLang="zh-CN" sz="2000" kern="100" smtClean="0">
                          <a:solidFill>
                            <a:schemeClr val="accent1"/>
                          </a:solidFill>
                          <a:effectLst/>
                          <a:latin typeface="+mn-ea"/>
                          <a:ea typeface="+mn-ea"/>
                        </a:rPr>
                        <a:t>a</a:t>
                      </a:r>
                      <a:r>
                        <a:rPr lang="en-US" sz="2000" kern="100" smtClean="0">
                          <a:solidFill>
                            <a:schemeClr val="accent1"/>
                          </a:solidFill>
                          <a:effectLst/>
                          <a:latin typeface="+mn-ea"/>
                          <a:ea typeface="+mn-ea"/>
                        </a:rPr>
                        <a:t>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601046954"/>
                  </a:ext>
                </a:extLst>
              </a:tr>
              <a:tr h="506535">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764697598"/>
                  </a:ext>
                </a:extLst>
              </a:tr>
              <a:tr h="506535">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58470112"/>
                  </a:ext>
                </a:extLst>
              </a:tr>
              <a:tr h="506535">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60609956"/>
                  </a:ext>
                </a:extLst>
              </a:tr>
              <a:tr h="506535">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413643017"/>
                  </a:ext>
                </a:extLst>
              </a:tr>
              <a:tr h="506535">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76555313"/>
                  </a:ext>
                </a:extLst>
              </a:tr>
              <a:tr h="506535">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34962525"/>
                  </a:ext>
                </a:extLst>
              </a:tr>
              <a:tr h="506535">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217517111"/>
                  </a:ext>
                </a:extLst>
              </a:tr>
            </a:tbl>
          </a:graphicData>
        </a:graphic>
      </p:graphicFrame>
    </p:spTree>
    <p:extLst>
      <p:ext uri="{BB962C8B-B14F-4D97-AF65-F5344CB8AC3E}">
        <p14:creationId xmlns:p14="http://schemas.microsoft.com/office/powerpoint/2010/main" val="289334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7" y="1599219"/>
            <a:ext cx="9694599" cy="4524315"/>
          </a:xfrm>
          <a:prstGeom prst="rect">
            <a:avLst/>
          </a:prstGeom>
          <a:noFill/>
        </p:spPr>
        <p:txBody>
          <a:bodyPr wrap="square" numCol="2" rtlCol="0">
            <a:spAutoFit/>
          </a:bodyPr>
          <a:lstStyle/>
          <a:p>
            <a:r>
              <a:rPr lang="zh-CN" altLang="en-US" sz="2400" smtClean="0"/>
              <a:t>下列哪些是合法标识符</a:t>
            </a:r>
            <a:endParaRPr lang="en-US" altLang="zh-CN" sz="2400" smtClean="0"/>
          </a:p>
          <a:p>
            <a:pPr marL="457200" indent="-457200">
              <a:buFont typeface="+mj-lt"/>
              <a:buAutoNum type="arabicPeriod"/>
            </a:pPr>
            <a:r>
              <a:rPr lang="en-US" altLang="zh-CN" sz="2400" smtClean="0"/>
              <a:t>sum</a:t>
            </a:r>
          </a:p>
          <a:p>
            <a:pPr marL="457200" indent="-457200">
              <a:buFont typeface="+mj-lt"/>
              <a:buAutoNum type="arabicPeriod"/>
            </a:pPr>
            <a:r>
              <a:rPr lang="en-US" altLang="zh-CN" sz="2400" smtClean="0"/>
              <a:t>double</a:t>
            </a:r>
          </a:p>
          <a:p>
            <a:pPr marL="457200" indent="-457200">
              <a:buFont typeface="+mj-lt"/>
              <a:buAutoNum type="arabicPeriod"/>
            </a:pPr>
            <a:r>
              <a:rPr lang="en-US" altLang="zh-CN" sz="2400" smtClean="0"/>
              <a:t> </a:t>
            </a:r>
            <a:r>
              <a:rPr lang="en-US" altLang="zh-CN" sz="2400"/>
              <a:t>M.D.John</a:t>
            </a:r>
          </a:p>
          <a:p>
            <a:pPr marL="457200" indent="-457200">
              <a:buFont typeface="+mj-lt"/>
              <a:buAutoNum type="arabicPeriod"/>
            </a:pPr>
            <a:r>
              <a:rPr lang="en-US" altLang="zh-CN" sz="2400" smtClean="0"/>
              <a:t>_total</a:t>
            </a:r>
          </a:p>
          <a:p>
            <a:pPr marL="457200" indent="-457200">
              <a:buFont typeface="+mj-lt"/>
              <a:buAutoNum type="arabicPeriod"/>
            </a:pPr>
            <a:r>
              <a:rPr lang="zh-CN" altLang="zh-CN" sz="2400"/>
              <a:t>￥</a:t>
            </a:r>
            <a:r>
              <a:rPr lang="en-US" altLang="zh-CN" sz="2400"/>
              <a:t>123</a:t>
            </a:r>
          </a:p>
          <a:p>
            <a:pPr marL="457200" indent="-457200">
              <a:buFont typeface="+mj-lt"/>
              <a:buAutoNum type="arabicPeriod"/>
            </a:pPr>
            <a:r>
              <a:rPr lang="en-US" altLang="zh-CN" sz="2400" smtClean="0"/>
              <a:t> Class</a:t>
            </a:r>
          </a:p>
          <a:p>
            <a:pPr marL="457200" indent="-457200">
              <a:buFont typeface="+mj-lt"/>
              <a:buAutoNum type="arabicPeriod"/>
            </a:pPr>
            <a:r>
              <a:rPr lang="en-US" altLang="zh-CN" sz="2400" smtClean="0"/>
              <a:t>3D64</a:t>
            </a:r>
          </a:p>
          <a:p>
            <a:pPr marL="457200" indent="-457200">
              <a:buFont typeface="+mj-lt"/>
              <a:buAutoNum type="arabicPeriod"/>
            </a:pPr>
            <a:endParaRPr lang="en-US" altLang="zh-CN" sz="2400" smtClean="0"/>
          </a:p>
          <a:p>
            <a:pPr marL="457200" indent="-457200">
              <a:buFont typeface="+mj-lt"/>
              <a:buAutoNum type="arabicPeriod"/>
            </a:pPr>
            <a:endParaRPr lang="en-US" altLang="zh-CN" sz="2400"/>
          </a:p>
          <a:p>
            <a:pPr marL="457200" indent="-457200">
              <a:buFont typeface="+mj-lt"/>
              <a:buAutoNum type="arabicPeriod"/>
            </a:pPr>
            <a:endParaRPr lang="en-US" altLang="zh-CN" sz="2400" smtClean="0"/>
          </a:p>
          <a:p>
            <a:pPr marL="457200" indent="-457200">
              <a:buFont typeface="+mj-lt"/>
              <a:buAutoNum type="arabicPeriod"/>
            </a:pPr>
            <a:endParaRPr lang="en-US" altLang="zh-CN" sz="2400"/>
          </a:p>
          <a:p>
            <a:pPr marL="457200" indent="-457200">
              <a:buFont typeface="+mj-lt"/>
              <a:buAutoNum type="arabicPeriod"/>
            </a:pPr>
            <a:endParaRPr lang="en-US" altLang="zh-CN" sz="2400"/>
          </a:p>
          <a:p>
            <a:pPr marL="457200" indent="-457200">
              <a:buFont typeface="+mj-lt"/>
              <a:buAutoNum type="arabicPeriod"/>
            </a:pPr>
            <a:r>
              <a:rPr lang="en-US" altLang="zh-CN" sz="2400" smtClean="0"/>
              <a:t>day</a:t>
            </a:r>
          </a:p>
          <a:p>
            <a:pPr marL="457200" indent="-457200">
              <a:buFont typeface="+mj-lt"/>
              <a:buAutoNum type="arabicPeriod"/>
            </a:pPr>
            <a:r>
              <a:rPr lang="en-US" altLang="zh-CN" sz="2400" smtClean="0"/>
              <a:t>BASIC</a:t>
            </a:r>
          </a:p>
          <a:p>
            <a:pPr marL="457200" indent="-457200">
              <a:buFont typeface="+mj-lt"/>
              <a:buAutoNum type="arabicPeriod"/>
            </a:pPr>
            <a:r>
              <a:rPr lang="zh-CN" altLang="zh-CN" sz="2400" smtClean="0"/>
              <a:t>＃</a:t>
            </a:r>
            <a:r>
              <a:rPr lang="en-US" altLang="zh-CN" sz="2400" smtClean="0"/>
              <a:t>33</a:t>
            </a:r>
          </a:p>
          <a:p>
            <a:pPr marL="457200" indent="-457200">
              <a:buFont typeface="+mj-lt"/>
              <a:buAutoNum type="arabicPeriod"/>
            </a:pPr>
            <a:r>
              <a:rPr lang="en-US" altLang="zh-CN" sz="2400" smtClean="0"/>
              <a:t>li_ling</a:t>
            </a:r>
            <a:endParaRPr lang="en-US" altLang="zh-CN" sz="2400"/>
          </a:p>
          <a:p>
            <a:pPr marL="457200" indent="-457200">
              <a:buFont typeface="+mj-lt"/>
              <a:buAutoNum type="arabicPeriod"/>
            </a:pPr>
            <a:r>
              <a:rPr lang="en-US" altLang="zh-CN" sz="2400" smtClean="0"/>
              <a:t>a</a:t>
            </a:r>
            <a:r>
              <a:rPr lang="zh-CN" altLang="zh-CN" sz="2400"/>
              <a:t>＞</a:t>
            </a:r>
            <a:r>
              <a:rPr lang="en-US" altLang="zh-CN" sz="2400" smtClean="0"/>
              <a:t>b</a:t>
            </a:r>
            <a:endParaRPr lang="en-US" altLang="zh-CN" sz="2400"/>
          </a:p>
        </p:txBody>
      </p:sp>
    </p:spTree>
    <p:custDataLst>
      <p:tags r:id="rId1"/>
    </p:custDataLst>
    <p:extLst>
      <p:ext uri="{BB962C8B-B14F-4D97-AF65-F5344CB8AC3E}">
        <p14:creationId xmlns:p14="http://schemas.microsoft.com/office/powerpoint/2010/main" val="3297567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数据类型</a:t>
            </a:r>
            <a:endParaRPr lang="zh-CN" altLang="en-US"/>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000">
                <a:solidFill>
                  <a:schemeClr val="tx1">
                    <a:lumMod val="65000"/>
                    <a:lumOff val="35000"/>
                  </a:schemeClr>
                </a:solidFill>
              </a:rPr>
              <a:t>所谓类型，就是对数据分配存储单元的安排，包括存储单元的长度</a:t>
            </a:r>
            <a:r>
              <a:rPr lang="en-US" altLang="zh-CN" sz="2000">
                <a:solidFill>
                  <a:schemeClr val="tx1">
                    <a:lumMod val="65000"/>
                    <a:lumOff val="35000"/>
                  </a:schemeClr>
                </a:solidFill>
              </a:rPr>
              <a:t>(</a:t>
            </a:r>
            <a:r>
              <a:rPr lang="zh-CN" altLang="en-US" sz="2000">
                <a:solidFill>
                  <a:schemeClr val="tx1">
                    <a:lumMod val="65000"/>
                    <a:lumOff val="35000"/>
                  </a:schemeClr>
                </a:solidFill>
              </a:rPr>
              <a:t>占多少字节</a:t>
            </a:r>
            <a:r>
              <a:rPr lang="en-US" altLang="zh-CN" sz="2000">
                <a:solidFill>
                  <a:schemeClr val="tx1">
                    <a:lumMod val="65000"/>
                    <a:lumOff val="35000"/>
                  </a:schemeClr>
                </a:solidFill>
              </a:rPr>
              <a:t>)</a:t>
            </a:r>
            <a:r>
              <a:rPr lang="zh-CN" altLang="en-US" sz="2000">
                <a:solidFill>
                  <a:schemeClr val="tx1">
                    <a:lumMod val="65000"/>
                    <a:lumOff val="35000"/>
                  </a:schemeClr>
                </a:solidFill>
              </a:rPr>
              <a:t>以及数据的存储形式。不同的类型分配不同的长度和存储形式。</a:t>
            </a:r>
            <a:endParaRPr lang="en-US" altLang="zh-CN" sz="2000" smtClean="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2245376321"/>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计算机中带符号整型数的表示：补码</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615006330"/>
              </p:ext>
            </p:extLst>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smtClean="0"/>
              <a:t>正整数的补码就是此数的二进制形式，</a:t>
            </a:r>
            <a:r>
              <a:rPr lang="en-US" altLang="zh-CN" smtClean="0"/>
              <a:t>5</a:t>
            </a:r>
            <a:r>
              <a:rPr lang="zh-CN" altLang="en-US" smtClean="0"/>
              <a:t>的补码：</a:t>
            </a:r>
            <a:endParaRPr lang="zh-CN" altLang="en-US"/>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smtClean="0"/>
              <a:t>负整数的补码是①将此数绝对值的二进制形式；②除最高位符号位外其他数取反；③加</a:t>
            </a:r>
            <a:r>
              <a:rPr lang="en-US" altLang="zh-CN" smtClean="0"/>
              <a:t>1</a:t>
            </a:r>
            <a:r>
              <a:rPr lang="zh-CN" altLang="en-US" smtClean="0"/>
              <a:t>。</a:t>
            </a:r>
            <a:endParaRPr lang="en-US" altLang="zh-CN" smtClean="0"/>
          </a:p>
          <a:p>
            <a:r>
              <a:rPr lang="en-US" altLang="zh-CN" smtClean="0"/>
              <a:t>-5</a:t>
            </a:r>
            <a:r>
              <a:rPr lang="zh-CN" altLang="en-US" smtClean="0"/>
              <a:t>的补码：</a:t>
            </a: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99884976"/>
              </p:ext>
            </p:extLst>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4244194"/>
              </p:ext>
            </p:extLst>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extLst>
                  <a:ext uri="{0D108BD9-81ED-4DB2-BD59-A6C34878D82A}">
                    <a16:rowId xmlns:a16="http://schemas.microsoft.com/office/drawing/2014/main" xmlns=""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1045343"/>
              </p:ext>
            </p:extLst>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1</a:t>
                      </a:r>
                      <a:endParaRPr lang="zh-CN" altLang="en-US"/>
                    </a:p>
                  </a:txBody>
                  <a:tcPr/>
                </a:tc>
                <a:extLst>
                  <a:ext uri="{0D108BD9-81ED-4DB2-BD59-A6C34878D82A}">
                    <a16:rowId xmlns:a16="http://schemas.microsoft.com/office/drawing/2014/main" xmlns="" val="98612937"/>
                  </a:ext>
                </a:extLst>
              </a:tr>
            </a:tbl>
          </a:graphicData>
        </a:graphic>
      </p:graphicFrame>
    </p:spTree>
    <p:extLst>
      <p:ext uri="{BB962C8B-B14F-4D97-AF65-F5344CB8AC3E}">
        <p14:creationId xmlns:p14="http://schemas.microsoft.com/office/powerpoint/2010/main" val="2795560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65086070"/>
              </p:ext>
            </p:extLst>
          </p:nvPr>
        </p:nvGraphicFramePr>
        <p:xfrm>
          <a:off x="629478" y="1591297"/>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xmlns="" val="2895769726"/>
                    </a:ext>
                  </a:extLst>
                </a:gridCol>
                <a:gridCol w="2037522">
                  <a:extLst>
                    <a:ext uri="{9D8B030D-6E8A-4147-A177-3AD203B41FA5}">
                      <a16:colId xmlns:a16="http://schemas.microsoft.com/office/drawing/2014/main" xmlns="" val="4208210293"/>
                    </a:ext>
                  </a:extLst>
                </a:gridCol>
                <a:gridCol w="815009">
                  <a:extLst>
                    <a:ext uri="{9D8B030D-6E8A-4147-A177-3AD203B41FA5}">
                      <a16:colId xmlns:a16="http://schemas.microsoft.com/office/drawing/2014/main" xmlns="" val="451109453"/>
                    </a:ext>
                  </a:extLst>
                </a:gridCol>
                <a:gridCol w="5834269">
                  <a:extLst>
                    <a:ext uri="{9D8B030D-6E8A-4147-A177-3AD203B41FA5}">
                      <a16:colId xmlns:a16="http://schemas.microsoft.com/office/drawing/2014/main" xmlns=""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a:t>
                      </a:r>
                      <a:r>
                        <a:rPr lang="zh-CN" sz="1600" kern="100" smtClean="0">
                          <a:effectLst/>
                          <a:latin typeface="+mn-ea"/>
                          <a:ea typeface="+mn-ea"/>
                        </a:rPr>
                        <a:t>的</a:t>
                      </a:r>
                      <a:endParaRPr lang="en-US" altLang="zh-CN" sz="1600" kern="100" smtClean="0">
                        <a:effectLst/>
                        <a:latin typeface="+mn-ea"/>
                        <a:ea typeface="+mn-ea"/>
                      </a:endParaRPr>
                    </a:p>
                    <a:p>
                      <a:pPr algn="ctr">
                        <a:lnSpc>
                          <a:spcPct val="100000"/>
                        </a:lnSpc>
                        <a:spcAft>
                          <a:spcPts val="0"/>
                        </a:spcAft>
                        <a:tabLst>
                          <a:tab pos="2637155" algn="ctr"/>
                          <a:tab pos="5274310" algn="r"/>
                          <a:tab pos="266700" algn="l"/>
                        </a:tabLst>
                      </a:pPr>
                      <a:r>
                        <a:rPr lang="zh-CN" sz="1600" kern="100" smtClean="0">
                          <a:effectLst/>
                          <a:latin typeface="+mn-ea"/>
                          <a:ea typeface="+mn-ea"/>
                        </a:rPr>
                        <a:t>整型</a:t>
                      </a:r>
                      <a:r>
                        <a:rPr lang="zh-CN" sz="1600" kern="100">
                          <a:effectLst/>
                          <a:latin typeface="+mn-ea"/>
                          <a:ea typeface="+mn-ea"/>
                        </a:rPr>
                        <a:t>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smtClean="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smtClean="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-32768~32767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15</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0~65535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16</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-2147483648~2147483647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31</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0~4294967295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32</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-9223372036854775808~9223372036854775807</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-2</a:t>
                      </a:r>
                      <a:r>
                        <a:rPr lang="en-US" altLang="zh-CN" sz="1600" kern="100" baseline="30000" smtClean="0">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~2</a:t>
                      </a:r>
                      <a:r>
                        <a:rPr lang="en-US" altLang="zh-CN" sz="1600" kern="100" baseline="30000" smtClean="0">
                          <a:solidFill>
                            <a:schemeClr val="dk1"/>
                          </a:solidFill>
                          <a:effectLst/>
                          <a:latin typeface="+mn-ea"/>
                          <a:ea typeface="+mn-ea"/>
                          <a:cs typeface="Times New Roman" panose="02020603050405020304" pitchFamily="18" charset="0"/>
                        </a:rPr>
                        <a:t>63</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smtClean="0">
                          <a:effectLst/>
                          <a:latin typeface="+mn-ea"/>
                          <a:ea typeface="+mn-ea"/>
                          <a:cs typeface="Times New Roman" panose="02020603050405020304" pitchFamily="18" charset="0"/>
                        </a:rPr>
                        <a:t>0~18446744073709551615</a:t>
                      </a:r>
                      <a:r>
                        <a:rPr lang="zh-CN" altLang="en-US" sz="1600" kern="100" smtClean="0">
                          <a:effectLst/>
                          <a:latin typeface="+mn-ea"/>
                          <a:ea typeface="+mn-ea"/>
                          <a:cs typeface="Times New Roman" panose="02020603050405020304" pitchFamily="18" charset="0"/>
                        </a:rPr>
                        <a:t>（</a:t>
                      </a:r>
                      <a:r>
                        <a:rPr lang="en-US" altLang="zh-CN" sz="1600" kern="100" smtClean="0">
                          <a:effectLst/>
                          <a:latin typeface="+mn-ea"/>
                          <a:ea typeface="+mn-ea"/>
                          <a:cs typeface="Times New Roman" panose="02020603050405020304" pitchFamily="18" charset="0"/>
                        </a:rPr>
                        <a:t>0~2</a:t>
                      </a:r>
                      <a:r>
                        <a:rPr lang="en-US" altLang="zh-CN" sz="1600" kern="100" baseline="30000" smtClean="0">
                          <a:solidFill>
                            <a:schemeClr val="dk1"/>
                          </a:solidFill>
                          <a:effectLst/>
                          <a:latin typeface="+mn-ea"/>
                          <a:ea typeface="+mn-ea"/>
                          <a:cs typeface="Times New Roman" panose="02020603050405020304" pitchFamily="18" charset="0"/>
                        </a:rPr>
                        <a:t>64</a:t>
                      </a:r>
                      <a:r>
                        <a:rPr lang="en-US" altLang="zh-CN" sz="1600" kern="100" smtClean="0">
                          <a:effectLst/>
                          <a:latin typeface="+mn-ea"/>
                          <a:ea typeface="+mn-ea"/>
                          <a:cs typeface="Times New Roman" panose="02020603050405020304" pitchFamily="18" charset="0"/>
                        </a:rPr>
                        <a:t>-1</a:t>
                      </a:r>
                      <a:r>
                        <a:rPr lang="zh-CN" altLang="en-US" sz="1600" kern="100" smtClean="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978486471"/>
                  </a:ext>
                </a:extLst>
              </a:tr>
            </a:tbl>
          </a:graphicData>
        </a:graphic>
      </p:graphicFrame>
      <p:sp>
        <p:nvSpPr>
          <p:cNvPr id="5" name="矩形 4"/>
          <p:cNvSpPr/>
          <p:nvPr/>
        </p:nvSpPr>
        <p:spPr>
          <a:xfrm>
            <a:off x="629478" y="5484530"/>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a:t>
            </a:r>
            <a:r>
              <a:rPr lang="zh-CN" altLang="en-US" smtClean="0">
                <a:solidFill>
                  <a:schemeClr val="tx1">
                    <a:lumMod val="65000"/>
                    <a:lumOff val="35000"/>
                  </a:schemeClr>
                </a:solidFill>
              </a:rPr>
              <a:t>，</a:t>
            </a:r>
            <a:r>
              <a:rPr lang="zh-CN" altLang="en-US">
                <a:solidFill>
                  <a:schemeClr val="tx1">
                    <a:lumMod val="65000"/>
                    <a:lumOff val="35000"/>
                  </a:schemeClr>
                </a:solidFill>
              </a:rPr>
              <a:t>只</a:t>
            </a:r>
            <a:r>
              <a:rPr lang="zh-CN" altLang="en-US" smtClean="0">
                <a:solidFill>
                  <a:schemeClr val="tx1">
                    <a:lumMod val="65000"/>
                    <a:lumOff val="35000"/>
                  </a:schemeClr>
                </a:solidFill>
              </a:rPr>
              <a:t>要求sizeof</a:t>
            </a:r>
            <a:r>
              <a:rPr lang="zh-CN" altLang="en-US">
                <a:solidFill>
                  <a:schemeClr val="tx1">
                    <a:lumMod val="65000"/>
                    <a:lumOff val="35000"/>
                  </a:schemeClr>
                </a:solidFill>
              </a:rPr>
              <a:t>(short)≤sizeof(int)≤sizeof(long)≤sizeof(long long</a:t>
            </a:r>
            <a:r>
              <a:rPr lang="zh-CN" altLang="en-US" smtClean="0">
                <a:solidFill>
                  <a:schemeClr val="tx1">
                    <a:lumMod val="65000"/>
                    <a:lumOff val="35000"/>
                  </a:schemeClr>
                </a:solidFill>
              </a:rPr>
              <a:t>)，具体由</a:t>
            </a:r>
            <a:r>
              <a:rPr lang="zh-CN" altLang="en-US">
                <a:solidFill>
                  <a:schemeClr val="tx1">
                    <a:lumMod val="65000"/>
                    <a:lumOff val="35000"/>
                  </a:schemeClr>
                </a:solidFill>
              </a:rPr>
              <a:t>各编译系统自行决定的</a:t>
            </a:r>
            <a:r>
              <a:rPr lang="zh-CN" altLang="en-US" smtClean="0">
                <a:solidFill>
                  <a:schemeClr val="tx1">
                    <a:lumMod val="65000"/>
                    <a:lumOff val="35000"/>
                  </a:schemeClr>
                </a:solidFill>
              </a:rPr>
              <a:t>。</a:t>
            </a:r>
            <a:endParaRPr lang="en-US" altLang="zh-CN" smtClean="0">
              <a:solidFill>
                <a:schemeClr val="tx1">
                  <a:lumMod val="65000"/>
                  <a:lumOff val="35000"/>
                </a:schemeClr>
              </a:solidFill>
            </a:endParaRPr>
          </a:p>
          <a:p>
            <a:pPr>
              <a:lnSpc>
                <a:spcPct val="120000"/>
              </a:lnSpc>
            </a:pPr>
            <a:r>
              <a:rPr lang="zh-CN" altLang="en-US" smtClean="0">
                <a:solidFill>
                  <a:schemeClr val="tx1">
                    <a:lumMod val="65000"/>
                    <a:lumOff val="35000"/>
                  </a:schemeClr>
                </a:solidFill>
              </a:rPr>
              <a:t>sizeof</a:t>
            </a:r>
            <a:r>
              <a:rPr lang="zh-CN" altLang="en-US">
                <a:solidFill>
                  <a:schemeClr val="tx1">
                    <a:lumMod val="65000"/>
                    <a:lumOff val="35000"/>
                  </a:schemeClr>
                </a:solidFill>
              </a:rPr>
              <a:t>是测量类型或变量长度的运算符。</a:t>
            </a:r>
          </a:p>
        </p:txBody>
      </p:sp>
    </p:spTree>
    <p:extLst>
      <p:ext uri="{BB962C8B-B14F-4D97-AF65-F5344CB8AC3E}">
        <p14:creationId xmlns:p14="http://schemas.microsoft.com/office/powerpoint/2010/main" val="3352577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3707476"/>
              </p:ext>
            </p:extLst>
          </p:nvPr>
        </p:nvGraphicFramePr>
        <p:xfrm>
          <a:off x="2032000" y="734518"/>
          <a:ext cx="8128000" cy="2926080"/>
        </p:xfrm>
        <a:graphic>
          <a:graphicData uri="http://schemas.openxmlformats.org/drawingml/2006/table">
            <a:tbl>
              <a:tblPr firstRow="1" bandRow="1">
                <a:tableStyleId>{2D5ABB26-0587-4C30-8999-92F81FD0307C}</a:tableStyleId>
              </a:tblPr>
              <a:tblGrid>
                <a:gridCol w="1550649"/>
                <a:gridCol w="1828800"/>
                <a:gridCol w="1603948"/>
                <a:gridCol w="3144603"/>
              </a:tblGrid>
              <a:tr h="183564">
                <a:tc rowSpan="2">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vMerge="1">
                  <a:txBody>
                    <a:bodyPr/>
                    <a:lstStyle/>
                    <a:p>
                      <a:endParaRPr lang="zh-CN" altLang="en-US"/>
                    </a:p>
                  </a:txBody>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rowSpan="2">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vMerge="1">
                  <a:txBody>
                    <a:bodyPr/>
                    <a:lstStyle/>
                    <a:p>
                      <a:endParaRPr lang="zh-CN" altLang="en-US"/>
                    </a:p>
                  </a:txBody>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rowSpan="2">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vMerge="1">
                  <a:txBody>
                    <a:bodyPr/>
                    <a:lstStyle/>
                    <a:p>
                      <a:endParaRPr lang="zh-CN" altLang="en-US"/>
                    </a:p>
                  </a:txBody>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rowSpan="2">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564">
                <a:tc vMerge="1">
                  <a:txBody>
                    <a:bodyPr/>
                    <a:lstStyle/>
                    <a:p>
                      <a:endParaRPr lang="zh-CN" altLang="en-US"/>
                    </a:p>
                  </a:txBody>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78398154"/>
              </p:ext>
            </p:extLst>
          </p:nvPr>
        </p:nvGraphicFramePr>
        <p:xfrm>
          <a:off x="623630" y="4745743"/>
          <a:ext cx="4562968" cy="500813"/>
        </p:xfrm>
        <a:graphic>
          <a:graphicData uri="http://schemas.openxmlformats.org/drawingml/2006/table">
            <a:tbl>
              <a:tblPr firstRow="1" firstCol="1" bandRow="1">
                <a:tableStyleId>{5C22544A-7EE6-4342-B048-85BDC9FD1C3A}</a:tableStyleId>
              </a:tblPr>
              <a:tblGrid>
                <a:gridCol w="570371"/>
                <a:gridCol w="570371"/>
                <a:gridCol w="570371"/>
                <a:gridCol w="444247"/>
                <a:gridCol w="749622"/>
                <a:gridCol w="517244"/>
                <a:gridCol w="570371"/>
                <a:gridCol w="570371"/>
              </a:tblGrid>
              <a:tr h="500813">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4826384"/>
              </p:ext>
            </p:extLst>
          </p:nvPr>
        </p:nvGraphicFramePr>
        <p:xfrm>
          <a:off x="5467951" y="4778221"/>
          <a:ext cx="4562968" cy="468336"/>
        </p:xfrm>
        <a:graphic>
          <a:graphicData uri="http://schemas.openxmlformats.org/drawingml/2006/table">
            <a:tbl>
              <a:tblPr firstRow="1" firstCol="1" bandRow="1">
                <a:tableStyleId>{5C22544A-7EE6-4342-B048-85BDC9FD1C3A}</a:tableStyleId>
              </a:tblPr>
              <a:tblGrid>
                <a:gridCol w="570371"/>
                <a:gridCol w="570371"/>
                <a:gridCol w="570371"/>
                <a:gridCol w="444247"/>
                <a:gridCol w="749622"/>
                <a:gridCol w="517244"/>
                <a:gridCol w="570371"/>
                <a:gridCol w="570371"/>
              </a:tblGrid>
              <a:tr h="468336">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c>
                  <a:txBody>
                    <a:bodyPr/>
                    <a:lstStyle/>
                    <a:p>
                      <a:pPr algn="just">
                        <a:spcAft>
                          <a:spcPts val="0"/>
                        </a:spcAft>
                      </a:pPr>
                      <a:r>
                        <a:rPr lang="en-US" sz="2400" kern="100">
                          <a:effectLst/>
                        </a:rPr>
                        <a:t>0</a:t>
                      </a:r>
                      <a:endParaRPr lang="zh-CN" sz="2400" kern="10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095616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a:t>#include&lt;stdio.h&gt;</a:t>
            </a:r>
          </a:p>
          <a:p>
            <a:pPr marL="0" indent="0">
              <a:buNone/>
            </a:pPr>
            <a:r>
              <a:rPr lang="en-US" altLang="zh-CN"/>
              <a:t>int main()</a:t>
            </a:r>
          </a:p>
          <a:p>
            <a:pPr marL="0" indent="0">
              <a:buNone/>
            </a:pPr>
            <a:r>
              <a:rPr lang="en-US" altLang="zh-CN"/>
              <a:t>{</a:t>
            </a:r>
          </a:p>
          <a:p>
            <a:pPr marL="0" indent="0">
              <a:buNone/>
            </a:pPr>
            <a:r>
              <a:rPr lang="en-US" altLang="zh-CN"/>
              <a:t>	printf("short=%d\n", sizeof(short));</a:t>
            </a:r>
          </a:p>
          <a:p>
            <a:pPr marL="0" indent="0">
              <a:buNone/>
            </a:pPr>
            <a:r>
              <a:rPr lang="en-US" altLang="zh-CN"/>
              <a:t>	printf("int=%d\n", sizeof(int));</a:t>
            </a:r>
          </a:p>
          <a:p>
            <a:pPr marL="0" indent="0">
              <a:buNone/>
            </a:pPr>
            <a:r>
              <a:rPr lang="en-US" altLang="zh-CN"/>
              <a:t>	printf("long=%d\n", sizeof(long));</a:t>
            </a:r>
          </a:p>
          <a:p>
            <a:pPr marL="0" indent="0">
              <a:buNone/>
            </a:pPr>
            <a:r>
              <a:rPr lang="en-US" altLang="zh-CN"/>
              <a:t>	printf("long long=%d\n", sizeof(long long));</a:t>
            </a:r>
          </a:p>
          <a:p>
            <a:pPr marL="0" indent="0">
              <a:buNone/>
            </a:pPr>
            <a:r>
              <a:rPr lang="en-US" altLang="zh-CN"/>
              <a:t>	return 0;</a:t>
            </a:r>
          </a:p>
          <a:p>
            <a:pPr marL="0" indent="0">
              <a:buNone/>
            </a:pPr>
            <a:r>
              <a:rPr lang="en-US" altLang="zh-CN"/>
              <a:t>} </a:t>
            </a:r>
            <a:endParaRPr lang="zh-CN" altLang="en-US"/>
          </a:p>
        </p:txBody>
      </p:sp>
    </p:spTree>
    <p:extLst>
      <p:ext uri="{BB962C8B-B14F-4D97-AF65-F5344CB8AC3E}">
        <p14:creationId xmlns:p14="http://schemas.microsoft.com/office/powerpoint/2010/main" val="410851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28749"/>
            <a:ext cx="9644270" cy="4339650"/>
          </a:xfrm>
          <a:prstGeom prst="rect">
            <a:avLst/>
          </a:prstGeom>
        </p:spPr>
        <p:txBody>
          <a:bodyPr wrap="square">
            <a:spAutoFit/>
          </a:bodyPr>
          <a:lstStyle/>
          <a:p>
            <a:pPr>
              <a:lnSpc>
                <a:spcPct val="150000"/>
              </a:lnSpc>
            </a:pPr>
            <a:r>
              <a:rPr lang="zh-CN" altLang="en-US" sz="2400"/>
              <a:t>(1) 只有整型(包括字符型)数据可以加signed或unsigned修饰符，实型数据不能加</a:t>
            </a:r>
            <a:r>
              <a:rPr lang="zh-CN" altLang="en-US" sz="2400" smtClean="0"/>
              <a:t>。</a:t>
            </a:r>
            <a:endParaRPr lang="zh-CN" altLang="en-US" sz="2400"/>
          </a:p>
          <a:p>
            <a:pPr>
              <a:lnSpc>
                <a:spcPct val="150000"/>
              </a:lnSpc>
            </a:pPr>
            <a:r>
              <a:rPr lang="zh-CN" altLang="en-US" sz="2400"/>
              <a:t>(2)</a:t>
            </a:r>
            <a:r>
              <a:rPr lang="zh-CN" altLang="en-US" sz="2400" smtClean="0"/>
              <a:t>对有符号</a:t>
            </a:r>
            <a:r>
              <a:rPr lang="zh-CN" altLang="en-US" sz="2400"/>
              <a:t>整型数据用</a:t>
            </a:r>
            <a:r>
              <a:rPr lang="zh-CN" altLang="en-US" sz="2400" smtClean="0"/>
              <a:t>“%</a:t>
            </a:r>
            <a:r>
              <a:rPr lang="en-US" altLang="zh-CN" sz="2400" smtClean="0"/>
              <a:t>d</a:t>
            </a:r>
            <a:r>
              <a:rPr lang="zh-CN" altLang="en-US" sz="2400" smtClean="0"/>
              <a:t>”</a:t>
            </a:r>
            <a:r>
              <a:rPr lang="zh-CN" altLang="en-US" sz="2400"/>
              <a:t>格式输出。</a:t>
            </a:r>
            <a:r>
              <a:rPr lang="zh-CN" altLang="en-US" sz="2400" smtClean="0"/>
              <a:t>%</a:t>
            </a:r>
            <a:r>
              <a:rPr lang="en-US" altLang="zh-CN" sz="2400" smtClean="0"/>
              <a:t>d</a:t>
            </a:r>
            <a:r>
              <a:rPr lang="zh-CN" altLang="en-US" sz="2400" smtClean="0"/>
              <a:t>表示用有符号</a:t>
            </a:r>
            <a:r>
              <a:rPr lang="zh-CN" altLang="en-US" sz="2400"/>
              <a:t>十进制数的格式输出</a:t>
            </a:r>
            <a:r>
              <a:rPr lang="zh-CN" altLang="en-US" sz="2400" smtClean="0"/>
              <a:t>。</a:t>
            </a:r>
            <a:endParaRPr lang="en-US" altLang="zh-CN" sz="2400" smtClean="0"/>
          </a:p>
          <a:p>
            <a:pPr>
              <a:lnSpc>
                <a:spcPct val="150000"/>
              </a:lnSpc>
            </a:pPr>
            <a:r>
              <a:rPr lang="zh-CN" altLang="en-US" sz="2400" smtClean="0"/>
              <a:t>（</a:t>
            </a:r>
            <a:r>
              <a:rPr lang="en-US" altLang="zh-CN" sz="2400" smtClean="0"/>
              <a:t>3</a:t>
            </a:r>
            <a:r>
              <a:rPr lang="zh-CN" altLang="en-US" sz="2400" smtClean="0"/>
              <a:t>）对</a:t>
            </a:r>
            <a:r>
              <a:rPr lang="zh-CN" altLang="en-US" sz="2400"/>
              <a:t>无符号整型数据用“%u”格式输出。%u表示用无符号十进制数的格式输出。如</a:t>
            </a:r>
            <a:r>
              <a:rPr lang="zh-CN" altLang="en-US" sz="2400" smtClean="0"/>
              <a:t>:</a:t>
            </a:r>
            <a:endParaRPr lang="en-US" altLang="zh-CN" sz="2400" smtClean="0"/>
          </a:p>
          <a:p>
            <a:pPr>
              <a:lnSpc>
                <a:spcPct val="150000"/>
              </a:lnSpc>
            </a:pPr>
            <a:endParaRPr lang="en-US" altLang="zh-CN" sz="2000"/>
          </a:p>
          <a:p>
            <a:pPr>
              <a:lnSpc>
                <a:spcPct val="150000"/>
              </a:lnSpc>
            </a:pPr>
            <a:endParaRPr lang="en-US" altLang="zh-CN" sz="2000" smtClean="0"/>
          </a:p>
        </p:txBody>
      </p:sp>
      <p:sp>
        <p:nvSpPr>
          <p:cNvPr id="20" name="圆角矩形 19"/>
          <p:cNvSpPr/>
          <p:nvPr/>
        </p:nvSpPr>
        <p:spPr>
          <a:xfrm>
            <a:off x="1249016" y="5074704"/>
            <a:ext cx="9052271" cy="181319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smtClean="0"/>
              <a:t>unsigned short price=50;	</a:t>
            </a:r>
            <a:r>
              <a:rPr lang="en-US" altLang="zh-CN" sz="2400" smtClean="0">
                <a:solidFill>
                  <a:srgbClr val="008000"/>
                </a:solidFill>
              </a:rPr>
              <a:t>//</a:t>
            </a:r>
            <a:r>
              <a:rPr lang="zh-CN" altLang="en-US" sz="2400" smtClean="0">
                <a:solidFill>
                  <a:srgbClr val="008000"/>
                </a:solidFill>
              </a:rPr>
              <a:t>定义</a:t>
            </a:r>
            <a:r>
              <a:rPr lang="en-US" altLang="zh-CN" sz="2400" smtClean="0">
                <a:solidFill>
                  <a:srgbClr val="008000"/>
                </a:solidFill>
              </a:rPr>
              <a:t>price</a:t>
            </a:r>
            <a:r>
              <a:rPr lang="zh-CN" altLang="en-US" sz="2400" smtClean="0">
                <a:solidFill>
                  <a:srgbClr val="008000"/>
                </a:solidFill>
              </a:rPr>
              <a:t>为无符号短整型变量</a:t>
            </a:r>
            <a:endParaRPr lang="en-US" altLang="zh-CN" sz="2400" smtClean="0">
              <a:solidFill>
                <a:srgbClr val="008000"/>
              </a:solidFill>
            </a:endParaRPr>
          </a:p>
          <a:p>
            <a:r>
              <a:rPr lang="en-US" altLang="zh-CN" sz="2400" err="1"/>
              <a:t>printf</a:t>
            </a:r>
            <a:r>
              <a:rPr lang="en-US" altLang="zh-CN" sz="2400"/>
              <a:t>("%u\</a:t>
            </a:r>
            <a:r>
              <a:rPr lang="en-US" altLang="zh-CN" sz="2400" err="1"/>
              <a:t>n",price</a:t>
            </a:r>
            <a:r>
              <a:rPr lang="en-US" altLang="zh-CN" sz="2400"/>
              <a:t>); </a:t>
            </a:r>
            <a:r>
              <a:rPr lang="en-US" altLang="zh-CN" sz="2400" smtClean="0"/>
              <a:t>		</a:t>
            </a:r>
            <a:r>
              <a:rPr lang="en-US" altLang="zh-CN" sz="2400" smtClean="0">
                <a:solidFill>
                  <a:srgbClr val="008000"/>
                </a:solidFill>
              </a:rPr>
              <a:t>//</a:t>
            </a:r>
            <a:r>
              <a:rPr lang="zh-CN" altLang="en-US" sz="2400" smtClean="0">
                <a:solidFill>
                  <a:srgbClr val="008000"/>
                </a:solidFill>
              </a:rPr>
              <a:t>指定用无符号十进制数的格式输出</a:t>
            </a:r>
            <a:endParaRPr lang="en-US" altLang="zh-CN" sz="2400">
              <a:solidFill>
                <a:srgbClr val="008000"/>
              </a:solidFill>
            </a:endParaRPr>
          </a:p>
        </p:txBody>
      </p:sp>
    </p:spTree>
    <p:extLst>
      <p:ext uri="{BB962C8B-B14F-4D97-AF65-F5344CB8AC3E}">
        <p14:creationId xmlns:p14="http://schemas.microsoft.com/office/powerpoint/2010/main" val="1824481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smtClean="0"/>
              <a:t>整型数据</a:t>
            </a:r>
            <a:endParaRPr lang="zh-CN" altLang="en-US"/>
          </a:p>
        </p:txBody>
      </p:sp>
      <p:sp>
        <p:nvSpPr>
          <p:cNvPr id="3" name="矩形 2"/>
          <p:cNvSpPr/>
          <p:nvPr/>
        </p:nvSpPr>
        <p:spPr>
          <a:xfrm>
            <a:off x="1249017" y="1736180"/>
            <a:ext cx="9644270" cy="1661993"/>
          </a:xfrm>
          <a:prstGeom prst="rect">
            <a:avLst/>
          </a:prstGeom>
        </p:spPr>
        <p:txBody>
          <a:bodyPr wrap="square">
            <a:spAutoFit/>
          </a:bodyPr>
          <a:lstStyle/>
          <a:p>
            <a:pPr>
              <a:lnSpc>
                <a:spcPct val="150000"/>
              </a:lnSpc>
            </a:pPr>
            <a:r>
              <a:rPr lang="zh-CN" altLang="en-US" sz="2400" smtClean="0"/>
              <a:t>在</a:t>
            </a:r>
            <a:r>
              <a:rPr lang="zh-CN" altLang="en-US" sz="2400"/>
              <a:t>将一个变量定义为无符号整型后，不应向它赋予一个负值，否则会得到错误的结果。如</a:t>
            </a:r>
            <a:r>
              <a:rPr lang="en-US" altLang="zh-CN" sz="2400" smtClean="0"/>
              <a:t>:</a:t>
            </a:r>
          </a:p>
          <a:p>
            <a:pPr>
              <a:lnSpc>
                <a:spcPct val="150000"/>
              </a:lnSpc>
            </a:pPr>
            <a:r>
              <a:rPr lang="zh-CN" altLang="en-US" sz="2000" smtClean="0"/>
              <a:t> </a:t>
            </a:r>
            <a:endParaRPr lang="zh-CN" altLang="en-US" sz="2000"/>
          </a:p>
        </p:txBody>
      </p:sp>
      <p:sp>
        <p:nvSpPr>
          <p:cNvPr id="22" name="圆角矩形 21"/>
          <p:cNvSpPr/>
          <p:nvPr/>
        </p:nvSpPr>
        <p:spPr>
          <a:xfrm>
            <a:off x="1363316" y="3286125"/>
            <a:ext cx="7045187" cy="13287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a:t>unsigned short price = -1</a:t>
            </a:r>
            <a:r>
              <a:rPr lang="en-US" altLang="zh-CN" sz="2400" smtClean="0"/>
              <a:t>;	</a:t>
            </a:r>
            <a:r>
              <a:rPr lang="en-US" altLang="zh-CN" sz="2400" smtClean="0">
                <a:solidFill>
                  <a:srgbClr val="008000"/>
                </a:solidFill>
              </a:rPr>
              <a:t>//</a:t>
            </a:r>
            <a:r>
              <a:rPr lang="zh-CN" altLang="en-US" sz="2400">
                <a:solidFill>
                  <a:srgbClr val="008000"/>
                </a:solidFill>
              </a:rPr>
              <a:t>不能把一个负整数存储在无符号变量中</a:t>
            </a:r>
          </a:p>
          <a:p>
            <a:r>
              <a:rPr lang="en-US" altLang="zh-CN" sz="2400" err="1"/>
              <a:t>printf</a:t>
            </a:r>
            <a:r>
              <a:rPr lang="en-US" altLang="zh-CN" sz="2400"/>
              <a:t>("%d\</a:t>
            </a:r>
            <a:r>
              <a:rPr lang="en-US" altLang="zh-CN" sz="2400" err="1"/>
              <a:t>n",price</a:t>
            </a:r>
            <a:r>
              <a:rPr lang="en-US" altLang="zh-CN" sz="2400"/>
              <a:t>);</a:t>
            </a:r>
            <a:endParaRPr lang="en-US" altLang="zh-CN" sz="2400">
              <a:solidFill>
                <a:srgbClr val="008000"/>
              </a:solidFill>
            </a:endParaRPr>
          </a:p>
        </p:txBody>
      </p:sp>
      <p:pic>
        <p:nvPicPr>
          <p:cNvPr id="23" name="图片 2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Lst>
          </a:blip>
          <a:srcRect l="13581" t="10788" r="12980"/>
          <a:stretch/>
        </p:blipFill>
        <p:spPr>
          <a:xfrm>
            <a:off x="5316425" y="5501019"/>
            <a:ext cx="754727" cy="751809"/>
          </a:xfrm>
          <a:prstGeom prst="ellipse">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042" y="5144359"/>
            <a:ext cx="4008542" cy="6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783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a:t>
            </a:r>
            <a:r>
              <a:rPr lang="zh-CN" altLang="en-US" smtClean="0"/>
              <a:t>型数据</a:t>
            </a:r>
            <a:endParaRPr lang="zh-CN" altLang="en-US"/>
          </a:p>
        </p:txBody>
      </p:sp>
      <p:sp>
        <p:nvSpPr>
          <p:cNvPr id="3" name="矩形 2"/>
          <p:cNvSpPr/>
          <p:nvPr/>
        </p:nvSpPr>
        <p:spPr>
          <a:xfrm>
            <a:off x="942975" y="1543050"/>
            <a:ext cx="9950312" cy="4524315"/>
          </a:xfrm>
          <a:prstGeom prst="rect">
            <a:avLst/>
          </a:prstGeom>
        </p:spPr>
        <p:txBody>
          <a:bodyPr wrap="square">
            <a:spAutoFit/>
          </a:bodyPr>
          <a:lstStyle/>
          <a:p>
            <a:pPr>
              <a:lnSpc>
                <a:spcPct val="150000"/>
              </a:lnSpc>
            </a:pPr>
            <a:r>
              <a:rPr lang="en-US" altLang="zh-CN" sz="2400" smtClean="0">
                <a:solidFill>
                  <a:schemeClr val="accent1"/>
                </a:solidFill>
              </a:rPr>
              <a:t>ASCII</a:t>
            </a:r>
            <a:r>
              <a:rPr lang="zh-CN" altLang="en-US" sz="2400" smtClean="0">
                <a:solidFill>
                  <a:schemeClr val="accent1"/>
                </a:solidFill>
              </a:rPr>
              <a:t>字符集包括：</a:t>
            </a:r>
            <a:endParaRPr lang="en-US" altLang="zh-CN" sz="2400" smtClean="0">
              <a:solidFill>
                <a:schemeClr val="accent1"/>
              </a:solidFill>
            </a:endParaRPr>
          </a:p>
          <a:p>
            <a:pPr marL="342900" indent="-342900">
              <a:lnSpc>
                <a:spcPct val="150000"/>
              </a:lnSpc>
              <a:buFont typeface="Arial" panose="020B0604020202020204" pitchFamily="34" charset="0"/>
              <a:buChar char="•"/>
            </a:pPr>
            <a:r>
              <a:rPr lang="zh-CN" altLang="en-US" sz="2400" smtClean="0"/>
              <a:t>字母</a:t>
            </a:r>
            <a:r>
              <a:rPr lang="en-US" altLang="zh-CN" sz="2400"/>
              <a:t>: </a:t>
            </a:r>
            <a:r>
              <a:rPr lang="zh-CN" altLang="en-US" sz="2400"/>
              <a:t>大写英文字母</a:t>
            </a:r>
            <a:r>
              <a:rPr lang="en-US" altLang="zh-CN" sz="2400"/>
              <a:t>A~Z</a:t>
            </a:r>
            <a:r>
              <a:rPr lang="zh-CN" altLang="en-US" sz="2400"/>
              <a:t>，小写英文字母</a:t>
            </a:r>
            <a:r>
              <a:rPr lang="en-US" altLang="zh-CN" sz="2400" err="1" smtClean="0"/>
              <a:t>a~z</a:t>
            </a:r>
            <a:endParaRPr lang="en-US" altLang="zh-CN" sz="2400" smtClean="0"/>
          </a:p>
          <a:p>
            <a:pPr marL="342900" indent="-342900">
              <a:lnSpc>
                <a:spcPct val="150000"/>
              </a:lnSpc>
              <a:buFont typeface="Arial" panose="020B0604020202020204" pitchFamily="34" charset="0"/>
              <a:buChar char="•"/>
            </a:pPr>
            <a:r>
              <a:rPr lang="zh-CN" altLang="en-US" sz="2400" smtClean="0"/>
              <a:t>数字</a:t>
            </a:r>
            <a:r>
              <a:rPr lang="en-US" altLang="zh-CN" sz="2400"/>
              <a:t>: 0</a:t>
            </a:r>
            <a:r>
              <a:rPr lang="zh-CN" altLang="en-US" sz="2400"/>
              <a:t>～</a:t>
            </a:r>
            <a:r>
              <a:rPr lang="en-US" altLang="zh-CN" sz="2400" smtClean="0"/>
              <a:t>9</a:t>
            </a:r>
            <a:endParaRPr lang="zh-CN" altLang="en-US" sz="2400"/>
          </a:p>
          <a:p>
            <a:pPr marL="342900" indent="-342900">
              <a:lnSpc>
                <a:spcPct val="150000"/>
              </a:lnSpc>
              <a:buFont typeface="Arial" panose="020B0604020202020204" pitchFamily="34" charset="0"/>
              <a:buChar char="•"/>
            </a:pPr>
            <a:r>
              <a:rPr lang="zh-CN" altLang="en-US" sz="2400" smtClean="0"/>
              <a:t>专门</a:t>
            </a:r>
            <a:r>
              <a:rPr lang="zh-CN" altLang="en-US" sz="2400"/>
              <a:t>符号</a:t>
            </a:r>
            <a:r>
              <a:rPr lang="en-US" altLang="zh-CN" sz="2400"/>
              <a:t>: 29</a:t>
            </a:r>
            <a:r>
              <a:rPr lang="zh-CN" altLang="en-US" sz="2400"/>
              <a:t>个</a:t>
            </a:r>
            <a:r>
              <a:rPr lang="en-US" altLang="zh-CN" sz="2400"/>
              <a:t>,</a:t>
            </a:r>
            <a:r>
              <a:rPr lang="zh-CN" altLang="en-US" sz="2400"/>
              <a:t>包括</a:t>
            </a:r>
          </a:p>
          <a:p>
            <a:pPr marL="342900" indent="-342900">
              <a:lnSpc>
                <a:spcPct val="150000"/>
              </a:lnSpc>
              <a:buFont typeface="Arial" panose="020B0604020202020204" pitchFamily="34" charset="0"/>
              <a:buChar char="•"/>
            </a:pPr>
            <a:r>
              <a:rPr lang="en-US" altLang="zh-CN" sz="2400"/>
              <a:t>! "  #  &amp;  '  (  )  </a:t>
            </a:r>
            <a:r>
              <a:rPr lang="zh-CN" altLang="en-US" sz="2400" smtClean="0"/>
              <a:t>*</a:t>
            </a:r>
            <a:r>
              <a:rPr lang="en-US" altLang="zh-CN" sz="2400" smtClean="0"/>
              <a:t>  </a:t>
            </a:r>
            <a:r>
              <a:rPr lang="en-US" altLang="zh-CN" sz="2400"/>
              <a:t>+  ,  -  .  /  :  ;  &lt;  =  &gt;  ?  </a:t>
            </a:r>
            <a:r>
              <a:rPr lang="en-US" altLang="zh-CN" sz="2400" smtClean="0"/>
              <a:t>[  \  ]  </a:t>
            </a:r>
            <a:r>
              <a:rPr lang="en-US" altLang="zh-CN" sz="2400"/>
              <a:t>^  _ </a:t>
            </a:r>
            <a:r>
              <a:rPr lang="en-US" altLang="zh-CN" sz="2400" smtClean="0"/>
              <a:t> `  {  </a:t>
            </a:r>
            <a:r>
              <a:rPr lang="en-US" altLang="zh-CN" sz="2400"/>
              <a:t>|  }  ~</a:t>
            </a:r>
          </a:p>
          <a:p>
            <a:pPr marL="342900" indent="-342900">
              <a:lnSpc>
                <a:spcPct val="150000"/>
              </a:lnSpc>
              <a:buFont typeface="Arial" panose="020B0604020202020204" pitchFamily="34" charset="0"/>
              <a:buChar char="•"/>
            </a:pPr>
            <a:r>
              <a:rPr lang="zh-CN" altLang="en-US" sz="2400" smtClean="0"/>
              <a:t>空格符</a:t>
            </a:r>
            <a:r>
              <a:rPr lang="en-US" altLang="zh-CN" sz="2400"/>
              <a:t>: </a:t>
            </a:r>
            <a:r>
              <a:rPr lang="zh-CN" altLang="en-US" sz="2400"/>
              <a:t>空格、水平制表符</a:t>
            </a:r>
            <a:r>
              <a:rPr lang="en-US" altLang="zh-CN" sz="2400"/>
              <a:t>(tab)</a:t>
            </a:r>
            <a:r>
              <a:rPr lang="zh-CN" altLang="en-US" sz="2400"/>
              <a:t>、垂直制表符、换行、换页</a:t>
            </a:r>
            <a:r>
              <a:rPr lang="en-US" altLang="zh-CN" sz="2400"/>
              <a:t>(form feed</a:t>
            </a:r>
            <a:r>
              <a:rPr lang="en-US" altLang="zh-CN" sz="2400" smtClean="0"/>
              <a:t>)</a:t>
            </a:r>
            <a:endParaRPr lang="zh-CN" altLang="en-US" sz="2400"/>
          </a:p>
          <a:p>
            <a:pPr marL="342900" indent="-342900">
              <a:lnSpc>
                <a:spcPct val="150000"/>
              </a:lnSpc>
              <a:buFont typeface="Arial" panose="020B0604020202020204" pitchFamily="34" charset="0"/>
              <a:buChar char="•"/>
            </a:pPr>
            <a:r>
              <a:rPr lang="zh-CN" altLang="en-US" sz="2400" smtClean="0"/>
              <a:t>不能</a:t>
            </a:r>
            <a:r>
              <a:rPr lang="zh-CN" altLang="en-US" sz="2400"/>
              <a:t>显示的字符</a:t>
            </a:r>
            <a:r>
              <a:rPr lang="en-US" altLang="zh-CN" sz="2400"/>
              <a:t>: </a:t>
            </a:r>
            <a:r>
              <a:rPr lang="zh-CN" altLang="en-US" sz="2400"/>
              <a:t>空</a:t>
            </a:r>
            <a:r>
              <a:rPr lang="en-US" altLang="zh-CN" sz="2400"/>
              <a:t>(null)</a:t>
            </a:r>
            <a:r>
              <a:rPr lang="zh-CN" altLang="en-US" sz="2400"/>
              <a:t>字符</a:t>
            </a:r>
            <a:r>
              <a:rPr lang="en-US" altLang="zh-CN" sz="2400"/>
              <a:t>(</a:t>
            </a:r>
            <a:r>
              <a:rPr lang="zh-CN" altLang="en-US" sz="2400" smtClean="0"/>
              <a:t>以</a:t>
            </a:r>
            <a:r>
              <a:rPr lang="en-US" altLang="zh-CN" sz="2400"/>
              <a:t>'\0'</a:t>
            </a:r>
            <a:r>
              <a:rPr lang="zh-CN" altLang="en-US" sz="2400" smtClean="0"/>
              <a:t>表示</a:t>
            </a:r>
            <a:r>
              <a:rPr lang="en-US" altLang="zh-CN" sz="2400"/>
              <a:t>)</a:t>
            </a:r>
            <a:r>
              <a:rPr lang="zh-CN" altLang="en-US" sz="2400"/>
              <a:t>、警告</a:t>
            </a:r>
            <a:r>
              <a:rPr lang="en-US" altLang="zh-CN" sz="2400"/>
              <a:t>(</a:t>
            </a:r>
            <a:r>
              <a:rPr lang="zh-CN" altLang="en-US" sz="2400" smtClean="0"/>
              <a:t>以</a:t>
            </a:r>
            <a:r>
              <a:rPr lang="en-US" altLang="zh-CN" sz="2400"/>
              <a:t>'\a'</a:t>
            </a:r>
            <a:r>
              <a:rPr lang="zh-CN" altLang="en-US" sz="2400" smtClean="0"/>
              <a:t>表示</a:t>
            </a:r>
            <a:r>
              <a:rPr lang="en-US" altLang="zh-CN" sz="2400"/>
              <a:t>)</a:t>
            </a:r>
            <a:r>
              <a:rPr lang="zh-CN" altLang="en-US" sz="2400"/>
              <a:t>、退格</a:t>
            </a:r>
            <a:r>
              <a:rPr lang="en-US" altLang="zh-CN" sz="2400"/>
              <a:t>(</a:t>
            </a:r>
            <a:r>
              <a:rPr lang="zh-CN" altLang="en-US" sz="2400" smtClean="0"/>
              <a:t>以</a:t>
            </a:r>
            <a:r>
              <a:rPr lang="en-US" altLang="zh-CN" sz="2400"/>
              <a:t>'\b'</a:t>
            </a:r>
            <a:r>
              <a:rPr lang="zh-CN" altLang="en-US" sz="2400" smtClean="0"/>
              <a:t>表示</a:t>
            </a:r>
            <a:r>
              <a:rPr lang="en-US" altLang="zh-CN" sz="2400"/>
              <a:t>)</a:t>
            </a:r>
            <a:r>
              <a:rPr lang="zh-CN" altLang="en-US" sz="2400"/>
              <a:t>、回车</a:t>
            </a:r>
            <a:r>
              <a:rPr lang="en-US" altLang="zh-CN" sz="2400"/>
              <a:t>(</a:t>
            </a:r>
            <a:r>
              <a:rPr lang="zh-CN" altLang="en-US" sz="2400" smtClean="0"/>
              <a:t>以</a:t>
            </a:r>
            <a:r>
              <a:rPr lang="en-US" altLang="zh-CN" sz="2400"/>
              <a:t>'\r'</a:t>
            </a:r>
            <a:r>
              <a:rPr lang="zh-CN" altLang="en-US" sz="2400" smtClean="0"/>
              <a:t>表示</a:t>
            </a:r>
            <a:r>
              <a:rPr lang="en-US" altLang="zh-CN" sz="2400"/>
              <a:t>)</a:t>
            </a:r>
            <a:r>
              <a:rPr lang="zh-CN" altLang="en-US" sz="2400" smtClean="0"/>
              <a:t>等</a:t>
            </a:r>
            <a:endParaRPr lang="zh-CN" altLang="en-US" sz="2400"/>
          </a:p>
        </p:txBody>
      </p:sp>
    </p:spTree>
    <p:extLst>
      <p:ext uri="{BB962C8B-B14F-4D97-AF65-F5344CB8AC3E}">
        <p14:creationId xmlns:p14="http://schemas.microsoft.com/office/powerpoint/2010/main" val="229270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extLst>
                  <p:ext uri="{D42A27DB-BD31-4B8C-83A1-F6EECF244321}">
                    <p14:modId xmlns:p14="http://schemas.microsoft.com/office/powerpoint/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 xmlns:a16="http://schemas.microsoft.com/office/drawing/2014/main" val="2098594108"/>
                        </a:ext>
                      </a:extLst>
                    </a:gridCol>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216144271"/>
                      </a:ext>
                    </a:extLst>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这个</a:t>
                </a:r>
                <a:r>
                  <a:rPr lang="zh-CN" altLang="en-US" sz="2000"/>
                  <a:t>问题的</a:t>
                </a:r>
                <a:r>
                  <a:rPr lang="zh-CN" altLang="en-US" sz="2000" smtClean="0"/>
                  <a:t>算法关键</a:t>
                </a:r>
                <a:r>
                  <a:rPr lang="zh-CN" altLang="en-US" sz="2000"/>
                  <a:t>在于找到二者间的转换公式</a:t>
                </a:r>
                <a:r>
                  <a:rPr lang="zh-CN" altLang="en-US" sz="2000" smtClean="0"/>
                  <a:t>。</a:t>
                </a:r>
                <a:endParaRPr lang="en-US" altLang="zh-CN" sz="2000" smtClean="0"/>
              </a:p>
              <a:p>
                <a:r>
                  <a:rPr lang="en-US" altLang="zh-CN" sz="2000"/>
                  <a:t>	</a:t>
                </a:r>
                <a:r>
                  <a:rPr lang="en-US" altLang="zh-CN" sz="2000" smtClean="0"/>
                  <a:t>    </a:t>
                </a:r>
                <a:r>
                  <a:rPr lang="zh-CN" altLang="en-US" sz="2000" smtClean="0"/>
                  <a:t>根据</a:t>
                </a:r>
                <a:r>
                  <a:rPr lang="zh-CN" altLang="en-US" sz="2000"/>
                  <a:t>物理学知识，</a:t>
                </a:r>
                <a:r>
                  <a:rPr lang="zh-CN" altLang="en-US" sz="200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smtClean="0"/>
              </a:p>
              <a:p>
                <a:r>
                  <a:rPr lang="en-US" altLang="zh-CN" sz="2000" smtClean="0"/>
                  <a:t>	    </a:t>
                </a:r>
                <a:r>
                  <a:rPr lang="zh-CN" altLang="en-US" sz="2000" smtClean="0"/>
                  <a:t>其中，</a:t>
                </a:r>
                <a:r>
                  <a:rPr lang="en-US" altLang="zh-CN" sz="2000" smtClean="0"/>
                  <a:t>f</a:t>
                </a:r>
                <a:r>
                  <a:rPr lang="zh-CN" altLang="en-US" sz="2000"/>
                  <a:t>代表华氏温度，</a:t>
                </a:r>
                <a:r>
                  <a:rPr lang="en-US" altLang="zh-CN" sz="2000"/>
                  <a:t>c</a:t>
                </a:r>
                <a:r>
                  <a:rPr lang="zh-CN" altLang="en-US" sz="2000"/>
                  <a:t>代表摄氏温度</a:t>
                </a:r>
                <a:endParaRPr lang="zh-CN" altLang="zh-CN" sz="2000"/>
              </a:p>
            </p:txBody>
          </p:sp>
        </mc:Choice>
        <mc:Fallback xmlns="">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a:blip r:embed="rId5" cstate="print"/>
                <a:stretch>
                  <a:fillRect l="-919" t="-3158" b="-8421"/>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 &lt;</a:t>
            </a:r>
            <a:r>
              <a:rPr lang="en-US" altLang="zh-CN" sz="1600" err="1"/>
              <a:t>stdio.h</a:t>
            </a:r>
            <a:r>
              <a:rPr lang="en-US" altLang="zh-CN" sz="1600"/>
              <a:t>&gt;</a:t>
            </a:r>
          </a:p>
          <a:p>
            <a:pPr defTabSz="357188">
              <a:lnSpc>
                <a:spcPct val="120000"/>
              </a:lnSpc>
            </a:pPr>
            <a:r>
              <a:rPr lang="en-US" altLang="zh-CN" sz="1600" err="1"/>
              <a:t>int</a:t>
            </a:r>
            <a:r>
              <a:rPr lang="en-US" altLang="zh-CN" sz="1600"/>
              <a:t> main()</a:t>
            </a:r>
          </a:p>
          <a:p>
            <a:pPr defTabSz="357188">
              <a:lnSpc>
                <a:spcPct val="120000"/>
              </a:lnSpc>
            </a:pPr>
            <a:r>
              <a:rPr lang="en-US" altLang="zh-CN" sz="1600"/>
              <a:t>{</a:t>
            </a:r>
          </a:p>
          <a:p>
            <a:pPr defTabSz="357188">
              <a:lnSpc>
                <a:spcPct val="120000"/>
              </a:lnSpc>
            </a:pPr>
            <a:r>
              <a:rPr lang="en-US" altLang="zh-CN" sz="1600"/>
              <a:t>	float </a:t>
            </a:r>
            <a:r>
              <a:rPr lang="en-US" altLang="zh-CN" sz="1600" err="1"/>
              <a:t>f,c</a:t>
            </a:r>
            <a:r>
              <a:rPr lang="en-US" altLang="zh-CN" sz="1600"/>
              <a:t>;	</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p>
          <a:p>
            <a:pPr defTabSz="357188">
              <a:lnSpc>
                <a:spcPct val="120000"/>
              </a:lnSpc>
            </a:pPr>
            <a:r>
              <a:rPr lang="zh-CN" altLang="en-US" sz="1600"/>
              <a:t>	</a:t>
            </a:r>
            <a:r>
              <a:rPr lang="en-US" altLang="zh-CN" sz="1600"/>
              <a:t>f=64.0;	</a:t>
            </a:r>
            <a:r>
              <a:rPr lang="en-US" altLang="zh-CN" sz="1600" smtClean="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p>
          <a:p>
            <a:pPr defTabSz="357188">
              <a:lnSpc>
                <a:spcPct val="120000"/>
              </a:lnSpc>
            </a:pPr>
            <a:r>
              <a:rPr lang="zh-CN" altLang="en-US" sz="1600"/>
              <a:t>	</a:t>
            </a:r>
            <a:r>
              <a:rPr lang="en-US" altLang="zh-CN" sz="1600"/>
              <a:t>c=(5.0/9)*(f-32);	</a:t>
            </a:r>
            <a:r>
              <a:rPr lang="en-US" altLang="zh-CN" sz="1600" smtClean="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p>
          <a:p>
            <a:pPr defTabSz="357188">
              <a:lnSpc>
                <a:spcPct val="120000"/>
              </a:lnSpc>
            </a:pPr>
            <a:r>
              <a:rPr lang="zh-CN" altLang="en-US" sz="1600"/>
              <a:t>	</a:t>
            </a:r>
            <a:r>
              <a:rPr lang="en-US" altLang="zh-CN" sz="1600"/>
              <a:t>return 0;</a:t>
            </a:r>
          </a:p>
          <a:p>
            <a:pPr defTabSz="357188">
              <a:lnSpc>
                <a:spcPct val="120000"/>
              </a:lnSpc>
            </a:pPr>
            <a:r>
              <a:rPr lang="en-US" altLang="zh-CN" sz="1600"/>
              <a:t> }</a:t>
            </a:r>
          </a:p>
        </p:txBody>
      </p:sp>
      <p:pic>
        <p:nvPicPr>
          <p:cNvPr id="5" name="图片 4"/>
          <p:cNvPicPr>
            <a:picLocks noChangeAspect="1"/>
          </p:cNvPicPr>
          <p:nvPr/>
        </p:nvPicPr>
        <p:blipFill>
          <a:blip r:embed="rId6" cstate="print"/>
          <a:stretch>
            <a:fillRect/>
          </a:stretch>
        </p:blipFill>
        <p:spPr>
          <a:xfrm>
            <a:off x="8281401" y="3620319"/>
            <a:ext cx="3448050" cy="1123950"/>
          </a:xfrm>
          <a:prstGeom prst="rect">
            <a:avLst/>
          </a:prstGeom>
        </p:spPr>
      </p:pic>
    </p:spTree>
    <p:extLst>
      <p:ext uri="{BB962C8B-B14F-4D97-AF65-F5344CB8AC3E}">
        <p14:creationId xmlns:p14="http://schemas.microsoft.com/office/powerpoint/2010/main" val="185454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613431"/>
            <a:ext cx="9481326"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sz="2400">
                <a:solidFill>
                  <a:srgbClr val="1C1C1C"/>
                </a:solidFill>
              </a:rPr>
              <a:t>字符</a:t>
            </a:r>
            <a:r>
              <a:rPr lang="en-US" altLang="zh-CN" sz="2400">
                <a:solidFill>
                  <a:srgbClr val="1C1C1C"/>
                </a:solidFill>
              </a:rPr>
              <a:t>′1′</a:t>
            </a:r>
            <a:r>
              <a:rPr lang="zh-CN" altLang="en-US" sz="2400">
                <a:solidFill>
                  <a:srgbClr val="1C1C1C"/>
                </a:solidFill>
              </a:rPr>
              <a:t>和整数</a:t>
            </a:r>
            <a:r>
              <a:rPr lang="en-US" altLang="zh-CN" sz="2400">
                <a:solidFill>
                  <a:srgbClr val="1C1C1C"/>
                </a:solidFill>
              </a:rPr>
              <a:t>1</a:t>
            </a:r>
            <a:r>
              <a:rPr lang="zh-CN" altLang="en-US" sz="2400">
                <a:solidFill>
                  <a:srgbClr val="1C1C1C"/>
                </a:solidFill>
              </a:rPr>
              <a:t>是不同的概念</a:t>
            </a:r>
            <a:r>
              <a:rPr lang="zh-CN" altLang="en-US" sz="2400" smtClean="0">
                <a:solidFill>
                  <a:srgbClr val="1C1C1C"/>
                </a:solidFill>
              </a:rPr>
              <a:t>。</a:t>
            </a: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smtClean="0">
                <a:solidFill>
                  <a:srgbClr val="1C1C1C"/>
                </a:solidFill>
              </a:rPr>
              <a:t>字符</a:t>
            </a:r>
            <a:r>
              <a:rPr lang="en-US" altLang="zh-CN" sz="2400">
                <a:solidFill>
                  <a:srgbClr val="1C1C1C"/>
                </a:solidFill>
              </a:rPr>
              <a:t>′1′</a:t>
            </a:r>
            <a:r>
              <a:rPr lang="zh-CN" altLang="en-US" sz="2400">
                <a:solidFill>
                  <a:srgbClr val="1C1C1C"/>
                </a:solidFill>
              </a:rPr>
              <a:t>只是代表一个形状为</a:t>
            </a:r>
            <a:r>
              <a:rPr lang="en-US" altLang="zh-CN" sz="2400">
                <a:solidFill>
                  <a:srgbClr val="1C1C1C"/>
                </a:solidFill>
              </a:rPr>
              <a:t>′1′</a:t>
            </a:r>
            <a:r>
              <a:rPr lang="zh-CN" altLang="en-US" sz="2400">
                <a:solidFill>
                  <a:srgbClr val="1C1C1C"/>
                </a:solidFill>
              </a:rPr>
              <a:t>的符号，在需要时按原样输出，在内存中以</a:t>
            </a:r>
            <a:r>
              <a:rPr lang="en-US" altLang="zh-CN" sz="2400">
                <a:solidFill>
                  <a:srgbClr val="1C1C1C"/>
                </a:solidFill>
              </a:rPr>
              <a:t>ASCII</a:t>
            </a:r>
            <a:r>
              <a:rPr lang="zh-CN" altLang="en-US" sz="2400">
                <a:solidFill>
                  <a:srgbClr val="1C1C1C"/>
                </a:solidFill>
              </a:rPr>
              <a:t>码形式存储，占</a:t>
            </a:r>
            <a:r>
              <a:rPr lang="en-US" altLang="zh-CN" sz="2400">
                <a:solidFill>
                  <a:srgbClr val="1C1C1C"/>
                </a:solidFill>
              </a:rPr>
              <a:t>1</a:t>
            </a:r>
            <a:r>
              <a:rPr lang="zh-CN" altLang="en-US" sz="2400">
                <a:solidFill>
                  <a:srgbClr val="1C1C1C"/>
                </a:solidFill>
              </a:rPr>
              <a:t>个</a:t>
            </a:r>
            <a:r>
              <a:rPr lang="zh-CN" altLang="en-US" sz="2400" smtClean="0">
                <a:solidFill>
                  <a:srgbClr val="1C1C1C"/>
                </a:solidFill>
              </a:rPr>
              <a:t>字节</a:t>
            </a:r>
            <a:r>
              <a:rPr lang="zh-CN" altLang="en-US" sz="2400">
                <a:solidFill>
                  <a:srgbClr val="1C1C1C"/>
                </a:solidFill>
              </a:rPr>
              <a:t>。</a:t>
            </a:r>
            <a:endParaRPr lang="en-US" altLang="zh-CN" sz="2400" smtClean="0">
              <a:solidFill>
                <a:srgbClr val="1C1C1C"/>
              </a:solidFill>
            </a:endParaRPr>
          </a:p>
          <a:p>
            <a:pPr>
              <a:lnSpc>
                <a:spcPct val="130000"/>
              </a:lnSpc>
              <a:defRPr/>
            </a:pP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smtClean="0">
                <a:solidFill>
                  <a:srgbClr val="1C1C1C"/>
                </a:solidFill>
              </a:rPr>
              <a:t>而</a:t>
            </a:r>
            <a:r>
              <a:rPr lang="zh-CN" altLang="en-US" sz="2400">
                <a:solidFill>
                  <a:srgbClr val="1C1C1C"/>
                </a:solidFill>
              </a:rPr>
              <a:t>整数</a:t>
            </a:r>
            <a:r>
              <a:rPr lang="en-US" altLang="zh-CN" sz="2400">
                <a:solidFill>
                  <a:srgbClr val="1C1C1C"/>
                </a:solidFill>
              </a:rPr>
              <a:t>1</a:t>
            </a:r>
            <a:r>
              <a:rPr lang="zh-CN" altLang="en-US" sz="2400">
                <a:solidFill>
                  <a:srgbClr val="1C1C1C"/>
                </a:solidFill>
              </a:rPr>
              <a:t>是以整数存储方式</a:t>
            </a:r>
            <a:r>
              <a:rPr lang="en-US" altLang="zh-CN" sz="2400">
                <a:solidFill>
                  <a:srgbClr val="1C1C1C"/>
                </a:solidFill>
              </a:rPr>
              <a:t>(</a:t>
            </a:r>
            <a:r>
              <a:rPr lang="zh-CN" altLang="en-US" sz="2400">
                <a:solidFill>
                  <a:srgbClr val="1C1C1C"/>
                </a:solidFill>
              </a:rPr>
              <a:t>二进制补码方式</a:t>
            </a:r>
            <a:r>
              <a:rPr lang="en-US" altLang="zh-CN" sz="2400">
                <a:solidFill>
                  <a:srgbClr val="1C1C1C"/>
                </a:solidFill>
              </a:rPr>
              <a:t>)</a:t>
            </a:r>
            <a:r>
              <a:rPr lang="zh-CN" altLang="en-US" sz="2400">
                <a:solidFill>
                  <a:srgbClr val="1C1C1C"/>
                </a:solidFill>
              </a:rPr>
              <a:t>存储的，占</a:t>
            </a:r>
            <a:r>
              <a:rPr lang="en-US" altLang="zh-CN" sz="2400">
                <a:solidFill>
                  <a:srgbClr val="1C1C1C"/>
                </a:solidFill>
              </a:rPr>
              <a:t>2</a:t>
            </a:r>
            <a:r>
              <a:rPr lang="zh-CN" altLang="en-US" sz="2400">
                <a:solidFill>
                  <a:srgbClr val="1C1C1C"/>
                </a:solidFill>
              </a:rPr>
              <a:t>个或</a:t>
            </a:r>
            <a:r>
              <a:rPr lang="en-US" altLang="zh-CN" sz="2400">
                <a:solidFill>
                  <a:srgbClr val="1C1C1C"/>
                </a:solidFill>
              </a:rPr>
              <a:t>4</a:t>
            </a:r>
            <a:r>
              <a:rPr lang="zh-CN" altLang="en-US" sz="2400">
                <a:solidFill>
                  <a:srgbClr val="1C1C1C"/>
                </a:solidFill>
              </a:rPr>
              <a:t>个</a:t>
            </a:r>
            <a:r>
              <a:rPr lang="zh-CN" altLang="en-US" sz="2400" smtClean="0">
                <a:solidFill>
                  <a:srgbClr val="1C1C1C"/>
                </a:solidFill>
              </a:rPr>
              <a:t>字节。</a:t>
            </a:r>
            <a:endParaRPr lang="en-US" altLang="zh-CN" sz="2400" smtClean="0">
              <a:solidFill>
                <a:srgbClr val="1C1C1C"/>
              </a:solidFill>
            </a:endParaRPr>
          </a:p>
          <a:p>
            <a:pPr>
              <a:lnSpc>
                <a:spcPct val="130000"/>
              </a:lnSpc>
              <a:defRPr/>
            </a:pP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a:solidFill>
                  <a:srgbClr val="1C1C1C"/>
                </a:solidFill>
              </a:rPr>
              <a:t>整数运算</a:t>
            </a:r>
            <a:r>
              <a:rPr lang="en-US" altLang="zh-CN" sz="2400">
                <a:solidFill>
                  <a:srgbClr val="1C1C1C"/>
                </a:solidFill>
              </a:rPr>
              <a:t>1+1</a:t>
            </a:r>
            <a:r>
              <a:rPr lang="zh-CN" altLang="en-US" sz="2400">
                <a:solidFill>
                  <a:srgbClr val="1C1C1C"/>
                </a:solidFill>
              </a:rPr>
              <a:t>等于整数</a:t>
            </a:r>
            <a:r>
              <a:rPr lang="en-US" altLang="zh-CN" sz="2400">
                <a:solidFill>
                  <a:srgbClr val="1C1C1C"/>
                </a:solidFill>
              </a:rPr>
              <a:t>2</a:t>
            </a:r>
            <a:r>
              <a:rPr lang="zh-CN" altLang="en-US" sz="2400">
                <a:solidFill>
                  <a:srgbClr val="1C1C1C"/>
                </a:solidFill>
              </a:rPr>
              <a:t>，而字符</a:t>
            </a:r>
            <a:r>
              <a:rPr lang="en-US" altLang="zh-CN" sz="2400">
                <a:solidFill>
                  <a:srgbClr val="1C1C1C"/>
                </a:solidFill>
              </a:rPr>
              <a:t>′1′+′1′</a:t>
            </a:r>
            <a:r>
              <a:rPr lang="zh-CN" altLang="en-US" sz="2400">
                <a:solidFill>
                  <a:srgbClr val="1C1C1C"/>
                </a:solidFill>
              </a:rPr>
              <a:t>并不等于整数</a:t>
            </a:r>
            <a:r>
              <a:rPr lang="en-US" altLang="zh-CN" sz="2400">
                <a:solidFill>
                  <a:srgbClr val="1C1C1C"/>
                </a:solidFill>
              </a:rPr>
              <a:t>2</a:t>
            </a:r>
            <a:r>
              <a:rPr lang="zh-CN" altLang="en-US" sz="2400">
                <a:solidFill>
                  <a:srgbClr val="1C1C1C"/>
                </a:solidFill>
              </a:rPr>
              <a:t>或字符</a:t>
            </a:r>
            <a:r>
              <a:rPr lang="en-US" altLang="zh-CN" sz="2400">
                <a:solidFill>
                  <a:srgbClr val="1C1C1C"/>
                </a:solidFill>
              </a:rPr>
              <a:t>′2′</a:t>
            </a:r>
            <a:r>
              <a:rPr lang="zh-CN" altLang="en-US" sz="24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667894795"/>
              </p:ext>
            </p:extLst>
          </p:nvPr>
        </p:nvGraphicFramePr>
        <p:xfrm>
          <a:off x="1638793" y="5161458"/>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1488054893"/>
                    </a:ext>
                  </a:extLst>
                </a:gridCol>
                <a:gridCol w="208280">
                  <a:extLst>
                    <a:ext uri="{9D8B030D-6E8A-4147-A177-3AD203B41FA5}">
                      <a16:colId xmlns:a16="http://schemas.microsoft.com/office/drawing/2014/main" xmlns="" val="823199903"/>
                    </a:ext>
                  </a:extLst>
                </a:gridCol>
                <a:gridCol w="208280">
                  <a:extLst>
                    <a:ext uri="{9D8B030D-6E8A-4147-A177-3AD203B41FA5}">
                      <a16:colId xmlns:a16="http://schemas.microsoft.com/office/drawing/2014/main" xmlns="" val="1783793917"/>
                    </a:ext>
                  </a:extLst>
                </a:gridCol>
                <a:gridCol w="208280">
                  <a:extLst>
                    <a:ext uri="{9D8B030D-6E8A-4147-A177-3AD203B41FA5}">
                      <a16:colId xmlns:a16="http://schemas.microsoft.com/office/drawing/2014/main" xmlns="" val="1947501418"/>
                    </a:ext>
                  </a:extLst>
                </a:gridCol>
                <a:gridCol w="208280">
                  <a:extLst>
                    <a:ext uri="{9D8B030D-6E8A-4147-A177-3AD203B41FA5}">
                      <a16:colId xmlns:a16="http://schemas.microsoft.com/office/drawing/2014/main" xmlns="" val="1219634496"/>
                    </a:ext>
                  </a:extLst>
                </a:gridCol>
                <a:gridCol w="208280">
                  <a:extLst>
                    <a:ext uri="{9D8B030D-6E8A-4147-A177-3AD203B41FA5}">
                      <a16:colId xmlns:a16="http://schemas.microsoft.com/office/drawing/2014/main" xmlns="" val="470505903"/>
                    </a:ext>
                  </a:extLst>
                </a:gridCol>
                <a:gridCol w="208280">
                  <a:extLst>
                    <a:ext uri="{9D8B030D-6E8A-4147-A177-3AD203B41FA5}">
                      <a16:colId xmlns:a16="http://schemas.microsoft.com/office/drawing/2014/main" xmlns="" val="2931338857"/>
                    </a:ext>
                  </a:extLst>
                </a:gridCol>
                <a:gridCol w="208280">
                  <a:extLst>
                    <a:ext uri="{9D8B030D-6E8A-4147-A177-3AD203B41FA5}">
                      <a16:colId xmlns:a16="http://schemas.microsoft.com/office/drawing/2014/main" xmlns="" val="3841631594"/>
                    </a:ext>
                  </a:extLst>
                </a:gridCol>
                <a:gridCol w="208280">
                  <a:extLst>
                    <a:ext uri="{9D8B030D-6E8A-4147-A177-3AD203B41FA5}">
                      <a16:colId xmlns:a16="http://schemas.microsoft.com/office/drawing/2014/main" xmlns="" val="659454923"/>
                    </a:ext>
                  </a:extLst>
                </a:gridCol>
                <a:gridCol w="208280">
                  <a:extLst>
                    <a:ext uri="{9D8B030D-6E8A-4147-A177-3AD203B41FA5}">
                      <a16:colId xmlns:a16="http://schemas.microsoft.com/office/drawing/2014/main" xmlns="" val="4002445390"/>
                    </a:ext>
                  </a:extLst>
                </a:gridCol>
                <a:gridCol w="208280">
                  <a:extLst>
                    <a:ext uri="{9D8B030D-6E8A-4147-A177-3AD203B41FA5}">
                      <a16:colId xmlns:a16="http://schemas.microsoft.com/office/drawing/2014/main" xmlns="" val="2451409952"/>
                    </a:ext>
                  </a:extLst>
                </a:gridCol>
                <a:gridCol w="208280">
                  <a:extLst>
                    <a:ext uri="{9D8B030D-6E8A-4147-A177-3AD203B41FA5}">
                      <a16:colId xmlns:a16="http://schemas.microsoft.com/office/drawing/2014/main" xmlns="" val="2884865763"/>
                    </a:ext>
                  </a:extLst>
                </a:gridCol>
                <a:gridCol w="208280">
                  <a:extLst>
                    <a:ext uri="{9D8B030D-6E8A-4147-A177-3AD203B41FA5}">
                      <a16:colId xmlns:a16="http://schemas.microsoft.com/office/drawing/2014/main" xmlns="" val="4125656477"/>
                    </a:ext>
                  </a:extLst>
                </a:gridCol>
                <a:gridCol w="208280">
                  <a:extLst>
                    <a:ext uri="{9D8B030D-6E8A-4147-A177-3AD203B41FA5}">
                      <a16:colId xmlns:a16="http://schemas.microsoft.com/office/drawing/2014/main" xmlns="" val="405322438"/>
                    </a:ext>
                  </a:extLst>
                </a:gridCol>
                <a:gridCol w="208280">
                  <a:extLst>
                    <a:ext uri="{9D8B030D-6E8A-4147-A177-3AD203B41FA5}">
                      <a16:colId xmlns:a16="http://schemas.microsoft.com/office/drawing/2014/main" xmlns="" val="3598382260"/>
                    </a:ext>
                  </a:extLst>
                </a:gridCol>
                <a:gridCol w="208280">
                  <a:extLst>
                    <a:ext uri="{9D8B030D-6E8A-4147-A177-3AD203B41FA5}">
                      <a16:colId xmlns:a16="http://schemas.microsoft.com/office/drawing/2014/main" xmlns=""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3084811874"/>
                  </a:ext>
                </a:extLst>
              </a:tr>
            </a:tbl>
          </a:graphicData>
        </a:graphic>
      </p:graphicFrame>
    </p:spTree>
    <p:extLst>
      <p:ext uri="{BB962C8B-B14F-4D97-AF65-F5344CB8AC3E}">
        <p14:creationId xmlns:p14="http://schemas.microsoft.com/office/powerpoint/2010/main" val="3881244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字符变量</a:t>
            </a:r>
            <a:endParaRPr lang="zh-CN" altLang="en-US"/>
          </a:p>
        </p:txBody>
      </p:sp>
      <p:sp>
        <p:nvSpPr>
          <p:cNvPr id="5" name="矩形 4"/>
          <p:cNvSpPr/>
          <p:nvPr/>
        </p:nvSpPr>
        <p:spPr>
          <a:xfrm>
            <a:off x="838200" y="1690688"/>
            <a:ext cx="5676554" cy="461665"/>
          </a:xfrm>
          <a:prstGeom prst="rect">
            <a:avLst/>
          </a:prstGeom>
        </p:spPr>
        <p:txBody>
          <a:bodyPr wrap="none">
            <a:spAutoFit/>
          </a:bodyPr>
          <a:lstStyle/>
          <a:p>
            <a:r>
              <a:rPr lang="zh-CN" altLang="en-US" sz="2400"/>
              <a:t>字符变量是用类型符char定义字符变量。</a:t>
            </a:r>
          </a:p>
        </p:txBody>
      </p:sp>
      <p:sp>
        <p:nvSpPr>
          <p:cNvPr id="6" name="圆角矩形 5"/>
          <p:cNvSpPr/>
          <p:nvPr/>
        </p:nvSpPr>
        <p:spPr>
          <a:xfrm>
            <a:off x="838200" y="2185313"/>
            <a:ext cx="8291513" cy="470595"/>
          </a:xfrm>
          <a:prstGeom prst="roundRect">
            <a:avLst>
              <a:gd name="adj" fmla="val 3742"/>
            </a:avLst>
          </a:prstGeom>
        </p:spPr>
        <p:txBody>
          <a:bodyPr wrap="square">
            <a:spAutoFit/>
          </a:bodyPr>
          <a:lstStyle/>
          <a:p>
            <a:r>
              <a:rPr lang="en-US" altLang="zh-CN" sz="2400">
                <a:solidFill>
                  <a:schemeClr val="tx1"/>
                </a:solidFill>
              </a:rPr>
              <a:t>char c='?';	</a:t>
            </a:r>
          </a:p>
        </p:txBody>
      </p:sp>
      <p:pic>
        <p:nvPicPr>
          <p:cNvPr id="7" name="图片 6"/>
          <p:cNvPicPr>
            <a:picLocks noChangeAspect="1"/>
          </p:cNvPicPr>
          <p:nvPr/>
        </p:nvPicPr>
        <p:blipFill>
          <a:blip r:embed="rId2" cstate="print"/>
          <a:stretch>
            <a:fillRect/>
          </a:stretch>
        </p:blipFill>
        <p:spPr>
          <a:xfrm>
            <a:off x="979834" y="3873683"/>
            <a:ext cx="6322534" cy="1784167"/>
          </a:xfrm>
          <a:prstGeom prst="rect">
            <a:avLst/>
          </a:prstGeom>
        </p:spPr>
      </p:pic>
      <p:sp>
        <p:nvSpPr>
          <p:cNvPr id="8" name="圆角矩形 7"/>
          <p:cNvSpPr/>
          <p:nvPr/>
        </p:nvSpPr>
        <p:spPr>
          <a:xfrm>
            <a:off x="838200" y="3119986"/>
            <a:ext cx="2954655" cy="470595"/>
          </a:xfrm>
          <a:prstGeom prst="roundRect">
            <a:avLst>
              <a:gd name="adj" fmla="val 3742"/>
            </a:avLst>
          </a:prstGeom>
        </p:spPr>
        <p:txBody>
          <a:bodyPr wrap="none">
            <a:spAutoFit/>
          </a:bodyPr>
          <a:lstStyle/>
          <a:p>
            <a:r>
              <a:rPr lang="en-US" altLang="zh-CN" sz="2400" err="1">
                <a:solidFill>
                  <a:schemeClr val="tx1"/>
                </a:solidFill>
              </a:rPr>
              <a:t>printf</a:t>
            </a:r>
            <a:r>
              <a:rPr lang="en-US" altLang="zh-CN" sz="2400">
                <a:solidFill>
                  <a:schemeClr val="tx1"/>
                </a:solidFill>
              </a:rPr>
              <a:t>("%d %c\n",</a:t>
            </a:r>
            <a:r>
              <a:rPr lang="en-US" altLang="zh-CN" sz="2400" err="1">
                <a:solidFill>
                  <a:schemeClr val="tx1"/>
                </a:solidFill>
              </a:rPr>
              <a:t>c,c</a:t>
            </a:r>
            <a:r>
              <a:rPr lang="en-US" altLang="zh-CN" sz="2400">
                <a:solidFill>
                  <a:schemeClr val="tx1"/>
                </a:solidFill>
              </a:rPr>
              <a:t>);	</a:t>
            </a:r>
          </a:p>
        </p:txBody>
      </p:sp>
    </p:spTree>
    <p:extLst>
      <p:ext uri="{BB962C8B-B14F-4D97-AF65-F5344CB8AC3E}">
        <p14:creationId xmlns:p14="http://schemas.microsoft.com/office/powerpoint/2010/main" val="2404157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a:t>
            </a:r>
            <a:r>
              <a:rPr lang="zh-CN" altLang="en-US" smtClean="0"/>
              <a:t>型数据</a:t>
            </a:r>
            <a:endParaRPr lang="zh-CN" altLang="en-US"/>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smtClean="0">
                <a:solidFill>
                  <a:schemeClr val="accent1"/>
                </a:solidFill>
              </a:rPr>
              <a:t>3.14159=3.14159</a:t>
            </a:r>
            <a:r>
              <a:rPr lang="zh-CN" altLang="en-US" sz="2000" smtClean="0">
                <a:solidFill>
                  <a:schemeClr val="accent1"/>
                </a:solidFill>
              </a:rPr>
              <a:t>*</a:t>
            </a:r>
            <a:r>
              <a:rPr lang="en-US" altLang="zh-CN" sz="2000" smtClean="0">
                <a:solidFill>
                  <a:schemeClr val="accent1"/>
                </a:solidFill>
              </a:rPr>
              <a:t>10</a:t>
            </a:r>
            <a:r>
              <a:rPr lang="en-US" altLang="zh-CN" sz="2000" baseline="30000" smtClean="0">
                <a:solidFill>
                  <a:schemeClr val="accent1"/>
                </a:solidFill>
              </a:rPr>
              <a:t>0</a:t>
            </a:r>
            <a:r>
              <a:rPr lang="en-US" altLang="zh-CN" sz="2000" smtClean="0">
                <a:solidFill>
                  <a:schemeClr val="accent1"/>
                </a:solidFill>
              </a:rPr>
              <a:t>=0.314159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1</a:t>
            </a:r>
            <a:r>
              <a:rPr lang="en-US" altLang="zh-CN" sz="2000" smtClean="0">
                <a:solidFill>
                  <a:schemeClr val="accent1"/>
                </a:solidFill>
              </a:rPr>
              <a:t>=314.159</a:t>
            </a:r>
            <a:r>
              <a:rPr lang="zh-CN" altLang="en-US" sz="2000" smtClean="0">
                <a:solidFill>
                  <a:schemeClr val="accent1"/>
                </a:solidFill>
              </a:rPr>
              <a:t>*</a:t>
            </a:r>
            <a:r>
              <a:rPr lang="en-US" altLang="zh-CN" sz="2000" smtClean="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2723823"/>
          </a:xfrm>
          <a:prstGeom prst="rect">
            <a:avLst/>
          </a:prstGeom>
          <a:noFill/>
        </p:spPr>
        <p:txBody>
          <a:bodyPr wrap="square" rtlCol="0">
            <a:spAutoFit/>
          </a:bodyPr>
          <a:lstStyle/>
          <a:p>
            <a:pPr>
              <a:lnSpc>
                <a:spcPct val="150000"/>
              </a:lnSpc>
            </a:pPr>
            <a:r>
              <a:rPr lang="zh-CN" altLang="en-US" sz="2400">
                <a:solidFill>
                  <a:schemeClr val="tx1">
                    <a:lumMod val="75000"/>
                    <a:lumOff val="25000"/>
                  </a:schemeClr>
                </a:solidFill>
              </a:rPr>
              <a:t>由于小数点位置可以浮动，所以实数的指数形式称为</a:t>
            </a:r>
            <a:r>
              <a:rPr lang="zh-CN" altLang="en-US" sz="2400" b="1">
                <a:solidFill>
                  <a:schemeClr val="tx1">
                    <a:lumMod val="75000"/>
                    <a:lumOff val="25000"/>
                  </a:schemeClr>
                </a:solidFill>
              </a:rPr>
              <a:t>浮点数</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50000"/>
              </a:lnSpc>
            </a:pPr>
            <a:r>
              <a:rPr lang="zh-CN" altLang="en-US" sz="2400">
                <a:solidFill>
                  <a:schemeClr val="tx1">
                    <a:lumMod val="75000"/>
                    <a:lumOff val="25000"/>
                  </a:schemeClr>
                </a:solidFill>
              </a:rPr>
              <a:t>浮点数类型包括</a:t>
            </a:r>
            <a:r>
              <a:rPr lang="en-US" altLang="zh-CN" sz="2400">
                <a:solidFill>
                  <a:schemeClr val="tx1">
                    <a:lumMod val="75000"/>
                    <a:lumOff val="25000"/>
                  </a:schemeClr>
                </a:solidFill>
              </a:rPr>
              <a:t>float(</a:t>
            </a:r>
            <a:r>
              <a:rPr lang="zh-CN" altLang="en-US" sz="2400">
                <a:solidFill>
                  <a:schemeClr val="tx1">
                    <a:lumMod val="75000"/>
                    <a:lumOff val="25000"/>
                  </a:schemeClr>
                </a:solidFill>
              </a:rPr>
              <a:t>单精度浮点型</a:t>
            </a:r>
            <a:r>
              <a:rPr lang="en-US" altLang="zh-CN" sz="2400">
                <a:solidFill>
                  <a:schemeClr val="tx1">
                    <a:lumMod val="75000"/>
                    <a:lumOff val="25000"/>
                  </a:schemeClr>
                </a:solidFill>
              </a:rPr>
              <a:t>)</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50000"/>
              </a:lnSpc>
            </a:pPr>
            <a:r>
              <a:rPr lang="en-US" altLang="zh-CN" sz="2400" smtClean="0">
                <a:solidFill>
                  <a:schemeClr val="tx1">
                    <a:lumMod val="75000"/>
                    <a:lumOff val="25000"/>
                  </a:schemeClr>
                </a:solidFill>
              </a:rPr>
              <a:t>double</a:t>
            </a:r>
            <a:r>
              <a:rPr lang="en-US" altLang="zh-CN" sz="2400">
                <a:solidFill>
                  <a:schemeClr val="tx1">
                    <a:lumMod val="75000"/>
                    <a:lumOff val="25000"/>
                  </a:schemeClr>
                </a:solidFill>
              </a:rPr>
              <a:t>(</a:t>
            </a:r>
            <a:r>
              <a:rPr lang="zh-CN" altLang="en-US" sz="2400">
                <a:solidFill>
                  <a:schemeClr val="tx1">
                    <a:lumMod val="75000"/>
                    <a:lumOff val="25000"/>
                  </a:schemeClr>
                </a:solidFill>
              </a:rPr>
              <a:t>双精度浮点型</a:t>
            </a:r>
            <a:r>
              <a:rPr lang="en-US" altLang="zh-CN" sz="2400">
                <a:solidFill>
                  <a:schemeClr val="tx1">
                    <a:lumMod val="75000"/>
                    <a:lumOff val="25000"/>
                  </a:schemeClr>
                </a:solidFill>
              </a:rPr>
              <a:t>)</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50000"/>
              </a:lnSpc>
            </a:pPr>
            <a:r>
              <a:rPr lang="en-US" altLang="zh-CN" sz="2400" smtClean="0">
                <a:solidFill>
                  <a:schemeClr val="tx1">
                    <a:lumMod val="75000"/>
                    <a:lumOff val="25000"/>
                  </a:schemeClr>
                </a:solidFill>
              </a:rPr>
              <a:t>long </a:t>
            </a:r>
            <a:r>
              <a:rPr lang="en-US" altLang="zh-CN" sz="2400">
                <a:solidFill>
                  <a:schemeClr val="tx1">
                    <a:lumMod val="75000"/>
                    <a:lumOff val="25000"/>
                  </a:schemeClr>
                </a:solidFill>
              </a:rPr>
              <a:t>double(</a:t>
            </a:r>
            <a:r>
              <a:rPr lang="zh-CN" altLang="en-US" sz="2400">
                <a:solidFill>
                  <a:schemeClr val="tx1">
                    <a:lumMod val="75000"/>
                    <a:lumOff val="25000"/>
                  </a:schemeClr>
                </a:solidFill>
              </a:rPr>
              <a:t>长双精度浮点型</a:t>
            </a:r>
            <a:r>
              <a:rPr lang="en-US" altLang="zh-CN" sz="2400">
                <a:solidFill>
                  <a:schemeClr val="tx1">
                    <a:lumMod val="75000"/>
                    <a:lumOff val="25000"/>
                  </a:schemeClr>
                </a:solidFill>
              </a:rPr>
              <a:t>)</a:t>
            </a:r>
            <a:r>
              <a:rPr lang="zh-CN" altLang="en-US" sz="2400">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403479804"/>
              </p:ext>
            </p:extLst>
          </p:nvPr>
        </p:nvGraphicFramePr>
        <p:xfrm>
          <a:off x="2097154" y="4301194"/>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xmlns="" val="39462466"/>
                    </a:ext>
                  </a:extLst>
                </a:gridCol>
                <a:gridCol w="1625842">
                  <a:extLst>
                    <a:ext uri="{9D8B030D-6E8A-4147-A177-3AD203B41FA5}">
                      <a16:colId xmlns:a16="http://schemas.microsoft.com/office/drawing/2014/main" xmlns="" val="3954258625"/>
                    </a:ext>
                  </a:extLst>
                </a:gridCol>
                <a:gridCol w="270973">
                  <a:extLst>
                    <a:ext uri="{9D8B030D-6E8A-4147-A177-3AD203B41FA5}">
                      <a16:colId xmlns:a16="http://schemas.microsoft.com/office/drawing/2014/main" xmlns="" val="2298114930"/>
                    </a:ext>
                  </a:extLst>
                </a:gridCol>
              </a:tblGrid>
              <a:tr h="370840">
                <a:tc>
                  <a:txBody>
                    <a:bodyPr/>
                    <a:lstStyle/>
                    <a:p>
                      <a:pPr algn="dist"/>
                      <a:r>
                        <a:rPr lang="en-US" altLang="zh-CN" smtClean="0"/>
                        <a:t>+</a:t>
                      </a:r>
                      <a:endParaRPr lang="zh-CN" altLang="en-US"/>
                    </a:p>
                  </a:txBody>
                  <a:tcPr/>
                </a:tc>
                <a:tc>
                  <a:txBody>
                    <a:bodyPr/>
                    <a:lstStyle/>
                    <a:p>
                      <a:pPr algn="dist"/>
                      <a:r>
                        <a:rPr lang="en-US" altLang="zh-CN" smtClean="0"/>
                        <a:t>.314159</a:t>
                      </a:r>
                      <a:endParaRPr lang="zh-CN" altLang="en-US"/>
                    </a:p>
                  </a:txBody>
                  <a:tcPr/>
                </a:tc>
                <a:tc>
                  <a:txBody>
                    <a:bodyPr/>
                    <a:lstStyle/>
                    <a:p>
                      <a:pPr algn="dist"/>
                      <a:r>
                        <a:rPr lang="en-US" altLang="zh-CN" smtClean="0"/>
                        <a:t>1</a:t>
                      </a:r>
                      <a:endParaRPr lang="zh-CN" altLang="en-US"/>
                    </a:p>
                  </a:txBody>
                  <a:tcPr/>
                </a:tc>
                <a:extLst>
                  <a:ext uri="{0D108BD9-81ED-4DB2-BD59-A6C34878D82A}">
                    <a16:rowId xmlns:a16="http://schemas.microsoft.com/office/drawing/2014/main" xmlns="" val="3048531523"/>
                  </a:ext>
                </a:extLst>
              </a:tr>
            </a:tbl>
          </a:graphicData>
        </a:graphic>
      </p:graphicFrame>
      <p:cxnSp>
        <p:nvCxnSpPr>
          <p:cNvPr id="11" name="直接箭头连接符 10"/>
          <p:cNvCxnSpPr/>
          <p:nvPr/>
        </p:nvCxnSpPr>
        <p:spPr>
          <a:xfrm flipV="1">
            <a:off x="2256181" y="4672034"/>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4672034"/>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4672034"/>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991613"/>
            <a:ext cx="2703444" cy="338554"/>
          </a:xfrm>
          <a:prstGeom prst="rect">
            <a:avLst/>
          </a:prstGeom>
          <a:solidFill>
            <a:schemeClr val="bg1"/>
          </a:solidFill>
        </p:spPr>
        <p:txBody>
          <a:bodyPr wrap="square" rtlCol="0">
            <a:spAutoFit/>
          </a:bodyPr>
          <a:lstStyle/>
          <a:p>
            <a:r>
              <a:rPr lang="zh-CN" altLang="en-US" sz="1600" smtClean="0"/>
              <a:t>数符</a:t>
            </a:r>
            <a:r>
              <a:rPr lang="en-US" altLang="zh-CN" sz="1600" smtClean="0"/>
              <a:t>	</a:t>
            </a:r>
            <a:r>
              <a:rPr lang="zh-CN" altLang="en-US" sz="1600" smtClean="0"/>
              <a:t>小数部分</a:t>
            </a:r>
            <a:r>
              <a:rPr lang="en-US" altLang="zh-CN" sz="1600" smtClean="0"/>
              <a:t>	  </a:t>
            </a:r>
            <a:r>
              <a:rPr lang="zh-CN" altLang="en-US" sz="1600" smtClean="0"/>
              <a:t>指数</a:t>
            </a:r>
            <a:endParaRPr lang="zh-CN" altLang="en-US" sz="1600"/>
          </a:p>
        </p:txBody>
      </p:sp>
      <p:sp>
        <p:nvSpPr>
          <p:cNvPr id="15" name="文本框 14"/>
          <p:cNvSpPr txBox="1"/>
          <p:nvPr/>
        </p:nvSpPr>
        <p:spPr>
          <a:xfrm>
            <a:off x="1948067" y="5711896"/>
            <a:ext cx="5088835" cy="338554"/>
          </a:xfrm>
          <a:prstGeom prst="rect">
            <a:avLst/>
          </a:prstGeom>
          <a:solidFill>
            <a:schemeClr val="bg1"/>
          </a:solidFill>
        </p:spPr>
        <p:txBody>
          <a:bodyPr wrap="square" rtlCol="0">
            <a:spAutoFit/>
          </a:bodyPr>
          <a:lstStyle/>
          <a:p>
            <a:r>
              <a:rPr lang="en-US" altLang="zh-CN" sz="1600" smtClean="0"/>
              <a:t>   +	.314159	  10</a:t>
            </a:r>
            <a:r>
              <a:rPr lang="en-US" altLang="zh-CN" sz="1600" baseline="30000" smtClean="0"/>
              <a:t>1		</a:t>
            </a:r>
            <a:r>
              <a:rPr lang="en-US" altLang="zh-CN" sz="1600" smtClean="0"/>
              <a:t>3.14159</a:t>
            </a:r>
            <a:endParaRPr lang="zh-CN" altLang="en-US" sz="1600" baseline="30000"/>
          </a:p>
        </p:txBody>
      </p:sp>
      <p:cxnSp>
        <p:nvCxnSpPr>
          <p:cNvPr id="17" name="直接箭头连接符 16"/>
          <p:cNvCxnSpPr/>
          <p:nvPr/>
        </p:nvCxnSpPr>
        <p:spPr>
          <a:xfrm>
            <a:off x="4542181" y="5881173"/>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7245626" y="3016251"/>
            <a:ext cx="4498699" cy="341312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20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r>
              <a:rPr lang="zh-CN" altLang="en-US" sz="2000" smtClean="0">
                <a:solidFill>
                  <a:schemeClr val="tx1">
                    <a:lumMod val="75000"/>
                    <a:lumOff val="25000"/>
                  </a:schemeClr>
                </a:solidFill>
              </a:rPr>
              <a:t>。</a:t>
            </a:r>
            <a:endParaRPr lang="zh-CN" altLang="en-US" sz="2000">
              <a:solidFill>
                <a:schemeClr val="tx1">
                  <a:lumMod val="75000"/>
                  <a:lumOff val="25000"/>
                </a:schemeClr>
              </a:solidFill>
            </a:endParaRPr>
          </a:p>
        </p:txBody>
      </p:sp>
    </p:spTree>
    <p:extLst>
      <p:ext uri="{BB962C8B-B14F-4D97-AF65-F5344CB8AC3E}">
        <p14:creationId xmlns:p14="http://schemas.microsoft.com/office/powerpoint/2010/main" val="3423218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实型数据</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80823301"/>
              </p:ext>
            </p:extLst>
          </p:nvPr>
        </p:nvGraphicFramePr>
        <p:xfrm>
          <a:off x="957263" y="1485901"/>
          <a:ext cx="10872235" cy="3933110"/>
        </p:xfrm>
        <a:graphic>
          <a:graphicData uri="http://schemas.openxmlformats.org/drawingml/2006/table">
            <a:tbl>
              <a:tblPr firstRow="1">
                <a:tableStyleId>{5C22544A-7EE6-4342-B048-85BDC9FD1C3A}</a:tableStyleId>
              </a:tblPr>
              <a:tblGrid>
                <a:gridCol w="1978455">
                  <a:extLst>
                    <a:ext uri="{9D8B030D-6E8A-4147-A177-3AD203B41FA5}">
                      <a16:colId xmlns:a16="http://schemas.microsoft.com/office/drawing/2014/main" xmlns="" val="1590773303"/>
                    </a:ext>
                  </a:extLst>
                </a:gridCol>
                <a:gridCol w="1215678">
                  <a:extLst>
                    <a:ext uri="{9D8B030D-6E8A-4147-A177-3AD203B41FA5}">
                      <a16:colId xmlns:a16="http://schemas.microsoft.com/office/drawing/2014/main" xmlns="" val="4262790485"/>
                    </a:ext>
                  </a:extLst>
                </a:gridCol>
                <a:gridCol w="1620904">
                  <a:extLst>
                    <a:ext uri="{9D8B030D-6E8A-4147-A177-3AD203B41FA5}">
                      <a16:colId xmlns:a16="http://schemas.microsoft.com/office/drawing/2014/main" xmlns="" val="517018629"/>
                    </a:ext>
                  </a:extLst>
                </a:gridCol>
                <a:gridCol w="6057198">
                  <a:extLst>
                    <a:ext uri="{9D8B030D-6E8A-4147-A177-3AD203B41FA5}">
                      <a16:colId xmlns:a16="http://schemas.microsoft.com/office/drawing/2014/main" xmlns="" val="948962904"/>
                    </a:ext>
                  </a:extLst>
                </a:gridCol>
              </a:tblGrid>
              <a:tr h="786622">
                <a:tc>
                  <a:txBody>
                    <a:bodyPr/>
                    <a:lstStyle/>
                    <a:p>
                      <a:pPr algn="ctr">
                        <a:lnSpc>
                          <a:spcPct val="150000"/>
                        </a:lnSpc>
                      </a:pPr>
                      <a:r>
                        <a:rPr lang="zh-CN" altLang="en-US" sz="2000" smtClean="0"/>
                        <a:t>类型</a:t>
                      </a:r>
                      <a:endParaRPr lang="zh-CN" altLang="en-US" sz="2000"/>
                    </a:p>
                  </a:txBody>
                  <a:tcPr anchor="ctr"/>
                </a:tc>
                <a:tc>
                  <a:txBody>
                    <a:bodyPr/>
                    <a:lstStyle/>
                    <a:p>
                      <a:pPr algn="ctr">
                        <a:lnSpc>
                          <a:spcPct val="150000"/>
                        </a:lnSpc>
                      </a:pPr>
                      <a:r>
                        <a:rPr lang="zh-CN" altLang="en-US" sz="2000" smtClean="0"/>
                        <a:t>字节数</a:t>
                      </a:r>
                      <a:endParaRPr lang="zh-CN" altLang="en-US" sz="2000"/>
                    </a:p>
                  </a:txBody>
                  <a:tcPr anchor="ctr"/>
                </a:tc>
                <a:tc>
                  <a:txBody>
                    <a:bodyPr/>
                    <a:lstStyle/>
                    <a:p>
                      <a:pPr algn="ctr">
                        <a:lnSpc>
                          <a:spcPct val="150000"/>
                        </a:lnSpc>
                      </a:pPr>
                      <a:r>
                        <a:rPr lang="zh-CN" altLang="en-US" sz="2000" smtClean="0"/>
                        <a:t>有效数字</a:t>
                      </a:r>
                      <a:endParaRPr lang="zh-CN" altLang="en-US" sz="2000"/>
                    </a:p>
                  </a:txBody>
                  <a:tcPr anchor="ctr"/>
                </a:tc>
                <a:tc>
                  <a:txBody>
                    <a:bodyPr/>
                    <a:lstStyle/>
                    <a:p>
                      <a:pPr algn="ctr">
                        <a:lnSpc>
                          <a:spcPct val="150000"/>
                        </a:lnSpc>
                      </a:pPr>
                      <a:r>
                        <a:rPr lang="zh-CN" altLang="en-US" sz="2000" smtClean="0"/>
                        <a:t>数值范围（绝对值）</a:t>
                      </a:r>
                      <a:endParaRPr lang="zh-CN" altLang="en-US" sz="2000"/>
                    </a:p>
                  </a:txBody>
                  <a:tcPr anchor="ctr"/>
                </a:tc>
                <a:extLst>
                  <a:ext uri="{0D108BD9-81ED-4DB2-BD59-A6C34878D82A}">
                    <a16:rowId xmlns:a16="http://schemas.microsoft.com/office/drawing/2014/main" xmlns="" val="4066261796"/>
                  </a:ext>
                </a:extLst>
              </a:tr>
              <a:tr h="786622">
                <a:tc>
                  <a:txBody>
                    <a:bodyPr/>
                    <a:lstStyle/>
                    <a:p>
                      <a:pPr algn="ctr">
                        <a:lnSpc>
                          <a:spcPct val="150000"/>
                        </a:lnSpc>
                      </a:pPr>
                      <a:r>
                        <a:rPr lang="en-US" altLang="zh-CN" sz="2000" b="1" smtClean="0"/>
                        <a:t>float</a:t>
                      </a:r>
                      <a:endParaRPr lang="zh-CN" altLang="en-US" sz="2000" b="1"/>
                    </a:p>
                  </a:txBody>
                  <a:tcPr anchor="ctr"/>
                </a:tc>
                <a:tc>
                  <a:txBody>
                    <a:bodyPr/>
                    <a:lstStyle/>
                    <a:p>
                      <a:pPr algn="ctr">
                        <a:lnSpc>
                          <a:spcPct val="150000"/>
                        </a:lnSpc>
                      </a:pPr>
                      <a:r>
                        <a:rPr lang="en-US" altLang="zh-CN" sz="2000" b="1" smtClean="0"/>
                        <a:t>4</a:t>
                      </a:r>
                      <a:endParaRPr lang="zh-CN" altLang="en-US" sz="2000" b="1"/>
                    </a:p>
                  </a:txBody>
                  <a:tcPr anchor="ctr"/>
                </a:tc>
                <a:tc>
                  <a:txBody>
                    <a:bodyPr/>
                    <a:lstStyle/>
                    <a:p>
                      <a:pPr algn="ctr">
                        <a:lnSpc>
                          <a:spcPct val="150000"/>
                        </a:lnSpc>
                      </a:pPr>
                      <a:r>
                        <a:rPr lang="en-US" altLang="zh-CN" sz="2000" b="1" smtClean="0"/>
                        <a:t>6</a:t>
                      </a:r>
                      <a:endParaRPr lang="zh-CN" altLang="en-US" sz="2000" b="1"/>
                    </a:p>
                  </a:txBody>
                  <a:tcPr anchor="ctr"/>
                </a:tc>
                <a:tc>
                  <a:txBody>
                    <a:bodyPr/>
                    <a:lstStyle/>
                    <a:p>
                      <a:pPr algn="dist">
                        <a:lnSpc>
                          <a:spcPct val="150000"/>
                        </a:lnSpc>
                      </a:pPr>
                      <a:r>
                        <a:rPr lang="en-US" altLang="zh-CN" sz="2000" b="1" smtClean="0"/>
                        <a:t>0</a:t>
                      </a:r>
                      <a:r>
                        <a:rPr lang="zh-CN" altLang="en-US" sz="2000" b="1" smtClean="0"/>
                        <a:t>以及</a:t>
                      </a:r>
                      <a:r>
                        <a:rPr lang="en-US" altLang="zh-CN" sz="2000" b="1" smtClean="0"/>
                        <a:t>1.2</a:t>
                      </a:r>
                      <a:r>
                        <a:rPr lang="zh-CN" altLang="en-US" sz="2000" b="1" smtClean="0"/>
                        <a:t>*</a:t>
                      </a:r>
                      <a:r>
                        <a:rPr lang="en-US" altLang="zh-CN" sz="2000" b="1" smtClean="0"/>
                        <a:t>10</a:t>
                      </a:r>
                      <a:r>
                        <a:rPr lang="en-US" altLang="zh-CN" sz="2000" b="1" baseline="30000" smtClean="0"/>
                        <a:t>-38</a:t>
                      </a:r>
                      <a:r>
                        <a:rPr lang="en-US" altLang="zh-CN" sz="2000" b="1" smtClean="0"/>
                        <a:t>~3.4</a:t>
                      </a:r>
                      <a:r>
                        <a:rPr lang="zh-CN" altLang="en-US" sz="2000" b="1" smtClean="0"/>
                        <a:t>*</a:t>
                      </a:r>
                      <a:r>
                        <a:rPr lang="en-US" altLang="zh-CN" sz="2000" b="1" smtClean="0"/>
                        <a:t>10</a:t>
                      </a:r>
                      <a:r>
                        <a:rPr lang="en-US" altLang="zh-CN" sz="2000" b="1" baseline="30000" smtClean="0"/>
                        <a:t>38</a:t>
                      </a:r>
                      <a:endParaRPr lang="zh-CN" altLang="en-US" sz="2000" b="1" baseline="30000"/>
                    </a:p>
                  </a:txBody>
                  <a:tcPr marL="900000" marR="900000" anchor="ctr"/>
                </a:tc>
                <a:extLst>
                  <a:ext uri="{0D108BD9-81ED-4DB2-BD59-A6C34878D82A}">
                    <a16:rowId xmlns:a16="http://schemas.microsoft.com/office/drawing/2014/main" xmlns="" val="899240883"/>
                  </a:ext>
                </a:extLst>
              </a:tr>
              <a:tr h="786622">
                <a:tc>
                  <a:txBody>
                    <a:bodyPr/>
                    <a:lstStyle/>
                    <a:p>
                      <a:pPr algn="ctr">
                        <a:lnSpc>
                          <a:spcPct val="150000"/>
                        </a:lnSpc>
                      </a:pPr>
                      <a:r>
                        <a:rPr lang="en-US" altLang="zh-CN" sz="2000" b="1" smtClean="0"/>
                        <a:t>double</a:t>
                      </a:r>
                      <a:endParaRPr lang="zh-CN" altLang="en-US" sz="2000" b="1"/>
                    </a:p>
                  </a:txBody>
                  <a:tcPr anchor="ctr"/>
                </a:tc>
                <a:tc>
                  <a:txBody>
                    <a:bodyPr/>
                    <a:lstStyle/>
                    <a:p>
                      <a:pPr algn="ctr">
                        <a:lnSpc>
                          <a:spcPct val="150000"/>
                        </a:lnSpc>
                      </a:pPr>
                      <a:r>
                        <a:rPr lang="en-US" altLang="zh-CN" sz="2000" b="1" smtClean="0"/>
                        <a:t>8</a:t>
                      </a:r>
                      <a:endParaRPr lang="zh-CN" altLang="en-US" sz="2000" b="1"/>
                    </a:p>
                  </a:txBody>
                  <a:tcPr anchor="ctr"/>
                </a:tc>
                <a:tc>
                  <a:txBody>
                    <a:bodyPr/>
                    <a:lstStyle/>
                    <a:p>
                      <a:pPr algn="ctr">
                        <a:lnSpc>
                          <a:spcPct val="150000"/>
                        </a:lnSpc>
                      </a:pPr>
                      <a:r>
                        <a:rPr lang="en-US" altLang="zh-CN" sz="2000" b="1" smtClean="0"/>
                        <a:t>15</a:t>
                      </a:r>
                      <a:endParaRPr lang="zh-CN" altLang="en-US" sz="2000" b="1"/>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b="1" smtClean="0"/>
                        <a:t>0</a:t>
                      </a:r>
                      <a:r>
                        <a:rPr lang="zh-CN" altLang="en-US" sz="2000" b="1" smtClean="0"/>
                        <a:t>以及</a:t>
                      </a:r>
                      <a:r>
                        <a:rPr lang="en-US" altLang="zh-CN" sz="2000" b="1" smtClean="0"/>
                        <a:t>2.3</a:t>
                      </a:r>
                      <a:r>
                        <a:rPr lang="zh-CN" altLang="en-US" sz="2000" b="1" smtClean="0"/>
                        <a:t>*</a:t>
                      </a:r>
                      <a:r>
                        <a:rPr lang="en-US" altLang="zh-CN" sz="2000" b="1" smtClean="0"/>
                        <a:t>10</a:t>
                      </a:r>
                      <a:r>
                        <a:rPr lang="en-US" altLang="zh-CN" sz="2000" b="1" baseline="30000" smtClean="0"/>
                        <a:t>-308</a:t>
                      </a:r>
                      <a:r>
                        <a:rPr lang="en-US" altLang="zh-CN" sz="2000" b="1" smtClean="0"/>
                        <a:t>~1.7</a:t>
                      </a:r>
                      <a:r>
                        <a:rPr lang="zh-CN" altLang="en-US" sz="2000" b="1" smtClean="0"/>
                        <a:t>*</a:t>
                      </a:r>
                      <a:r>
                        <a:rPr lang="en-US" altLang="zh-CN" sz="2000" b="1" smtClean="0"/>
                        <a:t>10</a:t>
                      </a:r>
                      <a:r>
                        <a:rPr lang="en-US" altLang="zh-CN" sz="2000" b="1" baseline="30000" smtClean="0"/>
                        <a:t>308</a:t>
                      </a:r>
                      <a:endParaRPr lang="zh-CN" altLang="en-US" sz="2000" b="1" baseline="30000" smtClean="0"/>
                    </a:p>
                  </a:txBody>
                  <a:tcPr marL="900000" marR="900000" anchor="ctr"/>
                </a:tc>
                <a:extLst>
                  <a:ext uri="{0D108BD9-81ED-4DB2-BD59-A6C34878D82A}">
                    <a16:rowId xmlns:a16="http://schemas.microsoft.com/office/drawing/2014/main" xmlns="" val="913522912"/>
                  </a:ext>
                </a:extLst>
              </a:tr>
              <a:tr h="786622">
                <a:tc rowSpan="2">
                  <a:txBody>
                    <a:bodyPr/>
                    <a:lstStyle/>
                    <a:p>
                      <a:pPr algn="ctr">
                        <a:lnSpc>
                          <a:spcPct val="150000"/>
                        </a:lnSpc>
                      </a:pPr>
                      <a:r>
                        <a:rPr lang="en-US" altLang="zh-CN" sz="2000" b="1" smtClean="0"/>
                        <a:t>long double</a:t>
                      </a:r>
                      <a:endParaRPr lang="zh-CN" altLang="en-US" sz="2000" b="1"/>
                    </a:p>
                  </a:txBody>
                  <a:tcPr anchor="ctr"/>
                </a:tc>
                <a:tc>
                  <a:txBody>
                    <a:bodyPr/>
                    <a:lstStyle/>
                    <a:p>
                      <a:pPr algn="ctr">
                        <a:lnSpc>
                          <a:spcPct val="150000"/>
                        </a:lnSpc>
                      </a:pPr>
                      <a:r>
                        <a:rPr lang="en-US" altLang="zh-CN" sz="2000" b="1" smtClean="0"/>
                        <a:t>8</a:t>
                      </a:r>
                      <a:endParaRPr lang="zh-CN" altLang="en-US" sz="2000" b="1"/>
                    </a:p>
                  </a:txBody>
                  <a:tcPr anchor="ctr"/>
                </a:tc>
                <a:tc>
                  <a:txBody>
                    <a:bodyPr/>
                    <a:lstStyle/>
                    <a:p>
                      <a:pPr algn="ctr">
                        <a:lnSpc>
                          <a:spcPct val="150000"/>
                        </a:lnSpc>
                      </a:pPr>
                      <a:r>
                        <a:rPr lang="en-US" altLang="zh-CN" sz="2000" b="1" smtClean="0"/>
                        <a:t>15</a:t>
                      </a:r>
                      <a:endParaRPr lang="zh-CN" altLang="en-US" sz="2000" b="1"/>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b="1" smtClean="0"/>
                        <a:t>0</a:t>
                      </a:r>
                      <a:r>
                        <a:rPr lang="zh-CN" altLang="en-US" sz="2000" b="1" smtClean="0"/>
                        <a:t>以及</a:t>
                      </a:r>
                      <a:r>
                        <a:rPr lang="en-US" altLang="zh-CN" sz="2000" b="1" smtClean="0"/>
                        <a:t>2.3</a:t>
                      </a:r>
                      <a:r>
                        <a:rPr lang="zh-CN" altLang="en-US" sz="2000" b="1" smtClean="0"/>
                        <a:t>*</a:t>
                      </a:r>
                      <a:r>
                        <a:rPr lang="en-US" altLang="zh-CN" sz="2000" b="1" smtClean="0"/>
                        <a:t>10</a:t>
                      </a:r>
                      <a:r>
                        <a:rPr lang="en-US" altLang="zh-CN" sz="2000" b="1" baseline="30000" smtClean="0"/>
                        <a:t>-308</a:t>
                      </a:r>
                      <a:r>
                        <a:rPr lang="en-US" altLang="zh-CN" sz="2000" b="1" smtClean="0"/>
                        <a:t>~1.7</a:t>
                      </a:r>
                      <a:r>
                        <a:rPr lang="zh-CN" altLang="en-US" sz="2000" b="1" smtClean="0"/>
                        <a:t>*</a:t>
                      </a:r>
                      <a:r>
                        <a:rPr lang="en-US" altLang="zh-CN" sz="2000" b="1" smtClean="0"/>
                        <a:t>10</a:t>
                      </a:r>
                      <a:r>
                        <a:rPr lang="en-US" altLang="zh-CN" sz="2000" b="1" baseline="30000" smtClean="0"/>
                        <a:t>308</a:t>
                      </a:r>
                      <a:endParaRPr lang="zh-CN" altLang="en-US" sz="2000" b="1" baseline="30000" smtClean="0"/>
                    </a:p>
                  </a:txBody>
                  <a:tcPr marL="900000" marR="900000" anchor="ctr"/>
                </a:tc>
                <a:extLst>
                  <a:ext uri="{0D108BD9-81ED-4DB2-BD59-A6C34878D82A}">
                    <a16:rowId xmlns:a16="http://schemas.microsoft.com/office/drawing/2014/main" xmlns="" val="2586992659"/>
                  </a:ext>
                </a:extLst>
              </a:tr>
              <a:tr h="786622">
                <a:tc vMerge="1">
                  <a:txBody>
                    <a:bodyPr/>
                    <a:lstStyle/>
                    <a:p>
                      <a:endParaRPr lang="zh-CN" altLang="en-US" dirty="0"/>
                    </a:p>
                  </a:txBody>
                  <a:tcPr/>
                </a:tc>
                <a:tc>
                  <a:txBody>
                    <a:bodyPr/>
                    <a:lstStyle/>
                    <a:p>
                      <a:pPr algn="ctr">
                        <a:lnSpc>
                          <a:spcPct val="150000"/>
                        </a:lnSpc>
                      </a:pPr>
                      <a:r>
                        <a:rPr lang="en-US" altLang="zh-CN" sz="2000" b="1" smtClean="0"/>
                        <a:t>16</a:t>
                      </a:r>
                      <a:endParaRPr lang="zh-CN" altLang="en-US" sz="2000" b="1"/>
                    </a:p>
                  </a:txBody>
                  <a:tcPr anchor="ctr"/>
                </a:tc>
                <a:tc>
                  <a:txBody>
                    <a:bodyPr/>
                    <a:lstStyle/>
                    <a:p>
                      <a:pPr algn="ctr">
                        <a:lnSpc>
                          <a:spcPct val="150000"/>
                        </a:lnSpc>
                      </a:pPr>
                      <a:r>
                        <a:rPr lang="en-US" altLang="zh-CN" sz="2000" b="1" smtClean="0"/>
                        <a:t>19</a:t>
                      </a:r>
                      <a:endParaRPr lang="zh-CN" altLang="en-US" sz="2000" b="1"/>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b="1" smtClean="0"/>
                        <a:t>0</a:t>
                      </a:r>
                      <a:r>
                        <a:rPr lang="zh-CN" altLang="en-US" sz="2000" b="1" smtClean="0"/>
                        <a:t>以及</a:t>
                      </a:r>
                      <a:r>
                        <a:rPr lang="en-US" altLang="zh-CN" sz="2000" b="1" smtClean="0"/>
                        <a:t>3.4</a:t>
                      </a:r>
                      <a:r>
                        <a:rPr lang="zh-CN" altLang="en-US" sz="2000" b="1" smtClean="0"/>
                        <a:t>*</a:t>
                      </a:r>
                      <a:r>
                        <a:rPr lang="en-US" altLang="zh-CN" sz="2000" b="1" smtClean="0"/>
                        <a:t>10</a:t>
                      </a:r>
                      <a:r>
                        <a:rPr lang="en-US" altLang="zh-CN" sz="2000" b="1" baseline="30000" smtClean="0"/>
                        <a:t>-4932</a:t>
                      </a:r>
                      <a:r>
                        <a:rPr lang="en-US" altLang="zh-CN" sz="2000" b="1" smtClean="0"/>
                        <a:t>~1.1</a:t>
                      </a:r>
                      <a:r>
                        <a:rPr lang="zh-CN" altLang="en-US" sz="2000" b="1" smtClean="0"/>
                        <a:t>*</a:t>
                      </a:r>
                      <a:r>
                        <a:rPr lang="en-US" altLang="zh-CN" sz="2000" b="1" smtClean="0"/>
                        <a:t>10</a:t>
                      </a:r>
                      <a:r>
                        <a:rPr lang="en-US" altLang="zh-CN" sz="2000" b="1" baseline="30000" smtClean="0"/>
                        <a:t>4932</a:t>
                      </a:r>
                      <a:endParaRPr lang="zh-CN" altLang="en-US" sz="2000" b="1" baseline="30000" smtClean="0"/>
                    </a:p>
                  </a:txBody>
                  <a:tcPr marL="900000" marR="900000" anchor="ctr"/>
                </a:tc>
                <a:extLst>
                  <a:ext uri="{0D108BD9-81ED-4DB2-BD59-A6C34878D82A}">
                    <a16:rowId xmlns:a16="http://schemas.microsoft.com/office/drawing/2014/main" xmlns="" val="3662252631"/>
                  </a:ext>
                </a:extLst>
              </a:tr>
            </a:tbl>
          </a:graphicData>
        </a:graphic>
      </p:graphicFrame>
    </p:spTree>
    <p:extLst>
      <p:ext uri="{BB962C8B-B14F-4D97-AF65-F5344CB8AC3E}">
        <p14:creationId xmlns:p14="http://schemas.microsoft.com/office/powerpoint/2010/main" val="20695809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常量的类型</a:t>
            </a:r>
            <a:endParaRPr lang="zh-CN" altLang="en-US"/>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a:latin typeface="+mn-ea"/>
                <a:ea typeface="+mn-ea"/>
              </a:rPr>
              <a:t>从常量的表示形式即可以判定其类型</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smtClean="0">
                <a:latin typeface="+mn-ea"/>
                <a:ea typeface="+mn-ea"/>
              </a:rPr>
              <a:t>不</a:t>
            </a:r>
            <a:r>
              <a:rPr lang="zh-CN" altLang="en-US" sz="2000">
                <a:latin typeface="+mn-ea"/>
                <a:ea typeface="+mn-ea"/>
              </a:rPr>
              <a:t>带小数点的数值是整型常量，但应注意其有效范围</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在一个整数的末尾加大写字母</a:t>
            </a:r>
            <a:r>
              <a:rPr lang="en-US" altLang="zh-CN" sz="2000">
                <a:latin typeface="+mn-ea"/>
                <a:ea typeface="+mn-ea"/>
              </a:rPr>
              <a:t>L</a:t>
            </a:r>
            <a:r>
              <a:rPr lang="zh-CN" altLang="en-US" sz="2000">
                <a:latin typeface="+mn-ea"/>
                <a:ea typeface="+mn-ea"/>
              </a:rPr>
              <a:t>或小写字母</a:t>
            </a:r>
            <a:r>
              <a:rPr lang="en-US" altLang="zh-CN" sz="2000">
                <a:latin typeface="+mn-ea"/>
                <a:ea typeface="+mn-ea"/>
              </a:rPr>
              <a:t>l</a:t>
            </a:r>
            <a:r>
              <a:rPr lang="zh-CN" altLang="en-US" sz="2000">
                <a:latin typeface="+mn-ea"/>
                <a:ea typeface="+mn-ea"/>
              </a:rPr>
              <a:t>，表示它是长整型</a:t>
            </a:r>
            <a:r>
              <a:rPr lang="en-US" altLang="zh-CN" sz="2000">
                <a:latin typeface="+mn-ea"/>
                <a:ea typeface="+mn-ea"/>
              </a:rPr>
              <a:t>(long </a:t>
            </a:r>
            <a:r>
              <a:rPr lang="en-US" altLang="zh-CN" sz="2000" err="1">
                <a:latin typeface="+mn-ea"/>
                <a:ea typeface="+mn-ea"/>
              </a:rPr>
              <a:t>int</a:t>
            </a:r>
            <a:r>
              <a:rPr lang="en-US" altLang="zh-CN" sz="2000">
                <a:latin typeface="+mn-ea"/>
                <a:ea typeface="+mn-ea"/>
              </a:rPr>
              <a:t>)</a:t>
            </a:r>
            <a:r>
              <a:rPr lang="zh-CN" altLang="en-US" sz="2000" smtClean="0">
                <a:latin typeface="+mn-ea"/>
                <a:ea typeface="+mn-ea"/>
              </a:rPr>
              <a:t>。</a:t>
            </a:r>
            <a:endParaRPr lang="en-US" altLang="zh-CN" sz="2000" smtClean="0">
              <a:latin typeface="+mn-ea"/>
              <a:ea typeface="+mn-ea"/>
            </a:endParaRPr>
          </a:p>
          <a:p>
            <a:pPr>
              <a:lnSpc>
                <a:spcPct val="100000"/>
              </a:lnSpc>
            </a:pPr>
            <a:r>
              <a:rPr lang="zh-CN" altLang="en-US" sz="2000">
                <a:latin typeface="+mn-ea"/>
                <a:ea typeface="+mn-ea"/>
              </a:rPr>
              <a:t>凡以小数形式或指数形式出现的实数均是浮点型常量，在内存中都以指数形式存储</a:t>
            </a:r>
            <a:r>
              <a:rPr lang="zh-CN" altLang="en-US" sz="2000" smtClean="0">
                <a:latin typeface="+mn-ea"/>
                <a:ea typeface="+mn-ea"/>
              </a:rPr>
              <a:t>。</a:t>
            </a:r>
            <a:endParaRPr lang="en-US" altLang="zh-CN" sz="2000" smtClean="0">
              <a:latin typeface="+mn-ea"/>
              <a:ea typeface="+mn-ea"/>
            </a:endParaRPr>
          </a:p>
          <a:p>
            <a:pPr>
              <a:lnSpc>
                <a:spcPct val="100000"/>
              </a:lnSpc>
            </a:pPr>
            <a:r>
              <a:rPr lang="en-US" altLang="zh-CN" sz="2000">
                <a:latin typeface="+mn-ea"/>
                <a:ea typeface="+mn-ea"/>
              </a:rPr>
              <a:t>C</a:t>
            </a:r>
            <a:r>
              <a:rPr lang="zh-CN" altLang="en-US" sz="2000">
                <a:latin typeface="+mn-ea"/>
                <a:ea typeface="+mn-ea"/>
              </a:rPr>
              <a:t>编译系统把浮点型常量都按</a:t>
            </a:r>
            <a:r>
              <a:rPr lang="zh-CN" altLang="en-US" sz="2000" b="1">
                <a:latin typeface="+mn-ea"/>
                <a:ea typeface="+mn-ea"/>
              </a:rPr>
              <a:t>双精度</a:t>
            </a:r>
            <a:r>
              <a:rPr lang="zh-CN" altLang="en-US" sz="2000">
                <a:latin typeface="+mn-ea"/>
                <a:ea typeface="+mn-ea"/>
              </a:rPr>
              <a:t>处理，分配</a:t>
            </a:r>
            <a:r>
              <a:rPr lang="en-US" altLang="zh-CN" sz="2000">
                <a:latin typeface="+mn-ea"/>
                <a:ea typeface="+mn-ea"/>
              </a:rPr>
              <a:t>8</a:t>
            </a:r>
            <a:r>
              <a:rPr lang="zh-CN" altLang="en-US" sz="2000">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val="3110372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常量、变量与类型</a:t>
            </a:r>
            <a:endParaRPr lang="zh-CN" altLang="en-US"/>
          </a:p>
        </p:txBody>
      </p:sp>
      <p:sp>
        <p:nvSpPr>
          <p:cNvPr id="4" name="圆角矩形 3"/>
          <p:cNvSpPr/>
          <p:nvPr/>
        </p:nvSpPr>
        <p:spPr>
          <a:xfrm>
            <a:off x="1186070" y="1559148"/>
            <a:ext cx="9568070" cy="626839"/>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a:t>float a=3.14159</a:t>
            </a:r>
            <a:r>
              <a:rPr lang="en-US" altLang="zh-CN" sz="2400" smtClean="0"/>
              <a:t>;	</a:t>
            </a:r>
            <a:endParaRPr lang="en-US" altLang="zh-CN" sz="2400" smtClean="0">
              <a:solidFill>
                <a:srgbClr val="008000"/>
              </a:solidFill>
            </a:endParaRPr>
          </a:p>
        </p:txBody>
      </p:sp>
      <p:sp>
        <p:nvSpPr>
          <p:cNvPr id="6" name="圆角矩形 5"/>
          <p:cNvSpPr/>
          <p:nvPr/>
        </p:nvSpPr>
        <p:spPr>
          <a:xfrm>
            <a:off x="1186070" y="2871789"/>
            <a:ext cx="9568070" cy="97155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a:t>float a=3.14159f;		</a:t>
            </a:r>
          </a:p>
          <a:p>
            <a:r>
              <a:rPr lang="en-US" altLang="zh-CN" sz="2400"/>
              <a:t>long double a = 1.23L;	</a:t>
            </a:r>
          </a:p>
        </p:txBody>
      </p:sp>
      <p:sp>
        <p:nvSpPr>
          <p:cNvPr id="8" name="圆角矩形 7"/>
          <p:cNvSpPr/>
          <p:nvPr/>
        </p:nvSpPr>
        <p:spPr>
          <a:xfrm>
            <a:off x="1186070" y="4471988"/>
            <a:ext cx="9568070" cy="109339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err="1"/>
              <a:t>int</a:t>
            </a:r>
            <a:r>
              <a:rPr lang="en-US" altLang="zh-CN" sz="2400"/>
              <a:t> a; a=3; 	</a:t>
            </a:r>
            <a:endParaRPr lang="zh-CN" altLang="en-US" sz="2400"/>
          </a:p>
          <a:p>
            <a:r>
              <a:rPr lang="en-US" altLang="zh-CN" sz="2400" err="1"/>
              <a:t>int</a:t>
            </a:r>
            <a:r>
              <a:rPr lang="en-US" altLang="zh-CN" sz="2400"/>
              <a:t>=3;		</a:t>
            </a:r>
          </a:p>
        </p:txBody>
      </p:sp>
    </p:spTree>
    <p:extLst>
      <p:ext uri="{BB962C8B-B14F-4D97-AF65-F5344CB8AC3E}">
        <p14:creationId xmlns:p14="http://schemas.microsoft.com/office/powerpoint/2010/main" val="705197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extLst>
      <p:ext uri="{BB962C8B-B14F-4D97-AF65-F5344CB8AC3E}">
        <p14:creationId xmlns:p14="http://schemas.microsoft.com/office/powerpoint/2010/main" val="951695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常用的算数运算符</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76860359"/>
              </p:ext>
            </p:extLst>
          </p:nvPr>
        </p:nvGraphicFramePr>
        <p:xfrm>
          <a:off x="948369" y="1564395"/>
          <a:ext cx="7392320" cy="481584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xmlns="" val="3890676953"/>
                    </a:ext>
                  </a:extLst>
                </a:gridCol>
                <a:gridCol w="2931218">
                  <a:extLst>
                    <a:ext uri="{9D8B030D-6E8A-4147-A177-3AD203B41FA5}">
                      <a16:colId xmlns:a16="http://schemas.microsoft.com/office/drawing/2014/main" xmlns="" val="3235808983"/>
                    </a:ext>
                  </a:extLst>
                </a:gridCol>
                <a:gridCol w="1314450">
                  <a:extLst>
                    <a:ext uri="{9D8B030D-6E8A-4147-A177-3AD203B41FA5}">
                      <a16:colId xmlns:a16="http://schemas.microsoft.com/office/drawing/2014/main" xmlns="" val="2685979042"/>
                    </a:ext>
                  </a:extLst>
                </a:gridCol>
                <a:gridCol w="2111339">
                  <a:extLst>
                    <a:ext uri="{9D8B030D-6E8A-4147-A177-3AD203B41FA5}">
                      <a16:colId xmlns:a16="http://schemas.microsoft.com/office/drawing/2014/main" xmlns=""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350747444"/>
                  </a:ext>
                </a:extLst>
              </a:tr>
              <a:tr h="360000">
                <a:tc>
                  <a:txBody>
                    <a:bodyPr/>
                    <a:lstStyle/>
                    <a:p>
                      <a:pPr algn="ctr">
                        <a:lnSpc>
                          <a:spcPct val="200000"/>
                        </a:lnSpc>
                        <a:spcAft>
                          <a:spcPts val="0"/>
                        </a:spcAft>
                      </a:pP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正号运算符</a:t>
                      </a:r>
                      <a:r>
                        <a:rPr lang="en-US" sz="2000" kern="100">
                          <a:effectLst/>
                        </a:rPr>
                        <a:t>(</a:t>
                      </a:r>
                      <a:r>
                        <a:rPr lang="zh-CN" sz="2000" kern="100">
                          <a:effectLst/>
                        </a:rPr>
                        <a:t>单目运算符</a:t>
                      </a: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a:t>
                      </a:r>
                      <a:r>
                        <a:rPr lang="en-US" sz="2000" kern="100">
                          <a:effectLst/>
                        </a:rPr>
                        <a:t>a</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的值</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699790426"/>
                  </a:ext>
                </a:extLst>
              </a:tr>
              <a:tr h="360000">
                <a:tc>
                  <a:txBody>
                    <a:bodyPr/>
                    <a:lstStyle/>
                    <a:p>
                      <a:pPr algn="ctr">
                        <a:lnSpc>
                          <a:spcPct val="200000"/>
                        </a:lnSpc>
                        <a:spcAft>
                          <a:spcPts val="0"/>
                        </a:spcAft>
                      </a:pP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负号运算符</a:t>
                      </a:r>
                      <a:r>
                        <a:rPr lang="en-US" sz="2000" kern="100">
                          <a:effectLst/>
                        </a:rPr>
                        <a:t>(</a:t>
                      </a:r>
                      <a:r>
                        <a:rPr lang="zh-CN" sz="2000" kern="100">
                          <a:effectLst/>
                        </a:rPr>
                        <a:t>单目运算符</a:t>
                      </a: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的算术负值</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107255402"/>
                  </a:ext>
                </a:extLst>
              </a:tr>
              <a:tr h="360000">
                <a:tc>
                  <a:txBody>
                    <a:bodyPr/>
                    <a:lstStyle/>
                    <a:p>
                      <a:pPr algn="ctr">
                        <a:lnSpc>
                          <a:spcPct val="200000"/>
                        </a:lnSpc>
                        <a:spcAft>
                          <a:spcPts val="0"/>
                        </a:spcAft>
                      </a:pP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乘法运算符</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a*b</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和</a:t>
                      </a:r>
                      <a:r>
                        <a:rPr lang="en-US" sz="2000" kern="100">
                          <a:effectLst/>
                        </a:rPr>
                        <a:t>b</a:t>
                      </a:r>
                      <a:r>
                        <a:rPr lang="zh-CN" sz="2000" kern="100">
                          <a:effectLst/>
                        </a:rPr>
                        <a:t>的乘积</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351891970"/>
                  </a:ext>
                </a:extLst>
              </a:tr>
              <a:tr h="360000">
                <a:tc>
                  <a:txBody>
                    <a:bodyPr/>
                    <a:lstStyle/>
                    <a:p>
                      <a:pPr algn="ctr">
                        <a:lnSpc>
                          <a:spcPct val="200000"/>
                        </a:lnSpc>
                        <a:spcAft>
                          <a:spcPts val="0"/>
                        </a:spcAft>
                      </a:pPr>
                      <a:r>
                        <a:rPr lang="zh-CN"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除法运算符</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a:t>
                      </a:r>
                      <a:r>
                        <a:rPr lang="en-US" sz="2000" kern="100">
                          <a:effectLst/>
                        </a:rPr>
                        <a:t>b</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除以</a:t>
                      </a:r>
                      <a:r>
                        <a:rPr lang="en-US" sz="2000" kern="100">
                          <a:effectLst/>
                        </a:rPr>
                        <a:t>b</a:t>
                      </a:r>
                      <a:r>
                        <a:rPr lang="zh-CN" sz="2000" kern="100">
                          <a:effectLst/>
                        </a:rPr>
                        <a:t>的商</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425223898"/>
                  </a:ext>
                </a:extLst>
              </a:tr>
              <a:tr h="360000">
                <a:tc>
                  <a:txBody>
                    <a:bodyPr/>
                    <a:lstStyle/>
                    <a:p>
                      <a:pPr algn="ctr">
                        <a:lnSpc>
                          <a:spcPct val="200000"/>
                        </a:lnSpc>
                        <a:spcAft>
                          <a:spcPts val="0"/>
                        </a:spcAft>
                      </a:pPr>
                      <a:r>
                        <a:rPr lang="zh-CN"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求余运算符</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a:t>
                      </a:r>
                      <a:r>
                        <a:rPr lang="en-US" sz="2000" kern="100">
                          <a:effectLst/>
                        </a:rPr>
                        <a:t>b</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除以</a:t>
                      </a:r>
                      <a:r>
                        <a:rPr lang="en-US" sz="2000" kern="100">
                          <a:effectLst/>
                        </a:rPr>
                        <a:t>b</a:t>
                      </a:r>
                      <a:r>
                        <a:rPr lang="zh-CN" sz="2000" kern="100">
                          <a:effectLst/>
                        </a:rPr>
                        <a:t>的余数</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284805515"/>
                  </a:ext>
                </a:extLst>
              </a:tr>
              <a:tr h="360000">
                <a:tc>
                  <a:txBody>
                    <a:bodyPr/>
                    <a:lstStyle/>
                    <a:p>
                      <a:pPr algn="ctr">
                        <a:lnSpc>
                          <a:spcPct val="200000"/>
                        </a:lnSpc>
                        <a:spcAft>
                          <a:spcPts val="0"/>
                        </a:spcAft>
                      </a:pPr>
                      <a:r>
                        <a:rPr lang="zh-CN"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加法运算符</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a:t>
                      </a:r>
                      <a:r>
                        <a:rPr lang="en-US" sz="2000" kern="100">
                          <a:effectLst/>
                        </a:rPr>
                        <a:t>b</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和</a:t>
                      </a:r>
                      <a:r>
                        <a:rPr lang="en-US" sz="2000" kern="100">
                          <a:effectLst/>
                        </a:rPr>
                        <a:t>b</a:t>
                      </a:r>
                      <a:r>
                        <a:rPr lang="zh-CN" sz="2000" kern="100">
                          <a:effectLst/>
                        </a:rPr>
                        <a:t>的和</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418200445"/>
                  </a:ext>
                </a:extLst>
              </a:tr>
              <a:tr h="360000">
                <a:tc>
                  <a:txBody>
                    <a:bodyPr/>
                    <a:lstStyle/>
                    <a:p>
                      <a:pPr algn="ctr">
                        <a:lnSpc>
                          <a:spcPct val="200000"/>
                        </a:lnSpc>
                        <a:spcAft>
                          <a:spcPts val="0"/>
                        </a:spcAft>
                      </a:pPr>
                      <a:r>
                        <a:rPr lang="zh-CN" sz="2000" kern="100">
                          <a:effectLst/>
                        </a:rPr>
                        <a:t>－</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2000" kern="100">
                          <a:effectLst/>
                        </a:rPr>
                        <a:t>减法运算符</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a-b</a:t>
                      </a:r>
                      <a:endParaRPr lang="zh-CN" sz="20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2000" kern="100">
                          <a:effectLst/>
                        </a:rPr>
                        <a:t>a</a:t>
                      </a:r>
                      <a:r>
                        <a:rPr lang="zh-CN" sz="2000" kern="100">
                          <a:effectLst/>
                        </a:rPr>
                        <a:t>和</a:t>
                      </a:r>
                      <a:r>
                        <a:rPr lang="en-US" sz="2000" kern="100">
                          <a:effectLst/>
                        </a:rPr>
                        <a:t>b</a:t>
                      </a:r>
                      <a:r>
                        <a:rPr lang="zh-CN" sz="2000" kern="100">
                          <a:effectLst/>
                        </a:rPr>
                        <a:t>的差</a:t>
                      </a:r>
                      <a:endParaRPr lang="zh-CN" sz="20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4131608951"/>
                  </a:ext>
                </a:extLst>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a:t>
            </a:r>
            <a:endParaRPr lang="zh-CN" altLang="en-US"/>
          </a:p>
        </p:txBody>
      </p:sp>
      <p:sp>
        <p:nvSpPr>
          <p:cNvPr id="4" name="矩形 3"/>
          <p:cNvSpPr/>
          <p:nvPr/>
        </p:nvSpPr>
        <p:spPr>
          <a:xfrm>
            <a:off x="1928813" y="1877974"/>
            <a:ext cx="7643008" cy="1165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a:t>++</a:t>
            </a:r>
            <a:r>
              <a:rPr lang="en-US" altLang="zh-CN" sz="2400" err="1"/>
              <a:t>i</a:t>
            </a:r>
            <a:r>
              <a:rPr lang="zh-CN" altLang="en-US" sz="2400"/>
              <a:t>，</a:t>
            </a:r>
            <a:r>
              <a:rPr lang="en-US" altLang="zh-CN" sz="2400" smtClean="0"/>
              <a:t>--</a:t>
            </a:r>
            <a:r>
              <a:rPr lang="en-US" altLang="zh-CN" sz="2400" err="1" smtClean="0"/>
              <a:t>i</a:t>
            </a:r>
            <a:r>
              <a:rPr lang="en-US" altLang="zh-CN" sz="2400" smtClean="0"/>
              <a:t>		</a:t>
            </a:r>
            <a:r>
              <a:rPr lang="zh-CN" altLang="en-US" sz="2400" smtClean="0"/>
              <a:t>在</a:t>
            </a:r>
            <a:r>
              <a:rPr lang="zh-CN" altLang="en-US" sz="2400"/>
              <a:t>使用ｉ之前，先使ｉ的值</a:t>
            </a:r>
            <a:r>
              <a:rPr lang="zh-CN" altLang="en-US" sz="2400" smtClean="0"/>
              <a:t>加</a:t>
            </a:r>
            <a:r>
              <a:rPr lang="en-US" altLang="zh-CN" sz="2400" smtClean="0"/>
              <a:t>/</a:t>
            </a:r>
            <a:r>
              <a:rPr lang="zh-CN" altLang="en-US" sz="2400" smtClean="0"/>
              <a:t>减</a:t>
            </a:r>
            <a:r>
              <a:rPr lang="en-US" altLang="zh-CN" sz="2400" smtClean="0"/>
              <a:t>1</a:t>
            </a:r>
            <a:endParaRPr lang="en-US" altLang="zh-CN" sz="2400"/>
          </a:p>
          <a:p>
            <a:pPr>
              <a:lnSpc>
                <a:spcPct val="150000"/>
              </a:lnSpc>
            </a:pPr>
            <a:r>
              <a:rPr lang="en-US" altLang="zh-CN" sz="2400" err="1"/>
              <a:t>i</a:t>
            </a:r>
            <a:r>
              <a:rPr lang="en-US" altLang="zh-CN" sz="2400"/>
              <a:t>++</a:t>
            </a:r>
            <a:r>
              <a:rPr lang="zh-CN" altLang="en-US" sz="2400"/>
              <a:t>，</a:t>
            </a:r>
            <a:r>
              <a:rPr lang="en-US" altLang="zh-CN" sz="2400" err="1"/>
              <a:t>i</a:t>
            </a:r>
            <a:r>
              <a:rPr lang="en-US" altLang="zh-CN" sz="2400"/>
              <a:t>-</a:t>
            </a:r>
            <a:r>
              <a:rPr lang="en-US" altLang="zh-CN" sz="2400" smtClean="0"/>
              <a:t>-		</a:t>
            </a:r>
            <a:r>
              <a:rPr lang="zh-CN" altLang="en-US" sz="2400" smtClean="0"/>
              <a:t>在</a:t>
            </a:r>
            <a:r>
              <a:rPr lang="zh-CN" altLang="en-US" sz="2400"/>
              <a:t>使用ｉ之后，使ｉ的值</a:t>
            </a:r>
            <a:r>
              <a:rPr lang="zh-CN" altLang="en-US" sz="2400" smtClean="0"/>
              <a:t>加</a:t>
            </a:r>
            <a:r>
              <a:rPr lang="en-US" altLang="zh-CN" sz="2400" smtClean="0"/>
              <a:t>/</a:t>
            </a:r>
            <a:r>
              <a:rPr lang="zh-CN" altLang="en-US" sz="2400" smtClean="0"/>
              <a:t>减</a:t>
            </a:r>
            <a:r>
              <a:rPr lang="en-US" altLang="zh-CN" sz="2400" smtClean="0"/>
              <a:t>1</a:t>
            </a:r>
            <a:endParaRPr lang="zh-CN" altLang="en-US" sz="2400"/>
          </a:p>
        </p:txBody>
      </p:sp>
      <p:sp>
        <p:nvSpPr>
          <p:cNvPr id="5" name="矩形 4"/>
          <p:cNvSpPr/>
          <p:nvPr/>
        </p:nvSpPr>
        <p:spPr>
          <a:xfrm>
            <a:off x="1928813" y="3403593"/>
            <a:ext cx="8762081" cy="830997"/>
          </a:xfrm>
          <a:prstGeom prst="rect">
            <a:avLst/>
          </a:prstGeom>
        </p:spPr>
        <p:txBody>
          <a:bodyPr wrap="square">
            <a:spAutoFit/>
          </a:bodyPr>
          <a:lstStyle/>
          <a:p>
            <a:r>
              <a:rPr lang="zh-CN" altLang="en-US" sz="2400" smtClean="0"/>
              <a:t>++</a:t>
            </a:r>
            <a:r>
              <a:rPr lang="zh-CN" altLang="en-US" sz="2400"/>
              <a:t>i是先执行i=i+1，再使用i的值</a:t>
            </a:r>
            <a:r>
              <a:rPr lang="zh-CN" altLang="en-US" sz="2400" smtClean="0"/>
              <a:t>；</a:t>
            </a:r>
            <a:endParaRPr lang="en-US" altLang="zh-CN" sz="2400" smtClean="0"/>
          </a:p>
          <a:p>
            <a:r>
              <a:rPr lang="zh-CN" altLang="en-US" sz="2400" smtClean="0"/>
              <a:t>i</a:t>
            </a:r>
            <a:r>
              <a:rPr lang="zh-CN" altLang="en-US" sz="2400"/>
              <a:t>++是先使用i的值，再执行i=i+1。</a:t>
            </a:r>
          </a:p>
        </p:txBody>
      </p:sp>
    </p:spTree>
    <p:extLst>
      <p:ext uri="{BB962C8B-B14F-4D97-AF65-F5344CB8AC3E}">
        <p14:creationId xmlns:p14="http://schemas.microsoft.com/office/powerpoint/2010/main" val="737905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smtClean="0"/>
              <a:t>在计算机高级语言中，数据的两种表现形式：</a:t>
            </a:r>
            <a:endParaRPr lang="zh-CN" altLang="en-US" sz="2800"/>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smtClean="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val="3537154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 （ 例子）</a:t>
            </a:r>
            <a:endParaRPr lang="zh-CN" altLang="en-US"/>
          </a:p>
        </p:txBody>
      </p:sp>
      <p:sp>
        <p:nvSpPr>
          <p:cNvPr id="6" name="圆角矩形 5"/>
          <p:cNvSpPr/>
          <p:nvPr/>
        </p:nvSpPr>
        <p:spPr>
          <a:xfrm>
            <a:off x="918611" y="1799238"/>
            <a:ext cx="5922406" cy="95825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err="1"/>
              <a:t>int</a:t>
            </a:r>
            <a:r>
              <a:rPr lang="en-US" altLang="zh-CN" sz="2400"/>
              <a:t> </a:t>
            </a:r>
            <a:r>
              <a:rPr lang="en-US" altLang="zh-CN" sz="2400" err="1"/>
              <a:t>i</a:t>
            </a:r>
            <a:r>
              <a:rPr lang="en-US" altLang="zh-CN" sz="2400"/>
              <a:t>=3,j;</a:t>
            </a:r>
          </a:p>
          <a:p>
            <a:r>
              <a:rPr lang="en-US" altLang="zh-CN" sz="2400"/>
              <a:t>j=++</a:t>
            </a:r>
            <a:r>
              <a:rPr lang="en-US" altLang="zh-CN" sz="2400" err="1"/>
              <a:t>i</a:t>
            </a:r>
            <a:r>
              <a:rPr lang="en-US" altLang="zh-CN" sz="2400"/>
              <a:t>;	</a:t>
            </a:r>
            <a:endParaRPr lang="en-US" altLang="zh-CN" sz="2400" smtClean="0">
              <a:solidFill>
                <a:srgbClr val="008000"/>
              </a:solidFill>
            </a:endParaRPr>
          </a:p>
        </p:txBody>
      </p:sp>
      <p:sp>
        <p:nvSpPr>
          <p:cNvPr id="7" name="圆角矩形 6"/>
          <p:cNvSpPr/>
          <p:nvPr/>
        </p:nvSpPr>
        <p:spPr>
          <a:xfrm>
            <a:off x="918612" y="3071151"/>
            <a:ext cx="5922406" cy="95792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err="1"/>
              <a:t>int</a:t>
            </a:r>
            <a:r>
              <a:rPr lang="en-US" altLang="zh-CN" sz="2400"/>
              <a:t> </a:t>
            </a:r>
            <a:r>
              <a:rPr lang="en-US" altLang="zh-CN" sz="2400" err="1"/>
              <a:t>i</a:t>
            </a:r>
            <a:r>
              <a:rPr lang="en-US" altLang="zh-CN" sz="2400"/>
              <a:t>=3,j;</a:t>
            </a:r>
          </a:p>
          <a:p>
            <a:r>
              <a:rPr lang="en-US" altLang="zh-CN" sz="2400"/>
              <a:t>j=</a:t>
            </a:r>
            <a:r>
              <a:rPr lang="en-US" altLang="zh-CN" sz="2400" err="1"/>
              <a:t>i</a:t>
            </a:r>
            <a:r>
              <a:rPr lang="en-US" altLang="zh-CN" sz="2400"/>
              <a:t>++;	</a:t>
            </a:r>
          </a:p>
        </p:txBody>
      </p:sp>
      <p:sp>
        <p:nvSpPr>
          <p:cNvPr id="8" name="圆角矩形 7"/>
          <p:cNvSpPr/>
          <p:nvPr/>
        </p:nvSpPr>
        <p:spPr>
          <a:xfrm>
            <a:off x="7363478" y="1799238"/>
            <a:ext cx="3299473" cy="95825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err="1"/>
              <a:t>int</a:t>
            </a:r>
            <a:r>
              <a:rPr lang="en-US" altLang="zh-CN" sz="2400"/>
              <a:t> </a:t>
            </a:r>
            <a:r>
              <a:rPr lang="en-US" altLang="zh-CN" sz="2400" err="1"/>
              <a:t>i</a:t>
            </a:r>
            <a:r>
              <a:rPr lang="en-US" altLang="zh-CN" sz="2400"/>
              <a:t>=3;</a:t>
            </a:r>
          </a:p>
          <a:p>
            <a:r>
              <a:rPr lang="en-US" altLang="zh-CN" sz="2400" err="1"/>
              <a:t>printf</a:t>
            </a:r>
            <a:r>
              <a:rPr lang="en-US" altLang="zh-CN" sz="2400"/>
              <a:t>(“%d”,++</a:t>
            </a:r>
            <a:r>
              <a:rPr lang="en-US" altLang="zh-CN" sz="2400" err="1"/>
              <a:t>i</a:t>
            </a:r>
            <a:r>
              <a:rPr lang="en-US" altLang="zh-CN" sz="2400"/>
              <a:t>);	</a:t>
            </a:r>
          </a:p>
        </p:txBody>
      </p:sp>
      <p:sp>
        <p:nvSpPr>
          <p:cNvPr id="9" name="圆角矩形 8"/>
          <p:cNvSpPr/>
          <p:nvPr/>
        </p:nvSpPr>
        <p:spPr>
          <a:xfrm>
            <a:off x="7363479" y="3071150"/>
            <a:ext cx="3299473" cy="82933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400" err="1"/>
              <a:t>int</a:t>
            </a:r>
            <a:r>
              <a:rPr lang="en-US" altLang="zh-CN" sz="2400"/>
              <a:t> </a:t>
            </a:r>
            <a:r>
              <a:rPr lang="en-US" altLang="zh-CN" sz="2400" err="1"/>
              <a:t>i</a:t>
            </a:r>
            <a:r>
              <a:rPr lang="en-US" altLang="zh-CN" sz="2400"/>
              <a:t>=3;</a:t>
            </a:r>
          </a:p>
          <a:p>
            <a:r>
              <a:rPr lang="en-US" altLang="zh-CN" sz="2400" err="1"/>
              <a:t>printf</a:t>
            </a:r>
            <a:r>
              <a:rPr lang="en-US" altLang="zh-CN" sz="2400"/>
              <a:t>(“%d”,</a:t>
            </a:r>
            <a:r>
              <a:rPr lang="en-US" altLang="zh-CN" sz="2400" err="1"/>
              <a:t>i</a:t>
            </a:r>
            <a:r>
              <a:rPr lang="en-US" altLang="zh-CN" sz="2400"/>
              <a:t>++);	</a:t>
            </a:r>
          </a:p>
        </p:txBody>
      </p:sp>
      <p:cxnSp>
        <p:nvCxnSpPr>
          <p:cNvPr id="10" name="直接连接符 9"/>
          <p:cNvCxnSpPr/>
          <p:nvPr/>
        </p:nvCxnSpPr>
        <p:spPr>
          <a:xfrm>
            <a:off x="7099556" y="1799238"/>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18613" y="4371303"/>
            <a:ext cx="9897025"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sz="2400"/>
              <a:t>建议谨慎使用++和--运算符，只用最简单的形式，即i++，i--，且把它们作为单独的表达式。</a:t>
            </a:r>
          </a:p>
        </p:txBody>
      </p:sp>
    </p:spTree>
    <p:extLst>
      <p:ext uri="{BB962C8B-B14F-4D97-AF65-F5344CB8AC3E}">
        <p14:creationId xmlns:p14="http://schemas.microsoft.com/office/powerpoint/2010/main" val="2259549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p>
        </p:txBody>
      </p:sp>
      <p:sp>
        <p:nvSpPr>
          <p:cNvPr id="3" name="内容占位符 2"/>
          <p:cNvSpPr>
            <a:spLocks noGrp="1"/>
          </p:cNvSpPr>
          <p:nvPr>
            <p:ph idx="1"/>
          </p:nvPr>
        </p:nvSpPr>
        <p:spPr/>
        <p:txBody>
          <a:bodyPr/>
          <a:lstStyle/>
          <a:p>
            <a:pPr marL="609600" indent="-609600">
              <a:spcBef>
                <a:spcPct val="30000"/>
              </a:spcBef>
              <a:buNone/>
            </a:pPr>
            <a:r>
              <a:rPr lang="nn-NO" altLang="zh-CN">
                <a:latin typeface="幼圆" pitchFamily="49" charset="-122"/>
              </a:rPr>
              <a:t>int i,j;</a:t>
            </a:r>
          </a:p>
          <a:p>
            <a:pPr marL="609600" indent="-609600">
              <a:spcBef>
                <a:spcPct val="30000"/>
              </a:spcBef>
              <a:buNone/>
            </a:pPr>
            <a:r>
              <a:rPr lang="nn-NO" altLang="zh-CN">
                <a:latin typeface="幼圆" pitchFamily="49" charset="-122"/>
              </a:rPr>
              <a:t>   i=5; j=i++; </a:t>
            </a:r>
          </a:p>
          <a:p>
            <a:pPr marL="609600" indent="-609600">
              <a:spcBef>
                <a:spcPct val="30000"/>
              </a:spcBef>
              <a:buNone/>
            </a:pPr>
            <a:r>
              <a:rPr lang="nn-NO" altLang="zh-CN">
                <a:latin typeface="幼圆" pitchFamily="49" charset="-122"/>
              </a:rPr>
              <a:t>   printf("i=%d j=%d\n",i,j);</a:t>
            </a:r>
          </a:p>
          <a:p>
            <a:pPr marL="609600" indent="-609600">
              <a:spcBef>
                <a:spcPct val="30000"/>
              </a:spcBef>
              <a:buNone/>
            </a:pPr>
            <a:r>
              <a:rPr lang="nn-NO" altLang="zh-CN">
                <a:latin typeface="幼圆" pitchFamily="49" charset="-122"/>
              </a:rPr>
              <a:t>   printf("i=%d j=%d\n",i++,j++);</a:t>
            </a:r>
            <a:endParaRPr lang="zh-CN" altLang="en-US"/>
          </a:p>
        </p:txBody>
      </p:sp>
    </p:spTree>
    <p:extLst>
      <p:ext uri="{BB962C8B-B14F-4D97-AF65-F5344CB8AC3E}">
        <p14:creationId xmlns:p14="http://schemas.microsoft.com/office/powerpoint/2010/main" val="3321231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285752" y="2000250"/>
            <a:ext cx="4945816" cy="2346898"/>
          </a:xfrm>
        </p:spPr>
        <p:txBody>
          <a:bodyPr/>
          <a:lstStyle/>
          <a:p>
            <a:pPr marL="609600" indent="-609600" eaLnBrk="1" hangingPunct="1">
              <a:spcBef>
                <a:spcPct val="30000"/>
              </a:spcBef>
              <a:buFont typeface="Wingdings" pitchFamily="2" charset="2"/>
              <a:buNone/>
            </a:pPr>
            <a:r>
              <a:rPr lang="en-US" altLang="zh-CN" smtClean="0">
                <a:latin typeface="幼圆" pitchFamily="49" charset="-122"/>
              </a:rPr>
              <a:t>	int j,k;</a:t>
            </a:r>
          </a:p>
          <a:p>
            <a:pPr marL="609600" indent="-609600" eaLnBrk="1" hangingPunct="1">
              <a:spcBef>
                <a:spcPct val="30000"/>
              </a:spcBef>
              <a:buFont typeface="Wingdings" pitchFamily="2" charset="2"/>
              <a:buNone/>
            </a:pPr>
            <a:r>
              <a:rPr lang="en-US" altLang="zh-CN" smtClean="0">
                <a:latin typeface="幼圆" pitchFamily="49" charset="-122"/>
              </a:rPr>
              <a:t>   j=5;</a:t>
            </a:r>
          </a:p>
          <a:p>
            <a:pPr marL="609600" indent="-609600" eaLnBrk="1" hangingPunct="1">
              <a:spcBef>
                <a:spcPct val="30000"/>
              </a:spcBef>
              <a:buFont typeface="Wingdings" pitchFamily="2" charset="2"/>
              <a:buNone/>
            </a:pPr>
            <a:r>
              <a:rPr lang="en-US" altLang="zh-CN" smtClean="0">
                <a:latin typeface="幼圆" pitchFamily="49" charset="-122"/>
              </a:rPr>
              <a:t>   k=(j++)+(j++)+(j++);</a:t>
            </a:r>
          </a:p>
          <a:p>
            <a:pPr marL="609600" indent="-609600" eaLnBrk="1" hangingPunct="1">
              <a:spcBef>
                <a:spcPct val="30000"/>
              </a:spcBef>
              <a:buFont typeface="Wingdings" pitchFamily="2" charset="2"/>
              <a:buNone/>
            </a:pPr>
            <a:r>
              <a:rPr lang="en-US" altLang="zh-CN" smtClean="0">
                <a:latin typeface="幼圆" pitchFamily="49" charset="-122"/>
              </a:rPr>
              <a:t>   printf("j=%d k=%d",j,k);</a:t>
            </a:r>
          </a:p>
        </p:txBody>
      </p:sp>
      <p:sp>
        <p:nvSpPr>
          <p:cNvPr id="3" name="标题 1"/>
          <p:cNvSpPr>
            <a:spLocks noGrp="1"/>
          </p:cNvSpPr>
          <p:nvPr>
            <p:ph type="title"/>
          </p:nvPr>
        </p:nvSpPr>
        <p:spPr>
          <a:xfrm>
            <a:off x="838200" y="365125"/>
            <a:ext cx="10515600" cy="1020763"/>
          </a:xfrm>
        </p:spPr>
        <p:txBody>
          <a:bodyPr/>
          <a:lstStyle/>
          <a:p>
            <a:r>
              <a:rPr lang="zh-CN" altLang="en-US"/>
              <a:t>例：</a:t>
            </a:r>
          </a:p>
        </p:txBody>
      </p:sp>
      <p:sp>
        <p:nvSpPr>
          <p:cNvPr id="4" name="Rectangle 2"/>
          <p:cNvSpPr txBox="1">
            <a:spLocks noChangeArrowheads="1"/>
          </p:cNvSpPr>
          <p:nvPr/>
        </p:nvSpPr>
        <p:spPr>
          <a:xfrm>
            <a:off x="6326788" y="2000250"/>
            <a:ext cx="5215639" cy="2316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30000"/>
              </a:spcBef>
              <a:buFont typeface="Wingdings" pitchFamily="2" charset="2"/>
              <a:buNone/>
            </a:pPr>
            <a:r>
              <a:rPr lang="en-US" altLang="zh-CN" smtClean="0">
                <a:latin typeface="幼圆" pitchFamily="49" charset="-122"/>
              </a:rPr>
              <a:t>	int j,k;</a:t>
            </a:r>
          </a:p>
          <a:p>
            <a:pPr marL="609600" indent="-609600">
              <a:spcBef>
                <a:spcPct val="30000"/>
              </a:spcBef>
              <a:buFont typeface="Wingdings" pitchFamily="2" charset="2"/>
              <a:buNone/>
            </a:pPr>
            <a:r>
              <a:rPr lang="en-US" altLang="zh-CN" smtClean="0">
                <a:latin typeface="幼圆" pitchFamily="49" charset="-122"/>
              </a:rPr>
              <a:t>   j=5;</a:t>
            </a:r>
          </a:p>
          <a:p>
            <a:pPr marL="609600" indent="-609600">
              <a:spcBef>
                <a:spcPct val="30000"/>
              </a:spcBef>
              <a:buFont typeface="Wingdings" pitchFamily="2" charset="2"/>
              <a:buNone/>
            </a:pPr>
            <a:r>
              <a:rPr lang="en-US" altLang="zh-CN" smtClean="0">
                <a:latin typeface="幼圆" pitchFamily="49" charset="-122"/>
              </a:rPr>
              <a:t>   k=(++j)+(++j)+(++j);</a:t>
            </a:r>
          </a:p>
          <a:p>
            <a:pPr marL="609600" indent="-609600">
              <a:spcBef>
                <a:spcPct val="30000"/>
              </a:spcBef>
              <a:buFont typeface="Wingdings" pitchFamily="2" charset="2"/>
              <a:buNone/>
            </a:pPr>
            <a:r>
              <a:rPr lang="en-US" altLang="zh-CN" smtClean="0">
                <a:latin typeface="幼圆" pitchFamily="49" charset="-122"/>
              </a:rPr>
              <a:t>   printf("j=%d k=%d",j,k);</a:t>
            </a:r>
          </a:p>
        </p:txBody>
      </p:sp>
    </p:spTree>
    <p:extLst>
      <p:ext uri="{BB962C8B-B14F-4D97-AF65-F5344CB8AC3E}">
        <p14:creationId xmlns:p14="http://schemas.microsoft.com/office/powerpoint/2010/main" val="70712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slide(fromBottom)">
                                      <p:cBhvr>
                                        <p:cTn id="7" dur="500"/>
                                        <p:tgtEl>
                                          <p:spTgt spid="118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8786">
                                            <p:txEl>
                                              <p:pRg st="1" end="1"/>
                                            </p:txEl>
                                          </p:spTgt>
                                        </p:tgtEl>
                                        <p:attrNameLst>
                                          <p:attrName>style.visibility</p:attrName>
                                        </p:attrNameLst>
                                      </p:cBhvr>
                                      <p:to>
                                        <p:strVal val="visible"/>
                                      </p:to>
                                    </p:set>
                                    <p:animEffect transition="in" filter="slide(fromBottom)">
                                      <p:cBhvr>
                                        <p:cTn id="12" dur="500"/>
                                        <p:tgtEl>
                                          <p:spTgt spid="1187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8786">
                                            <p:txEl>
                                              <p:pRg st="2" end="2"/>
                                            </p:txEl>
                                          </p:spTgt>
                                        </p:tgtEl>
                                        <p:attrNameLst>
                                          <p:attrName>style.visibility</p:attrName>
                                        </p:attrNameLst>
                                      </p:cBhvr>
                                      <p:to>
                                        <p:strVal val="visible"/>
                                      </p:to>
                                    </p:set>
                                    <p:animEffect transition="in" filter="slide(fromBottom)">
                                      <p:cBhvr>
                                        <p:cTn id="17" dur="500"/>
                                        <p:tgtEl>
                                          <p:spTgt spid="1187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8786">
                                            <p:txEl>
                                              <p:pRg st="3" end="3"/>
                                            </p:txEl>
                                          </p:spTgt>
                                        </p:tgtEl>
                                        <p:attrNameLst>
                                          <p:attrName>style.visibility</p:attrName>
                                        </p:attrNameLst>
                                      </p:cBhvr>
                                      <p:to>
                                        <p:strVal val="visible"/>
                                      </p:to>
                                    </p:set>
                                    <p:animEffect transition="in" filter="slide(fromBottom)">
                                      <p:cBhvr>
                                        <p:cTn id="22" dur="500"/>
                                        <p:tgtEl>
                                          <p:spTgt spid="1187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slide(fromBottom)">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slide(fromBottom)">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slide(fromBottom)">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slide(fromBottom)">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p:bldP spid="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smtClean="0"/>
              <a:t>算术表达式</a:t>
            </a:r>
            <a:endParaRPr lang="zh-CN" altLang="en-US"/>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a:solidFill>
                  <a:schemeClr val="tx1">
                    <a:lumMod val="65000"/>
                    <a:lumOff val="35000"/>
                  </a:schemeClr>
                </a:solidFill>
                <a:latin typeface="+mn-ea"/>
                <a:ea typeface="+mn-ea"/>
              </a:rPr>
              <a:t>用算术运算符和括号将运算对象（也称操作数）连接起来的、符合Ｃ语法规则的式子称为</a:t>
            </a:r>
            <a:r>
              <a:rPr lang="en-US" altLang="zh-CN" sz="2400" b="1">
                <a:solidFill>
                  <a:schemeClr val="tx1">
                    <a:lumMod val="65000"/>
                    <a:lumOff val="35000"/>
                  </a:schemeClr>
                </a:solidFill>
                <a:latin typeface="+mn-ea"/>
                <a:ea typeface="+mn-ea"/>
              </a:rPr>
              <a:t>C</a:t>
            </a:r>
            <a:r>
              <a:rPr lang="zh-CN" altLang="en-US" sz="2400" b="1">
                <a:solidFill>
                  <a:schemeClr val="tx1">
                    <a:lumMod val="65000"/>
                    <a:lumOff val="35000"/>
                  </a:schemeClr>
                </a:solidFill>
                <a:latin typeface="+mn-ea"/>
                <a:ea typeface="+mn-ea"/>
              </a:rPr>
              <a:t>算术表达式</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r>
              <a:rPr lang="zh-CN" altLang="en-US" sz="2400" smtClean="0">
                <a:solidFill>
                  <a:schemeClr val="tx1">
                    <a:lumMod val="65000"/>
                    <a:lumOff val="35000"/>
                  </a:schemeClr>
                </a:solidFill>
                <a:latin typeface="+mn-ea"/>
                <a:ea typeface="+mn-ea"/>
              </a:rPr>
              <a:t>运算</a:t>
            </a:r>
            <a:r>
              <a:rPr lang="zh-CN" altLang="en-US" sz="2400">
                <a:solidFill>
                  <a:schemeClr val="tx1">
                    <a:lumMod val="65000"/>
                    <a:lumOff val="35000"/>
                  </a:schemeClr>
                </a:solidFill>
                <a:latin typeface="+mn-ea"/>
                <a:ea typeface="+mn-ea"/>
              </a:rPr>
              <a:t>对象包括常量、变量、函数等</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50000"/>
              </a:lnSpc>
              <a:buNone/>
            </a:pPr>
            <a:endParaRPr lang="zh-CN" altLang="en-US" sz="240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482809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smtClean="0"/>
              <a:t>运算符</a:t>
            </a:r>
            <a:r>
              <a:rPr lang="zh-CN" altLang="en-US"/>
              <a:t>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smtClean="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语言规定了运算符的</a:t>
            </a:r>
            <a:r>
              <a:rPr lang="zh-CN" altLang="en-US" sz="2400" b="1">
                <a:solidFill>
                  <a:schemeClr val="tx1">
                    <a:lumMod val="65000"/>
                    <a:lumOff val="35000"/>
                  </a:schemeClr>
                </a:solidFill>
                <a:latin typeface="+mn-ea"/>
                <a:ea typeface="+mn-ea"/>
              </a:rPr>
              <a:t>优先级</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例如先乘除后加减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，还规定了运算符的</a:t>
            </a:r>
            <a:r>
              <a:rPr lang="zh-CN" altLang="en-US" sz="2400" b="1">
                <a:solidFill>
                  <a:schemeClr val="tx1">
                    <a:lumMod val="65000"/>
                    <a:lumOff val="35000"/>
                  </a:schemeClr>
                </a:solidFill>
                <a:latin typeface="+mn-ea"/>
                <a:ea typeface="+mn-ea"/>
              </a:rPr>
              <a:t>结合性</a:t>
            </a:r>
            <a:r>
              <a:rPr lang="zh-CN" altLang="en-US" sz="2400">
                <a:solidFill>
                  <a:schemeClr val="tx1">
                    <a:lumMod val="65000"/>
                    <a:lumOff val="35000"/>
                  </a:schemeClr>
                </a:solidFill>
                <a:latin typeface="+mn-ea"/>
                <a:ea typeface="+mn-ea"/>
              </a:rPr>
              <a:t>。</a:t>
            </a:r>
          </a:p>
          <a:p>
            <a:pPr marL="0" indent="0">
              <a:lnSpc>
                <a:spcPct val="150000"/>
              </a:lnSpc>
              <a:buNone/>
            </a:pPr>
            <a:r>
              <a:rPr lang="zh-CN" altLang="en-US" sz="2400" smtClean="0">
                <a:solidFill>
                  <a:schemeClr val="tx1">
                    <a:lumMod val="65000"/>
                    <a:lumOff val="35000"/>
                  </a:schemeClr>
                </a:solidFill>
                <a:latin typeface="+mn-ea"/>
                <a:ea typeface="+mn-ea"/>
              </a:rPr>
              <a:t>在</a:t>
            </a:r>
            <a:r>
              <a:rPr lang="zh-CN" altLang="en-US" sz="2400">
                <a:solidFill>
                  <a:schemeClr val="tx1">
                    <a:lumMod val="65000"/>
                    <a:lumOff val="35000"/>
                  </a:schemeClr>
                </a:solidFill>
                <a:latin typeface="+mn-ea"/>
                <a:ea typeface="+mn-ea"/>
              </a:rPr>
              <a:t>表达式求值时，先按运算符的优先级别顺序执行</a:t>
            </a:r>
            <a:r>
              <a:rPr lang="zh-CN" altLang="en-US" sz="2400" smtClean="0">
                <a:solidFill>
                  <a:schemeClr val="tx1">
                    <a:lumMod val="65000"/>
                    <a:lumOff val="35000"/>
                  </a:schemeClr>
                </a:solidFill>
                <a:latin typeface="+mn-ea"/>
                <a:ea typeface="+mn-ea"/>
              </a:rPr>
              <a:t>，当在</a:t>
            </a:r>
            <a:r>
              <a:rPr lang="zh-CN" altLang="en-US" sz="2400">
                <a:solidFill>
                  <a:schemeClr val="tx1">
                    <a:lumMod val="65000"/>
                    <a:lumOff val="35000"/>
                  </a:schemeClr>
                </a:solidFill>
                <a:latin typeface="+mn-ea"/>
                <a:ea typeface="+mn-ea"/>
              </a:rPr>
              <a:t>一个运算对象两侧的运算符的优先级别</a:t>
            </a:r>
            <a:r>
              <a:rPr lang="zh-CN" altLang="en-US" sz="2400" smtClean="0">
                <a:solidFill>
                  <a:schemeClr val="tx1">
                    <a:lumMod val="65000"/>
                    <a:lumOff val="35000"/>
                  </a:schemeClr>
                </a:solidFill>
                <a:latin typeface="+mn-ea"/>
                <a:ea typeface="+mn-ea"/>
              </a:rPr>
              <a:t>相同时，则</a:t>
            </a:r>
            <a:r>
              <a:rPr lang="zh-CN" altLang="en-US" sz="2400">
                <a:solidFill>
                  <a:schemeClr val="tx1">
                    <a:lumMod val="65000"/>
                    <a:lumOff val="35000"/>
                  </a:schemeClr>
                </a:solidFill>
                <a:latin typeface="+mn-ea"/>
                <a:ea typeface="+mn-ea"/>
              </a:rPr>
              <a:t>按规定的“结合方向”处理。Ｃ语言规定了各种运算符的结合方向（结合性</a:t>
            </a:r>
            <a:r>
              <a:rPr lang="zh-CN" altLang="en-US" sz="2400" smtClean="0">
                <a:solidFill>
                  <a:schemeClr val="tx1">
                    <a:lumMod val="65000"/>
                    <a:lumOff val="35000"/>
                  </a:schemeClr>
                </a:solidFill>
                <a:latin typeface="+mn-ea"/>
                <a:ea typeface="+mn-ea"/>
              </a:rPr>
              <a:t>）， “自左至右的结合方向”又</a:t>
            </a:r>
            <a:r>
              <a:rPr lang="zh-CN" altLang="en-US" sz="2400">
                <a:solidFill>
                  <a:schemeClr val="tx1">
                    <a:lumMod val="65000"/>
                    <a:lumOff val="35000"/>
                  </a:schemeClr>
                </a:solidFill>
                <a:latin typeface="+mn-ea"/>
                <a:ea typeface="+mn-ea"/>
              </a:rPr>
              <a:t>称“</a:t>
            </a:r>
            <a:r>
              <a:rPr lang="zh-CN" altLang="en-US" sz="2400" b="1">
                <a:solidFill>
                  <a:schemeClr val="tx1">
                    <a:lumMod val="65000"/>
                    <a:lumOff val="35000"/>
                  </a:schemeClr>
                </a:solidFill>
                <a:latin typeface="+mn-ea"/>
                <a:ea typeface="+mn-ea"/>
              </a:rPr>
              <a:t>左结合性</a:t>
            </a:r>
            <a:r>
              <a:rPr lang="zh-CN" altLang="en-US" sz="2400">
                <a:solidFill>
                  <a:schemeClr val="tx1">
                    <a:lumMod val="65000"/>
                    <a:lumOff val="35000"/>
                  </a:schemeClr>
                </a:solidFill>
                <a:latin typeface="+mn-ea"/>
                <a:ea typeface="+mn-ea"/>
              </a:rPr>
              <a:t>”，即运算对象先与左面的运算符结合</a:t>
            </a:r>
            <a:r>
              <a:rPr lang="zh-CN" altLang="en-US" sz="2400" smtClean="0">
                <a:solidFill>
                  <a:schemeClr val="tx1">
                    <a:lumMod val="65000"/>
                    <a:lumOff val="35000"/>
                  </a:schemeClr>
                </a:solidFill>
                <a:latin typeface="+mn-ea"/>
                <a:ea typeface="+mn-ea"/>
              </a:rPr>
              <a:t>。相反“</a:t>
            </a:r>
            <a:r>
              <a:rPr lang="zh-CN" altLang="en-US" sz="2400">
                <a:solidFill>
                  <a:schemeClr val="tx1">
                    <a:lumMod val="65000"/>
                    <a:lumOff val="35000"/>
                  </a:schemeClr>
                </a:solidFill>
                <a:latin typeface="+mn-ea"/>
                <a:ea typeface="+mn-ea"/>
              </a:rPr>
              <a:t>自右至</a:t>
            </a:r>
            <a:r>
              <a:rPr lang="zh-CN" altLang="en-US" sz="2400" smtClean="0">
                <a:solidFill>
                  <a:schemeClr val="tx1">
                    <a:lumMod val="65000"/>
                    <a:lumOff val="35000"/>
                  </a:schemeClr>
                </a:solidFill>
                <a:latin typeface="+mn-ea"/>
                <a:ea typeface="+mn-ea"/>
              </a:rPr>
              <a:t>左的结合方向”称为“</a:t>
            </a:r>
            <a:r>
              <a:rPr lang="zh-CN" altLang="en-US" sz="2400" b="1" smtClean="0">
                <a:solidFill>
                  <a:schemeClr val="tx1">
                    <a:lumMod val="65000"/>
                    <a:lumOff val="35000"/>
                  </a:schemeClr>
                </a:solidFill>
                <a:latin typeface="+mn-ea"/>
                <a:ea typeface="+mn-ea"/>
              </a:rPr>
              <a:t>右结合性</a:t>
            </a:r>
            <a:r>
              <a:rPr lang="zh-CN" altLang="en-US" sz="2400" smtClean="0">
                <a:solidFill>
                  <a:schemeClr val="tx1">
                    <a:lumMod val="65000"/>
                    <a:lumOff val="35000"/>
                  </a:schemeClr>
                </a:solidFill>
                <a:latin typeface="+mn-ea"/>
                <a:ea typeface="+mn-ea"/>
              </a:rPr>
              <a:t>”。</a:t>
            </a:r>
            <a:endParaRPr lang="zh-CN" altLang="en-US" sz="240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673495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338" y="222251"/>
            <a:ext cx="10515600" cy="735012"/>
          </a:xfrm>
        </p:spPr>
        <p:txBody>
          <a:bodyPr/>
          <a:lstStyle/>
          <a:p>
            <a:r>
              <a:rPr lang="zh-CN" altLang="en-US"/>
              <a:t>不同类型数据间的混合运算</a:t>
            </a:r>
          </a:p>
        </p:txBody>
      </p:sp>
      <p:sp>
        <p:nvSpPr>
          <p:cNvPr id="3" name="内容占位符 2"/>
          <p:cNvSpPr>
            <a:spLocks noGrp="1"/>
          </p:cNvSpPr>
          <p:nvPr>
            <p:ph idx="1"/>
          </p:nvPr>
        </p:nvSpPr>
        <p:spPr>
          <a:xfrm>
            <a:off x="838200" y="871538"/>
            <a:ext cx="10515600" cy="5114925"/>
          </a:xfrm>
        </p:spPr>
        <p:txBody>
          <a:bodyPr>
            <a:noAutofit/>
          </a:bodyPr>
          <a:lstStyle/>
          <a:p>
            <a:pPr marL="0" indent="0">
              <a:lnSpc>
                <a:spcPct val="120000"/>
              </a:lnSpc>
              <a:spcBef>
                <a:spcPts val="600"/>
              </a:spcBef>
              <a:spcAft>
                <a:spcPts val="600"/>
              </a:spcAft>
              <a:buNone/>
            </a:pPr>
            <a:r>
              <a:rPr lang="zh-CN" altLang="en-US" sz="24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400" b="1">
                <a:solidFill>
                  <a:schemeClr val="accent1"/>
                </a:solidFill>
                <a:latin typeface="+mn-ea"/>
                <a:ea typeface="+mn-ea"/>
              </a:rPr>
              <a:t>规律</a:t>
            </a:r>
            <a:r>
              <a:rPr lang="zh-CN" altLang="en-US" sz="2400">
                <a:solidFill>
                  <a:schemeClr val="accent1"/>
                </a:solidFill>
                <a:latin typeface="+mn-ea"/>
                <a:ea typeface="+mn-ea"/>
              </a:rPr>
              <a:t>为</a:t>
            </a:r>
            <a:r>
              <a:rPr lang="en-US" altLang="zh-CN" sz="2400">
                <a:solidFill>
                  <a:schemeClr val="accent1"/>
                </a:solidFill>
                <a:latin typeface="+mn-ea"/>
                <a:ea typeface="+mn-ea"/>
              </a:rPr>
              <a:t>: </a:t>
            </a:r>
          </a:p>
          <a:p>
            <a:pPr marL="457200" lvl="1" indent="0">
              <a:lnSpc>
                <a:spcPct val="120000"/>
              </a:lnSpc>
              <a:spcBef>
                <a:spcPts val="600"/>
              </a:spcBef>
              <a:spcAft>
                <a:spcPts val="600"/>
              </a:spcAft>
              <a:buNone/>
            </a:pPr>
            <a:r>
              <a:rPr lang="en-US" altLang="zh-CN" smtClean="0">
                <a:solidFill>
                  <a:schemeClr val="tx1">
                    <a:lumMod val="65000"/>
                    <a:lumOff val="35000"/>
                  </a:schemeClr>
                </a:solidFill>
                <a:latin typeface="+mn-ea"/>
                <a:ea typeface="+mn-ea"/>
              </a:rPr>
              <a:t>+</a:t>
            </a:r>
            <a:r>
              <a:rPr lang="zh-CN" altLang="en-US">
                <a:solidFill>
                  <a:schemeClr val="tx1">
                    <a:lumMod val="65000"/>
                    <a:lumOff val="35000"/>
                  </a:schemeClr>
                </a:solidFill>
                <a:latin typeface="+mn-ea"/>
                <a:ea typeface="+mn-ea"/>
              </a:rPr>
              <a:t>、</a:t>
            </a:r>
            <a:r>
              <a:rPr lang="en-US" altLang="zh-CN">
                <a:solidFill>
                  <a:schemeClr val="tx1">
                    <a:lumMod val="65000"/>
                    <a:lumOff val="35000"/>
                  </a:schemeClr>
                </a:solidFill>
                <a:latin typeface="+mn-ea"/>
                <a:ea typeface="+mn-ea"/>
              </a:rPr>
              <a:t>-</a:t>
            </a:r>
            <a:r>
              <a:rPr lang="zh-CN" altLang="en-US" smtClean="0">
                <a:solidFill>
                  <a:schemeClr val="tx1">
                    <a:lumMod val="65000"/>
                    <a:lumOff val="35000"/>
                  </a:schemeClr>
                </a:solidFill>
                <a:latin typeface="+mn-ea"/>
                <a:ea typeface="+mn-ea"/>
              </a:rPr>
              <a:t>、*、</a:t>
            </a:r>
            <a:r>
              <a:rPr lang="en-US" altLang="zh-CN">
                <a:solidFill>
                  <a:schemeClr val="tx1">
                    <a:lumMod val="65000"/>
                    <a:lumOff val="35000"/>
                  </a:schemeClr>
                </a:solidFill>
                <a:latin typeface="+mn-ea"/>
                <a:ea typeface="+mn-ea"/>
              </a:rPr>
              <a:t>/</a:t>
            </a:r>
            <a:r>
              <a:rPr lang="zh-CN" altLang="en-US">
                <a:solidFill>
                  <a:schemeClr val="tx1">
                    <a:lumMod val="65000"/>
                    <a:lumOff val="35000"/>
                  </a:schemeClr>
                </a:solidFill>
                <a:latin typeface="+mn-ea"/>
                <a:ea typeface="+mn-ea"/>
              </a:rPr>
              <a:t>运算的两个数中有一个数为</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型，因为系统将所有</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型数据都先转换为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z="2400" smtClean="0">
                <a:solidFill>
                  <a:schemeClr val="tx1">
                    <a:lumMod val="65000"/>
                    <a:lumOff val="35000"/>
                  </a:schemeClr>
                </a:solidFill>
                <a:latin typeface="+mn-ea"/>
                <a:ea typeface="+mn-ea"/>
              </a:rPr>
              <a:t>如果</a:t>
            </a:r>
            <a:r>
              <a:rPr lang="en-US" altLang="zh-CN" sz="2400" err="1">
                <a:solidFill>
                  <a:schemeClr val="tx1">
                    <a:lumMod val="65000"/>
                    <a:lumOff val="35000"/>
                  </a:schemeClr>
                </a:solidFill>
                <a:latin typeface="+mn-ea"/>
                <a:ea typeface="+mn-ea"/>
              </a:rPr>
              <a:t>int</a:t>
            </a:r>
            <a:r>
              <a:rPr lang="zh-CN" altLang="en-US" sz="2400">
                <a:solidFill>
                  <a:schemeClr val="tx1">
                    <a:lumMod val="65000"/>
                    <a:lumOff val="35000"/>
                  </a:schemeClr>
                </a:solidFill>
                <a:latin typeface="+mn-ea"/>
                <a:ea typeface="+mn-ea"/>
              </a:rPr>
              <a:t>型与</a:t>
            </a:r>
            <a:r>
              <a:rPr lang="en-US" altLang="zh-CN" sz="2400">
                <a:solidFill>
                  <a:schemeClr val="tx1">
                    <a:lumMod val="65000"/>
                    <a:lumOff val="35000"/>
                  </a:schemeClr>
                </a:solidFill>
                <a:latin typeface="+mn-ea"/>
                <a:ea typeface="+mn-ea"/>
              </a:rPr>
              <a:t>float</a:t>
            </a:r>
            <a:r>
              <a:rPr lang="zh-CN" altLang="en-US" sz="2400">
                <a:solidFill>
                  <a:schemeClr val="tx1">
                    <a:lumMod val="65000"/>
                    <a:lumOff val="35000"/>
                  </a:schemeClr>
                </a:solidFill>
                <a:latin typeface="+mn-ea"/>
                <a:ea typeface="+mn-ea"/>
              </a:rPr>
              <a:t>或</a:t>
            </a:r>
            <a:r>
              <a:rPr lang="en-US" altLang="zh-CN" sz="2400">
                <a:solidFill>
                  <a:schemeClr val="tx1">
                    <a:lumMod val="65000"/>
                    <a:lumOff val="35000"/>
                  </a:schemeClr>
                </a:solidFill>
                <a:latin typeface="+mn-ea"/>
                <a:ea typeface="+mn-ea"/>
              </a:rPr>
              <a:t>double</a:t>
            </a:r>
            <a:r>
              <a:rPr lang="zh-CN" altLang="en-US" sz="2400">
                <a:solidFill>
                  <a:schemeClr val="tx1">
                    <a:lumMod val="65000"/>
                    <a:lumOff val="35000"/>
                  </a:schemeClr>
                </a:solidFill>
                <a:latin typeface="+mn-ea"/>
                <a:ea typeface="+mn-ea"/>
              </a:rPr>
              <a:t>型数据进行运算，先把</a:t>
            </a:r>
            <a:r>
              <a:rPr lang="en-US" altLang="zh-CN" sz="2400" err="1">
                <a:solidFill>
                  <a:schemeClr val="tx1">
                    <a:lumMod val="65000"/>
                    <a:lumOff val="35000"/>
                  </a:schemeClr>
                </a:solidFill>
                <a:latin typeface="+mn-ea"/>
                <a:ea typeface="+mn-ea"/>
              </a:rPr>
              <a:t>int</a:t>
            </a:r>
            <a:r>
              <a:rPr lang="zh-CN" altLang="en-US" sz="2400">
                <a:solidFill>
                  <a:schemeClr val="tx1">
                    <a:lumMod val="65000"/>
                    <a:lumOff val="35000"/>
                  </a:schemeClr>
                </a:solidFill>
                <a:latin typeface="+mn-ea"/>
                <a:ea typeface="+mn-ea"/>
              </a:rPr>
              <a:t>型和</a:t>
            </a:r>
            <a:r>
              <a:rPr lang="en-US" altLang="zh-CN" sz="2400">
                <a:solidFill>
                  <a:schemeClr val="tx1">
                    <a:lumMod val="65000"/>
                    <a:lumOff val="35000"/>
                  </a:schemeClr>
                </a:solidFill>
                <a:latin typeface="+mn-ea"/>
                <a:ea typeface="+mn-ea"/>
              </a:rPr>
              <a:t>float</a:t>
            </a:r>
            <a:r>
              <a:rPr lang="zh-CN" altLang="en-US" sz="2400">
                <a:solidFill>
                  <a:schemeClr val="tx1">
                    <a:lumMod val="65000"/>
                    <a:lumOff val="35000"/>
                  </a:schemeClr>
                </a:solidFill>
                <a:latin typeface="+mn-ea"/>
                <a:ea typeface="+mn-ea"/>
              </a:rPr>
              <a:t>型数据转换为</a:t>
            </a:r>
            <a:r>
              <a:rPr lang="en-US" altLang="zh-CN" sz="2400">
                <a:solidFill>
                  <a:schemeClr val="tx1">
                    <a:lumMod val="65000"/>
                    <a:lumOff val="35000"/>
                  </a:schemeClr>
                </a:solidFill>
                <a:latin typeface="+mn-ea"/>
                <a:ea typeface="+mn-ea"/>
              </a:rPr>
              <a:t>double</a:t>
            </a:r>
            <a:r>
              <a:rPr lang="zh-CN" altLang="en-US" sz="2400">
                <a:solidFill>
                  <a:schemeClr val="tx1">
                    <a:lumMod val="65000"/>
                    <a:lumOff val="35000"/>
                  </a:schemeClr>
                </a:solidFill>
                <a:latin typeface="+mn-ea"/>
                <a:ea typeface="+mn-ea"/>
              </a:rPr>
              <a:t>型，然后进行运算，结果是</a:t>
            </a:r>
            <a:r>
              <a:rPr lang="en-US" altLang="zh-CN" sz="2400">
                <a:solidFill>
                  <a:schemeClr val="tx1">
                    <a:lumMod val="65000"/>
                    <a:lumOff val="35000"/>
                  </a:schemeClr>
                </a:solidFill>
                <a:latin typeface="+mn-ea"/>
                <a:ea typeface="+mn-ea"/>
              </a:rPr>
              <a:t>double</a:t>
            </a:r>
            <a:r>
              <a:rPr lang="zh-CN" altLang="en-US" sz="2400">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400" smtClean="0">
                <a:solidFill>
                  <a:schemeClr val="tx1">
                    <a:lumMod val="65000"/>
                    <a:lumOff val="35000"/>
                  </a:schemeClr>
                </a:solidFill>
                <a:latin typeface="+mn-ea"/>
                <a:ea typeface="+mn-ea"/>
              </a:rPr>
              <a:t>字符</a:t>
            </a:r>
            <a:r>
              <a:rPr lang="en-US" altLang="zh-CN" sz="2400">
                <a:solidFill>
                  <a:schemeClr val="tx1">
                    <a:lumMod val="65000"/>
                    <a:lumOff val="35000"/>
                  </a:schemeClr>
                </a:solidFill>
                <a:latin typeface="+mn-ea"/>
                <a:ea typeface="+mn-ea"/>
              </a:rPr>
              <a:t>(char)</a:t>
            </a:r>
            <a:r>
              <a:rPr lang="zh-CN" altLang="en-US" sz="2400">
                <a:solidFill>
                  <a:schemeClr val="tx1">
                    <a:lumMod val="65000"/>
                    <a:lumOff val="35000"/>
                  </a:schemeClr>
                </a:solidFill>
                <a:latin typeface="+mn-ea"/>
                <a:ea typeface="+mn-ea"/>
              </a:rPr>
              <a:t>型数据与整型数据进行运算，就是把字符的</a:t>
            </a:r>
            <a:r>
              <a:rPr lang="en-US" altLang="zh-CN" sz="2400">
                <a:solidFill>
                  <a:schemeClr val="tx1">
                    <a:lumMod val="65000"/>
                    <a:lumOff val="35000"/>
                  </a:schemeClr>
                </a:solidFill>
                <a:latin typeface="+mn-ea"/>
                <a:ea typeface="+mn-ea"/>
              </a:rPr>
              <a:t>ASCII</a:t>
            </a:r>
            <a:r>
              <a:rPr lang="zh-CN" altLang="en-US" sz="2400">
                <a:solidFill>
                  <a:schemeClr val="tx1">
                    <a:lumMod val="65000"/>
                    <a:lumOff val="35000"/>
                  </a:schemeClr>
                </a:solidFill>
                <a:latin typeface="+mn-ea"/>
                <a:ea typeface="+mn-ea"/>
              </a:rPr>
              <a:t>代码与整型数据进行运算</a:t>
            </a:r>
            <a:r>
              <a:rPr lang="zh-CN" altLang="en-US" sz="2400" smtClean="0">
                <a:solidFill>
                  <a:schemeClr val="tx1">
                    <a:lumMod val="65000"/>
                    <a:lumOff val="35000"/>
                  </a:schemeClr>
                </a:solidFill>
                <a:latin typeface="+mn-ea"/>
                <a:ea typeface="+mn-ea"/>
              </a:rPr>
              <a:t>。如果</a:t>
            </a:r>
            <a:r>
              <a:rPr lang="zh-CN" altLang="en-US" sz="2400">
                <a:solidFill>
                  <a:schemeClr val="tx1">
                    <a:lumMod val="65000"/>
                    <a:lumOff val="35000"/>
                  </a:schemeClr>
                </a:solidFill>
                <a:latin typeface="+mn-ea"/>
                <a:ea typeface="+mn-ea"/>
              </a:rPr>
              <a:t>字符型数据与实型数据进行运算，则将字符的</a:t>
            </a:r>
            <a:r>
              <a:rPr lang="en-US" altLang="zh-CN" sz="2400">
                <a:solidFill>
                  <a:schemeClr val="tx1">
                    <a:lumMod val="65000"/>
                    <a:lumOff val="35000"/>
                  </a:schemeClr>
                </a:solidFill>
                <a:latin typeface="+mn-ea"/>
                <a:ea typeface="+mn-ea"/>
              </a:rPr>
              <a:t>ASCII</a:t>
            </a:r>
            <a:r>
              <a:rPr lang="zh-CN" altLang="en-US" sz="2400">
                <a:solidFill>
                  <a:schemeClr val="tx1">
                    <a:lumMod val="65000"/>
                    <a:lumOff val="35000"/>
                  </a:schemeClr>
                </a:solidFill>
                <a:latin typeface="+mn-ea"/>
                <a:ea typeface="+mn-ea"/>
              </a:rPr>
              <a:t>代码转换为</a:t>
            </a:r>
            <a:r>
              <a:rPr lang="en-US" altLang="zh-CN" sz="2400">
                <a:solidFill>
                  <a:schemeClr val="tx1">
                    <a:lumMod val="65000"/>
                    <a:lumOff val="35000"/>
                  </a:schemeClr>
                </a:solidFill>
                <a:latin typeface="+mn-ea"/>
                <a:ea typeface="+mn-ea"/>
              </a:rPr>
              <a:t>double</a:t>
            </a:r>
            <a:r>
              <a:rPr lang="zh-CN" altLang="en-US" sz="24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6352349" cy="296845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3200" err="1"/>
              <a:t>int</a:t>
            </a:r>
            <a:r>
              <a:rPr lang="en-US" altLang="zh-CN" sz="3200"/>
              <a:t> </a:t>
            </a:r>
            <a:r>
              <a:rPr lang="en-US" altLang="zh-CN" sz="3200" err="1"/>
              <a:t>i</a:t>
            </a:r>
            <a:r>
              <a:rPr lang="en-US" altLang="zh-CN" sz="3200"/>
              <a:t>=3,j;</a:t>
            </a:r>
          </a:p>
          <a:p>
            <a:r>
              <a:rPr lang="en-US" altLang="zh-CN" sz="3200"/>
              <a:t>float </a:t>
            </a:r>
            <a:r>
              <a:rPr lang="en-US" altLang="zh-CN" sz="3200" smtClean="0"/>
              <a:t>f=1.5</a:t>
            </a:r>
            <a:r>
              <a:rPr lang="en-US" altLang="zh-CN" sz="3200"/>
              <a:t>;</a:t>
            </a:r>
          </a:p>
          <a:p>
            <a:r>
              <a:rPr lang="en-US" altLang="zh-CN" sz="3200"/>
              <a:t>double d=7.5;</a:t>
            </a:r>
          </a:p>
          <a:p>
            <a:r>
              <a:rPr lang="en-US" altLang="zh-CN" sz="3200" err="1"/>
              <a:t>printf</a:t>
            </a:r>
            <a:r>
              <a:rPr lang="en-US" altLang="zh-CN" sz="3200" smtClean="0"/>
              <a:t>("%f</a:t>
            </a:r>
            <a:r>
              <a:rPr lang="en-US" altLang="zh-CN" sz="3200"/>
              <a:t>",10+'a'+i*f-d/3);</a:t>
            </a:r>
            <a:endParaRPr lang="en-US" altLang="zh-CN" sz="3200" smtClean="0">
              <a:solidFill>
                <a:srgbClr val="008000"/>
              </a:solidFill>
            </a:endParaRPr>
          </a:p>
        </p:txBody>
      </p:sp>
      <p:grpSp>
        <p:nvGrpSpPr>
          <p:cNvPr id="25" name="组合 24"/>
          <p:cNvGrpSpPr/>
          <p:nvPr/>
        </p:nvGrpSpPr>
        <p:grpSpPr>
          <a:xfrm>
            <a:off x="395908" y="5049648"/>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smtClean="0">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009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a:solidFill>
                  <a:schemeClr val="accent1"/>
                </a:solidFill>
              </a:rPr>
              <a:t>给定一个大写字母，要求用小写字母输出。</a:t>
            </a:r>
            <a:endParaRPr lang="en-US" altLang="zh-CN" sz="2400" smtClean="0">
              <a:solidFill>
                <a:schemeClr val="accent1"/>
              </a:solidFill>
            </a:endParaRPr>
          </a:p>
        </p:txBody>
      </p:sp>
      <p:sp>
        <p:nvSpPr>
          <p:cNvPr id="10" name="矩形 9"/>
          <p:cNvSpPr/>
          <p:nvPr/>
        </p:nvSpPr>
        <p:spPr>
          <a:xfrm>
            <a:off x="1036733" y="2190237"/>
            <a:ext cx="10038162" cy="2492990"/>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字符</a:t>
            </a:r>
            <a:r>
              <a:rPr lang="zh-CN" altLang="en-US" sz="2400"/>
              <a:t>数据以</a:t>
            </a:r>
            <a:r>
              <a:rPr lang="en-US" altLang="zh-CN" sz="2400"/>
              <a:t>ASCII</a:t>
            </a:r>
            <a:r>
              <a:rPr lang="zh-CN" altLang="en-US" sz="2400"/>
              <a:t>码存储在内存中，形式与整数的存储形式相同。 所以字符型数据和其他算术型数据之间可以互相赋值和运算。</a:t>
            </a:r>
          </a:p>
          <a:p>
            <a:r>
              <a:rPr lang="zh-CN" altLang="en-US" sz="2400" smtClean="0"/>
              <a:t>大</a:t>
            </a:r>
            <a:r>
              <a:rPr lang="zh-CN" altLang="en-US" sz="2400"/>
              <a:t>小写字母之间</a:t>
            </a:r>
            <a:r>
              <a:rPr lang="zh-CN" altLang="en-US" sz="2400" smtClean="0"/>
              <a:t>的关系是：同</a:t>
            </a:r>
            <a:r>
              <a:rPr lang="zh-CN" altLang="en-US" sz="2400"/>
              <a:t>一个字母，用小写表示的字符的</a:t>
            </a:r>
            <a:r>
              <a:rPr lang="en-US" altLang="zh-CN" sz="2400"/>
              <a:t>ASCII</a:t>
            </a:r>
            <a:r>
              <a:rPr lang="zh-CN" altLang="en-US" sz="2400"/>
              <a:t>代码比用大写表示的字符的</a:t>
            </a:r>
            <a:r>
              <a:rPr lang="en-US" altLang="zh-CN" sz="2400"/>
              <a:t>ASCII</a:t>
            </a:r>
            <a:r>
              <a:rPr lang="zh-CN" altLang="en-US" sz="2400"/>
              <a:t>代码大</a:t>
            </a:r>
            <a:r>
              <a:rPr lang="en-US" altLang="zh-CN" sz="2400"/>
              <a:t>32</a:t>
            </a:r>
            <a:r>
              <a:rPr lang="zh-CN" altLang="en-US" sz="2400" smtClean="0"/>
              <a:t>。</a:t>
            </a:r>
            <a:endParaRPr lang="en-US" altLang="zh-CN" sz="2400" smtClean="0"/>
          </a:p>
          <a:p>
            <a:endParaRPr lang="en-US" altLang="zh-CN" sz="2400" smtClean="0"/>
          </a:p>
          <a:p>
            <a:r>
              <a:rPr lang="en-US" altLang="zh-CN" sz="3600" smtClean="0"/>
              <a:t>c2=c1+32</a:t>
            </a:r>
            <a:endParaRPr lang="zh-CN" altLang="en-US" sz="3600"/>
          </a:p>
        </p:txBody>
      </p:sp>
    </p:spTree>
    <p:extLst>
      <p:ext uri="{BB962C8B-B14F-4D97-AF65-F5344CB8AC3E}">
        <p14:creationId xmlns:p14="http://schemas.microsoft.com/office/powerpoint/2010/main" val="45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3.3】</a:t>
            </a:r>
            <a:r>
              <a:rPr lang="zh-CN" altLang="en-US" sz="2400">
                <a:solidFill>
                  <a:schemeClr val="accent1"/>
                </a:solidFill>
              </a:rPr>
              <a:t>给定一个大写字母，要求用小写字母输出。</a:t>
            </a:r>
            <a:endParaRPr lang="en-US" altLang="zh-CN" sz="2400" smtClean="0">
              <a:solidFill>
                <a:schemeClr val="accent1"/>
              </a:solidFill>
            </a:endParaRPr>
          </a:p>
        </p:txBody>
      </p:sp>
      <p:sp>
        <p:nvSpPr>
          <p:cNvPr id="13" name="圆角矩形 12"/>
          <p:cNvSpPr/>
          <p:nvPr/>
        </p:nvSpPr>
        <p:spPr>
          <a:xfrm>
            <a:off x="1201986" y="2214563"/>
            <a:ext cx="6813852" cy="411527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000"/>
              <a:t>#include &lt;</a:t>
            </a:r>
            <a:r>
              <a:rPr lang="en-US" altLang="zh-CN" sz="2000" err="1"/>
              <a:t>stdio.h</a:t>
            </a:r>
            <a:r>
              <a:rPr lang="en-US" altLang="zh-CN" sz="2000"/>
              <a:t>&gt;</a:t>
            </a:r>
          </a:p>
          <a:p>
            <a:pPr defTabSz="363538"/>
            <a:r>
              <a:rPr lang="en-US" altLang="zh-CN" sz="2000" err="1"/>
              <a:t>int</a:t>
            </a:r>
            <a:r>
              <a:rPr lang="en-US" altLang="zh-CN" sz="2000"/>
              <a:t> main()</a:t>
            </a:r>
          </a:p>
          <a:p>
            <a:pPr defTabSz="363538"/>
            <a:r>
              <a:rPr lang="en-US" altLang="zh-CN" sz="2000"/>
              <a:t>{</a:t>
            </a:r>
          </a:p>
          <a:p>
            <a:pPr defTabSz="363538"/>
            <a:r>
              <a:rPr lang="en-US" altLang="zh-CN" sz="2000"/>
              <a:t>	char c1,c2;</a:t>
            </a:r>
          </a:p>
          <a:p>
            <a:pPr defTabSz="363538"/>
            <a:r>
              <a:rPr lang="en-US" altLang="zh-CN" sz="2000"/>
              <a:t>	c1='A'; </a:t>
            </a:r>
            <a:r>
              <a:rPr lang="en-US" altLang="zh-CN" sz="2000" smtClean="0"/>
              <a:t>			</a:t>
            </a:r>
            <a:r>
              <a:rPr lang="en-US" altLang="zh-CN" sz="2000" smtClean="0">
                <a:solidFill>
                  <a:srgbClr val="008000"/>
                </a:solidFill>
              </a:rPr>
              <a:t>//</a:t>
            </a:r>
            <a:r>
              <a:rPr lang="zh-CN" altLang="en-US" sz="2000">
                <a:solidFill>
                  <a:srgbClr val="008000"/>
                </a:solidFill>
              </a:rPr>
              <a:t>将字符</a:t>
            </a:r>
            <a:r>
              <a:rPr lang="en-US" altLang="zh-CN" sz="2000">
                <a:solidFill>
                  <a:srgbClr val="008000"/>
                </a:solidFill>
              </a:rPr>
              <a:t>′A′</a:t>
            </a:r>
            <a:r>
              <a:rPr lang="zh-CN" altLang="en-US" sz="2000">
                <a:solidFill>
                  <a:srgbClr val="008000"/>
                </a:solidFill>
              </a:rPr>
              <a:t>的</a:t>
            </a:r>
            <a:r>
              <a:rPr lang="en-US" altLang="zh-CN" sz="2000">
                <a:solidFill>
                  <a:srgbClr val="008000"/>
                </a:solidFill>
              </a:rPr>
              <a:t>ASCII</a:t>
            </a:r>
            <a:r>
              <a:rPr lang="zh-CN" altLang="en-US" sz="2000">
                <a:solidFill>
                  <a:srgbClr val="008000"/>
                </a:solidFill>
              </a:rPr>
              <a:t>代码放到</a:t>
            </a:r>
            <a:r>
              <a:rPr lang="en-US" altLang="zh-CN" sz="2000">
                <a:solidFill>
                  <a:srgbClr val="008000"/>
                </a:solidFill>
              </a:rPr>
              <a:t>c1</a:t>
            </a:r>
            <a:r>
              <a:rPr lang="zh-CN" altLang="en-US" sz="2000">
                <a:solidFill>
                  <a:srgbClr val="008000"/>
                </a:solidFill>
              </a:rPr>
              <a:t>变量中</a:t>
            </a:r>
          </a:p>
          <a:p>
            <a:pPr defTabSz="363538"/>
            <a:r>
              <a:rPr lang="zh-CN" altLang="en-US" sz="2000"/>
              <a:t>	</a:t>
            </a:r>
            <a:r>
              <a:rPr lang="en-US" altLang="zh-CN" sz="2000"/>
              <a:t>c2=c1+32</a:t>
            </a:r>
            <a:r>
              <a:rPr lang="en-US" altLang="zh-CN" sz="2000" smtClean="0"/>
              <a:t>;	</a:t>
            </a:r>
            <a:r>
              <a:rPr lang="en-US" altLang="zh-CN" sz="2000" smtClean="0">
                <a:solidFill>
                  <a:srgbClr val="008000"/>
                </a:solidFill>
              </a:rPr>
              <a:t>//</a:t>
            </a:r>
            <a:r>
              <a:rPr lang="zh-CN" altLang="en-US" sz="2000">
                <a:solidFill>
                  <a:srgbClr val="008000"/>
                </a:solidFill>
              </a:rPr>
              <a:t>得到字符</a:t>
            </a:r>
            <a:r>
              <a:rPr lang="en-US" altLang="zh-CN" sz="2000">
                <a:solidFill>
                  <a:srgbClr val="008000"/>
                </a:solidFill>
              </a:rPr>
              <a:t>′a′</a:t>
            </a:r>
            <a:r>
              <a:rPr lang="zh-CN" altLang="en-US" sz="2000">
                <a:solidFill>
                  <a:srgbClr val="008000"/>
                </a:solidFill>
              </a:rPr>
              <a:t>的</a:t>
            </a:r>
            <a:r>
              <a:rPr lang="en-US" altLang="zh-CN" sz="2000">
                <a:solidFill>
                  <a:srgbClr val="008000"/>
                </a:solidFill>
              </a:rPr>
              <a:t>ASCII</a:t>
            </a:r>
            <a:r>
              <a:rPr lang="zh-CN" altLang="en-US" sz="2000">
                <a:solidFill>
                  <a:srgbClr val="008000"/>
                </a:solidFill>
              </a:rPr>
              <a:t>代码，放在</a:t>
            </a:r>
            <a:r>
              <a:rPr lang="en-US" altLang="zh-CN" sz="2000">
                <a:solidFill>
                  <a:srgbClr val="008000"/>
                </a:solidFill>
              </a:rPr>
              <a:t>c2</a:t>
            </a:r>
            <a:r>
              <a:rPr lang="zh-CN" altLang="en-US" sz="2000">
                <a:solidFill>
                  <a:srgbClr val="008000"/>
                </a:solidFill>
              </a:rPr>
              <a:t>变量中 </a:t>
            </a:r>
          </a:p>
          <a:p>
            <a:pPr defTabSz="363538"/>
            <a:r>
              <a:rPr lang="zh-CN" altLang="en-US" sz="2000"/>
              <a:t>	</a:t>
            </a:r>
            <a:r>
              <a:rPr lang="en-US" altLang="zh-CN" sz="2000" err="1"/>
              <a:t>printf</a:t>
            </a:r>
            <a:r>
              <a:rPr lang="en-US" altLang="zh-CN" sz="2000"/>
              <a:t>("%c\n",c2</a:t>
            </a:r>
            <a:r>
              <a:rPr lang="en-US" altLang="zh-CN" sz="2000" smtClean="0"/>
              <a:t>);	</a:t>
            </a:r>
            <a:r>
              <a:rPr lang="en-US" altLang="zh-CN" sz="2000">
                <a:solidFill>
                  <a:srgbClr val="008000"/>
                </a:solidFill>
              </a:rPr>
              <a:t>//</a:t>
            </a:r>
            <a:r>
              <a:rPr lang="zh-CN" altLang="en-US" sz="2000">
                <a:solidFill>
                  <a:srgbClr val="008000"/>
                </a:solidFill>
              </a:rPr>
              <a:t>输出</a:t>
            </a:r>
            <a:r>
              <a:rPr lang="en-US" altLang="zh-CN" sz="2000">
                <a:solidFill>
                  <a:srgbClr val="008000"/>
                </a:solidFill>
              </a:rPr>
              <a:t>c2</a:t>
            </a:r>
            <a:r>
              <a:rPr lang="zh-CN" altLang="en-US" sz="2000">
                <a:solidFill>
                  <a:srgbClr val="008000"/>
                </a:solidFill>
              </a:rPr>
              <a:t>的值，是一个字符</a:t>
            </a:r>
          </a:p>
          <a:p>
            <a:pPr defTabSz="363538"/>
            <a:r>
              <a:rPr lang="zh-CN" altLang="en-US" sz="2000"/>
              <a:t>	</a:t>
            </a:r>
            <a:r>
              <a:rPr lang="en-US" altLang="zh-CN" sz="2000" err="1"/>
              <a:t>printf</a:t>
            </a:r>
            <a:r>
              <a:rPr lang="en-US" altLang="zh-CN" sz="2000"/>
              <a:t>("%d\n",c2</a:t>
            </a:r>
            <a:r>
              <a:rPr lang="en-US" altLang="zh-CN" sz="2000" smtClean="0"/>
              <a:t>);	</a:t>
            </a:r>
            <a:r>
              <a:rPr lang="en-US" altLang="zh-CN" sz="2000">
                <a:solidFill>
                  <a:srgbClr val="008000"/>
                </a:solidFill>
              </a:rPr>
              <a:t>//</a:t>
            </a:r>
            <a:r>
              <a:rPr lang="zh-CN" altLang="en-US" sz="2000">
                <a:solidFill>
                  <a:srgbClr val="008000"/>
                </a:solidFill>
              </a:rPr>
              <a:t>输出</a:t>
            </a:r>
            <a:r>
              <a:rPr lang="en-US" altLang="zh-CN" sz="2000">
                <a:solidFill>
                  <a:srgbClr val="008000"/>
                </a:solidFill>
              </a:rPr>
              <a:t>c2</a:t>
            </a:r>
            <a:r>
              <a:rPr lang="zh-CN" altLang="en-US" sz="2000">
                <a:solidFill>
                  <a:srgbClr val="008000"/>
                </a:solidFill>
              </a:rPr>
              <a:t>的值，是字符</a:t>
            </a:r>
            <a:r>
              <a:rPr lang="en-US" altLang="zh-CN" sz="2000">
                <a:solidFill>
                  <a:srgbClr val="008000"/>
                </a:solidFill>
              </a:rPr>
              <a:t>′a′</a:t>
            </a:r>
            <a:r>
              <a:rPr lang="zh-CN" altLang="en-US" sz="2000">
                <a:solidFill>
                  <a:srgbClr val="008000"/>
                </a:solidFill>
              </a:rPr>
              <a:t>的</a:t>
            </a:r>
            <a:r>
              <a:rPr lang="en-US" altLang="zh-CN" sz="2000">
                <a:solidFill>
                  <a:srgbClr val="008000"/>
                </a:solidFill>
              </a:rPr>
              <a:t>ASCII</a:t>
            </a:r>
            <a:r>
              <a:rPr lang="zh-CN" altLang="en-US" sz="2000">
                <a:solidFill>
                  <a:srgbClr val="008000"/>
                </a:solidFill>
              </a:rPr>
              <a:t>代码</a:t>
            </a:r>
          </a:p>
          <a:p>
            <a:pPr defTabSz="363538"/>
            <a:r>
              <a:rPr lang="zh-CN" altLang="en-US" sz="2000"/>
              <a:t>	</a:t>
            </a:r>
            <a:r>
              <a:rPr lang="en-US" altLang="zh-CN" sz="2000"/>
              <a:t>return 0;</a:t>
            </a:r>
          </a:p>
          <a:p>
            <a:pPr defTabSz="363538"/>
            <a:r>
              <a:rPr lang="en-US" altLang="zh-CN" sz="2000"/>
              <a:t>}</a:t>
            </a:r>
            <a:endParaRPr lang="en-US" altLang="zh-CN" sz="2000" smtClean="0">
              <a:solidFill>
                <a:srgbClr val="008000"/>
              </a:solidFill>
            </a:endParaRPr>
          </a:p>
        </p:txBody>
      </p:sp>
      <p:grpSp>
        <p:nvGrpSpPr>
          <p:cNvPr id="15" name="组合 14"/>
          <p:cNvGrpSpPr/>
          <p:nvPr/>
        </p:nvGrpSpPr>
        <p:grpSpPr>
          <a:xfrm>
            <a:off x="8248650"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579061847"/>
              </p:ext>
            </p:extLst>
          </p:nvPr>
        </p:nvGraphicFramePr>
        <p:xfrm>
          <a:off x="8585261" y="487838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xmlns="" val="292661667"/>
                    </a:ext>
                  </a:extLst>
                </a:gridCol>
                <a:gridCol w="208280">
                  <a:extLst>
                    <a:ext uri="{9D8B030D-6E8A-4147-A177-3AD203B41FA5}">
                      <a16:colId xmlns:a16="http://schemas.microsoft.com/office/drawing/2014/main" xmlns="" val="3250601839"/>
                    </a:ext>
                  </a:extLst>
                </a:gridCol>
                <a:gridCol w="208280">
                  <a:extLst>
                    <a:ext uri="{9D8B030D-6E8A-4147-A177-3AD203B41FA5}">
                      <a16:colId xmlns:a16="http://schemas.microsoft.com/office/drawing/2014/main" xmlns="" val="2971262020"/>
                    </a:ext>
                  </a:extLst>
                </a:gridCol>
                <a:gridCol w="208280">
                  <a:extLst>
                    <a:ext uri="{9D8B030D-6E8A-4147-A177-3AD203B41FA5}">
                      <a16:colId xmlns:a16="http://schemas.microsoft.com/office/drawing/2014/main" xmlns="" val="2894471595"/>
                    </a:ext>
                  </a:extLst>
                </a:gridCol>
                <a:gridCol w="208280">
                  <a:extLst>
                    <a:ext uri="{9D8B030D-6E8A-4147-A177-3AD203B41FA5}">
                      <a16:colId xmlns:a16="http://schemas.microsoft.com/office/drawing/2014/main" xmlns="" val="3134624735"/>
                    </a:ext>
                  </a:extLst>
                </a:gridCol>
                <a:gridCol w="208280">
                  <a:extLst>
                    <a:ext uri="{9D8B030D-6E8A-4147-A177-3AD203B41FA5}">
                      <a16:colId xmlns:a16="http://schemas.microsoft.com/office/drawing/2014/main" xmlns="" val="1745972670"/>
                    </a:ext>
                  </a:extLst>
                </a:gridCol>
                <a:gridCol w="208280">
                  <a:extLst>
                    <a:ext uri="{9D8B030D-6E8A-4147-A177-3AD203B41FA5}">
                      <a16:colId xmlns:a16="http://schemas.microsoft.com/office/drawing/2014/main" xmlns="" val="3799564436"/>
                    </a:ext>
                  </a:extLst>
                </a:gridCol>
                <a:gridCol w="208280">
                  <a:extLst>
                    <a:ext uri="{9D8B030D-6E8A-4147-A177-3AD203B41FA5}">
                      <a16:colId xmlns:a16="http://schemas.microsoft.com/office/drawing/2014/main" xmlns="" val="2960029592"/>
                    </a:ext>
                  </a:extLst>
                </a:gridCol>
              </a:tblGrid>
              <a:tr h="275957">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1</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0</a:t>
                      </a:r>
                      <a:endParaRPr lang="zh-CN" altLang="en-US" sz="1400" b="0"/>
                    </a:p>
                  </a:txBody>
                  <a:tcPr/>
                </a:tc>
                <a:tc>
                  <a:txBody>
                    <a:bodyPr/>
                    <a:lstStyle/>
                    <a:p>
                      <a:pPr algn="ctr"/>
                      <a:r>
                        <a:rPr lang="en-US" altLang="zh-CN" sz="1400" smtClean="0"/>
                        <a:t>1</a:t>
                      </a:r>
                      <a:endParaRPr lang="zh-CN" altLang="en-US" sz="1400" b="0"/>
                    </a:p>
                  </a:txBody>
                  <a:tcPr/>
                </a:tc>
                <a:extLst>
                  <a:ext uri="{0D108BD9-81ED-4DB2-BD59-A6C34878D82A}">
                    <a16:rowId xmlns:a16="http://schemas.microsoft.com/office/drawing/2014/main" xmlns="" val="703415844"/>
                  </a:ext>
                </a:extLst>
              </a:tr>
            </a:tbl>
          </a:graphicData>
        </a:graphic>
      </p:graphicFrame>
      <p:sp>
        <p:nvSpPr>
          <p:cNvPr id="8" name="矩形 7"/>
          <p:cNvSpPr/>
          <p:nvPr/>
        </p:nvSpPr>
        <p:spPr>
          <a:xfrm>
            <a:off x="8585261"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585261"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755742"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585260" y="4862048"/>
            <a:ext cx="2893841" cy="1384995"/>
          </a:xfrm>
          <a:prstGeom prst="rect">
            <a:avLst/>
          </a:prstGeom>
          <a:noFill/>
        </p:spPr>
        <p:txBody>
          <a:bodyPr wrap="square" rtlCol="0">
            <a:spAutoFit/>
          </a:bodyPr>
          <a:lstStyle/>
          <a:p>
            <a:pPr defTabSz="539750"/>
            <a:r>
              <a:rPr lang="en-US" altLang="zh-CN" sz="1400" smtClean="0">
                <a:solidFill>
                  <a:schemeClr val="bg1"/>
                </a:solidFill>
              </a:rPr>
              <a:t>			</a:t>
            </a:r>
            <a:r>
              <a:rPr lang="zh-CN" altLang="en-US" sz="1400" smtClean="0">
                <a:solidFill>
                  <a:schemeClr val="bg1"/>
                </a:solidFill>
              </a:rPr>
              <a:t>存储</a:t>
            </a:r>
            <a:r>
              <a:rPr lang="en-US" altLang="zh-CN" sz="1400" smtClean="0">
                <a:solidFill>
                  <a:schemeClr val="bg1"/>
                </a:solidFill>
              </a:rPr>
              <a:t>(ASCII</a:t>
            </a:r>
            <a:r>
              <a:rPr lang="zh-CN" altLang="en-US" sz="1400" smtClean="0">
                <a:solidFill>
                  <a:schemeClr val="bg1"/>
                </a:solidFill>
              </a:rPr>
              <a:t>码</a:t>
            </a:r>
            <a:r>
              <a:rPr lang="en-US" altLang="zh-CN" sz="1400" smtClean="0">
                <a:solidFill>
                  <a:schemeClr val="bg1"/>
                </a:solidFill>
              </a:rPr>
              <a:t>)</a:t>
            </a:r>
          </a:p>
          <a:p>
            <a:pPr defTabSz="539750"/>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a:t>
            </a:r>
            <a:r>
              <a:rPr lang="en-US" altLang="zh-CN" sz="1400">
                <a:solidFill>
                  <a:schemeClr val="bg1"/>
                </a:solidFill>
              </a:rPr>
              <a:t>c"	</a:t>
            </a:r>
            <a:r>
              <a:rPr lang="en-US" altLang="zh-CN" sz="1400" smtClean="0">
                <a:solidFill>
                  <a:schemeClr val="bg1"/>
                </a:solidFill>
              </a:rPr>
              <a:t>	</a:t>
            </a:r>
            <a:r>
              <a:rPr lang="en-US" altLang="zh-CN" sz="1400">
                <a:solidFill>
                  <a:schemeClr val="bg1"/>
                </a:solidFill>
              </a:rPr>
              <a:t> </a:t>
            </a:r>
            <a:r>
              <a:rPr lang="en-US" altLang="zh-CN" sz="1400" smtClean="0">
                <a:solidFill>
                  <a:schemeClr val="bg1"/>
                </a:solidFill>
              </a:rPr>
              <a:t>"%d"	</a:t>
            </a:r>
            <a:r>
              <a:rPr lang="zh-CN" altLang="en-US" sz="1400" smtClean="0">
                <a:solidFill>
                  <a:schemeClr val="bg1"/>
                </a:solidFill>
              </a:rPr>
              <a:t>输出格式符</a:t>
            </a:r>
            <a:endParaRPr lang="en-US" altLang="zh-CN" sz="1400" smtClean="0">
              <a:solidFill>
                <a:schemeClr val="bg1"/>
              </a:solidFill>
            </a:endParaRPr>
          </a:p>
          <a:p>
            <a:pPr defTabSz="539750"/>
            <a:endParaRPr lang="en-US" altLang="zh-CN" sz="1400">
              <a:solidFill>
                <a:schemeClr val="bg1"/>
              </a:solidFill>
            </a:endParaRPr>
          </a:p>
          <a:p>
            <a:pPr defTabSz="539750"/>
            <a:r>
              <a:rPr lang="en-US" altLang="zh-CN" sz="1400" smtClean="0">
                <a:solidFill>
                  <a:schemeClr val="bg1"/>
                </a:solidFill>
              </a:rPr>
              <a:t>  a</a:t>
            </a:r>
            <a:r>
              <a:rPr lang="en-US" altLang="zh-CN" sz="1400">
                <a:solidFill>
                  <a:schemeClr val="bg1"/>
                </a:solidFill>
              </a:rPr>
              <a:t>		   97	</a:t>
            </a:r>
            <a:r>
              <a:rPr lang="zh-CN" altLang="en-US" sz="1400">
                <a:solidFill>
                  <a:schemeClr val="bg1"/>
                </a:solidFill>
              </a:rPr>
              <a:t>显示</a:t>
            </a:r>
            <a:r>
              <a:rPr lang="zh-CN" altLang="en-US" sz="1400" smtClean="0">
                <a:solidFill>
                  <a:schemeClr val="bg1"/>
                </a:solidFill>
              </a:rPr>
              <a:t>结果</a:t>
            </a:r>
            <a:endParaRPr lang="zh-CN" altLang="en-US" sz="1400">
              <a:solidFill>
                <a:schemeClr val="bg1"/>
              </a:solidFill>
            </a:endParaRPr>
          </a:p>
        </p:txBody>
      </p:sp>
      <p:sp>
        <p:nvSpPr>
          <p:cNvPr id="29" name="下箭头 28"/>
          <p:cNvSpPr/>
          <p:nvPr/>
        </p:nvSpPr>
        <p:spPr>
          <a:xfrm>
            <a:off x="8585261"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747986"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875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fontScale="925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400" smtClean="0">
                <a:solidFill>
                  <a:srgbClr val="FFFFFF"/>
                </a:solidFill>
                <a:latin typeface="+mn-lt"/>
                <a:ea typeface="+mn-ea"/>
              </a:rPr>
              <a:t>强制类型转换</a:t>
            </a:r>
            <a:endParaRPr lang="zh-CN" altLang="en-US" sz="2400">
              <a:solidFill>
                <a:srgbClr val="FFFFFF"/>
              </a:solidFill>
              <a:latin typeface="+mn-lt"/>
              <a:ea typeface="+mn-ea"/>
            </a:endParaRP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fontScale="925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smtClean="0">
                <a:solidFill>
                  <a:srgbClr val="FFFFFF"/>
                </a:solidFill>
                <a:latin typeface="+mn-lt"/>
                <a:ea typeface="+mn-ea"/>
              </a:rPr>
              <a:t>自动类型转换</a:t>
            </a:r>
            <a:endParaRPr lang="zh-CN" altLang="en-US" sz="2400">
              <a:solidFill>
                <a:srgbClr val="FFFFFF"/>
              </a:solidFill>
              <a:latin typeface="+mn-lt"/>
              <a:ea typeface="+mn-ea"/>
            </a:endParaRP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2400" smtClean="0">
                <a:solidFill>
                  <a:schemeClr val="accent1"/>
                </a:solidFill>
              </a:rPr>
              <a:t>类型</a:t>
            </a:r>
            <a:endParaRPr lang="en-US" altLang="zh-CN" sz="2400" smtClean="0">
              <a:solidFill>
                <a:schemeClr val="accent1"/>
              </a:solidFill>
            </a:endParaRPr>
          </a:p>
          <a:p>
            <a:pPr algn="ctr">
              <a:defRPr/>
            </a:pPr>
            <a:r>
              <a:rPr lang="zh-CN" altLang="en-US" sz="2400" smtClean="0">
                <a:solidFill>
                  <a:schemeClr val="accent1"/>
                </a:solidFill>
              </a:rPr>
              <a:t>转换</a:t>
            </a:r>
            <a:endParaRPr lang="zh-CN" altLang="en-US" sz="2400">
              <a:solidFill>
                <a:schemeClr val="accent1"/>
              </a:solidFill>
            </a:endParaRP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fontScale="92500" lnSpcReduction="20000"/>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2400">
                <a:solidFill>
                  <a:schemeClr val="tx1">
                    <a:lumMod val="50000"/>
                    <a:lumOff val="50000"/>
                  </a:schemeClr>
                </a:solidFill>
                <a:latin typeface="+mn-lt"/>
                <a:ea typeface="+mn-ea"/>
              </a:rPr>
              <a:t>在运算时不必用户干预，系统自动进行的类型</a:t>
            </a:r>
            <a:r>
              <a:rPr lang="zh-CN" altLang="en-US" sz="2400" smtClean="0">
                <a:solidFill>
                  <a:schemeClr val="tx1">
                    <a:lumMod val="50000"/>
                    <a:lumOff val="50000"/>
                  </a:schemeClr>
                </a:solidFill>
                <a:latin typeface="+mn-lt"/>
                <a:ea typeface="+mn-ea"/>
              </a:rPr>
              <a:t>转换。</a:t>
            </a:r>
            <a:endParaRPr lang="en-US" altLang="zh-CN" sz="24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24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smtClean="0"/>
              <a:t>整型常量</a:t>
            </a:r>
            <a:endParaRPr lang="zh-CN" altLang="en-US" sz="2000"/>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1000,12345,0,-345</a:t>
            </a:r>
            <a:endParaRPr lang="zh-CN" altLang="en-US" sz="160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smtClean="0"/>
              <a:t>实型常量</a:t>
            </a:r>
            <a:endParaRPr lang="zh-CN" altLang="en-US" sz="2000"/>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smtClean="0">
                <a:latin typeface="+mn-lt"/>
                <a:ea typeface="+mn-ea"/>
              </a:rPr>
              <a:t>小数形式</a:t>
            </a:r>
            <a:r>
              <a:rPr lang="en-US" altLang="zh-CN" sz="1600" smtClean="0">
                <a:latin typeface="+mn-lt"/>
                <a:ea typeface="+mn-ea"/>
              </a:rPr>
              <a:t>123.456</a:t>
            </a:r>
            <a:r>
              <a:rPr lang="zh-CN" altLang="en-US" sz="1600" smtClean="0">
                <a:latin typeface="+mn-lt"/>
                <a:ea typeface="+mn-ea"/>
              </a:rPr>
              <a:t>；</a:t>
            </a:r>
            <a:r>
              <a:rPr lang="zh-CN" altLang="en-US" sz="1600" b="1" smtClean="0">
                <a:latin typeface="+mn-lt"/>
                <a:ea typeface="+mn-ea"/>
              </a:rPr>
              <a:t>指数形式</a:t>
            </a:r>
            <a:r>
              <a:rPr lang="en-US" altLang="zh-CN" sz="1600" smtClean="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smtClean="0"/>
              <a:t>字符常量</a:t>
            </a:r>
            <a:endParaRPr lang="zh-CN" altLang="en-US" sz="2000"/>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smtClean="0">
                <a:latin typeface="+mn-lt"/>
                <a:ea typeface="+mn-ea"/>
              </a:rPr>
              <a:t>普通字符</a:t>
            </a:r>
            <a:r>
              <a:rPr lang="en-US" altLang="zh-CN" sz="1600" smtClean="0">
                <a:latin typeface="+mn-lt"/>
                <a:ea typeface="+mn-ea"/>
              </a:rPr>
              <a:t>’</a:t>
            </a:r>
            <a:r>
              <a:rPr lang="en-US" altLang="zh-CN" sz="1600" err="1" smtClean="0">
                <a:latin typeface="+mn-lt"/>
                <a:ea typeface="+mn-ea"/>
              </a:rPr>
              <a:t>a’,’Z</a:t>
            </a:r>
            <a:r>
              <a:rPr lang="en-US" altLang="zh-CN" sz="1600" smtClean="0">
                <a:latin typeface="+mn-lt"/>
                <a:ea typeface="+mn-ea"/>
              </a:rPr>
              <a:t>’,’#’</a:t>
            </a:r>
            <a:r>
              <a:rPr lang="zh-CN" altLang="en-US" sz="1600" smtClean="0">
                <a:latin typeface="+mn-lt"/>
                <a:ea typeface="+mn-ea"/>
              </a:rPr>
              <a:t>；</a:t>
            </a:r>
            <a:r>
              <a:rPr lang="zh-CN" altLang="en-US" sz="1600" b="1" smtClean="0">
                <a:latin typeface="+mn-lt"/>
                <a:ea typeface="+mn-ea"/>
              </a:rPr>
              <a:t>转义字符</a:t>
            </a:r>
            <a:r>
              <a:rPr lang="en-US" altLang="zh-CN" sz="1600" smtClean="0">
                <a:latin typeface="+mn-lt"/>
                <a:ea typeface="+mn-ea"/>
              </a:rPr>
              <a:t>’\n’,’\012’,’\h1B’</a:t>
            </a:r>
            <a:endParaRPr lang="zh-CN" altLang="en-US" sz="160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smtClean="0"/>
              <a:t>字符串常量</a:t>
            </a:r>
            <a:endParaRPr lang="zh-CN" altLang="en-US" sz="2000"/>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en-US" altLang="zh-CN" sz="1600" smtClean="0">
                <a:latin typeface="+mn-lt"/>
                <a:ea typeface="+mn-ea"/>
              </a:rPr>
              <a:t>“123”,”boy”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smtClean="0"/>
              <a:t>符号常量</a:t>
            </a:r>
            <a:endParaRPr lang="zh-CN" altLang="en-US" sz="2000"/>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smtClean="0">
                <a:latin typeface="+mn-lt"/>
                <a:ea typeface="+mn-ea"/>
              </a:rPr>
              <a:t>.…………………………………………#define PI 3.1416    //</a:t>
            </a:r>
            <a:r>
              <a:rPr lang="zh-CN" altLang="en-US" sz="160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Tree>
    <p:extLst>
      <p:ext uri="{BB962C8B-B14F-4D97-AF65-F5344CB8AC3E}">
        <p14:creationId xmlns:p14="http://schemas.microsoft.com/office/powerpoint/2010/main" val="39979280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a:t>
            </a:r>
            <a:r>
              <a:rPr lang="zh-CN" altLang="en-US" sz="2400" b="1" smtClean="0"/>
              <a:t>类型名</a:t>
            </a:r>
            <a:r>
              <a:rPr lang="en-US" altLang="zh-CN" sz="2400" b="1" smtClean="0"/>
              <a:t>)(</a:t>
            </a:r>
            <a:r>
              <a:rPr lang="zh-CN" altLang="en-US" sz="2400" b="1" smtClean="0"/>
              <a:t>表达式</a:t>
            </a:r>
            <a:r>
              <a:rPr lang="en-US" altLang="zh-CN" sz="2400" b="1" smtClean="0"/>
              <a:t>)</a:t>
            </a:r>
            <a:endParaRPr lang="zh-CN" altLang="en-US" sz="2400" b="1"/>
          </a:p>
        </p:txBody>
      </p:sp>
      <p:sp>
        <p:nvSpPr>
          <p:cNvPr id="5" name="圆角矩形 4"/>
          <p:cNvSpPr/>
          <p:nvPr/>
        </p:nvSpPr>
        <p:spPr>
          <a:xfrm>
            <a:off x="927100" y="2327298"/>
            <a:ext cx="10426700" cy="3863639"/>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smtClean="0"/>
              <a:t>(double)a		</a:t>
            </a:r>
          </a:p>
          <a:p>
            <a:pPr defTabSz="363538"/>
            <a:r>
              <a:rPr lang="zh-CN" altLang="en-US" sz="2400" smtClean="0">
                <a:solidFill>
                  <a:srgbClr val="0070C0"/>
                </a:solidFill>
              </a:rPr>
              <a:t> </a:t>
            </a:r>
            <a:r>
              <a:rPr lang="en-US" altLang="zh-CN" sz="2400" smtClean="0"/>
              <a:t>(</a:t>
            </a:r>
            <a:r>
              <a:rPr lang="en-US" altLang="zh-CN" sz="2400" err="1"/>
              <a:t>int</a:t>
            </a:r>
            <a:r>
              <a:rPr lang="en-US" altLang="zh-CN" sz="2400"/>
              <a:t>)(</a:t>
            </a:r>
            <a:r>
              <a:rPr lang="en-US" altLang="zh-CN" sz="2400" err="1"/>
              <a:t>x+y</a:t>
            </a:r>
            <a:r>
              <a:rPr lang="en-US" altLang="zh-CN" sz="2400" smtClean="0"/>
              <a:t>)		</a:t>
            </a:r>
          </a:p>
          <a:p>
            <a:pPr defTabSz="363538"/>
            <a:r>
              <a:rPr lang="zh-CN" altLang="en-US" sz="2400" smtClean="0">
                <a:solidFill>
                  <a:srgbClr val="0070C0"/>
                </a:solidFill>
              </a:rPr>
              <a:t> </a:t>
            </a:r>
            <a:r>
              <a:rPr lang="en-US" altLang="zh-CN" sz="2400" smtClean="0"/>
              <a:t>(</a:t>
            </a:r>
            <a:r>
              <a:rPr lang="en-US" altLang="zh-CN" sz="2400"/>
              <a:t>float)(5%3</a:t>
            </a:r>
            <a:r>
              <a:rPr lang="en-US" altLang="zh-CN" sz="2400" smtClean="0"/>
              <a:t>)		</a:t>
            </a:r>
          </a:p>
          <a:p>
            <a:pPr defTabSz="363538"/>
            <a:r>
              <a:rPr lang="zh-CN" altLang="en-US" sz="2400" smtClean="0">
                <a:solidFill>
                  <a:srgbClr val="0070C0"/>
                </a:solidFill>
              </a:rPr>
              <a:t> </a:t>
            </a:r>
            <a:r>
              <a:rPr lang="en-US" altLang="zh-CN" sz="2400" smtClean="0"/>
              <a:t>(</a:t>
            </a:r>
            <a:r>
              <a:rPr lang="en-US" altLang="zh-CN" sz="2400" err="1" smtClean="0"/>
              <a:t>int</a:t>
            </a:r>
            <a:r>
              <a:rPr lang="en-US" altLang="zh-CN" sz="2400" smtClean="0"/>
              <a:t>)</a:t>
            </a:r>
            <a:r>
              <a:rPr lang="en-US" altLang="zh-CN" sz="2400" err="1" smtClean="0"/>
              <a:t>x+y</a:t>
            </a:r>
            <a:r>
              <a:rPr lang="en-US" altLang="zh-CN" sz="2400" smtClean="0"/>
              <a:t>		</a:t>
            </a:r>
            <a:endParaRPr lang="en-US" altLang="zh-CN" sz="2400">
              <a:solidFill>
                <a:srgbClr val="0070C0"/>
              </a:solidFill>
            </a:endParaRPr>
          </a:p>
          <a:p>
            <a:pPr defTabSz="363538"/>
            <a:endParaRPr lang="en-US" altLang="zh-CN" sz="2400" smtClean="0"/>
          </a:p>
          <a:p>
            <a:pPr defTabSz="363538"/>
            <a:r>
              <a:rPr lang="en-US" altLang="zh-CN" sz="2400" err="1"/>
              <a:t>int</a:t>
            </a:r>
            <a:r>
              <a:rPr lang="en-US" altLang="zh-CN" sz="2400"/>
              <a:t> a; </a:t>
            </a:r>
            <a:endParaRPr lang="en-US" altLang="zh-CN" sz="2400" smtClean="0"/>
          </a:p>
          <a:p>
            <a:pPr defTabSz="363538"/>
            <a:r>
              <a:rPr lang="en-US" altLang="zh-CN" sz="2400" smtClean="0"/>
              <a:t>float </a:t>
            </a:r>
            <a:r>
              <a:rPr lang="en-US" altLang="zh-CN" sz="2400" err="1"/>
              <a:t>x,y</a:t>
            </a:r>
            <a:r>
              <a:rPr lang="en-US" altLang="zh-CN" sz="2400" smtClean="0"/>
              <a:t>;</a:t>
            </a:r>
          </a:p>
          <a:p>
            <a:pPr defTabSz="363538"/>
            <a:r>
              <a:rPr lang="en-US" altLang="zh-CN" sz="2400" smtClean="0"/>
              <a:t>double </a:t>
            </a:r>
            <a:r>
              <a:rPr lang="en-US" altLang="zh-CN" sz="2400"/>
              <a:t>b</a:t>
            </a:r>
            <a:r>
              <a:rPr lang="en-US" altLang="zh-CN" sz="2400" smtClean="0"/>
              <a:t>;</a:t>
            </a:r>
          </a:p>
          <a:p>
            <a:pPr defTabSz="363538"/>
            <a:r>
              <a:rPr lang="en-US" altLang="zh-CN" sz="2400" smtClean="0"/>
              <a:t>x=3.1415;</a:t>
            </a:r>
            <a:endParaRPr lang="zh-CN" altLang="en-US" sz="2400"/>
          </a:p>
          <a:p>
            <a:pPr defTabSz="363538"/>
            <a:r>
              <a:rPr lang="en-US" altLang="zh-CN" sz="2400"/>
              <a:t>a=(</a:t>
            </a:r>
            <a:r>
              <a:rPr lang="en-US" altLang="zh-CN" sz="2400" smtClean="0"/>
              <a:t>int)x</a:t>
            </a:r>
          </a:p>
        </p:txBody>
      </p:sp>
    </p:spTree>
    <p:extLst>
      <p:ext uri="{BB962C8B-B14F-4D97-AF65-F5344CB8AC3E}">
        <p14:creationId xmlns:p14="http://schemas.microsoft.com/office/powerpoint/2010/main" val="3014764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42988"/>
            <a:ext cx="10515600" cy="5133975"/>
          </a:xfrm>
        </p:spPr>
        <p:txBody>
          <a:bodyPr>
            <a:noAutofit/>
          </a:bodyPr>
          <a:lstStyle/>
          <a:p>
            <a:pPr marL="609600" indent="-609600">
              <a:buNone/>
              <a:defRPr/>
            </a:pPr>
            <a:r>
              <a:rPr lang="en-US" altLang="zh-CN" sz="2400">
                <a:latin typeface="幼圆" pitchFamily="49" charset="-122"/>
              </a:rPr>
              <a:t>#include&lt;stdio.h&gt;</a:t>
            </a:r>
            <a:r>
              <a:rPr lang="zh-CN" altLang="en-US" sz="2400">
                <a:latin typeface="幼圆" pitchFamily="49" charset="-122"/>
              </a:rPr>
              <a:t> </a:t>
            </a:r>
            <a:endParaRPr lang="en-US" altLang="zh-CN" sz="2400">
              <a:latin typeface="幼圆" pitchFamily="49" charset="-122"/>
            </a:endParaRPr>
          </a:p>
          <a:p>
            <a:pPr marL="609600" indent="-609600">
              <a:buNone/>
              <a:defRPr/>
            </a:pPr>
            <a:r>
              <a:rPr lang="en-US" altLang="zh-CN" sz="2400">
                <a:latin typeface="幼圆" pitchFamily="49" charset="-122"/>
              </a:rPr>
              <a:t>int main()</a:t>
            </a:r>
          </a:p>
          <a:p>
            <a:pPr marL="609600" indent="-609600">
              <a:buNone/>
              <a:defRPr/>
            </a:pPr>
            <a:r>
              <a:rPr lang="en-US" altLang="zh-CN" sz="2400">
                <a:latin typeface="幼圆" pitchFamily="49" charset="-122"/>
              </a:rPr>
              <a:t> {  int a,b;</a:t>
            </a:r>
          </a:p>
          <a:p>
            <a:pPr marL="609600" indent="-609600">
              <a:buNone/>
              <a:defRPr/>
            </a:pPr>
            <a:r>
              <a:rPr lang="en-US" altLang="zh-CN" sz="2400">
                <a:latin typeface="幼圆" pitchFamily="49" charset="-122"/>
              </a:rPr>
              <a:t>    float x,y;</a:t>
            </a:r>
          </a:p>
          <a:p>
            <a:pPr marL="609600" indent="-609600">
              <a:buNone/>
              <a:defRPr/>
            </a:pPr>
            <a:r>
              <a:rPr lang="en-US" altLang="zh-CN" sz="2400">
                <a:latin typeface="幼圆" pitchFamily="49" charset="-122"/>
              </a:rPr>
              <a:t>    x=36.42;y=12.01;</a:t>
            </a:r>
          </a:p>
          <a:p>
            <a:pPr marL="609600" indent="-609600">
              <a:buNone/>
              <a:defRPr/>
            </a:pPr>
            <a:r>
              <a:rPr lang="en-US" altLang="zh-CN" sz="2400">
                <a:latin typeface="幼圆" pitchFamily="49" charset="-122"/>
              </a:rPr>
              <a:t>    a=(int)(x+y);</a:t>
            </a:r>
          </a:p>
          <a:p>
            <a:pPr marL="609600" indent="-609600">
              <a:buNone/>
              <a:defRPr/>
            </a:pPr>
            <a:r>
              <a:rPr lang="en-US" altLang="zh-CN" sz="2400">
                <a:latin typeface="幼圆" pitchFamily="49" charset="-122"/>
              </a:rPr>
              <a:t>    b=(int)x%(int)y;</a:t>
            </a:r>
          </a:p>
          <a:p>
            <a:pPr marL="609600" indent="-609600">
              <a:buNone/>
              <a:defRPr/>
            </a:pPr>
            <a:r>
              <a:rPr lang="en-US" altLang="zh-CN" sz="2400">
                <a:latin typeface="幼圆" pitchFamily="49" charset="-122"/>
              </a:rPr>
              <a:t>    printf("%d\n",a);</a:t>
            </a:r>
          </a:p>
          <a:p>
            <a:pPr marL="609600" indent="-609600">
              <a:buNone/>
              <a:defRPr/>
            </a:pPr>
            <a:r>
              <a:rPr lang="en-US" altLang="zh-CN" sz="2400">
                <a:latin typeface="幼圆" pitchFamily="49" charset="-122"/>
              </a:rPr>
              <a:t>    printf("%d\n",b);</a:t>
            </a:r>
          </a:p>
          <a:p>
            <a:pPr marL="609600" indent="-609600">
              <a:buNone/>
              <a:defRPr/>
            </a:pPr>
            <a:r>
              <a:rPr lang="en-US" altLang="zh-CN" sz="2400">
                <a:latin typeface="幼圆" pitchFamily="49" charset="-122"/>
              </a:rPr>
              <a:t>    printf("%f,%f",x,y); </a:t>
            </a:r>
          </a:p>
          <a:p>
            <a:pPr marL="609600" indent="-609600">
              <a:buNone/>
              <a:defRPr/>
            </a:pPr>
            <a:r>
              <a:rPr lang="en-US" altLang="zh-CN" sz="2400">
                <a:latin typeface="幼圆" pitchFamily="49" charset="-122"/>
              </a:rPr>
              <a:t>	 return 0;</a:t>
            </a:r>
          </a:p>
          <a:p>
            <a:pPr marL="609600" indent="-609600">
              <a:buNone/>
              <a:defRPr/>
            </a:pPr>
            <a:r>
              <a:rPr lang="en-US" altLang="zh-CN" sz="2400">
                <a:latin typeface="幼圆" pitchFamily="49" charset="-122"/>
              </a:rPr>
              <a:t>}</a:t>
            </a:r>
            <a:endParaRPr lang="zh-CN" altLang="en-US" sz="2400"/>
          </a:p>
        </p:txBody>
      </p:sp>
    </p:spTree>
    <p:extLst>
      <p:ext uri="{BB962C8B-B14F-4D97-AF65-F5344CB8AC3E}">
        <p14:creationId xmlns:p14="http://schemas.microsoft.com/office/powerpoint/2010/main" val="2296845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extLst>
      <p:ext uri="{BB962C8B-B14F-4D97-AF65-F5344CB8AC3E}">
        <p14:creationId xmlns:p14="http://schemas.microsoft.com/office/powerpoint/2010/main" val="12150057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extLst>
              <p:ext uri="{D42A27DB-BD31-4B8C-83A1-F6EECF244321}">
                <p14:modId xmlns:p14="http://schemas.microsoft.com/office/powerpoint/2010/main"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z="2400" smtClean="0">
                    <a:solidFill>
                      <a:srgbClr val="FFFFFF"/>
                    </a:solidFill>
                  </a:rPr>
                  <a:t>表达式</a:t>
                </a:r>
                <a:endParaRPr lang="en-US" altLang="zh-CN" sz="2400" smtClean="0">
                  <a:solidFill>
                    <a:srgbClr val="FFFFFF"/>
                  </a:solidFill>
                </a:endParaRPr>
              </a:p>
              <a:p>
                <a:pPr algn="ctr"/>
                <a:r>
                  <a:rPr lang="zh-CN" altLang="en-US" sz="2400">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z="2400" smtClean="0">
                    <a:solidFill>
                      <a:srgbClr val="FFFFFF"/>
                    </a:solidFill>
                  </a:rPr>
                  <a:t>空语句</a:t>
                </a:r>
                <a:endParaRPr lang="zh-CN" altLang="en-US" sz="2400">
                  <a:solidFill>
                    <a:srgbClr val="FFFFFF"/>
                  </a:solidFill>
                </a:endParaRP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400" smtClean="0">
                    <a:solidFill>
                      <a:srgbClr val="FFFFFF"/>
                    </a:solidFill>
                  </a:rPr>
                  <a:t>函数调用</a:t>
                </a:r>
                <a:endParaRPr lang="en-US" altLang="zh-CN" sz="2400" smtClean="0">
                  <a:solidFill>
                    <a:srgbClr val="FFFFFF"/>
                  </a:solidFill>
                </a:endParaRPr>
              </a:p>
              <a:p>
                <a:pPr algn="ctr">
                  <a:defRPr/>
                </a:pPr>
                <a:r>
                  <a:rPr lang="zh-CN" altLang="en-US" sz="2400" smtClean="0">
                    <a:solidFill>
                      <a:srgbClr val="FFFFFF"/>
                    </a:solidFill>
                  </a:rPr>
                  <a:t>语句</a:t>
                </a:r>
                <a:endParaRPr lang="zh-CN" altLang="en-US" sz="2400">
                  <a:solidFill>
                    <a:srgbClr val="FFFFFF"/>
                  </a:solidFill>
                </a:endParaRP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z="2400" smtClean="0">
                    <a:solidFill>
                      <a:srgbClr val="FFFFFF"/>
                    </a:solidFill>
                  </a:rPr>
                  <a:t>复合语句</a:t>
                </a:r>
                <a:endParaRPr lang="zh-CN" altLang="en-US" sz="2400">
                  <a:solidFill>
                    <a:srgbClr val="FFFFFF"/>
                  </a:solidFill>
                </a:endParaRP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sz="2400">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3" name="文本框 2"/>
            <p:cNvSpPr txBox="1"/>
            <p:nvPr/>
          </p:nvSpPr>
          <p:spPr>
            <a:xfrm>
              <a:off x="3492500" y="3926899"/>
              <a:ext cx="1218757" cy="335019"/>
            </a:xfrm>
            <a:prstGeom prst="rect">
              <a:avLst/>
            </a:prstGeom>
            <a:noFill/>
          </p:spPr>
          <p:txBody>
            <a:bodyPr wrap="square" rtlCol="0">
              <a:spAutoFit/>
            </a:bodyPr>
            <a:lstStyle/>
            <a:p>
              <a:r>
                <a:rPr lang="zh-CN" altLang="en-US" sz="2400" smtClean="0">
                  <a:solidFill>
                    <a:schemeClr val="bg1"/>
                  </a:solidFill>
                </a:rPr>
                <a:t>控制语句</a:t>
              </a:r>
              <a:endParaRPr lang="zh-CN" altLang="en-US" sz="2400">
                <a:solidFill>
                  <a:schemeClr val="bg1"/>
                </a:solidFill>
              </a:endParaRPr>
            </a:p>
          </p:txBody>
        </p:sp>
      </p:grpSp>
    </p:spTree>
    <p:custDataLst>
      <p:tags r:id="rId1"/>
    </p:custDataLst>
    <p:extLst>
      <p:ext uri="{BB962C8B-B14F-4D97-AF65-F5344CB8AC3E}">
        <p14:creationId xmlns:p14="http://schemas.microsoft.com/office/powerpoint/2010/main" val="3087606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385763" y="622301"/>
            <a:ext cx="7043737"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z="2000">
                <a:solidFill>
                  <a:srgbClr val="000000"/>
                </a:solidFill>
              </a:rPr>
              <a:t>① if()…else…</a:t>
            </a:r>
            <a:r>
              <a:rPr lang="zh-CN" altLang="en-US" sz="2000">
                <a:solidFill>
                  <a:srgbClr val="000000"/>
                </a:solidFill>
              </a:rPr>
              <a:t>（条件语句</a:t>
            </a:r>
            <a:r>
              <a:rPr lang="zh-CN" altLang="en-US" sz="2000" smtClean="0">
                <a:solidFill>
                  <a:srgbClr val="000000"/>
                </a:solidFill>
              </a:rPr>
              <a:t>）</a:t>
            </a:r>
            <a:endParaRPr lang="zh-CN" altLang="en-US" sz="2000">
              <a:solidFill>
                <a:srgbClr val="000000"/>
              </a:solidFill>
            </a:endParaRPr>
          </a:p>
          <a:p>
            <a:pPr lvl="0" algn="just">
              <a:lnSpc>
                <a:spcPct val="150000"/>
              </a:lnSpc>
              <a:defRPr/>
            </a:pPr>
            <a:r>
              <a:rPr lang="zh-CN" altLang="en-US" sz="2000">
                <a:solidFill>
                  <a:srgbClr val="000000"/>
                </a:solidFill>
              </a:rPr>
              <a:t>② </a:t>
            </a:r>
            <a:r>
              <a:rPr lang="en-US" altLang="zh-CN" sz="2000">
                <a:solidFill>
                  <a:srgbClr val="000000"/>
                </a:solidFill>
              </a:rPr>
              <a:t>for()…</a:t>
            </a:r>
            <a:r>
              <a:rPr lang="zh-CN" altLang="en-US" sz="2000">
                <a:solidFill>
                  <a:srgbClr val="000000"/>
                </a:solidFill>
              </a:rPr>
              <a:t>（循环语句）</a:t>
            </a:r>
          </a:p>
          <a:p>
            <a:pPr lvl="0" algn="just">
              <a:lnSpc>
                <a:spcPct val="150000"/>
              </a:lnSpc>
              <a:defRPr/>
            </a:pPr>
            <a:r>
              <a:rPr lang="zh-CN" altLang="en-US" sz="2000" smtClean="0">
                <a:solidFill>
                  <a:srgbClr val="000000"/>
                </a:solidFill>
              </a:rPr>
              <a:t>③ </a:t>
            </a:r>
            <a:r>
              <a:rPr lang="en-US" altLang="zh-CN" sz="2000">
                <a:solidFill>
                  <a:srgbClr val="000000"/>
                </a:solidFill>
              </a:rPr>
              <a:t>while()…</a:t>
            </a:r>
            <a:r>
              <a:rPr lang="zh-CN" altLang="en-US" sz="2000">
                <a:solidFill>
                  <a:srgbClr val="000000"/>
                </a:solidFill>
              </a:rPr>
              <a:t>（循环语句</a:t>
            </a:r>
            <a:r>
              <a:rPr lang="zh-CN" altLang="en-US" sz="2000" smtClean="0">
                <a:solidFill>
                  <a:srgbClr val="000000"/>
                </a:solidFill>
              </a:rPr>
              <a:t>）</a:t>
            </a:r>
            <a:endParaRPr lang="zh-CN" altLang="en-US" sz="2000">
              <a:solidFill>
                <a:srgbClr val="000000"/>
              </a:solidFill>
            </a:endParaRPr>
          </a:p>
          <a:p>
            <a:pPr lvl="0" algn="just">
              <a:lnSpc>
                <a:spcPct val="150000"/>
              </a:lnSpc>
              <a:defRPr/>
            </a:pPr>
            <a:r>
              <a:rPr lang="zh-CN" altLang="en-US" sz="2000">
                <a:solidFill>
                  <a:srgbClr val="000000"/>
                </a:solidFill>
              </a:rPr>
              <a:t>④ </a:t>
            </a:r>
            <a:r>
              <a:rPr lang="en-US" altLang="zh-CN" sz="2000">
                <a:solidFill>
                  <a:srgbClr val="000000"/>
                </a:solidFill>
              </a:rPr>
              <a:t>do…while ()</a:t>
            </a:r>
            <a:r>
              <a:rPr lang="zh-CN" altLang="en-US" sz="2000">
                <a:solidFill>
                  <a:srgbClr val="000000"/>
                </a:solidFill>
              </a:rPr>
              <a:t>（循环语句）</a:t>
            </a:r>
          </a:p>
          <a:p>
            <a:pPr lvl="0" algn="just">
              <a:lnSpc>
                <a:spcPct val="150000"/>
              </a:lnSpc>
              <a:defRPr/>
            </a:pPr>
            <a:r>
              <a:rPr lang="zh-CN" altLang="en-US" sz="2000" smtClean="0">
                <a:solidFill>
                  <a:srgbClr val="000000"/>
                </a:solidFill>
              </a:rPr>
              <a:t>⑤ </a:t>
            </a:r>
            <a:r>
              <a:rPr lang="en-US" altLang="zh-CN" sz="2000">
                <a:solidFill>
                  <a:srgbClr val="000000"/>
                </a:solidFill>
              </a:rPr>
              <a:t>continue</a:t>
            </a:r>
            <a:r>
              <a:rPr lang="zh-CN" altLang="en-US" sz="2000">
                <a:solidFill>
                  <a:srgbClr val="000000"/>
                </a:solidFill>
              </a:rPr>
              <a:t>（结束本次循环语句</a:t>
            </a:r>
            <a:r>
              <a:rPr lang="zh-CN" altLang="en-US" sz="2000" smtClean="0">
                <a:solidFill>
                  <a:srgbClr val="000000"/>
                </a:solidFill>
              </a:rPr>
              <a:t>）</a:t>
            </a:r>
            <a:endParaRPr lang="zh-CN" altLang="en-US" sz="2000">
              <a:solidFill>
                <a:srgbClr val="000000"/>
              </a:solidFill>
            </a:endParaRPr>
          </a:p>
          <a:p>
            <a:pPr lvl="0" algn="just">
              <a:lnSpc>
                <a:spcPct val="150000"/>
              </a:lnSpc>
              <a:defRPr/>
            </a:pPr>
            <a:r>
              <a:rPr lang="zh-CN" altLang="en-US" sz="2000">
                <a:solidFill>
                  <a:srgbClr val="000000"/>
                </a:solidFill>
              </a:rPr>
              <a:t>⑥ </a:t>
            </a:r>
            <a:r>
              <a:rPr lang="en-US" altLang="zh-CN" sz="2000">
                <a:solidFill>
                  <a:srgbClr val="000000"/>
                </a:solidFill>
              </a:rPr>
              <a:t>break</a:t>
            </a:r>
            <a:r>
              <a:rPr lang="zh-CN" altLang="en-US" sz="2000">
                <a:solidFill>
                  <a:srgbClr val="000000"/>
                </a:solidFill>
              </a:rPr>
              <a:t>（中止执行</a:t>
            </a:r>
            <a:r>
              <a:rPr lang="en-US" altLang="zh-CN" sz="2000">
                <a:solidFill>
                  <a:srgbClr val="000000"/>
                </a:solidFill>
              </a:rPr>
              <a:t>switch</a:t>
            </a:r>
            <a:r>
              <a:rPr lang="zh-CN" altLang="en-US" sz="2000">
                <a:solidFill>
                  <a:srgbClr val="000000"/>
                </a:solidFill>
              </a:rPr>
              <a:t>或循环语句</a:t>
            </a:r>
            <a:r>
              <a:rPr lang="zh-CN" altLang="en-US" sz="2000" smtClean="0">
                <a:solidFill>
                  <a:srgbClr val="000000"/>
                </a:solidFill>
              </a:rPr>
              <a:t>）</a:t>
            </a:r>
            <a:endParaRPr lang="zh-CN" altLang="en-US" sz="2000">
              <a:solidFill>
                <a:srgbClr val="000000"/>
              </a:solidFill>
            </a:endParaRPr>
          </a:p>
          <a:p>
            <a:pPr lvl="0" algn="just">
              <a:lnSpc>
                <a:spcPct val="150000"/>
              </a:lnSpc>
              <a:defRPr/>
            </a:pPr>
            <a:r>
              <a:rPr lang="zh-CN" altLang="en-US" sz="2000">
                <a:solidFill>
                  <a:srgbClr val="000000"/>
                </a:solidFill>
              </a:rPr>
              <a:t>⑦ </a:t>
            </a:r>
            <a:r>
              <a:rPr lang="en-US" altLang="zh-CN" sz="2000">
                <a:solidFill>
                  <a:srgbClr val="000000"/>
                </a:solidFill>
              </a:rPr>
              <a:t>switch</a:t>
            </a:r>
            <a:r>
              <a:rPr lang="zh-CN" altLang="en-US" sz="2000">
                <a:solidFill>
                  <a:srgbClr val="000000"/>
                </a:solidFill>
              </a:rPr>
              <a:t>（多分支选择语句）</a:t>
            </a:r>
          </a:p>
          <a:p>
            <a:pPr lvl="0" algn="just">
              <a:lnSpc>
                <a:spcPct val="150000"/>
              </a:lnSpc>
              <a:defRPr/>
            </a:pPr>
            <a:r>
              <a:rPr lang="zh-CN" altLang="en-US" sz="2000" smtClean="0">
                <a:solidFill>
                  <a:srgbClr val="000000"/>
                </a:solidFill>
              </a:rPr>
              <a:t>⑧ </a:t>
            </a:r>
            <a:r>
              <a:rPr lang="en-US" altLang="zh-CN" sz="2000">
                <a:solidFill>
                  <a:srgbClr val="000000"/>
                </a:solidFill>
              </a:rPr>
              <a:t>return</a:t>
            </a:r>
            <a:r>
              <a:rPr lang="zh-CN" altLang="en-US" sz="2000">
                <a:solidFill>
                  <a:srgbClr val="000000"/>
                </a:solidFill>
              </a:rPr>
              <a:t>（从函数返回语句）</a:t>
            </a:r>
          </a:p>
          <a:p>
            <a:pPr lvl="0" algn="just">
              <a:lnSpc>
                <a:spcPct val="150000"/>
              </a:lnSpc>
              <a:defRPr/>
            </a:pPr>
            <a:r>
              <a:rPr lang="zh-CN" altLang="en-US" sz="2000" smtClean="0">
                <a:solidFill>
                  <a:srgbClr val="000000"/>
                </a:solidFill>
              </a:rPr>
              <a:t>⑨ </a:t>
            </a:r>
            <a:r>
              <a:rPr lang="en-US" altLang="zh-CN" sz="2000" err="1">
                <a:solidFill>
                  <a:srgbClr val="000000"/>
                </a:solidFill>
              </a:rPr>
              <a:t>goto</a:t>
            </a:r>
            <a:r>
              <a:rPr lang="zh-CN" altLang="en-US" sz="2000">
                <a:solidFill>
                  <a:srgbClr val="000000"/>
                </a:solidFill>
              </a:rPr>
              <a:t>（转向语句，在结构化程序中基本不用</a:t>
            </a:r>
            <a:r>
              <a:rPr lang="en-US" altLang="zh-CN" sz="2000" err="1">
                <a:solidFill>
                  <a:srgbClr val="000000"/>
                </a:solidFill>
              </a:rPr>
              <a:t>goto</a:t>
            </a:r>
            <a:r>
              <a:rPr lang="zh-CN" altLang="en-US" sz="2000">
                <a:solidFill>
                  <a:srgbClr val="000000"/>
                </a:solidFill>
              </a:rPr>
              <a:t>语句</a:t>
            </a:r>
            <a:r>
              <a:rPr lang="zh-CN" altLang="en-US" sz="2000" smtClean="0">
                <a:solidFill>
                  <a:srgbClr val="000000"/>
                </a:solidFill>
              </a:rPr>
              <a:t>）</a:t>
            </a:r>
            <a:endParaRPr lang="en-US" altLang="zh-CN" sz="2000" smtClean="0">
              <a:solidFill>
                <a:srgbClr val="000000"/>
              </a:solidFill>
            </a:endParaRPr>
          </a:p>
          <a:p>
            <a:pPr lvl="0" algn="just">
              <a:lnSpc>
                <a:spcPct val="150000"/>
              </a:lnSpc>
              <a:defRPr/>
            </a:pPr>
            <a:endParaRPr lang="en-US" altLang="zh-CN" sz="2000" smtClean="0">
              <a:solidFill>
                <a:srgbClr val="000000"/>
              </a:solidFill>
            </a:endParaRPr>
          </a:p>
          <a:p>
            <a:pPr lvl="0" algn="just">
              <a:lnSpc>
                <a:spcPct val="150000"/>
              </a:lnSpc>
              <a:defRPr/>
            </a:pPr>
            <a:r>
              <a:rPr lang="en-US" altLang="zh-CN" sz="2000" smtClean="0">
                <a:solidFill>
                  <a:srgbClr val="000000"/>
                </a:solidFill>
              </a:rPr>
              <a:t>()</a:t>
            </a:r>
            <a:r>
              <a:rPr lang="zh-CN" altLang="en-US" sz="2000" smtClean="0">
                <a:solidFill>
                  <a:srgbClr val="000000"/>
                </a:solidFill>
              </a:rPr>
              <a:t>表示</a:t>
            </a:r>
            <a:r>
              <a:rPr lang="zh-CN" altLang="en-US" sz="2000">
                <a:solidFill>
                  <a:srgbClr val="000000"/>
                </a:solidFill>
              </a:rPr>
              <a:t>括号中是一</a:t>
            </a:r>
            <a:r>
              <a:rPr lang="zh-CN" altLang="en-US" sz="2000" smtClean="0">
                <a:solidFill>
                  <a:srgbClr val="000000"/>
                </a:solidFill>
              </a:rPr>
              <a:t>个判别条件</a:t>
            </a:r>
            <a:endParaRPr lang="en-US" altLang="zh-CN" sz="2000" smtClean="0">
              <a:solidFill>
                <a:srgbClr val="000000"/>
              </a:solidFill>
            </a:endParaRPr>
          </a:p>
          <a:p>
            <a:pPr lvl="0" algn="just">
              <a:lnSpc>
                <a:spcPct val="150000"/>
              </a:lnSpc>
              <a:defRPr/>
            </a:pPr>
            <a:r>
              <a:rPr lang="en-US" altLang="zh-CN" sz="2000" smtClean="0">
                <a:solidFill>
                  <a:srgbClr val="000000"/>
                </a:solidFill>
              </a:rPr>
              <a:t>…</a:t>
            </a:r>
            <a:r>
              <a:rPr lang="zh-CN" altLang="en-US" sz="2000" smtClean="0">
                <a:solidFill>
                  <a:srgbClr val="000000"/>
                </a:solidFill>
              </a:rPr>
              <a:t>表示</a:t>
            </a:r>
            <a:r>
              <a:rPr lang="zh-CN" altLang="en-US" sz="2000">
                <a:solidFill>
                  <a:srgbClr val="000000"/>
                </a:solidFill>
              </a:rPr>
              <a:t>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1818225" y="771788"/>
            <a:ext cx="6187443" cy="3477949"/>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sz="2000">
                <a:solidFill>
                  <a:srgbClr val="000000"/>
                </a:solidFill>
              </a:rPr>
              <a:t>函数调用语句由一个函数调用加一个分号</a:t>
            </a:r>
            <a:r>
              <a:rPr lang="zh-CN" altLang="en-US" sz="2000" smtClean="0">
                <a:solidFill>
                  <a:srgbClr val="000000"/>
                </a:solidFill>
              </a:rPr>
              <a:t>构成。</a:t>
            </a:r>
            <a:endParaRPr lang="en-US" altLang="zh-CN" sz="2000" smtClean="0">
              <a:solidFill>
                <a:srgbClr val="000000"/>
              </a:solidFill>
            </a:endParaRPr>
          </a:p>
          <a:p>
            <a:pPr lvl="0" algn="just">
              <a:lnSpc>
                <a:spcPct val="150000"/>
              </a:lnSpc>
              <a:defRPr/>
            </a:pPr>
            <a:endParaRPr lang="en-US" altLang="zh-CN" sz="2000" smtClean="0">
              <a:solidFill>
                <a:srgbClr val="000000"/>
              </a:solidFill>
            </a:endParaRPr>
          </a:p>
          <a:p>
            <a:pPr lvl="0" algn="just">
              <a:lnSpc>
                <a:spcPct val="150000"/>
              </a:lnSpc>
              <a:defRPr/>
            </a:pPr>
            <a:endParaRPr lang="en-US" altLang="zh-CN" sz="2000">
              <a:solidFill>
                <a:srgbClr val="000000"/>
              </a:solidFill>
            </a:endParaRPr>
          </a:p>
          <a:p>
            <a:pPr lvl="0" algn="just">
              <a:lnSpc>
                <a:spcPct val="150000"/>
              </a:lnSpc>
              <a:defRPr/>
            </a:pPr>
            <a:r>
              <a:rPr lang="zh-CN" altLang="en-US" sz="2000">
                <a:solidFill>
                  <a:srgbClr val="000000"/>
                </a:solidFill>
              </a:rPr>
              <a:t>其中</a:t>
            </a:r>
            <a:r>
              <a:rPr lang="en-US" altLang="zh-CN" sz="2000" err="1">
                <a:solidFill>
                  <a:srgbClr val="000000"/>
                </a:solidFill>
              </a:rPr>
              <a:t>printf</a:t>
            </a:r>
            <a:r>
              <a:rPr lang="en-US" altLang="zh-CN" sz="2000">
                <a:solidFill>
                  <a:srgbClr val="000000"/>
                </a:solidFill>
              </a:rPr>
              <a:t>("This is a C statement. ")</a:t>
            </a:r>
            <a:r>
              <a:rPr lang="zh-CN" altLang="en-US" sz="2000">
                <a:solidFill>
                  <a:srgbClr val="000000"/>
                </a:solidFill>
              </a:rPr>
              <a:t>是一个函数调用，加一个分号成为一个语句。</a:t>
            </a:r>
          </a:p>
        </p:txBody>
      </p:sp>
      <p:sp>
        <p:nvSpPr>
          <p:cNvPr id="39" name="MH_Other_1"/>
          <p:cNvSpPr/>
          <p:nvPr>
            <p:custDataLst>
              <p:tags r:id="rId3"/>
            </p:custDataLst>
          </p:nvPr>
        </p:nvSpPr>
        <p:spPr>
          <a:xfrm>
            <a:off x="1818225" y="1643063"/>
            <a:ext cx="6187443" cy="381446"/>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00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2719411" y="2620756"/>
            <a:ext cx="4646753" cy="513156"/>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sz="2000" err="1">
                <a:solidFill>
                  <a:srgbClr val="000000"/>
                </a:solidFill>
              </a:rPr>
              <a:t>printf</a:t>
            </a:r>
            <a:r>
              <a:rPr lang="en-US" altLang="zh-CN" sz="2000">
                <a:solidFill>
                  <a:srgbClr val="000000"/>
                </a:solidFill>
              </a:rPr>
              <a:t>("This is a C statement. ");</a:t>
            </a:r>
          </a:p>
        </p:txBody>
      </p:sp>
    </p:spTree>
    <p:custDataLst>
      <p:tags r:id="rId1"/>
    </p:custDataLst>
    <p:extLst>
      <p:ext uri="{BB962C8B-B14F-4D97-AF65-F5344CB8AC3E}">
        <p14:creationId xmlns:p14="http://schemas.microsoft.com/office/powerpoint/2010/main" val="1513465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2686051" y="685009"/>
            <a:ext cx="6023000"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sz="2000">
                <a:solidFill>
                  <a:srgbClr val="000000"/>
                </a:solidFill>
              </a:rPr>
              <a:t>表达式语句由</a:t>
            </a:r>
            <a:r>
              <a:rPr lang="zh-CN" altLang="en-US" sz="2000" b="1">
                <a:solidFill>
                  <a:srgbClr val="000000"/>
                </a:solidFill>
              </a:rPr>
              <a:t>一个表达式加一个分号构成</a:t>
            </a:r>
            <a:r>
              <a:rPr lang="zh-CN" altLang="en-US" sz="2000">
                <a:solidFill>
                  <a:srgbClr val="000000"/>
                </a:solidFill>
              </a:rPr>
              <a:t>，最典型的是由赋值表达式构成一个赋值语句。例如</a:t>
            </a:r>
            <a:r>
              <a:rPr lang="en-US" altLang="zh-CN" sz="2000">
                <a:solidFill>
                  <a:srgbClr val="000000"/>
                </a:solidFill>
              </a:rPr>
              <a:t>: </a:t>
            </a:r>
          </a:p>
          <a:p>
            <a:pPr lvl="0" algn="just">
              <a:lnSpc>
                <a:spcPct val="150000"/>
              </a:lnSpc>
              <a:defRPr/>
            </a:pPr>
            <a:r>
              <a:rPr lang="en-US" altLang="zh-CN" sz="2000" smtClean="0">
                <a:solidFill>
                  <a:srgbClr val="000000"/>
                </a:solidFill>
              </a:rPr>
              <a:t>a=3</a:t>
            </a:r>
            <a:endParaRPr lang="en-US" altLang="zh-CN" sz="2000">
              <a:solidFill>
                <a:srgbClr val="000000"/>
              </a:solidFill>
            </a:endParaRPr>
          </a:p>
          <a:p>
            <a:pPr lvl="0" algn="just">
              <a:lnSpc>
                <a:spcPct val="150000"/>
              </a:lnSpc>
              <a:defRPr/>
            </a:pPr>
            <a:r>
              <a:rPr lang="zh-CN" altLang="en-US" sz="2000" smtClean="0">
                <a:solidFill>
                  <a:srgbClr val="000000"/>
                </a:solidFill>
              </a:rPr>
              <a:t>是</a:t>
            </a:r>
            <a:r>
              <a:rPr lang="zh-CN" altLang="en-US" sz="2000">
                <a:solidFill>
                  <a:srgbClr val="000000"/>
                </a:solidFill>
              </a:rPr>
              <a:t>一个赋值表达式，而</a:t>
            </a:r>
          </a:p>
          <a:p>
            <a:pPr lvl="0" algn="just">
              <a:lnSpc>
                <a:spcPct val="150000"/>
              </a:lnSpc>
              <a:defRPr/>
            </a:pPr>
            <a:r>
              <a:rPr lang="en-US" altLang="zh-CN" sz="2000" smtClean="0">
                <a:solidFill>
                  <a:srgbClr val="000000"/>
                </a:solidFill>
              </a:rPr>
              <a:t>a=3</a:t>
            </a:r>
            <a:r>
              <a:rPr lang="en-US" altLang="zh-CN" sz="2000">
                <a:solidFill>
                  <a:srgbClr val="000000"/>
                </a:solidFill>
              </a:rPr>
              <a:t>;</a:t>
            </a:r>
          </a:p>
          <a:p>
            <a:pPr lvl="0" algn="just">
              <a:lnSpc>
                <a:spcPct val="150000"/>
              </a:lnSpc>
              <a:defRPr/>
            </a:pPr>
            <a:r>
              <a:rPr lang="zh-CN" altLang="en-US" sz="2000" smtClean="0">
                <a:solidFill>
                  <a:srgbClr val="000000"/>
                </a:solidFill>
              </a:rPr>
              <a:t>是</a:t>
            </a:r>
            <a:r>
              <a:rPr lang="zh-CN" altLang="en-US" sz="2000">
                <a:solidFill>
                  <a:srgbClr val="000000"/>
                </a:solidFill>
              </a:rPr>
              <a:t>一个赋值</a:t>
            </a:r>
            <a:r>
              <a:rPr lang="zh-CN" altLang="en-US" sz="2000" smtClean="0">
                <a:solidFill>
                  <a:srgbClr val="000000"/>
                </a:solidFill>
              </a:rPr>
              <a:t>语句。</a:t>
            </a:r>
            <a:endParaRPr lang="zh-CN" altLang="en-US" sz="2000">
              <a:solidFill>
                <a:srgbClr val="000000"/>
              </a:solidFill>
            </a:endParaRPr>
          </a:p>
        </p:txBody>
      </p:sp>
      <p:sp>
        <p:nvSpPr>
          <p:cNvPr id="39" name="MH_Other_1"/>
          <p:cNvSpPr/>
          <p:nvPr>
            <p:custDataLst>
              <p:tags r:id="rId4"/>
            </p:custDataLst>
          </p:nvPr>
        </p:nvSpPr>
        <p:spPr>
          <a:xfrm>
            <a:off x="2686051" y="345033"/>
            <a:ext cx="6023000"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z="2000" smtClean="0">
                <a:solidFill>
                  <a:srgbClr val="000000"/>
                </a:solidFill>
              </a:rPr>
              <a:t>;</a:t>
            </a:r>
          </a:p>
          <a:p>
            <a:pPr lvl="0" algn="just">
              <a:lnSpc>
                <a:spcPct val="150000"/>
              </a:lnSpc>
              <a:defRPr/>
            </a:pPr>
            <a:r>
              <a:rPr lang="zh-CN" altLang="en-US" sz="2000" smtClean="0">
                <a:solidFill>
                  <a:srgbClr val="000000"/>
                </a:solidFill>
              </a:rPr>
              <a:t>只有一个分号的语句即为空语句。</a:t>
            </a:r>
            <a:endParaRPr lang="en-US" altLang="zh-CN" sz="2000" smtClean="0">
              <a:solidFill>
                <a:srgbClr val="000000"/>
              </a:solidFill>
            </a:endParaRPr>
          </a:p>
          <a:p>
            <a:pPr lvl="0" algn="just">
              <a:lnSpc>
                <a:spcPct val="150000"/>
              </a:lnSpc>
              <a:defRPr/>
            </a:pPr>
            <a:r>
              <a:rPr lang="zh-CN" altLang="en-US" sz="2000">
                <a:solidFill>
                  <a:srgbClr val="000000"/>
                </a:solidFill>
              </a:rPr>
              <a:t>可以用来作为流程的转向点</a:t>
            </a:r>
            <a:r>
              <a:rPr lang="en-US" altLang="zh-CN" sz="2000">
                <a:solidFill>
                  <a:srgbClr val="000000"/>
                </a:solidFill>
              </a:rPr>
              <a:t>(</a:t>
            </a:r>
            <a:r>
              <a:rPr lang="zh-CN" altLang="en-US" sz="2000">
                <a:solidFill>
                  <a:srgbClr val="000000"/>
                </a:solidFill>
              </a:rPr>
              <a:t>流程从程序其他地方转到此语句处</a:t>
            </a:r>
            <a:r>
              <a:rPr lang="en-US" altLang="zh-CN" sz="2000" smtClean="0">
                <a:solidFill>
                  <a:srgbClr val="000000"/>
                </a:solidFill>
              </a:rPr>
              <a:t>)</a:t>
            </a:r>
            <a:r>
              <a:rPr lang="zh-CN" altLang="en-US" sz="2000" smtClean="0">
                <a:solidFill>
                  <a:srgbClr val="000000"/>
                </a:solidFill>
              </a:rPr>
              <a:t>；</a:t>
            </a:r>
            <a:endParaRPr lang="en-US" altLang="zh-CN" sz="2000" smtClean="0">
              <a:solidFill>
                <a:srgbClr val="000000"/>
              </a:solidFill>
            </a:endParaRPr>
          </a:p>
          <a:p>
            <a:pPr lvl="0" algn="just">
              <a:lnSpc>
                <a:spcPct val="150000"/>
              </a:lnSpc>
              <a:defRPr/>
            </a:pPr>
            <a:r>
              <a:rPr lang="zh-CN" altLang="en-US" sz="2000" smtClean="0">
                <a:solidFill>
                  <a:srgbClr val="000000"/>
                </a:solidFill>
              </a:rPr>
              <a:t>也</a:t>
            </a:r>
            <a:r>
              <a:rPr lang="zh-CN" altLang="en-US" sz="2000">
                <a:solidFill>
                  <a:srgbClr val="000000"/>
                </a:solidFill>
              </a:rPr>
              <a:t>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000">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46695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sz="2000">
                <a:solidFill>
                  <a:srgbClr val="000000"/>
                </a:solidFill>
              </a:rPr>
              <a:t>可以用</a:t>
            </a:r>
            <a:r>
              <a:rPr lang="en-US" altLang="zh-CN" sz="2000">
                <a:solidFill>
                  <a:srgbClr val="000000"/>
                </a:solidFill>
              </a:rPr>
              <a:t>{}</a:t>
            </a:r>
            <a:r>
              <a:rPr lang="zh-CN" altLang="en-US" sz="2000">
                <a:solidFill>
                  <a:srgbClr val="000000"/>
                </a:solidFill>
              </a:rPr>
              <a:t>把一些语句和声明括起来成为复合语句</a:t>
            </a:r>
            <a:r>
              <a:rPr lang="en-US" altLang="zh-CN" sz="2000">
                <a:solidFill>
                  <a:srgbClr val="000000"/>
                </a:solidFill>
              </a:rPr>
              <a:t>(</a:t>
            </a:r>
            <a:r>
              <a:rPr lang="zh-CN" altLang="en-US" sz="2000">
                <a:solidFill>
                  <a:srgbClr val="000000"/>
                </a:solidFill>
              </a:rPr>
              <a:t>又称语句块</a:t>
            </a:r>
            <a:r>
              <a:rPr lang="en-US" altLang="zh-CN" sz="2000">
                <a:solidFill>
                  <a:srgbClr val="000000"/>
                </a:solidFill>
              </a:rPr>
              <a:t>)</a:t>
            </a:r>
            <a:r>
              <a:rPr lang="zh-CN" altLang="en-US" sz="2000" smtClean="0">
                <a:solidFill>
                  <a:srgbClr val="000000"/>
                </a:solidFill>
              </a:rPr>
              <a:t>。</a:t>
            </a:r>
            <a:endParaRPr lang="en-US" altLang="zh-CN" sz="2000" smtClean="0">
              <a:solidFill>
                <a:srgbClr val="000000"/>
              </a:solidFill>
            </a:endParaRPr>
          </a:p>
          <a:p>
            <a:pPr lvl="0" algn="just">
              <a:lnSpc>
                <a:spcPct val="150000"/>
              </a:lnSpc>
              <a:defRPr/>
            </a:pPr>
            <a:endParaRPr lang="en-US" altLang="zh-CN" sz="2000">
              <a:solidFill>
                <a:srgbClr val="000000"/>
              </a:solidFill>
            </a:endParaRPr>
          </a:p>
          <a:p>
            <a:pPr lvl="0" algn="just">
              <a:lnSpc>
                <a:spcPct val="150000"/>
              </a:lnSpc>
              <a:defRPr/>
            </a:pPr>
            <a:endParaRPr lang="en-US" altLang="zh-CN" sz="2000" smtClean="0">
              <a:solidFill>
                <a:srgbClr val="000000"/>
              </a:solidFill>
            </a:endParaRPr>
          </a:p>
          <a:p>
            <a:pPr lvl="0" algn="just">
              <a:lnSpc>
                <a:spcPct val="150000"/>
              </a:lnSpc>
              <a:defRPr/>
            </a:pPr>
            <a:endParaRPr lang="en-US" altLang="zh-CN" sz="2000">
              <a:solidFill>
                <a:srgbClr val="000000"/>
              </a:solidFill>
            </a:endParaRPr>
          </a:p>
          <a:p>
            <a:pPr lvl="0" algn="just">
              <a:lnSpc>
                <a:spcPct val="150000"/>
              </a:lnSpc>
              <a:defRPr/>
            </a:pPr>
            <a:endParaRPr lang="en-US" altLang="zh-CN" sz="2000" smtClean="0">
              <a:solidFill>
                <a:srgbClr val="000000"/>
              </a:solidFill>
            </a:endParaRPr>
          </a:p>
          <a:p>
            <a:pPr lvl="0" algn="just">
              <a:lnSpc>
                <a:spcPct val="150000"/>
              </a:lnSpc>
              <a:defRPr/>
            </a:pPr>
            <a:endParaRPr lang="en-US" altLang="zh-CN" sz="2000">
              <a:solidFill>
                <a:srgbClr val="000000"/>
              </a:solidFill>
            </a:endParaRPr>
          </a:p>
          <a:p>
            <a:pPr lvl="0" algn="just">
              <a:lnSpc>
                <a:spcPct val="150000"/>
              </a:lnSpc>
              <a:defRPr/>
            </a:pPr>
            <a:r>
              <a:rPr lang="zh-CN" altLang="en-US" sz="2000" smtClean="0">
                <a:solidFill>
                  <a:srgbClr val="000000"/>
                </a:solidFill>
              </a:rPr>
              <a:t>复合语句</a:t>
            </a:r>
            <a:r>
              <a:rPr lang="zh-CN" altLang="en-US" sz="2000">
                <a:solidFill>
                  <a:srgbClr val="000000"/>
                </a:solidFill>
              </a:rPr>
              <a:t>常用在</a:t>
            </a:r>
            <a:r>
              <a:rPr lang="en-US" altLang="zh-CN" sz="2000">
                <a:solidFill>
                  <a:srgbClr val="000000"/>
                </a:solidFill>
              </a:rPr>
              <a:t>if</a:t>
            </a:r>
            <a:r>
              <a:rPr lang="zh-CN" altLang="en-US" sz="2000">
                <a:solidFill>
                  <a:srgbClr val="000000"/>
                </a:solidFill>
              </a:rPr>
              <a:t>语句或循环中，此时程序需要连续执行一组语句。</a:t>
            </a:r>
          </a:p>
          <a:p>
            <a:pPr lvl="1" algn="just">
              <a:lnSpc>
                <a:spcPct val="150000"/>
              </a:lnSpc>
              <a:defRPr/>
            </a:pPr>
            <a:r>
              <a:rPr lang="en-US" altLang="zh-CN" sz="2000" smtClean="0">
                <a:solidFill>
                  <a:srgbClr val="000000"/>
                </a:solidFill>
              </a:rPr>
              <a:t>	</a:t>
            </a:r>
            <a:r>
              <a:rPr lang="zh-CN" altLang="en-US" sz="2000" smtClean="0">
                <a:solidFill>
                  <a:schemeClr val="accent1"/>
                </a:solidFill>
              </a:rPr>
              <a:t>复合语句</a:t>
            </a:r>
            <a:r>
              <a:rPr lang="zh-CN" altLang="en-US" sz="2000">
                <a:solidFill>
                  <a:schemeClr val="accent1"/>
                </a:solidFill>
              </a:rPr>
              <a:t>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2000">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6077897" y="1717077"/>
            <a:ext cx="5223516"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sz="2000">
                <a:solidFill>
                  <a:srgbClr val="000000"/>
                </a:solidFill>
              </a:rPr>
              <a:t>{</a:t>
            </a:r>
          </a:p>
          <a:p>
            <a:pPr lvl="0" algn="just" defTabSz="355600">
              <a:defRPr/>
            </a:pPr>
            <a:r>
              <a:rPr lang="en-US" altLang="zh-CN" sz="2000">
                <a:solidFill>
                  <a:srgbClr val="000000"/>
                </a:solidFill>
              </a:rPr>
              <a:t>	float pi=3.14159, r=2.5, area</a:t>
            </a:r>
            <a:r>
              <a:rPr lang="en-US" altLang="zh-CN" sz="2000" smtClean="0">
                <a:solidFill>
                  <a:srgbClr val="000000"/>
                </a:solidFill>
              </a:rPr>
              <a:t>; </a:t>
            </a:r>
            <a:r>
              <a:rPr lang="en-US" altLang="zh-CN" sz="2000" smtClean="0">
                <a:solidFill>
                  <a:srgbClr val="008000"/>
                </a:solidFill>
              </a:rPr>
              <a:t>//</a:t>
            </a:r>
            <a:r>
              <a:rPr lang="zh-CN" altLang="en-US" sz="2000">
                <a:solidFill>
                  <a:srgbClr val="008000"/>
                </a:solidFill>
              </a:rPr>
              <a:t>定义变量</a:t>
            </a:r>
          </a:p>
          <a:p>
            <a:pPr lvl="0" algn="just" defTabSz="355600">
              <a:defRPr/>
            </a:pPr>
            <a:r>
              <a:rPr lang="zh-CN" altLang="en-US" sz="2000">
                <a:solidFill>
                  <a:srgbClr val="000000"/>
                </a:solidFill>
              </a:rPr>
              <a:t>	</a:t>
            </a:r>
            <a:r>
              <a:rPr lang="en-US" altLang="zh-CN" sz="2000">
                <a:solidFill>
                  <a:srgbClr val="000000"/>
                </a:solidFill>
              </a:rPr>
              <a:t>area=pi*r*r;</a:t>
            </a:r>
          </a:p>
          <a:p>
            <a:pPr lvl="0" algn="just" defTabSz="355600">
              <a:defRPr/>
            </a:pPr>
            <a:r>
              <a:rPr lang="en-US" altLang="zh-CN" sz="2000">
                <a:solidFill>
                  <a:srgbClr val="000000"/>
                </a:solidFill>
              </a:rPr>
              <a:t>	</a:t>
            </a:r>
            <a:r>
              <a:rPr lang="en-US" altLang="zh-CN" sz="2000" err="1">
                <a:solidFill>
                  <a:srgbClr val="000000"/>
                </a:solidFill>
              </a:rPr>
              <a:t>printf</a:t>
            </a:r>
            <a:r>
              <a:rPr lang="en-US" altLang="zh-CN" sz="2000">
                <a:solidFill>
                  <a:srgbClr val="000000"/>
                </a:solidFill>
              </a:rPr>
              <a:t>("area=%</a:t>
            </a:r>
            <a:r>
              <a:rPr lang="en-US" altLang="zh-CN" sz="2000" err="1">
                <a:solidFill>
                  <a:srgbClr val="000000"/>
                </a:solidFill>
              </a:rPr>
              <a:t>f",area</a:t>
            </a:r>
            <a:r>
              <a:rPr lang="en-US" altLang="zh-CN" sz="2000">
                <a:solidFill>
                  <a:srgbClr val="000000"/>
                </a:solidFill>
              </a:rPr>
              <a:t>);</a:t>
            </a:r>
          </a:p>
          <a:p>
            <a:pPr lvl="0" algn="just">
              <a:defRPr/>
            </a:pPr>
            <a:r>
              <a:rPr lang="en-US" altLang="zh-CN" sz="2000">
                <a:solidFill>
                  <a:srgbClr val="000000"/>
                </a:solidFill>
              </a:rPr>
              <a:t>}</a:t>
            </a:r>
          </a:p>
        </p:txBody>
      </p:sp>
      <p:sp>
        <p:nvSpPr>
          <p:cNvPr id="13" name="MH_Other_1"/>
          <p:cNvSpPr/>
          <p:nvPr>
            <p:custDataLst>
              <p:tags r:id="rId10"/>
            </p:custDataLst>
          </p:nvPr>
        </p:nvSpPr>
        <p:spPr>
          <a:xfrm>
            <a:off x="5415545" y="3947253"/>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Tree>
    <p:custDataLst>
      <p:tags r:id="rId1"/>
    </p:custDataLst>
    <p:extLst>
      <p:ext uri="{BB962C8B-B14F-4D97-AF65-F5344CB8AC3E}">
        <p14:creationId xmlns:p14="http://schemas.microsoft.com/office/powerpoint/2010/main" val="43199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整型常量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35744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nSpc>
                <a:spcPct val="110000"/>
              </a:lnSpc>
            </a:pPr>
            <a:r>
              <a:rPr lang="zh-CN" altLang="en-US" sz="2800" smtClean="0">
                <a:solidFill>
                  <a:schemeClr val="tx1"/>
                </a:solidFill>
              </a:rPr>
              <a:t>十进制 ：</a:t>
            </a:r>
            <a:r>
              <a:rPr lang="en-US" altLang="zh-CN" sz="2800" smtClean="0">
                <a:solidFill>
                  <a:schemeClr val="tx1"/>
                </a:solidFill>
              </a:rPr>
              <a:t>1000</a:t>
            </a:r>
            <a:r>
              <a:rPr lang="zh-CN" altLang="zh-CN" sz="2800">
                <a:solidFill>
                  <a:schemeClr val="tx1"/>
                </a:solidFill>
              </a:rPr>
              <a:t>，</a:t>
            </a:r>
            <a:r>
              <a:rPr lang="en-US" altLang="zh-CN" sz="2800">
                <a:solidFill>
                  <a:schemeClr val="tx1"/>
                </a:solidFill>
              </a:rPr>
              <a:t>12345</a:t>
            </a:r>
            <a:r>
              <a:rPr lang="zh-CN" altLang="zh-CN" sz="2800">
                <a:solidFill>
                  <a:schemeClr val="tx1"/>
                </a:solidFill>
              </a:rPr>
              <a:t>，</a:t>
            </a:r>
            <a:r>
              <a:rPr lang="en-US" altLang="zh-CN" sz="2800">
                <a:solidFill>
                  <a:schemeClr val="tx1"/>
                </a:solidFill>
              </a:rPr>
              <a:t>0</a:t>
            </a:r>
            <a:r>
              <a:rPr lang="zh-CN" altLang="zh-CN" sz="2800">
                <a:solidFill>
                  <a:schemeClr val="tx1"/>
                </a:solidFill>
              </a:rPr>
              <a:t>，</a:t>
            </a:r>
            <a:r>
              <a:rPr lang="en-US" altLang="zh-CN" sz="2800">
                <a:solidFill>
                  <a:schemeClr val="tx1"/>
                </a:solidFill>
              </a:rPr>
              <a:t>-345</a:t>
            </a:r>
          </a:p>
          <a:p>
            <a:pPr>
              <a:lnSpc>
                <a:spcPct val="110000"/>
              </a:lnSpc>
            </a:pPr>
            <a:r>
              <a:rPr lang="zh-CN" altLang="en-US" sz="2800" smtClean="0">
                <a:solidFill>
                  <a:schemeClr val="tx1"/>
                </a:solidFill>
              </a:rPr>
              <a:t>八进制 ：</a:t>
            </a:r>
            <a:r>
              <a:rPr lang="en-US" altLang="zh-CN" sz="2800">
                <a:solidFill>
                  <a:schemeClr val="tx1"/>
                </a:solidFill>
              </a:rPr>
              <a:t>011, 023</a:t>
            </a:r>
          </a:p>
          <a:p>
            <a:pPr>
              <a:lnSpc>
                <a:spcPct val="110000"/>
              </a:lnSpc>
            </a:pPr>
            <a:r>
              <a:rPr lang="zh-CN" altLang="en-US" sz="2800">
                <a:solidFill>
                  <a:schemeClr val="tx1"/>
                </a:solidFill>
              </a:rPr>
              <a:t>十六进制：</a:t>
            </a:r>
            <a:r>
              <a:rPr lang="en-US" altLang="zh-CN" sz="2800">
                <a:solidFill>
                  <a:schemeClr val="tx1"/>
                </a:solidFill>
              </a:rPr>
              <a:t>0x11, 0x23</a:t>
            </a:r>
          </a:p>
        </p:txBody>
      </p:sp>
    </p:spTree>
    <p:extLst>
      <p:ext uri="{BB962C8B-B14F-4D97-AF65-F5344CB8AC3E}">
        <p14:creationId xmlns:p14="http://schemas.microsoft.com/office/powerpoint/2010/main" val="1197640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赋值语句</a:t>
            </a:r>
            <a:endParaRPr lang="zh-CN" altLang="en-US"/>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86162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a:blip r:embed="rId2" cstate="print"/>
                <a:stretch>
                  <a:fillRect l="-607" t="-3937" b="-110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81682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365125"/>
            <a:ext cx="10515600" cy="909039"/>
          </a:xfrm>
        </p:spPr>
        <p:txBody>
          <a:bodyPr/>
          <a:lstStyle/>
          <a:p>
            <a:r>
              <a:rPr lang="zh-CN" altLang="en-US" smtClean="0"/>
              <a:t>赋值语句</a:t>
            </a:r>
            <a:endParaRPr lang="zh-CN" altLang="en-US"/>
          </a:p>
        </p:txBody>
      </p:sp>
      <p:sp>
        <p:nvSpPr>
          <p:cNvPr id="5" name="内容占位符 2"/>
          <p:cNvSpPr>
            <a:spLocks noGrp="1"/>
          </p:cNvSpPr>
          <p:nvPr>
            <p:ph idx="1"/>
          </p:nvPr>
        </p:nvSpPr>
        <p:spPr>
          <a:xfrm>
            <a:off x="838200" y="115605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62178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smtClean="0"/>
                  <a:t>，其中</a:t>
                </a:r>
                <a:r>
                  <a:rPr lang="en-US" altLang="zh-CN" sz="2000"/>
                  <a:t>s=(</a:t>
                </a:r>
                <a:r>
                  <a:rPr lang="en-US" altLang="zh-CN" sz="2000" err="1"/>
                  <a:t>a+b+c</a:t>
                </a:r>
                <a:r>
                  <a:rPr lang="en-US" altLang="zh-CN" sz="2000"/>
                  <a:t>)/2</a:t>
                </a:r>
                <a:r>
                  <a:rPr lang="zh-CN" altLang="en-US" sz="2000"/>
                  <a:t>。</a:t>
                </a:r>
              </a:p>
            </p:txBody>
          </p:sp>
        </mc:Choice>
        <mc:Fallback xmlns="">
          <p:sp>
            <p:nvSpPr>
              <p:cNvPr id="6" name="矩形 5"/>
              <p:cNvSpPr>
                <a:spLocks noRot="1" noChangeAspect="1" noMove="1" noResize="1" noEditPoints="1" noAdjustHandles="1" noChangeArrowheads="1" noChangeShapeType="1" noTextEdit="1"/>
              </p:cNvSpPr>
              <p:nvPr/>
            </p:nvSpPr>
            <p:spPr>
              <a:xfrm>
                <a:off x="1036733" y="1621784"/>
                <a:ext cx="10038162" cy="772840"/>
              </a:xfrm>
              <a:prstGeom prst="rect">
                <a:avLst/>
              </a:prstGeom>
              <a:blipFill rotWithShape="1">
                <a:blip r:embed="rId2"/>
                <a:stretch>
                  <a:fillRect l="-607" t="-3937" b="-11024"/>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20" y="2523658"/>
            <a:ext cx="2906764" cy="419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2374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6708" y="861499"/>
            <a:ext cx="10038162" cy="830997"/>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假设</a:t>
            </a:r>
            <a:r>
              <a:rPr lang="zh-CN" altLang="en-US" sz="2400"/>
              <a:t>给定的三个边符合构成三角形的条件</a:t>
            </a:r>
            <a:r>
              <a:rPr lang="en-US" altLang="zh-CN" sz="2400"/>
              <a:t>: </a:t>
            </a:r>
            <a:r>
              <a:rPr lang="zh-CN" altLang="en-US" sz="2400"/>
              <a:t>任意两边之和大于第三边</a:t>
            </a:r>
            <a:r>
              <a:rPr lang="zh-CN" altLang="en-US" sz="2400" smtClean="0"/>
              <a:t>。</a:t>
            </a:r>
            <a:endParaRPr lang="en-US" altLang="zh-CN" sz="2400" smtClean="0"/>
          </a:p>
        </p:txBody>
      </p:sp>
      <p:sp>
        <p:nvSpPr>
          <p:cNvPr id="7" name="圆角矩形 6"/>
          <p:cNvSpPr/>
          <p:nvPr/>
        </p:nvSpPr>
        <p:spPr>
          <a:xfrm>
            <a:off x="836708" y="1692496"/>
            <a:ext cx="9838137" cy="516550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a:t>
            </a:r>
            <a:r>
              <a:rPr lang="en-US" altLang="zh-CN" sz="2400" err="1"/>
              <a:t>stdio.h</a:t>
            </a:r>
            <a:r>
              <a:rPr lang="en-US" altLang="zh-CN" sz="2400"/>
              <a:t>&gt;</a:t>
            </a:r>
          </a:p>
          <a:p>
            <a:pPr defTabSz="363538"/>
            <a:r>
              <a:rPr lang="en-US" altLang="zh-CN" sz="2400"/>
              <a:t>#include &lt;</a:t>
            </a:r>
            <a:r>
              <a:rPr lang="en-US" altLang="zh-CN" sz="2400" err="1"/>
              <a:t>math.h</a:t>
            </a:r>
            <a:r>
              <a:rPr lang="en-US" altLang="zh-CN" sz="2400"/>
              <a:t>&gt;</a:t>
            </a:r>
          </a:p>
          <a:p>
            <a:pPr defTabSz="363538"/>
            <a:r>
              <a:rPr lang="en-US" altLang="zh-CN" sz="2400" err="1"/>
              <a:t>int</a:t>
            </a:r>
            <a:r>
              <a:rPr lang="en-US" altLang="zh-CN" sz="2400"/>
              <a:t> main ()</a:t>
            </a:r>
          </a:p>
          <a:p>
            <a:pPr defTabSz="363538"/>
            <a:r>
              <a:rPr lang="en-US" altLang="zh-CN" sz="2400"/>
              <a:t> {</a:t>
            </a:r>
          </a:p>
          <a:p>
            <a:pPr defTabSz="363538"/>
            <a:r>
              <a:rPr lang="en-US" altLang="zh-CN" sz="2400"/>
              <a:t>	double </a:t>
            </a:r>
            <a:r>
              <a:rPr lang="en-US" altLang="zh-CN" sz="2400" err="1"/>
              <a:t>a,b,c,s,area</a:t>
            </a:r>
            <a:r>
              <a:rPr lang="en-US" altLang="zh-CN" sz="2400" smtClean="0"/>
              <a:t>;				</a:t>
            </a:r>
            <a:r>
              <a:rPr lang="en-US" altLang="zh-CN" sz="2400" smtClean="0">
                <a:solidFill>
                  <a:srgbClr val="008000"/>
                </a:solidFill>
              </a:rPr>
              <a:t>//</a:t>
            </a:r>
            <a:r>
              <a:rPr lang="zh-CN" altLang="en-US" sz="2400">
                <a:solidFill>
                  <a:srgbClr val="008000"/>
                </a:solidFill>
              </a:rPr>
              <a:t>定义各变量，均为</a:t>
            </a:r>
            <a:r>
              <a:rPr lang="en-US" altLang="zh-CN" sz="2400">
                <a:solidFill>
                  <a:srgbClr val="008000"/>
                </a:solidFill>
              </a:rPr>
              <a:t>double</a:t>
            </a:r>
            <a:r>
              <a:rPr lang="zh-CN" altLang="en-US" sz="2400">
                <a:solidFill>
                  <a:srgbClr val="008000"/>
                </a:solidFill>
              </a:rPr>
              <a:t>型 </a:t>
            </a:r>
          </a:p>
          <a:p>
            <a:pPr defTabSz="363538"/>
            <a:r>
              <a:rPr lang="zh-CN" altLang="en-US" sz="2400"/>
              <a:t>	</a:t>
            </a:r>
            <a:r>
              <a:rPr lang="en-US" altLang="zh-CN" sz="2400"/>
              <a:t>a=3.67</a:t>
            </a:r>
            <a:r>
              <a:rPr lang="en-US" altLang="zh-CN" sz="2400" smtClean="0"/>
              <a:t>;							</a:t>
            </a:r>
            <a:r>
              <a:rPr lang="en-US" altLang="zh-CN" sz="2400">
                <a:solidFill>
                  <a:srgbClr val="008000"/>
                </a:solidFill>
              </a:rPr>
              <a:t>//</a:t>
            </a:r>
            <a:r>
              <a:rPr lang="zh-CN" altLang="en-US" sz="2400">
                <a:solidFill>
                  <a:srgbClr val="008000"/>
                </a:solidFill>
              </a:rPr>
              <a:t>对边长</a:t>
            </a:r>
            <a:r>
              <a:rPr lang="en-US" altLang="zh-CN" sz="2400">
                <a:solidFill>
                  <a:srgbClr val="008000"/>
                </a:solidFill>
              </a:rPr>
              <a:t>a</a:t>
            </a:r>
            <a:r>
              <a:rPr lang="zh-CN" altLang="en-US" sz="2400">
                <a:solidFill>
                  <a:srgbClr val="008000"/>
                </a:solidFill>
              </a:rPr>
              <a:t>赋值 </a:t>
            </a:r>
          </a:p>
          <a:p>
            <a:pPr defTabSz="363538"/>
            <a:r>
              <a:rPr lang="zh-CN" altLang="en-US" sz="2400"/>
              <a:t>	</a:t>
            </a:r>
            <a:r>
              <a:rPr lang="en-US" altLang="zh-CN" sz="2400"/>
              <a:t>b=5.43</a:t>
            </a:r>
            <a:r>
              <a:rPr lang="en-US" altLang="zh-CN" sz="2400" smtClean="0"/>
              <a:t>;							</a:t>
            </a:r>
            <a:r>
              <a:rPr lang="en-US" altLang="zh-CN" sz="2400">
                <a:solidFill>
                  <a:srgbClr val="008000"/>
                </a:solidFill>
              </a:rPr>
              <a:t>//</a:t>
            </a:r>
            <a:r>
              <a:rPr lang="zh-CN" altLang="en-US" sz="2400">
                <a:solidFill>
                  <a:srgbClr val="008000"/>
                </a:solidFill>
              </a:rPr>
              <a:t>对边长</a:t>
            </a:r>
            <a:r>
              <a:rPr lang="en-US" altLang="zh-CN" sz="2400">
                <a:solidFill>
                  <a:srgbClr val="008000"/>
                </a:solidFill>
              </a:rPr>
              <a:t>b</a:t>
            </a:r>
            <a:r>
              <a:rPr lang="zh-CN" altLang="en-US" sz="2400">
                <a:solidFill>
                  <a:srgbClr val="008000"/>
                </a:solidFill>
              </a:rPr>
              <a:t>赋值</a:t>
            </a:r>
            <a:r>
              <a:rPr lang="zh-CN" altLang="en-US" sz="2400"/>
              <a:t> </a:t>
            </a:r>
          </a:p>
          <a:p>
            <a:pPr defTabSz="363538"/>
            <a:r>
              <a:rPr lang="zh-CN" altLang="en-US" sz="2400"/>
              <a:t>	</a:t>
            </a:r>
            <a:r>
              <a:rPr lang="en-US" altLang="zh-CN" sz="2400"/>
              <a:t>c=6.21</a:t>
            </a:r>
            <a:r>
              <a:rPr lang="en-US" altLang="zh-CN" sz="2400" smtClean="0"/>
              <a:t>;								</a:t>
            </a:r>
            <a:r>
              <a:rPr lang="en-US" altLang="zh-CN" sz="2400">
                <a:solidFill>
                  <a:srgbClr val="008000"/>
                </a:solidFill>
              </a:rPr>
              <a:t>//</a:t>
            </a:r>
            <a:r>
              <a:rPr lang="zh-CN" altLang="en-US" sz="2400">
                <a:solidFill>
                  <a:srgbClr val="008000"/>
                </a:solidFill>
              </a:rPr>
              <a:t>对边长</a:t>
            </a:r>
            <a:r>
              <a:rPr lang="en-US" altLang="zh-CN" sz="2400">
                <a:solidFill>
                  <a:srgbClr val="008000"/>
                </a:solidFill>
              </a:rPr>
              <a:t>c</a:t>
            </a:r>
            <a:r>
              <a:rPr lang="zh-CN" altLang="en-US" sz="2400">
                <a:solidFill>
                  <a:srgbClr val="008000"/>
                </a:solidFill>
              </a:rPr>
              <a:t>赋值</a:t>
            </a:r>
          </a:p>
          <a:p>
            <a:pPr defTabSz="363538"/>
            <a:r>
              <a:rPr lang="zh-CN" altLang="en-US" sz="2400"/>
              <a:t>	</a:t>
            </a:r>
            <a:r>
              <a:rPr lang="en-US" altLang="zh-CN" sz="2400"/>
              <a:t>s=(</a:t>
            </a:r>
            <a:r>
              <a:rPr lang="en-US" altLang="zh-CN" sz="2400" err="1"/>
              <a:t>a+b+c</a:t>
            </a:r>
            <a:r>
              <a:rPr lang="en-US" altLang="zh-CN" sz="2400"/>
              <a:t>)/2; </a:t>
            </a:r>
            <a:r>
              <a:rPr lang="en-US" altLang="zh-CN" sz="2400" smtClean="0"/>
              <a:t>						</a:t>
            </a:r>
            <a:r>
              <a:rPr lang="en-US" altLang="zh-CN" sz="2400">
                <a:solidFill>
                  <a:srgbClr val="008000"/>
                </a:solidFill>
              </a:rPr>
              <a:t>//</a:t>
            </a:r>
            <a:r>
              <a:rPr lang="zh-CN" altLang="en-US" sz="2400">
                <a:solidFill>
                  <a:srgbClr val="008000"/>
                </a:solidFill>
              </a:rPr>
              <a:t>计算</a:t>
            </a:r>
            <a:r>
              <a:rPr lang="en-US" altLang="zh-CN" sz="2400">
                <a:solidFill>
                  <a:srgbClr val="008000"/>
                </a:solidFill>
              </a:rPr>
              <a:t>s </a:t>
            </a:r>
          </a:p>
          <a:p>
            <a:pPr defTabSz="363538"/>
            <a:r>
              <a:rPr lang="en-US" altLang="zh-CN" sz="2400"/>
              <a:t>	area=</a:t>
            </a:r>
            <a:r>
              <a:rPr lang="en-US" altLang="zh-CN" sz="2400" err="1"/>
              <a:t>sqrt</a:t>
            </a:r>
            <a:r>
              <a:rPr lang="en-US" altLang="zh-CN" sz="2400"/>
              <a:t>(s*(s-a)*(s-b)*(s-c</a:t>
            </a:r>
            <a:r>
              <a:rPr lang="en-US" altLang="zh-CN" sz="2400" smtClean="0"/>
              <a:t>));		</a:t>
            </a:r>
            <a:r>
              <a:rPr lang="en-US" altLang="zh-CN" sz="2400">
                <a:solidFill>
                  <a:srgbClr val="008000"/>
                </a:solidFill>
              </a:rPr>
              <a:t>//</a:t>
            </a:r>
            <a:r>
              <a:rPr lang="zh-CN" altLang="en-US" sz="2400">
                <a:solidFill>
                  <a:srgbClr val="008000"/>
                </a:solidFill>
              </a:rPr>
              <a:t>计算</a:t>
            </a:r>
            <a:r>
              <a:rPr lang="en-US" altLang="zh-CN" sz="2400">
                <a:solidFill>
                  <a:srgbClr val="008000"/>
                </a:solidFill>
              </a:rPr>
              <a:t>area</a:t>
            </a:r>
            <a:r>
              <a:rPr lang="en-US" altLang="zh-CN" sz="2400"/>
              <a:t> </a:t>
            </a:r>
          </a:p>
          <a:p>
            <a:pPr defTabSz="363538"/>
            <a:r>
              <a:rPr lang="en-US" altLang="zh-CN" sz="2400"/>
              <a:t>	</a:t>
            </a:r>
            <a:r>
              <a:rPr lang="en-US" altLang="zh-CN" sz="2400" err="1"/>
              <a:t>printf</a:t>
            </a:r>
            <a:r>
              <a:rPr lang="en-US" altLang="zh-CN" sz="2400"/>
              <a:t>("a=%f\</a:t>
            </a:r>
            <a:r>
              <a:rPr lang="en-US" altLang="zh-CN" sz="2400" err="1"/>
              <a:t>tb</a:t>
            </a:r>
            <a:r>
              <a:rPr lang="en-US" altLang="zh-CN" sz="2400"/>
              <a:t>=%f\</a:t>
            </a:r>
            <a:r>
              <a:rPr lang="en-US" altLang="zh-CN" sz="2400" err="1"/>
              <a:t>t%f</a:t>
            </a:r>
            <a:r>
              <a:rPr lang="en-US" altLang="zh-CN" sz="2400"/>
              <a:t>\n",</a:t>
            </a:r>
            <a:r>
              <a:rPr lang="en-US" altLang="zh-CN" sz="2400" err="1"/>
              <a:t>a,b,c</a:t>
            </a:r>
            <a:r>
              <a:rPr lang="en-US" altLang="zh-CN" sz="2400"/>
              <a:t>); </a:t>
            </a:r>
            <a:r>
              <a:rPr lang="en-US" altLang="zh-CN" sz="2400" smtClean="0"/>
              <a:t>	</a:t>
            </a:r>
            <a:r>
              <a:rPr lang="en-US" altLang="zh-CN" sz="2400">
                <a:solidFill>
                  <a:srgbClr val="008000"/>
                </a:solidFill>
              </a:rPr>
              <a:t>//</a:t>
            </a:r>
            <a:r>
              <a:rPr lang="zh-CN" altLang="en-US" sz="2400">
                <a:solidFill>
                  <a:srgbClr val="008000"/>
                </a:solidFill>
              </a:rPr>
              <a:t>输出三边</a:t>
            </a:r>
            <a:r>
              <a:rPr lang="en-US" altLang="zh-CN" sz="2400" err="1">
                <a:solidFill>
                  <a:srgbClr val="008000"/>
                </a:solidFill>
              </a:rPr>
              <a:t>a,b,c</a:t>
            </a:r>
            <a:r>
              <a:rPr lang="zh-CN" altLang="en-US" sz="2400">
                <a:solidFill>
                  <a:srgbClr val="008000"/>
                </a:solidFill>
              </a:rPr>
              <a:t>的值 </a:t>
            </a:r>
          </a:p>
          <a:p>
            <a:pPr defTabSz="363538"/>
            <a:r>
              <a:rPr lang="zh-CN" altLang="en-US" sz="2400"/>
              <a:t>	</a:t>
            </a:r>
            <a:r>
              <a:rPr lang="en-US" altLang="zh-CN" sz="2400" err="1"/>
              <a:t>printf</a:t>
            </a:r>
            <a:r>
              <a:rPr lang="en-US" altLang="zh-CN" sz="2400"/>
              <a:t>("area=%f\</a:t>
            </a:r>
            <a:r>
              <a:rPr lang="en-US" altLang="zh-CN" sz="2400" err="1"/>
              <a:t>n",area</a:t>
            </a:r>
            <a:r>
              <a:rPr lang="en-US" altLang="zh-CN" sz="2400" smtClean="0"/>
              <a:t>);			</a:t>
            </a:r>
            <a:r>
              <a:rPr lang="en-US" altLang="zh-CN" sz="2400">
                <a:solidFill>
                  <a:srgbClr val="008000"/>
                </a:solidFill>
              </a:rPr>
              <a:t>//</a:t>
            </a:r>
            <a:r>
              <a:rPr lang="zh-CN" altLang="en-US" sz="2400">
                <a:solidFill>
                  <a:srgbClr val="008000"/>
                </a:solidFill>
              </a:rPr>
              <a:t>输出面积</a:t>
            </a:r>
            <a:r>
              <a:rPr lang="en-US" altLang="zh-CN" sz="2400">
                <a:solidFill>
                  <a:srgbClr val="008000"/>
                </a:solidFill>
              </a:rPr>
              <a:t>area</a:t>
            </a:r>
            <a:r>
              <a:rPr lang="zh-CN" altLang="en-US" sz="2400">
                <a:solidFill>
                  <a:srgbClr val="008000"/>
                </a:solidFill>
              </a:rPr>
              <a:t>的值</a:t>
            </a:r>
          </a:p>
          <a:p>
            <a:pPr defTabSz="363538"/>
            <a:r>
              <a:rPr lang="zh-CN" altLang="en-US" sz="2400"/>
              <a:t>	</a:t>
            </a:r>
            <a:r>
              <a:rPr lang="en-US" altLang="zh-CN" sz="2400"/>
              <a:t>return 0;</a:t>
            </a:r>
          </a:p>
          <a:p>
            <a:pPr defTabSz="363538"/>
            <a:r>
              <a:rPr lang="en-US" altLang="zh-CN" sz="2400"/>
              <a:t> }</a:t>
            </a:r>
            <a:endParaRPr lang="en-US" altLang="zh-CN" sz="2400" smtClean="0">
              <a:solidFill>
                <a:srgbClr val="008000"/>
              </a:solidFill>
            </a:endParaRPr>
          </a:p>
        </p:txBody>
      </p:sp>
    </p:spTree>
    <p:extLst>
      <p:ext uri="{BB962C8B-B14F-4D97-AF65-F5344CB8AC3E}">
        <p14:creationId xmlns:p14="http://schemas.microsoft.com/office/powerpoint/2010/main" val="22384031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2944524"/>
          </a:xfrm>
          <a:prstGeom prst="rect">
            <a:avLst/>
          </a:prstGeom>
          <a:noFill/>
        </p:spPr>
        <p:txBody>
          <a:bodyPr wrap="square" rtlCol="0">
            <a:spAutoFit/>
          </a:bodyPr>
          <a:lstStyle/>
          <a:p>
            <a:pPr>
              <a:lnSpc>
                <a:spcPct val="200000"/>
              </a:lnSpc>
            </a:pPr>
            <a:r>
              <a:rPr lang="zh-CN" altLang="en-US" sz="2400" smtClean="0"/>
              <a:t>“</a:t>
            </a:r>
            <a:r>
              <a:rPr lang="en-US" altLang="zh-CN" sz="2400" smtClean="0"/>
              <a:t>=</a:t>
            </a:r>
            <a:r>
              <a:rPr lang="zh-CN" altLang="en-US" sz="2400" smtClean="0"/>
              <a:t>”的</a:t>
            </a:r>
            <a:r>
              <a:rPr lang="zh-CN" altLang="en-US" sz="2400"/>
              <a:t>作用是将一个数据赋给一个变量</a:t>
            </a:r>
            <a:r>
              <a:rPr lang="zh-CN" altLang="en-US" sz="2400" smtClean="0"/>
              <a:t>。</a:t>
            </a:r>
            <a:endParaRPr lang="en-US" altLang="zh-CN" sz="2400" smtClean="0"/>
          </a:p>
          <a:p>
            <a:pPr>
              <a:lnSpc>
                <a:spcPct val="200000"/>
              </a:lnSpc>
            </a:pPr>
            <a:r>
              <a:rPr lang="zh-CN" altLang="en-US" sz="2400" smtClean="0"/>
              <a:t>例如：</a:t>
            </a:r>
            <a:r>
              <a:rPr lang="en-US" altLang="zh-CN" sz="2400" smtClean="0"/>
              <a:t>a=3</a:t>
            </a:r>
            <a:r>
              <a:rPr lang="zh-CN" altLang="en-US" sz="2400"/>
              <a:t>的作用是执行一次赋值操作（或称赋值运算）。把常量</a:t>
            </a:r>
            <a:r>
              <a:rPr lang="en-US" altLang="zh-CN" sz="2400"/>
              <a:t>3</a:t>
            </a:r>
            <a:r>
              <a:rPr lang="zh-CN" altLang="en-US" sz="2400"/>
              <a:t>赋给变量</a:t>
            </a:r>
            <a:r>
              <a:rPr lang="en-US" altLang="zh-CN" sz="2400"/>
              <a:t>a</a:t>
            </a:r>
            <a:r>
              <a:rPr lang="zh-CN" altLang="en-US" sz="2400" smtClean="0"/>
              <a:t>。</a:t>
            </a:r>
            <a:endParaRPr lang="en-US" altLang="zh-CN" sz="2400" smtClean="0"/>
          </a:p>
          <a:p>
            <a:pPr>
              <a:lnSpc>
                <a:spcPct val="200000"/>
              </a:lnSpc>
            </a:pPr>
            <a:r>
              <a:rPr lang="zh-CN" altLang="en-US" sz="2400" smtClean="0"/>
              <a:t>也</a:t>
            </a:r>
            <a:r>
              <a:rPr lang="zh-CN" altLang="en-US" sz="2400"/>
              <a:t>可以将一个表达式的值赋给一个变量。</a:t>
            </a:r>
          </a:p>
        </p:txBody>
      </p:sp>
    </p:spTree>
    <p:custDataLst>
      <p:tags r:id="rId1"/>
    </p:custDataLst>
    <p:extLst>
      <p:ext uri="{BB962C8B-B14F-4D97-AF65-F5344CB8AC3E}">
        <p14:creationId xmlns:p14="http://schemas.microsoft.com/office/powerpoint/2010/main" val="9969022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r>
              <a:rPr lang="zh-CN" altLang="en-US" smtClean="0"/>
              <a:t>。</a:t>
            </a:r>
            <a:endParaRPr lang="en-US" altLang="zh-CN" smtClean="0"/>
          </a:p>
          <a:p>
            <a:pPr>
              <a:lnSpc>
                <a:spcPct val="200000"/>
              </a:lnSpc>
            </a:pPr>
            <a:endParaRPr lang="en-US" altLang="zh-CN"/>
          </a:p>
          <a:p>
            <a:pPr>
              <a:lnSpc>
                <a:spcPct val="200000"/>
              </a:lnSpc>
            </a:pPr>
            <a:endParaRPr lang="en-US" altLang="zh-CN" smtClean="0"/>
          </a:p>
          <a:p>
            <a:pPr>
              <a:lnSpc>
                <a:spcPct val="200000"/>
              </a:lnSpc>
            </a:pPr>
            <a:endParaRPr lang="en-US" altLang="zh-CN"/>
          </a:p>
          <a:p>
            <a:pPr>
              <a:lnSpc>
                <a:spcPct val="200000"/>
              </a:lnSpc>
            </a:pPr>
            <a:endParaRPr lang="en-US" altLang="zh-CN" smtClean="0"/>
          </a:p>
          <a:p>
            <a:pPr>
              <a:lnSpc>
                <a:spcPct val="200000"/>
              </a:lnSpc>
            </a:pPr>
            <a:r>
              <a:rPr lang="zh-CN" altLang="en-US" smtClean="0"/>
              <a:t>凡是</a:t>
            </a:r>
            <a:r>
              <a:rPr lang="zh-CN" altLang="en-US"/>
              <a:t>二元（二目）运算符，都可以与赋值符一起组合成复合赋值符</a:t>
            </a:r>
            <a:r>
              <a:rPr lang="zh-CN" altLang="en-US" smtClean="0"/>
              <a:t>。</a:t>
            </a:r>
            <a:endParaRPr lang="en-US" altLang="zh-CN" smtClean="0"/>
          </a:p>
          <a:p>
            <a:pPr>
              <a:lnSpc>
                <a:spcPct val="200000"/>
              </a:lnSpc>
            </a:pPr>
            <a:r>
              <a:rPr lang="zh-CN" altLang="en-US" smtClean="0"/>
              <a:t>有关</a:t>
            </a:r>
            <a:r>
              <a:rPr lang="zh-CN" altLang="en-US"/>
              <a:t>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smtClean="0">
                <a:solidFill>
                  <a:srgbClr val="000000"/>
                </a:solidFill>
              </a:rPr>
              <a:t>x</a:t>
            </a:r>
            <a:r>
              <a:rPr lang="zh-CN" altLang="en-US" smtClean="0">
                <a:solidFill>
                  <a:srgbClr val="000000"/>
                </a:solidFill>
              </a:rPr>
              <a:t>*</a:t>
            </a:r>
            <a:r>
              <a:rPr lang="en-US" altLang="zh-CN" smtClean="0">
                <a:solidFill>
                  <a:srgbClr val="000000"/>
                </a:solidFill>
              </a:rPr>
              <a:t>=</a:t>
            </a:r>
            <a:r>
              <a:rPr lang="en-US" altLang="zh-CN">
                <a:solidFill>
                  <a:srgbClr val="000000"/>
                </a:solidFill>
              </a:rPr>
              <a:t>y+8 </a:t>
            </a:r>
            <a:r>
              <a:rPr lang="en-US" altLang="zh-CN" smtClean="0">
                <a:solidFill>
                  <a:srgbClr val="000000"/>
                </a:solidFill>
              </a:rPr>
              <a:t>	</a:t>
            </a:r>
            <a:r>
              <a:rPr lang="zh-CN" altLang="en-US" smtClean="0">
                <a:solidFill>
                  <a:srgbClr val="0070C0"/>
                </a:solidFill>
              </a:rPr>
              <a:t>等价</a:t>
            </a:r>
            <a:r>
              <a:rPr lang="zh-CN" altLang="en-US">
                <a:solidFill>
                  <a:srgbClr val="0070C0"/>
                </a:solidFill>
              </a:rPr>
              <a:t>于</a:t>
            </a:r>
            <a:r>
              <a:rPr lang="en-US" altLang="zh-CN" smtClean="0">
                <a:solidFill>
                  <a:srgbClr val="0070C0"/>
                </a:solidFill>
              </a:rPr>
              <a:t>x=x</a:t>
            </a:r>
            <a:r>
              <a:rPr lang="zh-CN" altLang="en-US" smtClean="0">
                <a:solidFill>
                  <a:srgbClr val="0070C0"/>
                </a:solidFill>
              </a:rPr>
              <a:t>*</a:t>
            </a:r>
            <a:r>
              <a:rPr lang="en-US" altLang="zh-CN" smtClean="0">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mtClean="0">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smtClean="0">
                <a:solidFill>
                  <a:srgbClr val="1C1C1C"/>
                </a:solidFill>
              </a:rPr>
              <a:t>，</a:t>
            </a:r>
            <a:endParaRPr lang="en-US" altLang="zh-CN" smtClean="0">
              <a:solidFill>
                <a:srgbClr val="1C1C1C"/>
              </a:solidFill>
            </a:endParaRPr>
          </a:p>
          <a:p>
            <a:pPr>
              <a:lnSpc>
                <a:spcPct val="130000"/>
              </a:lnSpc>
              <a:defRPr/>
            </a:pPr>
            <a:r>
              <a:rPr lang="en-US" altLang="zh-CN" smtClean="0">
                <a:solidFill>
                  <a:srgbClr val="1C1C1C"/>
                </a:solidFill>
              </a:rPr>
              <a:t>x%=y+3</a:t>
            </a:r>
            <a:r>
              <a:rPr lang="zh-CN" altLang="en-US" smtClean="0">
                <a:solidFill>
                  <a:srgbClr val="1C1C1C"/>
                </a:solidFill>
              </a:rPr>
              <a:t>等价于</a:t>
            </a:r>
            <a:r>
              <a:rPr lang="en-US" altLang="zh-CN" smtClean="0">
                <a:solidFill>
                  <a:srgbClr val="1C1C1C"/>
                </a:solidFill>
              </a:rPr>
              <a:t>x=x%(y+3)</a:t>
            </a:r>
            <a:r>
              <a:rPr lang="zh-CN" altLang="en-US" smtClean="0">
                <a:solidFill>
                  <a:srgbClr val="1C1C1C"/>
                </a:solidFill>
              </a:rPr>
              <a:t>，切勿错写为</a:t>
            </a:r>
            <a:r>
              <a:rPr lang="en-US" altLang="zh-CN" smtClean="0">
                <a:solidFill>
                  <a:srgbClr val="1C1C1C"/>
                </a:solidFill>
              </a:rPr>
              <a:t>x=x%y+3</a:t>
            </a:r>
            <a:r>
              <a:rPr lang="zh-CN" altLang="en-US" smtClean="0">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1" indent="0">
              <a:buNone/>
            </a:pPr>
            <a:r>
              <a:rPr lang="zh-CN" altLang="en-US"/>
              <a:t>若</a:t>
            </a:r>
            <a:r>
              <a:rPr lang="en-US" altLang="zh-CN"/>
              <a:t>int a</a:t>
            </a:r>
            <a:r>
              <a:rPr lang="zh-CN" altLang="en-US"/>
              <a:t>＝</a:t>
            </a:r>
            <a:r>
              <a:rPr lang="en-US" altLang="zh-CN"/>
              <a:t>12</a:t>
            </a:r>
            <a:r>
              <a:rPr lang="zh-CN" altLang="en-US"/>
              <a:t>，分别计算下列各表达式的值：</a:t>
            </a:r>
          </a:p>
          <a:p>
            <a:pPr marL="0" lvl="2" indent="0">
              <a:buNone/>
            </a:pPr>
            <a:r>
              <a:rPr lang="en-US" altLang="zh-CN" sz="2400"/>
              <a:t>a</a:t>
            </a:r>
            <a:r>
              <a:rPr lang="zh-CN" altLang="en-US" sz="2400"/>
              <a:t>＋＝</a:t>
            </a:r>
            <a:r>
              <a:rPr lang="en-US" altLang="zh-CN" sz="2400"/>
              <a:t>a</a:t>
            </a:r>
          </a:p>
          <a:p>
            <a:pPr marL="0" lvl="2" indent="0">
              <a:buNone/>
            </a:pPr>
            <a:r>
              <a:rPr lang="en-US" altLang="zh-CN" sz="2400"/>
              <a:t>a/</a:t>
            </a:r>
            <a:r>
              <a:rPr lang="zh-CN" altLang="en-US" sz="2400"/>
              <a:t>＝</a:t>
            </a:r>
            <a:r>
              <a:rPr lang="en-US" altLang="zh-CN" sz="2400"/>
              <a:t>a</a:t>
            </a:r>
            <a:r>
              <a:rPr lang="zh-CN" altLang="en-US" sz="2400"/>
              <a:t>＋</a:t>
            </a:r>
            <a:r>
              <a:rPr lang="en-US" altLang="zh-CN" sz="2400"/>
              <a:t>a</a:t>
            </a:r>
          </a:p>
          <a:p>
            <a:endParaRPr lang="zh-CN" altLang="en-US" sz="2400"/>
          </a:p>
        </p:txBody>
      </p:sp>
    </p:spTree>
    <p:extLst>
      <p:ext uri="{BB962C8B-B14F-4D97-AF65-F5344CB8AC3E}">
        <p14:creationId xmlns:p14="http://schemas.microsoft.com/office/powerpoint/2010/main" val="1739592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697485"/>
            <a:ext cx="10609130" cy="4524315"/>
          </a:xfrm>
          <a:prstGeom prst="rect">
            <a:avLst/>
          </a:prstGeom>
          <a:noFill/>
        </p:spPr>
        <p:txBody>
          <a:bodyPr wrap="square" rtlCol="0">
            <a:spAutoFit/>
          </a:bodyPr>
          <a:lstStyle/>
          <a:p>
            <a:pPr>
              <a:lnSpc>
                <a:spcPct val="200000"/>
              </a:lnSpc>
            </a:pPr>
            <a:r>
              <a:rPr lang="zh-CN" altLang="en-US" sz="2400"/>
              <a:t>赋值表达式的作用是将一个表达式的值赋给一个变量，因此赋值表达式具有计算和赋值的双重功能</a:t>
            </a:r>
            <a:r>
              <a:rPr lang="zh-CN" altLang="en-US" sz="2400" smtClean="0"/>
              <a:t>。</a:t>
            </a:r>
            <a:endParaRPr lang="en-US" altLang="zh-CN" sz="2400" smtClean="0"/>
          </a:p>
          <a:p>
            <a:pPr>
              <a:lnSpc>
                <a:spcPct val="200000"/>
              </a:lnSpc>
            </a:pPr>
            <a:r>
              <a:rPr lang="zh-CN" altLang="en-US" sz="2400" smtClean="0"/>
              <a:t>对</a:t>
            </a:r>
            <a:r>
              <a:rPr lang="zh-CN" altLang="en-US" sz="2400"/>
              <a:t>赋值表达式求解的</a:t>
            </a:r>
            <a:r>
              <a:rPr lang="zh-CN" altLang="en-US" sz="2400" b="1"/>
              <a:t>过程</a:t>
            </a:r>
            <a:r>
              <a:rPr lang="zh-CN" altLang="en-US" sz="2400"/>
              <a:t>是</a:t>
            </a:r>
            <a:r>
              <a:rPr lang="en-US" altLang="zh-CN" sz="2400"/>
              <a:t>: </a:t>
            </a:r>
            <a:endParaRPr lang="en-US" altLang="zh-CN" sz="2400" smtClean="0"/>
          </a:p>
          <a:p>
            <a:pPr>
              <a:lnSpc>
                <a:spcPct val="200000"/>
              </a:lnSpc>
            </a:pPr>
            <a:r>
              <a:rPr lang="zh-CN" altLang="en-US" sz="2400"/>
              <a:t>①</a:t>
            </a:r>
            <a:r>
              <a:rPr lang="zh-CN" altLang="en-US" sz="2400" smtClean="0"/>
              <a:t>求</a:t>
            </a:r>
            <a:r>
              <a:rPr lang="zh-CN" altLang="en-US" sz="2400"/>
              <a:t>赋值运算符右侧的“表达式”的值</a:t>
            </a:r>
            <a:r>
              <a:rPr lang="zh-CN" altLang="en-US" sz="2400" smtClean="0"/>
              <a:t>，</a:t>
            </a:r>
            <a:endParaRPr lang="en-US" altLang="zh-CN" sz="2400" smtClean="0"/>
          </a:p>
          <a:p>
            <a:pPr>
              <a:lnSpc>
                <a:spcPct val="200000"/>
              </a:lnSpc>
            </a:pPr>
            <a:r>
              <a:rPr lang="zh-CN" altLang="en-US" sz="2400" smtClean="0"/>
              <a:t>②赋</a:t>
            </a:r>
            <a:r>
              <a:rPr lang="zh-CN" altLang="en-US" sz="2400"/>
              <a:t>给赋值运算符左侧的变量</a:t>
            </a:r>
            <a:r>
              <a:rPr lang="zh-CN" altLang="en-US" sz="2400" smtClean="0"/>
              <a:t>。</a:t>
            </a:r>
            <a:endParaRPr lang="en-US" altLang="zh-CN" sz="2400" smtClean="0"/>
          </a:p>
          <a:p>
            <a:pPr>
              <a:lnSpc>
                <a:spcPct val="200000"/>
              </a:lnSpc>
            </a:pPr>
            <a:r>
              <a:rPr lang="zh-CN" altLang="en-US" sz="2400" smtClean="0"/>
              <a:t>既然</a:t>
            </a:r>
            <a:r>
              <a:rPr lang="zh-CN" altLang="en-US" sz="2400"/>
              <a:t>是一个表达式，就应该有一个值，</a:t>
            </a:r>
            <a:r>
              <a:rPr lang="zh-CN" altLang="en-US" sz="2400" b="1"/>
              <a:t>表达式的值等于赋值后左侧变量的值</a:t>
            </a:r>
            <a:r>
              <a:rPr lang="zh-CN" altLang="en-US" sz="2400" smtClean="0"/>
              <a:t>。</a:t>
            </a:r>
            <a:endParaRPr lang="zh-CN" altLang="en-US" sz="2400"/>
          </a:p>
        </p:txBody>
      </p:sp>
      <p:cxnSp>
        <p:nvCxnSpPr>
          <p:cNvPr id="5" name="直接连接符 4"/>
          <p:cNvCxnSpPr/>
          <p:nvPr/>
        </p:nvCxnSpPr>
        <p:spPr>
          <a:xfrm>
            <a:off x="11678321" y="1826755"/>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149437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2944524"/>
          </a:xfrm>
          <a:prstGeom prst="rect">
            <a:avLst/>
          </a:prstGeom>
          <a:noFill/>
        </p:spPr>
        <p:txBody>
          <a:bodyPr wrap="square" rtlCol="0">
            <a:spAutoFit/>
          </a:bodyPr>
          <a:lstStyle/>
          <a:p>
            <a:pPr>
              <a:lnSpc>
                <a:spcPct val="200000"/>
              </a:lnSpc>
            </a:pPr>
            <a:r>
              <a:rPr lang="zh-CN" altLang="en-US" sz="2400" smtClean="0"/>
              <a:t>赋值</a:t>
            </a:r>
            <a:r>
              <a:rPr lang="zh-CN" altLang="en-US" sz="2400"/>
              <a:t>运算符左侧应该是一个可修改值的“</a:t>
            </a:r>
            <a:r>
              <a:rPr lang="zh-CN" altLang="en-US" sz="2400" b="1">
                <a:solidFill>
                  <a:schemeClr val="accent1"/>
                </a:solidFill>
              </a:rPr>
              <a:t>左值</a:t>
            </a:r>
            <a:r>
              <a:rPr lang="zh-CN" altLang="en-US" sz="2400"/>
              <a:t>”</a:t>
            </a:r>
            <a:r>
              <a:rPr lang="en-US" altLang="zh-CN" sz="2400"/>
              <a:t>(left value</a:t>
            </a:r>
            <a:r>
              <a:rPr lang="zh-CN" altLang="en-US" sz="2400"/>
              <a:t>，简写为</a:t>
            </a:r>
            <a:r>
              <a:rPr lang="en-US" altLang="zh-CN" sz="2400" err="1"/>
              <a:t>lvalue</a:t>
            </a:r>
            <a:r>
              <a:rPr lang="en-US" altLang="zh-CN" sz="2400"/>
              <a:t>)</a:t>
            </a:r>
            <a:r>
              <a:rPr lang="zh-CN" altLang="en-US" sz="2400" smtClean="0"/>
              <a:t>。</a:t>
            </a:r>
            <a:endParaRPr lang="en-US" altLang="zh-CN" sz="2400" smtClean="0"/>
          </a:p>
          <a:p>
            <a:pPr>
              <a:lnSpc>
                <a:spcPct val="200000"/>
              </a:lnSpc>
            </a:pPr>
            <a:r>
              <a:rPr lang="zh-CN" altLang="en-US" sz="2400" smtClean="0"/>
              <a:t>能</a:t>
            </a:r>
            <a:r>
              <a:rPr lang="zh-CN" altLang="en-US" sz="2400"/>
              <a:t>出现在赋值运算符右侧的表达式称为“</a:t>
            </a:r>
            <a:r>
              <a:rPr lang="zh-CN" altLang="en-US" sz="2400" b="1">
                <a:solidFill>
                  <a:schemeClr val="accent1"/>
                </a:solidFill>
              </a:rPr>
              <a:t>右值</a:t>
            </a:r>
            <a:r>
              <a:rPr lang="zh-CN" altLang="en-US" sz="2400"/>
              <a:t>”</a:t>
            </a:r>
            <a:r>
              <a:rPr lang="en-US" altLang="zh-CN" sz="2400"/>
              <a:t>(right value</a:t>
            </a:r>
            <a:r>
              <a:rPr lang="zh-CN" altLang="en-US" sz="2400"/>
              <a:t>，简写为</a:t>
            </a:r>
            <a:r>
              <a:rPr lang="en-US" altLang="zh-CN" sz="2400" err="1"/>
              <a:t>rvalue</a:t>
            </a:r>
            <a:r>
              <a:rPr lang="en-US" altLang="zh-CN" sz="2400"/>
              <a:t>)</a:t>
            </a:r>
            <a:r>
              <a:rPr lang="zh-CN" altLang="en-US" sz="2400" smtClean="0"/>
              <a:t>。</a:t>
            </a:r>
            <a:endParaRPr lang="zh-CN" altLang="en-US" sz="2400"/>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sz="2400">
                <a:solidFill>
                  <a:srgbClr val="1C1C1C"/>
                </a:solidFill>
              </a:rPr>
              <a:t>并不是任何形式的数据都可以作为左值的，</a:t>
            </a:r>
            <a:r>
              <a:rPr lang="zh-CN" altLang="en-US" sz="2400" b="1">
                <a:solidFill>
                  <a:srgbClr val="1C1C1C"/>
                </a:solidFill>
              </a:rPr>
              <a:t>左值应当为存储空间并可以被赋值</a:t>
            </a:r>
            <a:r>
              <a:rPr lang="zh-CN" altLang="en-US" sz="2400" smtClean="0">
                <a:solidFill>
                  <a:srgbClr val="1C1C1C"/>
                </a:solidFill>
              </a:rPr>
              <a:t>。</a:t>
            </a:r>
            <a:endParaRPr lang="zh-CN" altLang="en-US" sz="2400">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66822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3970318"/>
          </a:xfrm>
          <a:prstGeom prst="rect">
            <a:avLst/>
          </a:prstGeom>
          <a:noFill/>
        </p:spPr>
        <p:txBody>
          <a:bodyPr wrap="square" rtlCol="0">
            <a:spAutoFit/>
          </a:bodyPr>
          <a:lstStyle/>
          <a:p>
            <a:pPr>
              <a:lnSpc>
                <a:spcPct val="150000"/>
              </a:lnSpc>
            </a:pPr>
            <a:r>
              <a:rPr lang="en-US" altLang="zh-CN" sz="2400" b="1" smtClean="0">
                <a:solidFill>
                  <a:schemeClr val="accent1"/>
                </a:solidFill>
              </a:rPr>
              <a:t>a=(b=5)</a:t>
            </a:r>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2157413"/>
            <a:ext cx="10671042" cy="272147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400">
                <a:solidFill>
                  <a:srgbClr val="000000"/>
                </a:solidFill>
              </a:rPr>
              <a:t>a=b=c=5 </a:t>
            </a:r>
            <a:r>
              <a:rPr lang="en-US" altLang="zh-CN" sz="2400" smtClean="0">
                <a:solidFill>
                  <a:srgbClr val="000000"/>
                </a:solidFill>
              </a:rPr>
              <a:t>	</a:t>
            </a:r>
          </a:p>
          <a:p>
            <a:pPr lvl="0" algn="just">
              <a:lnSpc>
                <a:spcPct val="120000"/>
              </a:lnSpc>
              <a:defRPr/>
            </a:pPr>
            <a:r>
              <a:rPr lang="en-US" altLang="zh-CN" sz="2400" smtClean="0">
                <a:solidFill>
                  <a:srgbClr val="000000"/>
                </a:solidFill>
              </a:rPr>
              <a:t>	</a:t>
            </a:r>
          </a:p>
          <a:p>
            <a:pPr lvl="0" algn="just">
              <a:lnSpc>
                <a:spcPct val="120000"/>
              </a:lnSpc>
              <a:defRPr/>
            </a:pPr>
            <a:r>
              <a:rPr lang="en-US" altLang="zh-CN" sz="2400" smtClean="0">
                <a:solidFill>
                  <a:srgbClr val="000000"/>
                </a:solidFill>
              </a:rPr>
              <a:t>a</a:t>
            </a:r>
            <a:r>
              <a:rPr lang="en-US" altLang="zh-CN" sz="2400">
                <a:solidFill>
                  <a:srgbClr val="000000"/>
                </a:solidFill>
              </a:rPr>
              <a:t>=(b=4)+(c=6) </a:t>
            </a:r>
            <a:r>
              <a:rPr lang="en-US" altLang="zh-CN" sz="2400" smtClean="0">
                <a:solidFill>
                  <a:srgbClr val="000000"/>
                </a:solidFill>
              </a:rPr>
              <a:t>	</a:t>
            </a:r>
          </a:p>
          <a:p>
            <a:pPr lvl="0" algn="just">
              <a:lnSpc>
                <a:spcPct val="120000"/>
              </a:lnSpc>
              <a:defRPr/>
            </a:pPr>
            <a:r>
              <a:rPr lang="en-US" altLang="zh-CN" sz="2400" smtClean="0">
                <a:solidFill>
                  <a:srgbClr val="000000"/>
                </a:solidFill>
              </a:rPr>
              <a:t>	</a:t>
            </a:r>
          </a:p>
          <a:p>
            <a:pPr lvl="0" algn="just">
              <a:lnSpc>
                <a:spcPct val="120000"/>
              </a:lnSpc>
              <a:defRPr/>
            </a:pPr>
            <a:r>
              <a:rPr lang="en-US" altLang="zh-CN" sz="2400" smtClean="0">
                <a:solidFill>
                  <a:srgbClr val="000000"/>
                </a:solidFill>
              </a:rPr>
              <a:t>a</a:t>
            </a:r>
            <a:r>
              <a:rPr lang="en-US" altLang="zh-CN" sz="2400">
                <a:solidFill>
                  <a:srgbClr val="000000"/>
                </a:solidFill>
              </a:rPr>
              <a:t>=(b=3*4)</a:t>
            </a:r>
            <a:r>
              <a:rPr lang="en-US" altLang="zh-CN" sz="2400" smtClean="0">
                <a:solidFill>
                  <a:srgbClr val="0070C0"/>
                </a:solidFill>
              </a:rPr>
              <a:t>	</a:t>
            </a:r>
            <a:endParaRPr lang="zh-CN" altLang="en-US" sz="2400" smtClean="0">
              <a:solidFill>
                <a:srgbClr val="0070C0"/>
              </a:solidFill>
            </a:endParaRPr>
          </a:p>
        </p:txBody>
      </p:sp>
    </p:spTree>
    <p:custDataLst>
      <p:tags r:id="rId1"/>
    </p:custDataLst>
    <p:extLst>
      <p:ext uri="{BB962C8B-B14F-4D97-AF65-F5344CB8AC3E}">
        <p14:creationId xmlns:p14="http://schemas.microsoft.com/office/powerpoint/2010/main" val="22803225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48520" y="1505201"/>
            <a:ext cx="7520526" cy="646331"/>
          </a:xfrm>
          <a:prstGeom prst="rect">
            <a:avLst/>
          </a:prstGeom>
          <a:noFill/>
        </p:spPr>
        <p:txBody>
          <a:bodyPr wrap="square" rtlCol="0">
            <a:spAutoFit/>
          </a:bodyPr>
          <a:lstStyle/>
          <a:p>
            <a:pPr>
              <a:lnSpc>
                <a:spcPct val="150000"/>
              </a:lnSpc>
            </a:pPr>
            <a:r>
              <a:rPr lang="zh-CN" altLang="en-US" sz="2400">
                <a:solidFill>
                  <a:schemeClr val="tx1">
                    <a:lumMod val="75000"/>
                    <a:lumOff val="25000"/>
                  </a:schemeClr>
                </a:solidFill>
              </a:rPr>
              <a:t>如果赋值运算符两侧的类型一致，则直接进行赋值。</a:t>
            </a:r>
          </a:p>
        </p:txBody>
      </p:sp>
      <p:sp>
        <p:nvSpPr>
          <p:cNvPr id="9" name="圆角矩形 8"/>
          <p:cNvSpPr/>
          <p:nvPr/>
        </p:nvSpPr>
        <p:spPr>
          <a:xfrm>
            <a:off x="852620" y="2463408"/>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400" err="1">
                <a:solidFill>
                  <a:srgbClr val="000000"/>
                </a:solidFill>
              </a:rPr>
              <a:t>int</a:t>
            </a:r>
            <a:r>
              <a:rPr lang="en-US" altLang="zh-CN" sz="2400">
                <a:solidFill>
                  <a:srgbClr val="000000"/>
                </a:solidFill>
              </a:rPr>
              <a:t> </a:t>
            </a:r>
            <a:r>
              <a:rPr lang="en-US" altLang="zh-CN" sz="2400" err="1">
                <a:solidFill>
                  <a:srgbClr val="000000"/>
                </a:solidFill>
              </a:rPr>
              <a:t>i</a:t>
            </a:r>
            <a:r>
              <a:rPr lang="en-US" altLang="zh-CN" sz="2400">
                <a:solidFill>
                  <a:srgbClr val="000000"/>
                </a:solidFill>
              </a:rPr>
              <a:t>;</a:t>
            </a:r>
          </a:p>
          <a:p>
            <a:pPr lvl="0" algn="just">
              <a:lnSpc>
                <a:spcPct val="120000"/>
              </a:lnSpc>
              <a:defRPr/>
            </a:pPr>
            <a:r>
              <a:rPr lang="en-US" altLang="zh-CN" sz="2400" err="1">
                <a:solidFill>
                  <a:srgbClr val="000000"/>
                </a:solidFill>
              </a:rPr>
              <a:t>i</a:t>
            </a:r>
            <a:r>
              <a:rPr lang="en-US" altLang="zh-CN" sz="2400">
                <a:solidFill>
                  <a:srgbClr val="000000"/>
                </a:solidFill>
              </a:rPr>
              <a:t>=234;	</a:t>
            </a:r>
            <a:endParaRPr lang="en-US" altLang="zh-CN" sz="2400">
              <a:solidFill>
                <a:srgbClr val="008000"/>
              </a:solidFill>
            </a:endParaRPr>
          </a:p>
        </p:txBody>
      </p:sp>
    </p:spTree>
    <p:custDataLst>
      <p:tags r:id="rId1"/>
    </p:custDataLst>
    <p:extLst>
      <p:ext uri="{BB962C8B-B14F-4D97-AF65-F5344CB8AC3E}">
        <p14:creationId xmlns:p14="http://schemas.microsoft.com/office/powerpoint/2010/main" val="2233916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实型常量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35744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lvl="1">
              <a:lnSpc>
                <a:spcPct val="100000"/>
              </a:lnSpc>
            </a:pPr>
            <a:r>
              <a:rPr lang="zh-CN" altLang="zh-CN" sz="2800">
                <a:solidFill>
                  <a:schemeClr val="tx1"/>
                </a:solidFill>
              </a:rPr>
              <a:t>十进制小数形式</a:t>
            </a:r>
            <a:r>
              <a:rPr lang="zh-CN" altLang="en-US" sz="2800">
                <a:solidFill>
                  <a:schemeClr val="tx1"/>
                </a:solidFill>
              </a:rPr>
              <a:t>：</a:t>
            </a:r>
            <a:r>
              <a:rPr lang="zh-CN" altLang="zh-CN" sz="2800">
                <a:solidFill>
                  <a:schemeClr val="tx1"/>
                </a:solidFill>
              </a:rPr>
              <a:t>如</a:t>
            </a:r>
            <a:r>
              <a:rPr lang="en-US" altLang="zh-CN" sz="2800">
                <a:solidFill>
                  <a:schemeClr val="tx1"/>
                </a:solidFill>
              </a:rPr>
              <a:t>0.34    -56.79   0.0</a:t>
            </a:r>
          </a:p>
          <a:p>
            <a:pPr lvl="1">
              <a:lnSpc>
                <a:spcPct val="100000"/>
              </a:lnSpc>
            </a:pPr>
            <a:r>
              <a:rPr lang="zh-CN" altLang="zh-CN" sz="2800">
                <a:solidFill>
                  <a:schemeClr val="tx1"/>
                </a:solidFill>
              </a:rPr>
              <a:t>指数形式</a:t>
            </a:r>
            <a:r>
              <a:rPr lang="zh-CN" altLang="en-US" sz="2800">
                <a:solidFill>
                  <a:schemeClr val="tx1"/>
                </a:solidFill>
              </a:rPr>
              <a:t>：</a:t>
            </a:r>
            <a:r>
              <a:rPr lang="zh-CN" altLang="zh-CN" sz="2800">
                <a:solidFill>
                  <a:schemeClr val="tx1"/>
                </a:solidFill>
              </a:rPr>
              <a:t>如</a:t>
            </a:r>
            <a:r>
              <a:rPr lang="en-US" altLang="zh-CN" sz="2800">
                <a:solidFill>
                  <a:schemeClr val="tx1"/>
                </a:solidFill>
              </a:rPr>
              <a:t>12.34e3 (</a:t>
            </a:r>
            <a:r>
              <a:rPr lang="zh-CN" altLang="zh-CN" sz="2800">
                <a:solidFill>
                  <a:schemeClr val="tx1"/>
                </a:solidFill>
              </a:rPr>
              <a:t>代表</a:t>
            </a:r>
            <a:r>
              <a:rPr lang="en-US" altLang="zh-CN" sz="2800">
                <a:solidFill>
                  <a:schemeClr val="tx1"/>
                </a:solidFill>
              </a:rPr>
              <a:t>12.34</a:t>
            </a:r>
            <a:r>
              <a:rPr lang="en-US" altLang="zh-CN" sz="2800">
                <a:solidFill>
                  <a:schemeClr val="tx1"/>
                </a:solidFill>
                <a:sym typeface="Symbol" pitchFamily="18" charset="2"/>
              </a:rPr>
              <a:t></a:t>
            </a:r>
            <a:r>
              <a:rPr lang="en-US" altLang="zh-CN" sz="2800">
                <a:solidFill>
                  <a:schemeClr val="tx1"/>
                </a:solidFill>
              </a:rPr>
              <a:t>10</a:t>
            </a:r>
            <a:r>
              <a:rPr lang="en-US" altLang="zh-CN" sz="2800" baseline="30000">
                <a:solidFill>
                  <a:schemeClr val="tx1"/>
                </a:solidFill>
              </a:rPr>
              <a:t>3</a:t>
            </a:r>
            <a:r>
              <a:rPr lang="en-US" altLang="zh-CN" sz="2800">
                <a:solidFill>
                  <a:schemeClr val="tx1"/>
                </a:solidFill>
              </a:rPr>
              <a:t>)</a:t>
            </a:r>
          </a:p>
        </p:txBody>
      </p:sp>
    </p:spTree>
    <p:extLst>
      <p:ext uri="{BB962C8B-B14F-4D97-AF65-F5344CB8AC3E}">
        <p14:creationId xmlns:p14="http://schemas.microsoft.com/office/powerpoint/2010/main" val="38487339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8" name="文本框 17"/>
          <p:cNvSpPr txBox="1"/>
          <p:nvPr/>
        </p:nvSpPr>
        <p:spPr>
          <a:xfrm>
            <a:off x="695456" y="975005"/>
            <a:ext cx="11177455" cy="4542782"/>
          </a:xfrm>
          <a:prstGeom prst="rect">
            <a:avLst/>
          </a:prstGeom>
          <a:noFill/>
        </p:spPr>
        <p:txBody>
          <a:bodyPr wrap="square" rtlCol="0">
            <a:spAutoFit/>
          </a:bodyPr>
          <a:lstStyle/>
          <a:p>
            <a:pPr>
              <a:lnSpc>
                <a:spcPct val="120000"/>
              </a:lnSpc>
              <a:spcAft>
                <a:spcPts val="600"/>
              </a:spcAft>
            </a:pPr>
            <a:r>
              <a:rPr lang="zh-CN" altLang="en-US" sz="2400">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sz="24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sz="2400" b="1">
                <a:solidFill>
                  <a:schemeClr val="tx1">
                    <a:lumMod val="75000"/>
                    <a:lumOff val="25000"/>
                  </a:schemeClr>
                </a:solidFill>
              </a:rPr>
              <a:t>将浮点型数据（包括单、双精度）赋给整型变量时，先对浮点数取整，即舍弃小数部分，然后赋予整型变量</a:t>
            </a:r>
            <a:r>
              <a:rPr lang="zh-CN" altLang="en-US" sz="2400" b="1" smtClean="0">
                <a:solidFill>
                  <a:schemeClr val="tx1">
                    <a:lumMod val="75000"/>
                    <a:lumOff val="25000"/>
                  </a:schemeClr>
                </a:solidFill>
              </a:rPr>
              <a:t>。</a:t>
            </a:r>
            <a:endParaRPr lang="en-US" altLang="zh-CN" sz="2400" b="1" smtClean="0">
              <a:solidFill>
                <a:schemeClr val="tx1">
                  <a:lumMod val="75000"/>
                  <a:lumOff val="25000"/>
                </a:schemeClr>
              </a:solidFill>
            </a:endParaRPr>
          </a:p>
          <a:p>
            <a:pPr>
              <a:lnSpc>
                <a:spcPct val="120000"/>
              </a:lnSpc>
              <a:spcAft>
                <a:spcPts val="600"/>
              </a:spcAft>
              <a:buClr>
                <a:schemeClr val="accent1"/>
              </a:buClr>
            </a:pPr>
            <a:r>
              <a:rPr lang="en-US" altLang="zh-CN" sz="2400">
                <a:solidFill>
                  <a:schemeClr val="tx1">
                    <a:lumMod val="75000"/>
                    <a:lumOff val="25000"/>
                  </a:schemeClr>
                </a:solidFill>
              </a:rPr>
              <a:t> </a:t>
            </a:r>
            <a:r>
              <a:rPr lang="en-US" altLang="zh-CN" sz="2400" smtClean="0">
                <a:solidFill>
                  <a:schemeClr val="tx1">
                    <a:lumMod val="75000"/>
                    <a:lumOff val="25000"/>
                  </a:schemeClr>
                </a:solidFill>
              </a:rPr>
              <a:t>int a;</a:t>
            </a:r>
          </a:p>
          <a:p>
            <a:pPr>
              <a:lnSpc>
                <a:spcPct val="120000"/>
              </a:lnSpc>
              <a:spcAft>
                <a:spcPts val="600"/>
              </a:spcAft>
              <a:buClr>
                <a:schemeClr val="accent1"/>
              </a:buClr>
            </a:pPr>
            <a:r>
              <a:rPr lang="en-US" altLang="zh-CN" sz="2400" smtClean="0">
                <a:solidFill>
                  <a:schemeClr val="tx1">
                    <a:lumMod val="75000"/>
                    <a:lumOff val="25000"/>
                  </a:schemeClr>
                </a:solidFill>
              </a:rPr>
              <a:t>a=12.34;</a:t>
            </a:r>
            <a:endParaRPr lang="en-US" altLang="zh-CN" sz="2400">
              <a:solidFill>
                <a:schemeClr val="tx1">
                  <a:lumMod val="75000"/>
                  <a:lumOff val="25000"/>
                </a:schemeClr>
              </a:solidFill>
            </a:endParaRPr>
          </a:p>
          <a:p>
            <a:pPr>
              <a:lnSpc>
                <a:spcPct val="120000"/>
              </a:lnSpc>
              <a:spcAft>
                <a:spcPts val="600"/>
              </a:spcAft>
              <a:buClr>
                <a:schemeClr val="accent1"/>
              </a:buClr>
              <a:defRPr/>
            </a:pPr>
            <a:r>
              <a:rPr lang="en-US" altLang="zh-CN" sz="2400" b="1" smtClean="0">
                <a:solidFill>
                  <a:schemeClr val="tx1">
                    <a:lumMod val="75000"/>
                    <a:lumOff val="25000"/>
                  </a:schemeClr>
                </a:solidFill>
              </a:rPr>
              <a:t>2. </a:t>
            </a:r>
            <a:r>
              <a:rPr lang="zh-CN" altLang="en-US" sz="2400" b="1" smtClean="0">
                <a:solidFill>
                  <a:schemeClr val="tx1">
                    <a:lumMod val="75000"/>
                    <a:lumOff val="25000"/>
                  </a:schemeClr>
                </a:solidFill>
              </a:rPr>
              <a:t>将</a:t>
            </a:r>
            <a:r>
              <a:rPr lang="zh-CN" altLang="en-US" sz="2400" b="1">
                <a:solidFill>
                  <a:schemeClr val="tx1">
                    <a:lumMod val="75000"/>
                    <a:lumOff val="25000"/>
                  </a:schemeClr>
                </a:solidFill>
              </a:rPr>
              <a:t>整型数据赋给单、双精度变量时，数值不变，但以浮点数形式存储到变量中</a:t>
            </a:r>
            <a:r>
              <a:rPr lang="zh-CN" altLang="en-US" sz="2400" b="1" smtClean="0">
                <a:solidFill>
                  <a:schemeClr val="tx1">
                    <a:lumMod val="75000"/>
                    <a:lumOff val="25000"/>
                  </a:schemeClr>
                </a:solidFill>
              </a:rPr>
              <a:t>。</a:t>
            </a:r>
            <a:endParaRPr lang="en-US" altLang="zh-CN" sz="2400" b="1" smtClean="0">
              <a:solidFill>
                <a:schemeClr val="tx1">
                  <a:lumMod val="75000"/>
                  <a:lumOff val="25000"/>
                </a:schemeClr>
              </a:solidFill>
            </a:endParaRPr>
          </a:p>
          <a:p>
            <a:pPr>
              <a:lnSpc>
                <a:spcPct val="120000"/>
              </a:lnSpc>
              <a:spcAft>
                <a:spcPts val="600"/>
              </a:spcAft>
              <a:buClr>
                <a:schemeClr val="accent1"/>
              </a:buClr>
              <a:defRPr/>
            </a:pPr>
            <a:r>
              <a:rPr lang="en-US" altLang="zh-CN" sz="2400" smtClean="0">
                <a:solidFill>
                  <a:schemeClr val="tx1">
                    <a:lumMod val="75000"/>
                    <a:lumOff val="25000"/>
                  </a:schemeClr>
                </a:solidFill>
              </a:rPr>
              <a:t>float f;</a:t>
            </a:r>
          </a:p>
          <a:p>
            <a:pPr>
              <a:lnSpc>
                <a:spcPct val="120000"/>
              </a:lnSpc>
              <a:spcAft>
                <a:spcPts val="600"/>
              </a:spcAft>
              <a:buClr>
                <a:schemeClr val="accent1"/>
              </a:buClr>
              <a:defRPr/>
            </a:pPr>
            <a:r>
              <a:rPr lang="en-US" altLang="zh-CN" sz="2400" smtClean="0">
                <a:solidFill>
                  <a:schemeClr val="tx1">
                    <a:lumMod val="75000"/>
                    <a:lumOff val="25000"/>
                  </a:schemeClr>
                </a:solidFill>
              </a:rPr>
              <a:t>f=12;</a:t>
            </a:r>
          </a:p>
        </p:txBody>
      </p:sp>
    </p:spTree>
    <p:custDataLst>
      <p:tags r:id="rId1"/>
    </p:custDataLst>
    <p:extLst>
      <p:ext uri="{BB962C8B-B14F-4D97-AF65-F5344CB8AC3E}">
        <p14:creationId xmlns:p14="http://schemas.microsoft.com/office/powerpoint/2010/main" val="42253981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8" name="文本框 17"/>
          <p:cNvSpPr txBox="1"/>
          <p:nvPr/>
        </p:nvSpPr>
        <p:spPr>
          <a:xfrm>
            <a:off x="695456" y="975005"/>
            <a:ext cx="11177455" cy="2905411"/>
          </a:xfrm>
          <a:prstGeom prst="rect">
            <a:avLst/>
          </a:prstGeom>
          <a:noFill/>
        </p:spPr>
        <p:txBody>
          <a:bodyPr wrap="square" rtlCol="0">
            <a:spAutoFit/>
          </a:bodyPr>
          <a:lstStyle/>
          <a:p>
            <a:pPr>
              <a:lnSpc>
                <a:spcPct val="120000"/>
              </a:lnSpc>
              <a:spcAft>
                <a:spcPts val="600"/>
              </a:spcAft>
              <a:buClr>
                <a:schemeClr val="accent1"/>
              </a:buClr>
              <a:defRPr/>
            </a:pPr>
            <a:r>
              <a:rPr lang="en-US" altLang="zh-CN" sz="2400" smtClean="0">
                <a:solidFill>
                  <a:schemeClr val="tx1">
                    <a:lumMod val="75000"/>
                    <a:lumOff val="25000"/>
                  </a:schemeClr>
                </a:solidFill>
              </a:rPr>
              <a:t>3. </a:t>
            </a:r>
            <a:r>
              <a:rPr lang="zh-CN" altLang="en-US" sz="2400" b="1" smtClean="0">
                <a:solidFill>
                  <a:schemeClr val="tx1">
                    <a:lumMod val="75000"/>
                    <a:lumOff val="25000"/>
                  </a:schemeClr>
                </a:solidFill>
              </a:rPr>
              <a:t>将</a:t>
            </a:r>
            <a:r>
              <a:rPr lang="zh-CN" altLang="en-US" sz="2400" b="1">
                <a:solidFill>
                  <a:schemeClr val="tx1">
                    <a:lumMod val="75000"/>
                    <a:lumOff val="25000"/>
                  </a:schemeClr>
                </a:solidFill>
              </a:rPr>
              <a:t>一个</a:t>
            </a:r>
            <a:r>
              <a:rPr lang="en-US" altLang="zh-CN" sz="2400" b="1">
                <a:solidFill>
                  <a:schemeClr val="tx1">
                    <a:lumMod val="75000"/>
                    <a:lumOff val="25000"/>
                  </a:schemeClr>
                </a:solidFill>
              </a:rPr>
              <a:t>double</a:t>
            </a:r>
            <a:r>
              <a:rPr lang="zh-CN" altLang="en-US" sz="2400" b="1">
                <a:solidFill>
                  <a:schemeClr val="tx1">
                    <a:lumMod val="75000"/>
                    <a:lumOff val="25000"/>
                  </a:schemeClr>
                </a:solidFill>
              </a:rPr>
              <a:t>型数据赋给</a:t>
            </a:r>
            <a:r>
              <a:rPr lang="en-US" altLang="zh-CN" sz="2400" b="1">
                <a:solidFill>
                  <a:schemeClr val="tx1">
                    <a:lumMod val="75000"/>
                    <a:lumOff val="25000"/>
                  </a:schemeClr>
                </a:solidFill>
              </a:rPr>
              <a:t>float</a:t>
            </a:r>
            <a:r>
              <a:rPr lang="zh-CN" altLang="en-US" sz="2400" b="1">
                <a:solidFill>
                  <a:schemeClr val="tx1">
                    <a:lumMod val="75000"/>
                    <a:lumOff val="25000"/>
                  </a:schemeClr>
                </a:solidFill>
              </a:rPr>
              <a:t>变量时，先将双精度数转换为单精度，即只取</a:t>
            </a:r>
            <a:r>
              <a:rPr lang="en-US" altLang="zh-CN" sz="2400" b="1">
                <a:solidFill>
                  <a:schemeClr val="tx1">
                    <a:lumMod val="75000"/>
                    <a:lumOff val="25000"/>
                  </a:schemeClr>
                </a:solidFill>
              </a:rPr>
              <a:t>6</a:t>
            </a:r>
            <a:r>
              <a:rPr lang="zh-CN" altLang="en-US" sz="2400" b="1">
                <a:solidFill>
                  <a:schemeClr val="tx1">
                    <a:lumMod val="75000"/>
                    <a:lumOff val="25000"/>
                  </a:schemeClr>
                </a:solidFill>
              </a:rPr>
              <a:t>～</a:t>
            </a:r>
            <a:r>
              <a:rPr lang="en-US" altLang="zh-CN" sz="2400" b="1">
                <a:solidFill>
                  <a:schemeClr val="tx1">
                    <a:lumMod val="75000"/>
                    <a:lumOff val="25000"/>
                  </a:schemeClr>
                </a:solidFill>
              </a:rPr>
              <a:t>7</a:t>
            </a:r>
            <a:r>
              <a:rPr lang="zh-CN" altLang="en-US" sz="2400" b="1">
                <a:solidFill>
                  <a:schemeClr val="tx1">
                    <a:lumMod val="75000"/>
                    <a:lumOff val="25000"/>
                  </a:schemeClr>
                </a:solidFill>
              </a:rPr>
              <a:t>位有效数字，存储到</a:t>
            </a:r>
            <a:r>
              <a:rPr lang="en-US" altLang="zh-CN" sz="2400" b="1">
                <a:solidFill>
                  <a:schemeClr val="tx1">
                    <a:lumMod val="75000"/>
                    <a:lumOff val="25000"/>
                  </a:schemeClr>
                </a:solidFill>
              </a:rPr>
              <a:t>float</a:t>
            </a:r>
            <a:r>
              <a:rPr lang="zh-CN" altLang="en-US" sz="2400" b="1">
                <a:solidFill>
                  <a:schemeClr val="tx1">
                    <a:lumMod val="75000"/>
                    <a:lumOff val="25000"/>
                  </a:schemeClr>
                </a:solidFill>
              </a:rPr>
              <a:t>型变量的</a:t>
            </a:r>
            <a:r>
              <a:rPr lang="en-US" altLang="zh-CN" sz="2400" b="1">
                <a:solidFill>
                  <a:schemeClr val="tx1">
                    <a:lumMod val="75000"/>
                    <a:lumOff val="25000"/>
                  </a:schemeClr>
                </a:solidFill>
              </a:rPr>
              <a:t>4</a:t>
            </a:r>
            <a:r>
              <a:rPr lang="zh-CN" altLang="en-US" sz="2400" b="1">
                <a:solidFill>
                  <a:schemeClr val="tx1">
                    <a:lumMod val="75000"/>
                    <a:lumOff val="25000"/>
                  </a:schemeClr>
                </a:solidFill>
              </a:rPr>
              <a:t>个字节中。应注意双精度数值的大小不能超出</a:t>
            </a:r>
            <a:r>
              <a:rPr lang="en-US" altLang="zh-CN" sz="2400" b="1">
                <a:solidFill>
                  <a:schemeClr val="tx1">
                    <a:lumMod val="75000"/>
                    <a:lumOff val="25000"/>
                  </a:schemeClr>
                </a:solidFill>
              </a:rPr>
              <a:t>float</a:t>
            </a:r>
            <a:r>
              <a:rPr lang="zh-CN" altLang="en-US" sz="2400" b="1">
                <a:solidFill>
                  <a:schemeClr val="tx1">
                    <a:lumMod val="75000"/>
                    <a:lumOff val="25000"/>
                  </a:schemeClr>
                </a:solidFill>
              </a:rPr>
              <a:t>型变量的数值</a:t>
            </a:r>
            <a:r>
              <a:rPr lang="zh-CN" altLang="en-US" sz="2400" b="1" smtClean="0">
                <a:solidFill>
                  <a:schemeClr val="tx1">
                    <a:lumMod val="75000"/>
                    <a:lumOff val="25000"/>
                  </a:schemeClr>
                </a:solidFill>
              </a:rPr>
              <a:t>范围</a:t>
            </a:r>
            <a:r>
              <a:rPr lang="zh-CN" altLang="en-US" sz="2400" b="1">
                <a:solidFill>
                  <a:schemeClr val="tx1">
                    <a:lumMod val="75000"/>
                    <a:lumOff val="25000"/>
                  </a:schemeClr>
                </a:solidFill>
              </a:rPr>
              <a:t>；</a:t>
            </a:r>
            <a:r>
              <a:rPr lang="zh-CN" altLang="en-US" sz="2400" b="1" smtClean="0">
                <a:solidFill>
                  <a:schemeClr val="tx1">
                    <a:lumMod val="75000"/>
                    <a:lumOff val="25000"/>
                  </a:schemeClr>
                </a:solidFill>
              </a:rPr>
              <a:t>将</a:t>
            </a:r>
            <a:r>
              <a:rPr lang="zh-CN" altLang="en-US" sz="2400" b="1">
                <a:solidFill>
                  <a:schemeClr val="tx1">
                    <a:lumMod val="75000"/>
                    <a:lumOff val="25000"/>
                  </a:schemeClr>
                </a:solidFill>
              </a:rPr>
              <a:t>一个</a:t>
            </a:r>
            <a:r>
              <a:rPr lang="en-US" altLang="zh-CN" sz="2400" b="1">
                <a:solidFill>
                  <a:schemeClr val="tx1">
                    <a:lumMod val="75000"/>
                    <a:lumOff val="25000"/>
                  </a:schemeClr>
                </a:solidFill>
              </a:rPr>
              <a:t>float</a:t>
            </a:r>
            <a:r>
              <a:rPr lang="zh-CN" altLang="en-US" sz="2400" b="1">
                <a:solidFill>
                  <a:schemeClr val="tx1">
                    <a:lumMod val="75000"/>
                    <a:lumOff val="25000"/>
                  </a:schemeClr>
                </a:solidFill>
              </a:rPr>
              <a:t>型数据赋给</a:t>
            </a:r>
            <a:r>
              <a:rPr lang="en-US" altLang="zh-CN" sz="2400" b="1">
                <a:solidFill>
                  <a:schemeClr val="tx1">
                    <a:lumMod val="75000"/>
                    <a:lumOff val="25000"/>
                  </a:schemeClr>
                </a:solidFill>
              </a:rPr>
              <a:t>double</a:t>
            </a:r>
            <a:r>
              <a:rPr lang="zh-CN" altLang="en-US" sz="2400" b="1">
                <a:solidFill>
                  <a:schemeClr val="tx1">
                    <a:lumMod val="75000"/>
                    <a:lumOff val="25000"/>
                  </a:schemeClr>
                </a:solidFill>
              </a:rPr>
              <a:t>型变量时，数值不变，在内存中以</a:t>
            </a:r>
            <a:r>
              <a:rPr lang="en-US" altLang="zh-CN" sz="2400" b="1">
                <a:solidFill>
                  <a:schemeClr val="tx1">
                    <a:lumMod val="75000"/>
                    <a:lumOff val="25000"/>
                  </a:schemeClr>
                </a:solidFill>
              </a:rPr>
              <a:t>8</a:t>
            </a:r>
            <a:r>
              <a:rPr lang="zh-CN" altLang="en-US" sz="2400" b="1">
                <a:solidFill>
                  <a:schemeClr val="tx1">
                    <a:lumMod val="75000"/>
                    <a:lumOff val="25000"/>
                  </a:schemeClr>
                </a:solidFill>
              </a:rPr>
              <a:t>个字节存储，有效位数扩展到</a:t>
            </a:r>
            <a:r>
              <a:rPr lang="en-US" altLang="zh-CN" sz="2400" b="1">
                <a:solidFill>
                  <a:schemeClr val="tx1">
                    <a:lumMod val="75000"/>
                    <a:lumOff val="25000"/>
                  </a:schemeClr>
                </a:solidFill>
              </a:rPr>
              <a:t>15</a:t>
            </a:r>
            <a:r>
              <a:rPr lang="zh-CN" altLang="en-US" sz="2400" b="1">
                <a:solidFill>
                  <a:schemeClr val="tx1">
                    <a:lumMod val="75000"/>
                    <a:lumOff val="25000"/>
                  </a:schemeClr>
                </a:solidFill>
              </a:rPr>
              <a:t>位</a:t>
            </a:r>
            <a:r>
              <a:rPr lang="zh-CN" altLang="en-US" sz="2400" b="1" smtClean="0">
                <a:solidFill>
                  <a:schemeClr val="tx1">
                    <a:lumMod val="75000"/>
                    <a:lumOff val="25000"/>
                  </a:schemeClr>
                </a:solidFill>
              </a:rPr>
              <a:t>。</a:t>
            </a:r>
            <a:endParaRPr lang="en-US" altLang="zh-CN" sz="2400" b="1" smtClean="0">
              <a:solidFill>
                <a:schemeClr val="tx1">
                  <a:lumMod val="75000"/>
                  <a:lumOff val="25000"/>
                </a:schemeClr>
              </a:solidFill>
            </a:endParaRPr>
          </a:p>
          <a:p>
            <a:pPr>
              <a:lnSpc>
                <a:spcPct val="120000"/>
              </a:lnSpc>
              <a:spcAft>
                <a:spcPts val="600"/>
              </a:spcAft>
              <a:buClr>
                <a:schemeClr val="accent1"/>
              </a:buClr>
              <a:defRPr/>
            </a:pPr>
            <a:endParaRPr lang="zh-CN" altLang="en-US" sz="2400" b="1">
              <a:solidFill>
                <a:schemeClr val="tx1">
                  <a:lumMod val="75000"/>
                  <a:lumOff val="25000"/>
                </a:schemeClr>
              </a:solidFill>
            </a:endParaRPr>
          </a:p>
          <a:p>
            <a:pPr>
              <a:lnSpc>
                <a:spcPct val="120000"/>
              </a:lnSpc>
              <a:spcAft>
                <a:spcPts val="600"/>
              </a:spcAft>
              <a:buClr>
                <a:schemeClr val="accent1"/>
              </a:buClr>
              <a:defRPr/>
            </a:pPr>
            <a:endParaRPr lang="zh-CN" altLang="en-US" sz="240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18758318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8" name="文本框 17"/>
          <p:cNvSpPr txBox="1"/>
          <p:nvPr/>
        </p:nvSpPr>
        <p:spPr>
          <a:xfrm>
            <a:off x="695456" y="975005"/>
            <a:ext cx="11177455" cy="6180153"/>
          </a:xfrm>
          <a:prstGeom prst="rect">
            <a:avLst/>
          </a:prstGeom>
          <a:noFill/>
        </p:spPr>
        <p:txBody>
          <a:bodyPr wrap="square" rtlCol="0">
            <a:spAutoFit/>
          </a:bodyPr>
          <a:lstStyle/>
          <a:p>
            <a:pPr>
              <a:lnSpc>
                <a:spcPct val="120000"/>
              </a:lnSpc>
              <a:spcAft>
                <a:spcPts val="600"/>
              </a:spcAft>
              <a:buClr>
                <a:schemeClr val="accent1"/>
              </a:buClr>
              <a:defRPr/>
            </a:pPr>
            <a:r>
              <a:rPr lang="en-US" altLang="zh-CN" sz="2400" smtClean="0">
                <a:solidFill>
                  <a:schemeClr val="tx1">
                    <a:lumMod val="75000"/>
                    <a:lumOff val="25000"/>
                  </a:schemeClr>
                </a:solidFill>
              </a:rPr>
              <a:t>4. </a:t>
            </a:r>
            <a:r>
              <a:rPr lang="zh-CN" altLang="en-US" sz="2400" smtClean="0">
                <a:solidFill>
                  <a:schemeClr val="tx1">
                    <a:lumMod val="75000"/>
                    <a:lumOff val="25000"/>
                  </a:schemeClr>
                </a:solidFill>
              </a:rPr>
              <a:t>字符型</a:t>
            </a:r>
            <a:r>
              <a:rPr lang="zh-CN" altLang="en-US" sz="2400">
                <a:solidFill>
                  <a:schemeClr val="tx1">
                    <a:lumMod val="75000"/>
                    <a:lumOff val="25000"/>
                  </a:schemeClr>
                </a:solidFill>
              </a:rPr>
              <a:t>数据赋给整型变量时，将字符的</a:t>
            </a:r>
            <a:r>
              <a:rPr lang="en-US" altLang="zh-CN" sz="2400">
                <a:solidFill>
                  <a:schemeClr val="tx1">
                    <a:lumMod val="75000"/>
                    <a:lumOff val="25000"/>
                  </a:schemeClr>
                </a:solidFill>
              </a:rPr>
              <a:t>ASCII</a:t>
            </a:r>
            <a:r>
              <a:rPr lang="zh-CN" altLang="en-US" sz="2400">
                <a:solidFill>
                  <a:schemeClr val="tx1">
                    <a:lumMod val="75000"/>
                    <a:lumOff val="25000"/>
                  </a:schemeClr>
                </a:solidFill>
              </a:rPr>
              <a:t>代码赋给整型变量</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20000"/>
              </a:lnSpc>
              <a:spcAft>
                <a:spcPts val="600"/>
              </a:spcAft>
              <a:buClr>
                <a:schemeClr val="accent1"/>
              </a:buClr>
              <a:defRPr/>
            </a:pPr>
            <a:endParaRPr lang="en-US" altLang="zh-CN" sz="2400">
              <a:solidFill>
                <a:schemeClr val="tx1">
                  <a:lumMod val="75000"/>
                  <a:lumOff val="25000"/>
                </a:schemeClr>
              </a:solidFill>
            </a:endParaRPr>
          </a:p>
          <a:p>
            <a:pPr>
              <a:lnSpc>
                <a:spcPct val="120000"/>
              </a:lnSpc>
              <a:spcAft>
                <a:spcPts val="600"/>
              </a:spcAft>
              <a:buClr>
                <a:schemeClr val="accent1"/>
              </a:buClr>
              <a:defRPr/>
            </a:pPr>
            <a:r>
              <a:rPr lang="en-US" altLang="zh-CN" sz="2400" smtClean="0">
                <a:solidFill>
                  <a:schemeClr val="tx1">
                    <a:lumMod val="75000"/>
                    <a:lumOff val="25000"/>
                  </a:schemeClr>
                </a:solidFill>
              </a:rPr>
              <a:t>int d=‘a’ ;</a:t>
            </a:r>
          </a:p>
          <a:p>
            <a:pPr>
              <a:lnSpc>
                <a:spcPct val="120000"/>
              </a:lnSpc>
              <a:spcAft>
                <a:spcPts val="600"/>
              </a:spcAft>
              <a:buClr>
                <a:schemeClr val="accent1"/>
              </a:buClr>
              <a:defRPr/>
            </a:pPr>
            <a:endParaRPr lang="en-US" altLang="zh-CN" sz="2400">
              <a:solidFill>
                <a:schemeClr val="tx1">
                  <a:lumMod val="75000"/>
                  <a:lumOff val="25000"/>
                </a:schemeClr>
              </a:solidFill>
            </a:endParaRPr>
          </a:p>
          <a:p>
            <a:pPr>
              <a:lnSpc>
                <a:spcPct val="120000"/>
              </a:lnSpc>
              <a:spcAft>
                <a:spcPts val="600"/>
              </a:spcAft>
              <a:buClr>
                <a:schemeClr val="accent1"/>
              </a:buClr>
              <a:defRPr/>
            </a:pPr>
            <a:r>
              <a:rPr lang="en-US" altLang="zh-CN" sz="2400" smtClean="0">
                <a:solidFill>
                  <a:schemeClr val="tx1">
                    <a:lumMod val="75000"/>
                    <a:lumOff val="25000"/>
                  </a:schemeClr>
                </a:solidFill>
              </a:rPr>
              <a:t>5. </a:t>
            </a:r>
            <a:r>
              <a:rPr lang="zh-CN" altLang="en-US" sz="2400" smtClean="0">
                <a:solidFill>
                  <a:schemeClr val="tx1">
                    <a:lumMod val="75000"/>
                    <a:lumOff val="25000"/>
                  </a:schemeClr>
                </a:solidFill>
              </a:rPr>
              <a:t>将</a:t>
            </a:r>
            <a:r>
              <a:rPr lang="zh-CN" altLang="en-US" sz="2400">
                <a:solidFill>
                  <a:schemeClr val="tx1">
                    <a:lumMod val="75000"/>
                    <a:lumOff val="25000"/>
                  </a:schemeClr>
                </a:solidFill>
              </a:rPr>
              <a:t>一个占字节多的整型数据赋给一个占字节少的整型变量或字符变量时，只将其低字节原封不动地送到被赋值的变量（即发生“截断”）</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20000"/>
              </a:lnSpc>
              <a:spcAft>
                <a:spcPts val="600"/>
              </a:spcAft>
              <a:buClr>
                <a:schemeClr val="accent1"/>
              </a:buClr>
              <a:defRPr/>
            </a:pPr>
            <a:endParaRPr lang="en-US" altLang="zh-CN" sz="2400">
              <a:solidFill>
                <a:schemeClr val="tx1">
                  <a:lumMod val="75000"/>
                  <a:lumOff val="25000"/>
                </a:schemeClr>
              </a:solidFill>
            </a:endParaRPr>
          </a:p>
          <a:p>
            <a:pPr>
              <a:lnSpc>
                <a:spcPct val="120000"/>
              </a:lnSpc>
              <a:spcAft>
                <a:spcPts val="600"/>
              </a:spcAft>
              <a:buClr>
                <a:schemeClr val="accent1"/>
              </a:buClr>
              <a:defRPr/>
            </a:pPr>
            <a:r>
              <a:rPr lang="en-US" altLang="zh-CN" sz="2400" smtClean="0">
                <a:solidFill>
                  <a:schemeClr val="tx1">
                    <a:lumMod val="75000"/>
                    <a:lumOff val="25000"/>
                  </a:schemeClr>
                </a:solidFill>
              </a:rPr>
              <a:t>short x=12;</a:t>
            </a:r>
          </a:p>
          <a:p>
            <a:pPr>
              <a:lnSpc>
                <a:spcPct val="120000"/>
              </a:lnSpc>
              <a:spcAft>
                <a:spcPts val="600"/>
              </a:spcAft>
              <a:buClr>
                <a:schemeClr val="accent1"/>
              </a:buClr>
              <a:defRPr/>
            </a:pPr>
            <a:r>
              <a:rPr lang="en-US" altLang="zh-CN" sz="2400" smtClean="0">
                <a:solidFill>
                  <a:schemeClr val="tx1">
                    <a:lumMod val="75000"/>
                    <a:lumOff val="25000"/>
                  </a:schemeClr>
                </a:solidFill>
              </a:rPr>
              <a:t>int y=24;</a:t>
            </a:r>
          </a:p>
          <a:p>
            <a:pPr>
              <a:lnSpc>
                <a:spcPct val="120000"/>
              </a:lnSpc>
              <a:spcAft>
                <a:spcPts val="600"/>
              </a:spcAft>
              <a:buClr>
                <a:schemeClr val="accent1"/>
              </a:buClr>
              <a:defRPr/>
            </a:pPr>
            <a:r>
              <a:rPr lang="en-US" altLang="zh-CN" sz="2400" smtClean="0">
                <a:solidFill>
                  <a:schemeClr val="tx1">
                    <a:lumMod val="75000"/>
                    <a:lumOff val="25000"/>
                  </a:schemeClr>
                </a:solidFill>
              </a:rPr>
              <a:t>x=y;</a:t>
            </a:r>
          </a:p>
          <a:p>
            <a:pPr>
              <a:lnSpc>
                <a:spcPct val="120000"/>
              </a:lnSpc>
              <a:spcAft>
                <a:spcPts val="600"/>
              </a:spcAft>
              <a:buClr>
                <a:schemeClr val="accent1"/>
              </a:buClr>
              <a:defRPr/>
            </a:pPr>
            <a:endParaRPr lang="en-US" altLang="zh-CN" sz="2400">
              <a:solidFill>
                <a:schemeClr val="tx1">
                  <a:lumMod val="75000"/>
                  <a:lumOff val="25000"/>
                </a:schemeClr>
              </a:solidFill>
            </a:endParaRPr>
          </a:p>
          <a:p>
            <a:pPr>
              <a:lnSpc>
                <a:spcPct val="120000"/>
              </a:lnSpc>
              <a:spcAft>
                <a:spcPts val="600"/>
              </a:spcAft>
              <a:buClr>
                <a:schemeClr val="accent1"/>
              </a:buClr>
              <a:defRPr/>
            </a:pPr>
            <a:endParaRPr lang="zh-CN" altLang="en-US" sz="240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2368344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200329"/>
          </a:xfrm>
          <a:prstGeom prst="rect">
            <a:avLst/>
          </a:prstGeom>
          <a:noFill/>
        </p:spPr>
        <p:txBody>
          <a:bodyPr wrap="square" rtlCol="0">
            <a:spAutoFit/>
          </a:bodyPr>
          <a:lstStyle/>
          <a:p>
            <a:pPr>
              <a:lnSpc>
                <a:spcPct val="150000"/>
              </a:lnSpc>
            </a:pPr>
            <a:r>
              <a:rPr lang="en-US" altLang="zh-CN" sz="2400">
                <a:solidFill>
                  <a:schemeClr val="tx1">
                    <a:lumMod val="75000"/>
                    <a:lumOff val="25000"/>
                  </a:schemeClr>
                </a:solidFill>
              </a:rPr>
              <a:t>C</a:t>
            </a:r>
            <a:r>
              <a:rPr lang="zh-CN" altLang="en-US" sz="2400">
                <a:solidFill>
                  <a:schemeClr val="tx1">
                    <a:lumMod val="75000"/>
                    <a:lumOff val="25000"/>
                  </a:schemeClr>
                </a:solidFill>
              </a:rPr>
              <a:t>语言的赋值语句属于表达式语句，由一个赋值表达式加一个分号组成</a:t>
            </a:r>
            <a:r>
              <a:rPr lang="zh-CN" altLang="en-US" sz="2400" smtClean="0">
                <a:solidFill>
                  <a:schemeClr val="tx1">
                    <a:lumMod val="75000"/>
                    <a:lumOff val="25000"/>
                  </a:schemeClr>
                </a:solidFill>
              </a:rPr>
              <a:t>。</a:t>
            </a:r>
            <a:endParaRPr lang="en-US" altLang="zh-CN" sz="2400" smtClean="0">
              <a:solidFill>
                <a:schemeClr val="tx1">
                  <a:lumMod val="75000"/>
                  <a:lumOff val="25000"/>
                </a:schemeClr>
              </a:solidFill>
            </a:endParaRPr>
          </a:p>
          <a:p>
            <a:pPr>
              <a:lnSpc>
                <a:spcPct val="150000"/>
              </a:lnSpc>
            </a:pPr>
            <a:r>
              <a:rPr lang="zh-CN" altLang="en-US" sz="2400">
                <a:solidFill>
                  <a:schemeClr val="tx1">
                    <a:lumMod val="75000"/>
                    <a:lumOff val="25000"/>
                  </a:schemeClr>
                </a:solidFill>
              </a:rPr>
              <a:t>在一个表达式中可以包含另一个表达式。</a:t>
            </a:r>
          </a:p>
        </p:txBody>
      </p:sp>
      <p:sp>
        <p:nvSpPr>
          <p:cNvPr id="9" name="圆角矩形 8"/>
          <p:cNvSpPr/>
          <p:nvPr/>
        </p:nvSpPr>
        <p:spPr>
          <a:xfrm>
            <a:off x="836794" y="3000375"/>
            <a:ext cx="9416158" cy="2171699"/>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400">
                <a:solidFill>
                  <a:srgbClr val="000000"/>
                </a:solidFill>
              </a:rPr>
              <a:t>if ((a=b)&gt;0</a:t>
            </a:r>
            <a:r>
              <a:rPr lang="en-US" altLang="zh-CN" sz="2400" smtClean="0">
                <a:solidFill>
                  <a:srgbClr val="000000"/>
                </a:solidFill>
              </a:rPr>
              <a:t>)</a:t>
            </a:r>
          </a:p>
          <a:p>
            <a:pPr lvl="0" algn="just">
              <a:lnSpc>
                <a:spcPct val="120000"/>
              </a:lnSpc>
              <a:defRPr/>
            </a:pPr>
            <a:r>
              <a:rPr lang="en-US" altLang="zh-CN" sz="2400">
                <a:solidFill>
                  <a:srgbClr val="000000"/>
                </a:solidFill>
              </a:rPr>
              <a:t>	</a:t>
            </a:r>
            <a:r>
              <a:rPr lang="en-US" altLang="zh-CN" sz="2400" smtClean="0">
                <a:solidFill>
                  <a:srgbClr val="000000"/>
                </a:solidFill>
              </a:rPr>
              <a:t>max=a;</a:t>
            </a:r>
            <a:endParaRPr lang="en-US" altLang="zh-CN" sz="2400">
              <a:solidFill>
                <a:srgbClr val="000000"/>
              </a:solidFill>
            </a:endParaRPr>
          </a:p>
        </p:txBody>
      </p:sp>
      <p:cxnSp>
        <p:nvCxnSpPr>
          <p:cNvPr id="11" name="直接连接符 10"/>
          <p:cNvCxnSpPr/>
          <p:nvPr/>
        </p:nvCxnSpPr>
        <p:spPr>
          <a:xfrm>
            <a:off x="11049672" y="3000375"/>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90033"/>
          </a:xfrm>
          <a:prstGeom prst="rect">
            <a:avLst/>
          </a:prstGeom>
          <a:noFill/>
        </p:spPr>
        <p:txBody>
          <a:bodyPr wrap="square" rtlCol="0">
            <a:spAutoFit/>
          </a:bodyPr>
          <a:lstStyle/>
          <a:p>
            <a:pPr>
              <a:lnSpc>
                <a:spcPct val="150000"/>
              </a:lnSpc>
            </a:pPr>
            <a:r>
              <a:rPr lang="zh-CN" altLang="en-US" sz="24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3" y="2046932"/>
            <a:ext cx="9618599" cy="403954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400" err="1">
                <a:solidFill>
                  <a:srgbClr val="000000"/>
                </a:solidFill>
              </a:rPr>
              <a:t>int</a:t>
            </a:r>
            <a:r>
              <a:rPr lang="en-US" altLang="zh-CN" sz="2400">
                <a:solidFill>
                  <a:srgbClr val="000000"/>
                </a:solidFill>
              </a:rPr>
              <a:t> a=3; </a:t>
            </a:r>
            <a:r>
              <a:rPr lang="en-US" altLang="zh-CN" sz="2400" smtClean="0">
                <a:solidFill>
                  <a:srgbClr val="000000"/>
                </a:solidFill>
              </a:rPr>
              <a:t>		</a:t>
            </a:r>
          </a:p>
          <a:p>
            <a:pPr lvl="0" algn="just">
              <a:lnSpc>
                <a:spcPct val="120000"/>
              </a:lnSpc>
              <a:defRPr/>
            </a:pPr>
            <a:r>
              <a:rPr lang="en-US" altLang="zh-CN" sz="2400" smtClean="0">
                <a:solidFill>
                  <a:srgbClr val="000000"/>
                </a:solidFill>
              </a:rPr>
              <a:t>float </a:t>
            </a:r>
            <a:r>
              <a:rPr lang="en-US" altLang="zh-CN" sz="2400">
                <a:solidFill>
                  <a:srgbClr val="000000"/>
                </a:solidFill>
              </a:rPr>
              <a:t>f=3.56</a:t>
            </a:r>
            <a:r>
              <a:rPr lang="en-US" altLang="zh-CN" sz="2400" smtClean="0">
                <a:solidFill>
                  <a:srgbClr val="000000"/>
                </a:solidFill>
              </a:rPr>
              <a:t>;	</a:t>
            </a:r>
            <a:endParaRPr lang="en-US" altLang="zh-CN" sz="2400">
              <a:solidFill>
                <a:srgbClr val="008000"/>
              </a:solidFill>
            </a:endParaRPr>
          </a:p>
          <a:p>
            <a:pPr lvl="0" algn="just">
              <a:lnSpc>
                <a:spcPct val="120000"/>
              </a:lnSpc>
              <a:defRPr/>
            </a:pPr>
            <a:r>
              <a:rPr lang="en-US" altLang="zh-CN" sz="2400" smtClean="0">
                <a:solidFill>
                  <a:srgbClr val="000000"/>
                </a:solidFill>
              </a:rPr>
              <a:t>char </a:t>
            </a:r>
            <a:r>
              <a:rPr lang="en-US" altLang="zh-CN" sz="2400">
                <a:solidFill>
                  <a:srgbClr val="000000"/>
                </a:solidFill>
              </a:rPr>
              <a:t>c=′a</a:t>
            </a:r>
            <a:r>
              <a:rPr lang="en-US" altLang="zh-CN" sz="2400" smtClean="0">
                <a:solidFill>
                  <a:srgbClr val="000000"/>
                </a:solidFill>
              </a:rPr>
              <a:t>′;	</a:t>
            </a:r>
            <a:endParaRPr lang="en-US" altLang="zh-CN" sz="2400">
              <a:solidFill>
                <a:srgbClr val="008000"/>
              </a:solidFill>
            </a:endParaRPr>
          </a:p>
          <a:p>
            <a:pPr lvl="0" algn="just">
              <a:lnSpc>
                <a:spcPct val="120000"/>
              </a:lnSpc>
              <a:defRPr/>
            </a:pPr>
            <a:r>
              <a:rPr lang="en-US" altLang="zh-CN" sz="2400" err="1">
                <a:solidFill>
                  <a:srgbClr val="000000"/>
                </a:solidFill>
              </a:rPr>
              <a:t>int</a:t>
            </a:r>
            <a:r>
              <a:rPr lang="en-US" altLang="zh-CN" sz="2400">
                <a:solidFill>
                  <a:srgbClr val="000000"/>
                </a:solidFill>
              </a:rPr>
              <a:t> </a:t>
            </a:r>
            <a:r>
              <a:rPr lang="en-US" altLang="zh-CN" sz="2400" err="1">
                <a:solidFill>
                  <a:srgbClr val="000000"/>
                </a:solidFill>
              </a:rPr>
              <a:t>a,b,c</a:t>
            </a:r>
            <a:r>
              <a:rPr lang="en-US" altLang="zh-CN" sz="2400">
                <a:solidFill>
                  <a:srgbClr val="000000"/>
                </a:solidFill>
              </a:rPr>
              <a:t>=5</a:t>
            </a:r>
            <a:r>
              <a:rPr lang="zh-CN" altLang="en-US" sz="2400">
                <a:solidFill>
                  <a:srgbClr val="000000"/>
                </a:solidFill>
              </a:rPr>
              <a:t>；</a:t>
            </a:r>
            <a:r>
              <a:rPr lang="en-US" altLang="zh-CN" sz="2400" smtClean="0">
                <a:solidFill>
                  <a:srgbClr val="008000"/>
                </a:solidFill>
              </a:rPr>
              <a:t>	</a:t>
            </a:r>
          </a:p>
          <a:p>
            <a:pPr lvl="0" algn="just">
              <a:lnSpc>
                <a:spcPct val="120000"/>
              </a:lnSpc>
              <a:defRPr/>
            </a:pPr>
            <a:r>
              <a:rPr lang="en-US" altLang="zh-CN" sz="2400">
                <a:solidFill>
                  <a:srgbClr val="008000"/>
                </a:solidFill>
              </a:rPr>
              <a:t>	</a:t>
            </a:r>
            <a:r>
              <a:rPr lang="en-US" altLang="zh-CN" sz="2400" smtClean="0">
                <a:solidFill>
                  <a:srgbClr val="008000"/>
                </a:solidFill>
              </a:rPr>
              <a:t>	</a:t>
            </a:r>
          </a:p>
        </p:txBody>
      </p:sp>
    </p:spTree>
    <p:custDataLst>
      <p:tags r:id="rId1"/>
    </p:custDataLst>
    <p:extLst>
      <p:ext uri="{BB962C8B-B14F-4D97-AF65-F5344CB8AC3E}">
        <p14:creationId xmlns:p14="http://schemas.microsoft.com/office/powerpoint/2010/main" val="40642875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997014" y="1668696"/>
            <a:ext cx="4606118" cy="646331"/>
          </a:xfrm>
          <a:prstGeom prst="rect">
            <a:avLst/>
          </a:prstGeom>
          <a:noFill/>
        </p:spPr>
        <p:txBody>
          <a:bodyPr wrap="square" rtlCol="0">
            <a:spAutoFit/>
          </a:bodyPr>
          <a:lstStyle/>
          <a:p>
            <a:pPr>
              <a:lnSpc>
                <a:spcPct val="150000"/>
              </a:lnSpc>
            </a:pPr>
            <a:r>
              <a:rPr lang="zh-CN" altLang="en-US" sz="2400">
                <a:solidFill>
                  <a:schemeClr val="tx1">
                    <a:lumMod val="75000"/>
                    <a:lumOff val="25000"/>
                  </a:schemeClr>
                </a:solidFill>
              </a:rPr>
              <a:t>对几个变量赋予同一个</a:t>
            </a:r>
            <a:r>
              <a:rPr lang="zh-CN" altLang="en-US" sz="2400" smtClean="0">
                <a:solidFill>
                  <a:schemeClr val="tx1">
                    <a:lumMod val="75000"/>
                    <a:lumOff val="25000"/>
                  </a:schemeClr>
                </a:solidFill>
              </a:rPr>
              <a:t>初值</a:t>
            </a:r>
            <a:r>
              <a:rPr lang="zh-CN" altLang="en-US" sz="2400">
                <a:solidFill>
                  <a:schemeClr val="tx1">
                    <a:lumMod val="75000"/>
                    <a:lumOff val="25000"/>
                  </a:schemeClr>
                </a:solidFill>
              </a:rPr>
              <a:t>：</a:t>
            </a:r>
          </a:p>
        </p:txBody>
      </p:sp>
      <p:sp>
        <p:nvSpPr>
          <p:cNvPr id="12" name="圆角矩形 11"/>
          <p:cNvSpPr/>
          <p:nvPr/>
        </p:nvSpPr>
        <p:spPr>
          <a:xfrm>
            <a:off x="1653702" y="2222694"/>
            <a:ext cx="7922892" cy="720531"/>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800" err="1">
                <a:solidFill>
                  <a:srgbClr val="000000"/>
                </a:solidFill>
              </a:rPr>
              <a:t>int</a:t>
            </a:r>
            <a:r>
              <a:rPr lang="en-US" altLang="zh-CN" sz="2800">
                <a:solidFill>
                  <a:srgbClr val="000000"/>
                </a:solidFill>
              </a:rPr>
              <a:t> a=3,b=3,c=3;</a:t>
            </a:r>
            <a:endParaRPr lang="en-US" altLang="zh-CN" sz="2800" smtClean="0">
              <a:solidFill>
                <a:srgbClr val="008000"/>
              </a:solidFill>
            </a:endParaRPr>
          </a:p>
        </p:txBody>
      </p:sp>
      <p:sp>
        <p:nvSpPr>
          <p:cNvPr id="13" name="圆角矩形 12"/>
          <p:cNvSpPr/>
          <p:nvPr/>
        </p:nvSpPr>
        <p:spPr>
          <a:xfrm>
            <a:off x="1653702" y="3241075"/>
            <a:ext cx="7922892" cy="788000"/>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sz="2800" err="1">
                <a:solidFill>
                  <a:srgbClr val="000000"/>
                </a:solidFill>
              </a:rPr>
              <a:t>int</a:t>
            </a:r>
            <a:r>
              <a:rPr lang="en-US" altLang="zh-CN" sz="2800">
                <a:solidFill>
                  <a:srgbClr val="000000"/>
                </a:solidFill>
              </a:rPr>
              <a:t> </a:t>
            </a:r>
            <a:r>
              <a:rPr lang="en-US" altLang="zh-CN" sz="2800" smtClean="0">
                <a:solidFill>
                  <a:srgbClr val="000000"/>
                </a:solidFill>
              </a:rPr>
              <a:t>a=b=c=3;	</a:t>
            </a:r>
          </a:p>
        </p:txBody>
      </p:sp>
      <p:pic>
        <p:nvPicPr>
          <p:cNvPr id="3" name="图片 2"/>
          <p:cNvPicPr>
            <a:picLocks noChangeAspect="1"/>
          </p:cNvPicPr>
          <p:nvPr/>
        </p:nvPicPr>
        <p:blipFill>
          <a:blip r:embed="rId4" cstate="print"/>
          <a:stretch>
            <a:fillRect/>
          </a:stretch>
        </p:blipFill>
        <p:spPr>
          <a:xfrm>
            <a:off x="997014" y="3183281"/>
            <a:ext cx="542925" cy="552450"/>
          </a:xfrm>
          <a:prstGeom prst="rect">
            <a:avLst/>
          </a:prstGeom>
        </p:spPr>
      </p:pic>
      <p:pic>
        <p:nvPicPr>
          <p:cNvPr id="4" name="图片 3"/>
          <p:cNvPicPr>
            <a:picLocks noChangeAspect="1"/>
          </p:cNvPicPr>
          <p:nvPr/>
        </p:nvPicPr>
        <p:blipFill>
          <a:blip r:embed="rId5" cstate="print"/>
          <a:stretch>
            <a:fillRect/>
          </a:stretch>
        </p:blipFill>
        <p:spPr>
          <a:xfrm>
            <a:off x="987489" y="2169663"/>
            <a:ext cx="552450" cy="542925"/>
          </a:xfrm>
          <a:prstGeom prst="rect">
            <a:avLst/>
          </a:prstGeom>
        </p:spPr>
      </p:pic>
    </p:spTree>
    <p:custDataLst>
      <p:tags r:id="rId1"/>
    </p:custDataLst>
    <p:extLst>
      <p:ext uri="{BB962C8B-B14F-4D97-AF65-F5344CB8AC3E}">
        <p14:creationId xmlns:p14="http://schemas.microsoft.com/office/powerpoint/2010/main" val="6490612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extLst>
      <p:ext uri="{BB962C8B-B14F-4D97-AF65-F5344CB8AC3E}">
        <p14:creationId xmlns:p14="http://schemas.microsoft.com/office/powerpoint/2010/main" val="22418915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3.5】</a:t>
            </a:r>
            <a:r>
              <a:rPr lang="zh-CN" altLang="en-US" sz="2400">
                <a:solidFill>
                  <a:schemeClr val="accent1"/>
                </a:solidFill>
              </a:rPr>
              <a:t>求</a:t>
            </a:r>
            <a:r>
              <a:rPr lang="en-US" altLang="zh-CN" sz="2400">
                <a:solidFill>
                  <a:schemeClr val="accent1"/>
                </a:solidFill>
              </a:rPr>
              <a:t>ax</a:t>
            </a:r>
            <a:r>
              <a:rPr lang="en-US" altLang="zh-CN" sz="2400" baseline="30000">
                <a:solidFill>
                  <a:schemeClr val="accent1"/>
                </a:solidFill>
              </a:rPr>
              <a:t>2</a:t>
            </a:r>
            <a:r>
              <a:rPr lang="en-US" altLang="zh-CN" sz="2400">
                <a:solidFill>
                  <a:schemeClr val="accent1"/>
                </a:solidFill>
              </a:rPr>
              <a:t>+bx+c=0</a:t>
            </a:r>
            <a:r>
              <a:rPr lang="zh-CN" altLang="en-US" sz="2400">
                <a:solidFill>
                  <a:schemeClr val="accent1"/>
                </a:solidFill>
              </a:rPr>
              <a:t>方程的根。</a:t>
            </a:r>
            <a:r>
              <a:rPr lang="en-US" altLang="zh-CN" sz="2400" err="1">
                <a:solidFill>
                  <a:schemeClr val="accent1"/>
                </a:solidFill>
              </a:rPr>
              <a:t>a,b,c</a:t>
            </a:r>
            <a:r>
              <a:rPr lang="zh-CN" altLang="en-US" sz="2400">
                <a:solidFill>
                  <a:schemeClr val="accent1"/>
                </a:solidFill>
              </a:rPr>
              <a:t>由键盘输入，设</a:t>
            </a:r>
            <a:r>
              <a:rPr lang="en-US" altLang="zh-CN" sz="2400">
                <a:solidFill>
                  <a:schemeClr val="accent1"/>
                </a:solidFill>
              </a:rPr>
              <a:t>b</a:t>
            </a:r>
            <a:r>
              <a:rPr lang="en-US" altLang="zh-CN" sz="2400" baseline="30000">
                <a:solidFill>
                  <a:schemeClr val="accent1"/>
                </a:solidFill>
              </a:rPr>
              <a:t>2</a:t>
            </a:r>
            <a:r>
              <a:rPr lang="en-US" altLang="zh-CN" sz="2400">
                <a:solidFill>
                  <a:schemeClr val="accent1"/>
                </a:solidFill>
              </a:rPr>
              <a:t>-4ac</a:t>
            </a:r>
            <a:r>
              <a:rPr lang="zh-CN" altLang="en-US" sz="2400">
                <a:solidFill>
                  <a:schemeClr val="accent1"/>
                </a:solidFill>
              </a:rPr>
              <a:t>＞</a:t>
            </a:r>
            <a:r>
              <a:rPr lang="en-US" altLang="zh-CN" sz="2400">
                <a:solidFill>
                  <a:schemeClr val="accent1"/>
                </a:solidFill>
              </a:rPr>
              <a:t>0</a:t>
            </a:r>
            <a:r>
              <a:rPr lang="zh-CN" altLang="en-US" sz="2400">
                <a:solidFill>
                  <a:schemeClr val="accent1"/>
                </a:solidFill>
              </a:rPr>
              <a:t>。</a:t>
            </a:r>
            <a:endParaRPr lang="en-US" altLang="zh-CN" sz="2400" smtClean="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2453629"/>
                <a:ext cx="10038162" cy="2048125"/>
              </a:xfrm>
              <a:prstGeom prst="rect">
                <a:avLst/>
              </a:prstGeom>
            </p:spPr>
            <p:txBody>
              <a:bodyPr wrap="square">
                <a:spAutoFit/>
              </a:bodyPr>
              <a:lstStyle/>
              <a:p>
                <a:r>
                  <a:rPr lang="zh-CN" altLang="en-US" sz="2400" b="1" smtClean="0"/>
                  <a:t>解题思路</a:t>
                </a:r>
                <a:r>
                  <a:rPr lang="en-US" altLang="zh-CN" sz="2400" b="1" smtClean="0"/>
                  <a:t>: </a:t>
                </a:r>
                <a:r>
                  <a:rPr lang="zh-CN" altLang="en-US" sz="2400" smtClean="0"/>
                  <a:t> 首先</a:t>
                </a:r>
                <a:r>
                  <a:rPr lang="zh-CN" altLang="en-US" sz="2400"/>
                  <a:t>要知道求方程式的根的方法。由数学知识已知</a:t>
                </a:r>
                <a:r>
                  <a:rPr lang="en-US" altLang="zh-CN" sz="2400"/>
                  <a:t>: </a:t>
                </a:r>
                <a:r>
                  <a:rPr lang="zh-CN" altLang="en-US" sz="2400"/>
                  <a:t>如果</a:t>
                </a:r>
                <a:r>
                  <a:rPr lang="en-US" altLang="zh-CN" sz="2400"/>
                  <a:t>b</a:t>
                </a:r>
                <a:r>
                  <a:rPr lang="en-US" altLang="zh-CN" sz="2400" baseline="30000"/>
                  <a:t>2</a:t>
                </a:r>
                <a:r>
                  <a:rPr lang="en-US" altLang="zh-CN" sz="2400"/>
                  <a:t>-4ac≥0</a:t>
                </a:r>
                <a:r>
                  <a:rPr lang="zh-CN" altLang="en-US" sz="2400"/>
                  <a:t>，则一元二次方程有两个</a:t>
                </a:r>
                <a:r>
                  <a:rPr lang="zh-CN" altLang="en-US" sz="2400" smtClean="0"/>
                  <a:t>实根：</a:t>
                </a:r>
                <a14:m>
                  <m:oMath xmlns:m="http://schemas.openxmlformats.org/officeDocument/2006/math">
                    <m:r>
                      <a:rPr lang="en-US" altLang="zh-CN" sz="2400" i="1" smtClean="0">
                        <a:latin typeface="Cambria Math" panose="02040503050406030204" pitchFamily="18" charset="0"/>
                      </a:rPr>
                      <m:t>𝑥</m:t>
                    </m:r>
                    <m:r>
                      <a:rPr lang="en-US" altLang="zh-CN" sz="2400" i="1">
                        <a:latin typeface="Cambria Math" panose="02040503050406030204" pitchFamily="18" charset="0"/>
                      </a:rPr>
                      <m:t>1</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r>
                          <a:rPr lang="en-US" altLang="zh-CN" sz="2400" i="1">
                            <a:latin typeface="Cambria Math" panose="02040503050406030204" pitchFamily="18" charset="0"/>
                          </a:rPr>
                          <m:t>+</m:t>
                        </m:r>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a:t>
                </a:r>
                <a14:m>
                  <m:oMath xmlns:m="http://schemas.openxmlformats.org/officeDocument/2006/math">
                    <m:r>
                      <a:rPr lang="en-US" altLang="zh-CN" sz="2400" i="1" smtClean="0">
                        <a:latin typeface="Cambria Math" panose="02040503050406030204" pitchFamily="18" charset="0"/>
                      </a:rPr>
                      <m:t>𝑥</m:t>
                    </m:r>
                    <m:r>
                      <a:rPr lang="en-US" altLang="zh-CN" sz="2400" i="1">
                        <a:latin typeface="Cambria Math" panose="02040503050406030204" pitchFamily="18" charset="0"/>
                      </a:rPr>
                      <m:t>2</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𝑏</m:t>
                        </m:r>
                        <m:r>
                          <a:rPr lang="en-US" altLang="zh-CN" sz="2400" i="1">
                            <a:latin typeface="Cambria Math" panose="02040503050406030204" pitchFamily="18" charset="0"/>
                          </a:rPr>
                          <m:t>−</m:t>
                        </m:r>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，将分式分为两项：</a:t>
                </a:r>
                <a14:m>
                  <m:oMath xmlns:m="http://schemas.openxmlformats.org/officeDocument/2006/math">
                    <m:r>
                      <m:rPr>
                        <m:sty m:val="p"/>
                      </m:rPr>
                      <a:rPr lang="en-US" altLang="zh-CN" sz="2400" i="1">
                        <a:latin typeface="Cambria Math" panose="02040503050406030204" pitchFamily="18" charset="0"/>
                      </a:rPr>
                      <m:t>p</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m:t>
                        </m:r>
                        <m:r>
                          <a:rPr lang="en-US" altLang="zh-CN" sz="2400" i="1" smtClean="0">
                            <a:latin typeface="Cambria Math" panose="02040503050406030204" pitchFamily="18" charset="0"/>
                          </a:rPr>
                          <m:t>𝑏</m:t>
                        </m:r>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a:t>
                </a:r>
                <a14:m>
                  <m:oMath xmlns:m="http://schemas.openxmlformats.org/officeDocument/2006/math">
                    <m:r>
                      <m:rPr>
                        <m:sty m:val="p"/>
                      </m:rPr>
                      <a:rPr lang="en-US" altLang="zh-CN" sz="2400" i="1">
                        <a:latin typeface="Cambria Math" panose="02040503050406030204" pitchFamily="18" charset="0"/>
                      </a:rPr>
                      <m:t>q</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ad>
                          <m:radPr>
                            <m:degHide m:val="on"/>
                            <m:ctrlPr>
                              <a:rPr lang="en-US" altLang="zh-CN" sz="2400" i="1" smtClean="0">
                                <a:latin typeface="Cambria Math" panose="02040503050406030204" pitchFamily="18" charset="0"/>
                              </a:rPr>
                            </m:ctrlPr>
                          </m:radPr>
                          <m:deg/>
                          <m:e>
                            <m:sSup>
                              <m:sSupPr>
                                <m:ctrlPr>
                                  <a:rPr lang="en-US" altLang="zh-CN" sz="2400" i="1" smtClean="0">
                                    <a:latin typeface="Cambria Math" panose="02040503050406030204" pitchFamily="18" charset="0"/>
                                  </a:rPr>
                                </m:ctrlPr>
                              </m:sSupPr>
                              <m:e>
                                <m:r>
                                  <a:rPr lang="en-US" altLang="zh-CN" sz="2400" i="1" smtClean="0">
                                    <a:latin typeface="Cambria Math" panose="02040503050406030204" pitchFamily="18" charset="0"/>
                                  </a:rPr>
                                  <m:t>𝑏</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−4</m:t>
                            </m:r>
                            <m:r>
                              <a:rPr lang="en-US" altLang="zh-CN" sz="2400" i="1" smtClean="0">
                                <a:latin typeface="Cambria Math" panose="02040503050406030204" pitchFamily="18" charset="0"/>
                              </a:rPr>
                              <m:t>𝑎𝑐</m:t>
                            </m:r>
                          </m:e>
                        </m:rad>
                      </m:num>
                      <m:den>
                        <m:r>
                          <a:rPr lang="en-US" altLang="zh-CN" sz="2400" i="1" smtClean="0">
                            <a:latin typeface="Cambria Math" panose="02040503050406030204" pitchFamily="18" charset="0"/>
                          </a:rPr>
                          <m:t>2</m:t>
                        </m:r>
                        <m:r>
                          <a:rPr lang="en-US" altLang="zh-CN" sz="2400" i="1" smtClean="0">
                            <a:latin typeface="Cambria Math" panose="02040503050406030204" pitchFamily="18" charset="0"/>
                          </a:rPr>
                          <m:t>𝑎</m:t>
                        </m:r>
                      </m:den>
                    </m:f>
                  </m:oMath>
                </a14:m>
                <a:r>
                  <a:rPr lang="zh-CN" altLang="en-US" sz="2400" smtClean="0"/>
                  <a:t>，则</a:t>
                </a:r>
                <a:r>
                  <a:rPr lang="en-US" altLang="zh-CN" sz="2400" smtClean="0"/>
                  <a:t>x1=</a:t>
                </a:r>
                <a:r>
                  <a:rPr lang="en-US" altLang="zh-CN" sz="2400" err="1" smtClean="0"/>
                  <a:t>p+q</a:t>
                </a:r>
                <a:r>
                  <a:rPr lang="zh-CN" altLang="en-US" sz="2400" smtClean="0"/>
                  <a:t>，</a:t>
                </a:r>
                <a:r>
                  <a:rPr lang="en-US" altLang="zh-CN" sz="2400" smtClean="0"/>
                  <a:t>x2=p-q</a:t>
                </a:r>
                <a:r>
                  <a:rPr lang="zh-CN" altLang="en-US" sz="2400"/>
                  <a:t>，有了这些式子，只要知道</a:t>
                </a:r>
                <a:r>
                  <a:rPr lang="en-US" altLang="zh-CN" sz="2400" err="1"/>
                  <a:t>a,b,c</a:t>
                </a:r>
                <a:r>
                  <a:rPr lang="zh-CN" altLang="en-US" sz="240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2453629"/>
                <a:ext cx="10038162" cy="2048125"/>
              </a:xfrm>
              <a:prstGeom prst="rect">
                <a:avLst/>
              </a:prstGeom>
              <a:blipFill rotWithShape="1">
                <a:blip r:embed="rId2"/>
                <a:stretch>
                  <a:fillRect l="-911" t="-2083" r="-4007" b="-5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55727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365125"/>
            <a:ext cx="10515600" cy="735013"/>
          </a:xfrm>
        </p:spPr>
        <p:txBody>
          <a:bodyPr/>
          <a:lstStyle/>
          <a:p>
            <a:r>
              <a:rPr lang="zh-CN" altLang="en-US" smtClean="0"/>
              <a:t>输入输出举例</a:t>
            </a:r>
            <a:endParaRPr lang="zh-CN" altLang="en-US"/>
          </a:p>
        </p:txBody>
      </p:sp>
      <p:sp>
        <p:nvSpPr>
          <p:cNvPr id="7" name="圆角矩形 6"/>
          <p:cNvSpPr/>
          <p:nvPr/>
        </p:nvSpPr>
        <p:spPr>
          <a:xfrm>
            <a:off x="903191" y="993989"/>
            <a:ext cx="9280147" cy="522107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400"/>
              <a:t>#include &lt;</a:t>
            </a:r>
            <a:r>
              <a:rPr lang="en-US" altLang="zh-CN" sz="2400" err="1"/>
              <a:t>stdio.h</a:t>
            </a:r>
            <a:r>
              <a:rPr lang="en-US" altLang="zh-CN" sz="2400"/>
              <a:t>&gt;</a:t>
            </a:r>
          </a:p>
          <a:p>
            <a:pPr defTabSz="363538"/>
            <a:r>
              <a:rPr lang="en-US" altLang="zh-CN" sz="2400"/>
              <a:t>#include&lt;</a:t>
            </a:r>
            <a:r>
              <a:rPr lang="en-US" altLang="zh-CN" sz="2400" err="1"/>
              <a:t>math.h</a:t>
            </a:r>
            <a:r>
              <a:rPr lang="en-US" altLang="zh-CN" sz="2400" smtClean="0"/>
              <a:t>&gt;						</a:t>
            </a:r>
          </a:p>
          <a:p>
            <a:pPr defTabSz="363538"/>
            <a:r>
              <a:rPr lang="en-US" altLang="zh-CN" sz="2400" smtClean="0"/>
              <a:t>int </a:t>
            </a:r>
            <a:r>
              <a:rPr lang="en-US" altLang="zh-CN" sz="2400"/>
              <a:t>main() </a:t>
            </a:r>
          </a:p>
          <a:p>
            <a:pPr defTabSz="363538"/>
            <a:r>
              <a:rPr lang="en-US" altLang="zh-CN" sz="2400"/>
              <a:t>{	double a,b,c,disc,x1,x2,p,q</a:t>
            </a:r>
            <a:r>
              <a:rPr lang="en-US" altLang="zh-CN" sz="2400" smtClean="0"/>
              <a:t>;	</a:t>
            </a:r>
          </a:p>
          <a:p>
            <a:pPr defTabSz="363538"/>
            <a:r>
              <a:rPr lang="en-US" altLang="zh-CN" sz="2400" smtClean="0"/>
              <a:t>		</a:t>
            </a:r>
            <a:endParaRPr lang="zh-CN" altLang="en-US" sz="2400">
              <a:solidFill>
                <a:srgbClr val="008000"/>
              </a:solidFill>
            </a:endParaRPr>
          </a:p>
          <a:p>
            <a:pPr defTabSz="363538"/>
            <a:r>
              <a:rPr lang="zh-CN" altLang="en-US" sz="2400"/>
              <a:t>	</a:t>
            </a:r>
            <a:r>
              <a:rPr lang="en-US" altLang="zh-CN" sz="2400" err="1"/>
              <a:t>scanf</a:t>
            </a:r>
            <a:r>
              <a:rPr lang="en-US" altLang="zh-CN" sz="2400"/>
              <a:t>("%</a:t>
            </a:r>
            <a:r>
              <a:rPr lang="en-US" altLang="zh-CN" sz="2400" err="1"/>
              <a:t>lf%lf%lf</a:t>
            </a:r>
            <a:r>
              <a:rPr lang="en-US" altLang="zh-CN" sz="2400"/>
              <a:t>",&amp;</a:t>
            </a:r>
            <a:r>
              <a:rPr lang="en-US" altLang="zh-CN" sz="2400" err="1"/>
              <a:t>a,&amp;b,&amp;c</a:t>
            </a:r>
            <a:r>
              <a:rPr lang="en-US" altLang="zh-CN" sz="2400" smtClean="0"/>
              <a:t>);			</a:t>
            </a:r>
            <a:endParaRPr lang="en-US" altLang="zh-CN" sz="2400">
              <a:solidFill>
                <a:srgbClr val="008000"/>
              </a:solidFill>
            </a:endParaRPr>
          </a:p>
          <a:p>
            <a:pPr defTabSz="363538"/>
            <a:r>
              <a:rPr lang="en-US" altLang="zh-CN" sz="2400"/>
              <a:t>	disc=b*b-4*a*c;</a:t>
            </a:r>
          </a:p>
          <a:p>
            <a:pPr defTabSz="363538"/>
            <a:r>
              <a:rPr lang="en-US" altLang="zh-CN" sz="2400"/>
              <a:t>	p=-b/(2.0*a);</a:t>
            </a:r>
          </a:p>
          <a:p>
            <a:pPr defTabSz="363538"/>
            <a:r>
              <a:rPr lang="en-US" altLang="zh-CN" sz="2400"/>
              <a:t>	q=</a:t>
            </a:r>
            <a:r>
              <a:rPr lang="en-US" altLang="zh-CN" sz="2400" err="1"/>
              <a:t>sqrt</a:t>
            </a:r>
            <a:r>
              <a:rPr lang="en-US" altLang="zh-CN" sz="2400"/>
              <a:t>(disc)/(2.0*a);</a:t>
            </a:r>
          </a:p>
          <a:p>
            <a:pPr defTabSz="363538"/>
            <a:r>
              <a:rPr lang="en-US" altLang="zh-CN" sz="2400"/>
              <a:t>	x1=p+q;x2=p-q; </a:t>
            </a:r>
            <a:r>
              <a:rPr lang="en-US" altLang="zh-CN" sz="2400" smtClean="0"/>
              <a:t>	</a:t>
            </a:r>
          </a:p>
          <a:p>
            <a:pPr defTabSz="363538"/>
            <a:endParaRPr lang="en-US" altLang="zh-CN" sz="2400"/>
          </a:p>
          <a:p>
            <a:pPr defTabSz="363538"/>
            <a:r>
              <a:rPr lang="en-US" altLang="zh-CN" sz="2400" smtClean="0"/>
              <a:t>	printf</a:t>
            </a:r>
            <a:r>
              <a:rPr lang="en-US" altLang="zh-CN" sz="2400"/>
              <a:t>("x1=%7.2f\nx2=%7.2f\n",x1,x2</a:t>
            </a:r>
            <a:r>
              <a:rPr lang="en-US" altLang="zh-CN" sz="2400" smtClean="0"/>
              <a:t>);	</a:t>
            </a:r>
          </a:p>
          <a:p>
            <a:pPr defTabSz="363538"/>
            <a:r>
              <a:rPr lang="zh-CN" altLang="en-US" sz="2400"/>
              <a:t>	</a:t>
            </a:r>
            <a:r>
              <a:rPr lang="en-US" altLang="zh-CN" sz="2400"/>
              <a:t>return 0;</a:t>
            </a:r>
          </a:p>
          <a:p>
            <a:pPr defTabSz="363538"/>
            <a:r>
              <a:rPr lang="en-US" altLang="zh-CN" sz="2400"/>
              <a:t>}</a:t>
            </a:r>
            <a:endParaRPr lang="en-US" altLang="zh-CN" sz="2400" smtClean="0">
              <a:solidFill>
                <a:srgbClr val="008000"/>
              </a:solidFill>
            </a:endParaRPr>
          </a:p>
        </p:txBody>
      </p:sp>
    </p:spTree>
    <p:extLst>
      <p:ext uri="{BB962C8B-B14F-4D97-AF65-F5344CB8AC3E}">
        <p14:creationId xmlns:p14="http://schemas.microsoft.com/office/powerpoint/2010/main" val="32038150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51446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cxnSp>
        <p:nvCxnSpPr>
          <p:cNvPr id="5" name="MH_Other_2"/>
          <p:cNvCxnSpPr/>
          <p:nvPr>
            <p:custDataLst>
              <p:tags r:id="rId3"/>
            </p:custDataLst>
          </p:nvPr>
        </p:nvCxnSpPr>
        <p:spPr>
          <a:xfrm>
            <a:off x="1263785" y="151445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1602600"/>
            <a:ext cx="2163798" cy="57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000" b="1">
                <a:latin typeface="+mn-lt"/>
                <a:ea typeface="+mn-ea"/>
              </a:rPr>
              <a:t>输入输出是以计算机主机为主体而言的</a:t>
            </a:r>
          </a:p>
        </p:txBody>
      </p:sp>
      <p:cxnSp>
        <p:nvCxnSpPr>
          <p:cNvPr id="9" name="MH_Other_3"/>
          <p:cNvCxnSpPr/>
          <p:nvPr>
            <p:custDataLst>
              <p:tags r:id="rId5"/>
            </p:custDataLst>
          </p:nvPr>
        </p:nvCxnSpPr>
        <p:spPr>
          <a:xfrm>
            <a:off x="4333495" y="151445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335901"/>
            <a:ext cx="344487" cy="600075"/>
          </a:xfrm>
          <a:prstGeom prst="rect">
            <a:avLst/>
          </a:prstGeom>
          <a:noFill/>
        </p:spPr>
        <p:txBody>
          <a:bodyPr wrap="none" lIns="0" tIns="0" rIns="0" bIns="0" anchor="b"/>
          <a:lstStyle/>
          <a:p>
            <a:pPr algn="r">
              <a:defRPr/>
            </a:pPr>
            <a:r>
              <a:rPr lang="en-US" altLang="zh-CN" sz="1600">
                <a:solidFill>
                  <a:schemeClr val="accent1"/>
                </a:solidFill>
                <a:latin typeface="Arial Black" pitchFamily="34" charset="0"/>
                <a:ea typeface="微软雅黑" panose="020B0503020204020204" pitchFamily="34" charset="-122"/>
              </a:rPr>
              <a:t>1</a:t>
            </a:r>
            <a:endParaRPr lang="zh-CN" altLang="en-US" sz="160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56201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nSpc>
                <a:spcPct val="130000"/>
              </a:lnSpc>
              <a:defRPr sz="2000" b="1"/>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a:t>C</a:t>
            </a:r>
            <a:r>
              <a:rPr lang="zh-CN" altLang="en-US"/>
              <a:t>语言本身不提供输入输出语句</a:t>
            </a:r>
          </a:p>
        </p:txBody>
      </p:sp>
      <p:sp>
        <p:nvSpPr>
          <p:cNvPr id="5129" name="MH_Text_2"/>
          <p:cNvSpPr txBox="1">
            <a:spLocks noChangeArrowheads="1"/>
          </p:cNvSpPr>
          <p:nvPr>
            <p:custDataLst>
              <p:tags r:id="rId8"/>
            </p:custDataLst>
          </p:nvPr>
        </p:nvSpPr>
        <p:spPr bwMode="auto">
          <a:xfrm>
            <a:off x="4663695" y="2748177"/>
            <a:ext cx="2939719" cy="19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nSpc>
                <a:spcPct val="130000"/>
              </a:lnSpc>
              <a:defRPr sz="2000" b="1"/>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b="0"/>
              <a:t>输入和输出操作是由</a:t>
            </a:r>
            <a:r>
              <a:rPr lang="en-US" altLang="zh-CN" b="0"/>
              <a:t>C</a:t>
            </a:r>
            <a:r>
              <a:rPr lang="zh-CN" altLang="en-US" b="0"/>
              <a:t>标准函数库中的函数来实现的。</a:t>
            </a:r>
            <a:endParaRPr lang="en-US" altLang="zh-CN" b="0"/>
          </a:p>
          <a:p>
            <a:r>
              <a:rPr lang="zh-CN" altLang="en-US" b="0"/>
              <a:t>优点：</a:t>
            </a:r>
            <a:endParaRPr lang="en-US" altLang="zh-CN" b="0"/>
          </a:p>
          <a:p>
            <a:r>
              <a:rPr lang="zh-CN" altLang="en-US" b="0"/>
              <a:t>简化编译系统简化</a:t>
            </a:r>
            <a:endParaRPr lang="en-US" altLang="zh-CN" b="0"/>
          </a:p>
          <a:p>
            <a:r>
              <a:rPr lang="zh-CN" altLang="en-US" b="0"/>
              <a:t>增强通用性和可移植性</a:t>
            </a:r>
            <a:endParaRPr lang="en-US" altLang="zh-CN" b="0"/>
          </a:p>
        </p:txBody>
      </p:sp>
      <p:cxnSp>
        <p:nvCxnSpPr>
          <p:cNvPr id="22" name="MH_Other_5"/>
          <p:cNvCxnSpPr/>
          <p:nvPr>
            <p:custDataLst>
              <p:tags r:id="rId9"/>
            </p:custDataLst>
          </p:nvPr>
        </p:nvCxnSpPr>
        <p:spPr>
          <a:xfrm>
            <a:off x="7766850" y="151439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262047"/>
            <a:ext cx="344488" cy="600075"/>
          </a:xfrm>
          <a:prstGeom prst="rect">
            <a:avLst/>
          </a:prstGeom>
          <a:noFill/>
        </p:spPr>
        <p:txBody>
          <a:bodyPr wrap="none" lIns="0" tIns="0" rIns="0" bIns="0" anchor="b"/>
          <a:lstStyle/>
          <a:p>
            <a:pPr algn="r">
              <a:defRPr/>
            </a:pPr>
            <a:r>
              <a:rPr lang="en-US" altLang="zh-CN" sz="1600">
                <a:solidFill>
                  <a:schemeClr val="accent1"/>
                </a:solidFill>
                <a:latin typeface="Arial Black" pitchFamily="34" charset="0"/>
                <a:ea typeface="微软雅黑" panose="020B0503020204020204" pitchFamily="34" charset="-122"/>
              </a:rPr>
              <a:t>2</a:t>
            </a:r>
            <a:endParaRPr lang="zh-CN" altLang="en-US" sz="160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176216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zh-CN"/>
            </a:defPPr>
            <a:lvl1pPr>
              <a:lnSpc>
                <a:spcPct val="130000"/>
              </a:lnSpc>
              <a:defRPr sz="2000" b="1"/>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a:t> 要在程序文件的开头用预处理指令</a:t>
            </a:r>
            <a:r>
              <a:rPr lang="en-US" altLang="zh-CN"/>
              <a:t>#include</a:t>
            </a:r>
            <a:r>
              <a:rPr lang="zh-CN" altLang="en-US"/>
              <a:t>把有关头文件放在本程序中</a:t>
            </a:r>
          </a:p>
        </p:txBody>
      </p:sp>
      <p:sp>
        <p:nvSpPr>
          <p:cNvPr id="5133" name="MH_Text_3"/>
          <p:cNvSpPr txBox="1">
            <a:spLocks noChangeArrowheads="1"/>
          </p:cNvSpPr>
          <p:nvPr>
            <p:custDataLst>
              <p:tags r:id="rId12"/>
            </p:custDataLst>
          </p:nvPr>
        </p:nvSpPr>
        <p:spPr bwMode="auto">
          <a:xfrm>
            <a:off x="8766557" y="2456974"/>
            <a:ext cx="2649156"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smtClean="0">
                <a:solidFill>
                  <a:schemeClr val="accent1"/>
                </a:solidFill>
                <a:latin typeface="+mn-lt"/>
                <a:ea typeface="+mn-ea"/>
              </a:rPr>
              <a:t>#include&lt;</a:t>
            </a:r>
            <a:r>
              <a:rPr lang="en-US" altLang="zh-CN" sz="1600" b="1" err="1" smtClean="0">
                <a:solidFill>
                  <a:schemeClr val="accent1"/>
                </a:solidFill>
                <a:latin typeface="+mn-lt"/>
                <a:ea typeface="+mn-ea"/>
              </a:rPr>
              <a:t>stdio.h</a:t>
            </a:r>
            <a:r>
              <a:rPr lang="en-US" altLang="zh-CN" sz="1600" b="1" smtClean="0">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3"/>
            </p:custDataLst>
          </p:nvPr>
        </p:nvSpPr>
        <p:spPr>
          <a:xfrm>
            <a:off x="8043075" y="1261979"/>
            <a:ext cx="344488" cy="600075"/>
          </a:xfrm>
          <a:prstGeom prst="rect">
            <a:avLst/>
          </a:prstGeom>
          <a:noFill/>
        </p:spPr>
        <p:txBody>
          <a:bodyPr wrap="none" lIns="0" tIns="0" rIns="0" bIns="0" anchor="b"/>
          <a:lstStyle/>
          <a:p>
            <a:pPr algn="r">
              <a:defRPr/>
            </a:pPr>
            <a:r>
              <a:rPr lang="en-US" altLang="zh-CN" sz="1600">
                <a:solidFill>
                  <a:schemeClr val="accent1"/>
                </a:solidFill>
                <a:latin typeface="Arial Black" pitchFamily="34" charset="0"/>
                <a:ea typeface="微软雅黑" panose="020B0503020204020204" pitchFamily="34" charset="-122"/>
              </a:rPr>
              <a:t>3</a:t>
            </a:r>
            <a:endParaRPr lang="zh-CN" altLang="en-US" sz="160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a:noFill/>
          <a:ln>
            <a:noFill/>
          </a:ln>
        </p:spPr>
        <p:txBody>
          <a:bodyPr lIns="0" tIns="0" rIns="0" bIns="0" anchor="ctr"/>
          <a:lstStyle/>
          <a:p>
            <a:pPr>
              <a:lnSpc>
                <a:spcPct val="130000"/>
              </a:lnSpc>
            </a:pPr>
            <a:r>
              <a:rPr lang="zh-CN" altLang="en-US" sz="2000" b="1">
                <a:latin typeface="+mn-lt"/>
                <a:ea typeface="+mn-ea"/>
                <a:cs typeface="+mn-cs"/>
              </a:rPr>
              <a:t>有关输入输出的概念</a:t>
            </a:r>
          </a:p>
        </p:txBody>
      </p:sp>
      <p:grpSp>
        <p:nvGrpSpPr>
          <p:cNvPr id="15" name="组合 14"/>
          <p:cNvGrpSpPr/>
          <p:nvPr/>
        </p:nvGrpSpPr>
        <p:grpSpPr>
          <a:xfrm>
            <a:off x="1785981" y="274817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600">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2934946"/>
            <a:ext cx="3328188" cy="33372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spcBef>
                <a:spcPts val="600"/>
              </a:spcBef>
              <a:spcAft>
                <a:spcPts val="600"/>
              </a:spcAft>
              <a:defRPr/>
            </a:pPr>
            <a:r>
              <a:rPr lang="en-US" altLang="zh-CN" smtClean="0">
                <a:solidFill>
                  <a:schemeClr val="tx1"/>
                </a:solidFill>
              </a:rPr>
              <a:t>#include</a:t>
            </a:r>
            <a:r>
              <a:rPr lang="zh-CN" altLang="en-US" smtClean="0">
                <a:solidFill>
                  <a:schemeClr val="tx1"/>
                </a:solidFill>
              </a:rPr>
              <a:t>指令说明</a:t>
            </a:r>
            <a:endParaRPr lang="en-US" altLang="zh-CN" smtClean="0">
              <a:solidFill>
                <a:schemeClr val="tx1"/>
              </a:solidFill>
            </a:endParaRPr>
          </a:p>
          <a:p>
            <a:pPr algn="just">
              <a:spcBef>
                <a:spcPts val="600"/>
              </a:spcBef>
              <a:spcAft>
                <a:spcPts val="600"/>
              </a:spcAft>
              <a:defRPr/>
            </a:pPr>
            <a:r>
              <a:rPr lang="zh-CN" altLang="en-US">
                <a:solidFill>
                  <a:schemeClr val="tx1"/>
                </a:solidFill>
              </a:rPr>
              <a:t>三</a:t>
            </a:r>
            <a:r>
              <a:rPr lang="zh-CN" altLang="en-US" smtClean="0">
                <a:solidFill>
                  <a:schemeClr val="tx1"/>
                </a:solidFill>
              </a:rPr>
              <a:t>种形式：</a:t>
            </a:r>
            <a:endParaRPr lang="en-US" altLang="zh-CN" smtClean="0">
              <a:solidFill>
                <a:schemeClr val="tx1"/>
              </a:solidFill>
            </a:endParaRPr>
          </a:p>
          <a:p>
            <a:pPr marL="0" lvl="1" indent="0">
              <a:buNone/>
            </a:pPr>
            <a:r>
              <a:rPr lang="zh-CN" altLang="en-US">
                <a:solidFill>
                  <a:schemeClr val="tx1"/>
                </a:solidFill>
              </a:rPr>
              <a:t>#</a:t>
            </a:r>
            <a:r>
              <a:rPr lang="en-US" altLang="zh-CN">
                <a:solidFill>
                  <a:schemeClr val="tx1"/>
                </a:solidFill>
              </a:rPr>
              <a:t>include "c:\cpp\include\myfile.h</a:t>
            </a:r>
            <a:r>
              <a:rPr lang="en-US" altLang="zh-CN" smtClean="0">
                <a:solidFill>
                  <a:schemeClr val="tx1"/>
                </a:solidFill>
              </a:rPr>
              <a:t>"</a:t>
            </a:r>
            <a:r>
              <a:rPr lang="zh-CN" altLang="en-US">
                <a:solidFill>
                  <a:schemeClr val="accent1"/>
                </a:solidFill>
                <a:sym typeface="Wingdings 2"/>
              </a:rPr>
              <a:t> </a:t>
            </a:r>
            <a:r>
              <a:rPr lang="en-US" altLang="zh-CN" smtClean="0">
                <a:solidFill>
                  <a:schemeClr val="tx1"/>
                </a:solidFill>
              </a:rPr>
              <a:t> </a:t>
            </a:r>
            <a:endParaRPr lang="zh-CN" altLang="en-US">
              <a:solidFill>
                <a:schemeClr val="tx1"/>
              </a:solidFill>
            </a:endParaRPr>
          </a:p>
          <a:p>
            <a:pPr marL="0" lvl="1" indent="0">
              <a:buNone/>
            </a:pPr>
            <a:r>
              <a:rPr lang="zh-CN" altLang="en-US">
                <a:solidFill>
                  <a:schemeClr val="tx1"/>
                </a:solidFill>
              </a:rPr>
              <a:t>#</a:t>
            </a:r>
            <a:r>
              <a:rPr lang="en-US" altLang="zh-CN">
                <a:solidFill>
                  <a:schemeClr val="tx1"/>
                </a:solidFill>
              </a:rPr>
              <a:t>include "</a:t>
            </a:r>
            <a:r>
              <a:rPr lang="en-US" altLang="zh-CN" err="1" smtClean="0">
                <a:solidFill>
                  <a:schemeClr val="tx1"/>
                </a:solidFill>
              </a:rPr>
              <a:t>myfile.h</a:t>
            </a:r>
            <a:r>
              <a:rPr lang="en-US" altLang="zh-CN" smtClean="0">
                <a:solidFill>
                  <a:schemeClr val="tx1"/>
                </a:solidFill>
              </a:rPr>
              <a:t>“</a:t>
            </a:r>
            <a:r>
              <a:rPr lang="zh-CN" altLang="en-US" smtClean="0">
                <a:solidFill>
                  <a:schemeClr val="accent1"/>
                </a:solidFill>
                <a:sym typeface="Wingdings 2"/>
              </a:rPr>
              <a:t></a:t>
            </a:r>
            <a:r>
              <a:rPr lang="zh-CN" altLang="en-US">
                <a:solidFill>
                  <a:schemeClr val="accent1"/>
                </a:solidFill>
                <a:sym typeface="Wingdings 2"/>
              </a:rPr>
              <a:t> </a:t>
            </a:r>
            <a:endParaRPr lang="en-US" altLang="zh-CN" smtClean="0">
              <a:solidFill>
                <a:schemeClr val="tx1"/>
              </a:solidFill>
            </a:endParaRPr>
          </a:p>
          <a:p>
            <a:pPr marL="0" lvl="1" indent="0">
              <a:buNone/>
            </a:pPr>
            <a:r>
              <a:rPr lang="zh-CN" altLang="en-US" smtClean="0">
                <a:solidFill>
                  <a:schemeClr val="tx1"/>
                </a:solidFill>
              </a:rPr>
              <a:t>#</a:t>
            </a:r>
            <a:r>
              <a:rPr lang="en-US" altLang="zh-CN">
                <a:solidFill>
                  <a:schemeClr val="tx1"/>
                </a:solidFill>
              </a:rPr>
              <a:t>include &lt;</a:t>
            </a:r>
            <a:r>
              <a:rPr lang="en-US" altLang="zh-CN" err="1">
                <a:solidFill>
                  <a:schemeClr val="tx1"/>
                </a:solidFill>
              </a:rPr>
              <a:t>myfile.h</a:t>
            </a:r>
            <a:r>
              <a:rPr lang="en-US" altLang="zh-CN" smtClean="0">
                <a:solidFill>
                  <a:schemeClr val="tx1"/>
                </a:solidFill>
              </a:rPr>
              <a:t>&gt;</a:t>
            </a:r>
            <a:r>
              <a:rPr lang="zh-CN" altLang="en-US">
                <a:solidFill>
                  <a:schemeClr val="accent1"/>
                </a:solidFill>
                <a:sym typeface="Wingdings 2"/>
              </a:rPr>
              <a:t> </a:t>
            </a:r>
            <a:endParaRPr lang="en-US" altLang="zh-CN" smtClean="0">
              <a:solidFill>
                <a:schemeClr val="tx1"/>
              </a:solidFill>
            </a:endParaRPr>
          </a:p>
          <a:p>
            <a:pPr marL="0" lvl="1" indent="0">
              <a:buNone/>
            </a:pPr>
            <a:endParaRPr lang="en-US" altLang="zh-CN">
              <a:solidFill>
                <a:schemeClr val="tx1"/>
              </a:solidFill>
            </a:endParaRPr>
          </a:p>
          <a:p>
            <a:pPr marL="0" lvl="1"/>
            <a:r>
              <a:rPr lang="zh-CN" altLang="en-US" smtClean="0">
                <a:solidFill>
                  <a:schemeClr val="accent1"/>
                </a:solidFill>
                <a:sym typeface="Wingdings 2"/>
              </a:rPr>
              <a:t></a:t>
            </a:r>
            <a:r>
              <a:rPr lang="zh-CN" altLang="en-US" smtClean="0">
                <a:solidFill>
                  <a:schemeClr val="tx1"/>
                </a:solidFill>
              </a:rPr>
              <a:t>按</a:t>
            </a:r>
            <a:r>
              <a:rPr lang="zh-CN" altLang="en-US">
                <a:solidFill>
                  <a:schemeClr val="tx1"/>
                </a:solidFill>
              </a:rPr>
              <a:t>指定路径查找</a:t>
            </a:r>
            <a:r>
              <a:rPr lang="zh-CN" altLang="en-US" smtClean="0">
                <a:solidFill>
                  <a:schemeClr val="tx1"/>
                </a:solidFill>
              </a:rPr>
              <a:t>文件</a:t>
            </a:r>
            <a:endParaRPr lang="en-US" altLang="zh-CN" smtClean="0">
              <a:solidFill>
                <a:schemeClr val="tx1"/>
              </a:solidFill>
            </a:endParaRPr>
          </a:p>
          <a:p>
            <a:pPr marL="0" lvl="1"/>
            <a:r>
              <a:rPr lang="zh-CN" altLang="en-US">
                <a:solidFill>
                  <a:schemeClr val="accent1"/>
                </a:solidFill>
                <a:sym typeface="Wingdings 2"/>
              </a:rPr>
              <a:t></a:t>
            </a:r>
            <a:r>
              <a:rPr lang="zh-CN" altLang="en-US">
                <a:solidFill>
                  <a:schemeClr val="tx1"/>
                </a:solidFill>
              </a:rPr>
              <a:t>源程序文件所在目录</a:t>
            </a:r>
          </a:p>
          <a:p>
            <a:pPr marL="0" lvl="1"/>
            <a:r>
              <a:rPr lang="zh-CN" altLang="en-US" smtClean="0">
                <a:solidFill>
                  <a:schemeClr val="accent1"/>
                </a:solidFill>
                <a:sym typeface="Wingdings 2"/>
              </a:rPr>
              <a:t></a:t>
            </a:r>
            <a:r>
              <a:rPr lang="en-US" altLang="zh-CN" smtClean="0">
                <a:solidFill>
                  <a:schemeClr val="tx1"/>
                </a:solidFill>
              </a:rPr>
              <a:t>C</a:t>
            </a:r>
            <a:r>
              <a:rPr lang="zh-CN" altLang="en-US">
                <a:solidFill>
                  <a:schemeClr val="tx1"/>
                </a:solidFill>
              </a:rPr>
              <a:t>编译系统指定的</a:t>
            </a:r>
            <a:r>
              <a:rPr lang="en-US" altLang="zh-CN">
                <a:solidFill>
                  <a:schemeClr val="tx1"/>
                </a:solidFill>
              </a:rPr>
              <a:t>include</a:t>
            </a:r>
            <a:r>
              <a:rPr lang="zh-CN" altLang="en-US" smtClean="0">
                <a:solidFill>
                  <a:schemeClr val="tx1"/>
                </a:solidFill>
              </a:rPr>
              <a:t>目录</a:t>
            </a:r>
            <a:endParaRPr lang="zh-CN" altLang="en-US">
              <a:solidFill>
                <a:schemeClr val="tx1"/>
              </a:solidFill>
            </a:endParaRPr>
          </a:p>
        </p:txBody>
      </p:sp>
    </p:spTree>
    <p:custDataLst>
      <p:tags r:id="rId1"/>
    </p:custDataLst>
    <p:extLst>
      <p:ext uri="{BB962C8B-B14F-4D97-AF65-F5344CB8AC3E}">
        <p14:creationId xmlns:p14="http://schemas.microsoft.com/office/powerpoint/2010/main" val="137421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405479"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字符常量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0" name="MH_Text_1"/>
          <p:cNvSpPr/>
          <p:nvPr>
            <p:custDataLst>
              <p:tags r:id="rId2"/>
            </p:custDataLst>
          </p:nvPr>
        </p:nvSpPr>
        <p:spPr>
          <a:xfrm>
            <a:off x="1247080" y="2028826"/>
            <a:ext cx="9516998" cy="35744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nSpc>
                <a:spcPct val="110000"/>
              </a:lnSpc>
              <a:defRPr/>
            </a:pPr>
            <a:r>
              <a:rPr lang="zh-CN" altLang="zh-CN" sz="2800">
                <a:solidFill>
                  <a:schemeClr val="tx1"/>
                </a:solidFill>
              </a:rPr>
              <a:t>字符常量</a:t>
            </a:r>
            <a:r>
              <a:rPr lang="zh-CN" altLang="en-US" sz="2800">
                <a:solidFill>
                  <a:schemeClr val="tx1"/>
                </a:solidFill>
              </a:rPr>
              <a:t>：如</a:t>
            </a:r>
            <a:r>
              <a:rPr lang="en-US" altLang="zh-CN" sz="2800" smtClean="0">
                <a:solidFill>
                  <a:schemeClr val="tx1"/>
                </a:solidFill>
              </a:rPr>
              <a:t>’a’</a:t>
            </a:r>
            <a:endParaRPr lang="en-US" altLang="zh-CN" sz="2800">
              <a:solidFill>
                <a:schemeClr val="tx1"/>
              </a:solidFill>
            </a:endParaRPr>
          </a:p>
          <a:p>
            <a:pPr lvl="1">
              <a:lnSpc>
                <a:spcPct val="110000"/>
              </a:lnSpc>
              <a:defRPr/>
            </a:pPr>
            <a:r>
              <a:rPr lang="zh-CN" altLang="en-US" sz="2800">
                <a:solidFill>
                  <a:schemeClr val="tx1"/>
                </a:solidFill>
              </a:rPr>
              <a:t>普通字符：</a:t>
            </a:r>
            <a:r>
              <a:rPr lang="en-US" altLang="zh-CN" sz="2800">
                <a:solidFill>
                  <a:schemeClr val="tx1"/>
                </a:solidFill>
              </a:rPr>
              <a:t>’a’    ‘A’</a:t>
            </a:r>
          </a:p>
          <a:p>
            <a:pPr lvl="1">
              <a:lnSpc>
                <a:spcPct val="110000"/>
              </a:lnSpc>
              <a:defRPr/>
            </a:pPr>
            <a:r>
              <a:rPr lang="zh-CN" altLang="en-US" sz="2800">
                <a:solidFill>
                  <a:schemeClr val="tx1"/>
                </a:solidFill>
                <a:latin typeface="幼圆" pitchFamily="49" charset="-122"/>
              </a:rPr>
              <a:t>字符常量在计算机中存储时， 是以其代码形式（</a:t>
            </a:r>
            <a:r>
              <a:rPr lang="en-US" altLang="zh-CN" sz="2800">
                <a:solidFill>
                  <a:schemeClr val="tx1"/>
                </a:solidFill>
                <a:latin typeface="幼圆" pitchFamily="49" charset="-122"/>
              </a:rPr>
              <a:t>ASCII</a:t>
            </a:r>
            <a:r>
              <a:rPr lang="zh-CN" altLang="en-US" sz="2800">
                <a:solidFill>
                  <a:schemeClr val="tx1"/>
                </a:solidFill>
                <a:latin typeface="幼圆" pitchFamily="49" charset="-122"/>
              </a:rPr>
              <a:t>）存储的</a:t>
            </a:r>
            <a:r>
              <a:rPr lang="zh-CN" altLang="en-US" sz="2800" smtClean="0">
                <a:solidFill>
                  <a:schemeClr val="tx1"/>
                </a:solidFill>
                <a:latin typeface="幼圆" pitchFamily="49" charset="-122"/>
              </a:rPr>
              <a:t>。</a:t>
            </a:r>
            <a:endParaRPr lang="en-US" altLang="zh-CN" sz="2800" smtClean="0">
              <a:solidFill>
                <a:schemeClr val="tx1"/>
              </a:solidFill>
              <a:latin typeface="幼圆" pitchFamily="49" charset="-122"/>
            </a:endParaRPr>
          </a:p>
          <a:p>
            <a:pPr lvl="1">
              <a:lnSpc>
                <a:spcPct val="110000"/>
              </a:lnSpc>
              <a:defRPr/>
            </a:pPr>
            <a:endParaRPr lang="en-US" altLang="zh-CN" sz="2800" smtClean="0">
              <a:solidFill>
                <a:schemeClr val="tx1"/>
              </a:solidFill>
              <a:latin typeface="幼圆" pitchFamily="49" charset="-122"/>
            </a:endParaRPr>
          </a:p>
          <a:p>
            <a:pPr marL="0" lvl="1">
              <a:lnSpc>
                <a:spcPct val="110000"/>
              </a:lnSpc>
              <a:defRPr/>
            </a:pPr>
            <a:r>
              <a:rPr lang="en-US" altLang="zh-CN" sz="2800" smtClean="0">
                <a:solidFill>
                  <a:schemeClr val="tx1"/>
                </a:solidFill>
                <a:latin typeface="幼圆" pitchFamily="49" charset="-122"/>
              </a:rPr>
              <a:t>1 </a:t>
            </a:r>
            <a:r>
              <a:rPr lang="zh-CN" altLang="en-US" sz="2800">
                <a:solidFill>
                  <a:schemeClr val="tx1"/>
                </a:solidFill>
                <a:latin typeface="幼圆" pitchFamily="49" charset="-122"/>
              </a:rPr>
              <a:t>和 ‘</a:t>
            </a:r>
            <a:r>
              <a:rPr lang="en-US" altLang="zh-CN" sz="2800">
                <a:solidFill>
                  <a:schemeClr val="tx1"/>
                </a:solidFill>
                <a:latin typeface="幼圆" pitchFamily="49" charset="-122"/>
              </a:rPr>
              <a:t>1</a:t>
            </a:r>
            <a:r>
              <a:rPr lang="zh-CN" altLang="en-US" sz="2800">
                <a:solidFill>
                  <a:schemeClr val="tx1"/>
                </a:solidFill>
                <a:latin typeface="幼圆" pitchFamily="49" charset="-122"/>
              </a:rPr>
              <a:t>’的区别</a:t>
            </a:r>
            <a:endParaRPr lang="en-US" altLang="zh-CN" sz="2800" dirty="0">
              <a:solidFill>
                <a:schemeClr val="tx1"/>
              </a:solidFill>
            </a:endParaRPr>
          </a:p>
        </p:txBody>
      </p:sp>
    </p:spTree>
    <p:extLst>
      <p:ext uri="{BB962C8B-B14F-4D97-AF65-F5344CB8AC3E}">
        <p14:creationId xmlns:p14="http://schemas.microsoft.com/office/powerpoint/2010/main" val="4622320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err="1"/>
              <a:t>printf</a:t>
            </a:r>
            <a:r>
              <a:rPr lang="zh-CN" altLang="en-US" sz="2000" b="1"/>
              <a:t>（格式控制，输出表列）</a:t>
            </a:r>
          </a:p>
        </p:txBody>
      </p:sp>
      <p:grpSp>
        <p:nvGrpSpPr>
          <p:cNvPr id="14" name="组合 13"/>
          <p:cNvGrpSpPr/>
          <p:nvPr/>
        </p:nvGrpSpPr>
        <p:grpSpPr>
          <a:xfrm>
            <a:off x="6613015" y="1981614"/>
            <a:ext cx="3616835" cy="1281227"/>
            <a:chOff x="5622416" y="1878223"/>
            <a:chExt cx="2746332" cy="1281227"/>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2000" noProof="1" smtClean="0"/>
                <a:t>printf</a:t>
              </a:r>
              <a:r>
                <a:rPr lang="en-US" altLang="zh-CN" sz="2000" noProof="1"/>
                <a:t>("i</a:t>
              </a:r>
              <a:r>
                <a:rPr lang="en-US" altLang="zh-CN" sz="2000" noProof="1" smtClean="0"/>
                <a:t>=%d,c=%</a:t>
              </a:r>
              <a:r>
                <a:rPr lang="en-US" altLang="zh-CN" sz="2000" noProof="1"/>
                <a:t>c\n</a:t>
              </a:r>
              <a:r>
                <a:rPr lang="en-US" altLang="zh-CN" sz="2000" noProof="1" smtClean="0"/>
                <a:t>", i, c </a:t>
              </a:r>
              <a:r>
                <a:rPr lang="en-US" altLang="zh-CN" sz="2000" noProof="1"/>
                <a:t>)</a:t>
              </a:r>
              <a:endParaRPr lang="en-US" altLang="zh-CN" sz="20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文本框 7"/>
            <p:cNvSpPr txBox="1"/>
            <p:nvPr/>
          </p:nvSpPr>
          <p:spPr>
            <a:xfrm>
              <a:off x="5953539" y="2313392"/>
              <a:ext cx="2415209" cy="400110"/>
            </a:xfrm>
            <a:prstGeom prst="rect">
              <a:avLst/>
            </a:prstGeom>
            <a:noFill/>
          </p:spPr>
          <p:txBody>
            <a:bodyPr wrap="square" rtlCol="0">
              <a:spAutoFit/>
            </a:bodyPr>
            <a:lstStyle/>
            <a:p>
              <a:r>
                <a:rPr lang="zh-CN" altLang="en-US" sz="2000" spc="-50" smtClean="0"/>
                <a:t>普通字符 格式声明</a:t>
              </a:r>
              <a:endParaRPr lang="zh-CN" altLang="en-US" sz="20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文本框 12"/>
            <p:cNvSpPr txBox="1"/>
            <p:nvPr/>
          </p:nvSpPr>
          <p:spPr>
            <a:xfrm>
              <a:off x="6379304" y="2759340"/>
              <a:ext cx="1989444" cy="400110"/>
            </a:xfrm>
            <a:prstGeom prst="rect">
              <a:avLst/>
            </a:prstGeom>
            <a:noFill/>
          </p:spPr>
          <p:txBody>
            <a:bodyPr wrap="square" rtlCol="0">
              <a:spAutoFit/>
            </a:bodyPr>
            <a:lstStyle/>
            <a:p>
              <a:r>
                <a:rPr lang="zh-CN" altLang="en-US" sz="2000" smtClean="0"/>
                <a:t>格式控制 </a:t>
              </a:r>
              <a:r>
                <a:rPr lang="zh-CN" altLang="en-US" sz="2000" spc="-50" smtClean="0"/>
                <a:t>输出列表</a:t>
              </a:r>
              <a:endParaRPr lang="zh-CN" altLang="en-US" sz="2000" spc="-50"/>
            </a:p>
          </p:txBody>
        </p:sp>
      </p:grpSp>
      <p:sp>
        <p:nvSpPr>
          <p:cNvPr id="15" name="MH_Desc_1"/>
          <p:cNvSpPr/>
          <p:nvPr>
            <p:custDataLst>
              <p:tags r:id="rId1"/>
            </p:custDataLst>
          </p:nvPr>
        </p:nvSpPr>
        <p:spPr>
          <a:xfrm>
            <a:off x="485775" y="2764044"/>
            <a:ext cx="5929313" cy="3808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a:solidFill>
                  <a:schemeClr val="tx1"/>
                </a:solidFill>
              </a:rPr>
              <a:t>(1) “</a:t>
            </a:r>
            <a:r>
              <a:rPr lang="zh-CN" altLang="en-US" sz="2000" b="1">
                <a:solidFill>
                  <a:schemeClr val="tx1"/>
                </a:solidFill>
              </a:rPr>
              <a:t>格式控制</a:t>
            </a:r>
            <a:r>
              <a:rPr lang="zh-CN" altLang="en-US" sz="2000">
                <a:solidFill>
                  <a:schemeClr val="tx1"/>
                </a:solidFill>
              </a:rPr>
              <a:t>”是用双引号括起来的一个字符串，称为格式控制字符串，简称格式字符串</a:t>
            </a:r>
            <a:r>
              <a:rPr lang="zh-CN" altLang="en-US" sz="2000" smtClean="0">
                <a:solidFill>
                  <a:schemeClr val="tx1"/>
                </a:solidFill>
              </a:rPr>
              <a:t>。包括：</a:t>
            </a:r>
            <a:r>
              <a:rPr lang="en-US" altLang="zh-CN" sz="2000" smtClean="0">
                <a:solidFill>
                  <a:schemeClr val="tx1"/>
                </a:solidFill>
              </a:rPr>
              <a:t> </a:t>
            </a:r>
            <a:endParaRPr lang="en-US" altLang="zh-CN" sz="2000">
              <a:solidFill>
                <a:schemeClr val="tx1"/>
              </a:solidFill>
            </a:endParaRPr>
          </a:p>
          <a:p>
            <a:pPr algn="just">
              <a:lnSpc>
                <a:spcPct val="150000"/>
              </a:lnSpc>
              <a:defRPr/>
            </a:pPr>
            <a:r>
              <a:rPr lang="en-US" altLang="zh-CN" sz="2000" smtClean="0">
                <a:solidFill>
                  <a:schemeClr val="tx1"/>
                </a:solidFill>
              </a:rPr>
              <a:t>① </a:t>
            </a:r>
            <a:r>
              <a:rPr lang="zh-CN" altLang="en-US" sz="2000" b="1">
                <a:solidFill>
                  <a:schemeClr val="tx1"/>
                </a:solidFill>
              </a:rPr>
              <a:t>格式声明</a:t>
            </a:r>
            <a:r>
              <a:rPr lang="zh-CN" altLang="en-US" sz="2000">
                <a:solidFill>
                  <a:schemeClr val="tx1"/>
                </a:solidFill>
              </a:rPr>
              <a:t>。格式声明由</a:t>
            </a:r>
            <a:r>
              <a:rPr lang="zh-CN" altLang="en-US" sz="2000" smtClean="0">
                <a:solidFill>
                  <a:schemeClr val="tx1"/>
                </a:solidFill>
              </a:rPr>
              <a:t>“</a:t>
            </a:r>
            <a:r>
              <a:rPr lang="en-US" altLang="zh-CN" sz="2000" smtClean="0">
                <a:solidFill>
                  <a:schemeClr val="tx1"/>
                </a:solidFill>
              </a:rPr>
              <a:t>%</a:t>
            </a:r>
            <a:r>
              <a:rPr lang="zh-CN" altLang="en-US" sz="2000" smtClean="0">
                <a:solidFill>
                  <a:schemeClr val="tx1"/>
                </a:solidFill>
              </a:rPr>
              <a:t>”</a:t>
            </a:r>
            <a:r>
              <a:rPr lang="zh-CN" altLang="en-US" sz="2000">
                <a:solidFill>
                  <a:schemeClr val="tx1"/>
                </a:solidFill>
              </a:rPr>
              <a:t>和格式字符组</a:t>
            </a:r>
            <a:r>
              <a:rPr lang="zh-CN" altLang="en-US" sz="2000" smtClean="0">
                <a:solidFill>
                  <a:schemeClr val="tx1"/>
                </a:solidFill>
              </a:rPr>
              <a:t>成。作用</a:t>
            </a:r>
            <a:r>
              <a:rPr lang="zh-CN" altLang="en-US" sz="2000">
                <a:solidFill>
                  <a:schemeClr val="tx1"/>
                </a:solidFill>
              </a:rPr>
              <a:t>是将输出的数据转换为指定的格式后输出</a:t>
            </a:r>
            <a:r>
              <a:rPr lang="zh-CN" altLang="en-US" sz="2000" smtClean="0">
                <a:solidFill>
                  <a:schemeClr val="tx1"/>
                </a:solidFill>
              </a:rPr>
              <a:t>。</a:t>
            </a:r>
            <a:endParaRPr lang="zh-CN" altLang="en-US" sz="2000">
              <a:solidFill>
                <a:schemeClr val="tx1"/>
              </a:solidFill>
            </a:endParaRPr>
          </a:p>
          <a:p>
            <a:pPr algn="just">
              <a:lnSpc>
                <a:spcPct val="150000"/>
              </a:lnSpc>
              <a:defRPr/>
            </a:pPr>
            <a:r>
              <a:rPr lang="zh-CN" altLang="en-US" sz="2000" smtClean="0">
                <a:solidFill>
                  <a:schemeClr val="tx1"/>
                </a:solidFill>
              </a:rPr>
              <a:t>② </a:t>
            </a:r>
            <a:r>
              <a:rPr lang="zh-CN" altLang="en-US" sz="2000" b="1">
                <a:solidFill>
                  <a:schemeClr val="tx1"/>
                </a:solidFill>
              </a:rPr>
              <a:t>普通字符</a:t>
            </a:r>
            <a:r>
              <a:rPr lang="zh-CN" altLang="en-US" sz="2000">
                <a:solidFill>
                  <a:schemeClr val="tx1"/>
                </a:solidFill>
              </a:rPr>
              <a:t>。普通字符即需要在输出时原样输出的字符</a:t>
            </a:r>
            <a:r>
              <a:rPr lang="zh-CN" altLang="en-US" sz="2000" smtClean="0">
                <a:solidFill>
                  <a:schemeClr val="tx1"/>
                </a:solidFill>
              </a:rPr>
              <a:t>。</a:t>
            </a:r>
            <a:endParaRPr lang="en-US" altLang="zh-CN" sz="2000" smtClean="0">
              <a:solidFill>
                <a:schemeClr val="tx1"/>
              </a:solidFill>
            </a:endParaRPr>
          </a:p>
          <a:p>
            <a:pPr algn="just">
              <a:lnSpc>
                <a:spcPct val="150000"/>
              </a:lnSpc>
              <a:defRPr/>
            </a:pPr>
            <a:r>
              <a:rPr lang="zh-CN" altLang="en-US" sz="2000" smtClean="0">
                <a:solidFill>
                  <a:schemeClr val="tx1"/>
                </a:solidFill>
              </a:rPr>
              <a:t> </a:t>
            </a:r>
            <a:r>
              <a:rPr lang="en-US" altLang="zh-CN" sz="2000" smtClean="0">
                <a:solidFill>
                  <a:schemeClr val="tx1"/>
                </a:solidFill>
              </a:rPr>
              <a:t>(</a:t>
            </a:r>
            <a:r>
              <a:rPr lang="en-US" altLang="zh-CN" sz="2000">
                <a:solidFill>
                  <a:schemeClr val="tx1"/>
                </a:solidFill>
              </a:rPr>
              <a:t>2) </a:t>
            </a:r>
            <a:r>
              <a:rPr lang="zh-CN" altLang="en-US" sz="2000" b="1">
                <a:solidFill>
                  <a:schemeClr val="tx1"/>
                </a:solidFill>
              </a:rPr>
              <a:t>输出表列</a:t>
            </a:r>
            <a:r>
              <a:rPr lang="zh-CN" altLang="en-US" sz="2000">
                <a:solidFill>
                  <a:schemeClr val="tx1"/>
                </a:solidFill>
              </a:rPr>
              <a:t>是程序需要输出的一些数据，可以是常量、变量或表达式</a:t>
            </a:r>
            <a:r>
              <a:rPr lang="zh-CN" altLang="en-US" sz="2000" smtClean="0">
                <a:solidFill>
                  <a:schemeClr val="tx1"/>
                </a:solidFill>
              </a:rPr>
              <a:t>。</a:t>
            </a:r>
            <a:endParaRPr lang="zh-CN" altLang="en-US" sz="2000">
              <a:solidFill>
                <a:schemeClr val="tx1"/>
              </a:solidFill>
            </a:endParaRPr>
          </a:p>
        </p:txBody>
      </p:sp>
    </p:spTree>
    <p:extLst>
      <p:ext uri="{BB962C8B-B14F-4D97-AF65-F5344CB8AC3E}">
        <p14:creationId xmlns:p14="http://schemas.microsoft.com/office/powerpoint/2010/main" val="40865001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2330730844"/>
              </p:ext>
            </p:extLst>
          </p:nvPr>
        </p:nvGraphicFramePr>
        <p:xfrm>
          <a:off x="1228725" y="1115513"/>
          <a:ext cx="10086974" cy="5062182"/>
        </p:xfrm>
        <a:graphic>
          <a:graphicData uri="http://schemas.openxmlformats.org/drawingml/2006/table">
            <a:tbl>
              <a:tblPr firstRow="1" firstCol="1">
                <a:tableStyleId>{21E4AEA4-8DFA-4A89-87EB-49C32662AFE0}</a:tableStyleId>
              </a:tblPr>
              <a:tblGrid>
                <a:gridCol w="1187485">
                  <a:extLst>
                    <a:ext uri="{9D8B030D-6E8A-4147-A177-3AD203B41FA5}">
                      <a16:colId xmlns:a16="http://schemas.microsoft.com/office/drawing/2014/main" xmlns="" val="20000"/>
                    </a:ext>
                  </a:extLst>
                </a:gridCol>
                <a:gridCol w="8899489">
                  <a:extLst>
                    <a:ext uri="{9D8B030D-6E8A-4147-A177-3AD203B41FA5}">
                      <a16:colId xmlns:a16="http://schemas.microsoft.com/office/drawing/2014/main" xmlns="" val="20001"/>
                    </a:ext>
                  </a:extLst>
                </a:gridCol>
              </a:tblGrid>
              <a:tr h="619022">
                <a:tc>
                  <a:txBody>
                    <a:bodyPr/>
                    <a:lstStyle/>
                    <a:p>
                      <a:pPr algn="ctr" fontAlgn="auto">
                        <a:lnSpc>
                          <a:spcPct val="100000"/>
                        </a:lnSpc>
                        <a:spcBef>
                          <a:spcPts val="0"/>
                        </a:spcBef>
                        <a:spcAft>
                          <a:spcPts val="0"/>
                        </a:spcAft>
                      </a:pPr>
                      <a:r>
                        <a:rPr lang="zh-CN" altLang="en-US" sz="2000" b="1" kern="100" smtClean="0">
                          <a:solidFill>
                            <a:schemeClr val="tx1"/>
                          </a:solidFill>
                          <a:latin typeface="+mn-ea"/>
                          <a:ea typeface="+mn-ea"/>
                        </a:rPr>
                        <a:t>格式</a:t>
                      </a:r>
                      <a:endParaRPr lang="en-US" altLang="zh-CN" sz="2000" b="1" kern="100" smtClean="0">
                        <a:solidFill>
                          <a:schemeClr val="tx1"/>
                        </a:solidFill>
                        <a:latin typeface="+mn-ea"/>
                        <a:ea typeface="+mn-ea"/>
                      </a:endParaRPr>
                    </a:p>
                    <a:p>
                      <a:pPr algn="ctr" fontAlgn="auto">
                        <a:lnSpc>
                          <a:spcPct val="100000"/>
                        </a:lnSpc>
                        <a:spcBef>
                          <a:spcPts val="0"/>
                        </a:spcBef>
                        <a:spcAft>
                          <a:spcPts val="0"/>
                        </a:spcAft>
                      </a:pPr>
                      <a:r>
                        <a:rPr lang="zh-CN" altLang="en-US" sz="2000" b="1" kern="100" smtClean="0">
                          <a:solidFill>
                            <a:schemeClr val="tx1"/>
                          </a:solidFill>
                          <a:latin typeface="+mn-ea"/>
                          <a:ea typeface="+mn-ea"/>
                        </a:rPr>
                        <a:t>字符</a:t>
                      </a:r>
                      <a:endParaRPr lang="zh-CN" sz="20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2000" b="1" kern="100" smtClean="0">
                          <a:solidFill>
                            <a:schemeClr val="tx1"/>
                          </a:solidFill>
                          <a:latin typeface="+mn-ea"/>
                          <a:ea typeface="+mn-ea"/>
                        </a:rPr>
                        <a:t>说    明</a:t>
                      </a:r>
                      <a:endParaRPr lang="zh-CN" sz="20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401168">
                <a:tc>
                  <a:txBody>
                    <a:bodyPr/>
                    <a:lstStyle/>
                    <a:p>
                      <a:pPr algn="ctr" fontAlgn="auto">
                        <a:lnSpc>
                          <a:spcPct val="100000"/>
                        </a:lnSpc>
                        <a:spcBef>
                          <a:spcPts val="0"/>
                        </a:spcBef>
                        <a:spcAft>
                          <a:spcPts val="0"/>
                        </a:spcAft>
                      </a:pPr>
                      <a:r>
                        <a:rPr lang="en-US" sz="2000" b="1" kern="100" dirty="0" err="1">
                          <a:solidFill>
                            <a:schemeClr val="tx1"/>
                          </a:solidFill>
                          <a:latin typeface="+mn-ea"/>
                          <a:ea typeface="+mn-ea"/>
                        </a:rPr>
                        <a:t>d,i</a:t>
                      </a:r>
                      <a:endParaRPr lang="zh-CN" sz="20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以带符号的十进制形式输出整数（正数不输出符号）</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401168">
                <a:tc>
                  <a:txBody>
                    <a:bodyPr/>
                    <a:lstStyle/>
                    <a:p>
                      <a:pPr algn="ctr" fontAlgn="auto">
                        <a:lnSpc>
                          <a:spcPct val="100000"/>
                        </a:lnSpc>
                        <a:spcBef>
                          <a:spcPts val="0"/>
                        </a:spcBef>
                        <a:spcAft>
                          <a:spcPts val="0"/>
                        </a:spcAft>
                      </a:pPr>
                      <a:r>
                        <a:rPr lang="en-US" sz="2000" b="1" kern="100" dirty="0">
                          <a:solidFill>
                            <a:schemeClr val="tx1"/>
                          </a:solidFill>
                          <a:latin typeface="+mn-ea"/>
                          <a:ea typeface="+mn-ea"/>
                        </a:rPr>
                        <a:t>o</a:t>
                      </a:r>
                      <a:endParaRPr lang="zh-CN" sz="20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以八进制无符号形式输出整数（不输出前导符０）</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713276">
                <a:tc>
                  <a:txBody>
                    <a:bodyPr/>
                    <a:lstStyle/>
                    <a:p>
                      <a:pPr algn="ctr" fontAlgn="auto">
                        <a:lnSpc>
                          <a:spcPct val="100000"/>
                        </a:lnSpc>
                        <a:spcBef>
                          <a:spcPts val="0"/>
                        </a:spcBef>
                        <a:spcAft>
                          <a:spcPts val="0"/>
                        </a:spcAft>
                      </a:pPr>
                      <a:r>
                        <a:rPr lang="en-US" sz="2000" b="1" kern="100">
                          <a:solidFill>
                            <a:schemeClr val="tx1"/>
                          </a:solidFill>
                          <a:latin typeface="+mn-ea"/>
                          <a:ea typeface="+mn-ea"/>
                        </a:rPr>
                        <a:t>x,X</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以十六进制无符号形式输出整数（不输出前导符</a:t>
                      </a:r>
                      <a:r>
                        <a:rPr lang="en-US" altLang="zh-CN" sz="2000" b="0" kern="100" smtClean="0">
                          <a:solidFill>
                            <a:schemeClr val="tx1"/>
                          </a:solidFill>
                          <a:latin typeface="+mn-ea"/>
                          <a:ea typeface="+mn-ea"/>
                        </a:rPr>
                        <a:t>0x</a:t>
                      </a:r>
                      <a:r>
                        <a:rPr lang="zh-CN" altLang="en-US" sz="2000" b="0" kern="100" smtClean="0">
                          <a:solidFill>
                            <a:schemeClr val="tx1"/>
                          </a:solidFill>
                          <a:latin typeface="+mn-ea"/>
                          <a:ea typeface="+mn-ea"/>
                        </a:rPr>
                        <a:t>），用</a:t>
                      </a:r>
                      <a:r>
                        <a:rPr lang="en-US" altLang="zh-CN" sz="2000" b="0" kern="100" smtClean="0">
                          <a:solidFill>
                            <a:schemeClr val="tx1"/>
                          </a:solidFill>
                          <a:latin typeface="+mn-ea"/>
                          <a:ea typeface="+mn-ea"/>
                        </a:rPr>
                        <a:t>x</a:t>
                      </a:r>
                      <a:r>
                        <a:rPr lang="zh-CN" altLang="en-US" sz="2000" b="0" kern="100" smtClean="0">
                          <a:solidFill>
                            <a:schemeClr val="tx1"/>
                          </a:solidFill>
                          <a:latin typeface="+mn-ea"/>
                          <a:ea typeface="+mn-ea"/>
                        </a:rPr>
                        <a:t>则输出十六进制数的</a:t>
                      </a:r>
                      <a:r>
                        <a:rPr lang="en-US" altLang="zh-CN" sz="2000" b="0" kern="100" smtClean="0">
                          <a:solidFill>
                            <a:schemeClr val="tx1"/>
                          </a:solidFill>
                          <a:latin typeface="+mn-ea"/>
                          <a:ea typeface="+mn-ea"/>
                        </a:rPr>
                        <a:t>a</a:t>
                      </a:r>
                      <a:r>
                        <a:rPr lang="zh-CN" altLang="en-US" sz="2000" b="0" kern="100" smtClean="0">
                          <a:solidFill>
                            <a:schemeClr val="tx1"/>
                          </a:solidFill>
                          <a:latin typeface="+mn-ea"/>
                          <a:ea typeface="+mn-ea"/>
                        </a:rPr>
                        <a:t>～</a:t>
                      </a:r>
                      <a:r>
                        <a:rPr lang="en-US" altLang="zh-CN" sz="2000" b="0" kern="100" smtClean="0">
                          <a:solidFill>
                            <a:schemeClr val="tx1"/>
                          </a:solidFill>
                          <a:latin typeface="+mn-ea"/>
                          <a:ea typeface="+mn-ea"/>
                        </a:rPr>
                        <a:t>f</a:t>
                      </a:r>
                      <a:r>
                        <a:rPr lang="zh-CN" altLang="en-US" sz="2000" b="0" kern="100" smtClean="0">
                          <a:solidFill>
                            <a:schemeClr val="tx1"/>
                          </a:solidFill>
                          <a:latin typeface="+mn-ea"/>
                          <a:ea typeface="+mn-ea"/>
                        </a:rPr>
                        <a:t>时以小写形式输出，用</a:t>
                      </a:r>
                      <a:r>
                        <a:rPr lang="en-US" altLang="zh-CN" sz="2000" b="0" kern="100" smtClean="0">
                          <a:solidFill>
                            <a:schemeClr val="tx1"/>
                          </a:solidFill>
                          <a:latin typeface="+mn-ea"/>
                          <a:ea typeface="+mn-ea"/>
                        </a:rPr>
                        <a:t>X</a:t>
                      </a:r>
                      <a:r>
                        <a:rPr lang="zh-CN" altLang="en-US" sz="2000" b="0" kern="100" smtClean="0">
                          <a:solidFill>
                            <a:schemeClr val="tx1"/>
                          </a:solidFill>
                          <a:latin typeface="+mn-ea"/>
                          <a:ea typeface="+mn-ea"/>
                        </a:rPr>
                        <a:t>时，则以大写字母输出</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401168">
                <a:tc>
                  <a:txBody>
                    <a:bodyPr/>
                    <a:lstStyle/>
                    <a:p>
                      <a:pPr algn="ctr" fontAlgn="auto">
                        <a:lnSpc>
                          <a:spcPct val="100000"/>
                        </a:lnSpc>
                        <a:spcBef>
                          <a:spcPts val="0"/>
                        </a:spcBef>
                        <a:spcAft>
                          <a:spcPts val="0"/>
                        </a:spcAft>
                      </a:pPr>
                      <a:r>
                        <a:rPr lang="en-US" sz="2000" b="1" kern="100">
                          <a:solidFill>
                            <a:schemeClr val="tx1"/>
                          </a:solidFill>
                          <a:latin typeface="+mn-ea"/>
                          <a:ea typeface="+mn-ea"/>
                        </a:rPr>
                        <a:t>u</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以无符号十进制形式输出整数</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401168">
                <a:tc>
                  <a:txBody>
                    <a:bodyPr/>
                    <a:lstStyle/>
                    <a:p>
                      <a:pPr algn="ctr" fontAlgn="auto">
                        <a:lnSpc>
                          <a:spcPct val="100000"/>
                        </a:lnSpc>
                        <a:spcBef>
                          <a:spcPts val="0"/>
                        </a:spcBef>
                        <a:spcAft>
                          <a:spcPts val="0"/>
                        </a:spcAft>
                      </a:pPr>
                      <a:r>
                        <a:rPr lang="en-US" sz="2000" b="1" kern="100">
                          <a:solidFill>
                            <a:schemeClr val="tx1"/>
                          </a:solidFill>
                          <a:latin typeface="+mn-ea"/>
                          <a:ea typeface="+mn-ea"/>
                        </a:rPr>
                        <a:t>c</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以字符形式输出，只输出一个字符</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401168">
                <a:tc>
                  <a:txBody>
                    <a:bodyPr/>
                    <a:lstStyle/>
                    <a:p>
                      <a:pPr algn="ctr" fontAlgn="auto">
                        <a:lnSpc>
                          <a:spcPct val="100000"/>
                        </a:lnSpc>
                        <a:spcBef>
                          <a:spcPts val="0"/>
                        </a:spcBef>
                        <a:spcAft>
                          <a:spcPts val="0"/>
                        </a:spcAft>
                      </a:pPr>
                      <a:r>
                        <a:rPr lang="en-US" altLang="zh-CN" sz="2000" b="1" kern="100" smtClean="0">
                          <a:solidFill>
                            <a:schemeClr val="tx1"/>
                          </a:solidFill>
                          <a:latin typeface="+mn-ea"/>
                          <a:ea typeface="+mn-ea"/>
                          <a:cs typeface="+mn-cs"/>
                        </a:rPr>
                        <a:t>s</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输出字符串</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4"/>
                  </a:ext>
                </a:extLst>
              </a:tr>
              <a:tr h="401168">
                <a:tc>
                  <a:txBody>
                    <a:bodyPr/>
                    <a:lstStyle/>
                    <a:p>
                      <a:pPr algn="ctr" fontAlgn="auto">
                        <a:lnSpc>
                          <a:spcPct val="100000"/>
                        </a:lnSpc>
                        <a:spcBef>
                          <a:spcPts val="0"/>
                        </a:spcBef>
                        <a:spcAft>
                          <a:spcPts val="0"/>
                        </a:spcAft>
                      </a:pPr>
                      <a:r>
                        <a:rPr lang="en-US" altLang="zh-CN" sz="2000" b="1" kern="100" smtClean="0">
                          <a:solidFill>
                            <a:schemeClr val="tx1"/>
                          </a:solidFill>
                          <a:latin typeface="+mn-ea"/>
                          <a:ea typeface="+mn-ea"/>
                          <a:cs typeface="Times New Roman"/>
                        </a:rPr>
                        <a:t>f</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cs typeface="Times New Roman"/>
                        </a:rPr>
                        <a:t>以小数形式输出单、双精度数，隐含输出</a:t>
                      </a:r>
                      <a:r>
                        <a:rPr lang="en-US" altLang="zh-CN" sz="2000" b="0" kern="100" smtClean="0">
                          <a:solidFill>
                            <a:schemeClr val="tx1"/>
                          </a:solidFill>
                          <a:latin typeface="+mn-ea"/>
                          <a:ea typeface="+mn-ea"/>
                          <a:cs typeface="Times New Roman"/>
                        </a:rPr>
                        <a:t>6</a:t>
                      </a:r>
                      <a:r>
                        <a:rPr lang="zh-CN" altLang="en-US" sz="2000" b="0" kern="100" smtClean="0">
                          <a:solidFill>
                            <a:schemeClr val="tx1"/>
                          </a:solidFill>
                          <a:latin typeface="+mn-ea"/>
                          <a:ea typeface="+mn-ea"/>
                          <a:cs typeface="Times New Roman"/>
                        </a:rPr>
                        <a:t>位小数</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475516">
                <a:tc>
                  <a:txBody>
                    <a:bodyPr/>
                    <a:lstStyle/>
                    <a:p>
                      <a:pPr algn="ctr" fontAlgn="auto">
                        <a:lnSpc>
                          <a:spcPct val="100000"/>
                        </a:lnSpc>
                        <a:spcBef>
                          <a:spcPts val="0"/>
                        </a:spcBef>
                        <a:spcAft>
                          <a:spcPts val="0"/>
                        </a:spcAft>
                      </a:pPr>
                      <a:r>
                        <a:rPr lang="en-US" altLang="zh-CN" sz="2000" b="1" kern="100" smtClean="0">
                          <a:solidFill>
                            <a:schemeClr val="tx1"/>
                          </a:solidFill>
                          <a:latin typeface="+mn-ea"/>
                          <a:ea typeface="+mn-ea"/>
                          <a:cs typeface="+mn-cs"/>
                        </a:rPr>
                        <a:t>e,E</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以指数形式输出实数，用</a:t>
                      </a:r>
                      <a:r>
                        <a:rPr lang="en-US" altLang="zh-CN" sz="2000" b="0" kern="100" smtClean="0">
                          <a:solidFill>
                            <a:schemeClr val="tx1"/>
                          </a:solidFill>
                          <a:latin typeface="+mn-ea"/>
                          <a:ea typeface="+mn-ea"/>
                        </a:rPr>
                        <a:t>e</a:t>
                      </a:r>
                      <a:r>
                        <a:rPr lang="zh-CN" altLang="en-US" sz="2000" b="0" kern="100" smtClean="0">
                          <a:solidFill>
                            <a:schemeClr val="tx1"/>
                          </a:solidFill>
                          <a:latin typeface="+mn-ea"/>
                          <a:ea typeface="+mn-ea"/>
                        </a:rPr>
                        <a:t>时指数以“</a:t>
                      </a:r>
                      <a:r>
                        <a:rPr lang="en-US" altLang="zh-CN" sz="2000" b="0" kern="100" smtClean="0">
                          <a:solidFill>
                            <a:schemeClr val="tx1"/>
                          </a:solidFill>
                          <a:latin typeface="+mn-ea"/>
                          <a:ea typeface="+mn-ea"/>
                        </a:rPr>
                        <a:t>e”</a:t>
                      </a:r>
                      <a:r>
                        <a:rPr lang="zh-CN" altLang="en-US" sz="2000" b="0" kern="100" smtClean="0">
                          <a:solidFill>
                            <a:schemeClr val="tx1"/>
                          </a:solidFill>
                          <a:latin typeface="+mn-ea"/>
                          <a:ea typeface="+mn-ea"/>
                        </a:rPr>
                        <a:t>表示</a:t>
                      </a:r>
                      <a:r>
                        <a:rPr lang="en-US" altLang="zh-CN" sz="2000" b="0" kern="100" smtClean="0">
                          <a:solidFill>
                            <a:schemeClr val="tx1"/>
                          </a:solidFill>
                          <a:latin typeface="+mn-ea"/>
                          <a:ea typeface="+mn-ea"/>
                        </a:rPr>
                        <a:t>(</a:t>
                      </a:r>
                      <a:r>
                        <a:rPr lang="zh-CN" altLang="en-US" sz="2000" b="0" kern="100" smtClean="0">
                          <a:solidFill>
                            <a:schemeClr val="tx1"/>
                          </a:solidFill>
                          <a:latin typeface="+mn-ea"/>
                          <a:ea typeface="+mn-ea"/>
                        </a:rPr>
                        <a:t>如</a:t>
                      </a:r>
                      <a:r>
                        <a:rPr lang="en-US" altLang="zh-CN" sz="2000" b="0" kern="100" smtClean="0">
                          <a:solidFill>
                            <a:schemeClr val="tx1"/>
                          </a:solidFill>
                          <a:latin typeface="+mn-ea"/>
                          <a:ea typeface="+mn-ea"/>
                        </a:rPr>
                        <a:t>1.2e+02)</a:t>
                      </a:r>
                      <a:r>
                        <a:rPr lang="zh-CN" altLang="en-US" sz="2000" b="0" kern="100" smtClean="0">
                          <a:solidFill>
                            <a:schemeClr val="tx1"/>
                          </a:solidFill>
                          <a:latin typeface="+mn-ea"/>
                          <a:ea typeface="+mn-ea"/>
                        </a:rPr>
                        <a:t>，用</a:t>
                      </a:r>
                      <a:r>
                        <a:rPr lang="en-US" altLang="zh-CN" sz="2000" b="0" kern="100" smtClean="0">
                          <a:solidFill>
                            <a:schemeClr val="tx1"/>
                          </a:solidFill>
                          <a:latin typeface="+mn-ea"/>
                          <a:ea typeface="+mn-ea"/>
                        </a:rPr>
                        <a:t>E</a:t>
                      </a:r>
                      <a:r>
                        <a:rPr lang="zh-CN" altLang="en-US" sz="2000" b="0" kern="100" smtClean="0">
                          <a:solidFill>
                            <a:schemeClr val="tx1"/>
                          </a:solidFill>
                          <a:latin typeface="+mn-ea"/>
                          <a:ea typeface="+mn-ea"/>
                        </a:rPr>
                        <a:t>时指数以“</a:t>
                      </a:r>
                      <a:r>
                        <a:rPr lang="en-US" altLang="zh-CN" sz="2000" b="0" kern="100" smtClean="0">
                          <a:solidFill>
                            <a:schemeClr val="tx1"/>
                          </a:solidFill>
                          <a:latin typeface="+mn-ea"/>
                          <a:ea typeface="+mn-ea"/>
                        </a:rPr>
                        <a:t>E”</a:t>
                      </a:r>
                      <a:r>
                        <a:rPr lang="zh-CN" altLang="en-US" sz="2000" b="0" kern="100" smtClean="0">
                          <a:solidFill>
                            <a:schemeClr val="tx1"/>
                          </a:solidFill>
                          <a:latin typeface="+mn-ea"/>
                          <a:ea typeface="+mn-ea"/>
                        </a:rPr>
                        <a:t>表示</a:t>
                      </a:r>
                      <a:r>
                        <a:rPr lang="en-US" altLang="zh-CN" sz="2000" b="0" kern="100" smtClean="0">
                          <a:solidFill>
                            <a:schemeClr val="tx1"/>
                          </a:solidFill>
                          <a:latin typeface="+mn-ea"/>
                          <a:ea typeface="+mn-ea"/>
                        </a:rPr>
                        <a:t>(</a:t>
                      </a:r>
                      <a:r>
                        <a:rPr lang="zh-CN" altLang="en-US" sz="2000" b="0" kern="100" smtClean="0">
                          <a:solidFill>
                            <a:schemeClr val="tx1"/>
                          </a:solidFill>
                          <a:latin typeface="+mn-ea"/>
                          <a:ea typeface="+mn-ea"/>
                        </a:rPr>
                        <a:t>如</a:t>
                      </a:r>
                      <a:r>
                        <a:rPr lang="en-US" altLang="zh-CN" sz="2000" b="0" kern="100" smtClean="0">
                          <a:solidFill>
                            <a:schemeClr val="tx1"/>
                          </a:solidFill>
                          <a:latin typeface="+mn-ea"/>
                          <a:ea typeface="+mn-ea"/>
                        </a:rPr>
                        <a:t>1.2E+02)</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r h="713276">
                <a:tc>
                  <a:txBody>
                    <a:bodyPr/>
                    <a:lstStyle/>
                    <a:p>
                      <a:pPr algn="ctr" fontAlgn="auto">
                        <a:lnSpc>
                          <a:spcPct val="100000"/>
                        </a:lnSpc>
                        <a:spcBef>
                          <a:spcPts val="0"/>
                        </a:spcBef>
                        <a:spcAft>
                          <a:spcPts val="0"/>
                        </a:spcAft>
                      </a:pPr>
                      <a:r>
                        <a:rPr lang="en-US" altLang="zh-CN" sz="2000" b="1" kern="100" smtClean="0">
                          <a:solidFill>
                            <a:schemeClr val="tx1"/>
                          </a:solidFill>
                          <a:latin typeface="+mn-ea"/>
                          <a:ea typeface="+mn-ea"/>
                          <a:cs typeface="Times New Roman"/>
                        </a:rPr>
                        <a:t>g,G</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cs typeface="Times New Roman"/>
                        </a:rPr>
                        <a:t>选用</a:t>
                      </a:r>
                      <a:r>
                        <a:rPr lang="en-US" altLang="zh-CN" sz="2000" b="0" kern="100" smtClean="0">
                          <a:solidFill>
                            <a:schemeClr val="tx1"/>
                          </a:solidFill>
                          <a:latin typeface="+mn-ea"/>
                          <a:ea typeface="+mn-ea"/>
                          <a:cs typeface="Times New Roman"/>
                        </a:rPr>
                        <a:t>%f</a:t>
                      </a:r>
                      <a:r>
                        <a:rPr lang="zh-CN" altLang="en-US" sz="2000" b="0" kern="100" smtClean="0">
                          <a:solidFill>
                            <a:schemeClr val="tx1"/>
                          </a:solidFill>
                          <a:latin typeface="+mn-ea"/>
                          <a:ea typeface="+mn-ea"/>
                          <a:cs typeface="Times New Roman"/>
                        </a:rPr>
                        <a:t>或</a:t>
                      </a:r>
                      <a:r>
                        <a:rPr lang="en-US" altLang="zh-CN" sz="2000" b="0" kern="100" smtClean="0">
                          <a:solidFill>
                            <a:schemeClr val="tx1"/>
                          </a:solidFill>
                          <a:latin typeface="+mn-ea"/>
                          <a:ea typeface="+mn-ea"/>
                          <a:cs typeface="Times New Roman"/>
                        </a:rPr>
                        <a:t>%e</a:t>
                      </a:r>
                      <a:r>
                        <a:rPr lang="zh-CN" altLang="en-US" sz="2000" b="0" kern="100" smtClean="0">
                          <a:solidFill>
                            <a:schemeClr val="tx1"/>
                          </a:solidFill>
                          <a:latin typeface="+mn-ea"/>
                          <a:ea typeface="+mn-ea"/>
                          <a:cs typeface="Times New Roman"/>
                        </a:rPr>
                        <a:t>格式中输出宽度较短的一种格式，不输出无意义的</a:t>
                      </a:r>
                      <a:r>
                        <a:rPr lang="en-US" altLang="zh-CN" sz="2000" b="0" kern="100" smtClean="0">
                          <a:solidFill>
                            <a:schemeClr val="tx1"/>
                          </a:solidFill>
                          <a:latin typeface="+mn-ea"/>
                          <a:ea typeface="+mn-ea"/>
                          <a:cs typeface="Times New Roman"/>
                        </a:rPr>
                        <a:t>0</a:t>
                      </a:r>
                      <a:r>
                        <a:rPr lang="zh-CN" altLang="en-US" sz="2000" b="0" kern="100" smtClean="0">
                          <a:solidFill>
                            <a:schemeClr val="tx1"/>
                          </a:solidFill>
                          <a:latin typeface="+mn-ea"/>
                          <a:ea typeface="+mn-ea"/>
                          <a:cs typeface="Times New Roman"/>
                        </a:rPr>
                        <a:t>。用</a:t>
                      </a:r>
                      <a:r>
                        <a:rPr lang="en-US" altLang="zh-CN" sz="2000" b="0" kern="100" smtClean="0">
                          <a:solidFill>
                            <a:schemeClr val="tx1"/>
                          </a:solidFill>
                          <a:latin typeface="+mn-ea"/>
                          <a:ea typeface="+mn-ea"/>
                          <a:cs typeface="Times New Roman"/>
                        </a:rPr>
                        <a:t>G</a:t>
                      </a:r>
                      <a:r>
                        <a:rPr lang="zh-CN" altLang="en-US" sz="2000" b="0" kern="100" smtClean="0">
                          <a:solidFill>
                            <a:schemeClr val="tx1"/>
                          </a:solidFill>
                          <a:latin typeface="+mn-ea"/>
                          <a:ea typeface="+mn-ea"/>
                          <a:cs typeface="Times New Roman"/>
                        </a:rPr>
                        <a:t>时，若以指数形式输出，则指数以大写表示</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2529713615"/>
                  </a:ext>
                </a:extLst>
              </a:tr>
            </a:tbl>
          </a:graphicData>
        </a:graphic>
      </p:graphicFrame>
    </p:spTree>
    <p:extLst>
      <p:ext uri="{BB962C8B-B14F-4D97-AF65-F5344CB8AC3E}">
        <p14:creationId xmlns:p14="http://schemas.microsoft.com/office/powerpoint/2010/main" val="29835938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2769557016"/>
              </p:ext>
            </p:extLst>
          </p:nvPr>
        </p:nvGraphicFramePr>
        <p:xfrm>
          <a:off x="1150868" y="1105530"/>
          <a:ext cx="10393431" cy="3761080"/>
        </p:xfrm>
        <a:graphic>
          <a:graphicData uri="http://schemas.openxmlformats.org/drawingml/2006/table">
            <a:tbl>
              <a:tblPr firstRow="1" firstCol="1">
                <a:tableStyleId>{21E4AEA4-8DFA-4A89-87EB-49C32662AFE0}</a:tableStyleId>
              </a:tblPr>
              <a:tblGrid>
                <a:gridCol w="3184577">
                  <a:extLst>
                    <a:ext uri="{9D8B030D-6E8A-4147-A177-3AD203B41FA5}">
                      <a16:colId xmlns:a16="http://schemas.microsoft.com/office/drawing/2014/main" xmlns="" val="20000"/>
                    </a:ext>
                  </a:extLst>
                </a:gridCol>
                <a:gridCol w="7208854">
                  <a:extLst>
                    <a:ext uri="{9D8B030D-6E8A-4147-A177-3AD203B41FA5}">
                      <a16:colId xmlns:a16="http://schemas.microsoft.com/office/drawing/2014/main" xmlns="" val="20001"/>
                    </a:ext>
                  </a:extLst>
                </a:gridCol>
              </a:tblGrid>
              <a:tr h="676940">
                <a:tc>
                  <a:txBody>
                    <a:bodyPr/>
                    <a:lstStyle/>
                    <a:p>
                      <a:pPr algn="ctr" fontAlgn="auto">
                        <a:lnSpc>
                          <a:spcPct val="100000"/>
                        </a:lnSpc>
                        <a:spcBef>
                          <a:spcPts val="0"/>
                        </a:spcBef>
                        <a:spcAft>
                          <a:spcPts val="0"/>
                        </a:spcAft>
                      </a:pPr>
                      <a:r>
                        <a:rPr lang="zh-CN" altLang="en-US" sz="2000" b="1" kern="100" smtClean="0">
                          <a:solidFill>
                            <a:schemeClr val="tx1"/>
                          </a:solidFill>
                          <a:latin typeface="+mn-ea"/>
                          <a:ea typeface="+mn-ea"/>
                        </a:rPr>
                        <a:t>附加字符</a:t>
                      </a:r>
                      <a:endParaRPr lang="zh-CN" sz="20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2000" b="1" kern="100" smtClean="0">
                          <a:solidFill>
                            <a:schemeClr val="tx1"/>
                          </a:solidFill>
                          <a:latin typeface="+mn-ea"/>
                          <a:ea typeface="+mn-ea"/>
                        </a:rPr>
                        <a:t>说    明</a:t>
                      </a:r>
                      <a:endParaRPr lang="zh-CN" sz="20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802400">
                <a:tc>
                  <a:txBody>
                    <a:bodyPr/>
                    <a:lstStyle/>
                    <a:p>
                      <a:pPr algn="ctr" fontAlgn="auto">
                        <a:lnSpc>
                          <a:spcPct val="100000"/>
                        </a:lnSpc>
                        <a:spcBef>
                          <a:spcPts val="0"/>
                        </a:spcBef>
                        <a:spcAft>
                          <a:spcPts val="0"/>
                        </a:spcAft>
                      </a:pPr>
                      <a:r>
                        <a:rPr lang="en-US" altLang="zh-CN" sz="2000" b="1" kern="100" smtClean="0">
                          <a:solidFill>
                            <a:schemeClr val="tx1"/>
                          </a:solidFill>
                          <a:latin typeface="+mn-ea"/>
                          <a:ea typeface="+mn-ea"/>
                        </a:rPr>
                        <a:t>l</a:t>
                      </a:r>
                      <a:endParaRPr lang="zh-CN" sz="20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长整型整数，可加在格式符ｄ、ｏ、ｘ、ｕ前面）</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802400">
                <a:tc>
                  <a:txBody>
                    <a:bodyPr/>
                    <a:lstStyle/>
                    <a:p>
                      <a:pPr algn="ctr" fontAlgn="auto">
                        <a:lnSpc>
                          <a:spcPct val="100000"/>
                        </a:lnSpc>
                        <a:spcBef>
                          <a:spcPts val="0"/>
                        </a:spcBef>
                        <a:spcAft>
                          <a:spcPts val="0"/>
                        </a:spcAft>
                      </a:pPr>
                      <a:r>
                        <a:rPr lang="en-US" sz="2000" b="1" kern="100" smtClean="0">
                          <a:solidFill>
                            <a:schemeClr val="tx1"/>
                          </a:solidFill>
                          <a:latin typeface="+mn-ea"/>
                          <a:ea typeface="+mn-ea"/>
                        </a:rPr>
                        <a:t>m</a:t>
                      </a:r>
                      <a:endParaRPr lang="en-US" altLang="zh-CN" sz="2000" b="1" kern="100" smtClean="0">
                        <a:solidFill>
                          <a:schemeClr val="tx1"/>
                        </a:solidFill>
                        <a:latin typeface="+mn-ea"/>
                        <a:ea typeface="+mn-ea"/>
                      </a:endParaRPr>
                    </a:p>
                    <a:p>
                      <a:pPr algn="ctr" fontAlgn="auto">
                        <a:lnSpc>
                          <a:spcPct val="100000"/>
                        </a:lnSpc>
                        <a:spcBef>
                          <a:spcPts val="0"/>
                        </a:spcBef>
                        <a:spcAft>
                          <a:spcPts val="0"/>
                        </a:spcAft>
                      </a:pPr>
                      <a:r>
                        <a:rPr lang="en-US" altLang="zh-CN" sz="2000" b="1" kern="100" smtClean="0">
                          <a:solidFill>
                            <a:schemeClr val="tx1"/>
                          </a:solidFill>
                          <a:latin typeface="+mn-ea"/>
                          <a:ea typeface="+mn-ea"/>
                        </a:rPr>
                        <a:t>(</a:t>
                      </a:r>
                      <a:r>
                        <a:rPr lang="zh-CN" altLang="en-US" sz="2000" b="1" kern="100" smtClean="0">
                          <a:solidFill>
                            <a:schemeClr val="tx1"/>
                          </a:solidFill>
                          <a:latin typeface="+mn-ea"/>
                          <a:ea typeface="+mn-ea"/>
                        </a:rPr>
                        <a:t>代表一个正整数</a:t>
                      </a:r>
                      <a:r>
                        <a:rPr lang="en-US" altLang="zh-CN" sz="2000" b="1" kern="100" smtClean="0">
                          <a:solidFill>
                            <a:schemeClr val="tx1"/>
                          </a:solidFill>
                          <a:latin typeface="+mn-ea"/>
                          <a:ea typeface="+mn-ea"/>
                        </a:rPr>
                        <a:t>)</a:t>
                      </a:r>
                      <a:endParaRPr lang="zh-CN" sz="20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数据最小宽度</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802400">
                <a:tc>
                  <a:txBody>
                    <a:bodyPr/>
                    <a:lstStyle/>
                    <a:p>
                      <a:pPr algn="ctr" fontAlgn="auto">
                        <a:lnSpc>
                          <a:spcPct val="100000"/>
                        </a:lnSpc>
                        <a:spcBef>
                          <a:spcPts val="0"/>
                        </a:spcBef>
                        <a:spcAft>
                          <a:spcPts val="0"/>
                        </a:spcAft>
                      </a:pPr>
                      <a:r>
                        <a:rPr lang="en-US" sz="2000" b="1" kern="100" smtClean="0">
                          <a:solidFill>
                            <a:schemeClr val="tx1"/>
                          </a:solidFill>
                          <a:latin typeface="+mn-ea"/>
                          <a:ea typeface="+mn-ea"/>
                        </a:rPr>
                        <a:t>n</a:t>
                      </a:r>
                    </a:p>
                    <a:p>
                      <a:pPr algn="ctr" fontAlgn="auto">
                        <a:lnSpc>
                          <a:spcPct val="100000"/>
                        </a:lnSpc>
                        <a:spcBef>
                          <a:spcPts val="0"/>
                        </a:spcBef>
                        <a:spcAft>
                          <a:spcPts val="0"/>
                        </a:spcAft>
                      </a:pPr>
                      <a:r>
                        <a:rPr lang="en-US" altLang="zh-CN" sz="2000" b="1" kern="100" smtClean="0">
                          <a:solidFill>
                            <a:schemeClr val="tx1"/>
                          </a:solidFill>
                          <a:latin typeface="+mn-ea"/>
                          <a:ea typeface="+mn-ea"/>
                        </a:rPr>
                        <a:t>(</a:t>
                      </a:r>
                      <a:r>
                        <a:rPr lang="zh-CN" altLang="en-US" sz="2000" b="1" kern="100" smtClean="0">
                          <a:solidFill>
                            <a:schemeClr val="tx1"/>
                          </a:solidFill>
                          <a:latin typeface="+mn-ea"/>
                          <a:ea typeface="+mn-ea"/>
                        </a:rPr>
                        <a:t>代表一个正整数</a:t>
                      </a:r>
                      <a:r>
                        <a:rPr lang="en-US" altLang="zh-CN" sz="2000" b="1" kern="100" smtClean="0">
                          <a:solidFill>
                            <a:schemeClr val="tx1"/>
                          </a:solidFill>
                          <a:latin typeface="+mn-ea"/>
                          <a:ea typeface="+mn-ea"/>
                        </a:rPr>
                        <a:t>)</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对实数，表示输出ｎ位小数；对字符串，表示截取的字符个数</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676940">
                <a:tc>
                  <a:txBody>
                    <a:bodyPr/>
                    <a:lstStyle/>
                    <a:p>
                      <a:pPr algn="ctr" fontAlgn="auto">
                        <a:lnSpc>
                          <a:spcPct val="100000"/>
                        </a:lnSpc>
                        <a:spcBef>
                          <a:spcPts val="0"/>
                        </a:spcBef>
                        <a:spcAft>
                          <a:spcPts val="0"/>
                        </a:spcAft>
                      </a:pPr>
                      <a:r>
                        <a:rPr lang="en-US" sz="2000" b="1" kern="100" smtClean="0">
                          <a:solidFill>
                            <a:schemeClr val="tx1"/>
                          </a:solidFill>
                          <a:latin typeface="+mn-ea"/>
                          <a:ea typeface="+mn-ea"/>
                        </a:rPr>
                        <a:t>-</a:t>
                      </a:r>
                      <a:endParaRPr lang="zh-CN" sz="20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000" b="0" kern="100" smtClean="0">
                          <a:solidFill>
                            <a:schemeClr val="tx1"/>
                          </a:solidFill>
                          <a:latin typeface="+mn-ea"/>
                          <a:ea typeface="+mn-ea"/>
                        </a:rPr>
                        <a:t>输出的数字或字符在域内向左靠</a:t>
                      </a:r>
                      <a:endParaRPr lang="zh-CN" sz="20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176224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3" y="1333945"/>
            <a:ext cx="10126731"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  </a:t>
            </a:r>
            <a:r>
              <a:rPr lang="zh-CN" altLang="en-US" sz="2400" b="1" smtClean="0"/>
              <a:t>附加字符  格式字符</a:t>
            </a:r>
            <a:endParaRPr lang="zh-CN" altLang="en-US" sz="2400" b="1"/>
          </a:p>
        </p:txBody>
      </p:sp>
      <p:sp>
        <p:nvSpPr>
          <p:cNvPr id="18" name="MH_Desc_1"/>
          <p:cNvSpPr/>
          <p:nvPr>
            <p:custDataLst>
              <p:tags r:id="rId1"/>
            </p:custDataLst>
          </p:nvPr>
        </p:nvSpPr>
        <p:spPr>
          <a:xfrm>
            <a:off x="1274693" y="2025647"/>
            <a:ext cx="10126731" cy="45180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2400">
                <a:solidFill>
                  <a:schemeClr val="tx1"/>
                </a:solidFill>
              </a:rPr>
              <a:t>(1) printf</a:t>
            </a:r>
            <a:r>
              <a:rPr lang="zh-CN" altLang="en-US" sz="24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2400" smtClean="0">
                <a:solidFill>
                  <a:schemeClr val="tx1"/>
                </a:solidFill>
              </a:rPr>
              <a:t>(</a:t>
            </a:r>
            <a:r>
              <a:rPr lang="en-US" altLang="zh-CN" sz="2400">
                <a:solidFill>
                  <a:schemeClr val="tx1"/>
                </a:solidFill>
              </a:rPr>
              <a:t>2) </a:t>
            </a:r>
            <a:r>
              <a:rPr lang="zh-CN" altLang="en-US" sz="2400">
                <a:solidFill>
                  <a:schemeClr val="tx1"/>
                </a:solidFill>
              </a:rPr>
              <a:t>除了</a:t>
            </a:r>
            <a:r>
              <a:rPr lang="en-US" altLang="zh-CN" sz="2400">
                <a:solidFill>
                  <a:schemeClr val="tx1"/>
                </a:solidFill>
              </a:rPr>
              <a:t>X,E,G</a:t>
            </a:r>
            <a:r>
              <a:rPr lang="zh-CN" altLang="en-US" sz="2400">
                <a:solidFill>
                  <a:schemeClr val="tx1"/>
                </a:solidFill>
              </a:rPr>
              <a:t>外，其他格式字符必须用小写字母，如</a:t>
            </a:r>
            <a:r>
              <a:rPr lang="en-US" altLang="zh-CN" sz="2400">
                <a:solidFill>
                  <a:schemeClr val="tx1"/>
                </a:solidFill>
              </a:rPr>
              <a:t>%d</a:t>
            </a:r>
            <a:r>
              <a:rPr lang="zh-CN" altLang="en-US" sz="2400">
                <a:solidFill>
                  <a:schemeClr val="tx1"/>
                </a:solidFill>
              </a:rPr>
              <a:t>不能写成</a:t>
            </a:r>
            <a:r>
              <a:rPr lang="en-US" altLang="zh-CN" sz="2400">
                <a:solidFill>
                  <a:schemeClr val="tx1"/>
                </a:solidFill>
              </a:rPr>
              <a:t>%D</a:t>
            </a:r>
            <a:r>
              <a:rPr lang="zh-CN" altLang="en-US" sz="2400">
                <a:solidFill>
                  <a:schemeClr val="tx1"/>
                </a:solidFill>
              </a:rPr>
              <a:t>。</a:t>
            </a:r>
          </a:p>
          <a:p>
            <a:pPr algn="just">
              <a:lnSpc>
                <a:spcPct val="120000"/>
              </a:lnSpc>
              <a:spcAft>
                <a:spcPts val="600"/>
              </a:spcAft>
              <a:defRPr/>
            </a:pPr>
            <a:r>
              <a:rPr lang="en-US" altLang="zh-CN" sz="2400" smtClean="0">
                <a:solidFill>
                  <a:schemeClr val="tx1"/>
                </a:solidFill>
              </a:rPr>
              <a:t>(</a:t>
            </a:r>
            <a:r>
              <a:rPr lang="en-US" altLang="zh-CN" sz="2400">
                <a:solidFill>
                  <a:schemeClr val="tx1"/>
                </a:solidFill>
              </a:rPr>
              <a:t>3) </a:t>
            </a:r>
            <a:r>
              <a:rPr lang="zh-CN" altLang="en-US" sz="2400">
                <a:solidFill>
                  <a:schemeClr val="tx1"/>
                </a:solidFill>
              </a:rPr>
              <a:t>可以在</a:t>
            </a:r>
            <a:r>
              <a:rPr lang="en-US" altLang="zh-CN" sz="2400">
                <a:solidFill>
                  <a:schemeClr val="tx1"/>
                </a:solidFill>
              </a:rPr>
              <a:t>printf</a:t>
            </a:r>
            <a:r>
              <a:rPr lang="zh-CN" altLang="en-US" sz="2400">
                <a:solidFill>
                  <a:schemeClr val="tx1"/>
                </a:solidFill>
              </a:rPr>
              <a:t>函数中的格式控制字符串内包含转义字符，如</a:t>
            </a:r>
            <a:r>
              <a:rPr lang="en-US" altLang="zh-CN" sz="2400">
                <a:solidFill>
                  <a:schemeClr val="tx1"/>
                </a:solidFill>
              </a:rPr>
              <a:t>\n</a:t>
            </a:r>
            <a:r>
              <a:rPr lang="en-US" altLang="zh-CN" sz="2400" smtClean="0">
                <a:solidFill>
                  <a:schemeClr val="tx1"/>
                </a:solidFill>
              </a:rPr>
              <a:t>,\t,\</a:t>
            </a:r>
            <a:r>
              <a:rPr lang="en-US" altLang="zh-CN" sz="2400">
                <a:solidFill>
                  <a:schemeClr val="tx1"/>
                </a:solidFill>
              </a:rPr>
              <a:t>b</a:t>
            </a:r>
            <a:r>
              <a:rPr lang="en-US" altLang="zh-CN" sz="2400" smtClean="0">
                <a:solidFill>
                  <a:schemeClr val="tx1"/>
                </a:solidFill>
              </a:rPr>
              <a:t>,\</a:t>
            </a:r>
            <a:r>
              <a:rPr lang="en-US" altLang="zh-CN" sz="2400">
                <a:solidFill>
                  <a:schemeClr val="tx1"/>
                </a:solidFill>
              </a:rPr>
              <a:t>r</a:t>
            </a:r>
            <a:r>
              <a:rPr lang="en-US" altLang="zh-CN" sz="2400" smtClean="0">
                <a:solidFill>
                  <a:schemeClr val="tx1"/>
                </a:solidFill>
              </a:rPr>
              <a:t>,\</a:t>
            </a:r>
            <a:r>
              <a:rPr lang="en-US" altLang="zh-CN" sz="2400">
                <a:solidFill>
                  <a:schemeClr val="tx1"/>
                </a:solidFill>
              </a:rPr>
              <a:t>f</a:t>
            </a:r>
            <a:r>
              <a:rPr lang="zh-CN" altLang="en-US" sz="2400" smtClean="0">
                <a:solidFill>
                  <a:schemeClr val="tx1"/>
                </a:solidFill>
              </a:rPr>
              <a:t>和</a:t>
            </a:r>
            <a:r>
              <a:rPr lang="en-US" altLang="zh-CN" sz="2400" smtClean="0">
                <a:solidFill>
                  <a:schemeClr val="tx1"/>
                </a:solidFill>
              </a:rPr>
              <a:t>\</a:t>
            </a:r>
            <a:r>
              <a:rPr lang="en-US" altLang="zh-CN" sz="2400">
                <a:solidFill>
                  <a:schemeClr val="tx1"/>
                </a:solidFill>
              </a:rPr>
              <a:t>377</a:t>
            </a:r>
            <a:r>
              <a:rPr lang="zh-CN" altLang="en-US" sz="2400">
                <a:solidFill>
                  <a:schemeClr val="tx1"/>
                </a:solidFill>
              </a:rPr>
              <a:t>等。</a:t>
            </a:r>
          </a:p>
          <a:p>
            <a:pPr algn="just">
              <a:lnSpc>
                <a:spcPct val="120000"/>
              </a:lnSpc>
              <a:spcAft>
                <a:spcPts val="600"/>
              </a:spcAft>
              <a:defRPr/>
            </a:pPr>
            <a:r>
              <a:rPr lang="en-US" altLang="zh-CN" sz="2400" smtClean="0">
                <a:solidFill>
                  <a:schemeClr val="tx1"/>
                </a:solidFill>
              </a:rPr>
              <a:t>(</a:t>
            </a:r>
            <a:r>
              <a:rPr lang="en-US" altLang="zh-CN" sz="2400">
                <a:solidFill>
                  <a:schemeClr val="tx1"/>
                </a:solidFill>
              </a:rPr>
              <a:t>4) </a:t>
            </a:r>
            <a:r>
              <a:rPr lang="zh-CN" altLang="en-US" sz="2400" smtClean="0">
                <a:solidFill>
                  <a:schemeClr val="tx1"/>
                </a:solidFill>
              </a:rPr>
              <a:t>一</a:t>
            </a:r>
            <a:r>
              <a:rPr lang="zh-CN" altLang="en-US" sz="2400">
                <a:solidFill>
                  <a:schemeClr val="tx1"/>
                </a:solidFill>
              </a:rPr>
              <a:t>个格式声明以“</a:t>
            </a:r>
            <a:r>
              <a:rPr lang="en-US" altLang="zh-CN" sz="2400">
                <a:solidFill>
                  <a:schemeClr val="tx1"/>
                </a:solidFill>
              </a:rPr>
              <a:t>%”</a:t>
            </a:r>
            <a:r>
              <a:rPr lang="zh-CN" altLang="en-US" sz="2400">
                <a:solidFill>
                  <a:schemeClr val="tx1"/>
                </a:solidFill>
              </a:rPr>
              <a:t>开头，</a:t>
            </a:r>
            <a:r>
              <a:rPr lang="zh-CN" altLang="en-US" sz="2400" smtClean="0">
                <a:solidFill>
                  <a:schemeClr val="tx1"/>
                </a:solidFill>
              </a:rPr>
              <a:t>以格式</a:t>
            </a:r>
            <a:r>
              <a:rPr lang="zh-CN" altLang="en-US" sz="2400">
                <a:solidFill>
                  <a:schemeClr val="tx1"/>
                </a:solidFill>
              </a:rPr>
              <a:t>字符之一为结束，中间可以插入附加格式字符（也称修饰符）</a:t>
            </a:r>
            <a:r>
              <a:rPr lang="zh-CN" altLang="en-US" sz="2400" smtClean="0">
                <a:solidFill>
                  <a:schemeClr val="tx1"/>
                </a:solidFill>
              </a:rPr>
              <a:t>。</a:t>
            </a:r>
            <a:endParaRPr lang="en-US" altLang="zh-CN" sz="2400">
              <a:solidFill>
                <a:schemeClr val="tx1"/>
              </a:solidFill>
            </a:endParaRPr>
          </a:p>
          <a:p>
            <a:pPr algn="just">
              <a:lnSpc>
                <a:spcPct val="120000"/>
              </a:lnSpc>
              <a:spcAft>
                <a:spcPts val="600"/>
              </a:spcAft>
              <a:defRPr/>
            </a:pPr>
            <a:r>
              <a:rPr lang="en-US" altLang="zh-CN" sz="2400" smtClean="0">
                <a:solidFill>
                  <a:schemeClr val="tx1"/>
                </a:solidFill>
              </a:rPr>
              <a:t>(</a:t>
            </a:r>
            <a:r>
              <a:rPr lang="en-US" altLang="zh-CN" sz="2400">
                <a:solidFill>
                  <a:schemeClr val="tx1"/>
                </a:solidFill>
              </a:rPr>
              <a:t>5) </a:t>
            </a:r>
            <a:r>
              <a:rPr lang="zh-CN" altLang="en-US" sz="2400">
                <a:solidFill>
                  <a:schemeClr val="tx1"/>
                </a:solidFill>
              </a:rPr>
              <a:t>如果想输出字符“</a:t>
            </a:r>
            <a:r>
              <a:rPr lang="en-US" altLang="zh-CN" sz="2400">
                <a:solidFill>
                  <a:schemeClr val="tx1"/>
                </a:solidFill>
              </a:rPr>
              <a:t>%”</a:t>
            </a:r>
            <a:r>
              <a:rPr lang="zh-CN" altLang="en-US" sz="2400">
                <a:solidFill>
                  <a:schemeClr val="tx1"/>
                </a:solidFill>
              </a:rPr>
              <a:t>，应该在“格式控制字符串”中用连续两个“</a:t>
            </a:r>
            <a:r>
              <a:rPr lang="en-US" altLang="zh-CN" sz="2400">
                <a:solidFill>
                  <a:schemeClr val="tx1"/>
                </a:solidFill>
              </a:rPr>
              <a:t>%”</a:t>
            </a:r>
            <a:r>
              <a:rPr lang="zh-CN" altLang="en-US" sz="2400">
                <a:solidFill>
                  <a:schemeClr val="tx1"/>
                </a:solidFill>
              </a:rPr>
              <a:t>表示，</a:t>
            </a:r>
            <a:r>
              <a:rPr lang="zh-CN" altLang="en-US" sz="2400" smtClean="0">
                <a:solidFill>
                  <a:schemeClr val="tx1"/>
                </a:solidFill>
              </a:rPr>
              <a:t>如：</a:t>
            </a:r>
            <a:r>
              <a:rPr lang="en-US" altLang="zh-CN" sz="2400" smtClean="0">
                <a:solidFill>
                  <a:schemeClr val="tx1"/>
                </a:solidFill>
              </a:rPr>
              <a:t>printf</a:t>
            </a:r>
            <a:r>
              <a:rPr lang="en-US" altLang="zh-CN" sz="2400">
                <a:solidFill>
                  <a:schemeClr val="tx1"/>
                </a:solidFill>
              </a:rPr>
              <a:t>(″%f%%\n″,1.0/3</a:t>
            </a:r>
            <a:r>
              <a:rPr lang="en-US" altLang="zh-CN" sz="2400" smtClean="0">
                <a:solidFill>
                  <a:schemeClr val="tx1"/>
                </a:solidFill>
              </a:rPr>
              <a:t>);</a:t>
            </a:r>
            <a:endParaRPr lang="en-US" altLang="zh-CN" sz="2400">
              <a:solidFill>
                <a:schemeClr val="tx1"/>
              </a:solidFill>
            </a:endParaRPr>
          </a:p>
        </p:txBody>
      </p:sp>
    </p:spTree>
    <p:extLst>
      <p:ext uri="{BB962C8B-B14F-4D97-AF65-F5344CB8AC3E}">
        <p14:creationId xmlns:p14="http://schemas.microsoft.com/office/powerpoint/2010/main" val="22938701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a:t>
            </a:r>
            <a:r>
              <a:rPr lang="en-US" altLang="zh-CN" sz="1600" smtClean="0"/>
              <a:t>("%20.15f\n</a:t>
            </a:r>
            <a:r>
              <a:rPr lang="en-US" altLang="zh-CN" sz="1600"/>
              <a:t>",a/3);</a:t>
            </a:r>
          </a:p>
          <a:p>
            <a:pPr defTabSz="363538"/>
            <a:r>
              <a:rPr lang="en-US" altLang="zh-CN" sz="1600"/>
              <a:t>	return 0;</a:t>
            </a:r>
          </a:p>
          <a:p>
            <a:pPr defTabSz="363538"/>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9921"/>
            <a:ext cx="10515600" cy="6565692"/>
          </a:xfrm>
        </p:spPr>
        <p:txBody>
          <a:bodyPr>
            <a:normAutofit/>
          </a:bodyPr>
          <a:lstStyle/>
          <a:p>
            <a:pPr fontAlgn="auto">
              <a:spcAft>
                <a:spcPts val="0"/>
              </a:spcAft>
              <a:buFont typeface="Wingdings" pitchFamily="2" charset="2"/>
              <a:buNone/>
              <a:defRPr/>
            </a:pPr>
            <a:r>
              <a:rPr lang="en-US" altLang="zh-CN"/>
              <a:t>#include&lt;stdio.h&gt;</a:t>
            </a:r>
          </a:p>
          <a:p>
            <a:pPr fontAlgn="auto">
              <a:spcAft>
                <a:spcPts val="0"/>
              </a:spcAft>
              <a:buFont typeface="Wingdings" pitchFamily="2" charset="2"/>
              <a:buNone/>
              <a:defRPr/>
            </a:pPr>
            <a:r>
              <a:rPr lang="en-US" altLang="zh-CN"/>
              <a:t>int main()</a:t>
            </a:r>
          </a:p>
          <a:p>
            <a:pPr fontAlgn="auto">
              <a:spcAft>
                <a:spcPts val="0"/>
              </a:spcAft>
              <a:buFont typeface="Wingdings" pitchFamily="2" charset="2"/>
              <a:buNone/>
              <a:defRPr/>
            </a:pPr>
            <a:r>
              <a:rPr lang="en-US" altLang="zh-CN"/>
              <a:t>{  	int x=10; float y=3.1416; char c= ' A' ;</a:t>
            </a:r>
          </a:p>
          <a:p>
            <a:pPr fontAlgn="auto">
              <a:spcAft>
                <a:spcPts val="0"/>
              </a:spcAft>
              <a:buFont typeface="Wingdings" pitchFamily="2" charset="2"/>
              <a:buNone/>
              <a:defRPr/>
            </a:pPr>
            <a:r>
              <a:rPr lang="en-US" altLang="zh-CN"/>
              <a:t>		printf("%d,%3d,%-3d\n", x, x, x);</a:t>
            </a:r>
          </a:p>
          <a:p>
            <a:pPr fontAlgn="auto">
              <a:spcAft>
                <a:spcPts val="0"/>
              </a:spcAft>
              <a:buFont typeface="Wingdings" pitchFamily="2" charset="2"/>
              <a:buNone/>
              <a:defRPr/>
            </a:pPr>
            <a:r>
              <a:rPr lang="en-US" altLang="zh-CN"/>
              <a:t>   	printf("%f,%10f,%-10f\n", y, y, y);</a:t>
            </a:r>
          </a:p>
          <a:p>
            <a:pPr fontAlgn="auto">
              <a:spcAft>
                <a:spcPts val="0"/>
              </a:spcAft>
              <a:buFont typeface="Wingdings" pitchFamily="2" charset="2"/>
              <a:buNone/>
              <a:defRPr/>
            </a:pPr>
            <a:r>
              <a:rPr lang="en-US" altLang="zh-CN"/>
              <a:t>   	printf("%8.2f,%.2f,%4f\n", y, y, y);</a:t>
            </a:r>
          </a:p>
          <a:p>
            <a:pPr fontAlgn="auto">
              <a:spcAft>
                <a:spcPts val="0"/>
              </a:spcAft>
              <a:buFont typeface="Wingdings" pitchFamily="2" charset="2"/>
              <a:buNone/>
              <a:defRPr/>
            </a:pPr>
            <a:r>
              <a:rPr lang="en-US" altLang="zh-CN"/>
              <a:t>  		printf("%e,%10.2e\n", y, y);</a:t>
            </a:r>
          </a:p>
          <a:p>
            <a:pPr fontAlgn="auto">
              <a:spcAft>
                <a:spcPts val="0"/>
              </a:spcAft>
              <a:buFont typeface="Wingdings" pitchFamily="2" charset="2"/>
              <a:buNone/>
              <a:defRPr/>
            </a:pPr>
            <a:r>
              <a:rPr lang="en-US" altLang="zh-CN"/>
              <a:t>    	printf("%c,%d,%o,%x,%u\n", c, c, c, c,c);</a:t>
            </a:r>
          </a:p>
          <a:p>
            <a:pPr fontAlgn="auto">
              <a:spcAft>
                <a:spcPts val="0"/>
              </a:spcAft>
              <a:buFont typeface="Wingdings" pitchFamily="2" charset="2"/>
              <a:buNone/>
              <a:defRPr/>
            </a:pPr>
            <a:r>
              <a:rPr lang="en-US" altLang="zh-CN"/>
              <a:t>		printf("%s,%5.3s,%-5s,%15s\n", "I Love China", "I Love 	China", "I Love China", "I Love China");</a:t>
            </a:r>
          </a:p>
          <a:p>
            <a:pPr fontAlgn="auto">
              <a:spcAft>
                <a:spcPts val="0"/>
              </a:spcAft>
              <a:buFont typeface="Wingdings" pitchFamily="2" charset="2"/>
              <a:buNone/>
              <a:defRPr/>
            </a:pPr>
            <a:r>
              <a:rPr lang="en-US" altLang="zh-CN"/>
              <a:t>}</a:t>
            </a:r>
            <a:endParaRPr lang="zh-CN" altLang="en-US"/>
          </a:p>
        </p:txBody>
      </p:sp>
    </p:spTree>
    <p:extLst>
      <p:ext uri="{BB962C8B-B14F-4D97-AF65-F5344CB8AC3E}">
        <p14:creationId xmlns:p14="http://schemas.microsoft.com/office/powerpoint/2010/main" val="32137821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254490"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smtClean="0"/>
              <a:t>scanf</a:t>
            </a:r>
            <a:r>
              <a:rPr lang="zh-CN" altLang="en-US" sz="2400" b="1"/>
              <a:t>（格式控制</a:t>
            </a:r>
            <a:r>
              <a:rPr lang="zh-CN" altLang="en-US" sz="2400" b="1" smtClean="0"/>
              <a:t>，</a:t>
            </a:r>
            <a:r>
              <a:rPr lang="zh-CN" altLang="en-US" sz="2400" b="1"/>
              <a:t>地址</a:t>
            </a:r>
            <a:r>
              <a:rPr lang="zh-CN" altLang="en-US" sz="2400" b="1" smtClean="0"/>
              <a:t>表</a:t>
            </a:r>
            <a:r>
              <a:rPr lang="zh-CN" altLang="en-US" sz="2400" b="1"/>
              <a:t>列）</a:t>
            </a:r>
          </a:p>
        </p:txBody>
      </p:sp>
      <p:sp>
        <p:nvSpPr>
          <p:cNvPr id="15" name="MH_Desc_1"/>
          <p:cNvSpPr/>
          <p:nvPr>
            <p:custDataLst>
              <p:tags r:id="rId1"/>
            </p:custDataLst>
          </p:nvPr>
        </p:nvSpPr>
        <p:spPr>
          <a:xfrm>
            <a:off x="1636643" y="2764044"/>
            <a:ext cx="9552177" cy="39065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a:solidFill>
                  <a:schemeClr val="tx1"/>
                </a:solidFill>
              </a:rPr>
              <a:t>(1) “</a:t>
            </a:r>
            <a:r>
              <a:rPr lang="zh-CN" altLang="en-US" sz="2400" b="1">
                <a:solidFill>
                  <a:schemeClr val="tx1"/>
                </a:solidFill>
              </a:rPr>
              <a:t>格式控制</a:t>
            </a:r>
            <a:r>
              <a:rPr lang="zh-CN" altLang="en-US" sz="2400">
                <a:solidFill>
                  <a:schemeClr val="tx1"/>
                </a:solidFill>
              </a:rPr>
              <a:t>”是用双引号括起来的一个字符串</a:t>
            </a:r>
            <a:r>
              <a:rPr lang="zh-CN" altLang="en-US" sz="2400" smtClean="0">
                <a:solidFill>
                  <a:schemeClr val="tx1"/>
                </a:solidFill>
              </a:rPr>
              <a:t>，含义同</a:t>
            </a:r>
            <a:r>
              <a:rPr lang="en-US" altLang="zh-CN" sz="2400" smtClean="0">
                <a:solidFill>
                  <a:schemeClr val="tx1"/>
                </a:solidFill>
              </a:rPr>
              <a:t>printf</a:t>
            </a:r>
            <a:r>
              <a:rPr lang="zh-CN" altLang="en-US" sz="2400" smtClean="0">
                <a:solidFill>
                  <a:schemeClr val="tx1"/>
                </a:solidFill>
              </a:rPr>
              <a:t>函数。包括：</a:t>
            </a:r>
            <a:r>
              <a:rPr lang="en-US" altLang="zh-CN" sz="2400" smtClean="0">
                <a:solidFill>
                  <a:schemeClr val="tx1"/>
                </a:solidFill>
              </a:rPr>
              <a:t> </a:t>
            </a:r>
            <a:endParaRPr lang="en-US" altLang="zh-CN" sz="2400">
              <a:solidFill>
                <a:schemeClr val="tx1"/>
              </a:solidFill>
            </a:endParaRPr>
          </a:p>
          <a:p>
            <a:pPr algn="just">
              <a:lnSpc>
                <a:spcPct val="150000"/>
              </a:lnSpc>
              <a:defRPr/>
            </a:pPr>
            <a:r>
              <a:rPr lang="en-US" altLang="zh-CN" sz="2400" smtClean="0">
                <a:solidFill>
                  <a:schemeClr val="tx1"/>
                </a:solidFill>
              </a:rPr>
              <a:t>① </a:t>
            </a:r>
            <a:r>
              <a:rPr lang="zh-CN" altLang="en-US" sz="2400" b="1">
                <a:solidFill>
                  <a:schemeClr val="tx1"/>
                </a:solidFill>
              </a:rPr>
              <a:t>格式声明</a:t>
            </a:r>
            <a:r>
              <a:rPr lang="zh-CN" altLang="en-US" sz="2400" smtClean="0">
                <a:solidFill>
                  <a:schemeClr val="tx1"/>
                </a:solidFill>
              </a:rPr>
              <a:t>。以</a:t>
            </a:r>
            <a:r>
              <a:rPr lang="en-US" altLang="zh-CN" sz="2400" smtClean="0">
                <a:solidFill>
                  <a:schemeClr val="tx1"/>
                </a:solidFill>
              </a:rPr>
              <a:t>%</a:t>
            </a:r>
            <a:r>
              <a:rPr lang="zh-CN" altLang="en-US" sz="2400" smtClean="0">
                <a:solidFill>
                  <a:schemeClr val="tx1"/>
                </a:solidFill>
              </a:rPr>
              <a:t>开始，以一个格式字符结束，中间可以插入附加的字符。</a:t>
            </a:r>
            <a:endParaRPr lang="zh-CN" altLang="en-US" sz="2400">
              <a:solidFill>
                <a:schemeClr val="tx1"/>
              </a:solidFill>
            </a:endParaRPr>
          </a:p>
          <a:p>
            <a:pPr algn="just">
              <a:lnSpc>
                <a:spcPct val="150000"/>
              </a:lnSpc>
              <a:defRPr/>
            </a:pPr>
            <a:r>
              <a:rPr lang="zh-CN" altLang="en-US" sz="2400" smtClean="0">
                <a:solidFill>
                  <a:schemeClr val="tx1"/>
                </a:solidFill>
              </a:rPr>
              <a:t>② </a:t>
            </a:r>
            <a:r>
              <a:rPr lang="zh-CN" altLang="en-US" sz="2400" b="1">
                <a:solidFill>
                  <a:schemeClr val="tx1"/>
                </a:solidFill>
              </a:rPr>
              <a:t>普通字符</a:t>
            </a:r>
            <a:r>
              <a:rPr lang="zh-CN" altLang="en-US" sz="2400" smtClean="0">
                <a:solidFill>
                  <a:schemeClr val="tx1"/>
                </a:solidFill>
              </a:rPr>
              <a:t>。</a:t>
            </a:r>
            <a:endParaRPr lang="en-US" altLang="zh-CN" sz="2400" smtClean="0">
              <a:solidFill>
                <a:schemeClr val="tx1"/>
              </a:solidFill>
            </a:endParaRPr>
          </a:p>
          <a:p>
            <a:pPr algn="just">
              <a:lnSpc>
                <a:spcPct val="150000"/>
              </a:lnSpc>
              <a:defRPr/>
            </a:pPr>
            <a:r>
              <a:rPr lang="zh-CN" altLang="en-US" sz="2400" smtClean="0">
                <a:solidFill>
                  <a:schemeClr val="tx1"/>
                </a:solidFill>
              </a:rPr>
              <a:t> </a:t>
            </a:r>
            <a:r>
              <a:rPr lang="en-US" altLang="zh-CN" sz="2400" smtClean="0">
                <a:solidFill>
                  <a:schemeClr val="tx1"/>
                </a:solidFill>
              </a:rPr>
              <a:t>(</a:t>
            </a:r>
            <a:r>
              <a:rPr lang="en-US" altLang="zh-CN" sz="2400">
                <a:solidFill>
                  <a:schemeClr val="tx1"/>
                </a:solidFill>
              </a:rPr>
              <a:t>2) </a:t>
            </a:r>
            <a:r>
              <a:rPr lang="zh-CN" altLang="en-US" sz="2400" b="1" smtClean="0">
                <a:solidFill>
                  <a:schemeClr val="tx1"/>
                </a:solidFill>
              </a:rPr>
              <a:t>地址表</a:t>
            </a:r>
            <a:r>
              <a:rPr lang="zh-CN" altLang="en-US" sz="2400" b="1">
                <a:solidFill>
                  <a:schemeClr val="tx1"/>
                </a:solidFill>
              </a:rPr>
              <a:t>列</a:t>
            </a:r>
            <a:r>
              <a:rPr lang="zh-CN" altLang="en-US" sz="2400">
                <a:solidFill>
                  <a:schemeClr val="tx1"/>
                </a:solidFill>
              </a:rPr>
              <a:t>是由若干个地址组成的表列，可以是变量的地址，或字符串的首</a:t>
            </a:r>
            <a:r>
              <a:rPr lang="zh-CN" altLang="en-US" sz="2400" smtClean="0">
                <a:solidFill>
                  <a:schemeClr val="tx1"/>
                </a:solidFill>
              </a:rPr>
              <a:t>地址。</a:t>
            </a:r>
            <a:endParaRPr lang="zh-CN" altLang="en-US" sz="24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918" y="619177"/>
            <a:ext cx="4781903" cy="183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2048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3" y="1184045"/>
            <a:ext cx="9638145"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smtClean="0"/>
              <a:t>%  </a:t>
            </a:r>
            <a:r>
              <a:rPr lang="zh-CN" altLang="en-US" sz="2800" b="1" smtClean="0"/>
              <a:t>附加字符  格式字符</a:t>
            </a:r>
            <a:endParaRPr lang="zh-CN" altLang="en-US" sz="2800" b="1"/>
          </a:p>
        </p:txBody>
      </p:sp>
      <p:graphicFrame>
        <p:nvGraphicFramePr>
          <p:cNvPr id="16" name="表格 15"/>
          <p:cNvGraphicFramePr>
            <a:graphicFrameLocks noGrp="1"/>
          </p:cNvGraphicFramePr>
          <p:nvPr>
            <p:extLst>
              <p:ext uri="{D42A27DB-BD31-4B8C-83A1-F6EECF244321}">
                <p14:modId xmlns:p14="http://schemas.microsoft.com/office/powerpoint/2010/main" val="4124962560"/>
              </p:ext>
            </p:extLst>
          </p:nvPr>
        </p:nvGraphicFramePr>
        <p:xfrm>
          <a:off x="1274694" y="1820225"/>
          <a:ext cx="9668126" cy="4791431"/>
        </p:xfrm>
        <a:graphic>
          <a:graphicData uri="http://schemas.openxmlformats.org/drawingml/2006/table">
            <a:tbl>
              <a:tblPr firstRow="1" firstCol="1">
                <a:tableStyleId>{21E4AEA4-8DFA-4A89-87EB-49C32662AFE0}</a:tableStyleId>
              </a:tblPr>
              <a:tblGrid>
                <a:gridCol w="1441142">
                  <a:extLst>
                    <a:ext uri="{9D8B030D-6E8A-4147-A177-3AD203B41FA5}">
                      <a16:colId xmlns:a16="http://schemas.microsoft.com/office/drawing/2014/main" xmlns="" val="20000"/>
                    </a:ext>
                  </a:extLst>
                </a:gridCol>
                <a:gridCol w="8226984">
                  <a:extLst>
                    <a:ext uri="{9D8B030D-6E8A-4147-A177-3AD203B41FA5}">
                      <a16:colId xmlns:a16="http://schemas.microsoft.com/office/drawing/2014/main" xmlns="" val="20001"/>
                    </a:ext>
                  </a:extLst>
                </a:gridCol>
              </a:tblGrid>
              <a:tr h="501673">
                <a:tc>
                  <a:txBody>
                    <a:bodyPr/>
                    <a:lstStyle/>
                    <a:p>
                      <a:pPr algn="ctr" fontAlgn="auto">
                        <a:lnSpc>
                          <a:spcPct val="100000"/>
                        </a:lnSpc>
                        <a:spcBef>
                          <a:spcPts val="0"/>
                        </a:spcBef>
                        <a:spcAft>
                          <a:spcPts val="0"/>
                        </a:spcAft>
                      </a:pPr>
                      <a:r>
                        <a:rPr lang="zh-CN" altLang="en-US" sz="2400" b="1" kern="100" smtClean="0">
                          <a:solidFill>
                            <a:schemeClr val="tx1"/>
                          </a:solidFill>
                          <a:latin typeface="+mn-ea"/>
                          <a:ea typeface="+mn-ea"/>
                        </a:rPr>
                        <a:t>格式</a:t>
                      </a:r>
                      <a:endParaRPr lang="en-US" altLang="zh-CN" sz="2400" b="1" kern="100" smtClean="0">
                        <a:solidFill>
                          <a:schemeClr val="tx1"/>
                        </a:solidFill>
                        <a:latin typeface="+mn-ea"/>
                        <a:ea typeface="+mn-ea"/>
                      </a:endParaRPr>
                    </a:p>
                    <a:p>
                      <a:pPr algn="ctr" fontAlgn="auto">
                        <a:lnSpc>
                          <a:spcPct val="100000"/>
                        </a:lnSpc>
                        <a:spcBef>
                          <a:spcPts val="0"/>
                        </a:spcBef>
                        <a:spcAft>
                          <a:spcPts val="0"/>
                        </a:spcAft>
                      </a:pPr>
                      <a:r>
                        <a:rPr lang="zh-CN" altLang="en-US" sz="2400" b="1" kern="100" smtClean="0">
                          <a:solidFill>
                            <a:schemeClr val="tx1"/>
                          </a:solidFill>
                          <a:latin typeface="+mn-ea"/>
                          <a:ea typeface="+mn-ea"/>
                        </a:rPr>
                        <a:t>字符</a:t>
                      </a:r>
                      <a:endParaRPr lang="zh-CN" sz="2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2400" b="1" kern="100" smtClean="0">
                          <a:solidFill>
                            <a:schemeClr val="tx1"/>
                          </a:solidFill>
                          <a:latin typeface="+mn-ea"/>
                          <a:ea typeface="+mn-ea"/>
                        </a:rPr>
                        <a:t>说    明</a:t>
                      </a:r>
                      <a:endParaRPr lang="zh-CN" sz="2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423233">
                <a:tc>
                  <a:txBody>
                    <a:bodyPr/>
                    <a:lstStyle/>
                    <a:p>
                      <a:pPr algn="ctr" fontAlgn="auto">
                        <a:lnSpc>
                          <a:spcPct val="100000"/>
                        </a:lnSpc>
                        <a:spcBef>
                          <a:spcPts val="0"/>
                        </a:spcBef>
                        <a:spcAft>
                          <a:spcPts val="0"/>
                        </a:spcAft>
                      </a:pPr>
                      <a:r>
                        <a:rPr lang="en-US" sz="2400" b="1" kern="100" dirty="0" err="1">
                          <a:solidFill>
                            <a:schemeClr val="tx1"/>
                          </a:solidFill>
                          <a:latin typeface="+mn-ea"/>
                          <a:ea typeface="+mn-ea"/>
                        </a:rPr>
                        <a:t>d,i</a:t>
                      </a:r>
                      <a:endParaRPr lang="zh-CN" sz="2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输入有符号的十进制整数</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423233">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cs typeface="+mn-cs"/>
                        </a:rPr>
                        <a:t>u</a:t>
                      </a:r>
                      <a:endParaRPr lang="zh-CN" sz="2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输入无符号的十进制整数</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423233">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rPr>
                        <a:t>o</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输入无符号的八进制整数</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423233">
                <a:tc>
                  <a:txBody>
                    <a:bodyPr/>
                    <a:lstStyle/>
                    <a:p>
                      <a:pPr algn="ctr" fontAlgn="auto">
                        <a:lnSpc>
                          <a:spcPct val="100000"/>
                        </a:lnSpc>
                        <a:spcBef>
                          <a:spcPts val="0"/>
                        </a:spcBef>
                        <a:spcAft>
                          <a:spcPts val="0"/>
                        </a:spcAft>
                      </a:pPr>
                      <a:r>
                        <a:rPr lang="en-US" sz="2400" b="1" kern="100" smtClean="0">
                          <a:solidFill>
                            <a:schemeClr val="tx1"/>
                          </a:solidFill>
                          <a:latin typeface="+mn-ea"/>
                          <a:ea typeface="+mn-ea"/>
                        </a:rPr>
                        <a:t>x,X</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cs typeface="Times New Roman"/>
                        </a:rPr>
                        <a:t>输入无符号的十六进制整数</a:t>
                      </a:r>
                      <a:r>
                        <a:rPr lang="en-US" altLang="zh-CN" sz="2400" b="0" kern="100" smtClean="0">
                          <a:solidFill>
                            <a:schemeClr val="tx1"/>
                          </a:solidFill>
                          <a:latin typeface="+mn-ea"/>
                          <a:ea typeface="+mn-ea"/>
                          <a:cs typeface="Times New Roman"/>
                        </a:rPr>
                        <a:t>(</a:t>
                      </a:r>
                      <a:r>
                        <a:rPr lang="zh-CN" altLang="en-US" sz="2400" b="0" kern="100" smtClean="0">
                          <a:solidFill>
                            <a:schemeClr val="tx1"/>
                          </a:solidFill>
                          <a:latin typeface="+mn-ea"/>
                          <a:ea typeface="+mn-ea"/>
                          <a:cs typeface="Times New Roman"/>
                        </a:rPr>
                        <a:t>大小写作用相同</a:t>
                      </a:r>
                      <a:r>
                        <a:rPr lang="en-US" altLang="zh-CN" sz="2400" b="0" kern="100" smtClean="0">
                          <a:solidFill>
                            <a:schemeClr val="tx1"/>
                          </a:solidFill>
                          <a:latin typeface="+mn-ea"/>
                          <a:ea typeface="+mn-ea"/>
                          <a:cs typeface="Times New Roman"/>
                        </a:rPr>
                        <a:t>)</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423233">
                <a:tc>
                  <a:txBody>
                    <a:bodyPr/>
                    <a:lstStyle/>
                    <a:p>
                      <a:pPr algn="ctr" fontAlgn="auto">
                        <a:lnSpc>
                          <a:spcPct val="100000"/>
                        </a:lnSpc>
                        <a:spcBef>
                          <a:spcPts val="0"/>
                        </a:spcBef>
                        <a:spcAft>
                          <a:spcPts val="0"/>
                        </a:spcAft>
                      </a:pPr>
                      <a:r>
                        <a:rPr lang="en-US" sz="2400" b="1" kern="100">
                          <a:solidFill>
                            <a:schemeClr val="tx1"/>
                          </a:solidFill>
                          <a:latin typeface="+mn-ea"/>
                          <a:ea typeface="+mn-ea"/>
                        </a:rPr>
                        <a:t>c</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输入单个字符</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501673">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cs typeface="+mn-cs"/>
                        </a:rPr>
                        <a:t>s</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输入字符串，将字符串送到一个字符数组中，在输入时以非空白字符开始，以第一个空白字符结束。字符串以串结束标志</a:t>
                      </a:r>
                      <a:r>
                        <a:rPr lang="en-US" altLang="zh-CN" sz="2400" b="0" kern="100" smtClean="0">
                          <a:solidFill>
                            <a:schemeClr val="tx1"/>
                          </a:solidFill>
                          <a:latin typeface="+mn-ea"/>
                          <a:ea typeface="+mn-ea"/>
                        </a:rPr>
                        <a:t>′\0′</a:t>
                      </a:r>
                      <a:r>
                        <a:rPr lang="zh-CN" altLang="en-US" sz="2400" b="0" kern="100" smtClean="0">
                          <a:solidFill>
                            <a:schemeClr val="tx1"/>
                          </a:solidFill>
                          <a:latin typeface="+mn-ea"/>
                          <a:ea typeface="+mn-ea"/>
                        </a:rPr>
                        <a:t>作为其最后一个字符</a:t>
                      </a:r>
                    </a:p>
                  </a:txBody>
                  <a:tcPr marL="68580" marR="68580" marT="0" marB="0" anchor="ctr"/>
                </a:tc>
                <a:extLst>
                  <a:ext uri="{0D108BD9-81ED-4DB2-BD59-A6C34878D82A}">
                    <a16:rowId xmlns:a16="http://schemas.microsoft.com/office/drawing/2014/main" xmlns="" val="10004"/>
                  </a:ext>
                </a:extLst>
              </a:tr>
              <a:tr h="423233">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cs typeface="Times New Roman"/>
                        </a:rPr>
                        <a:t>f</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输入实数，可以用小数形式或指数形式输入</a:t>
                      </a:r>
                      <a:endParaRPr lang="zh-CN" alt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423233">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cs typeface="+mn-cs"/>
                        </a:rPr>
                        <a:t>e,E,g,G</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与</a:t>
                      </a:r>
                      <a:r>
                        <a:rPr lang="en-US" altLang="zh-CN" sz="2400" b="0" kern="100" smtClean="0">
                          <a:solidFill>
                            <a:schemeClr val="tx1"/>
                          </a:solidFill>
                          <a:latin typeface="+mn-ea"/>
                          <a:ea typeface="+mn-ea"/>
                        </a:rPr>
                        <a:t>f</a:t>
                      </a:r>
                      <a:r>
                        <a:rPr lang="zh-CN" altLang="en-US" sz="2400" b="0" kern="100" smtClean="0">
                          <a:solidFill>
                            <a:schemeClr val="tx1"/>
                          </a:solidFill>
                          <a:latin typeface="+mn-ea"/>
                          <a:ea typeface="+mn-ea"/>
                        </a:rPr>
                        <a:t>作用相同，</a:t>
                      </a:r>
                      <a:r>
                        <a:rPr lang="en-US" altLang="zh-CN" sz="2400" b="0" kern="100" smtClean="0">
                          <a:solidFill>
                            <a:schemeClr val="tx1"/>
                          </a:solidFill>
                          <a:latin typeface="+mn-ea"/>
                          <a:ea typeface="+mn-ea"/>
                        </a:rPr>
                        <a:t>e</a:t>
                      </a:r>
                      <a:r>
                        <a:rPr lang="zh-CN" altLang="en-US" sz="2400" b="0" kern="100" smtClean="0">
                          <a:solidFill>
                            <a:schemeClr val="tx1"/>
                          </a:solidFill>
                          <a:latin typeface="+mn-ea"/>
                          <a:ea typeface="+mn-ea"/>
                        </a:rPr>
                        <a:t>与</a:t>
                      </a:r>
                      <a:r>
                        <a:rPr lang="en-US" altLang="zh-CN" sz="2400" b="0" kern="100" smtClean="0">
                          <a:solidFill>
                            <a:schemeClr val="tx1"/>
                          </a:solidFill>
                          <a:latin typeface="+mn-ea"/>
                          <a:ea typeface="+mn-ea"/>
                        </a:rPr>
                        <a:t>f</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g</a:t>
                      </a:r>
                      <a:r>
                        <a:rPr lang="zh-CN" altLang="en-US" sz="2400" b="0" kern="100" smtClean="0">
                          <a:solidFill>
                            <a:schemeClr val="tx1"/>
                          </a:solidFill>
                          <a:latin typeface="+mn-ea"/>
                          <a:ea typeface="+mn-ea"/>
                        </a:rPr>
                        <a:t>可以互相替换</a:t>
                      </a:r>
                      <a:r>
                        <a:rPr lang="en-US" altLang="zh-CN" sz="2400" b="0" kern="100" smtClean="0">
                          <a:solidFill>
                            <a:schemeClr val="tx1"/>
                          </a:solidFill>
                          <a:latin typeface="+mn-ea"/>
                          <a:ea typeface="+mn-ea"/>
                        </a:rPr>
                        <a:t>(</a:t>
                      </a:r>
                      <a:r>
                        <a:rPr lang="zh-CN" altLang="en-US" sz="2400" b="0" kern="100" smtClean="0">
                          <a:solidFill>
                            <a:schemeClr val="tx1"/>
                          </a:solidFill>
                          <a:latin typeface="+mn-ea"/>
                          <a:ea typeface="+mn-ea"/>
                        </a:rPr>
                        <a:t>大小写作用相同</a:t>
                      </a:r>
                      <a:r>
                        <a:rPr lang="en-US" altLang="zh-CN" sz="2400" b="0" kern="100" smtClean="0">
                          <a:solidFill>
                            <a:schemeClr val="tx1"/>
                          </a:solidFill>
                          <a:latin typeface="+mn-ea"/>
                          <a:ea typeface="+mn-ea"/>
                        </a:rPr>
                        <a:t>)</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591653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3" y="1333945"/>
            <a:ext cx="7044847"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smtClean="0"/>
              <a:t>%  </a:t>
            </a:r>
            <a:r>
              <a:rPr lang="zh-CN" altLang="en-US" sz="2400" b="1" smtClean="0"/>
              <a:t>附加字符  格式字符</a:t>
            </a:r>
            <a:endParaRPr lang="zh-CN" altLang="en-US" sz="2400" b="1"/>
          </a:p>
        </p:txBody>
      </p:sp>
      <p:graphicFrame>
        <p:nvGraphicFramePr>
          <p:cNvPr id="17" name="表格 16"/>
          <p:cNvGraphicFramePr>
            <a:graphicFrameLocks noGrp="1"/>
          </p:cNvGraphicFramePr>
          <p:nvPr>
            <p:extLst>
              <p:ext uri="{D42A27DB-BD31-4B8C-83A1-F6EECF244321}">
                <p14:modId xmlns:p14="http://schemas.microsoft.com/office/powerpoint/2010/main" val="3993162260"/>
              </p:ext>
            </p:extLst>
          </p:nvPr>
        </p:nvGraphicFramePr>
        <p:xfrm>
          <a:off x="1274693" y="2086890"/>
          <a:ext cx="9323353" cy="2560320"/>
        </p:xfrm>
        <a:graphic>
          <a:graphicData uri="http://schemas.openxmlformats.org/drawingml/2006/table">
            <a:tbl>
              <a:tblPr firstRow="1" firstCol="1">
                <a:tableStyleId>{21E4AEA4-8DFA-4A89-87EB-49C32662AFE0}</a:tableStyleId>
              </a:tblPr>
              <a:tblGrid>
                <a:gridCol w="1361947">
                  <a:extLst>
                    <a:ext uri="{9D8B030D-6E8A-4147-A177-3AD203B41FA5}">
                      <a16:colId xmlns:a16="http://schemas.microsoft.com/office/drawing/2014/main" xmlns="" val="20000"/>
                    </a:ext>
                  </a:extLst>
                </a:gridCol>
                <a:gridCol w="7961406">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2400" b="1" kern="100" smtClean="0">
                          <a:solidFill>
                            <a:schemeClr val="tx1"/>
                          </a:solidFill>
                          <a:latin typeface="+mn-ea"/>
                          <a:ea typeface="+mn-ea"/>
                        </a:rPr>
                        <a:t>附加</a:t>
                      </a:r>
                      <a:endParaRPr lang="en-US" altLang="zh-CN" sz="2400" b="1" kern="100" smtClean="0">
                        <a:solidFill>
                          <a:schemeClr val="tx1"/>
                        </a:solidFill>
                        <a:latin typeface="+mn-ea"/>
                        <a:ea typeface="+mn-ea"/>
                      </a:endParaRPr>
                    </a:p>
                    <a:p>
                      <a:pPr algn="ctr" fontAlgn="auto">
                        <a:lnSpc>
                          <a:spcPct val="100000"/>
                        </a:lnSpc>
                        <a:spcBef>
                          <a:spcPts val="0"/>
                        </a:spcBef>
                        <a:spcAft>
                          <a:spcPts val="0"/>
                        </a:spcAft>
                      </a:pPr>
                      <a:r>
                        <a:rPr lang="zh-CN" altLang="en-US" sz="2400" b="1" kern="100" smtClean="0">
                          <a:solidFill>
                            <a:schemeClr val="tx1"/>
                          </a:solidFill>
                          <a:latin typeface="+mn-ea"/>
                          <a:ea typeface="+mn-ea"/>
                        </a:rPr>
                        <a:t>字符</a:t>
                      </a:r>
                      <a:endParaRPr lang="zh-CN" sz="2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2400" b="1" kern="100" smtClean="0">
                          <a:solidFill>
                            <a:schemeClr val="tx1"/>
                          </a:solidFill>
                          <a:latin typeface="+mn-ea"/>
                          <a:ea typeface="+mn-ea"/>
                        </a:rPr>
                        <a:t>说    明</a:t>
                      </a:r>
                      <a:endParaRPr lang="zh-CN" sz="2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altLang="zh-CN" sz="2400" b="1" kern="100" smtClean="0">
                          <a:solidFill>
                            <a:schemeClr val="tx1"/>
                          </a:solidFill>
                          <a:latin typeface="+mn-ea"/>
                          <a:ea typeface="+mn-ea"/>
                        </a:rPr>
                        <a:t>l</a:t>
                      </a:r>
                      <a:endParaRPr lang="zh-CN" sz="2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输入长整型数据（可用</a:t>
                      </a:r>
                      <a:r>
                        <a:rPr lang="en-US" altLang="zh-CN" sz="2400" b="0" kern="100" smtClean="0">
                          <a:solidFill>
                            <a:schemeClr val="tx1"/>
                          </a:solidFill>
                          <a:latin typeface="+mn-ea"/>
                          <a:ea typeface="+mn-ea"/>
                        </a:rPr>
                        <a:t>%ld</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%lo</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%lx</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%lu</a:t>
                      </a:r>
                      <a:r>
                        <a:rPr lang="zh-CN" altLang="en-US" sz="2400" b="0" kern="100" smtClean="0">
                          <a:solidFill>
                            <a:schemeClr val="tx1"/>
                          </a:solidFill>
                          <a:latin typeface="+mn-ea"/>
                          <a:ea typeface="+mn-ea"/>
                        </a:rPr>
                        <a:t>）以及</a:t>
                      </a:r>
                      <a:r>
                        <a:rPr lang="en-US" altLang="zh-CN" sz="2400" b="0" kern="100" smtClean="0">
                          <a:solidFill>
                            <a:schemeClr val="tx1"/>
                          </a:solidFill>
                          <a:latin typeface="+mn-ea"/>
                          <a:ea typeface="+mn-ea"/>
                        </a:rPr>
                        <a:t>double</a:t>
                      </a:r>
                      <a:r>
                        <a:rPr lang="zh-CN" altLang="en-US" sz="2400" b="0" kern="100" smtClean="0">
                          <a:solidFill>
                            <a:schemeClr val="tx1"/>
                          </a:solidFill>
                          <a:latin typeface="+mn-ea"/>
                          <a:ea typeface="+mn-ea"/>
                        </a:rPr>
                        <a:t>型数据（用</a:t>
                      </a:r>
                      <a:r>
                        <a:rPr lang="en-US" altLang="zh-CN" sz="2400" b="0" kern="100" smtClean="0">
                          <a:solidFill>
                            <a:schemeClr val="tx1"/>
                          </a:solidFill>
                          <a:latin typeface="+mn-ea"/>
                          <a:ea typeface="+mn-ea"/>
                        </a:rPr>
                        <a:t>%lf</a:t>
                      </a:r>
                      <a:r>
                        <a:rPr lang="zh-CN" altLang="en-US" sz="2400" b="0" kern="100" smtClean="0">
                          <a:solidFill>
                            <a:schemeClr val="tx1"/>
                          </a:solidFill>
                          <a:latin typeface="+mn-ea"/>
                          <a:ea typeface="+mn-ea"/>
                        </a:rPr>
                        <a:t>或</a:t>
                      </a:r>
                      <a:r>
                        <a:rPr lang="en-US" altLang="zh-CN" sz="2400" b="0" kern="100" smtClean="0">
                          <a:solidFill>
                            <a:schemeClr val="tx1"/>
                          </a:solidFill>
                          <a:latin typeface="+mn-ea"/>
                          <a:ea typeface="+mn-ea"/>
                        </a:rPr>
                        <a:t>%le</a:t>
                      </a:r>
                      <a:r>
                        <a:rPr lang="zh-CN" altLang="en-US" sz="2400" b="0" kern="100" smtClean="0">
                          <a:solidFill>
                            <a:schemeClr val="tx1"/>
                          </a:solidFill>
                          <a:latin typeface="+mn-ea"/>
                          <a:ea typeface="+mn-ea"/>
                        </a:rPr>
                        <a:t>）</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2400" b="1" kern="100" smtClean="0">
                          <a:solidFill>
                            <a:schemeClr val="tx1"/>
                          </a:solidFill>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输入短整型数据（可用</a:t>
                      </a:r>
                      <a:r>
                        <a:rPr lang="en-US" altLang="zh-CN" sz="2400" b="0" kern="100" smtClean="0">
                          <a:solidFill>
                            <a:schemeClr val="tx1"/>
                          </a:solidFill>
                          <a:latin typeface="+mn-ea"/>
                          <a:ea typeface="+mn-ea"/>
                        </a:rPr>
                        <a:t>%hd</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%ho</a:t>
                      </a:r>
                      <a:r>
                        <a:rPr lang="zh-CN" altLang="en-US" sz="2400" b="0" kern="100" smtClean="0">
                          <a:solidFill>
                            <a:schemeClr val="tx1"/>
                          </a:solidFill>
                          <a:latin typeface="+mn-ea"/>
                          <a:ea typeface="+mn-ea"/>
                        </a:rPr>
                        <a:t>，</a:t>
                      </a:r>
                      <a:r>
                        <a:rPr lang="en-US" altLang="zh-CN" sz="2400" b="0" kern="100" smtClean="0">
                          <a:solidFill>
                            <a:schemeClr val="tx1"/>
                          </a:solidFill>
                          <a:latin typeface="+mn-ea"/>
                          <a:ea typeface="+mn-ea"/>
                        </a:rPr>
                        <a:t>%hx</a:t>
                      </a:r>
                      <a:r>
                        <a:rPr lang="zh-CN" altLang="en-US" sz="2400" b="0" kern="100" smtClean="0">
                          <a:solidFill>
                            <a:schemeClr val="tx1"/>
                          </a:solidFill>
                          <a:latin typeface="+mn-ea"/>
                          <a:ea typeface="+mn-ea"/>
                        </a:rPr>
                        <a:t>）</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zh-CN" altLang="en-US" sz="2400" b="1" kern="100" smtClean="0">
                          <a:solidFill>
                            <a:schemeClr val="tx1"/>
                          </a:solidFill>
                          <a:latin typeface="+mn-ea"/>
                          <a:ea typeface="+mn-ea"/>
                        </a:rPr>
                        <a:t>域宽</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指定输入数据所占宽度（列数），域宽应为正整数</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zh-CN" altLang="en-US" sz="2400" b="1" kern="100" smtClean="0">
                          <a:solidFill>
                            <a:schemeClr val="tx1"/>
                          </a:solidFill>
                          <a:latin typeface="+mn-ea"/>
                          <a:ea typeface="+mn-ea"/>
                          <a:cs typeface="+mn-cs"/>
                        </a:rPr>
                        <a:t>*</a:t>
                      </a:r>
                      <a:endParaRPr lang="zh-CN" sz="2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2400" b="0" kern="100" smtClean="0">
                          <a:solidFill>
                            <a:schemeClr val="tx1"/>
                          </a:solidFill>
                          <a:latin typeface="+mn-ea"/>
                          <a:ea typeface="+mn-ea"/>
                        </a:rPr>
                        <a:t>本输入项在读入后不赋给相应的变量</a:t>
                      </a:r>
                      <a:endParaRPr lang="zh-CN" sz="2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591653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3" y="1333945"/>
            <a:ext cx="9638145"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smtClean="0"/>
              <a:t>%  </a:t>
            </a:r>
            <a:r>
              <a:rPr lang="zh-CN" altLang="en-US" sz="2800" b="1" smtClean="0"/>
              <a:t>附加字符  格式字符</a:t>
            </a:r>
            <a:endParaRPr lang="zh-CN" altLang="en-US" sz="2800" b="1"/>
          </a:p>
        </p:txBody>
      </p:sp>
      <p:sp>
        <p:nvSpPr>
          <p:cNvPr id="18" name="MH_Desc_1"/>
          <p:cNvSpPr/>
          <p:nvPr>
            <p:custDataLst>
              <p:tags r:id="rId1"/>
            </p:custDataLst>
          </p:nvPr>
        </p:nvSpPr>
        <p:spPr>
          <a:xfrm>
            <a:off x="1274694" y="2025647"/>
            <a:ext cx="9638144"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2400" smtClean="0">
                <a:solidFill>
                  <a:schemeClr val="tx1"/>
                </a:solidFill>
              </a:rPr>
              <a:t>(1) scanf</a:t>
            </a:r>
            <a:r>
              <a:rPr lang="zh-CN" altLang="en-US" sz="2400">
                <a:solidFill>
                  <a:schemeClr val="tx1"/>
                </a:solidFill>
              </a:rPr>
              <a:t>函数中的格式控制后面应当是</a:t>
            </a:r>
            <a:r>
              <a:rPr lang="zh-CN" altLang="en-US" sz="2400" b="1">
                <a:solidFill>
                  <a:schemeClr val="tx1"/>
                </a:solidFill>
              </a:rPr>
              <a:t>变量地址</a:t>
            </a:r>
            <a:r>
              <a:rPr lang="zh-CN" altLang="en-US" sz="2400">
                <a:solidFill>
                  <a:schemeClr val="tx1"/>
                </a:solidFill>
              </a:rPr>
              <a:t>，而不是变量名</a:t>
            </a:r>
            <a:r>
              <a:rPr lang="zh-CN" altLang="en-US" sz="2400" smtClean="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r>
              <a:rPr lang="zh-CN" altLang="en-US" sz="2400" smtClean="0">
                <a:solidFill>
                  <a:schemeClr val="tx1"/>
                </a:solidFill>
              </a:rPr>
              <a:t>应</a:t>
            </a:r>
            <a:r>
              <a:rPr lang="zh-CN" altLang="en-US" sz="2400">
                <a:solidFill>
                  <a:schemeClr val="tx1"/>
                </a:solidFill>
              </a:rPr>
              <a:t>与上述格式说明匹配，否则将会出现错误。</a:t>
            </a:r>
          </a:p>
          <a:p>
            <a:pPr algn="just">
              <a:lnSpc>
                <a:spcPct val="120000"/>
              </a:lnSpc>
              <a:spcBef>
                <a:spcPts val="600"/>
              </a:spcBef>
              <a:spcAft>
                <a:spcPts val="600"/>
              </a:spcAft>
              <a:defRPr/>
            </a:pPr>
            <a:r>
              <a:rPr lang="en-US" altLang="zh-CN" sz="2400" smtClean="0">
                <a:solidFill>
                  <a:schemeClr val="tx1"/>
                </a:solidFill>
              </a:rPr>
              <a:t>(</a:t>
            </a:r>
            <a:r>
              <a:rPr lang="en-US" altLang="zh-CN" sz="2400">
                <a:solidFill>
                  <a:schemeClr val="tx1"/>
                </a:solidFill>
              </a:rPr>
              <a:t>2</a:t>
            </a:r>
            <a:r>
              <a:rPr lang="en-US" altLang="zh-CN" sz="2400" smtClean="0">
                <a:solidFill>
                  <a:schemeClr val="tx1"/>
                </a:solidFill>
              </a:rPr>
              <a:t>)</a:t>
            </a:r>
            <a:r>
              <a:rPr lang="zh-CN" altLang="en-US" sz="2400">
                <a:solidFill>
                  <a:schemeClr val="tx1"/>
                </a:solidFill>
              </a:rPr>
              <a:t>如果在格式控制字符串中除了格式声明以外还有其他字符，</a:t>
            </a:r>
            <a:r>
              <a:rPr lang="zh-CN" altLang="en-US" sz="2400" b="1">
                <a:solidFill>
                  <a:schemeClr val="tx1"/>
                </a:solidFill>
              </a:rPr>
              <a:t>则在输入数据时在对应的位置上</a:t>
            </a:r>
            <a:r>
              <a:rPr lang="zh-CN" altLang="en-US" sz="2400" b="1">
                <a:solidFill>
                  <a:schemeClr val="accent1"/>
                </a:solidFill>
              </a:rPr>
              <a:t>应输入</a:t>
            </a:r>
            <a:r>
              <a:rPr lang="zh-CN" altLang="en-US" sz="2400" b="1">
                <a:solidFill>
                  <a:schemeClr val="tx1"/>
                </a:solidFill>
              </a:rPr>
              <a:t>与这些字符相同的字符</a:t>
            </a:r>
            <a:r>
              <a:rPr lang="zh-CN" altLang="en-US" sz="2400" b="1" smtClean="0">
                <a:solidFill>
                  <a:schemeClr val="tx1"/>
                </a:solidFill>
              </a:rPr>
              <a:t>。</a:t>
            </a:r>
            <a:endParaRPr lang="en-US" altLang="zh-CN" sz="2400" b="1" smtClean="0">
              <a:solidFill>
                <a:schemeClr val="tx1"/>
              </a:solidFill>
            </a:endParaRPr>
          </a:p>
          <a:p>
            <a:pPr algn="just">
              <a:lnSpc>
                <a:spcPct val="120000"/>
              </a:lnSpc>
              <a:spcBef>
                <a:spcPts val="600"/>
              </a:spcBef>
              <a:spcAft>
                <a:spcPts val="600"/>
              </a:spcAft>
              <a:defRPr/>
            </a:pPr>
            <a:r>
              <a:rPr lang="en-US" altLang="zh-CN" sz="2400" smtClean="0">
                <a:solidFill>
                  <a:schemeClr val="tx1"/>
                </a:solidFill>
              </a:rPr>
              <a:t>(</a:t>
            </a:r>
            <a:r>
              <a:rPr lang="en-US" altLang="zh-CN" sz="2400">
                <a:solidFill>
                  <a:schemeClr val="tx1"/>
                </a:solidFill>
              </a:rPr>
              <a:t>3</a:t>
            </a:r>
            <a:r>
              <a:rPr lang="en-US" altLang="zh-CN" sz="2400" smtClean="0">
                <a:solidFill>
                  <a:schemeClr val="tx1"/>
                </a:solidFill>
              </a:rPr>
              <a:t>)</a:t>
            </a:r>
            <a:r>
              <a:rPr lang="zh-CN" altLang="en-US" sz="2400">
                <a:solidFill>
                  <a:schemeClr val="tx1"/>
                </a:solidFill>
              </a:rPr>
              <a:t>在用“％</a:t>
            </a:r>
            <a:r>
              <a:rPr lang="en-US" altLang="zh-CN" sz="2400">
                <a:solidFill>
                  <a:schemeClr val="tx1"/>
                </a:solidFill>
              </a:rPr>
              <a:t>c”</a:t>
            </a:r>
            <a:r>
              <a:rPr lang="zh-CN" altLang="en-US" sz="2400">
                <a:solidFill>
                  <a:schemeClr val="tx1"/>
                </a:solidFill>
              </a:rPr>
              <a:t>格式声明输入字符时，</a:t>
            </a:r>
            <a:r>
              <a:rPr lang="zh-CN" altLang="en-US" sz="2400" b="1">
                <a:solidFill>
                  <a:schemeClr val="accent1"/>
                </a:solidFill>
              </a:rPr>
              <a:t>空格字符</a:t>
            </a:r>
            <a:r>
              <a:rPr lang="zh-CN" altLang="en-US" sz="2400" b="1">
                <a:solidFill>
                  <a:schemeClr val="tx1"/>
                </a:solidFill>
              </a:rPr>
              <a:t>和</a:t>
            </a:r>
            <a:r>
              <a:rPr lang="zh-CN" altLang="en-US" sz="2400" b="1">
                <a:solidFill>
                  <a:schemeClr val="accent1"/>
                </a:solidFill>
              </a:rPr>
              <a:t>“转义字符”</a:t>
            </a:r>
            <a:r>
              <a:rPr lang="zh-CN" altLang="en-US" sz="2400" b="1">
                <a:solidFill>
                  <a:schemeClr val="tx1"/>
                </a:solidFill>
              </a:rPr>
              <a:t>中的字符都作为有效字符</a:t>
            </a:r>
            <a:r>
              <a:rPr lang="zh-CN" altLang="en-US" sz="2400" b="1" smtClean="0">
                <a:solidFill>
                  <a:schemeClr val="tx1"/>
                </a:solidFill>
              </a:rPr>
              <a:t>输入。</a:t>
            </a:r>
            <a:endParaRPr lang="en-US" altLang="zh-CN" sz="2400" b="1" smtClean="0">
              <a:solidFill>
                <a:schemeClr val="tx1"/>
              </a:solidFill>
            </a:endParaRPr>
          </a:p>
          <a:p>
            <a:pPr algn="just">
              <a:lnSpc>
                <a:spcPct val="120000"/>
              </a:lnSpc>
              <a:spcBef>
                <a:spcPts val="600"/>
              </a:spcBef>
              <a:spcAft>
                <a:spcPts val="600"/>
              </a:spcAft>
              <a:defRPr/>
            </a:pPr>
            <a:r>
              <a:rPr lang="en-US" altLang="zh-CN" sz="2400">
                <a:solidFill>
                  <a:schemeClr val="tx1"/>
                </a:solidFill>
              </a:rPr>
              <a:t>(4) </a:t>
            </a:r>
            <a:r>
              <a:rPr lang="zh-CN" altLang="en-US" sz="2400">
                <a:solidFill>
                  <a:schemeClr val="tx1"/>
                </a:solidFill>
              </a:rPr>
              <a:t>在输入数值数据时，如输入空格、回车、</a:t>
            </a:r>
            <a:r>
              <a:rPr lang="en-US" altLang="zh-CN" sz="2400">
                <a:solidFill>
                  <a:schemeClr val="tx1"/>
                </a:solidFill>
              </a:rPr>
              <a:t>Tab</a:t>
            </a:r>
            <a:r>
              <a:rPr lang="zh-CN" altLang="en-US" sz="2400">
                <a:solidFill>
                  <a:schemeClr val="tx1"/>
                </a:solidFill>
              </a:rPr>
              <a:t>键或</a:t>
            </a:r>
            <a:r>
              <a:rPr lang="zh-CN" altLang="en-US" sz="2400">
                <a:solidFill>
                  <a:schemeClr val="accent1"/>
                </a:solidFill>
              </a:rPr>
              <a:t>遇非法字符</a:t>
            </a:r>
            <a:r>
              <a:rPr lang="en-US" altLang="zh-CN" sz="2400">
                <a:solidFill>
                  <a:schemeClr val="tx1"/>
                </a:solidFill>
              </a:rPr>
              <a:t>(</a:t>
            </a:r>
            <a:r>
              <a:rPr lang="zh-CN" altLang="en-US" sz="2400">
                <a:solidFill>
                  <a:schemeClr val="tx1"/>
                </a:solidFill>
              </a:rPr>
              <a:t>不属于数值的字符</a:t>
            </a:r>
            <a:r>
              <a:rPr lang="en-US" altLang="zh-CN" sz="2400">
                <a:solidFill>
                  <a:schemeClr val="tx1"/>
                </a:solidFill>
              </a:rPr>
              <a:t>)</a:t>
            </a:r>
            <a:r>
              <a:rPr lang="zh-CN" altLang="en-US" sz="2400">
                <a:solidFill>
                  <a:schemeClr val="tx1"/>
                </a:solidFill>
              </a:rPr>
              <a:t>，认为该</a:t>
            </a:r>
            <a:r>
              <a:rPr lang="zh-CN" altLang="en-US" sz="2400">
                <a:solidFill>
                  <a:schemeClr val="accent1"/>
                </a:solidFill>
              </a:rPr>
              <a:t>数据结束</a:t>
            </a:r>
            <a:r>
              <a:rPr lang="zh-CN" altLang="en-US" sz="2400">
                <a:solidFill>
                  <a:schemeClr val="tx1"/>
                </a:solidFill>
              </a:rPr>
              <a:t>。</a:t>
            </a:r>
            <a:endParaRPr lang="en-US" altLang="zh-CN" sz="2400" smtClean="0">
              <a:solidFill>
                <a:schemeClr val="tx1"/>
              </a:solidFill>
            </a:endParaRPr>
          </a:p>
          <a:p>
            <a:pPr algn="just">
              <a:lnSpc>
                <a:spcPct val="120000"/>
              </a:lnSpc>
              <a:spcBef>
                <a:spcPts val="600"/>
              </a:spcBef>
              <a:spcAft>
                <a:spcPts val="600"/>
              </a:spcAft>
              <a:defRPr/>
            </a:pPr>
            <a:endParaRPr lang="en-US" altLang="zh-CN" sz="2400">
              <a:solidFill>
                <a:schemeClr val="tx1"/>
              </a:solidFill>
            </a:endParaRPr>
          </a:p>
        </p:txBody>
      </p:sp>
    </p:spTree>
    <p:extLst>
      <p:ext uri="{BB962C8B-B14F-4D97-AF65-F5344CB8AC3E}">
        <p14:creationId xmlns:p14="http://schemas.microsoft.com/office/powerpoint/2010/main" val="4205741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smtClean="0"/>
              <a:t>ASCII</a:t>
            </a:r>
            <a:r>
              <a:rPr lang="zh-CN" altLang="en-US" smtClean="0"/>
              <a:t>码表</a:t>
            </a:r>
            <a:endParaRPr lang="zh-CN" altLang="en-US"/>
          </a:p>
        </p:txBody>
      </p:sp>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6" name="MH_SubTitle_1"/>
          <p:cNvSpPr/>
          <p:nvPr>
            <p:custDataLst>
              <p:tags r:id="rId2"/>
            </p:custDataLst>
          </p:nvPr>
        </p:nvSpPr>
        <p:spPr>
          <a:xfrm>
            <a:off x="1477187" y="1613431"/>
            <a:ext cx="9481326"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sz="2400">
                <a:solidFill>
                  <a:srgbClr val="1C1C1C"/>
                </a:solidFill>
              </a:rPr>
              <a:t>字符</a:t>
            </a:r>
            <a:r>
              <a:rPr lang="en-US" altLang="zh-CN" sz="2400">
                <a:solidFill>
                  <a:srgbClr val="1C1C1C"/>
                </a:solidFill>
              </a:rPr>
              <a:t>′1′</a:t>
            </a:r>
            <a:r>
              <a:rPr lang="zh-CN" altLang="en-US" sz="2400">
                <a:solidFill>
                  <a:srgbClr val="1C1C1C"/>
                </a:solidFill>
              </a:rPr>
              <a:t>和整数</a:t>
            </a:r>
            <a:r>
              <a:rPr lang="en-US" altLang="zh-CN" sz="2400">
                <a:solidFill>
                  <a:srgbClr val="1C1C1C"/>
                </a:solidFill>
              </a:rPr>
              <a:t>1</a:t>
            </a:r>
            <a:r>
              <a:rPr lang="zh-CN" altLang="en-US" sz="2400">
                <a:solidFill>
                  <a:srgbClr val="1C1C1C"/>
                </a:solidFill>
              </a:rPr>
              <a:t>是不同的概念</a:t>
            </a:r>
            <a:r>
              <a:rPr lang="zh-CN" altLang="en-US" sz="2400" smtClean="0">
                <a:solidFill>
                  <a:srgbClr val="1C1C1C"/>
                </a:solidFill>
              </a:rPr>
              <a:t>。</a:t>
            </a: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smtClean="0">
                <a:solidFill>
                  <a:srgbClr val="1C1C1C"/>
                </a:solidFill>
              </a:rPr>
              <a:t>字符</a:t>
            </a:r>
            <a:r>
              <a:rPr lang="en-US" altLang="zh-CN" sz="2400">
                <a:solidFill>
                  <a:srgbClr val="1C1C1C"/>
                </a:solidFill>
              </a:rPr>
              <a:t>′1′</a:t>
            </a:r>
            <a:r>
              <a:rPr lang="zh-CN" altLang="en-US" sz="2400">
                <a:solidFill>
                  <a:srgbClr val="1C1C1C"/>
                </a:solidFill>
              </a:rPr>
              <a:t>只是代表一个形状为</a:t>
            </a:r>
            <a:r>
              <a:rPr lang="en-US" altLang="zh-CN" sz="2400">
                <a:solidFill>
                  <a:srgbClr val="1C1C1C"/>
                </a:solidFill>
              </a:rPr>
              <a:t>′1′</a:t>
            </a:r>
            <a:r>
              <a:rPr lang="zh-CN" altLang="en-US" sz="2400">
                <a:solidFill>
                  <a:srgbClr val="1C1C1C"/>
                </a:solidFill>
              </a:rPr>
              <a:t>的符号，在需要时按原样输出，在内存中以</a:t>
            </a:r>
            <a:r>
              <a:rPr lang="en-US" altLang="zh-CN" sz="2400">
                <a:solidFill>
                  <a:srgbClr val="1C1C1C"/>
                </a:solidFill>
              </a:rPr>
              <a:t>ASCII</a:t>
            </a:r>
            <a:r>
              <a:rPr lang="zh-CN" altLang="en-US" sz="2400">
                <a:solidFill>
                  <a:srgbClr val="1C1C1C"/>
                </a:solidFill>
              </a:rPr>
              <a:t>码形式存储，占</a:t>
            </a:r>
            <a:r>
              <a:rPr lang="en-US" altLang="zh-CN" sz="2400">
                <a:solidFill>
                  <a:srgbClr val="1C1C1C"/>
                </a:solidFill>
              </a:rPr>
              <a:t>1</a:t>
            </a:r>
            <a:r>
              <a:rPr lang="zh-CN" altLang="en-US" sz="2400">
                <a:solidFill>
                  <a:srgbClr val="1C1C1C"/>
                </a:solidFill>
              </a:rPr>
              <a:t>个</a:t>
            </a:r>
            <a:r>
              <a:rPr lang="zh-CN" altLang="en-US" sz="2400" smtClean="0">
                <a:solidFill>
                  <a:srgbClr val="1C1C1C"/>
                </a:solidFill>
              </a:rPr>
              <a:t>字节</a:t>
            </a:r>
            <a:r>
              <a:rPr lang="zh-CN" altLang="en-US" sz="2400">
                <a:solidFill>
                  <a:srgbClr val="1C1C1C"/>
                </a:solidFill>
              </a:rPr>
              <a:t>。</a:t>
            </a:r>
            <a:endParaRPr lang="en-US" altLang="zh-CN" sz="2400" smtClean="0">
              <a:solidFill>
                <a:srgbClr val="1C1C1C"/>
              </a:solidFill>
            </a:endParaRPr>
          </a:p>
          <a:p>
            <a:pPr>
              <a:lnSpc>
                <a:spcPct val="130000"/>
              </a:lnSpc>
              <a:defRPr/>
            </a:pP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smtClean="0">
                <a:solidFill>
                  <a:srgbClr val="1C1C1C"/>
                </a:solidFill>
              </a:rPr>
              <a:t>而</a:t>
            </a:r>
            <a:r>
              <a:rPr lang="zh-CN" altLang="en-US" sz="2400">
                <a:solidFill>
                  <a:srgbClr val="1C1C1C"/>
                </a:solidFill>
              </a:rPr>
              <a:t>整数</a:t>
            </a:r>
            <a:r>
              <a:rPr lang="en-US" altLang="zh-CN" sz="2400">
                <a:solidFill>
                  <a:srgbClr val="1C1C1C"/>
                </a:solidFill>
              </a:rPr>
              <a:t>1</a:t>
            </a:r>
            <a:r>
              <a:rPr lang="zh-CN" altLang="en-US" sz="2400">
                <a:solidFill>
                  <a:srgbClr val="1C1C1C"/>
                </a:solidFill>
              </a:rPr>
              <a:t>是以整数存储方式</a:t>
            </a:r>
            <a:r>
              <a:rPr lang="en-US" altLang="zh-CN" sz="2400">
                <a:solidFill>
                  <a:srgbClr val="1C1C1C"/>
                </a:solidFill>
              </a:rPr>
              <a:t>(</a:t>
            </a:r>
            <a:r>
              <a:rPr lang="zh-CN" altLang="en-US" sz="2400">
                <a:solidFill>
                  <a:srgbClr val="1C1C1C"/>
                </a:solidFill>
              </a:rPr>
              <a:t>二进制补码方式</a:t>
            </a:r>
            <a:r>
              <a:rPr lang="en-US" altLang="zh-CN" sz="2400">
                <a:solidFill>
                  <a:srgbClr val="1C1C1C"/>
                </a:solidFill>
              </a:rPr>
              <a:t>)</a:t>
            </a:r>
            <a:r>
              <a:rPr lang="zh-CN" altLang="en-US" sz="2400">
                <a:solidFill>
                  <a:srgbClr val="1C1C1C"/>
                </a:solidFill>
              </a:rPr>
              <a:t>存储的，占</a:t>
            </a:r>
            <a:r>
              <a:rPr lang="en-US" altLang="zh-CN" sz="2400">
                <a:solidFill>
                  <a:srgbClr val="1C1C1C"/>
                </a:solidFill>
              </a:rPr>
              <a:t>2</a:t>
            </a:r>
            <a:r>
              <a:rPr lang="zh-CN" altLang="en-US" sz="2400">
                <a:solidFill>
                  <a:srgbClr val="1C1C1C"/>
                </a:solidFill>
              </a:rPr>
              <a:t>个或</a:t>
            </a:r>
            <a:r>
              <a:rPr lang="en-US" altLang="zh-CN" sz="2400">
                <a:solidFill>
                  <a:srgbClr val="1C1C1C"/>
                </a:solidFill>
              </a:rPr>
              <a:t>4</a:t>
            </a:r>
            <a:r>
              <a:rPr lang="zh-CN" altLang="en-US" sz="2400">
                <a:solidFill>
                  <a:srgbClr val="1C1C1C"/>
                </a:solidFill>
              </a:rPr>
              <a:t>个</a:t>
            </a:r>
            <a:r>
              <a:rPr lang="zh-CN" altLang="en-US" sz="2400" smtClean="0">
                <a:solidFill>
                  <a:srgbClr val="1C1C1C"/>
                </a:solidFill>
              </a:rPr>
              <a:t>字节。</a:t>
            </a:r>
            <a:endParaRPr lang="en-US" altLang="zh-CN" sz="2400" smtClean="0">
              <a:solidFill>
                <a:srgbClr val="1C1C1C"/>
              </a:solidFill>
            </a:endParaRPr>
          </a:p>
          <a:p>
            <a:pPr>
              <a:lnSpc>
                <a:spcPct val="130000"/>
              </a:lnSpc>
              <a:defRPr/>
            </a:pPr>
            <a:endParaRPr lang="en-US" altLang="zh-CN" sz="2400" smtClean="0">
              <a:solidFill>
                <a:srgbClr val="1C1C1C"/>
              </a:solidFill>
            </a:endParaRPr>
          </a:p>
          <a:p>
            <a:pPr>
              <a:lnSpc>
                <a:spcPct val="130000"/>
              </a:lnSpc>
              <a:defRPr/>
            </a:pPr>
            <a:endParaRPr lang="en-US" altLang="zh-CN" sz="2400">
              <a:solidFill>
                <a:srgbClr val="1C1C1C"/>
              </a:solidFill>
            </a:endParaRPr>
          </a:p>
          <a:p>
            <a:pPr>
              <a:lnSpc>
                <a:spcPct val="130000"/>
              </a:lnSpc>
              <a:defRPr/>
            </a:pPr>
            <a:r>
              <a:rPr lang="zh-CN" altLang="en-US" sz="2400">
                <a:solidFill>
                  <a:srgbClr val="1C1C1C"/>
                </a:solidFill>
              </a:rPr>
              <a:t>整数运算</a:t>
            </a:r>
            <a:r>
              <a:rPr lang="en-US" altLang="zh-CN" sz="2400">
                <a:solidFill>
                  <a:srgbClr val="1C1C1C"/>
                </a:solidFill>
              </a:rPr>
              <a:t>1+1</a:t>
            </a:r>
            <a:r>
              <a:rPr lang="zh-CN" altLang="en-US" sz="2400">
                <a:solidFill>
                  <a:srgbClr val="1C1C1C"/>
                </a:solidFill>
              </a:rPr>
              <a:t>等于整数</a:t>
            </a:r>
            <a:r>
              <a:rPr lang="en-US" altLang="zh-CN" sz="2400">
                <a:solidFill>
                  <a:srgbClr val="1C1C1C"/>
                </a:solidFill>
              </a:rPr>
              <a:t>2</a:t>
            </a:r>
            <a:r>
              <a:rPr lang="zh-CN" altLang="en-US" sz="2400">
                <a:solidFill>
                  <a:srgbClr val="1C1C1C"/>
                </a:solidFill>
              </a:rPr>
              <a:t>，而字符</a:t>
            </a:r>
            <a:r>
              <a:rPr lang="en-US" altLang="zh-CN" sz="2400">
                <a:solidFill>
                  <a:srgbClr val="1C1C1C"/>
                </a:solidFill>
              </a:rPr>
              <a:t>′1′+′1′</a:t>
            </a:r>
            <a:r>
              <a:rPr lang="zh-CN" altLang="en-US" sz="2400">
                <a:solidFill>
                  <a:srgbClr val="1C1C1C"/>
                </a:solidFill>
              </a:rPr>
              <a:t>并不等于整数</a:t>
            </a:r>
            <a:r>
              <a:rPr lang="en-US" altLang="zh-CN" sz="2400">
                <a:solidFill>
                  <a:srgbClr val="1C1C1C"/>
                </a:solidFill>
              </a:rPr>
              <a:t>2</a:t>
            </a:r>
            <a:r>
              <a:rPr lang="zh-CN" altLang="en-US" sz="2400">
                <a:solidFill>
                  <a:srgbClr val="1C1C1C"/>
                </a:solidFill>
              </a:rPr>
              <a:t>或字符</a:t>
            </a:r>
            <a:r>
              <a:rPr lang="en-US" altLang="zh-CN" sz="2400">
                <a:solidFill>
                  <a:srgbClr val="1C1C1C"/>
                </a:solidFill>
              </a:rPr>
              <a:t>′2′</a:t>
            </a:r>
            <a:r>
              <a:rPr lang="zh-CN" altLang="en-US" sz="24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56272378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1</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09701186"/>
              </p:ext>
            </p:extLst>
          </p:nvPr>
        </p:nvGraphicFramePr>
        <p:xfrm>
          <a:off x="1638793" y="5161458"/>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1488054893"/>
                    </a:ext>
                  </a:extLst>
                </a:gridCol>
                <a:gridCol w="208280">
                  <a:extLst>
                    <a:ext uri="{9D8B030D-6E8A-4147-A177-3AD203B41FA5}">
                      <a16:colId xmlns:a16="http://schemas.microsoft.com/office/drawing/2014/main" xmlns="" val="823199903"/>
                    </a:ext>
                  </a:extLst>
                </a:gridCol>
                <a:gridCol w="208280">
                  <a:extLst>
                    <a:ext uri="{9D8B030D-6E8A-4147-A177-3AD203B41FA5}">
                      <a16:colId xmlns:a16="http://schemas.microsoft.com/office/drawing/2014/main" xmlns="" val="1783793917"/>
                    </a:ext>
                  </a:extLst>
                </a:gridCol>
                <a:gridCol w="208280">
                  <a:extLst>
                    <a:ext uri="{9D8B030D-6E8A-4147-A177-3AD203B41FA5}">
                      <a16:colId xmlns:a16="http://schemas.microsoft.com/office/drawing/2014/main" xmlns="" val="1947501418"/>
                    </a:ext>
                  </a:extLst>
                </a:gridCol>
                <a:gridCol w="208280">
                  <a:extLst>
                    <a:ext uri="{9D8B030D-6E8A-4147-A177-3AD203B41FA5}">
                      <a16:colId xmlns:a16="http://schemas.microsoft.com/office/drawing/2014/main" xmlns="" val="1219634496"/>
                    </a:ext>
                  </a:extLst>
                </a:gridCol>
                <a:gridCol w="208280">
                  <a:extLst>
                    <a:ext uri="{9D8B030D-6E8A-4147-A177-3AD203B41FA5}">
                      <a16:colId xmlns:a16="http://schemas.microsoft.com/office/drawing/2014/main" xmlns="" val="470505903"/>
                    </a:ext>
                  </a:extLst>
                </a:gridCol>
                <a:gridCol w="208280">
                  <a:extLst>
                    <a:ext uri="{9D8B030D-6E8A-4147-A177-3AD203B41FA5}">
                      <a16:colId xmlns:a16="http://schemas.microsoft.com/office/drawing/2014/main" xmlns="" val="2931338857"/>
                    </a:ext>
                  </a:extLst>
                </a:gridCol>
                <a:gridCol w="208280">
                  <a:extLst>
                    <a:ext uri="{9D8B030D-6E8A-4147-A177-3AD203B41FA5}">
                      <a16:colId xmlns:a16="http://schemas.microsoft.com/office/drawing/2014/main" xmlns="" val="3841631594"/>
                    </a:ext>
                  </a:extLst>
                </a:gridCol>
                <a:gridCol w="208280">
                  <a:extLst>
                    <a:ext uri="{9D8B030D-6E8A-4147-A177-3AD203B41FA5}">
                      <a16:colId xmlns:a16="http://schemas.microsoft.com/office/drawing/2014/main" xmlns="" val="659454923"/>
                    </a:ext>
                  </a:extLst>
                </a:gridCol>
                <a:gridCol w="208280">
                  <a:extLst>
                    <a:ext uri="{9D8B030D-6E8A-4147-A177-3AD203B41FA5}">
                      <a16:colId xmlns:a16="http://schemas.microsoft.com/office/drawing/2014/main" xmlns="" val="4002445390"/>
                    </a:ext>
                  </a:extLst>
                </a:gridCol>
                <a:gridCol w="208280">
                  <a:extLst>
                    <a:ext uri="{9D8B030D-6E8A-4147-A177-3AD203B41FA5}">
                      <a16:colId xmlns:a16="http://schemas.microsoft.com/office/drawing/2014/main" xmlns="" val="2451409952"/>
                    </a:ext>
                  </a:extLst>
                </a:gridCol>
                <a:gridCol w="208280">
                  <a:extLst>
                    <a:ext uri="{9D8B030D-6E8A-4147-A177-3AD203B41FA5}">
                      <a16:colId xmlns:a16="http://schemas.microsoft.com/office/drawing/2014/main" xmlns="" val="2884865763"/>
                    </a:ext>
                  </a:extLst>
                </a:gridCol>
                <a:gridCol w="208280">
                  <a:extLst>
                    <a:ext uri="{9D8B030D-6E8A-4147-A177-3AD203B41FA5}">
                      <a16:colId xmlns:a16="http://schemas.microsoft.com/office/drawing/2014/main" xmlns="" val="4125656477"/>
                    </a:ext>
                  </a:extLst>
                </a:gridCol>
                <a:gridCol w="208280">
                  <a:extLst>
                    <a:ext uri="{9D8B030D-6E8A-4147-A177-3AD203B41FA5}">
                      <a16:colId xmlns:a16="http://schemas.microsoft.com/office/drawing/2014/main" xmlns="" val="405322438"/>
                    </a:ext>
                  </a:extLst>
                </a:gridCol>
                <a:gridCol w="208280">
                  <a:extLst>
                    <a:ext uri="{9D8B030D-6E8A-4147-A177-3AD203B41FA5}">
                      <a16:colId xmlns:a16="http://schemas.microsoft.com/office/drawing/2014/main" xmlns="" val="3598382260"/>
                    </a:ext>
                  </a:extLst>
                </a:gridCol>
                <a:gridCol w="208280">
                  <a:extLst>
                    <a:ext uri="{9D8B030D-6E8A-4147-A177-3AD203B41FA5}">
                      <a16:colId xmlns:a16="http://schemas.microsoft.com/office/drawing/2014/main" xmlns="" val="662649759"/>
                    </a:ext>
                  </a:extLst>
                </a:gridCol>
              </a:tblGrid>
              <a:tr h="370840">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0</a:t>
                      </a:r>
                      <a:endParaRPr lang="zh-CN" altLang="en-US" sz="1600" b="0"/>
                    </a:p>
                  </a:txBody>
                  <a:tcPr/>
                </a:tc>
                <a:tc>
                  <a:txBody>
                    <a:bodyPr/>
                    <a:lstStyle/>
                    <a:p>
                      <a:pPr algn="ctr"/>
                      <a:r>
                        <a:rPr lang="en-US" altLang="zh-CN" sz="1600" b="0" smtClean="0"/>
                        <a:t>1</a:t>
                      </a:r>
                      <a:endParaRPr lang="zh-CN" altLang="en-US" sz="1600" b="0"/>
                    </a:p>
                  </a:txBody>
                  <a:tcPr/>
                </a:tc>
                <a:extLst>
                  <a:ext uri="{0D108BD9-81ED-4DB2-BD59-A6C34878D82A}">
                    <a16:rowId xmlns:a16="http://schemas.microsoft.com/office/drawing/2014/main" xmlns="" val="3084811874"/>
                  </a:ext>
                </a:extLst>
              </a:tr>
            </a:tbl>
          </a:graphicData>
        </a:graphic>
      </p:graphicFrame>
    </p:spTree>
    <p:extLst>
      <p:ext uri="{BB962C8B-B14F-4D97-AF65-F5344CB8AC3E}">
        <p14:creationId xmlns:p14="http://schemas.microsoft.com/office/powerpoint/2010/main" val="14714904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85752" y="642938"/>
            <a:ext cx="11715749" cy="830262"/>
          </a:xfrm>
        </p:spPr>
        <p:txBody>
          <a:bodyPr/>
          <a:lstStyle/>
          <a:p>
            <a:pPr eaLnBrk="1" hangingPunct="1"/>
            <a:r>
              <a:rPr lang="en-US" altLang="zh-CN" sz="4800" smtClean="0">
                <a:solidFill>
                  <a:srgbClr val="800000"/>
                </a:solidFill>
                <a:latin typeface="Arial" pitchFamily="34" charset="0"/>
                <a:ea typeface="黑体" pitchFamily="49" charset="-122"/>
              </a:rPr>
              <a:t>3.4.4  </a:t>
            </a:r>
            <a:r>
              <a:rPr lang="zh-CN" altLang="zh-CN" sz="4800" smtClean="0">
                <a:solidFill>
                  <a:srgbClr val="800000"/>
                </a:solidFill>
                <a:latin typeface="Arial" pitchFamily="34" charset="0"/>
                <a:ea typeface="黑体" pitchFamily="49" charset="-122"/>
              </a:rPr>
              <a:t>用</a:t>
            </a:r>
            <a:r>
              <a:rPr lang="en-US" altLang="zh-CN" sz="4800" smtClean="0">
                <a:solidFill>
                  <a:srgbClr val="800000"/>
                </a:solidFill>
                <a:latin typeface="Arial" pitchFamily="34" charset="0"/>
                <a:ea typeface="黑体" pitchFamily="49" charset="-122"/>
              </a:rPr>
              <a:t>scanf</a:t>
            </a:r>
            <a:r>
              <a:rPr lang="zh-CN" altLang="zh-CN" sz="4800" smtClean="0">
                <a:solidFill>
                  <a:srgbClr val="800000"/>
                </a:solidFill>
                <a:latin typeface="Arial" pitchFamily="34" charset="0"/>
                <a:ea typeface="黑体" pitchFamily="49" charset="-122"/>
              </a:rPr>
              <a:t>函数输入数据</a:t>
            </a:r>
            <a:endParaRPr lang="zh-CN" altLang="en-US" sz="4800" smtClean="0">
              <a:solidFill>
                <a:srgbClr val="800000"/>
              </a:solidFill>
              <a:latin typeface="Arial" pitchFamily="34" charset="0"/>
              <a:ea typeface="黑体" pitchFamily="49" charset="-122"/>
            </a:endParaRPr>
          </a:p>
        </p:txBody>
      </p:sp>
      <p:sp>
        <p:nvSpPr>
          <p:cNvPr id="216071" name="Rectangle 7"/>
          <p:cNvSpPr>
            <a:spLocks noGrp="1" noChangeArrowheads="1"/>
          </p:cNvSpPr>
          <p:nvPr>
            <p:ph type="body" sz="half" idx="1"/>
          </p:nvPr>
        </p:nvSpPr>
        <p:spPr>
          <a:xfrm>
            <a:off x="952501" y="1714500"/>
            <a:ext cx="10763251" cy="4929188"/>
          </a:xfrm>
        </p:spPr>
        <p:txBody>
          <a:bodyPr/>
          <a:lstStyle/>
          <a:p>
            <a:pPr>
              <a:buFont typeface="Wingdings" pitchFamily="2" charset="2"/>
              <a:buNone/>
            </a:pPr>
            <a:r>
              <a:rPr lang="en-US" altLang="zh-CN" smtClean="0"/>
              <a:t>3.</a:t>
            </a:r>
            <a:r>
              <a:rPr lang="zh-CN" altLang="zh-CN" smtClean="0"/>
              <a:t>使用</a:t>
            </a:r>
            <a:r>
              <a:rPr lang="en-US" altLang="zh-CN" smtClean="0"/>
              <a:t>scanf</a:t>
            </a:r>
            <a:r>
              <a:rPr lang="zh-CN" altLang="zh-CN" smtClean="0"/>
              <a:t>函数时应注意的问题</a:t>
            </a:r>
          </a:p>
          <a:p>
            <a:pPr>
              <a:buFont typeface="Wingdings" pitchFamily="2" charset="2"/>
              <a:buNone/>
            </a:pPr>
            <a:r>
              <a:rPr lang="en-US" altLang="zh-CN" sz="2800" smtClean="0"/>
              <a:t>scanf(”%f%f%f”,a,b,c); ?</a:t>
            </a:r>
          </a:p>
          <a:p>
            <a:pPr>
              <a:buFont typeface="Wingdings" pitchFamily="2" charset="2"/>
              <a:buNone/>
            </a:pPr>
            <a:endParaRPr lang="en-US" altLang="zh-CN" sz="2800" smtClean="0"/>
          </a:p>
          <a:p>
            <a:pPr>
              <a:buFont typeface="Wingdings" pitchFamily="2" charset="2"/>
              <a:buNone/>
            </a:pPr>
            <a:r>
              <a:rPr lang="zh-CN" altLang="en-US" sz="2800" smtClean="0"/>
              <a:t>对于</a:t>
            </a:r>
            <a:endParaRPr lang="en-US" altLang="zh-CN" sz="2800" smtClean="0"/>
          </a:p>
          <a:p>
            <a:pPr>
              <a:buFont typeface="Wingdings" pitchFamily="2" charset="2"/>
              <a:buNone/>
            </a:pPr>
            <a:r>
              <a:rPr lang="en-US" altLang="zh-CN" sz="2800" smtClean="0"/>
              <a:t>scanf("a=%f,b=%f,c=%f",&amp;a,&amp;b,&amp;c);</a:t>
            </a:r>
          </a:p>
          <a:p>
            <a:pPr>
              <a:buFont typeface="Wingdings" pitchFamily="2" charset="2"/>
              <a:buNone/>
            </a:pPr>
            <a:r>
              <a:rPr lang="en-US" altLang="zh-CN" sz="2800" smtClean="0"/>
              <a:t>       </a:t>
            </a:r>
            <a:r>
              <a:rPr lang="en-US" altLang="zh-CN" sz="2800" u="sng" smtClean="0"/>
              <a:t>1 3 2</a:t>
            </a:r>
            <a:r>
              <a:rPr lang="zh-CN" altLang="zh-CN" sz="2800" u="sng" smtClean="0"/>
              <a:t>↙</a:t>
            </a:r>
            <a:endParaRPr lang="en-US" altLang="zh-CN" sz="2800" smtClean="0">
              <a:solidFill>
                <a:srgbClr val="FF0000"/>
              </a:solidFill>
            </a:endParaRPr>
          </a:p>
          <a:p>
            <a:pPr>
              <a:buFont typeface="Wingdings" pitchFamily="2" charset="2"/>
              <a:buNone/>
            </a:pPr>
            <a:r>
              <a:rPr lang="en-US" altLang="zh-CN" sz="2800" smtClean="0">
                <a:solidFill>
                  <a:srgbClr val="00B050"/>
                </a:solidFill>
              </a:rPr>
              <a:t>       </a:t>
            </a:r>
            <a:r>
              <a:rPr lang="en-US" altLang="zh-CN" sz="2800" u="sng" smtClean="0">
                <a:solidFill>
                  <a:srgbClr val="00B050"/>
                </a:solidFill>
              </a:rPr>
              <a:t>a=</a:t>
            </a:r>
            <a:r>
              <a:rPr lang="en-US" altLang="zh-CN" sz="2800" u="sng" smtClean="0"/>
              <a:t>1</a:t>
            </a:r>
            <a:r>
              <a:rPr lang="en-US" altLang="zh-CN" sz="2800" u="sng" smtClean="0">
                <a:solidFill>
                  <a:srgbClr val="00B050"/>
                </a:solidFill>
              </a:rPr>
              <a:t>,b=</a:t>
            </a:r>
            <a:r>
              <a:rPr lang="en-US" altLang="zh-CN" sz="2800" u="sng" smtClean="0"/>
              <a:t>3</a:t>
            </a:r>
            <a:r>
              <a:rPr lang="en-US" altLang="zh-CN" sz="2800" u="sng" smtClean="0">
                <a:solidFill>
                  <a:srgbClr val="00B050"/>
                </a:solidFill>
              </a:rPr>
              <a:t>,c=</a:t>
            </a:r>
            <a:r>
              <a:rPr lang="en-US" altLang="zh-CN" sz="2800" u="sng" smtClean="0"/>
              <a:t>2</a:t>
            </a:r>
            <a:r>
              <a:rPr lang="zh-CN" altLang="zh-CN" sz="2800" u="sng" smtClean="0"/>
              <a:t>↙</a:t>
            </a:r>
            <a:endParaRPr lang="en-US" altLang="zh-CN" sz="2800" smtClean="0">
              <a:solidFill>
                <a:srgbClr val="FF0000"/>
              </a:solidFill>
            </a:endParaRPr>
          </a:p>
          <a:p>
            <a:pPr>
              <a:buFont typeface="Wingdings" pitchFamily="2" charset="2"/>
              <a:buNone/>
            </a:pPr>
            <a:r>
              <a:rPr lang="en-US" altLang="zh-CN" sz="2800" smtClean="0"/>
              <a:t>       </a:t>
            </a:r>
            <a:r>
              <a:rPr lang="en-US" altLang="zh-CN" sz="2800" u="sng" smtClean="0"/>
              <a:t>a=1 b=3 c=2</a:t>
            </a:r>
            <a:r>
              <a:rPr lang="zh-CN" altLang="zh-CN" sz="2800" u="sng" smtClean="0"/>
              <a:t>↙</a:t>
            </a:r>
            <a:endParaRPr lang="en-US" altLang="zh-CN" sz="2800" smtClean="0">
              <a:solidFill>
                <a:srgbClr val="FF0000"/>
              </a:solidFill>
            </a:endParaRPr>
          </a:p>
        </p:txBody>
      </p:sp>
      <p:sp>
        <p:nvSpPr>
          <p:cNvPr id="11674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6741"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6742"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6743"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6744"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6745" name="Rectangle 4"/>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16746" name="图片 1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69200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2" dur="500"/>
                                        <p:tgtEl>
                                          <p:spTgt spid="216071">
                                            <p:txEl>
                                              <p:pRg st="3" end="3"/>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6" dur="500"/>
                                        <p:tgtEl>
                                          <p:spTgt spid="21607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1" dur="500"/>
                                        <p:tgtEl>
                                          <p:spTgt spid="21607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26" dur="500"/>
                                        <p:tgtEl>
                                          <p:spTgt spid="21607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31"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85752" y="642938"/>
            <a:ext cx="11715749" cy="830262"/>
          </a:xfrm>
        </p:spPr>
        <p:txBody>
          <a:bodyPr/>
          <a:lstStyle/>
          <a:p>
            <a:pPr eaLnBrk="1" hangingPunct="1"/>
            <a:r>
              <a:rPr lang="en-US" altLang="zh-CN" sz="4800" smtClean="0">
                <a:solidFill>
                  <a:srgbClr val="800000"/>
                </a:solidFill>
                <a:latin typeface="Arial" pitchFamily="34" charset="0"/>
                <a:ea typeface="黑体" pitchFamily="49" charset="-122"/>
              </a:rPr>
              <a:t>3.4.4  </a:t>
            </a:r>
            <a:r>
              <a:rPr lang="zh-CN" altLang="zh-CN" sz="4800" smtClean="0">
                <a:solidFill>
                  <a:srgbClr val="800000"/>
                </a:solidFill>
                <a:latin typeface="Arial" pitchFamily="34" charset="0"/>
                <a:ea typeface="黑体" pitchFamily="49" charset="-122"/>
              </a:rPr>
              <a:t>用</a:t>
            </a:r>
            <a:r>
              <a:rPr lang="en-US" altLang="zh-CN" sz="4800" smtClean="0">
                <a:solidFill>
                  <a:srgbClr val="800000"/>
                </a:solidFill>
                <a:latin typeface="Arial" pitchFamily="34" charset="0"/>
                <a:ea typeface="黑体" pitchFamily="49" charset="-122"/>
              </a:rPr>
              <a:t>scanf</a:t>
            </a:r>
            <a:r>
              <a:rPr lang="zh-CN" altLang="zh-CN" sz="4800" smtClean="0">
                <a:solidFill>
                  <a:srgbClr val="800000"/>
                </a:solidFill>
                <a:latin typeface="Arial" pitchFamily="34" charset="0"/>
                <a:ea typeface="黑体" pitchFamily="49" charset="-122"/>
              </a:rPr>
              <a:t>函数输入数据</a:t>
            </a:r>
            <a:endParaRPr lang="zh-CN" altLang="en-US" sz="4800" smtClean="0">
              <a:solidFill>
                <a:srgbClr val="800000"/>
              </a:solidFill>
              <a:latin typeface="Arial" pitchFamily="34" charset="0"/>
              <a:ea typeface="黑体" pitchFamily="49" charset="-122"/>
            </a:endParaRPr>
          </a:p>
        </p:txBody>
      </p:sp>
      <p:sp>
        <p:nvSpPr>
          <p:cNvPr id="216071" name="Rectangle 7"/>
          <p:cNvSpPr>
            <a:spLocks noGrp="1" noChangeArrowheads="1"/>
          </p:cNvSpPr>
          <p:nvPr>
            <p:ph type="body" sz="half" idx="1"/>
          </p:nvPr>
        </p:nvSpPr>
        <p:spPr>
          <a:xfrm>
            <a:off x="952501" y="1714500"/>
            <a:ext cx="10763251" cy="4929188"/>
          </a:xfrm>
        </p:spPr>
        <p:txBody>
          <a:bodyPr/>
          <a:lstStyle/>
          <a:p>
            <a:pPr>
              <a:buFont typeface="Wingdings" pitchFamily="2" charset="2"/>
              <a:buNone/>
            </a:pPr>
            <a:r>
              <a:rPr lang="en-US" altLang="zh-CN" smtClean="0"/>
              <a:t>3.</a:t>
            </a:r>
            <a:r>
              <a:rPr lang="zh-CN" altLang="zh-CN" smtClean="0"/>
              <a:t>使用</a:t>
            </a:r>
            <a:r>
              <a:rPr lang="en-US" altLang="zh-CN" smtClean="0"/>
              <a:t>scanf</a:t>
            </a:r>
            <a:r>
              <a:rPr lang="zh-CN" altLang="zh-CN" smtClean="0"/>
              <a:t>函数时应注意的问题</a:t>
            </a:r>
          </a:p>
          <a:p>
            <a:pPr>
              <a:buFont typeface="Wingdings" pitchFamily="2" charset="2"/>
              <a:buNone/>
            </a:pPr>
            <a:r>
              <a:rPr lang="en-US" altLang="zh-CN" sz="2800" smtClean="0"/>
              <a:t>scanf(”%f%f%f”,a,b,c);   </a:t>
            </a:r>
            <a:r>
              <a:rPr lang="zh-CN" altLang="en-US" sz="2800" smtClean="0">
                <a:solidFill>
                  <a:srgbClr val="FF0000"/>
                </a:solidFill>
              </a:rPr>
              <a:t>错</a:t>
            </a:r>
            <a:endParaRPr lang="en-US" altLang="zh-CN" sz="2800" smtClean="0">
              <a:solidFill>
                <a:srgbClr val="FF0000"/>
              </a:solidFill>
            </a:endParaRPr>
          </a:p>
          <a:p>
            <a:pPr>
              <a:buFont typeface="Wingdings" pitchFamily="2" charset="2"/>
              <a:buNone/>
            </a:pPr>
            <a:r>
              <a:rPr lang="en-US" altLang="zh-CN" sz="2800" smtClean="0"/>
              <a:t>scanf(”%f%f%f”,</a:t>
            </a:r>
            <a:r>
              <a:rPr lang="en-US" altLang="zh-CN" sz="2800" smtClean="0">
                <a:solidFill>
                  <a:srgbClr val="00B050"/>
                </a:solidFill>
              </a:rPr>
              <a:t>&amp;</a:t>
            </a:r>
            <a:r>
              <a:rPr lang="en-US" altLang="zh-CN" sz="2800" smtClean="0"/>
              <a:t>a,</a:t>
            </a:r>
            <a:r>
              <a:rPr lang="en-US" altLang="zh-CN" sz="2800" smtClean="0">
                <a:solidFill>
                  <a:srgbClr val="00B050"/>
                </a:solidFill>
              </a:rPr>
              <a:t>&amp;</a:t>
            </a:r>
            <a:r>
              <a:rPr lang="en-US" altLang="zh-CN" sz="2800" smtClean="0"/>
              <a:t>b,</a:t>
            </a:r>
            <a:r>
              <a:rPr lang="en-US" altLang="zh-CN" sz="2800" smtClean="0">
                <a:solidFill>
                  <a:srgbClr val="00B050"/>
                </a:solidFill>
              </a:rPr>
              <a:t>&amp;</a:t>
            </a:r>
            <a:r>
              <a:rPr lang="en-US" altLang="zh-CN" sz="2800" smtClean="0"/>
              <a:t>c);   </a:t>
            </a:r>
            <a:r>
              <a:rPr lang="zh-CN" altLang="en-US" sz="2800" smtClean="0">
                <a:solidFill>
                  <a:srgbClr val="FF0000"/>
                </a:solidFill>
              </a:rPr>
              <a:t>对</a:t>
            </a:r>
            <a:endParaRPr lang="en-US" altLang="zh-CN" sz="2800" smtClean="0">
              <a:solidFill>
                <a:srgbClr val="FF0000"/>
              </a:solidFill>
            </a:endParaRPr>
          </a:p>
          <a:p>
            <a:pPr>
              <a:buFont typeface="Wingdings" pitchFamily="2" charset="2"/>
              <a:buNone/>
            </a:pPr>
            <a:r>
              <a:rPr lang="zh-CN" altLang="en-US" sz="2800" smtClean="0"/>
              <a:t>对于</a:t>
            </a:r>
            <a:endParaRPr lang="en-US" altLang="zh-CN" sz="2800" smtClean="0"/>
          </a:p>
          <a:p>
            <a:pPr>
              <a:buFont typeface="Wingdings" pitchFamily="2" charset="2"/>
              <a:buNone/>
            </a:pPr>
            <a:r>
              <a:rPr lang="en-US" altLang="zh-CN" sz="2800" smtClean="0"/>
              <a:t>scanf("a=%f,b=%f,c=%f",&amp;a,&amp;b,&amp;c);</a:t>
            </a:r>
          </a:p>
          <a:p>
            <a:pPr>
              <a:buFont typeface="Wingdings" pitchFamily="2" charset="2"/>
              <a:buNone/>
            </a:pPr>
            <a:r>
              <a:rPr lang="en-US" altLang="zh-CN" sz="2800" smtClean="0"/>
              <a:t>       </a:t>
            </a:r>
            <a:r>
              <a:rPr lang="en-US" altLang="zh-CN" sz="2800" u="sng" smtClean="0"/>
              <a:t>1 3 2</a:t>
            </a:r>
            <a:r>
              <a:rPr lang="zh-CN" altLang="zh-CN" sz="2800" u="sng" smtClean="0"/>
              <a:t>↙</a:t>
            </a:r>
            <a:r>
              <a:rPr lang="en-US" altLang="zh-CN" sz="2800" smtClean="0"/>
              <a:t>                     </a:t>
            </a:r>
            <a:r>
              <a:rPr lang="zh-CN" altLang="en-US" sz="2800" smtClean="0">
                <a:solidFill>
                  <a:srgbClr val="FF0000"/>
                </a:solidFill>
              </a:rPr>
              <a:t>错</a:t>
            </a:r>
            <a:endParaRPr lang="en-US" altLang="zh-CN" sz="2800" smtClean="0">
              <a:solidFill>
                <a:srgbClr val="FF0000"/>
              </a:solidFill>
            </a:endParaRPr>
          </a:p>
          <a:p>
            <a:pPr>
              <a:buFont typeface="Wingdings" pitchFamily="2" charset="2"/>
              <a:buNone/>
            </a:pPr>
            <a:r>
              <a:rPr lang="en-US" altLang="zh-CN" sz="2800" smtClean="0">
                <a:solidFill>
                  <a:srgbClr val="00B050"/>
                </a:solidFill>
              </a:rPr>
              <a:t>       </a:t>
            </a:r>
            <a:r>
              <a:rPr lang="en-US" altLang="zh-CN" sz="2800" u="sng" smtClean="0">
                <a:solidFill>
                  <a:srgbClr val="00B050"/>
                </a:solidFill>
              </a:rPr>
              <a:t>a=</a:t>
            </a:r>
            <a:r>
              <a:rPr lang="en-US" altLang="zh-CN" sz="2800" u="sng" smtClean="0"/>
              <a:t>1</a:t>
            </a:r>
            <a:r>
              <a:rPr lang="en-US" altLang="zh-CN" sz="2800" u="sng" smtClean="0">
                <a:solidFill>
                  <a:srgbClr val="00B050"/>
                </a:solidFill>
              </a:rPr>
              <a:t>,b=</a:t>
            </a:r>
            <a:r>
              <a:rPr lang="en-US" altLang="zh-CN" sz="2800" u="sng" smtClean="0"/>
              <a:t>3</a:t>
            </a:r>
            <a:r>
              <a:rPr lang="en-US" altLang="zh-CN" sz="2800" u="sng" smtClean="0">
                <a:solidFill>
                  <a:srgbClr val="00B050"/>
                </a:solidFill>
              </a:rPr>
              <a:t>,c=</a:t>
            </a:r>
            <a:r>
              <a:rPr lang="en-US" altLang="zh-CN" sz="2800" u="sng" smtClean="0"/>
              <a:t>2</a:t>
            </a:r>
            <a:r>
              <a:rPr lang="zh-CN" altLang="zh-CN" sz="2800" u="sng" smtClean="0"/>
              <a:t>↙</a:t>
            </a:r>
            <a:r>
              <a:rPr lang="en-US" altLang="zh-CN" sz="2800" smtClean="0"/>
              <a:t>        </a:t>
            </a:r>
            <a:r>
              <a:rPr lang="zh-CN" altLang="en-US" sz="2800" smtClean="0">
                <a:solidFill>
                  <a:srgbClr val="FF0000"/>
                </a:solidFill>
              </a:rPr>
              <a:t>对</a:t>
            </a:r>
            <a:endParaRPr lang="en-US" altLang="zh-CN" sz="2800" smtClean="0">
              <a:solidFill>
                <a:srgbClr val="FF0000"/>
              </a:solidFill>
            </a:endParaRPr>
          </a:p>
          <a:p>
            <a:pPr>
              <a:buFont typeface="Wingdings" pitchFamily="2" charset="2"/>
              <a:buNone/>
            </a:pPr>
            <a:r>
              <a:rPr lang="en-US" altLang="zh-CN" sz="2800" smtClean="0"/>
              <a:t>       </a:t>
            </a:r>
            <a:r>
              <a:rPr lang="en-US" altLang="zh-CN" sz="2800" u="sng" smtClean="0"/>
              <a:t>a=1 b=3 c=2</a:t>
            </a:r>
            <a:r>
              <a:rPr lang="zh-CN" altLang="zh-CN" sz="2800" u="sng" smtClean="0"/>
              <a:t>↙</a:t>
            </a:r>
            <a:r>
              <a:rPr lang="en-US" altLang="zh-CN" sz="2800" smtClean="0"/>
              <a:t>        </a:t>
            </a:r>
            <a:r>
              <a:rPr lang="zh-CN" altLang="en-US" sz="2800" smtClean="0">
                <a:solidFill>
                  <a:srgbClr val="FF0000"/>
                </a:solidFill>
              </a:rPr>
              <a:t>错</a:t>
            </a:r>
            <a:endParaRPr lang="en-US" altLang="zh-CN" sz="2800" smtClean="0">
              <a:solidFill>
                <a:srgbClr val="FF0000"/>
              </a:solidFill>
            </a:endParaRPr>
          </a:p>
        </p:txBody>
      </p:sp>
      <p:sp>
        <p:nvSpPr>
          <p:cNvPr id="117764"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7765"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7766"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7767"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7768"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7769" name="Rectangle 4"/>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17770" name="图片 1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6083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1" dur="500"/>
                                        <p:tgtEl>
                                          <p:spTgt spid="2160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6" dur="500"/>
                                        <p:tgtEl>
                                          <p:spTgt spid="2160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1" dur="500"/>
                                        <p:tgtEl>
                                          <p:spTgt spid="21607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36"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85752" y="642938"/>
            <a:ext cx="11715749" cy="830262"/>
          </a:xfrm>
        </p:spPr>
        <p:txBody>
          <a:bodyPr/>
          <a:lstStyle/>
          <a:p>
            <a:pPr eaLnBrk="1" hangingPunct="1"/>
            <a:r>
              <a:rPr lang="en-US" altLang="zh-CN" sz="4800" smtClean="0">
                <a:solidFill>
                  <a:srgbClr val="800000"/>
                </a:solidFill>
                <a:latin typeface="Arial" pitchFamily="34" charset="0"/>
                <a:ea typeface="黑体" pitchFamily="49" charset="-122"/>
              </a:rPr>
              <a:t>3.4.4  </a:t>
            </a:r>
            <a:r>
              <a:rPr lang="zh-CN" altLang="zh-CN" sz="4800" smtClean="0">
                <a:solidFill>
                  <a:srgbClr val="800000"/>
                </a:solidFill>
                <a:latin typeface="Arial" pitchFamily="34" charset="0"/>
                <a:ea typeface="黑体" pitchFamily="49" charset="-122"/>
              </a:rPr>
              <a:t>用</a:t>
            </a:r>
            <a:r>
              <a:rPr lang="en-US" altLang="zh-CN" sz="4800" smtClean="0">
                <a:solidFill>
                  <a:srgbClr val="800000"/>
                </a:solidFill>
                <a:latin typeface="Arial" pitchFamily="34" charset="0"/>
                <a:ea typeface="黑体" pitchFamily="49" charset="-122"/>
              </a:rPr>
              <a:t>scanf</a:t>
            </a:r>
            <a:r>
              <a:rPr lang="zh-CN" altLang="zh-CN" sz="4800" smtClean="0">
                <a:solidFill>
                  <a:srgbClr val="800000"/>
                </a:solidFill>
                <a:latin typeface="Arial" pitchFamily="34" charset="0"/>
                <a:ea typeface="黑体" pitchFamily="49" charset="-122"/>
              </a:rPr>
              <a:t>函数输入数据</a:t>
            </a:r>
            <a:endParaRPr lang="zh-CN" altLang="en-US" sz="4800" smtClean="0">
              <a:solidFill>
                <a:srgbClr val="800000"/>
              </a:solidFill>
              <a:latin typeface="Arial" pitchFamily="34" charset="0"/>
              <a:ea typeface="黑体" pitchFamily="49" charset="-122"/>
            </a:endParaRPr>
          </a:p>
        </p:txBody>
      </p:sp>
      <p:sp>
        <p:nvSpPr>
          <p:cNvPr id="216071" name="Rectangle 7"/>
          <p:cNvSpPr>
            <a:spLocks noGrp="1" noChangeArrowheads="1"/>
          </p:cNvSpPr>
          <p:nvPr>
            <p:ph type="body" sz="half" idx="1"/>
          </p:nvPr>
        </p:nvSpPr>
        <p:spPr>
          <a:xfrm>
            <a:off x="952501" y="1714500"/>
            <a:ext cx="10763251" cy="4929188"/>
          </a:xfrm>
        </p:spPr>
        <p:txBody>
          <a:bodyPr/>
          <a:lstStyle/>
          <a:p>
            <a:pPr>
              <a:buFont typeface="Wingdings" pitchFamily="2" charset="2"/>
              <a:buNone/>
            </a:pPr>
            <a:r>
              <a:rPr lang="en-US" altLang="zh-CN" smtClean="0"/>
              <a:t>3.</a:t>
            </a:r>
            <a:r>
              <a:rPr lang="zh-CN" altLang="zh-CN" smtClean="0"/>
              <a:t>使用</a:t>
            </a:r>
            <a:r>
              <a:rPr lang="en-US" altLang="zh-CN" smtClean="0"/>
              <a:t>scanf</a:t>
            </a:r>
            <a:r>
              <a:rPr lang="zh-CN" altLang="zh-CN" smtClean="0"/>
              <a:t>函数时应注意的问题</a:t>
            </a:r>
          </a:p>
          <a:p>
            <a:pPr>
              <a:buFont typeface="Wingdings" pitchFamily="2" charset="2"/>
              <a:buNone/>
            </a:pPr>
            <a:r>
              <a:rPr lang="zh-CN" altLang="en-US" sz="2800" smtClean="0"/>
              <a:t>对于</a:t>
            </a:r>
            <a:r>
              <a:rPr lang="en-US" altLang="zh-CN" sz="2800" smtClean="0"/>
              <a:t>scanf(”%c%c%c”,&amp;c1,&amp;c2,&amp;c3);</a:t>
            </a:r>
          </a:p>
          <a:p>
            <a:pPr>
              <a:buFont typeface="Wingdings" pitchFamily="2" charset="2"/>
              <a:buNone/>
            </a:pPr>
            <a:r>
              <a:rPr lang="en-US" altLang="zh-CN" sz="2800" smtClean="0"/>
              <a:t>         </a:t>
            </a:r>
            <a:r>
              <a:rPr lang="en-US" altLang="zh-CN" sz="2800" u="sng" smtClean="0"/>
              <a:t>abc</a:t>
            </a:r>
            <a:r>
              <a:rPr lang="zh-CN" altLang="zh-CN" sz="2800" u="sng" smtClean="0"/>
              <a:t>↙</a:t>
            </a:r>
            <a:r>
              <a:rPr lang="en-US" altLang="zh-CN" sz="2800" smtClean="0"/>
              <a:t>        </a:t>
            </a:r>
            <a:r>
              <a:rPr lang="zh-CN" altLang="en-US" sz="2800" smtClean="0">
                <a:solidFill>
                  <a:srgbClr val="FF0000"/>
                </a:solidFill>
              </a:rPr>
              <a:t>对</a:t>
            </a:r>
            <a:endParaRPr lang="en-US" altLang="zh-CN" sz="2800" smtClean="0">
              <a:solidFill>
                <a:srgbClr val="FF0000"/>
              </a:solidFill>
            </a:endParaRPr>
          </a:p>
          <a:p>
            <a:pPr>
              <a:buFont typeface="Wingdings" pitchFamily="2" charset="2"/>
              <a:buNone/>
            </a:pPr>
            <a:r>
              <a:rPr lang="en-US" altLang="zh-CN" sz="2800" smtClean="0">
                <a:solidFill>
                  <a:srgbClr val="FF0000"/>
                </a:solidFill>
              </a:rPr>
              <a:t>         </a:t>
            </a:r>
            <a:r>
              <a:rPr lang="en-US" altLang="zh-CN" sz="2800" u="sng" smtClean="0"/>
              <a:t>a b c</a:t>
            </a:r>
            <a:r>
              <a:rPr lang="zh-CN" altLang="zh-CN" sz="2800" u="sng" smtClean="0"/>
              <a:t>↙</a:t>
            </a:r>
            <a:r>
              <a:rPr lang="en-US" altLang="zh-CN" sz="2800" smtClean="0"/>
              <a:t>      </a:t>
            </a:r>
            <a:r>
              <a:rPr lang="zh-CN" altLang="en-US" sz="2800" smtClean="0">
                <a:solidFill>
                  <a:srgbClr val="FF0000"/>
                </a:solidFill>
              </a:rPr>
              <a:t>错</a:t>
            </a:r>
            <a:endParaRPr lang="en-US" altLang="zh-CN" sz="2800" smtClean="0">
              <a:solidFill>
                <a:srgbClr val="FF0000"/>
              </a:solidFill>
            </a:endParaRPr>
          </a:p>
          <a:p>
            <a:pPr>
              <a:buFont typeface="Wingdings" pitchFamily="2" charset="2"/>
              <a:buNone/>
            </a:pPr>
            <a:r>
              <a:rPr lang="zh-CN" altLang="en-US" sz="2800" smtClean="0"/>
              <a:t>对于</a:t>
            </a:r>
            <a:r>
              <a:rPr lang="en-US" altLang="zh-CN" sz="2800" smtClean="0"/>
              <a:t>scanf(”</a:t>
            </a:r>
            <a:r>
              <a:rPr lang="en-US" altLang="zh-CN" sz="2800" smtClean="0">
                <a:solidFill>
                  <a:srgbClr val="0000CC"/>
                </a:solidFill>
              </a:rPr>
              <a:t>%d</a:t>
            </a:r>
            <a:r>
              <a:rPr lang="en-US" altLang="zh-CN" sz="2800" smtClean="0">
                <a:solidFill>
                  <a:srgbClr val="00B050"/>
                </a:solidFill>
              </a:rPr>
              <a:t>%c</a:t>
            </a:r>
            <a:r>
              <a:rPr lang="en-US" altLang="zh-CN" sz="2800" smtClean="0">
                <a:solidFill>
                  <a:srgbClr val="7030A0"/>
                </a:solidFill>
              </a:rPr>
              <a:t>%f</a:t>
            </a:r>
            <a:r>
              <a:rPr lang="en-US" altLang="zh-CN" sz="2800" smtClean="0"/>
              <a:t>”,&amp;a,&amp;b,&amp;c);</a:t>
            </a:r>
          </a:p>
          <a:p>
            <a:pPr>
              <a:buFont typeface="Wingdings" pitchFamily="2" charset="2"/>
              <a:buNone/>
            </a:pPr>
            <a:r>
              <a:rPr lang="zh-CN" altLang="zh-CN" sz="2800" smtClean="0"/>
              <a:t>若输入</a:t>
            </a:r>
          </a:p>
          <a:p>
            <a:pPr>
              <a:buFont typeface="Wingdings" pitchFamily="2" charset="2"/>
              <a:buNone/>
            </a:pPr>
            <a:r>
              <a:rPr lang="en-US" altLang="zh-CN" sz="2800" smtClean="0"/>
              <a:t>                                  </a:t>
            </a:r>
            <a:r>
              <a:rPr lang="en-US" altLang="zh-CN" sz="2800" u="sng" smtClean="0"/>
              <a:t>1234</a:t>
            </a:r>
            <a:r>
              <a:rPr lang="en-US" altLang="zh-CN" sz="2800" smtClean="0"/>
              <a:t>a</a:t>
            </a:r>
            <a:r>
              <a:rPr lang="en-US" altLang="zh-CN" sz="2800" u="sng" smtClean="0"/>
              <a:t>123</a:t>
            </a:r>
            <a:r>
              <a:rPr lang="en-US" altLang="zh-CN" sz="2800" smtClean="0"/>
              <a:t>o.26</a:t>
            </a:r>
            <a:r>
              <a:rPr lang="zh-CN" altLang="zh-CN" sz="2800" smtClean="0"/>
              <a:t>↙</a:t>
            </a:r>
            <a:endParaRPr lang="en-US" altLang="zh-CN" sz="2800" smtClean="0">
              <a:solidFill>
                <a:srgbClr val="FF0000"/>
              </a:solidFill>
            </a:endParaRPr>
          </a:p>
        </p:txBody>
      </p:sp>
      <p:sp>
        <p:nvSpPr>
          <p:cNvPr id="1187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8789"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8790"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8791"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8792"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8793" name="Rectangle 4"/>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 name="矩形 9"/>
          <p:cNvSpPr>
            <a:spLocks noChangeArrowheads="1"/>
          </p:cNvSpPr>
          <p:nvPr/>
        </p:nvSpPr>
        <p:spPr bwMode="auto">
          <a:xfrm>
            <a:off x="4048622" y="4833163"/>
            <a:ext cx="1428751"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12" name="直接箭头连接符 11"/>
          <p:cNvCxnSpPr>
            <a:cxnSpLocks noChangeShapeType="1"/>
          </p:cNvCxnSpPr>
          <p:nvPr/>
        </p:nvCxnSpPr>
        <p:spPr bwMode="auto">
          <a:xfrm rot="5400000" flipH="1" flipV="1">
            <a:off x="4762995" y="4428351"/>
            <a:ext cx="571500" cy="9525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p:cNvSpPr>
            <a:spLocks noChangeArrowheads="1"/>
          </p:cNvSpPr>
          <p:nvPr/>
        </p:nvSpPr>
        <p:spPr bwMode="auto">
          <a:xfrm>
            <a:off x="5001119" y="3618726"/>
            <a:ext cx="476254"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118797"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0290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2" dur="500"/>
                                        <p:tgtEl>
                                          <p:spTgt spid="2160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7" dur="500"/>
                                        <p:tgtEl>
                                          <p:spTgt spid="216071">
                                            <p:txEl>
                                              <p:pRg st="5" end="5"/>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1" dur="500"/>
                                        <p:tgtEl>
                                          <p:spTgt spid="21607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par>
                          <p:cTn id="37" fill="hold" nodeType="afterGroup">
                            <p:stCondLst>
                              <p:cond delay="500"/>
                            </p:stCondLst>
                            <p:childTnLst>
                              <p:par>
                                <p:cTn id="38" presetID="1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lide(fromBottom)">
                                      <p:cBhvr>
                                        <p:cTn id="40" dur="500"/>
                                        <p:tgtEl>
                                          <p:spTgt spid="12"/>
                                        </p:tgtEl>
                                      </p:cBhvr>
                                    </p:animEffect>
                                  </p:childTnLst>
                                </p:cTn>
                              </p:par>
                            </p:childTnLst>
                          </p:cTn>
                        </p:par>
                        <p:par>
                          <p:cTn id="41" fill="hold" nodeType="afterGroup">
                            <p:stCondLst>
                              <p:cond delay="1000"/>
                            </p:stCondLst>
                            <p:childTnLst>
                              <p:par>
                                <p:cTn id="42" presetID="49" presetClass="entr" presetSubtype="0" decel="10000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 calcmode="lin" valueType="num">
                                      <p:cBhvr>
                                        <p:cTn id="46" dur="500" fill="hold"/>
                                        <p:tgtEl>
                                          <p:spTgt spid="13"/>
                                        </p:tgtEl>
                                        <p:attrNameLst>
                                          <p:attrName>style.rotation</p:attrName>
                                        </p:attrNameLst>
                                      </p:cBhvr>
                                      <p:tavLst>
                                        <p:tav tm="0">
                                          <p:val>
                                            <p:fltVal val="360"/>
                                          </p:val>
                                        </p:tav>
                                        <p:tav tm="100000">
                                          <p:val>
                                            <p:fltVal val="0"/>
                                          </p:val>
                                        </p:tav>
                                      </p:tavLst>
                                    </p:anim>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内容占位符 2"/>
          <p:cNvSpPr>
            <a:spLocks noGrp="1"/>
          </p:cNvSpPr>
          <p:nvPr>
            <p:ph idx="1"/>
          </p:nvPr>
        </p:nvSpPr>
        <p:spPr>
          <a:xfrm>
            <a:off x="838200" y="824459"/>
            <a:ext cx="10515600" cy="5352504"/>
          </a:xfrm>
        </p:spPr>
        <p:txBody>
          <a:bodyPr>
            <a:normAutofit/>
          </a:bodyPr>
          <a:lstStyle/>
          <a:p>
            <a:pPr marL="0" indent="0">
              <a:buFont typeface="Wingdings" pitchFamily="2" charset="2"/>
              <a:buNone/>
            </a:pPr>
            <a:r>
              <a:rPr lang="en-US" altLang="zh-CN" smtClean="0"/>
              <a:t>#include&lt;stdio.h&gt;</a:t>
            </a:r>
          </a:p>
          <a:p>
            <a:pPr marL="0" indent="0">
              <a:buFont typeface="Wingdings" pitchFamily="2" charset="2"/>
              <a:buNone/>
            </a:pPr>
            <a:r>
              <a:rPr lang="en-US" altLang="zh-CN" smtClean="0"/>
              <a:t>int main()</a:t>
            </a:r>
          </a:p>
          <a:p>
            <a:pPr marL="0" indent="0">
              <a:buFont typeface="Wingdings" pitchFamily="2" charset="2"/>
              <a:buNone/>
            </a:pPr>
            <a:r>
              <a:rPr lang="en-US" altLang="zh-CN" smtClean="0"/>
              <a:t>{</a:t>
            </a:r>
          </a:p>
          <a:p>
            <a:pPr marL="0" indent="0">
              <a:buFont typeface="Wingdings" pitchFamily="2" charset="2"/>
              <a:buNone/>
            </a:pPr>
            <a:r>
              <a:rPr lang="en-US" altLang="zh-CN" smtClean="0"/>
              <a:t>	int a;</a:t>
            </a:r>
          </a:p>
          <a:p>
            <a:pPr marL="0" indent="0">
              <a:buFont typeface="Wingdings" pitchFamily="2" charset="2"/>
              <a:buNone/>
            </a:pPr>
            <a:r>
              <a:rPr lang="en-US" altLang="zh-CN" smtClean="0"/>
              <a:t>	char b;</a:t>
            </a:r>
          </a:p>
          <a:p>
            <a:pPr marL="0" indent="0">
              <a:buFont typeface="Wingdings" pitchFamily="2" charset="2"/>
              <a:buNone/>
            </a:pPr>
            <a:r>
              <a:rPr lang="en-US" altLang="zh-CN" smtClean="0"/>
              <a:t>	float c;</a:t>
            </a:r>
          </a:p>
          <a:p>
            <a:pPr marL="0" indent="0">
              <a:buFont typeface="Wingdings" pitchFamily="2" charset="2"/>
              <a:buNone/>
            </a:pPr>
            <a:r>
              <a:rPr lang="en-US" altLang="zh-CN" smtClean="0"/>
              <a:t>	scanf("%d%c%f",&amp;a,&amp;b,&amp;c);</a:t>
            </a:r>
          </a:p>
          <a:p>
            <a:pPr marL="0" indent="0">
              <a:buFont typeface="Wingdings" pitchFamily="2" charset="2"/>
              <a:buNone/>
            </a:pPr>
            <a:r>
              <a:rPr lang="en-US" altLang="zh-CN" smtClean="0"/>
              <a:t>	printf("a=%d\tb=%c\tc=%f\n",a,b,c);</a:t>
            </a:r>
          </a:p>
          <a:p>
            <a:pPr marL="0" indent="0">
              <a:buFont typeface="Wingdings" pitchFamily="2" charset="2"/>
              <a:buNone/>
            </a:pPr>
            <a:endParaRPr lang="en-US" altLang="zh-CN" smtClean="0"/>
          </a:p>
          <a:p>
            <a:pPr marL="0" indent="0">
              <a:buFont typeface="Wingdings" pitchFamily="2" charset="2"/>
              <a:buNone/>
            </a:pPr>
            <a:r>
              <a:rPr lang="en-US" altLang="zh-CN" smtClean="0"/>
              <a:t>}</a:t>
            </a:r>
            <a:endParaRPr lang="zh-CN" altLang="en-US" smtClean="0"/>
          </a:p>
        </p:txBody>
      </p:sp>
    </p:spTree>
    <p:extLst>
      <p:ext uri="{BB962C8B-B14F-4D97-AF65-F5344CB8AC3E}">
        <p14:creationId xmlns:p14="http://schemas.microsoft.com/office/powerpoint/2010/main" val="364074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85752" y="642938"/>
            <a:ext cx="11715749" cy="830262"/>
          </a:xfrm>
        </p:spPr>
        <p:txBody>
          <a:bodyPr/>
          <a:lstStyle/>
          <a:p>
            <a:pPr eaLnBrk="1" hangingPunct="1"/>
            <a:r>
              <a:rPr lang="en-US" altLang="zh-CN" sz="4800" smtClean="0">
                <a:solidFill>
                  <a:srgbClr val="800000"/>
                </a:solidFill>
                <a:latin typeface="Arial" pitchFamily="34" charset="0"/>
                <a:ea typeface="黑体" pitchFamily="49" charset="-122"/>
              </a:rPr>
              <a:t>3.4.4  </a:t>
            </a:r>
            <a:r>
              <a:rPr lang="zh-CN" altLang="zh-CN" sz="4800" smtClean="0">
                <a:solidFill>
                  <a:srgbClr val="800000"/>
                </a:solidFill>
                <a:latin typeface="Arial" pitchFamily="34" charset="0"/>
                <a:ea typeface="黑体" pitchFamily="49" charset="-122"/>
              </a:rPr>
              <a:t>用</a:t>
            </a:r>
            <a:r>
              <a:rPr lang="en-US" altLang="zh-CN" sz="4800" smtClean="0">
                <a:solidFill>
                  <a:srgbClr val="800000"/>
                </a:solidFill>
                <a:latin typeface="Arial" pitchFamily="34" charset="0"/>
                <a:ea typeface="黑体" pitchFamily="49" charset="-122"/>
              </a:rPr>
              <a:t>scanf</a:t>
            </a:r>
            <a:r>
              <a:rPr lang="zh-CN" altLang="zh-CN" sz="4800" smtClean="0">
                <a:solidFill>
                  <a:srgbClr val="800000"/>
                </a:solidFill>
                <a:latin typeface="Arial" pitchFamily="34" charset="0"/>
                <a:ea typeface="黑体" pitchFamily="49" charset="-122"/>
              </a:rPr>
              <a:t>函数输入数据</a:t>
            </a:r>
            <a:endParaRPr lang="zh-CN" altLang="en-US" sz="4800" smtClean="0">
              <a:solidFill>
                <a:srgbClr val="800000"/>
              </a:solidFill>
              <a:latin typeface="Arial" pitchFamily="34" charset="0"/>
              <a:ea typeface="黑体" pitchFamily="49" charset="-122"/>
            </a:endParaRPr>
          </a:p>
        </p:txBody>
      </p:sp>
      <p:sp>
        <p:nvSpPr>
          <p:cNvPr id="120835" name="Rectangle 7"/>
          <p:cNvSpPr>
            <a:spLocks noGrp="1" noChangeArrowheads="1"/>
          </p:cNvSpPr>
          <p:nvPr>
            <p:ph type="body" sz="half" idx="1"/>
          </p:nvPr>
        </p:nvSpPr>
        <p:spPr>
          <a:xfrm>
            <a:off x="952501" y="1714500"/>
            <a:ext cx="10763251" cy="4929188"/>
          </a:xfrm>
        </p:spPr>
        <p:txBody>
          <a:bodyPr/>
          <a:lstStyle/>
          <a:p>
            <a:pPr>
              <a:buFont typeface="Wingdings" pitchFamily="2" charset="2"/>
              <a:buNone/>
            </a:pPr>
            <a:r>
              <a:rPr lang="en-US" altLang="zh-CN" smtClean="0"/>
              <a:t>3.</a:t>
            </a:r>
            <a:r>
              <a:rPr lang="zh-CN" altLang="zh-CN" smtClean="0"/>
              <a:t>使用</a:t>
            </a:r>
            <a:r>
              <a:rPr lang="en-US" altLang="zh-CN" smtClean="0"/>
              <a:t>scanf</a:t>
            </a:r>
            <a:r>
              <a:rPr lang="zh-CN" altLang="zh-CN" smtClean="0"/>
              <a:t>函数时应注意的问题</a:t>
            </a:r>
          </a:p>
          <a:p>
            <a:pPr>
              <a:buFont typeface="Wingdings" pitchFamily="2" charset="2"/>
              <a:buNone/>
            </a:pPr>
            <a:r>
              <a:rPr lang="zh-CN" altLang="en-US" sz="2800" smtClean="0"/>
              <a:t>对于</a:t>
            </a:r>
            <a:r>
              <a:rPr lang="en-US" altLang="zh-CN" sz="2800" smtClean="0"/>
              <a:t>scanf(”%c%c%c”,&amp;c1,&amp;c2,&amp;c3);</a:t>
            </a:r>
          </a:p>
          <a:p>
            <a:pPr>
              <a:buFont typeface="Wingdings" pitchFamily="2" charset="2"/>
              <a:buNone/>
            </a:pPr>
            <a:r>
              <a:rPr lang="en-US" altLang="zh-CN" sz="2800" smtClean="0"/>
              <a:t>         </a:t>
            </a:r>
            <a:r>
              <a:rPr lang="en-US" altLang="zh-CN" sz="2800" u="sng" smtClean="0"/>
              <a:t>abc</a:t>
            </a:r>
            <a:r>
              <a:rPr lang="zh-CN" altLang="zh-CN" sz="2800" u="sng" smtClean="0"/>
              <a:t>↙</a:t>
            </a:r>
            <a:r>
              <a:rPr lang="en-US" altLang="zh-CN" sz="2800" smtClean="0"/>
              <a:t>        </a:t>
            </a:r>
            <a:r>
              <a:rPr lang="zh-CN" altLang="en-US" sz="2800" smtClean="0">
                <a:solidFill>
                  <a:srgbClr val="FF0000"/>
                </a:solidFill>
              </a:rPr>
              <a:t>对</a:t>
            </a:r>
            <a:endParaRPr lang="en-US" altLang="zh-CN" sz="2800" smtClean="0">
              <a:solidFill>
                <a:srgbClr val="FF0000"/>
              </a:solidFill>
            </a:endParaRPr>
          </a:p>
          <a:p>
            <a:pPr>
              <a:buFont typeface="Wingdings" pitchFamily="2" charset="2"/>
              <a:buNone/>
            </a:pPr>
            <a:r>
              <a:rPr lang="en-US" altLang="zh-CN" sz="2800" smtClean="0">
                <a:solidFill>
                  <a:srgbClr val="FF0000"/>
                </a:solidFill>
              </a:rPr>
              <a:t>         </a:t>
            </a:r>
            <a:r>
              <a:rPr lang="en-US" altLang="zh-CN" sz="2800" u="sng" smtClean="0"/>
              <a:t>a b c</a:t>
            </a:r>
            <a:r>
              <a:rPr lang="zh-CN" altLang="zh-CN" sz="2800" u="sng" smtClean="0"/>
              <a:t>↙</a:t>
            </a:r>
            <a:r>
              <a:rPr lang="en-US" altLang="zh-CN" sz="2800" smtClean="0"/>
              <a:t>      </a:t>
            </a:r>
            <a:r>
              <a:rPr lang="zh-CN" altLang="en-US" sz="2800" smtClean="0">
                <a:solidFill>
                  <a:srgbClr val="FF0000"/>
                </a:solidFill>
              </a:rPr>
              <a:t>错</a:t>
            </a:r>
            <a:endParaRPr lang="en-US" altLang="zh-CN" sz="2800" smtClean="0">
              <a:solidFill>
                <a:srgbClr val="FF0000"/>
              </a:solidFill>
            </a:endParaRPr>
          </a:p>
          <a:p>
            <a:pPr>
              <a:buFont typeface="Wingdings" pitchFamily="2" charset="2"/>
              <a:buNone/>
            </a:pPr>
            <a:r>
              <a:rPr lang="zh-CN" altLang="en-US" sz="2800" smtClean="0"/>
              <a:t>对于</a:t>
            </a:r>
            <a:r>
              <a:rPr lang="en-US" altLang="zh-CN" sz="2800" smtClean="0"/>
              <a:t>scanf(”</a:t>
            </a:r>
            <a:r>
              <a:rPr lang="en-US" altLang="zh-CN" sz="2800" smtClean="0">
                <a:solidFill>
                  <a:srgbClr val="0000CC"/>
                </a:solidFill>
              </a:rPr>
              <a:t>%d</a:t>
            </a:r>
            <a:r>
              <a:rPr lang="en-US" altLang="zh-CN" sz="2800" smtClean="0">
                <a:solidFill>
                  <a:srgbClr val="00B050"/>
                </a:solidFill>
              </a:rPr>
              <a:t>%c</a:t>
            </a:r>
            <a:r>
              <a:rPr lang="en-US" altLang="zh-CN" sz="2800" smtClean="0">
                <a:solidFill>
                  <a:srgbClr val="7030A0"/>
                </a:solidFill>
              </a:rPr>
              <a:t>%f</a:t>
            </a:r>
            <a:r>
              <a:rPr lang="en-US" altLang="zh-CN" sz="2800" smtClean="0"/>
              <a:t>”,&amp;a,&amp;b,&amp;c);</a:t>
            </a:r>
          </a:p>
          <a:p>
            <a:pPr>
              <a:buFont typeface="Wingdings" pitchFamily="2" charset="2"/>
              <a:buNone/>
            </a:pPr>
            <a:r>
              <a:rPr lang="zh-CN" altLang="zh-CN" sz="2800" smtClean="0"/>
              <a:t>若输入</a:t>
            </a:r>
          </a:p>
          <a:p>
            <a:pPr>
              <a:buFont typeface="Wingdings" pitchFamily="2" charset="2"/>
              <a:buNone/>
            </a:pPr>
            <a:r>
              <a:rPr lang="en-US" altLang="zh-CN" sz="2800" smtClean="0"/>
              <a:t>                                  </a:t>
            </a:r>
            <a:r>
              <a:rPr lang="en-US" altLang="zh-CN" sz="2800" u="sng" smtClean="0"/>
              <a:t>1234</a:t>
            </a:r>
            <a:r>
              <a:rPr lang="en-US" altLang="zh-CN" sz="2800" smtClean="0"/>
              <a:t>a</a:t>
            </a:r>
            <a:r>
              <a:rPr lang="en-US" altLang="zh-CN" sz="2800" u="sng" smtClean="0"/>
              <a:t>123</a:t>
            </a:r>
            <a:r>
              <a:rPr lang="en-US" altLang="zh-CN" sz="2800" smtClean="0"/>
              <a:t>o.26</a:t>
            </a:r>
            <a:r>
              <a:rPr lang="zh-CN" altLang="zh-CN" sz="2800" smtClean="0"/>
              <a:t>↙</a:t>
            </a:r>
            <a:endParaRPr lang="en-US" altLang="zh-CN" sz="2800" smtClean="0">
              <a:solidFill>
                <a:srgbClr val="FF0000"/>
              </a:solidFill>
            </a:endParaRPr>
          </a:p>
        </p:txBody>
      </p:sp>
      <p:sp>
        <p:nvSpPr>
          <p:cNvPr id="120836"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0837"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0838"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0839"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0840"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0841" name="Rectangle 4"/>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 name="矩形 9"/>
          <p:cNvSpPr>
            <a:spLocks noChangeArrowheads="1"/>
          </p:cNvSpPr>
          <p:nvPr/>
        </p:nvSpPr>
        <p:spPr bwMode="auto">
          <a:xfrm>
            <a:off x="5357424" y="4719042"/>
            <a:ext cx="3810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12" name="直接箭头连接符 11"/>
          <p:cNvCxnSpPr>
            <a:cxnSpLocks noChangeShapeType="1"/>
            <a:stCxn id="10" idx="0"/>
          </p:cNvCxnSpPr>
          <p:nvPr/>
        </p:nvCxnSpPr>
        <p:spPr bwMode="auto">
          <a:xfrm rot="5400000" flipH="1" flipV="1">
            <a:off x="5353191" y="4316878"/>
            <a:ext cx="596900" cy="20743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p:cNvSpPr>
            <a:spLocks noChangeArrowheads="1"/>
          </p:cNvSpPr>
          <p:nvPr/>
        </p:nvSpPr>
        <p:spPr bwMode="auto">
          <a:xfrm>
            <a:off x="5677041" y="3550642"/>
            <a:ext cx="476251"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120845"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06191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par>
                          <p:cTn id="12" fill="hold" nodeType="afterGroup">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360"/>
                                          </p:val>
                                        </p:tav>
                                        <p:tav tm="100000">
                                          <p:val>
                                            <p:fltVal val="0"/>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85752" y="642938"/>
            <a:ext cx="11715749" cy="830262"/>
          </a:xfrm>
        </p:spPr>
        <p:txBody>
          <a:bodyPr/>
          <a:lstStyle/>
          <a:p>
            <a:pPr eaLnBrk="1" hangingPunct="1"/>
            <a:r>
              <a:rPr lang="en-US" altLang="zh-CN" sz="4800" smtClean="0">
                <a:solidFill>
                  <a:srgbClr val="800000"/>
                </a:solidFill>
                <a:latin typeface="Arial" pitchFamily="34" charset="0"/>
                <a:ea typeface="黑体" pitchFamily="49" charset="-122"/>
              </a:rPr>
              <a:t>3.4.4  </a:t>
            </a:r>
            <a:r>
              <a:rPr lang="zh-CN" altLang="zh-CN" sz="4800" smtClean="0">
                <a:solidFill>
                  <a:srgbClr val="800000"/>
                </a:solidFill>
                <a:latin typeface="Arial" pitchFamily="34" charset="0"/>
                <a:ea typeface="黑体" pitchFamily="49" charset="-122"/>
              </a:rPr>
              <a:t>用</a:t>
            </a:r>
            <a:r>
              <a:rPr lang="en-US" altLang="zh-CN" sz="4800" smtClean="0">
                <a:solidFill>
                  <a:srgbClr val="800000"/>
                </a:solidFill>
                <a:latin typeface="Arial" pitchFamily="34" charset="0"/>
                <a:ea typeface="黑体" pitchFamily="49" charset="-122"/>
              </a:rPr>
              <a:t>scanf</a:t>
            </a:r>
            <a:r>
              <a:rPr lang="zh-CN" altLang="zh-CN" sz="4800" smtClean="0">
                <a:solidFill>
                  <a:srgbClr val="800000"/>
                </a:solidFill>
                <a:latin typeface="Arial" pitchFamily="34" charset="0"/>
                <a:ea typeface="黑体" pitchFamily="49" charset="-122"/>
              </a:rPr>
              <a:t>函数输入数据</a:t>
            </a:r>
            <a:endParaRPr lang="zh-CN" altLang="en-US" sz="4800" smtClean="0">
              <a:solidFill>
                <a:srgbClr val="800000"/>
              </a:solidFill>
              <a:latin typeface="Arial" pitchFamily="34" charset="0"/>
              <a:ea typeface="黑体" pitchFamily="49" charset="-122"/>
            </a:endParaRPr>
          </a:p>
        </p:txBody>
      </p:sp>
      <p:sp>
        <p:nvSpPr>
          <p:cNvPr id="121859" name="Rectangle 7"/>
          <p:cNvSpPr>
            <a:spLocks noGrp="1" noChangeArrowheads="1"/>
          </p:cNvSpPr>
          <p:nvPr>
            <p:ph type="body" sz="half" idx="1"/>
          </p:nvPr>
        </p:nvSpPr>
        <p:spPr>
          <a:xfrm>
            <a:off x="952501" y="1714500"/>
            <a:ext cx="10763251" cy="4929188"/>
          </a:xfrm>
        </p:spPr>
        <p:txBody>
          <a:bodyPr/>
          <a:lstStyle/>
          <a:p>
            <a:pPr>
              <a:buFont typeface="Wingdings" pitchFamily="2" charset="2"/>
              <a:buNone/>
            </a:pPr>
            <a:r>
              <a:rPr lang="en-US" altLang="zh-CN" smtClean="0"/>
              <a:t>3.</a:t>
            </a:r>
            <a:r>
              <a:rPr lang="zh-CN" altLang="zh-CN" smtClean="0"/>
              <a:t>使用</a:t>
            </a:r>
            <a:r>
              <a:rPr lang="en-US" altLang="zh-CN" smtClean="0"/>
              <a:t>scanf</a:t>
            </a:r>
            <a:r>
              <a:rPr lang="zh-CN" altLang="zh-CN" smtClean="0"/>
              <a:t>函数时应注意的问题</a:t>
            </a:r>
          </a:p>
          <a:p>
            <a:pPr>
              <a:buFont typeface="Wingdings" pitchFamily="2" charset="2"/>
              <a:buNone/>
            </a:pPr>
            <a:r>
              <a:rPr lang="zh-CN" altLang="en-US" sz="2800" smtClean="0"/>
              <a:t>对于</a:t>
            </a:r>
            <a:r>
              <a:rPr lang="en-US" altLang="zh-CN" sz="2800" smtClean="0"/>
              <a:t>scanf(”%c%c%c”,&amp;c1,&amp;c2,&amp;c3);</a:t>
            </a:r>
          </a:p>
          <a:p>
            <a:pPr>
              <a:buFont typeface="Wingdings" pitchFamily="2" charset="2"/>
              <a:buNone/>
            </a:pPr>
            <a:r>
              <a:rPr lang="en-US" altLang="zh-CN" sz="2800" smtClean="0"/>
              <a:t>         </a:t>
            </a:r>
            <a:r>
              <a:rPr lang="en-US" altLang="zh-CN" sz="2800" u="sng" smtClean="0"/>
              <a:t>abc</a:t>
            </a:r>
            <a:r>
              <a:rPr lang="zh-CN" altLang="zh-CN" sz="2800" u="sng" smtClean="0"/>
              <a:t>↙</a:t>
            </a:r>
            <a:r>
              <a:rPr lang="en-US" altLang="zh-CN" sz="2800" smtClean="0"/>
              <a:t>        </a:t>
            </a:r>
            <a:r>
              <a:rPr lang="zh-CN" altLang="en-US" sz="2800" smtClean="0">
                <a:solidFill>
                  <a:srgbClr val="FF0000"/>
                </a:solidFill>
              </a:rPr>
              <a:t>对</a:t>
            </a:r>
            <a:endParaRPr lang="en-US" altLang="zh-CN" sz="2800" smtClean="0">
              <a:solidFill>
                <a:srgbClr val="FF0000"/>
              </a:solidFill>
            </a:endParaRPr>
          </a:p>
          <a:p>
            <a:pPr>
              <a:buFont typeface="Wingdings" pitchFamily="2" charset="2"/>
              <a:buNone/>
            </a:pPr>
            <a:r>
              <a:rPr lang="en-US" altLang="zh-CN" sz="2800" smtClean="0">
                <a:solidFill>
                  <a:srgbClr val="FF0000"/>
                </a:solidFill>
              </a:rPr>
              <a:t>         </a:t>
            </a:r>
            <a:r>
              <a:rPr lang="en-US" altLang="zh-CN" sz="2800" u="sng" smtClean="0"/>
              <a:t>a b c</a:t>
            </a:r>
            <a:r>
              <a:rPr lang="zh-CN" altLang="zh-CN" sz="2800" u="sng" smtClean="0"/>
              <a:t>↙</a:t>
            </a:r>
            <a:r>
              <a:rPr lang="en-US" altLang="zh-CN" sz="2800" smtClean="0"/>
              <a:t>      </a:t>
            </a:r>
            <a:r>
              <a:rPr lang="zh-CN" altLang="en-US" sz="2800" smtClean="0">
                <a:solidFill>
                  <a:srgbClr val="FF0000"/>
                </a:solidFill>
              </a:rPr>
              <a:t>错</a:t>
            </a:r>
            <a:endParaRPr lang="en-US" altLang="zh-CN" sz="2800" smtClean="0">
              <a:solidFill>
                <a:srgbClr val="FF0000"/>
              </a:solidFill>
            </a:endParaRPr>
          </a:p>
          <a:p>
            <a:pPr>
              <a:buFont typeface="Wingdings" pitchFamily="2" charset="2"/>
              <a:buNone/>
            </a:pPr>
            <a:r>
              <a:rPr lang="zh-CN" altLang="en-US" sz="2800" smtClean="0"/>
              <a:t>对于</a:t>
            </a:r>
            <a:r>
              <a:rPr lang="en-US" altLang="zh-CN" sz="2800" smtClean="0"/>
              <a:t>scanf(”</a:t>
            </a:r>
            <a:r>
              <a:rPr lang="en-US" altLang="zh-CN" sz="2800" smtClean="0">
                <a:solidFill>
                  <a:srgbClr val="0000CC"/>
                </a:solidFill>
              </a:rPr>
              <a:t>%d</a:t>
            </a:r>
            <a:r>
              <a:rPr lang="en-US" altLang="zh-CN" sz="2800" smtClean="0">
                <a:solidFill>
                  <a:srgbClr val="00B050"/>
                </a:solidFill>
              </a:rPr>
              <a:t>%c</a:t>
            </a:r>
            <a:r>
              <a:rPr lang="en-US" altLang="zh-CN" sz="2800" smtClean="0">
                <a:solidFill>
                  <a:srgbClr val="7030A0"/>
                </a:solidFill>
              </a:rPr>
              <a:t>%f</a:t>
            </a:r>
            <a:r>
              <a:rPr lang="en-US" altLang="zh-CN" sz="2800" smtClean="0"/>
              <a:t>”,&amp;a,&amp;b,&amp;c);</a:t>
            </a:r>
          </a:p>
          <a:p>
            <a:pPr>
              <a:buFont typeface="Wingdings" pitchFamily="2" charset="2"/>
              <a:buNone/>
            </a:pPr>
            <a:r>
              <a:rPr lang="zh-CN" altLang="zh-CN" sz="2800" smtClean="0"/>
              <a:t>若输入</a:t>
            </a:r>
          </a:p>
          <a:p>
            <a:pPr>
              <a:buFont typeface="Wingdings" pitchFamily="2" charset="2"/>
              <a:buNone/>
            </a:pPr>
            <a:r>
              <a:rPr lang="en-US" altLang="zh-CN" sz="2800" smtClean="0"/>
              <a:t>                                  </a:t>
            </a:r>
            <a:r>
              <a:rPr lang="en-US" altLang="zh-CN" sz="2800" u="sng" smtClean="0"/>
              <a:t>1234</a:t>
            </a:r>
            <a:r>
              <a:rPr lang="en-US" altLang="zh-CN" sz="2800" smtClean="0"/>
              <a:t>a</a:t>
            </a:r>
            <a:r>
              <a:rPr lang="en-US" altLang="zh-CN" sz="2800" u="sng" smtClean="0"/>
              <a:t>123</a:t>
            </a:r>
            <a:r>
              <a:rPr lang="en-US" altLang="zh-CN" sz="2800" smtClean="0"/>
              <a:t>o.26</a:t>
            </a:r>
            <a:r>
              <a:rPr lang="zh-CN" altLang="zh-CN" sz="2800" smtClean="0"/>
              <a:t>↙</a:t>
            </a:r>
            <a:endParaRPr lang="en-US" altLang="zh-CN" sz="2800" smtClean="0">
              <a:solidFill>
                <a:srgbClr val="FF0000"/>
              </a:solidFill>
            </a:endParaRPr>
          </a:p>
        </p:txBody>
      </p:sp>
      <p:sp>
        <p:nvSpPr>
          <p:cNvPr id="12186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1861"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1862"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1863"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1864" name="Rectangle 2"/>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1865" name="Rectangle 4"/>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 name="矩形 9"/>
          <p:cNvSpPr>
            <a:spLocks noChangeArrowheads="1"/>
          </p:cNvSpPr>
          <p:nvPr/>
        </p:nvSpPr>
        <p:spPr bwMode="auto">
          <a:xfrm>
            <a:off x="5656083" y="4697860"/>
            <a:ext cx="7620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12" name="直接箭头连接符 11"/>
          <p:cNvCxnSpPr>
            <a:cxnSpLocks noChangeShapeType="1"/>
          </p:cNvCxnSpPr>
          <p:nvPr/>
        </p:nvCxnSpPr>
        <p:spPr bwMode="auto">
          <a:xfrm flipV="1">
            <a:off x="6335533" y="4045400"/>
            <a:ext cx="207433" cy="5969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p:cNvSpPr>
            <a:spLocks noChangeArrowheads="1"/>
          </p:cNvSpPr>
          <p:nvPr/>
        </p:nvSpPr>
        <p:spPr bwMode="auto">
          <a:xfrm>
            <a:off x="6205928" y="3554860"/>
            <a:ext cx="719527"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121869"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500" y="6143625"/>
            <a:ext cx="62653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2542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par>
                          <p:cTn id="12" fill="hold" nodeType="afterGroup">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360"/>
                                          </p:val>
                                        </p:tav>
                                        <p:tav tm="100000">
                                          <p:val>
                                            <p:fltVal val="0"/>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idx="1"/>
          </p:nvPr>
        </p:nvSpPr>
        <p:spPr>
          <a:xfrm>
            <a:off x="571502" y="1143000"/>
            <a:ext cx="11461751" cy="5500688"/>
          </a:xfrm>
        </p:spPr>
        <p:txBody>
          <a:bodyPr/>
          <a:lstStyle/>
          <a:p>
            <a:pPr marL="609600" indent="-609600" eaLnBrk="1" hangingPunct="1">
              <a:spcBef>
                <a:spcPct val="30000"/>
              </a:spcBef>
              <a:buFont typeface="Wingdings" pitchFamily="2" charset="2"/>
              <a:buNone/>
            </a:pPr>
            <a:r>
              <a:rPr lang="zh-CN" altLang="en-US" smtClean="0">
                <a:latin typeface="幼圆" pitchFamily="49" charset="-122"/>
              </a:rPr>
              <a:t>（</a:t>
            </a:r>
            <a:r>
              <a:rPr lang="en-US" altLang="zh-CN" smtClean="0">
                <a:latin typeface="幼圆" pitchFamily="49" charset="-122"/>
              </a:rPr>
              <a:t>6</a:t>
            </a:r>
            <a:r>
              <a:rPr lang="zh-CN" altLang="en-US" smtClean="0">
                <a:latin typeface="幼圆" pitchFamily="49" charset="-122"/>
              </a:rPr>
              <a:t>）</a:t>
            </a:r>
            <a:r>
              <a:rPr lang="en-US" altLang="zh-CN" smtClean="0">
                <a:latin typeface="幼圆" pitchFamily="49" charset="-122"/>
              </a:rPr>
              <a:t>scanf</a:t>
            </a:r>
            <a:r>
              <a:rPr lang="zh-CN" altLang="en-US" smtClean="0">
                <a:latin typeface="幼圆" pitchFamily="49" charset="-122"/>
              </a:rPr>
              <a:t>函数的格式控制符由三部分组成：</a:t>
            </a:r>
          </a:p>
          <a:p>
            <a:pPr marL="609600" indent="-609600" eaLnBrk="1" hangingPunct="1">
              <a:spcBef>
                <a:spcPct val="30000"/>
              </a:spcBef>
              <a:buFont typeface="Wingdings" pitchFamily="2" charset="2"/>
              <a:buNone/>
            </a:pPr>
            <a:r>
              <a:rPr lang="zh-CN" altLang="en-US" smtClean="0">
                <a:latin typeface="幼圆" pitchFamily="49" charset="-122"/>
              </a:rPr>
              <a:t>       </a:t>
            </a:r>
            <a:r>
              <a:rPr lang="en-US" altLang="zh-CN" smtClean="0">
                <a:latin typeface="幼圆" pitchFamily="49" charset="-122"/>
              </a:rPr>
              <a:t>&lt;</a:t>
            </a:r>
            <a:r>
              <a:rPr lang="zh-CN" altLang="en-US" smtClean="0">
                <a:latin typeface="幼圆" pitchFamily="49" charset="-122"/>
              </a:rPr>
              <a:t>％</a:t>
            </a:r>
            <a:r>
              <a:rPr lang="en-US" altLang="zh-CN" smtClean="0">
                <a:latin typeface="幼圆" pitchFamily="49" charset="-122"/>
              </a:rPr>
              <a:t>&gt;&lt;</a:t>
            </a:r>
            <a:r>
              <a:rPr lang="zh-CN" altLang="en-US" smtClean="0">
                <a:latin typeface="幼圆" pitchFamily="49" charset="-122"/>
              </a:rPr>
              <a:t>附加格式说明符</a:t>
            </a:r>
            <a:r>
              <a:rPr lang="en-US" altLang="zh-CN" smtClean="0">
                <a:latin typeface="幼圆" pitchFamily="49" charset="-122"/>
              </a:rPr>
              <a:t>&gt;&lt;</a:t>
            </a:r>
            <a:r>
              <a:rPr lang="zh-CN" altLang="en-US" smtClean="0">
                <a:latin typeface="幼圆" pitchFamily="49" charset="-122"/>
              </a:rPr>
              <a:t>格式字符</a:t>
            </a:r>
            <a:r>
              <a:rPr lang="en-US" altLang="zh-CN" smtClean="0">
                <a:latin typeface="幼圆" pitchFamily="49" charset="-122"/>
              </a:rPr>
              <a:t>&gt;</a:t>
            </a:r>
          </a:p>
        </p:txBody>
      </p:sp>
      <p:sp>
        <p:nvSpPr>
          <p:cNvPr id="194563" name="AutoShape 3"/>
          <p:cNvSpPr>
            <a:spLocks noChangeArrowheads="1"/>
          </p:cNvSpPr>
          <p:nvPr/>
        </p:nvSpPr>
        <p:spPr bwMode="auto">
          <a:xfrm>
            <a:off x="554636" y="2628900"/>
            <a:ext cx="2032000" cy="1371600"/>
          </a:xfrm>
          <a:prstGeom prst="wedgeRoundRectCallout">
            <a:avLst>
              <a:gd name="adj1" fmla="val 43648"/>
              <a:gd name="adj2" fmla="val -95833"/>
              <a:gd name="adj3" fmla="val 16667"/>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2800">
                <a:latin typeface="Times New Roman" pitchFamily="18" charset="0"/>
              </a:rPr>
              <a:t>格式控制符开始标志</a:t>
            </a:r>
          </a:p>
        </p:txBody>
      </p:sp>
      <p:sp>
        <p:nvSpPr>
          <p:cNvPr id="194564" name="AutoShape 4"/>
          <p:cNvSpPr>
            <a:spLocks noChangeArrowheads="1"/>
          </p:cNvSpPr>
          <p:nvPr/>
        </p:nvSpPr>
        <p:spPr bwMode="auto">
          <a:xfrm>
            <a:off x="2844800" y="2675120"/>
            <a:ext cx="2032000" cy="838200"/>
          </a:xfrm>
          <a:prstGeom prst="wedgeRoundRectCallout">
            <a:avLst>
              <a:gd name="adj1" fmla="val 38648"/>
              <a:gd name="adj2" fmla="val -125000"/>
              <a:gd name="adj3" fmla="val 16667"/>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2800">
                <a:latin typeface="Times New Roman" pitchFamily="18" charset="0"/>
              </a:rPr>
              <a:t>表</a:t>
            </a:r>
            <a:r>
              <a:rPr lang="en-US" altLang="zh-CN" sz="2800">
                <a:latin typeface="Times New Roman" pitchFamily="18" charset="0"/>
              </a:rPr>
              <a:t>3</a:t>
            </a:r>
            <a:r>
              <a:rPr lang="zh-CN" altLang="en-US" sz="2800">
                <a:latin typeface="Times New Roman" pitchFamily="18" charset="0"/>
              </a:rPr>
              <a:t>－</a:t>
            </a:r>
            <a:r>
              <a:rPr lang="en-US" altLang="zh-CN" sz="2800">
                <a:latin typeface="Times New Roman" pitchFamily="18" charset="0"/>
              </a:rPr>
              <a:t>9</a:t>
            </a:r>
          </a:p>
        </p:txBody>
      </p:sp>
      <p:sp>
        <p:nvSpPr>
          <p:cNvPr id="194565" name="AutoShape 5"/>
          <p:cNvSpPr>
            <a:spLocks noChangeArrowheads="1"/>
          </p:cNvSpPr>
          <p:nvPr/>
        </p:nvSpPr>
        <p:spPr bwMode="auto">
          <a:xfrm>
            <a:off x="5110153" y="2637020"/>
            <a:ext cx="2032000" cy="914400"/>
          </a:xfrm>
          <a:prstGeom prst="wedgeRoundRectCallout">
            <a:avLst>
              <a:gd name="adj1" fmla="val 31356"/>
              <a:gd name="adj2" fmla="val -118056"/>
              <a:gd name="adj3" fmla="val 16667"/>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p>
            <a:pPr algn="ctr"/>
            <a:r>
              <a:rPr lang="zh-CN" altLang="en-US" sz="2800">
                <a:latin typeface="Times New Roman" pitchFamily="18" charset="0"/>
              </a:rPr>
              <a:t>表</a:t>
            </a:r>
            <a:r>
              <a:rPr lang="en-US" altLang="zh-CN" sz="2800">
                <a:latin typeface="Times New Roman" pitchFamily="18" charset="0"/>
              </a:rPr>
              <a:t>3</a:t>
            </a:r>
            <a:r>
              <a:rPr lang="zh-CN" altLang="en-US" sz="2800">
                <a:latin typeface="Times New Roman" pitchFamily="18" charset="0"/>
              </a:rPr>
              <a:t>－</a:t>
            </a:r>
            <a:r>
              <a:rPr lang="en-US" altLang="zh-CN" sz="2800">
                <a:latin typeface="Times New Roman" pitchFamily="18" charset="0"/>
              </a:rPr>
              <a:t>2</a:t>
            </a:r>
          </a:p>
        </p:txBody>
      </p:sp>
      <p:sp>
        <p:nvSpPr>
          <p:cNvPr id="194566" name="Text Box 6"/>
          <p:cNvSpPr txBox="1">
            <a:spLocks noChangeArrowheads="1"/>
          </p:cNvSpPr>
          <p:nvPr/>
        </p:nvSpPr>
        <p:spPr bwMode="auto">
          <a:xfrm>
            <a:off x="791635" y="4564063"/>
            <a:ext cx="64171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3200">
                <a:latin typeface="Times New Roman" pitchFamily="18" charset="0"/>
              </a:rPr>
              <a:t>例如：</a:t>
            </a:r>
          </a:p>
          <a:p>
            <a:pPr eaLnBrk="1" hangingPunct="1"/>
            <a:r>
              <a:rPr lang="en-US" altLang="zh-CN" sz="3200">
                <a:latin typeface="Times New Roman" pitchFamily="18" charset="0"/>
              </a:rPr>
              <a:t>Scanf(“%5d%6f%6ld%hd”,……</a:t>
            </a:r>
            <a:r>
              <a:rPr lang="zh-CN" altLang="en-US" sz="3200">
                <a:latin typeface="Times New Roman" pitchFamily="18" charset="0"/>
              </a:rPr>
              <a:t>）；</a:t>
            </a:r>
          </a:p>
        </p:txBody>
      </p:sp>
    </p:spTree>
    <p:extLst>
      <p:ext uri="{BB962C8B-B14F-4D97-AF65-F5344CB8AC3E}">
        <p14:creationId xmlns:p14="http://schemas.microsoft.com/office/powerpoint/2010/main" val="159181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4562">
                                            <p:txEl>
                                              <p:pRg st="0" end="0"/>
                                            </p:txEl>
                                          </p:spTgt>
                                        </p:tgtEl>
                                        <p:attrNameLst>
                                          <p:attrName>style.visibility</p:attrName>
                                        </p:attrNameLst>
                                      </p:cBhvr>
                                      <p:to>
                                        <p:strVal val="visible"/>
                                      </p:to>
                                    </p:set>
                                    <p:animEffect transition="in" filter="slide(fromBottom)">
                                      <p:cBhvr>
                                        <p:cTn id="7" dur="500"/>
                                        <p:tgtEl>
                                          <p:spTgt spid="194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4562">
                                            <p:txEl>
                                              <p:pRg st="1" end="1"/>
                                            </p:txEl>
                                          </p:spTgt>
                                        </p:tgtEl>
                                        <p:attrNameLst>
                                          <p:attrName>style.visibility</p:attrName>
                                        </p:attrNameLst>
                                      </p:cBhvr>
                                      <p:to>
                                        <p:strVal val="visible"/>
                                      </p:to>
                                    </p:set>
                                    <p:animEffect transition="in" filter="slide(fromBottom)">
                                      <p:cBhvr>
                                        <p:cTn id="12" dur="500"/>
                                        <p:tgtEl>
                                          <p:spTgt spid="1945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4563"/>
                                        </p:tgtEl>
                                        <p:attrNameLst>
                                          <p:attrName>style.visibility</p:attrName>
                                        </p:attrNameLst>
                                      </p:cBhvr>
                                      <p:to>
                                        <p:strVal val="visible"/>
                                      </p:to>
                                    </p:set>
                                    <p:animEffect transition="in" filter="slide(fromBottom)">
                                      <p:cBhvr>
                                        <p:cTn id="17" dur="500"/>
                                        <p:tgtEl>
                                          <p:spTgt spid="194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4564"/>
                                        </p:tgtEl>
                                        <p:attrNameLst>
                                          <p:attrName>style.visibility</p:attrName>
                                        </p:attrNameLst>
                                      </p:cBhvr>
                                      <p:to>
                                        <p:strVal val="visible"/>
                                      </p:to>
                                    </p:set>
                                    <p:animEffect transition="in" filter="slide(fromBottom)">
                                      <p:cBhvr>
                                        <p:cTn id="22" dur="500"/>
                                        <p:tgtEl>
                                          <p:spTgt spid="194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94565"/>
                                        </p:tgtEl>
                                        <p:attrNameLst>
                                          <p:attrName>style.visibility</p:attrName>
                                        </p:attrNameLst>
                                      </p:cBhvr>
                                      <p:to>
                                        <p:strVal val="visible"/>
                                      </p:to>
                                    </p:set>
                                    <p:animEffect transition="in" filter="slide(fromBottom)">
                                      <p:cBhvr>
                                        <p:cTn id="27" dur="500"/>
                                        <p:tgtEl>
                                          <p:spTgt spid="1945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94566"/>
                                        </p:tgtEl>
                                        <p:attrNameLst>
                                          <p:attrName>style.visibility</p:attrName>
                                        </p:attrNameLst>
                                      </p:cBhvr>
                                      <p:to>
                                        <p:strVal val="visible"/>
                                      </p:to>
                                    </p:set>
                                    <p:animEffect transition="in" filter="slide(fromBottom)">
                                      <p:cBhvr>
                                        <p:cTn id="32" dur="500"/>
                                        <p:tgtEl>
                                          <p:spTgt spid="19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autoUpdateAnimBg="0"/>
      <p:bldP spid="194563" grpId="0" animBg="1" autoUpdateAnimBg="0"/>
      <p:bldP spid="194564" grpId="0" animBg="1" autoUpdateAnimBg="0"/>
      <p:bldP spid="194565" grpId="0" animBg="1" autoUpdateAnimBg="0"/>
      <p:bldP spid="19456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标题 2"/>
          <p:cNvSpPr>
            <a:spLocks noGrp="1"/>
          </p:cNvSpPr>
          <p:nvPr>
            <p:ph type="title"/>
          </p:nvPr>
        </p:nvSpPr>
        <p:spPr/>
        <p:txBody>
          <a:bodyPr/>
          <a:lstStyle/>
          <a:p>
            <a:endParaRPr lang="zh-CN" altLang="en-US" smtClean="0"/>
          </a:p>
        </p:txBody>
      </p:sp>
      <p:sp>
        <p:nvSpPr>
          <p:cNvPr id="201730" name="Rectangle 2"/>
          <p:cNvSpPr>
            <a:spLocks noGrp="1" noChangeArrowheads="1"/>
          </p:cNvSpPr>
          <p:nvPr>
            <p:ph idx="1"/>
          </p:nvPr>
        </p:nvSpPr>
        <p:spPr/>
        <p:txBody>
          <a:bodyPr/>
          <a:lstStyle/>
          <a:p>
            <a:pPr marL="609600" indent="-609600" eaLnBrk="1" hangingPunct="1">
              <a:spcBef>
                <a:spcPct val="30000"/>
              </a:spcBef>
              <a:buFont typeface="Wingdings" pitchFamily="2" charset="2"/>
              <a:buNone/>
            </a:pPr>
            <a:r>
              <a:rPr lang="zh-CN" altLang="en-US" smtClean="0">
                <a:latin typeface="幼圆" pitchFamily="49" charset="-122"/>
              </a:rPr>
              <a:t>（</a:t>
            </a:r>
            <a:r>
              <a:rPr lang="en-US" altLang="zh-CN" smtClean="0">
                <a:latin typeface="幼圆" pitchFamily="49" charset="-122"/>
              </a:rPr>
              <a:t>7</a:t>
            </a:r>
            <a:r>
              <a:rPr lang="zh-CN" altLang="en-US" smtClean="0">
                <a:latin typeface="幼圆" pitchFamily="49" charset="-122"/>
              </a:rPr>
              <a:t>）可以指定输入数据所占列数，系统自动按它截取所需数据，但不能指定精度。</a:t>
            </a:r>
          </a:p>
          <a:p>
            <a:pPr marL="609600" indent="-609600" eaLnBrk="1" hangingPunct="1">
              <a:buFont typeface="Monotype Sorts"/>
              <a:buNone/>
            </a:pPr>
            <a:r>
              <a:rPr lang="zh-CN" altLang="en-US" smtClean="0">
                <a:latin typeface="幼圆" pitchFamily="49" charset="-122"/>
              </a:rPr>
              <a:t>例如：</a:t>
            </a:r>
          </a:p>
          <a:p>
            <a:pPr marL="609600" indent="-609600" eaLnBrk="1" hangingPunct="1">
              <a:buFont typeface="Monotype Sorts"/>
              <a:buNone/>
            </a:pPr>
            <a:r>
              <a:rPr lang="zh-CN" altLang="en-US" smtClean="0">
                <a:latin typeface="幼圆" pitchFamily="49" charset="-122"/>
              </a:rPr>
              <a:t>     </a:t>
            </a:r>
            <a:r>
              <a:rPr lang="en-US" altLang="zh-CN" smtClean="0">
                <a:latin typeface="幼圆" pitchFamily="49" charset="-122"/>
              </a:rPr>
              <a:t>scanf("%3d</a:t>
            </a:r>
            <a:r>
              <a:rPr lang="en-US" altLang="zh-CN" smtClean="0">
                <a:solidFill>
                  <a:srgbClr val="CC0066"/>
                </a:solidFill>
                <a:latin typeface="幼圆" pitchFamily="49" charset="-122"/>
              </a:rPr>
              <a:t>%4f</a:t>
            </a:r>
            <a:r>
              <a:rPr lang="en-US" altLang="zh-CN" smtClean="0">
                <a:latin typeface="幼圆" pitchFamily="49" charset="-122"/>
              </a:rPr>
              <a:t>",&amp;a,&amp;b);</a:t>
            </a:r>
          </a:p>
          <a:p>
            <a:pPr marL="609600" indent="-609600" eaLnBrk="1" hangingPunct="1">
              <a:buFont typeface="Monotype Sorts"/>
              <a:buNone/>
            </a:pPr>
            <a:r>
              <a:rPr lang="zh-CN" altLang="en-US" smtClean="0">
                <a:latin typeface="幼圆" pitchFamily="49" charset="-122"/>
              </a:rPr>
              <a:t>若输入</a:t>
            </a:r>
            <a:r>
              <a:rPr lang="en-US" altLang="zh-CN" smtClean="0">
                <a:latin typeface="幼圆" pitchFamily="49" charset="-122"/>
              </a:rPr>
              <a:t>1234567</a:t>
            </a:r>
            <a:r>
              <a:rPr lang="en-US" altLang="zh-CN" smtClean="0">
                <a:latin typeface="幼圆" pitchFamily="49" charset="-122"/>
                <a:sym typeface="Symbol" pitchFamily="18" charset="2"/>
              </a:rPr>
              <a:t></a:t>
            </a:r>
          </a:p>
          <a:p>
            <a:pPr marL="609600" indent="-609600" eaLnBrk="1" hangingPunct="1">
              <a:buFont typeface="Monotype Sorts"/>
              <a:buNone/>
            </a:pPr>
            <a:r>
              <a:rPr lang="zh-CN" altLang="en-US" smtClean="0">
                <a:latin typeface="幼圆" pitchFamily="49" charset="-122"/>
              </a:rPr>
              <a:t>输出：</a:t>
            </a:r>
            <a:r>
              <a:rPr lang="en-US" altLang="zh-CN" smtClean="0">
                <a:latin typeface="幼圆" pitchFamily="49" charset="-122"/>
              </a:rPr>
              <a:t>a=123  b=4567.000000</a:t>
            </a:r>
          </a:p>
        </p:txBody>
      </p:sp>
    </p:spTree>
    <p:extLst>
      <p:ext uri="{BB962C8B-B14F-4D97-AF65-F5344CB8AC3E}">
        <p14:creationId xmlns:p14="http://schemas.microsoft.com/office/powerpoint/2010/main" val="3685117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Effect transition="in" filter="slide(fromBottom)">
                                      <p:cBhvr>
                                        <p:cTn id="7" dur="500"/>
                                        <p:tgtEl>
                                          <p:spTgt spid="201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1730">
                                            <p:txEl>
                                              <p:pRg st="1" end="1"/>
                                            </p:txEl>
                                          </p:spTgt>
                                        </p:tgtEl>
                                        <p:attrNameLst>
                                          <p:attrName>style.visibility</p:attrName>
                                        </p:attrNameLst>
                                      </p:cBhvr>
                                      <p:to>
                                        <p:strVal val="visible"/>
                                      </p:to>
                                    </p:set>
                                    <p:animEffect transition="in" filter="slide(fromBottom)">
                                      <p:cBhvr>
                                        <p:cTn id="12" dur="500"/>
                                        <p:tgtEl>
                                          <p:spTgt spid="201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1730">
                                            <p:txEl>
                                              <p:pRg st="2" end="2"/>
                                            </p:txEl>
                                          </p:spTgt>
                                        </p:tgtEl>
                                        <p:attrNameLst>
                                          <p:attrName>style.visibility</p:attrName>
                                        </p:attrNameLst>
                                      </p:cBhvr>
                                      <p:to>
                                        <p:strVal val="visible"/>
                                      </p:to>
                                    </p:set>
                                    <p:animEffect transition="in" filter="slide(fromBottom)">
                                      <p:cBhvr>
                                        <p:cTn id="17" dur="500"/>
                                        <p:tgtEl>
                                          <p:spTgt spid="201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1730">
                                            <p:txEl>
                                              <p:pRg st="3" end="3"/>
                                            </p:txEl>
                                          </p:spTgt>
                                        </p:tgtEl>
                                        <p:attrNameLst>
                                          <p:attrName>style.visibility</p:attrName>
                                        </p:attrNameLst>
                                      </p:cBhvr>
                                      <p:to>
                                        <p:strVal val="visible"/>
                                      </p:to>
                                    </p:set>
                                    <p:animEffect transition="in" filter="slide(fromBottom)">
                                      <p:cBhvr>
                                        <p:cTn id="22" dur="500"/>
                                        <p:tgtEl>
                                          <p:spTgt spid="201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1730">
                                            <p:txEl>
                                              <p:pRg st="4" end="4"/>
                                            </p:txEl>
                                          </p:spTgt>
                                        </p:tgtEl>
                                        <p:attrNameLst>
                                          <p:attrName>style.visibility</p:attrName>
                                        </p:attrNameLst>
                                      </p:cBhvr>
                                      <p:to>
                                        <p:strVal val="visible"/>
                                      </p:to>
                                    </p:set>
                                    <p:animEffect transition="in" filter="slide(fromBottom)">
                                      <p:cBhvr>
                                        <p:cTn id="27" dur="500"/>
                                        <p:tgtEl>
                                          <p:spTgt spid="2017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idx="1"/>
          </p:nvPr>
        </p:nvSpPr>
        <p:spPr>
          <a:xfrm>
            <a:off x="476251" y="1143000"/>
            <a:ext cx="11557000" cy="4953000"/>
          </a:xfrm>
        </p:spPr>
        <p:txBody>
          <a:bodyPr/>
          <a:lstStyle/>
          <a:p>
            <a:pPr marL="609600" indent="-609600" eaLnBrk="1" hangingPunct="1">
              <a:spcBef>
                <a:spcPct val="30000"/>
              </a:spcBef>
              <a:buFont typeface="Wingdings" pitchFamily="2" charset="2"/>
              <a:buNone/>
            </a:pPr>
            <a:r>
              <a:rPr lang="zh-CN" altLang="en-US" smtClean="0">
                <a:latin typeface="幼圆" pitchFamily="49" charset="-122"/>
              </a:rPr>
              <a:t>（</a:t>
            </a:r>
            <a:r>
              <a:rPr lang="en-US" altLang="zh-CN" smtClean="0">
                <a:latin typeface="幼圆" pitchFamily="49" charset="-122"/>
              </a:rPr>
              <a:t>8</a:t>
            </a:r>
            <a:r>
              <a:rPr lang="zh-CN" altLang="en-US" smtClean="0">
                <a:latin typeface="幼圆" pitchFamily="49" charset="-122"/>
              </a:rPr>
              <a:t>） </a:t>
            </a:r>
            <a:r>
              <a:rPr lang="en-US" altLang="zh-CN" smtClean="0">
                <a:latin typeface="幼圆" pitchFamily="49" charset="-122"/>
              </a:rPr>
              <a:t>%</a:t>
            </a:r>
            <a:r>
              <a:rPr lang="zh-CN" altLang="en-US" smtClean="0">
                <a:latin typeface="幼圆" pitchFamily="49" charset="-122"/>
              </a:rPr>
              <a:t>后如有*说明符，表示</a:t>
            </a:r>
            <a:r>
              <a:rPr lang="zh-CN" altLang="en-US" smtClean="0">
                <a:solidFill>
                  <a:srgbClr val="CC0066"/>
                </a:solidFill>
                <a:latin typeface="幼圆" pitchFamily="49" charset="-122"/>
              </a:rPr>
              <a:t>读入</a:t>
            </a:r>
            <a:r>
              <a:rPr lang="zh-CN" altLang="en-US" smtClean="0">
                <a:latin typeface="幼圆" pitchFamily="49" charset="-122"/>
              </a:rPr>
              <a:t>对应位置的输入数据</a:t>
            </a:r>
            <a:r>
              <a:rPr lang="zh-CN" altLang="en-US" smtClean="0">
                <a:solidFill>
                  <a:srgbClr val="CC0066"/>
                </a:solidFill>
                <a:latin typeface="幼圆" pitchFamily="49" charset="-122"/>
              </a:rPr>
              <a:t>但不赋给任何变量</a:t>
            </a:r>
            <a:r>
              <a:rPr lang="zh-CN" altLang="en-US" smtClean="0">
                <a:latin typeface="幼圆" pitchFamily="49" charset="-122"/>
              </a:rPr>
              <a:t>。</a:t>
            </a:r>
          </a:p>
          <a:p>
            <a:pPr marL="609600" indent="-609600" eaLnBrk="1" hangingPunct="1">
              <a:buFont typeface="Monotype Sorts"/>
              <a:buNone/>
            </a:pPr>
            <a:r>
              <a:rPr lang="zh-CN" altLang="en-US" smtClean="0">
                <a:latin typeface="幼圆" pitchFamily="49" charset="-122"/>
              </a:rPr>
              <a:t>例如：  </a:t>
            </a:r>
            <a:r>
              <a:rPr lang="en-US" altLang="zh-CN" smtClean="0">
                <a:latin typeface="幼圆" pitchFamily="49" charset="-122"/>
              </a:rPr>
              <a:t>scanf("%d%*c%3d%*2d%3d",&amp;a,&amp;b,&amp;c);</a:t>
            </a:r>
          </a:p>
          <a:p>
            <a:pPr marL="609600" indent="-609600" eaLnBrk="1" hangingPunct="1">
              <a:buFont typeface="Monotype Sorts"/>
              <a:buNone/>
            </a:pPr>
            <a:r>
              <a:rPr lang="zh-CN" altLang="en-US" smtClean="0">
                <a:latin typeface="幼圆" pitchFamily="49" charset="-122"/>
              </a:rPr>
              <a:t>从键盘输入： </a:t>
            </a:r>
            <a:r>
              <a:rPr lang="en-US" altLang="zh-CN" smtClean="0">
                <a:latin typeface="幼圆" pitchFamily="49" charset="-122"/>
              </a:rPr>
              <a:t>100?12345678</a:t>
            </a:r>
            <a:r>
              <a:rPr lang="en-US" altLang="zh-CN" smtClean="0">
                <a:latin typeface="幼圆" pitchFamily="49" charset="-122"/>
                <a:sym typeface="Symbol" pitchFamily="18" charset="2"/>
              </a:rPr>
              <a:t></a:t>
            </a:r>
          </a:p>
          <a:p>
            <a:pPr marL="609600" indent="-609600" eaLnBrk="1" hangingPunct="1">
              <a:buFont typeface="Monotype Sorts"/>
              <a:buNone/>
            </a:pPr>
            <a:r>
              <a:rPr lang="zh-CN" altLang="en-US" smtClean="0">
                <a:latin typeface="幼圆" pitchFamily="49" charset="-122"/>
                <a:sym typeface="Symbol" pitchFamily="18" charset="2"/>
              </a:rPr>
              <a:t>最后结果：</a:t>
            </a:r>
            <a:r>
              <a:rPr lang="en-US" altLang="zh-CN" smtClean="0">
                <a:latin typeface="幼圆" pitchFamily="49" charset="-122"/>
                <a:sym typeface="Symbol" pitchFamily="18" charset="2"/>
              </a:rPr>
              <a:t>a=100   b=123   c=678</a:t>
            </a:r>
          </a:p>
          <a:p>
            <a:pPr marL="609600" indent="-609600" eaLnBrk="1" hangingPunct="1">
              <a:buFont typeface="Monotype Sorts"/>
              <a:buNone/>
            </a:pPr>
            <a:r>
              <a:rPr lang="zh-CN" altLang="en-US" smtClean="0">
                <a:solidFill>
                  <a:srgbClr val="CC0066"/>
                </a:solidFill>
                <a:latin typeface="幼圆" pitchFamily="49" charset="-122"/>
                <a:sym typeface="Symbol" pitchFamily="18" charset="2"/>
              </a:rPr>
              <a:t>用处：</a:t>
            </a:r>
            <a:r>
              <a:rPr lang="zh-CN" altLang="en-US" smtClean="0">
                <a:latin typeface="幼圆" pitchFamily="49" charset="-122"/>
                <a:sym typeface="Symbol" pitchFamily="18" charset="2"/>
              </a:rPr>
              <a:t>从一批现成的数据（文件）中读取有用的数据，对于没用的数据就可以使用*格式符过滤掉。</a:t>
            </a:r>
            <a:endParaRPr lang="zh-CN" altLang="en-US" smtClean="0">
              <a:latin typeface="幼圆" pitchFamily="49" charset="-122"/>
            </a:endParaRPr>
          </a:p>
        </p:txBody>
      </p:sp>
    </p:spTree>
    <p:extLst>
      <p:ext uri="{BB962C8B-B14F-4D97-AF65-F5344CB8AC3E}">
        <p14:creationId xmlns:p14="http://schemas.microsoft.com/office/powerpoint/2010/main" val="3817171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Effect transition="in" filter="slide(fromBottom)">
                                      <p:cBhvr>
                                        <p:cTn id="7" dur="500"/>
                                        <p:tgtEl>
                                          <p:spTgt spid="202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2754">
                                            <p:txEl>
                                              <p:pRg st="1" end="1"/>
                                            </p:txEl>
                                          </p:spTgt>
                                        </p:tgtEl>
                                        <p:attrNameLst>
                                          <p:attrName>style.visibility</p:attrName>
                                        </p:attrNameLst>
                                      </p:cBhvr>
                                      <p:to>
                                        <p:strVal val="visible"/>
                                      </p:to>
                                    </p:set>
                                    <p:animEffect transition="in" filter="slide(fromBottom)">
                                      <p:cBhvr>
                                        <p:cTn id="12" dur="500"/>
                                        <p:tgtEl>
                                          <p:spTgt spid="2027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2754">
                                            <p:txEl>
                                              <p:pRg st="2" end="2"/>
                                            </p:txEl>
                                          </p:spTgt>
                                        </p:tgtEl>
                                        <p:attrNameLst>
                                          <p:attrName>style.visibility</p:attrName>
                                        </p:attrNameLst>
                                      </p:cBhvr>
                                      <p:to>
                                        <p:strVal val="visible"/>
                                      </p:to>
                                    </p:set>
                                    <p:animEffect transition="in" filter="slide(fromBottom)">
                                      <p:cBhvr>
                                        <p:cTn id="17" dur="500"/>
                                        <p:tgtEl>
                                          <p:spTgt spid="2027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2754">
                                            <p:txEl>
                                              <p:pRg st="3" end="3"/>
                                            </p:txEl>
                                          </p:spTgt>
                                        </p:tgtEl>
                                        <p:attrNameLst>
                                          <p:attrName>style.visibility</p:attrName>
                                        </p:attrNameLst>
                                      </p:cBhvr>
                                      <p:to>
                                        <p:strVal val="visible"/>
                                      </p:to>
                                    </p:set>
                                    <p:animEffect transition="in" filter="slide(fromBottom)">
                                      <p:cBhvr>
                                        <p:cTn id="22" dur="500"/>
                                        <p:tgtEl>
                                          <p:spTgt spid="2027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02754">
                                            <p:txEl>
                                              <p:pRg st="4" end="4"/>
                                            </p:txEl>
                                          </p:spTgt>
                                        </p:tgtEl>
                                        <p:attrNameLst>
                                          <p:attrName>style.visibility</p:attrName>
                                        </p:attrNameLst>
                                      </p:cBhvr>
                                      <p:to>
                                        <p:strVal val="visible"/>
                                      </p:to>
                                    </p:set>
                                    <p:animEffect transition="in" filter="slide(fromBottom)">
                                      <p:cBhvr>
                                        <p:cTn id="27" dur="500"/>
                                        <p:tgtEl>
                                          <p:spTgt spid="202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9489"/>
            <a:ext cx="10515600" cy="5397474"/>
          </a:xfrm>
        </p:spPr>
        <p:txBody>
          <a:bodyPr>
            <a:normAutofit/>
          </a:bodyPr>
          <a:lstStyle/>
          <a:p>
            <a:pPr marL="6350" lvl="1" indent="0">
              <a:buNone/>
            </a:pPr>
            <a:r>
              <a:rPr lang="en-US" altLang="zh-CN" smtClean="0"/>
              <a:t>#include&lt;stdio.h&gt;</a:t>
            </a:r>
          </a:p>
          <a:p>
            <a:pPr marL="6350" lvl="1" indent="0">
              <a:buNone/>
            </a:pPr>
            <a:r>
              <a:rPr lang="en-US" altLang="zh-CN" smtClean="0"/>
              <a:t>int  main</a:t>
            </a:r>
            <a:r>
              <a:rPr lang="en-US" altLang="zh-CN"/>
              <a:t>()</a:t>
            </a:r>
            <a:endParaRPr lang="zh-CN" altLang="zh-CN"/>
          </a:p>
          <a:p>
            <a:pPr marL="0" indent="0">
              <a:buNone/>
            </a:pPr>
            <a:r>
              <a:rPr lang="en-US" altLang="zh-CN" smtClean="0"/>
              <a:t>{ 	int </a:t>
            </a:r>
            <a:r>
              <a:rPr lang="en-US" altLang="zh-CN"/>
              <a:t>x,y;</a:t>
            </a:r>
            <a:endParaRPr lang="zh-CN" altLang="zh-CN"/>
          </a:p>
          <a:p>
            <a:pPr marL="0" indent="0">
              <a:buNone/>
            </a:pPr>
            <a:r>
              <a:rPr lang="en-US" altLang="zh-CN" smtClean="0"/>
              <a:t>	scanf</a:t>
            </a:r>
            <a:r>
              <a:rPr lang="en-US" altLang="zh-CN"/>
              <a:t>("%2d%*</a:t>
            </a:r>
            <a:r>
              <a:rPr lang="en-US" altLang="zh-CN" smtClean="0"/>
              <a:t>2d%2d</a:t>
            </a:r>
            <a:r>
              <a:rPr lang="en-US" altLang="zh-CN"/>
              <a:t>",&amp;x,&amp;y);</a:t>
            </a:r>
            <a:endParaRPr lang="zh-CN" altLang="zh-CN"/>
          </a:p>
          <a:p>
            <a:pPr marL="0" indent="0">
              <a:buNone/>
            </a:pPr>
            <a:r>
              <a:rPr lang="en-US" altLang="zh-CN" smtClean="0"/>
              <a:t>	printf</a:t>
            </a:r>
            <a:r>
              <a:rPr lang="en-US" altLang="zh-CN"/>
              <a:t>("%d\n",x+y</a:t>
            </a:r>
            <a:r>
              <a:rPr lang="en-US" altLang="zh-CN" smtClean="0"/>
              <a:t>);</a:t>
            </a:r>
          </a:p>
          <a:p>
            <a:pPr marL="0" indent="0">
              <a:buNone/>
            </a:pPr>
            <a:r>
              <a:rPr lang="en-US" altLang="zh-CN"/>
              <a:t>	</a:t>
            </a:r>
            <a:r>
              <a:rPr lang="en-US" altLang="zh-CN" smtClean="0"/>
              <a:t>return 0;</a:t>
            </a:r>
            <a:endParaRPr lang="zh-CN" altLang="zh-CN"/>
          </a:p>
          <a:p>
            <a:pPr marL="0" indent="0">
              <a:buNone/>
            </a:pPr>
            <a:r>
              <a:rPr lang="en-US" altLang="zh-CN" smtClean="0"/>
              <a:t>}</a:t>
            </a:r>
            <a:endParaRPr lang="zh-CN" altLang="zh-CN"/>
          </a:p>
          <a:p>
            <a:pPr marL="0" indent="0">
              <a:buNone/>
            </a:pPr>
            <a:r>
              <a:rPr lang="zh-CN" altLang="zh-CN"/>
              <a:t>执行时输入</a:t>
            </a:r>
            <a:r>
              <a:rPr lang="en-US" altLang="zh-CN"/>
              <a:t>:</a:t>
            </a:r>
            <a:r>
              <a:rPr lang="en-US" altLang="zh-CN" smtClean="0"/>
              <a:t>1234567</a:t>
            </a:r>
            <a:endParaRPr lang="zh-CN" altLang="zh-CN"/>
          </a:p>
        </p:txBody>
      </p:sp>
    </p:spTree>
    <p:extLst>
      <p:ext uri="{BB962C8B-B14F-4D97-AF65-F5344CB8AC3E}">
        <p14:creationId xmlns:p14="http://schemas.microsoft.com/office/powerpoint/2010/main" val="4150751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2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2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3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3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3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4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4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4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4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5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5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5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5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6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6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6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6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6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6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6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6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7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7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7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7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7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8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8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8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8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8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8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19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0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0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0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1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1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1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3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3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3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4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4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4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4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8.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5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6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6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6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6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6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6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6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6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27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7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8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8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8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8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85.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6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6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6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7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8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8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9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9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9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4974</TotalTime>
  <Words>7471</Words>
  <Application>Microsoft Office PowerPoint</Application>
  <PresentationFormat>宽屏</PresentationFormat>
  <Paragraphs>1337</Paragraphs>
  <Slides>125</Slides>
  <Notes>22</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125</vt:i4>
      </vt:variant>
    </vt:vector>
  </HeadingPairs>
  <TitlesOfParts>
    <vt:vector size="150" baseType="lpstr">
      <vt:lpstr>Arial Unicode MS</vt:lpstr>
      <vt:lpstr>Monotype Sorts</vt:lpstr>
      <vt:lpstr>等线</vt:lpstr>
      <vt:lpstr>等线 Light</vt:lpstr>
      <vt:lpstr>仿宋</vt:lpstr>
      <vt:lpstr>黑体</vt:lpstr>
      <vt:lpstr>华文隶书</vt:lpstr>
      <vt:lpstr>华文中宋</vt:lpstr>
      <vt:lpstr>楷体_GB2312</vt:lpstr>
      <vt:lpstr>宋体</vt:lpstr>
      <vt:lpstr>微软雅黑</vt:lpstr>
      <vt:lpstr>幼圆</vt:lpstr>
      <vt:lpstr>Arial</vt:lpstr>
      <vt:lpstr>Arial Black</vt:lpstr>
      <vt:lpstr>Baskerville Old Face</vt:lpstr>
      <vt:lpstr>Calibri</vt:lpstr>
      <vt:lpstr>Cambria Math</vt:lpstr>
      <vt:lpstr>Courier New</vt:lpstr>
      <vt:lpstr>Microsoft New Tai Lue</vt:lpstr>
      <vt:lpstr>Symbol</vt:lpstr>
      <vt:lpstr>Tahoma</vt:lpstr>
      <vt:lpstr>Times New Roman</vt:lpstr>
      <vt:lpstr>Wingdings</vt:lpstr>
      <vt:lpstr>Wingdings 2</vt:lpstr>
      <vt:lpstr>Office 主题​​</vt:lpstr>
      <vt:lpstr>PowerPoint 演示文稿</vt:lpstr>
      <vt:lpstr>顺序程序设计举例</vt:lpstr>
      <vt:lpstr>顺序程序设计举例</vt:lpstr>
      <vt:lpstr>在计算机高级语言中，数据的两种表现形式：</vt:lpstr>
      <vt:lpstr>PowerPoint 演示文稿</vt:lpstr>
      <vt:lpstr>PowerPoint 演示文稿</vt:lpstr>
      <vt:lpstr>PowerPoint 演示文稿</vt:lpstr>
      <vt:lpstr>PowerPoint 演示文稿</vt:lpstr>
      <vt:lpstr>ASCII码表</vt:lpstr>
      <vt:lpstr>PowerPoint 演示文稿</vt:lpstr>
      <vt:lpstr>转义字符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C语言中的关键字</vt:lpstr>
      <vt:lpstr>PowerPoint 演示文稿</vt:lpstr>
      <vt:lpstr>数据类型</vt:lpstr>
      <vt:lpstr>计算机中带符号整型数的表示：补码</vt:lpstr>
      <vt:lpstr>整型数据</vt:lpstr>
      <vt:lpstr>PowerPoint 演示文稿</vt:lpstr>
      <vt:lpstr>PowerPoint 演示文稿</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常用的算数运算符</vt:lpstr>
      <vt:lpstr>自增（++）自减（--）运算符</vt:lpstr>
      <vt:lpstr>自增（++）自减（--）运算符 （ 例子）</vt:lpstr>
      <vt:lpstr>例：</vt:lpstr>
      <vt:lpstr>例：</vt:lpstr>
      <vt:lpstr>算术表达式</vt:lpstr>
      <vt:lpstr>运算符的优先级与结合性</vt:lpstr>
      <vt:lpstr>不同类型数据间的混合运算</vt:lpstr>
      <vt:lpstr>不同类型数据间的混合运算</vt:lpstr>
      <vt:lpstr>不同类型数据间的混合运算</vt:lpstr>
      <vt:lpstr>不同类型数据间的混合运算</vt:lpstr>
      <vt:lpstr>PowerPoint 演示文稿</vt:lpstr>
      <vt:lpstr>强制类型转换运算符</vt:lpstr>
      <vt:lpstr>PowerPoint 演示文稿</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输入输出举例</vt:lpstr>
      <vt:lpstr>有关输入输出的概念</vt:lpstr>
      <vt:lpstr>printf函数</vt:lpstr>
      <vt:lpstr>printf函数——格式声明</vt:lpstr>
      <vt:lpstr>printf函数——格式声明</vt:lpstr>
      <vt:lpstr>printf函数——格式声明</vt:lpstr>
      <vt:lpstr>printf函数举例</vt:lpstr>
      <vt:lpstr>PowerPoint 演示文稿</vt:lpstr>
      <vt:lpstr>scanf函数</vt:lpstr>
      <vt:lpstr>scanf函数——格式声明</vt:lpstr>
      <vt:lpstr>scanf函数——格式声明</vt:lpstr>
      <vt:lpstr>scanf函数——格式声明</vt:lpstr>
      <vt:lpstr>3.4.4  用scanf函数输入数据</vt:lpstr>
      <vt:lpstr>3.4.4  用scanf函数输入数据</vt:lpstr>
      <vt:lpstr>3.4.4  用scanf函数输入数据</vt:lpstr>
      <vt:lpstr>PowerPoint 演示文稿</vt:lpstr>
      <vt:lpstr>3.4.4  用scanf函数输入数据</vt:lpstr>
      <vt:lpstr>3.4.4  用scanf函数输入数据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putchar函数</vt:lpstr>
      <vt:lpstr>putchar函数</vt:lpstr>
      <vt:lpstr>getchar函数</vt:lpstr>
      <vt:lpstr>getchar函数</vt:lpstr>
      <vt:lpstr>getchar函数</vt:lpstr>
      <vt:lpstr>getchar函数</vt:lpstr>
      <vt:lpstr>getchar函数</vt:lpstr>
      <vt:lpstr>PowerPoint 演示文稿</vt:lpstr>
      <vt:lpstr>PowerPoint 演示文稿</vt:lpstr>
      <vt:lpstr>输入输出举例</vt:lpstr>
      <vt:lpstr>输入输出举例</vt:lpstr>
      <vt:lpstr>练习</vt:lpstr>
      <vt:lpstr>PowerPoint 演示文稿</vt:lpstr>
      <vt:lpstr>PowerPoint 演示文稿</vt:lpstr>
      <vt:lpstr>课堂练习</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Microsoft 帐户</cp:lastModifiedBy>
  <cp:revision>347</cp:revision>
  <dcterms:created xsi:type="dcterms:W3CDTF">2017-08-03T06:51:45Z</dcterms:created>
  <dcterms:modified xsi:type="dcterms:W3CDTF">2021-05-23T04:58:59Z</dcterms:modified>
</cp:coreProperties>
</file>