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1.xml" ContentType="application/vnd.openxmlformats-officedocument.presentationml.tags+xml"/>
  <Override PartName="/ppt/notesSlides/notesSlide14.xml" ContentType="application/vnd.openxmlformats-officedocument.presentationml.notesSlide+xml"/>
  <Override PartName="/ppt/tags/tag7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sldIdLst>
    <p:sldId id="258" r:id="rId2"/>
    <p:sldId id="257" r:id="rId3"/>
    <p:sldId id="309" r:id="rId4"/>
    <p:sldId id="310" r:id="rId5"/>
    <p:sldId id="311" r:id="rId6"/>
    <p:sldId id="312" r:id="rId7"/>
    <p:sldId id="284" r:id="rId8"/>
    <p:sldId id="313" r:id="rId9"/>
    <p:sldId id="314" r:id="rId10"/>
    <p:sldId id="259" r:id="rId11"/>
    <p:sldId id="399" r:id="rId12"/>
    <p:sldId id="316" r:id="rId13"/>
    <p:sldId id="317" r:id="rId14"/>
    <p:sldId id="285" r:id="rId15"/>
    <p:sldId id="318" r:id="rId16"/>
    <p:sldId id="286" r:id="rId17"/>
    <p:sldId id="287" r:id="rId18"/>
    <p:sldId id="402" r:id="rId19"/>
    <p:sldId id="403" r:id="rId20"/>
    <p:sldId id="288" r:id="rId21"/>
    <p:sldId id="319" r:id="rId22"/>
    <p:sldId id="290" r:id="rId23"/>
    <p:sldId id="291" r:id="rId24"/>
    <p:sldId id="394" r:id="rId25"/>
    <p:sldId id="395" r:id="rId26"/>
    <p:sldId id="320" r:id="rId27"/>
    <p:sldId id="396" r:id="rId28"/>
    <p:sldId id="397" r:id="rId29"/>
    <p:sldId id="398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9" r:id="rId38"/>
    <p:sldId id="292" r:id="rId39"/>
    <p:sldId id="328" r:id="rId40"/>
    <p:sldId id="293" r:id="rId41"/>
    <p:sldId id="330" r:id="rId42"/>
    <p:sldId id="331" r:id="rId43"/>
    <p:sldId id="405" r:id="rId44"/>
    <p:sldId id="332" r:id="rId45"/>
    <p:sldId id="333" r:id="rId46"/>
    <p:sldId id="406" r:id="rId47"/>
    <p:sldId id="407" r:id="rId48"/>
    <p:sldId id="334" r:id="rId49"/>
    <p:sldId id="335" r:id="rId50"/>
    <p:sldId id="336" r:id="rId51"/>
    <p:sldId id="337" r:id="rId52"/>
    <p:sldId id="338" r:id="rId53"/>
    <p:sldId id="294" r:id="rId54"/>
    <p:sldId id="344" r:id="rId55"/>
    <p:sldId id="340" r:id="rId56"/>
    <p:sldId id="341" r:id="rId57"/>
    <p:sldId id="342" r:id="rId58"/>
    <p:sldId id="343" r:id="rId59"/>
    <p:sldId id="339" r:id="rId60"/>
    <p:sldId id="421" r:id="rId61"/>
    <p:sldId id="295" r:id="rId62"/>
    <p:sldId id="296" r:id="rId63"/>
    <p:sldId id="345" r:id="rId64"/>
    <p:sldId id="347" r:id="rId65"/>
    <p:sldId id="348" r:id="rId66"/>
    <p:sldId id="349" r:id="rId67"/>
    <p:sldId id="350" r:id="rId68"/>
    <p:sldId id="297" r:id="rId69"/>
    <p:sldId id="298" r:id="rId70"/>
    <p:sldId id="358" r:id="rId71"/>
    <p:sldId id="301" r:id="rId72"/>
    <p:sldId id="422" r:id="rId73"/>
    <p:sldId id="359" r:id="rId74"/>
    <p:sldId id="302" r:id="rId75"/>
    <p:sldId id="360" r:id="rId76"/>
    <p:sldId id="303" r:id="rId77"/>
    <p:sldId id="307" r:id="rId78"/>
    <p:sldId id="362" r:id="rId79"/>
    <p:sldId id="308" r:id="rId80"/>
    <p:sldId id="363" r:id="rId81"/>
    <p:sldId id="352" r:id="rId82"/>
    <p:sldId id="353" r:id="rId83"/>
    <p:sldId id="355" r:id="rId84"/>
    <p:sldId id="410" r:id="rId85"/>
    <p:sldId id="412" r:id="rId86"/>
    <p:sldId id="408" r:id="rId87"/>
    <p:sldId id="413" r:id="rId88"/>
    <p:sldId id="356" r:id="rId89"/>
    <p:sldId id="357" r:id="rId90"/>
    <p:sldId id="364" r:id="rId91"/>
    <p:sldId id="370" r:id="rId92"/>
    <p:sldId id="411" r:id="rId93"/>
    <p:sldId id="366" r:id="rId94"/>
    <p:sldId id="376" r:id="rId95"/>
    <p:sldId id="378" r:id="rId96"/>
    <p:sldId id="382" r:id="rId97"/>
    <p:sldId id="381" r:id="rId98"/>
    <p:sldId id="383" r:id="rId99"/>
    <p:sldId id="384" r:id="rId100"/>
    <p:sldId id="386" r:id="rId101"/>
    <p:sldId id="385" r:id="rId102"/>
    <p:sldId id="388" r:id="rId103"/>
    <p:sldId id="387" r:id="rId104"/>
    <p:sldId id="389" r:id="rId105"/>
    <p:sldId id="390" r:id="rId106"/>
    <p:sldId id="393" r:id="rId107"/>
    <p:sldId id="391" r:id="rId108"/>
    <p:sldId id="392" r:id="rId109"/>
    <p:sldId id="414" r:id="rId110"/>
    <p:sldId id="415" r:id="rId111"/>
    <p:sldId id="416" r:id="rId112"/>
    <p:sldId id="417" r:id="rId113"/>
    <p:sldId id="418" r:id="rId114"/>
    <p:sldId id="419" r:id="rId115"/>
    <p:sldId id="420" r:id="rId1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87179" autoAdjust="0"/>
  </p:normalViewPr>
  <p:slideViewPr>
    <p:cSldViewPr snapToGrid="0">
      <p:cViewPr>
        <p:scale>
          <a:sx n="65" d="100"/>
          <a:sy n="65" d="100"/>
        </p:scale>
        <p:origin x="-82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373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94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65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6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65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2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59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59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59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59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0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94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83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83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50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18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18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18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50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5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9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9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56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5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52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52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5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10" Type="http://schemas.openxmlformats.org/officeDocument/2006/relationships/image" Target="../media/image10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12" Type="http://schemas.openxmlformats.org/officeDocument/2006/relationships/image" Target="../media/image110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11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Layout" Target="../slideLayouts/slideLayout2.xml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slide" Target="slide5.xml"/><Relationship Id="rId4" Type="http://schemas.openxmlformats.org/officeDocument/2006/relationships/image" Target="../media/image2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004344" y="2006140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smtClean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5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1019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结构程序设计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37" y="260350"/>
            <a:ext cx="10515600" cy="1325563"/>
          </a:xfrm>
        </p:spPr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语句实现循环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 smtClean="0">
                    <a:solidFill>
                      <a:schemeClr val="accent1"/>
                    </a:solidFill>
                  </a:rPr>
                  <a:t>5.1】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，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3" cstate="print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486697" y="1824189"/>
            <a:ext cx="7993626" cy="4901075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int i=1,sum=0</a:t>
            </a:r>
            <a:r>
              <a:rPr lang="en-US" altLang="zh-CN" sz="2000" smtClean="0"/>
              <a:t>;			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chemeClr val="accent6"/>
                </a:solidFill>
              </a:rPr>
              <a:t>while</a:t>
            </a:r>
            <a:r>
              <a:rPr lang="en-US" altLang="zh-CN" sz="2000"/>
              <a:t>(i&lt;=100</a:t>
            </a:r>
            <a:r>
              <a:rPr lang="en-US" altLang="zh-CN" sz="2000" smtClean="0"/>
              <a:t>)				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/>
              <a:t>	</a:t>
            </a:r>
            <a:r>
              <a:rPr lang="en-US" altLang="zh-CN" sz="2000" smtClean="0"/>
              <a:t>{						</a:t>
            </a:r>
            <a:r>
              <a:rPr lang="en-US" altLang="zh-CN" sz="2000" smtClean="0">
                <a:solidFill>
                  <a:srgbClr val="008000"/>
                </a:solidFill>
              </a:rPr>
              <a:t> </a:t>
            </a:r>
            <a:endParaRPr lang="zh-CN" altLang="en-US" sz="20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zh-CN" altLang="en-US" sz="2000"/>
              <a:t>	</a:t>
            </a:r>
            <a:r>
              <a:rPr lang="en-US" altLang="zh-CN" sz="2000" smtClean="0"/>
              <a:t>	sum=sum+i;			</a:t>
            </a:r>
            <a:r>
              <a:rPr lang="en-US" altLang="zh-CN" sz="2000" smtClean="0">
                <a:solidFill>
                  <a:srgbClr val="008000"/>
                </a:solidFill>
              </a:rPr>
              <a:t> </a:t>
            </a:r>
            <a:endParaRPr lang="en-US" altLang="zh-CN" sz="20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i++;					</a:t>
            </a:r>
            <a:r>
              <a:rPr lang="en-US" altLang="zh-CN" sz="2000" smtClean="0">
                <a:solidFill>
                  <a:srgbClr val="008000"/>
                </a:solidFill>
              </a:rPr>
              <a:t> </a:t>
            </a:r>
            <a:endParaRPr lang="zh-CN" altLang="en-US" sz="20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zh-CN" altLang="en-US" sz="2000"/>
              <a:t>	</a:t>
            </a:r>
            <a:r>
              <a:rPr lang="en-US" altLang="zh-CN" sz="2000" smtClean="0"/>
              <a:t>}						</a:t>
            </a: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循环体结束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/>
              <a:t>	</a:t>
            </a:r>
            <a:r>
              <a:rPr lang="en-US" altLang="zh-CN" sz="2000"/>
              <a:t>printf("sum=%d\n",sum</a:t>
            </a:r>
            <a:r>
              <a:rPr lang="en-US" altLang="zh-CN" sz="2000" smtClean="0"/>
              <a:t>);	</a:t>
            </a: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输出</a:t>
            </a:r>
            <a:r>
              <a:rPr lang="en-US" altLang="zh-CN" sz="2000">
                <a:solidFill>
                  <a:srgbClr val="008000"/>
                </a:solidFill>
              </a:rPr>
              <a:t>1+2+3…+100</a:t>
            </a:r>
            <a:r>
              <a:rPr lang="zh-CN" altLang="en-US" sz="2000">
                <a:solidFill>
                  <a:srgbClr val="008000"/>
                </a:solidFill>
              </a:rPr>
              <a:t>的累加和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/>
              <a:t>	</a:t>
            </a:r>
            <a:r>
              <a:rPr lang="en-US" altLang="zh-CN" sz="200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}</a:t>
            </a:r>
            <a:endParaRPr lang="en-US" altLang="zh-CN" sz="2000" smtClean="0">
              <a:solidFill>
                <a:srgbClr val="008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653882" y="989280"/>
            <a:ext cx="2825070" cy="3140711"/>
            <a:chOff x="8335830" y="2067392"/>
            <a:chExt cx="2825070" cy="3140711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727675" y="2703443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643062" y="318492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/>
                <a:t>i</a:t>
              </a:r>
              <a:r>
                <a:rPr lang="zh-CN" altLang="en-US" sz="1600" smtClean="0"/>
                <a:t>≤</a:t>
              </a:r>
              <a:r>
                <a:rPr lang="en-US" altLang="zh-CN" sz="1600" smtClean="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727674" y="3605645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026965" y="4022260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sum=sum+i</a:t>
              </a:r>
            </a:p>
            <a:p>
              <a:pPr algn="ctr"/>
              <a:r>
                <a:rPr lang="en-US" altLang="zh-CN" smtClean="0"/>
                <a:t>i=i+1</a:t>
              </a:r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8335830" y="2882348"/>
              <a:ext cx="1402449" cy="1928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flipH="1">
              <a:off x="9739649" y="3426720"/>
              <a:ext cx="1312664" cy="1781383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676899" y="363175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03700" y="306847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假</a:t>
              </a:r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293087" y="2067392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sum=0</a:t>
              </a:r>
            </a:p>
            <a:p>
              <a:pPr algn="ctr"/>
              <a:r>
                <a:rPr lang="en-US" altLang="zh-CN" smtClean="0"/>
                <a:t>i=1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325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2670"/>
            <a:ext cx="10515600" cy="58256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/>
              <a:t>#include&lt;stdio.h&gt;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int main()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{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int s=0, i,n,j, count=0;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scanf("%d", &amp;n);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for(i=6; i&lt;=n; i++) 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{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	s=0;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	for(j=1;j&lt;i;j++)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		if(i%j==0) s+=j;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	if(s==i)		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		count++;	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}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printf("%d\n", count);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return 0;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604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zh-CN"/>
              <a:t>【问题描述】找出</a:t>
            </a:r>
            <a:r>
              <a:rPr lang="en-US" altLang="zh-CN"/>
              <a:t>n</a:t>
            </a:r>
            <a:r>
              <a:rPr lang="zh-CN" altLang="zh-CN"/>
              <a:t>个数中的最大值和第二大值</a:t>
            </a:r>
          </a:p>
          <a:p>
            <a:pPr marL="0" indent="0">
              <a:buNone/>
            </a:pPr>
            <a:r>
              <a:rPr lang="zh-CN" altLang="zh-CN"/>
              <a:t>【输入形式】输入</a:t>
            </a:r>
            <a:r>
              <a:rPr lang="en-US" altLang="zh-CN"/>
              <a:t>2</a:t>
            </a:r>
            <a:r>
              <a:rPr lang="zh-CN" altLang="zh-CN"/>
              <a:t>行，第</a:t>
            </a:r>
            <a:r>
              <a:rPr lang="en-US" altLang="zh-CN"/>
              <a:t>1</a:t>
            </a:r>
            <a:r>
              <a:rPr lang="zh-CN" altLang="zh-CN"/>
              <a:t>行为整数个数</a:t>
            </a:r>
            <a:r>
              <a:rPr lang="en-US" altLang="zh-CN"/>
              <a:t>n(n&gt;=2)</a:t>
            </a:r>
            <a:r>
              <a:rPr lang="zh-CN" altLang="zh-CN"/>
              <a:t>，第二行为</a:t>
            </a:r>
            <a:r>
              <a:rPr lang="en-US" altLang="zh-CN"/>
              <a:t>n</a:t>
            </a:r>
            <a:r>
              <a:rPr lang="zh-CN" altLang="zh-CN"/>
              <a:t>个整数，以空格隔开。</a:t>
            </a:r>
          </a:p>
          <a:p>
            <a:pPr marL="0" indent="0">
              <a:buNone/>
            </a:pPr>
            <a:r>
              <a:rPr lang="zh-CN" altLang="zh-CN"/>
              <a:t>【输出形式】最大值 第二大值</a:t>
            </a:r>
          </a:p>
          <a:p>
            <a:pPr marL="0" indent="0">
              <a:buNone/>
            </a:pPr>
            <a:r>
              <a:rPr lang="zh-CN" altLang="zh-CN"/>
              <a:t>【样例输入】</a:t>
            </a:r>
          </a:p>
          <a:p>
            <a:pPr marL="0" indent="0">
              <a:buNone/>
            </a:pPr>
            <a:r>
              <a:rPr lang="en-US" altLang="zh-CN"/>
              <a:t>2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1 2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【样例输出】</a:t>
            </a:r>
            <a:r>
              <a:rPr lang="en-US" altLang="zh-CN"/>
              <a:t>2 1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【样例输入】</a:t>
            </a:r>
          </a:p>
          <a:p>
            <a:pPr marL="0" indent="0">
              <a:buNone/>
            </a:pPr>
            <a:r>
              <a:rPr lang="en-US" altLang="zh-CN"/>
              <a:t>3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8 5 6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【样例输出】</a:t>
            </a:r>
            <a:r>
              <a:rPr lang="en-US" altLang="zh-CN"/>
              <a:t>8 6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9032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238600"/>
            <a:ext cx="8996517" cy="495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475"/>
          </a:xfrm>
        </p:spPr>
        <p:txBody>
          <a:bodyPr/>
          <a:lstStyle/>
          <a:p>
            <a:r>
              <a:rPr lang="en-US" altLang="zh-CN" smtClean="0"/>
              <a:t>limits.h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693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7419"/>
            <a:ext cx="10515600" cy="592885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/>
              <a:t>#include&lt;stdio.h&gt;</a:t>
            </a:r>
          </a:p>
          <a:p>
            <a:pPr marL="0" indent="0">
              <a:buNone/>
            </a:pPr>
            <a:r>
              <a:rPr lang="en-US" altLang="zh-CN"/>
              <a:t>#include&lt;limits.h&gt;</a:t>
            </a:r>
          </a:p>
          <a:p>
            <a:pPr marL="0" indent="0">
              <a:buNone/>
            </a:pPr>
            <a:r>
              <a:rPr lang="en-US" altLang="zh-CN"/>
              <a:t>int main()</a:t>
            </a:r>
          </a:p>
          <a:p>
            <a:pPr marL="0" indent="0">
              <a:buNone/>
            </a:pPr>
            <a:r>
              <a:rPr lang="en-US" altLang="zh-CN"/>
              <a:t>{</a:t>
            </a:r>
          </a:p>
          <a:p>
            <a:pPr marL="0" indent="0">
              <a:buNone/>
            </a:pPr>
            <a:r>
              <a:rPr lang="en-US" altLang="zh-CN"/>
              <a:t>	int n, x, max, min, i;</a:t>
            </a:r>
          </a:p>
          <a:p>
            <a:pPr marL="0" indent="0">
              <a:buNone/>
            </a:pPr>
            <a:r>
              <a:rPr lang="en-US" altLang="zh-CN"/>
              <a:t>	scanf("%d", &amp;n);</a:t>
            </a:r>
          </a:p>
          <a:p>
            <a:pPr marL="0" indent="0">
              <a:buNone/>
            </a:pPr>
            <a:r>
              <a:rPr lang="en-US" altLang="zh-CN"/>
              <a:t>	</a:t>
            </a:r>
          </a:p>
          <a:p>
            <a:pPr marL="0" indent="0">
              <a:buNone/>
            </a:pPr>
            <a:r>
              <a:rPr lang="en-US" altLang="zh-CN"/>
              <a:t>	max=min=INT_MIN;</a:t>
            </a:r>
          </a:p>
          <a:p>
            <a:pPr marL="0" indent="0">
              <a:buNone/>
            </a:pPr>
            <a:r>
              <a:rPr lang="en-US" altLang="zh-CN"/>
              <a:t>	for(i=1; i&lt;=n; i++)</a:t>
            </a:r>
          </a:p>
          <a:p>
            <a:pPr marL="0" indent="0">
              <a:buNone/>
            </a:pPr>
            <a:r>
              <a:rPr lang="en-US" altLang="zh-CN"/>
              <a:t>	{</a:t>
            </a:r>
          </a:p>
          <a:p>
            <a:pPr marL="0" indent="0">
              <a:buNone/>
            </a:pPr>
            <a:r>
              <a:rPr lang="en-US" altLang="zh-CN"/>
              <a:t>		scanf("%d", &amp;x);</a:t>
            </a:r>
          </a:p>
          <a:p>
            <a:pPr marL="0" indent="0">
              <a:buNone/>
            </a:pPr>
            <a:r>
              <a:rPr lang="en-US" altLang="zh-CN"/>
              <a:t>		if( x&gt;max)</a:t>
            </a:r>
          </a:p>
          <a:p>
            <a:pPr marL="0" indent="0">
              <a:buNone/>
            </a:pPr>
            <a:r>
              <a:rPr lang="en-US" altLang="zh-CN"/>
              <a:t>		{</a:t>
            </a:r>
          </a:p>
          <a:p>
            <a:pPr marL="0" indent="0">
              <a:buNone/>
            </a:pPr>
            <a:r>
              <a:rPr lang="en-US" altLang="zh-CN"/>
              <a:t>			min=max;</a:t>
            </a:r>
          </a:p>
          <a:p>
            <a:pPr marL="0" indent="0">
              <a:buNone/>
            </a:pPr>
            <a:r>
              <a:rPr lang="en-US" altLang="zh-CN"/>
              <a:t>			max=x;</a:t>
            </a:r>
          </a:p>
          <a:p>
            <a:pPr marL="0" indent="0">
              <a:buNone/>
            </a:pPr>
            <a:r>
              <a:rPr lang="en-US" altLang="zh-CN"/>
              <a:t>		}else if( x!=max &amp;&amp; x&gt; min)</a:t>
            </a:r>
          </a:p>
          <a:p>
            <a:pPr marL="0" indent="0">
              <a:buNone/>
            </a:pPr>
            <a:r>
              <a:rPr lang="en-US" altLang="zh-CN"/>
              <a:t>				min=x;		</a:t>
            </a:r>
          </a:p>
          <a:p>
            <a:pPr marL="0" indent="0">
              <a:buNone/>
            </a:pPr>
            <a:r>
              <a:rPr lang="en-US" altLang="zh-CN"/>
              <a:t>	}</a:t>
            </a:r>
          </a:p>
          <a:p>
            <a:pPr marL="0" indent="0">
              <a:buNone/>
            </a:pPr>
            <a:r>
              <a:rPr lang="en-US" altLang="zh-CN"/>
              <a:t>	printf("%d %d\n", max, min);</a:t>
            </a:r>
          </a:p>
          <a:p>
            <a:pPr marL="0" indent="0">
              <a:buNone/>
            </a:pPr>
            <a:r>
              <a:rPr lang="en-US" altLang="zh-CN"/>
              <a:t>	return 0</a:t>
            </a:r>
            <a:r>
              <a:rPr lang="en-US" altLang="zh-CN" smtClean="0"/>
              <a:t>;</a:t>
            </a:r>
            <a:r>
              <a:rPr lang="en-US" altLang="zh-CN"/>
              <a:t>	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098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编写程序，输出“九九乘法口诀表”。</a:t>
            </a:r>
          </a:p>
          <a:p>
            <a:r>
              <a:rPr lang="en-US" altLang="zh-CN"/>
              <a:t> 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1528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一百个铜钱买了一百只鸡，其中公鸡一只</a:t>
            </a:r>
            <a:r>
              <a:rPr lang="en-US" altLang="zh-CN"/>
              <a:t>5</a:t>
            </a:r>
            <a:r>
              <a:rPr lang="zh-CN" altLang="zh-CN"/>
              <a:t>钱、母鸡一只</a:t>
            </a:r>
            <a:r>
              <a:rPr lang="en-US" altLang="zh-CN"/>
              <a:t>3</a:t>
            </a:r>
            <a:r>
              <a:rPr lang="zh-CN" altLang="zh-CN"/>
              <a:t>钱，小鸡一钱</a:t>
            </a:r>
            <a:r>
              <a:rPr lang="en-US" altLang="zh-CN"/>
              <a:t>3</a:t>
            </a:r>
            <a:r>
              <a:rPr lang="zh-CN" altLang="zh-CN"/>
              <a:t>只，问一百只鸡中公鸡、母鸡、小鸡各多少）。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299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P138-11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57" y="2085975"/>
            <a:ext cx="9602429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13751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P138-15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二分法，又称分半法，是一种方程式根的近似值求法。对于区间</a:t>
            </a:r>
            <a:r>
              <a:rPr lang="en-US" altLang="zh-CN"/>
              <a:t>[a,b]</a:t>
            </a:r>
            <a:r>
              <a:rPr lang="zh-CN" altLang="en-US"/>
              <a:t>上连续不断且</a:t>
            </a:r>
            <a:r>
              <a:rPr lang="en-US" altLang="zh-CN"/>
              <a:t>f(a) ·f(b)&lt;0</a:t>
            </a:r>
            <a:r>
              <a:rPr lang="zh-CN" altLang="en-US"/>
              <a:t>的函数</a:t>
            </a:r>
            <a:r>
              <a:rPr lang="en-US" altLang="zh-CN"/>
              <a:t>y=f(x)</a:t>
            </a:r>
            <a:r>
              <a:rPr lang="zh-CN" altLang="en-US"/>
              <a:t>，通过不断地把函数</a:t>
            </a:r>
            <a:r>
              <a:rPr lang="en-US" altLang="zh-CN"/>
              <a:t>f(x)</a:t>
            </a:r>
            <a:r>
              <a:rPr lang="zh-CN" altLang="en-US"/>
              <a:t>的零点所在的区间一分为二，使区间的两个端点逐步逼近零点，进而得到零点近似值的方法叫做二分法</a:t>
            </a:r>
            <a:r>
              <a:rPr lang="en-US" altLang="zh-CN"/>
              <a:t>(bisection)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4605882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如果要求已知函数 </a:t>
            </a:r>
            <a:r>
              <a:rPr lang="en-US" altLang="zh-CN"/>
              <a:t>f(x) = 0 </a:t>
            </a:r>
            <a:r>
              <a:rPr lang="zh-CN" altLang="en-US"/>
              <a:t>的根 </a:t>
            </a:r>
            <a:r>
              <a:rPr lang="en-US" altLang="zh-CN"/>
              <a:t>(x </a:t>
            </a:r>
            <a:r>
              <a:rPr lang="zh-CN" altLang="en-US"/>
              <a:t>的解</a:t>
            </a:r>
            <a:r>
              <a:rPr lang="en-US" altLang="zh-CN"/>
              <a:t>)</a:t>
            </a:r>
            <a:r>
              <a:rPr lang="zh-CN" altLang="en-US"/>
              <a:t>，那么先要找出一个区间 </a:t>
            </a:r>
            <a:r>
              <a:rPr lang="en-US" altLang="zh-CN"/>
              <a:t>[a, b]</a:t>
            </a:r>
            <a:r>
              <a:rPr lang="zh-CN" altLang="en-US"/>
              <a:t>，使得</a:t>
            </a:r>
            <a:r>
              <a:rPr lang="en-US" altLang="zh-CN"/>
              <a:t>f(a)</a:t>
            </a:r>
            <a:r>
              <a:rPr lang="zh-CN" altLang="en-US"/>
              <a:t>与</a:t>
            </a:r>
            <a:r>
              <a:rPr lang="en-US" altLang="zh-CN"/>
              <a:t>f(b)</a:t>
            </a:r>
            <a:r>
              <a:rPr lang="zh-CN" altLang="en-US"/>
              <a:t>异号。根据介值定理，这个区间内一定包含着方程式的根。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 </a:t>
            </a:r>
            <a:r>
              <a:rPr lang="zh-CN" altLang="en-US"/>
              <a:t>求该区间的中点</a:t>
            </a:r>
            <a:r>
              <a:rPr lang="en-US" altLang="zh-CN"/>
              <a:t>m=(a+b)/2</a:t>
            </a:r>
            <a:r>
              <a:rPr lang="zh-CN" altLang="en-US"/>
              <a:t>，并找出 </a:t>
            </a:r>
            <a:r>
              <a:rPr lang="en-US" altLang="zh-CN"/>
              <a:t>f(m) </a:t>
            </a:r>
            <a:r>
              <a:rPr lang="zh-CN" altLang="en-US"/>
              <a:t>的值。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若 </a:t>
            </a:r>
            <a:r>
              <a:rPr lang="en-US" altLang="zh-CN"/>
              <a:t>f(m) </a:t>
            </a:r>
            <a:r>
              <a:rPr lang="zh-CN" altLang="en-US"/>
              <a:t>与 </a:t>
            </a:r>
            <a:r>
              <a:rPr lang="en-US" altLang="zh-CN"/>
              <a:t>f(a) </a:t>
            </a:r>
            <a:r>
              <a:rPr lang="zh-CN" altLang="en-US"/>
              <a:t>正负号相同，则取 </a:t>
            </a:r>
            <a:r>
              <a:rPr lang="en-US" altLang="zh-CN"/>
              <a:t>[m, b] </a:t>
            </a:r>
            <a:r>
              <a:rPr lang="zh-CN" altLang="en-US"/>
              <a:t>为新的区间</a:t>
            </a:r>
            <a:r>
              <a:rPr lang="en-US" altLang="zh-CN"/>
              <a:t>, </a:t>
            </a:r>
            <a:r>
              <a:rPr lang="zh-CN" altLang="en-US"/>
              <a:t>否则取 </a:t>
            </a:r>
            <a:r>
              <a:rPr lang="en-US" altLang="zh-CN"/>
              <a:t>[a, m]</a:t>
            </a:r>
            <a:r>
              <a:rPr lang="zh-CN" altLang="en-US"/>
              <a:t>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en-US"/>
              <a:t>重复第</a:t>
            </a:r>
            <a:r>
              <a:rPr lang="en-US" altLang="zh-CN"/>
              <a:t>3</a:t>
            </a:r>
            <a:r>
              <a:rPr lang="zh-CN" altLang="en-US"/>
              <a:t>步和第</a:t>
            </a:r>
            <a:r>
              <a:rPr lang="en-US" altLang="zh-CN"/>
              <a:t>4</a:t>
            </a:r>
            <a:r>
              <a:rPr lang="zh-CN" altLang="en-US"/>
              <a:t>步，直到得到理想的精确度</a:t>
            </a:r>
            <a:r>
              <a:rPr lang="zh-CN" altLang="en-US" smtClean="0"/>
              <a:t>为止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7266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下列程序段执行后</a:t>
            </a:r>
            <a:r>
              <a:rPr lang="en-US" dirty="0" smtClean="0"/>
              <a:t>k</a:t>
            </a:r>
            <a:r>
              <a:rPr lang="zh-CN" altLang="en-US" dirty="0" smtClean="0"/>
              <a:t>值为</a:t>
            </a:r>
            <a:r>
              <a:rPr lang="en-US" u="sng" dirty="0" smtClean="0"/>
              <a:t>       </a:t>
            </a:r>
            <a:r>
              <a:rPr lang="zh-CN" altLang="en-US" dirty="0" smtClean="0"/>
              <a:t>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int k=0,i,j;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for(i=0;i&lt;5;i++)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	for(j=0;j&lt;3;j++)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			k=k+1 ;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A. 15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B. 3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C. 5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D.  8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439" y="1047750"/>
            <a:ext cx="26955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2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编写程序将英里转换为千米， 输出结果形式如下：（注：</a:t>
            </a:r>
            <a:r>
              <a:rPr lang="en-US" altLang="zh-CN"/>
              <a:t>1</a:t>
            </a:r>
            <a:r>
              <a:rPr lang="zh-CN" altLang="en-US"/>
              <a:t>英里为</a:t>
            </a:r>
            <a:r>
              <a:rPr lang="en-US" altLang="zh-CN"/>
              <a:t>1.609</a:t>
            </a:r>
            <a:r>
              <a:rPr lang="zh-CN" altLang="en-US"/>
              <a:t>千米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英里</a:t>
            </a:r>
            <a:r>
              <a:rPr lang="en-US" altLang="zh-CN"/>
              <a:t>		</a:t>
            </a:r>
            <a:r>
              <a:rPr lang="zh-CN" altLang="en-US"/>
              <a:t>千米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		1.609</a:t>
            </a:r>
          </a:p>
          <a:p>
            <a:pPr marL="0" indent="0">
              <a:buNone/>
            </a:pPr>
            <a:r>
              <a:rPr lang="en-US" altLang="zh-CN"/>
              <a:t>2		3.218</a:t>
            </a:r>
          </a:p>
          <a:p>
            <a:pPr marL="0" indent="0">
              <a:buNone/>
            </a:pPr>
            <a:r>
              <a:rPr lang="en-US" altLang="zh-CN"/>
              <a:t>3		4.827</a:t>
            </a:r>
          </a:p>
          <a:p>
            <a:pPr marL="0" indent="0">
              <a:buNone/>
            </a:pPr>
            <a:r>
              <a:rPr lang="en-US" altLang="zh-CN"/>
              <a:t>….</a:t>
            </a:r>
          </a:p>
          <a:p>
            <a:pPr marL="0" indent="0">
              <a:buNone/>
            </a:pPr>
            <a:r>
              <a:rPr lang="en-US" altLang="zh-CN"/>
              <a:t>10		16.090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										005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（</a:t>
            </a:r>
            <a:r>
              <a:rPr lang="en-US" altLang="zh-CN"/>
              <a:t>2</a:t>
            </a:r>
            <a:r>
              <a:rPr lang="zh-CN" altLang="zh-CN"/>
              <a:t>）下面有关</a:t>
            </a:r>
            <a:r>
              <a:rPr lang="en-US" altLang="zh-CN"/>
              <a:t>for</a:t>
            </a:r>
            <a:r>
              <a:rPr lang="zh-CN" altLang="zh-CN"/>
              <a:t>循环的正确描述是</a:t>
            </a:r>
            <a:r>
              <a:rPr lang="en-US" altLang="zh-CN" u="sng"/>
              <a:t>        </a:t>
            </a:r>
            <a:r>
              <a:rPr lang="zh-CN" altLang="zh-CN"/>
              <a:t>。</a:t>
            </a:r>
          </a:p>
          <a:p>
            <a:r>
              <a:rPr lang="en-US" altLang="zh-CN"/>
              <a:t>A. for</a:t>
            </a:r>
            <a:r>
              <a:rPr lang="zh-CN" altLang="zh-CN"/>
              <a:t>循环只能用于循环次数已经确定的情况</a:t>
            </a:r>
          </a:p>
          <a:p>
            <a:r>
              <a:rPr lang="en-US" altLang="zh-CN"/>
              <a:t>B. for</a:t>
            </a:r>
            <a:r>
              <a:rPr lang="zh-CN" altLang="zh-CN"/>
              <a:t>循环是先执行循环体语句，后判定表达式</a:t>
            </a:r>
          </a:p>
          <a:p>
            <a:r>
              <a:rPr lang="en-US" altLang="zh-CN"/>
              <a:t>C. </a:t>
            </a:r>
            <a:r>
              <a:rPr lang="zh-CN" altLang="zh-CN"/>
              <a:t>在</a:t>
            </a:r>
            <a:r>
              <a:rPr lang="en-US" altLang="zh-CN"/>
              <a:t>for</a:t>
            </a:r>
            <a:r>
              <a:rPr lang="zh-CN" altLang="zh-CN"/>
              <a:t>循环中，不能用</a:t>
            </a:r>
            <a:r>
              <a:rPr lang="en-US" altLang="zh-CN"/>
              <a:t>break</a:t>
            </a:r>
            <a:r>
              <a:rPr lang="zh-CN" altLang="zh-CN"/>
              <a:t>语句跳出循环体</a:t>
            </a:r>
          </a:p>
          <a:p>
            <a:r>
              <a:rPr lang="en-US" altLang="zh-CN"/>
              <a:t>D. for</a:t>
            </a:r>
            <a:r>
              <a:rPr lang="zh-CN" altLang="zh-CN"/>
              <a:t>循环体语句中，可以包含多条语句，但要用花括号括起来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367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/>
              <a:t>有如下程序：</a:t>
            </a:r>
          </a:p>
          <a:p>
            <a:pPr marL="0" indent="0">
              <a:buNone/>
            </a:pPr>
            <a:r>
              <a:rPr lang="en-US" altLang="zh-CN" smtClean="0"/>
              <a:t>int main</a:t>
            </a:r>
            <a:r>
              <a:rPr lang="en-US" altLang="zh-CN"/>
              <a:t>()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{ int x=3;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do{</a:t>
            </a:r>
            <a:endParaRPr lang="zh-CN" altLang="zh-CN"/>
          </a:p>
          <a:p>
            <a:pPr marL="0" indent="0">
              <a:buNone/>
            </a:pPr>
            <a:r>
              <a:rPr lang="en-US" altLang="zh-CN" smtClean="0"/>
              <a:t>	printf</a:t>
            </a:r>
            <a:r>
              <a:rPr lang="en-US" altLang="zh-CN"/>
              <a:t>(“%d”,x--);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}while(!x);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该程序的执行结果是：</a:t>
            </a:r>
          </a:p>
          <a:p>
            <a:pPr marL="0" indent="0">
              <a:buNone/>
            </a:pPr>
            <a:r>
              <a:rPr lang="en-US" altLang="zh-CN"/>
              <a:t>A 3 2 1    B  2 1 0    C  3    D 2	</a:t>
            </a:r>
            <a:endParaRPr lang="zh-CN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255" y="2098112"/>
            <a:ext cx="33813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09215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mtClean="0"/>
              <a:t>对</a:t>
            </a:r>
            <a:r>
              <a:rPr lang="en-US" altLang="zh-CN"/>
              <a:t>for(</a:t>
            </a:r>
            <a:r>
              <a:rPr lang="zh-CN" altLang="zh-CN"/>
              <a:t>表达式</a:t>
            </a:r>
            <a:r>
              <a:rPr lang="en-US" altLang="zh-CN"/>
              <a:t>1</a:t>
            </a:r>
            <a:r>
              <a:rPr lang="zh-CN" altLang="zh-CN"/>
              <a:t>；；表达式</a:t>
            </a:r>
            <a:r>
              <a:rPr lang="en-US" altLang="zh-CN"/>
              <a:t>3)</a:t>
            </a:r>
            <a:r>
              <a:rPr lang="zh-CN" altLang="zh-CN"/>
              <a:t>可理解为</a:t>
            </a:r>
          </a:p>
          <a:p>
            <a:pPr marL="0" indent="0">
              <a:buNone/>
            </a:pPr>
            <a:r>
              <a:rPr lang="en-US" altLang="zh-CN"/>
              <a:t>A for(</a:t>
            </a:r>
            <a:r>
              <a:rPr lang="zh-CN" altLang="zh-CN"/>
              <a:t>表达式</a:t>
            </a:r>
            <a:r>
              <a:rPr lang="en-US" altLang="zh-CN"/>
              <a:t>1</a:t>
            </a:r>
            <a:r>
              <a:rPr lang="zh-CN" altLang="zh-CN"/>
              <a:t>；</a:t>
            </a:r>
            <a:r>
              <a:rPr lang="en-US" altLang="zh-CN"/>
              <a:t>0</a:t>
            </a:r>
            <a:r>
              <a:rPr lang="zh-CN" altLang="zh-CN"/>
              <a:t>；表达式</a:t>
            </a:r>
            <a:r>
              <a:rPr lang="en-US" altLang="zh-CN"/>
              <a:t>3)   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B for(</a:t>
            </a:r>
            <a:r>
              <a:rPr lang="zh-CN" altLang="zh-CN"/>
              <a:t>表达式</a:t>
            </a:r>
            <a:r>
              <a:rPr lang="en-US" altLang="zh-CN"/>
              <a:t>1</a:t>
            </a:r>
            <a:r>
              <a:rPr lang="zh-CN" altLang="zh-CN"/>
              <a:t>；</a:t>
            </a:r>
            <a:r>
              <a:rPr lang="en-US" altLang="zh-CN"/>
              <a:t>1</a:t>
            </a:r>
            <a:r>
              <a:rPr lang="zh-CN" altLang="zh-CN"/>
              <a:t>；表达式</a:t>
            </a:r>
            <a:r>
              <a:rPr lang="en-US" altLang="zh-CN"/>
              <a:t>3)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C for(</a:t>
            </a:r>
            <a:r>
              <a:rPr lang="zh-CN" altLang="zh-CN"/>
              <a:t>表达式</a:t>
            </a:r>
            <a:r>
              <a:rPr lang="en-US" altLang="zh-CN"/>
              <a:t>1</a:t>
            </a:r>
            <a:r>
              <a:rPr lang="zh-CN" altLang="zh-CN"/>
              <a:t>；表达式</a:t>
            </a:r>
            <a:r>
              <a:rPr lang="en-US" altLang="zh-CN"/>
              <a:t>1</a:t>
            </a:r>
            <a:r>
              <a:rPr lang="zh-CN" altLang="zh-CN"/>
              <a:t>；表达式</a:t>
            </a:r>
            <a:r>
              <a:rPr lang="en-US" altLang="zh-CN"/>
              <a:t>3) 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D for(</a:t>
            </a:r>
            <a:r>
              <a:rPr lang="zh-CN" altLang="zh-CN"/>
              <a:t>表达式</a:t>
            </a:r>
            <a:r>
              <a:rPr lang="en-US" altLang="zh-CN"/>
              <a:t>1</a:t>
            </a:r>
            <a:r>
              <a:rPr lang="zh-CN" altLang="zh-CN"/>
              <a:t>表达式</a:t>
            </a:r>
            <a:r>
              <a:rPr lang="en-US" altLang="zh-CN"/>
              <a:t>2</a:t>
            </a:r>
            <a:r>
              <a:rPr lang="zh-CN" altLang="zh-CN"/>
              <a:t>；表达式</a:t>
            </a:r>
            <a:r>
              <a:rPr lang="en-US" altLang="zh-CN"/>
              <a:t>3)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73394"/>
            <a:ext cx="10515600" cy="52035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/>
              <a:t>#include &lt;stdio.h&gt;</a:t>
            </a:r>
            <a:endParaRPr lang="zh-CN" altLang="zh-CN"/>
          </a:p>
          <a:p>
            <a:pPr marL="0" indent="0">
              <a:buNone/>
            </a:pPr>
            <a:r>
              <a:rPr lang="en-US" altLang="zh-CN" smtClean="0"/>
              <a:t>int main</a:t>
            </a:r>
            <a:r>
              <a:rPr lang="en-US" altLang="zh-CN"/>
              <a:t>()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{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  int i;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  for (i=4;i&lt;=10;i++)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  {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      if (i%3==0) continue;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      printf("%d",i);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  }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zh-CN"/>
          </a:p>
          <a:p>
            <a:pPr marL="514350" indent="-514350">
              <a:buAutoNum type="alphaUcPeriod"/>
            </a:pPr>
            <a:r>
              <a:rPr lang="en-US" altLang="zh-CN" smtClean="0"/>
              <a:t>45</a:t>
            </a:r>
            <a:r>
              <a:rPr lang="en-US" altLang="zh-CN"/>
              <a:t>				B. 457810			</a:t>
            </a:r>
            <a:endParaRPr lang="en-US" altLang="zh-CN" smtClean="0"/>
          </a:p>
          <a:p>
            <a:pPr marL="514350" indent="-514350">
              <a:buAutoNum type="alphaUcPeriod"/>
            </a:pPr>
            <a:r>
              <a:rPr lang="en-US" altLang="zh-CN" smtClean="0"/>
              <a:t>C</a:t>
            </a:r>
            <a:r>
              <a:rPr lang="en-US" altLang="zh-CN"/>
              <a:t>. 69			D. 678910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123" y="928688"/>
            <a:ext cx="30480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7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#include&lt;stdio.h&gt;</a:t>
            </a:r>
          </a:p>
          <a:p>
            <a:pPr marL="0" indent="0">
              <a:buNone/>
            </a:pPr>
            <a:r>
              <a:rPr lang="en-US" altLang="zh-CN"/>
              <a:t>int main()</a:t>
            </a:r>
          </a:p>
          <a:p>
            <a:pPr marL="0" indent="0">
              <a:buNone/>
            </a:pPr>
            <a:r>
              <a:rPr lang="en-US" altLang="zh-CN"/>
              <a:t>{	int i,j,a=0;</a:t>
            </a:r>
          </a:p>
          <a:p>
            <a:pPr marL="0" indent="0">
              <a:buNone/>
            </a:pPr>
            <a:r>
              <a:rPr lang="en-US" altLang="zh-CN"/>
              <a:t>	for(i=0 ;i&lt;2; i++)</a:t>
            </a:r>
          </a:p>
          <a:p>
            <a:pPr marL="0" indent="0">
              <a:buNone/>
            </a:pPr>
            <a:r>
              <a:rPr lang="en-US" altLang="zh-CN"/>
              <a:t>		for(j=4; j&gt;=0; j--)</a:t>
            </a:r>
          </a:p>
          <a:p>
            <a:pPr marL="0" indent="0">
              <a:buNone/>
            </a:pPr>
            <a:r>
              <a:rPr lang="en-US" altLang="zh-CN"/>
              <a:t>			a++;</a:t>
            </a:r>
          </a:p>
          <a:p>
            <a:pPr marL="0" indent="0">
              <a:buNone/>
            </a:pPr>
            <a:r>
              <a:rPr lang="en-US" altLang="zh-CN"/>
              <a:t>	printf("%d\n", a);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#include&lt;stdio.h&gt;</a:t>
            </a:r>
          </a:p>
          <a:p>
            <a:pPr marL="0" indent="0">
              <a:buNone/>
            </a:pPr>
            <a:r>
              <a:rPr lang="en-US" altLang="zh-CN" smtClean="0"/>
              <a:t>int main</a:t>
            </a:r>
            <a:r>
              <a:rPr lang="en-US" altLang="zh-CN"/>
              <a:t>()</a:t>
            </a:r>
          </a:p>
          <a:p>
            <a:pPr marL="0" indent="0">
              <a:buNone/>
            </a:pPr>
            <a:r>
              <a:rPr lang="en-US" altLang="zh-CN"/>
              <a:t>{ 	int i,j,a=0;</a:t>
            </a:r>
          </a:p>
          <a:p>
            <a:pPr marL="0" indent="0">
              <a:buNone/>
            </a:pPr>
            <a:r>
              <a:rPr lang="en-US" altLang="zh-CN"/>
              <a:t>	for(i=0;i&lt;2;i++)  a++;</a:t>
            </a:r>
          </a:p>
          <a:p>
            <a:pPr marL="0" indent="0">
              <a:buNone/>
            </a:pPr>
            <a:r>
              <a:rPr lang="en-US" altLang="zh-CN"/>
              <a:t>	for(j=4;j&gt;=0;j--)  a++;</a:t>
            </a:r>
          </a:p>
          <a:p>
            <a:pPr marL="0" indent="0">
              <a:buNone/>
            </a:pPr>
            <a:r>
              <a:rPr lang="en-US" altLang="zh-CN"/>
              <a:t>	printf("%d\n", a);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9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1161"/>
            <a:ext cx="10515600" cy="5365802"/>
          </a:xfrm>
        </p:spPr>
        <p:txBody>
          <a:bodyPr/>
          <a:lstStyle/>
          <a:p>
            <a:r>
              <a:rPr lang="zh-CN" altLang="en-US" smtClean="0"/>
              <a:t>编写程序，提示输入学生个数，再输入每个学生的成绩， 找到最高成绩输出。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pPr lvl="8"/>
            <a:r>
              <a:rPr lang="en-US" altLang="zh-CN" smtClean="0"/>
              <a:t>006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4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121920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90039" y="6194323"/>
            <a:ext cx="988142" cy="36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007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980662" y="337593"/>
                <a:ext cx="5922104" cy="1325563"/>
              </a:xfrm>
            </p:spPr>
            <p:txBody>
              <a:bodyPr/>
              <a:lstStyle/>
              <a:p>
                <a:r>
                  <a:rPr lang="zh-CN" altLang="en-US" smtClean="0"/>
                  <a:t>用</a:t>
                </a:r>
                <a:r>
                  <a:rPr lang="en-US" altLang="zh-CN" smtClean="0"/>
                  <a:t>do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mtClean="0"/>
                  <a:t>while</a:t>
                </a:r>
                <a:r>
                  <a:rPr lang="zh-CN" altLang="en-US" smtClean="0"/>
                  <a:t>语句实现循环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80662" y="337593"/>
                <a:ext cx="5922104" cy="1325563"/>
              </a:xfrm>
              <a:blipFill>
                <a:blip r:embed="rId5" cstate="print"/>
                <a:stretch>
                  <a:fillRect l="-2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713408" y="1921574"/>
            <a:ext cx="2102933" cy="111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zh-CN" sz="2000" b="1" smtClean="0"/>
              <a:t>do</a:t>
            </a:r>
          </a:p>
          <a:p>
            <a:pPr defTabSz="536575"/>
            <a:r>
              <a:rPr lang="en-US" altLang="zh-CN" sz="2000" b="1" smtClean="0"/>
              <a:t>	</a:t>
            </a:r>
            <a:r>
              <a:rPr lang="zh-CN" altLang="en-US" sz="2000" b="1" smtClean="0"/>
              <a:t>语句</a:t>
            </a:r>
            <a:endParaRPr lang="en-US" altLang="zh-CN" sz="2000" b="1" smtClean="0"/>
          </a:p>
          <a:p>
            <a:r>
              <a:rPr lang="en-US" altLang="zh-CN" sz="2000" b="1"/>
              <a:t>while(</a:t>
            </a:r>
            <a:r>
              <a:rPr lang="zh-CN" altLang="en-US" sz="2000" b="1"/>
              <a:t>表达式</a:t>
            </a:r>
            <a:r>
              <a:rPr lang="en-US" altLang="zh-CN" sz="2000" b="1" smtClean="0"/>
              <a:t>);</a:t>
            </a:r>
            <a:endParaRPr lang="zh-CN" altLang="en-US" sz="2000" b="1"/>
          </a:p>
        </p:txBody>
      </p:sp>
      <p:grpSp>
        <p:nvGrpSpPr>
          <p:cNvPr id="11" name="组合 10"/>
          <p:cNvGrpSpPr/>
          <p:nvPr/>
        </p:nvGrpSpPr>
        <p:grpSpPr>
          <a:xfrm>
            <a:off x="6236659" y="1921573"/>
            <a:ext cx="4234696" cy="3469583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smtClean="0">
                  <a:solidFill>
                    <a:srgbClr val="FEFFFF"/>
                  </a:solidFill>
                </a:rPr>
                <a:t>注意</a:t>
              </a:r>
              <a:endParaRPr lang="zh-CN" altLang="en-US" sz="2400">
                <a:solidFill>
                  <a:srgbClr val="FEFFFF"/>
                </a:solidFill>
              </a:endParaRPr>
            </a:p>
          </p:txBody>
        </p:sp>
        <p:sp>
          <p:nvSpPr>
            <p:cNvPr id="34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do…while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语句的特点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是，先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无条件地执行循环体，然后判断循环条件是否成立。</a:t>
              </a:r>
              <a:endParaRPr lang="zh-CN" altLang="en-US" sz="2400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57427" y="3853078"/>
            <a:ext cx="3461708" cy="2478039"/>
            <a:chOff x="8436835" y="198783"/>
            <a:chExt cx="2544417" cy="2007704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决策 17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9896639" y="1737089"/>
              <a:ext cx="0" cy="4693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9454347" y="539552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sp>
          <p:nvSpPr>
            <p:cNvPr id="21" name="文本框 8"/>
            <p:cNvSpPr txBox="1"/>
            <p:nvPr/>
          </p:nvSpPr>
          <p:spPr>
            <a:xfrm>
              <a:off x="8582294" y="117832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22" name="文本框 39"/>
            <p:cNvSpPr txBox="1"/>
            <p:nvPr/>
          </p:nvSpPr>
          <p:spPr>
            <a:xfrm>
              <a:off x="9897773" y="165822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8436835" y="198783"/>
              <a:ext cx="1462539" cy="1331843"/>
            </a:xfrm>
            <a:custGeom>
              <a:avLst/>
              <a:gdLst>
                <a:gd name="connsiteX0" fmla="*/ 596347 w 1699591"/>
                <a:gd name="connsiteY0" fmla="*/ 1311965 h 1311965"/>
                <a:gd name="connsiteX1" fmla="*/ 0 w 1699591"/>
                <a:gd name="connsiteY1" fmla="*/ 1311965 h 1311965"/>
                <a:gd name="connsiteX2" fmla="*/ 0 w 1699591"/>
                <a:gd name="connsiteY2" fmla="*/ 0 h 1311965"/>
                <a:gd name="connsiteX3" fmla="*/ 1699591 w 1699591"/>
                <a:gd name="connsiteY3" fmla="*/ 0 h 1311965"/>
                <a:gd name="connsiteX4" fmla="*/ 1699591 w 1699591"/>
                <a:gd name="connsiteY4" fmla="*/ 327991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9591" h="1311965">
                  <a:moveTo>
                    <a:pt x="596347" y="1311965"/>
                  </a:moveTo>
                  <a:lnTo>
                    <a:pt x="0" y="1311965"/>
                  </a:lnTo>
                  <a:lnTo>
                    <a:pt x="0" y="0"/>
                  </a:lnTo>
                  <a:lnTo>
                    <a:pt x="1699591" y="0"/>
                  </a:lnTo>
                  <a:lnTo>
                    <a:pt x="1699591" y="327991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连接符 23"/>
          <p:cNvCxnSpPr>
            <a:endCxn id="23" idx="4"/>
          </p:cNvCxnSpPr>
          <p:nvPr/>
        </p:nvCxnSpPr>
        <p:spPr>
          <a:xfrm>
            <a:off x="4143506" y="3276016"/>
            <a:ext cx="3722" cy="98802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61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3" cstate="print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 smtClean="0">
                    <a:solidFill>
                      <a:schemeClr val="accent1"/>
                    </a:solidFill>
                  </a:rPr>
                  <a:t>5.2】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用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do…while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语句求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，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4" cstate="print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501445" y="1652785"/>
            <a:ext cx="7566942" cy="5205215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	int i=1,sum=0;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chemeClr val="accent6"/>
                </a:solidFill>
              </a:rPr>
              <a:t>do</a:t>
            </a:r>
            <a:r>
              <a:rPr lang="en-US" altLang="zh-CN" sz="2400"/>
              <a:t>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	}</a:t>
            </a:r>
            <a:r>
              <a:rPr lang="en-US" altLang="zh-CN" sz="2400">
                <a:solidFill>
                  <a:schemeClr val="accent6"/>
                </a:solidFill>
              </a:rPr>
              <a:t>while</a:t>
            </a:r>
            <a:r>
              <a:rPr lang="en-US" altLang="zh-CN" sz="2400"/>
              <a:t>(i&lt;=100);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}</a:t>
            </a:r>
            <a:endParaRPr lang="en-US" altLang="zh-CN" sz="2400" smtClean="0">
              <a:solidFill>
                <a:srgbClr val="008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665909" y="810361"/>
            <a:ext cx="3339278" cy="3968116"/>
            <a:chOff x="8368748" y="836315"/>
            <a:chExt cx="2622402" cy="2996025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906538" y="1472366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821925" y="288835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/>
                <a:t>i</a:t>
              </a:r>
              <a:r>
                <a:rPr lang="zh-CN" altLang="en-US" sz="2000" smtClean="0"/>
                <a:t>≤</a:t>
              </a:r>
              <a:r>
                <a:rPr lang="en-US" altLang="zh-CN" sz="2000" smtClean="0"/>
                <a:t>100</a:t>
              </a:r>
              <a:endParaRPr lang="zh-CN" altLang="en-US" sz="20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906538" y="2473137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209680" y="1958828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/>
                <a:t>sum=sum+i</a:t>
              </a:r>
            </a:p>
            <a:p>
              <a:pPr algn="ctr"/>
              <a:r>
                <a:rPr lang="en-US" altLang="zh-CN" sz="2000" smtClean="0"/>
                <a:t>i=i+1</a:t>
              </a:r>
              <a:endParaRPr lang="zh-CN" altLang="en-US" sz="20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509016" y="2818533"/>
              <a:ext cx="474843" cy="3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899333" y="3426720"/>
              <a:ext cx="457200" cy="3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/>
                <a:t>假</a:t>
              </a:r>
              <a:endParaRPr lang="zh-CN" altLang="en-US" sz="2000"/>
            </a:p>
          </p:txBody>
        </p:sp>
        <p:sp>
          <p:nvSpPr>
            <p:cNvPr id="51" name="矩形 50"/>
            <p:cNvSpPr/>
            <p:nvPr/>
          </p:nvSpPr>
          <p:spPr>
            <a:xfrm>
              <a:off x="9471950" y="836315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/>
                <a:t>sum=0</a:t>
              </a:r>
            </a:p>
            <a:p>
              <a:pPr algn="ctr"/>
              <a:r>
                <a:rPr lang="en-US" altLang="zh-CN" sz="2000" smtClean="0"/>
                <a:t>i=1</a:t>
              </a:r>
              <a:endParaRPr lang="zh-CN" altLang="en-US" sz="200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914241" y="3350861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 3"/>
            <p:cNvSpPr/>
            <p:nvPr/>
          </p:nvSpPr>
          <p:spPr>
            <a:xfrm>
              <a:off x="8368748" y="1669774"/>
              <a:ext cx="1530626" cy="1480930"/>
            </a:xfrm>
            <a:custGeom>
              <a:avLst/>
              <a:gdLst>
                <a:gd name="connsiteX0" fmla="*/ 477078 w 1530626"/>
                <a:gd name="connsiteY0" fmla="*/ 1461052 h 1461052"/>
                <a:gd name="connsiteX1" fmla="*/ 0 w 1530626"/>
                <a:gd name="connsiteY1" fmla="*/ 1461052 h 1461052"/>
                <a:gd name="connsiteX2" fmla="*/ 0 w 1530626"/>
                <a:gd name="connsiteY2" fmla="*/ 0 h 1461052"/>
                <a:gd name="connsiteX3" fmla="*/ 1530626 w 1530626"/>
                <a:gd name="connsiteY3" fmla="*/ 0 h 146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626" h="1461052">
                  <a:moveTo>
                    <a:pt x="477078" y="1461052"/>
                  </a:moveTo>
                  <a:lnTo>
                    <a:pt x="0" y="1461052"/>
                  </a:lnTo>
                  <a:lnTo>
                    <a:pt x="0" y="0"/>
                  </a:lnTo>
                  <a:lnTo>
                    <a:pt x="1530626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73605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618343" y="493555"/>
            <a:ext cx="10977104" cy="1457162"/>
            <a:chOff x="8050697" y="5019262"/>
            <a:chExt cx="10977104" cy="14571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10977104" cy="1457161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tx1"/>
                </a:solidFill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/>
                <a:t>在一般情况下，用</a:t>
              </a:r>
              <a:r>
                <a:rPr lang="en-US" altLang="zh-CN" sz="2400"/>
                <a:t>while</a:t>
              </a:r>
              <a:r>
                <a:rPr lang="zh-CN" altLang="en-US" sz="2400"/>
                <a:t>语句和用</a:t>
              </a:r>
              <a:r>
                <a:rPr lang="en-US" altLang="zh-CN" sz="2400"/>
                <a:t>do…while</a:t>
              </a:r>
              <a:r>
                <a:rPr lang="zh-CN" altLang="en-US" sz="2400"/>
                <a:t>语句处理同一问题时，若二者的循环体部分是一样的，那么结果也一样</a:t>
              </a:r>
              <a:r>
                <a:rPr lang="zh-CN" altLang="en-US" sz="2400" smtClean="0"/>
                <a:t>。</a:t>
              </a:r>
              <a:endParaRPr lang="en-US" altLang="zh-CN" sz="2400" smtClean="0"/>
            </a:p>
            <a:p>
              <a:pPr>
                <a:lnSpc>
                  <a:spcPct val="120000"/>
                </a:lnSpc>
              </a:pPr>
              <a:r>
                <a:rPr lang="zh-CN" altLang="en-US" sz="2400" b="1" smtClean="0"/>
                <a:t>但是</a:t>
              </a:r>
              <a:r>
                <a:rPr lang="zh-CN" altLang="en-US" sz="2400" b="1"/>
                <a:t>如果</a:t>
              </a:r>
              <a:r>
                <a:rPr lang="en-US" altLang="zh-CN" sz="2400" b="1"/>
                <a:t>while</a:t>
              </a:r>
              <a:r>
                <a:rPr lang="zh-CN" altLang="en-US" sz="2400" b="1"/>
                <a:t>后面的表达式一开始就为假</a:t>
              </a:r>
              <a:r>
                <a:rPr lang="en-US" altLang="zh-CN" sz="2400" b="1"/>
                <a:t>(0</a:t>
              </a:r>
              <a:r>
                <a:rPr lang="zh-CN" altLang="en-US" sz="2400" b="1"/>
                <a:t>值</a:t>
              </a:r>
              <a:r>
                <a:rPr lang="en-US" altLang="zh-CN" sz="2400" b="1"/>
                <a:t>)</a:t>
              </a:r>
              <a:r>
                <a:rPr lang="zh-CN" altLang="en-US" sz="2400" b="1"/>
                <a:t>时，两种循环的结果是不同的。</a:t>
              </a:r>
              <a:endParaRPr lang="en-US" altLang="zh-CN" sz="2400" b="1" smtClean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34" y="2864415"/>
            <a:ext cx="41529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7363608" y="3290765"/>
            <a:ext cx="3461708" cy="2478039"/>
            <a:chOff x="8436835" y="198783"/>
            <a:chExt cx="2544417" cy="2007704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决策 23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9896639" y="1737089"/>
              <a:ext cx="0" cy="4693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9454347" y="539552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sp>
          <p:nvSpPr>
            <p:cNvPr id="27" name="文本框 8"/>
            <p:cNvSpPr txBox="1"/>
            <p:nvPr/>
          </p:nvSpPr>
          <p:spPr>
            <a:xfrm>
              <a:off x="8582294" y="117832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28" name="文本框 39"/>
            <p:cNvSpPr txBox="1"/>
            <p:nvPr/>
          </p:nvSpPr>
          <p:spPr>
            <a:xfrm>
              <a:off x="9897773" y="165822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8436835" y="198783"/>
              <a:ext cx="1462539" cy="1331843"/>
            </a:xfrm>
            <a:custGeom>
              <a:avLst/>
              <a:gdLst>
                <a:gd name="connsiteX0" fmla="*/ 596347 w 1699591"/>
                <a:gd name="connsiteY0" fmla="*/ 1311965 h 1311965"/>
                <a:gd name="connsiteX1" fmla="*/ 0 w 1699591"/>
                <a:gd name="connsiteY1" fmla="*/ 1311965 h 1311965"/>
                <a:gd name="connsiteX2" fmla="*/ 0 w 1699591"/>
                <a:gd name="connsiteY2" fmla="*/ 0 h 1311965"/>
                <a:gd name="connsiteX3" fmla="*/ 1699591 w 1699591"/>
                <a:gd name="connsiteY3" fmla="*/ 0 h 1311965"/>
                <a:gd name="connsiteX4" fmla="*/ 1699591 w 1699591"/>
                <a:gd name="connsiteY4" fmla="*/ 327991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9591" h="1311965">
                  <a:moveTo>
                    <a:pt x="596347" y="1311965"/>
                  </a:moveTo>
                  <a:lnTo>
                    <a:pt x="0" y="1311965"/>
                  </a:lnTo>
                  <a:lnTo>
                    <a:pt x="0" y="0"/>
                  </a:lnTo>
                  <a:lnTo>
                    <a:pt x="1699591" y="0"/>
                  </a:lnTo>
                  <a:lnTo>
                    <a:pt x="1699591" y="327991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>
            <a:endCxn id="29" idx="4"/>
          </p:cNvCxnSpPr>
          <p:nvPr/>
        </p:nvCxnSpPr>
        <p:spPr>
          <a:xfrm>
            <a:off x="9349687" y="2713703"/>
            <a:ext cx="3722" cy="98802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19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3" cstate="print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537" y="1154961"/>
            <a:ext cx="749485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5.3】while</a:t>
            </a:r>
            <a:r>
              <a:rPr lang="zh-CN" altLang="en-US" sz="2000">
                <a:solidFill>
                  <a:schemeClr val="accent1"/>
                </a:solidFill>
              </a:rPr>
              <a:t>和</a:t>
            </a:r>
            <a:r>
              <a:rPr lang="en-US" altLang="zh-CN" sz="2000">
                <a:solidFill>
                  <a:schemeClr val="accent1"/>
                </a:solidFill>
              </a:rPr>
              <a:t>do…while</a:t>
            </a:r>
            <a:r>
              <a:rPr lang="zh-CN" altLang="en-US" sz="2000">
                <a:solidFill>
                  <a:schemeClr val="accent1"/>
                </a:solidFill>
              </a:rPr>
              <a:t>循环的比较。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24163" y="1661117"/>
            <a:ext cx="4470507" cy="4990406"/>
          </a:xfrm>
          <a:prstGeom prst="roundRect">
            <a:avLst>
              <a:gd name="adj" fmla="val 184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while(i&lt;=10)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}</a:t>
            </a:r>
            <a:endParaRPr lang="en-US" altLang="zh-CN" sz="2000" smtClean="0">
              <a:solidFill>
                <a:srgbClr val="008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946490" y="1661117"/>
            <a:ext cx="4222624" cy="4990405"/>
          </a:xfrm>
          <a:prstGeom prst="roundRect">
            <a:avLst>
              <a:gd name="adj" fmla="val 184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do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}while(i&lt;=10);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}</a:t>
            </a:r>
            <a:endParaRPr lang="en-US" altLang="zh-CN" sz="200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3" cstate="print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537" y="1154961"/>
            <a:ext cx="749485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5.3】while</a:t>
            </a:r>
            <a:r>
              <a:rPr lang="zh-CN" altLang="en-US" sz="2000">
                <a:solidFill>
                  <a:schemeClr val="accent1"/>
                </a:solidFill>
              </a:rPr>
              <a:t>和</a:t>
            </a:r>
            <a:r>
              <a:rPr lang="en-US" altLang="zh-CN" sz="2000">
                <a:solidFill>
                  <a:schemeClr val="accent1"/>
                </a:solidFill>
              </a:rPr>
              <a:t>do…while</a:t>
            </a:r>
            <a:r>
              <a:rPr lang="zh-CN" altLang="en-US" sz="2000">
                <a:solidFill>
                  <a:schemeClr val="accent1"/>
                </a:solidFill>
              </a:rPr>
              <a:t>循环的比较。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24163" y="1661117"/>
            <a:ext cx="4470507" cy="4990406"/>
          </a:xfrm>
          <a:prstGeom prst="roundRect">
            <a:avLst>
              <a:gd name="adj" fmla="val 184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while(i&lt;=10)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}</a:t>
            </a:r>
            <a:endParaRPr lang="en-US" altLang="zh-CN" sz="2000" smtClean="0">
              <a:solidFill>
                <a:srgbClr val="008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">
            <a:off x="8092256" y="1013644"/>
            <a:ext cx="367665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84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1066697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066697"/>
              </a:xfrm>
              <a:blipFill rotWithShape="1">
                <a:blip r:embed="rId3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4969" y="550278"/>
            <a:ext cx="5119341" cy="61484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5.3】while</a:t>
            </a:r>
            <a:r>
              <a:rPr lang="zh-CN" altLang="en-US" sz="2000">
                <a:solidFill>
                  <a:schemeClr val="accent1"/>
                </a:solidFill>
              </a:rPr>
              <a:t>和</a:t>
            </a:r>
            <a:r>
              <a:rPr lang="en-US" altLang="zh-CN" sz="2000">
                <a:solidFill>
                  <a:schemeClr val="accent1"/>
                </a:solidFill>
              </a:rPr>
              <a:t>do…while</a:t>
            </a:r>
            <a:r>
              <a:rPr lang="zh-CN" altLang="en-US" sz="2000">
                <a:solidFill>
                  <a:schemeClr val="accent1"/>
                </a:solidFill>
              </a:rPr>
              <a:t>循环的比较。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946490" y="1661117"/>
            <a:ext cx="4222624" cy="4990405"/>
          </a:xfrm>
          <a:prstGeom prst="roundRect">
            <a:avLst>
              <a:gd name="adj" fmla="val 184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do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}while(i&lt;=10);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}</a:t>
            </a:r>
            <a:endParaRPr lang="en-US" altLang="zh-CN" sz="2000" smtClean="0">
              <a:solidFill>
                <a:srgbClr val="008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">
            <a:off x="2391543" y="1327047"/>
            <a:ext cx="227647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81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为什么需要循环控制</a:t>
            </a:r>
            <a:endParaRPr lang="zh-CN" altLang="en-US"/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255162" y="3617847"/>
            <a:ext cx="6443194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468000" tIns="900000" rIns="90000" bIns="34290" anchor="ctr">
            <a:normAutofit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i=1</a:t>
            </a:r>
            <a:r>
              <a:rPr lang="en-US" altLang="zh-CN" sz="1400" b="1" kern="0" smtClean="0">
                <a:solidFill>
                  <a:srgbClr val="FFFFFF"/>
                </a:solidFill>
              </a:rPr>
              <a:t>;			</a:t>
            </a:r>
            <a:r>
              <a:rPr lang="en-US" altLang="zh-CN" sz="1400" b="1" kern="0" smtClea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设整型变量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初值为</a:t>
            </a:r>
            <a:r>
              <a:rPr lang="en-US" altLang="zh-CN" sz="1400" b="1" kern="0">
                <a:solidFill>
                  <a:srgbClr val="92D050"/>
                </a:solidFill>
              </a:rPr>
              <a:t>1 </a:t>
            </a:r>
            <a:r>
              <a:rPr lang="en-US" altLang="zh-CN" sz="1400" b="1" kern="0">
                <a:solidFill>
                  <a:srgbClr val="FFFFFF"/>
                </a:solidFill>
              </a:rPr>
              <a:t>  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while(i&lt;=50</a:t>
            </a:r>
            <a:r>
              <a:rPr lang="en-US" altLang="zh-CN" sz="1400" b="1" kern="0" smtClean="0">
                <a:solidFill>
                  <a:srgbClr val="FFFFFF"/>
                </a:solidFill>
              </a:rPr>
              <a:t>)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当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的值小于或等于</a:t>
            </a:r>
            <a:r>
              <a:rPr lang="en-US" altLang="zh-CN" sz="1400" b="1" kern="0">
                <a:solidFill>
                  <a:srgbClr val="92D050"/>
                </a:solidFill>
              </a:rPr>
              <a:t>50</a:t>
            </a:r>
            <a:r>
              <a:rPr lang="zh-CN" altLang="en-US" sz="1400" b="1" kern="0">
                <a:solidFill>
                  <a:srgbClr val="92D050"/>
                </a:solidFill>
              </a:rPr>
              <a:t>时执行花括号内的语句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{	scanf("%f,%f,%f,%f,%f",&amp;score1,&amp;score2,&amp;score3,&amp;score4,&amp;score5);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	</a:t>
            </a:r>
            <a:r>
              <a:rPr lang="en-US" altLang="zh-CN" sz="1400" b="1" kern="0" smtClean="0">
                <a:solidFill>
                  <a:srgbClr val="FFFFFF"/>
                </a:solidFill>
              </a:rPr>
              <a:t>aver</a:t>
            </a:r>
            <a:r>
              <a:rPr lang="en-US" altLang="zh-CN" sz="1400" b="1" kern="0">
                <a:solidFill>
                  <a:srgbClr val="FFFFFF"/>
                </a:solidFill>
              </a:rPr>
              <a:t>=(score1+score2+score3+score4+score5)/</a:t>
            </a:r>
            <a:r>
              <a:rPr lang="en-US" altLang="zh-CN" sz="1400" b="1" kern="0" smtClean="0">
                <a:solidFill>
                  <a:srgbClr val="FFFFFF"/>
                </a:solidFill>
              </a:rPr>
              <a:t>5; </a:t>
            </a:r>
            <a:endParaRPr lang="zh-CN" altLang="en-US" sz="1400" b="1" kern="0">
              <a:solidFill>
                <a:srgbClr val="FFFFFF"/>
              </a:solidFill>
            </a:endParaRPr>
          </a:p>
          <a:p>
            <a:pPr defTabSz="357188">
              <a:lnSpc>
                <a:spcPct val="130000"/>
              </a:lnSpc>
              <a:defRPr/>
            </a:pPr>
            <a:r>
              <a:rPr lang="zh-CN" altLang="en-US" sz="1400" b="1" kern="0">
                <a:solidFill>
                  <a:srgbClr val="FFFFFF"/>
                </a:solidFill>
              </a:rPr>
              <a:t>	</a:t>
            </a:r>
            <a:r>
              <a:rPr lang="en-US" altLang="zh-CN" sz="1400" b="1" kern="0">
                <a:solidFill>
                  <a:srgbClr val="FFFFFF"/>
                </a:solidFill>
              </a:rPr>
              <a:t>printf("aver=%7.2f",aver</a:t>
            </a:r>
            <a:r>
              <a:rPr lang="en-US" altLang="zh-CN" sz="1400" b="1" kern="0" smtClean="0">
                <a:solidFill>
                  <a:srgbClr val="FFFFFF"/>
                </a:solidFill>
              </a:rPr>
              <a:t>);</a:t>
            </a:r>
            <a:endParaRPr lang="zh-CN" altLang="en-US" sz="1400" b="1" kern="0" smtClean="0">
              <a:solidFill>
                <a:srgbClr val="FFFFFF"/>
              </a:solidFill>
            </a:endParaRPr>
          </a:p>
          <a:p>
            <a:pPr defTabSz="357188">
              <a:lnSpc>
                <a:spcPct val="130000"/>
              </a:lnSpc>
              <a:defRPr/>
            </a:pPr>
            <a:r>
              <a:rPr lang="zh-CN" altLang="en-US" sz="1400" b="1" kern="0" smtClean="0">
                <a:solidFill>
                  <a:srgbClr val="FFFFFF"/>
                </a:solidFill>
              </a:rPr>
              <a:t>	</a:t>
            </a:r>
            <a:r>
              <a:rPr lang="en-US" altLang="zh-CN" sz="1400" b="1" kern="0" smtClean="0">
                <a:solidFill>
                  <a:srgbClr val="FFFFFF"/>
                </a:solidFill>
              </a:rPr>
              <a:t>i++;	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每执行完一次循环使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的值加</a:t>
            </a:r>
            <a:r>
              <a:rPr lang="en-US" altLang="zh-CN" sz="1400" b="1" kern="0">
                <a:solidFill>
                  <a:srgbClr val="92D050"/>
                </a:solidFill>
              </a:rPr>
              <a:t>1 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 smtClean="0">
                <a:solidFill>
                  <a:srgbClr val="FFFFFF"/>
                </a:solidFill>
              </a:rPr>
              <a:t>} </a:t>
            </a:r>
            <a:endParaRPr lang="zh-CN" altLang="en-US" sz="1400" b="1" kern="0">
              <a:solidFill>
                <a:srgbClr val="FFFFFF"/>
              </a:solidFill>
            </a:endParaRP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261510" y="3617847"/>
            <a:ext cx="6436846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重复写</a:t>
            </a:r>
            <a:r>
              <a:rPr lang="en-US" altLang="zh-CN" sz="2000" kern="0"/>
              <a:t>49</a:t>
            </a:r>
            <a:r>
              <a:rPr lang="zh-CN" altLang="en-US" sz="2000" kern="0"/>
              <a:t>个同样的程序段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55161" y="1420747"/>
            <a:ext cx="6443196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b="1" kern="0"/>
              <a:t>scanf(″%f,%f,%f,%f,%f″,&amp;score1,&amp;score2,&amp;score3,&amp;score4,&amp;score5</a:t>
            </a:r>
            <a:r>
              <a:rPr lang="en-US" altLang="zh-CN" sz="1400" b="1" kern="0" smtClean="0"/>
              <a:t>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smtClean="0">
                <a:solidFill>
                  <a:srgbClr val="008000"/>
                </a:solidFill>
              </a:rPr>
              <a:t>//</a:t>
            </a:r>
            <a:r>
              <a:rPr lang="zh-CN" altLang="en-US" sz="1400" b="1" kern="0">
                <a:solidFill>
                  <a:srgbClr val="008000"/>
                </a:solidFill>
              </a:rPr>
              <a:t>输入一个学生</a:t>
            </a:r>
            <a:r>
              <a:rPr lang="en-US" altLang="zh-CN" sz="1400" b="1" kern="0">
                <a:solidFill>
                  <a:srgbClr val="008000"/>
                </a:solidFill>
              </a:rPr>
              <a:t>5</a:t>
            </a:r>
            <a:r>
              <a:rPr lang="zh-CN" altLang="en-US" sz="1400" b="1" kern="0">
                <a:solidFill>
                  <a:srgbClr val="008000"/>
                </a:solidFill>
              </a:rPr>
              <a:t>门课的成绩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smtClean="0"/>
              <a:t>aver</a:t>
            </a:r>
            <a:r>
              <a:rPr lang="en-US" altLang="zh-CN" sz="1400" b="1" kern="0"/>
              <a:t>=(score1+score2+score3+score4+score5)/5</a:t>
            </a:r>
            <a:r>
              <a:rPr lang="en-US" altLang="zh-CN" sz="1400" b="1" kern="0" smtClean="0"/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008000"/>
                </a:solidFill>
              </a:rPr>
              <a:t>//</a:t>
            </a:r>
            <a:r>
              <a:rPr lang="zh-CN" altLang="en-US" sz="1400" b="1" kern="0">
                <a:solidFill>
                  <a:srgbClr val="008000"/>
                </a:solidFill>
              </a:rPr>
              <a:t>求该学生平均成绩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smtClean="0"/>
              <a:t>printf</a:t>
            </a:r>
            <a:r>
              <a:rPr lang="en-US" altLang="zh-CN" sz="1400" b="1" kern="0"/>
              <a:t>(″aver=%7.2f″,aver</a:t>
            </a:r>
            <a:r>
              <a:rPr lang="en-US" altLang="zh-CN" sz="1400" b="1" kern="0" smtClean="0"/>
              <a:t>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008000"/>
                </a:solidFill>
              </a:rPr>
              <a:t>//</a:t>
            </a:r>
            <a:r>
              <a:rPr lang="zh-CN" altLang="en-US" sz="1400" b="1" kern="0">
                <a:solidFill>
                  <a:srgbClr val="008000"/>
                </a:solidFill>
              </a:rPr>
              <a:t>输出该学生平均成绩</a:t>
            </a:r>
            <a:endParaRPr lang="zh-CN" altLang="en-US" sz="1400" b="1" kern="0" dirty="0">
              <a:solidFill>
                <a:srgbClr val="008000"/>
              </a:solidFill>
            </a:endParaRP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602199" y="1420747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个学生的成绩</a:t>
            </a:r>
            <a:r>
              <a:rPr lang="zh-CN" altLang="en-US" sz="1600" b="1" kern="0" smtClean="0">
                <a:solidFill>
                  <a:srgbClr val="FFFFFF"/>
                </a:solidFill>
              </a:rPr>
              <a:t>；</a:t>
            </a:r>
            <a:endParaRPr lang="en-US" altLang="zh-CN" sz="1600" b="1" kern="0" smtClea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smtClean="0">
                <a:solidFill>
                  <a:srgbClr val="FFFFFF"/>
                </a:solidFill>
              </a:rPr>
              <a:t>		(</a:t>
            </a:r>
            <a:r>
              <a:rPr lang="zh-CN" altLang="en-US" sz="1600" b="1" kern="0">
                <a:solidFill>
                  <a:srgbClr val="FFFFFF"/>
                </a:solidFill>
              </a:rPr>
              <a:t>重复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次相同的输入操作</a:t>
            </a:r>
            <a:r>
              <a:rPr lang="en-US" altLang="zh-CN" sz="1600" b="1" kern="0">
                <a:solidFill>
                  <a:srgbClr val="FFFFFF"/>
                </a:solidFill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b="1" kern="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 smtClean="0">
                <a:solidFill>
                  <a:srgbClr val="FFFFFF"/>
                </a:solidFill>
              </a:rPr>
              <a:t>分别</a:t>
            </a:r>
            <a:r>
              <a:rPr lang="zh-CN" altLang="en-US" sz="1600" b="1" kern="0">
                <a:solidFill>
                  <a:srgbClr val="FFFFFF"/>
                </a:solidFill>
              </a:rPr>
              <a:t>统计全班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个学生的平均成绩</a:t>
            </a:r>
            <a:r>
              <a:rPr lang="zh-CN" altLang="en-US" sz="1600" b="1" kern="0" smtClean="0">
                <a:solidFill>
                  <a:srgbClr val="FFFFFF"/>
                </a:solidFill>
              </a:rPr>
              <a:t>；</a:t>
            </a:r>
            <a:endParaRPr lang="en-US" altLang="zh-CN" sz="1600" b="1" kern="0" smtClea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smtClean="0">
                <a:solidFill>
                  <a:srgbClr val="FFFFFF"/>
                </a:solidFill>
              </a:rPr>
              <a:t>		(</a:t>
            </a:r>
            <a:r>
              <a:rPr lang="zh-CN" altLang="en-US" sz="1600" b="1" kern="0">
                <a:solidFill>
                  <a:srgbClr val="FFFFFF"/>
                </a:solidFill>
              </a:rPr>
              <a:t>重复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次相同的计算操作</a:t>
            </a:r>
            <a:r>
              <a:rPr lang="en-US" altLang="zh-CN" sz="1600" b="1" kern="0">
                <a:solidFill>
                  <a:srgbClr val="FFFFFF"/>
                </a:solidFill>
              </a:rPr>
              <a:t>)</a:t>
            </a:r>
            <a:endParaRPr lang="zh-CN" altLang="en-US" sz="1600" b="1" kern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5255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mtClean="0">
                <a:solidFill>
                  <a:srgbClr val="FFFFFF"/>
                </a:solidFill>
              </a:rPr>
              <a:t>解决</a:t>
            </a:r>
            <a:endParaRPr lang="en-US" altLang="zh-CN" smtClean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 smtClean="0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3989" y="3831711"/>
            <a:ext cx="502546" cy="5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6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662" y="337593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0236" y="1316366"/>
            <a:ext cx="6795906" cy="77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sz="2400" b="1"/>
              <a:t>for(</a:t>
            </a:r>
            <a:r>
              <a:rPr lang="zh-CN" altLang="en-US" sz="2400" b="1"/>
              <a:t>表达式</a:t>
            </a:r>
            <a:r>
              <a:rPr lang="en-US" altLang="zh-CN" sz="2400" b="1"/>
              <a:t>1</a:t>
            </a:r>
            <a:r>
              <a:rPr lang="zh-CN" altLang="en-US" sz="2400" b="1"/>
              <a:t>；表达式</a:t>
            </a:r>
            <a:r>
              <a:rPr lang="en-US" altLang="zh-CN" sz="2400" b="1"/>
              <a:t>2</a:t>
            </a:r>
            <a:r>
              <a:rPr lang="zh-CN" altLang="en-US" sz="2400" b="1"/>
              <a:t>；表达式</a:t>
            </a:r>
            <a:r>
              <a:rPr lang="en-US" altLang="zh-CN" sz="2400" b="1"/>
              <a:t>3</a:t>
            </a:r>
            <a:r>
              <a:rPr lang="zh-CN" altLang="en-US" sz="2400" b="1"/>
              <a:t>） </a:t>
            </a:r>
          </a:p>
          <a:p>
            <a:pPr defTabSz="357188"/>
            <a:r>
              <a:rPr lang="en-US" altLang="zh-CN" sz="2400" b="1" smtClean="0"/>
              <a:t>	</a:t>
            </a:r>
            <a:r>
              <a:rPr lang="zh-CN" altLang="en-US" sz="2400" b="1" smtClean="0"/>
              <a:t>语句</a:t>
            </a:r>
            <a:endParaRPr lang="zh-CN" altLang="en-US" sz="2400" b="1"/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24466" y="2152511"/>
            <a:ext cx="7825622" cy="43662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400">
                <a:solidFill>
                  <a:schemeClr val="tx1"/>
                </a:solidFill>
              </a:rPr>
              <a:t>表达式</a:t>
            </a:r>
            <a:r>
              <a:rPr lang="en-US" altLang="zh-CN" sz="2400">
                <a:solidFill>
                  <a:schemeClr val="tx1"/>
                </a:solidFill>
              </a:rPr>
              <a:t>1: </a:t>
            </a:r>
            <a:r>
              <a:rPr lang="zh-CN" altLang="en-US" sz="2400">
                <a:solidFill>
                  <a:schemeClr val="tx1"/>
                </a:solidFill>
              </a:rPr>
              <a:t>设置初始条件，只执行一次。可以为零个、一个或多个变量设置</a:t>
            </a:r>
            <a:r>
              <a:rPr lang="zh-CN" altLang="en-US" sz="2400" smtClean="0">
                <a:solidFill>
                  <a:schemeClr val="tx1"/>
                </a:solidFill>
              </a:rPr>
              <a:t>初值。</a:t>
            </a:r>
            <a:endParaRPr lang="zh-CN" altLang="en-US" sz="24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400">
                <a:solidFill>
                  <a:schemeClr val="tx1"/>
                </a:solidFill>
              </a:rPr>
              <a:t>表达式</a:t>
            </a:r>
            <a:r>
              <a:rPr lang="en-US" altLang="zh-CN" sz="2400">
                <a:solidFill>
                  <a:schemeClr val="tx1"/>
                </a:solidFill>
              </a:rPr>
              <a:t>2: </a:t>
            </a:r>
            <a:r>
              <a:rPr lang="zh-CN" altLang="en-US" sz="2400">
                <a:solidFill>
                  <a:schemeClr val="tx1"/>
                </a:solidFill>
              </a:rPr>
              <a:t>是循环条件表达式，用来判定是否继续循环。在每次执行循环体前先执行此表达式，决定是否继续执行循环</a:t>
            </a:r>
            <a:r>
              <a:rPr lang="zh-CN" altLang="en-US" sz="2400" smtClean="0">
                <a:solidFill>
                  <a:schemeClr val="tx1"/>
                </a:solidFill>
              </a:rPr>
              <a:t>。</a:t>
            </a:r>
            <a:endParaRPr lang="zh-CN" altLang="en-US" sz="24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400">
                <a:solidFill>
                  <a:schemeClr val="tx1"/>
                </a:solidFill>
              </a:rPr>
              <a:t>表达式</a:t>
            </a:r>
            <a:r>
              <a:rPr lang="en-US" altLang="zh-CN" sz="2400">
                <a:solidFill>
                  <a:schemeClr val="tx1"/>
                </a:solidFill>
              </a:rPr>
              <a:t>3: </a:t>
            </a:r>
            <a:r>
              <a:rPr lang="zh-CN" altLang="en-US" sz="2400">
                <a:solidFill>
                  <a:schemeClr val="tx1"/>
                </a:solidFill>
              </a:rPr>
              <a:t>作为循环的调整，例如使循环变量增值，它是在执行完循环体后才进行的。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507896" y="103239"/>
            <a:ext cx="3456404" cy="5987843"/>
            <a:chOff x="8507896" y="477945"/>
            <a:chExt cx="2931973" cy="2921238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71792" y="477945"/>
              <a:ext cx="24848" cy="83842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表达式</a:t>
              </a:r>
              <a:r>
                <a:rPr lang="en-US" altLang="zh-CN" sz="2000" smtClean="0"/>
                <a:t>2</a:t>
              </a:r>
              <a:endParaRPr lang="zh-CN" altLang="en-US" sz="20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1242391" cy="596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语句</a:t>
              </a:r>
              <a:endParaRPr lang="en-US" altLang="zh-CN" sz="2000" smtClean="0"/>
            </a:p>
            <a:p>
              <a:pPr algn="ctr"/>
              <a:r>
                <a:rPr lang="zh-CN" altLang="en-US" sz="2000" smtClean="0"/>
                <a:t>表达式</a:t>
              </a:r>
              <a:r>
                <a:rPr lang="en-US" altLang="zh-CN" sz="2000" smtClean="0"/>
                <a:t>3</a:t>
              </a:r>
              <a:endParaRPr lang="zh-CN" altLang="en-US" sz="200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849608" y="1223265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275443" y="695795"/>
              <a:ext cx="1242391" cy="373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表达式</a:t>
              </a:r>
              <a:r>
                <a:rPr lang="en-US" altLang="zh-CN" sz="2000" smtClean="0"/>
                <a:t>1</a:t>
              </a:r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87762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37" y="260350"/>
            <a:ext cx="10515600" cy="1325563"/>
          </a:xfrm>
        </p:spPr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语句实现循环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 smtClean="0">
                    <a:solidFill>
                      <a:schemeClr val="accent1"/>
                    </a:solidFill>
                  </a:rPr>
                  <a:t>5.1】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，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3" cstate="print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486697" y="1824189"/>
            <a:ext cx="7993626" cy="4901075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 b="1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int </a:t>
            </a:r>
            <a:r>
              <a:rPr lang="en-US" altLang="zh-CN" sz="2000" b="1" smtClean="0"/>
              <a:t>i,sum;		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</a:t>
            </a:r>
            <a:r>
              <a:rPr lang="en-US" altLang="zh-CN" sz="2000" b="1" smtClean="0"/>
              <a:t>i=0;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</a:t>
            </a:r>
            <a:r>
              <a:rPr lang="en-US" altLang="zh-CN" sz="2000" b="1" smtClean="0"/>
              <a:t>sum=0;	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chemeClr val="accent6"/>
                </a:solidFill>
              </a:rPr>
              <a:t>while</a:t>
            </a:r>
            <a:r>
              <a:rPr lang="en-US" altLang="zh-CN" sz="2000" b="1"/>
              <a:t>(i&lt;=100</a:t>
            </a:r>
            <a:r>
              <a:rPr lang="en-US" altLang="zh-CN" sz="2000" b="1" smtClean="0"/>
              <a:t>)				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 b="1"/>
              <a:t>	</a:t>
            </a:r>
            <a:r>
              <a:rPr lang="en-US" altLang="zh-CN" sz="2000" b="1" smtClean="0"/>
              <a:t>{						</a:t>
            </a:r>
            <a:r>
              <a:rPr lang="en-US" altLang="zh-CN" sz="2000" b="1" smtClean="0">
                <a:solidFill>
                  <a:srgbClr val="008000"/>
                </a:solidFill>
              </a:rPr>
              <a:t> </a:t>
            </a:r>
            <a:endParaRPr lang="zh-CN" altLang="en-US" sz="2000" b="1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zh-CN" altLang="en-US" sz="2000" b="1"/>
              <a:t>	</a:t>
            </a:r>
            <a:r>
              <a:rPr lang="en-US" altLang="zh-CN" sz="2000" b="1" smtClean="0"/>
              <a:t>	sum=sum+i;			</a:t>
            </a:r>
            <a:r>
              <a:rPr lang="en-US" altLang="zh-CN" sz="2000" b="1" smtClean="0">
                <a:solidFill>
                  <a:srgbClr val="008000"/>
                </a:solidFill>
              </a:rPr>
              <a:t> </a:t>
            </a:r>
            <a:endParaRPr lang="en-US" altLang="zh-CN" sz="2000" b="1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</a:t>
            </a:r>
            <a:r>
              <a:rPr lang="en-US" altLang="zh-CN" sz="2000" b="1" smtClean="0"/>
              <a:t>	i++;					</a:t>
            </a:r>
            <a:r>
              <a:rPr lang="en-US" altLang="zh-CN" sz="2000" b="1" smtClean="0">
                <a:solidFill>
                  <a:srgbClr val="008000"/>
                </a:solidFill>
              </a:rPr>
              <a:t> </a:t>
            </a:r>
            <a:endParaRPr lang="zh-CN" altLang="en-US" sz="2000" b="1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zh-CN" altLang="en-US" sz="2000" b="1"/>
              <a:t>	</a:t>
            </a:r>
            <a:r>
              <a:rPr lang="en-US" altLang="zh-CN" sz="2000" b="1" smtClean="0"/>
              <a:t>}						</a:t>
            </a:r>
            <a:r>
              <a:rPr lang="en-US" altLang="zh-CN" sz="2000" b="1">
                <a:solidFill>
                  <a:srgbClr val="008000"/>
                </a:solidFill>
              </a:rPr>
              <a:t>//</a:t>
            </a:r>
            <a:r>
              <a:rPr lang="zh-CN" altLang="en-US" sz="2000" b="1">
                <a:solidFill>
                  <a:srgbClr val="008000"/>
                </a:solidFill>
              </a:rPr>
              <a:t>循环体结束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printf("sum=%d\n",sum</a:t>
            </a:r>
            <a:r>
              <a:rPr lang="en-US" altLang="zh-CN" sz="2000" b="1" smtClean="0"/>
              <a:t>);	</a:t>
            </a:r>
            <a:r>
              <a:rPr lang="en-US" altLang="zh-CN" sz="2000" b="1">
                <a:solidFill>
                  <a:srgbClr val="008000"/>
                </a:solidFill>
              </a:rPr>
              <a:t>//</a:t>
            </a:r>
            <a:r>
              <a:rPr lang="zh-CN" altLang="en-US" sz="2000" b="1">
                <a:solidFill>
                  <a:srgbClr val="008000"/>
                </a:solidFill>
              </a:rPr>
              <a:t>输出</a:t>
            </a:r>
            <a:r>
              <a:rPr lang="en-US" altLang="zh-CN" sz="2000" b="1">
                <a:solidFill>
                  <a:srgbClr val="008000"/>
                </a:solidFill>
              </a:rPr>
              <a:t>1+2+3…+100</a:t>
            </a:r>
            <a:r>
              <a:rPr lang="zh-CN" altLang="en-US" sz="2000" b="1">
                <a:solidFill>
                  <a:srgbClr val="008000"/>
                </a:solidFill>
              </a:rPr>
              <a:t>的累加和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}</a:t>
            </a:r>
            <a:endParaRPr lang="en-US" altLang="zh-CN" sz="2000" b="1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0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7923" y="1457924"/>
            <a:ext cx="4341155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sz="2000" b="1"/>
              <a:t>for(</a:t>
            </a:r>
            <a:r>
              <a:rPr lang="zh-CN" altLang="en-US" sz="2000" b="1"/>
              <a:t>表达式</a:t>
            </a:r>
            <a:r>
              <a:rPr lang="en-US" altLang="zh-CN" sz="2000" b="1"/>
              <a:t>1</a:t>
            </a:r>
            <a:r>
              <a:rPr lang="zh-CN" altLang="en-US" sz="2000" b="1"/>
              <a:t>；表达式</a:t>
            </a:r>
            <a:r>
              <a:rPr lang="en-US" altLang="zh-CN" sz="2000" b="1"/>
              <a:t>2</a:t>
            </a:r>
            <a:r>
              <a:rPr lang="zh-CN" altLang="en-US" sz="2000" b="1"/>
              <a:t>；表达式</a:t>
            </a:r>
            <a:r>
              <a:rPr lang="en-US" altLang="zh-CN" sz="2000" b="1"/>
              <a:t>3</a:t>
            </a:r>
            <a:r>
              <a:rPr lang="zh-CN" altLang="en-US" sz="2000" b="1"/>
              <a:t>） </a:t>
            </a:r>
          </a:p>
          <a:p>
            <a:pPr defTabSz="357188"/>
            <a:r>
              <a:rPr lang="en-US" altLang="zh-CN" sz="2000" b="1" smtClean="0"/>
              <a:t>	</a:t>
            </a:r>
            <a:r>
              <a:rPr lang="zh-CN" altLang="en-US" sz="2000" b="1" smtClean="0"/>
              <a:t>语句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442452" y="2405269"/>
            <a:ext cx="7767270" cy="417251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accent1"/>
                </a:solidFill>
              </a:rPr>
              <a:t>for</a:t>
            </a:r>
            <a:r>
              <a:rPr lang="zh-CN" altLang="en-US" sz="2000" b="1">
                <a:solidFill>
                  <a:schemeClr val="accent1"/>
                </a:solidFill>
              </a:rPr>
              <a:t>语句的执行过程如下</a:t>
            </a:r>
            <a:r>
              <a:rPr lang="en-US" altLang="zh-CN" sz="2000" b="1">
                <a:solidFill>
                  <a:schemeClr val="accent1"/>
                </a:solidFill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2000" smtClean="0">
                <a:solidFill>
                  <a:schemeClr val="tx1"/>
                </a:solidFill>
              </a:rPr>
              <a:t>(1) </a:t>
            </a:r>
            <a:r>
              <a:rPr lang="zh-CN" altLang="en-US" sz="2000" smtClean="0">
                <a:solidFill>
                  <a:schemeClr val="tx1"/>
                </a:solidFill>
              </a:rPr>
              <a:t>求解</a:t>
            </a:r>
            <a:r>
              <a:rPr lang="zh-CN" altLang="en-US" sz="2000">
                <a:solidFill>
                  <a:schemeClr val="tx1"/>
                </a:solidFill>
              </a:rPr>
              <a:t>表达式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000" smtClean="0">
                <a:solidFill>
                  <a:schemeClr val="tx1"/>
                </a:solidFill>
              </a:rPr>
              <a:t>(</a:t>
            </a:r>
            <a:r>
              <a:rPr lang="en-US" altLang="zh-CN" sz="2000">
                <a:solidFill>
                  <a:schemeClr val="tx1"/>
                </a:solidFill>
              </a:rPr>
              <a:t>2) </a:t>
            </a:r>
            <a:r>
              <a:rPr lang="zh-CN" altLang="en-US" sz="2000">
                <a:solidFill>
                  <a:schemeClr val="tx1"/>
                </a:solidFill>
              </a:rPr>
              <a:t>求解表达式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，若此条件表达式的值为真</a:t>
            </a:r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非</a:t>
            </a:r>
            <a:r>
              <a:rPr lang="en-US" altLang="zh-CN" sz="2000">
                <a:solidFill>
                  <a:schemeClr val="tx1"/>
                </a:solidFill>
              </a:rPr>
              <a:t>0)</a:t>
            </a:r>
            <a:r>
              <a:rPr lang="zh-CN" altLang="en-US" sz="2000">
                <a:solidFill>
                  <a:schemeClr val="tx1"/>
                </a:solidFill>
              </a:rPr>
              <a:t>，则执行</a:t>
            </a:r>
            <a:r>
              <a:rPr lang="en-US" altLang="zh-CN" sz="2000">
                <a:solidFill>
                  <a:schemeClr val="tx1"/>
                </a:solidFill>
              </a:rPr>
              <a:t>for</a:t>
            </a:r>
            <a:r>
              <a:rPr lang="zh-CN" altLang="en-US" sz="2000">
                <a:solidFill>
                  <a:schemeClr val="tx1"/>
                </a:solidFill>
              </a:rPr>
              <a:t>语句中的循环体，然后执行第</a:t>
            </a:r>
            <a:r>
              <a:rPr lang="en-US" altLang="zh-CN" sz="2000">
                <a:solidFill>
                  <a:schemeClr val="tx1"/>
                </a:solidFill>
              </a:rPr>
              <a:t>(3)</a:t>
            </a:r>
            <a:r>
              <a:rPr lang="zh-CN" altLang="en-US" sz="2000">
                <a:solidFill>
                  <a:schemeClr val="tx1"/>
                </a:solidFill>
              </a:rPr>
              <a:t>步。若为假</a:t>
            </a:r>
            <a:r>
              <a:rPr lang="en-US" altLang="zh-CN" sz="2000">
                <a:solidFill>
                  <a:schemeClr val="tx1"/>
                </a:solidFill>
              </a:rPr>
              <a:t>(0)</a:t>
            </a:r>
            <a:r>
              <a:rPr lang="zh-CN" altLang="en-US" sz="2000">
                <a:solidFill>
                  <a:schemeClr val="tx1"/>
                </a:solidFill>
              </a:rPr>
              <a:t>，则结束循环，转到第</a:t>
            </a:r>
            <a:r>
              <a:rPr lang="en-US" altLang="zh-CN" sz="2000">
                <a:solidFill>
                  <a:schemeClr val="tx1"/>
                </a:solidFill>
              </a:rPr>
              <a:t>(5)</a:t>
            </a:r>
            <a:r>
              <a:rPr lang="zh-CN" altLang="en-US" sz="2000">
                <a:solidFill>
                  <a:schemeClr val="tx1"/>
                </a:solidFill>
              </a:rPr>
              <a:t>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2000" smtClean="0">
                <a:solidFill>
                  <a:schemeClr val="tx1"/>
                </a:solidFill>
              </a:rPr>
              <a:t>(</a:t>
            </a:r>
            <a:r>
              <a:rPr lang="en-US" altLang="zh-CN" sz="2000">
                <a:solidFill>
                  <a:schemeClr val="tx1"/>
                </a:solidFill>
              </a:rPr>
              <a:t>3) </a:t>
            </a:r>
            <a:r>
              <a:rPr lang="zh-CN" altLang="en-US" sz="2000">
                <a:solidFill>
                  <a:schemeClr val="tx1"/>
                </a:solidFill>
              </a:rPr>
              <a:t>求解表达式</a:t>
            </a: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000" smtClean="0">
                <a:solidFill>
                  <a:schemeClr val="tx1"/>
                </a:solidFill>
              </a:rPr>
              <a:t>(</a:t>
            </a:r>
            <a:r>
              <a:rPr lang="en-US" altLang="zh-CN" sz="2000">
                <a:solidFill>
                  <a:schemeClr val="tx1"/>
                </a:solidFill>
              </a:rPr>
              <a:t>4) </a:t>
            </a:r>
            <a:r>
              <a:rPr lang="zh-CN" altLang="en-US" sz="2000">
                <a:solidFill>
                  <a:schemeClr val="tx1"/>
                </a:solidFill>
              </a:rPr>
              <a:t>转回步骤</a:t>
            </a:r>
            <a:r>
              <a:rPr lang="en-US" altLang="zh-CN" sz="2000">
                <a:solidFill>
                  <a:schemeClr val="tx1"/>
                </a:solidFill>
              </a:rPr>
              <a:t>(2)</a:t>
            </a:r>
            <a:r>
              <a:rPr lang="zh-CN" altLang="en-US" sz="2000">
                <a:solidFill>
                  <a:schemeClr val="tx1"/>
                </a:solidFill>
              </a:rPr>
              <a:t>继续执行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/>
                </a:solidFill>
              </a:rPr>
              <a:t>注意</a:t>
            </a:r>
            <a:r>
              <a:rPr lang="en-US" altLang="zh-CN" sz="2000">
                <a:solidFill>
                  <a:schemeClr val="tx1"/>
                </a:solidFill>
              </a:rPr>
              <a:t>: </a:t>
            </a:r>
            <a:r>
              <a:rPr lang="zh-CN" altLang="en-US" sz="2000">
                <a:solidFill>
                  <a:schemeClr val="tx1"/>
                </a:solidFill>
              </a:rPr>
              <a:t>在执行完循环体后，循环变量的值“超过”循环终</a:t>
            </a:r>
            <a:r>
              <a:rPr lang="zh-CN" altLang="en-US" sz="2000" smtClean="0">
                <a:solidFill>
                  <a:schemeClr val="tx1"/>
                </a:solidFill>
              </a:rPr>
              <a:t>值，循环</a:t>
            </a:r>
            <a:r>
              <a:rPr lang="zh-CN" altLang="en-US" sz="2000">
                <a:solidFill>
                  <a:schemeClr val="tx1"/>
                </a:solidFill>
              </a:rPr>
              <a:t>结束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tx1"/>
                </a:solidFill>
              </a:rPr>
              <a:t>(5) </a:t>
            </a:r>
            <a:r>
              <a:rPr lang="zh-CN" altLang="en-US" sz="2000">
                <a:solidFill>
                  <a:schemeClr val="tx1"/>
                </a:solidFill>
              </a:rPr>
              <a:t>循环结束，执行</a:t>
            </a:r>
            <a:r>
              <a:rPr lang="en-US" altLang="zh-CN" sz="2000">
                <a:solidFill>
                  <a:schemeClr val="tx1"/>
                </a:solidFill>
              </a:rPr>
              <a:t>for</a:t>
            </a:r>
            <a:r>
              <a:rPr lang="zh-CN" altLang="en-US" sz="2000">
                <a:solidFill>
                  <a:schemeClr val="tx1"/>
                </a:solidFill>
              </a:rPr>
              <a:t>语句下面的一个语句。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900701" y="1242391"/>
            <a:ext cx="2789995" cy="4990811"/>
            <a:chOff x="8900701" y="1242391"/>
            <a:chExt cx="2789995" cy="4990811"/>
          </a:xfrm>
        </p:grpSpPr>
        <p:sp>
          <p:nvSpPr>
            <p:cNvPr id="3" name="矩形 2"/>
            <p:cNvSpPr/>
            <p:nvPr/>
          </p:nvSpPr>
          <p:spPr>
            <a:xfrm>
              <a:off x="9511748" y="1242391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求解表达式</a:t>
              </a:r>
              <a:r>
                <a:rPr lang="en-US" altLang="zh-CN" smtClean="0"/>
                <a:t>1</a:t>
              </a:r>
              <a:endParaRPr lang="zh-CN" altLang="en-US"/>
            </a:p>
          </p:txBody>
        </p:sp>
        <p:cxnSp>
          <p:nvCxnSpPr>
            <p:cNvPr id="6" name="直接箭头连接符 5"/>
            <p:cNvCxnSpPr>
              <a:stCxn id="3" idx="2"/>
            </p:cNvCxnSpPr>
            <p:nvPr/>
          </p:nvCxnSpPr>
          <p:spPr>
            <a:xfrm>
              <a:off x="10301909" y="169297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决策 9"/>
            <p:cNvSpPr/>
            <p:nvPr/>
          </p:nvSpPr>
          <p:spPr>
            <a:xfrm>
              <a:off x="9245876" y="2117035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表达式</a:t>
              </a:r>
              <a:r>
                <a:rPr lang="en-US" altLang="zh-CN" smtClean="0"/>
                <a:t>2</a:t>
              </a:r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0296940" y="2792896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511748" y="321695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296940" y="366754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9506779" y="4118122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求解表达式</a:t>
              </a:r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8900701" y="1858617"/>
              <a:ext cx="1402449" cy="3071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flipH="1">
              <a:off x="10290731" y="2458274"/>
              <a:ext cx="1312664" cy="3137456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239190" y="2754507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33496" y="211703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假</a:t>
              </a: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500570" y="5582470"/>
              <a:ext cx="1580322" cy="65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for</a:t>
              </a:r>
              <a:r>
                <a:rPr lang="zh-CN" altLang="en-US" smtClean="0"/>
                <a:t>语句的</a:t>
              </a:r>
              <a:endParaRPr lang="en-US" altLang="zh-CN" smtClean="0"/>
            </a:p>
            <a:p>
              <a:pPr algn="ctr"/>
              <a:r>
                <a:rPr lang="zh-CN" altLang="en-US" smtClean="0"/>
                <a:t>下一语句</a:t>
              </a:r>
              <a:endParaRPr lang="zh-CN" altLang="en-US"/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5954595" y="225128"/>
            <a:ext cx="1899159" cy="2180141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zh-CN" altLang="en-US" sz="2000"/>
              <a:t>表达式</a:t>
            </a:r>
            <a:r>
              <a:rPr lang="en-US" altLang="zh-CN" sz="2000" smtClean="0"/>
              <a:t>1;</a:t>
            </a:r>
            <a:endParaRPr lang="zh-CN" altLang="en-US" sz="2000"/>
          </a:p>
          <a:p>
            <a:pPr defTabSz="363538">
              <a:lnSpc>
                <a:spcPct val="120000"/>
              </a:lnSpc>
            </a:pPr>
            <a:r>
              <a:rPr lang="en-US" altLang="zh-CN" sz="2000" smtClean="0"/>
              <a:t>while </a:t>
            </a:r>
            <a:r>
              <a:rPr lang="zh-CN" altLang="en-US" sz="2000"/>
              <a:t>表达式</a:t>
            </a:r>
            <a:r>
              <a:rPr lang="en-US" altLang="zh-CN" sz="20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smtClean="0"/>
              <a:t>{</a:t>
            </a:r>
            <a:endParaRPr lang="en-US" altLang="zh-CN" sz="2000"/>
          </a:p>
          <a:p>
            <a:pPr defTabSz="363538">
              <a:lnSpc>
                <a:spcPct val="120000"/>
              </a:lnSpc>
            </a:pPr>
            <a:r>
              <a:rPr lang="en-US" altLang="zh-CN" sz="2000" smtClean="0"/>
              <a:t>	</a:t>
            </a:r>
            <a:r>
              <a:rPr lang="zh-CN" altLang="en-US" sz="2000" smtClean="0"/>
              <a:t>语句</a:t>
            </a:r>
            <a:endParaRPr lang="zh-CN" altLang="en-US" sz="2000"/>
          </a:p>
          <a:p>
            <a:pPr defTabSz="363538">
              <a:lnSpc>
                <a:spcPct val="120000"/>
              </a:lnSpc>
            </a:pPr>
            <a:r>
              <a:rPr lang="en-US" altLang="zh-CN" sz="2000" smtClean="0"/>
              <a:t>	</a:t>
            </a:r>
            <a:r>
              <a:rPr lang="zh-CN" altLang="en-US" sz="2000" smtClean="0"/>
              <a:t>表达式</a:t>
            </a:r>
            <a:r>
              <a:rPr lang="en-US" altLang="zh-CN" sz="2000"/>
              <a:t>3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smtClean="0"/>
              <a:t>}</a:t>
            </a:r>
            <a:endParaRPr lang="en-US" altLang="zh-CN" sz="2000" smtClean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937636" y="1479038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6" y="1479038"/>
                <a:ext cx="1089372" cy="52322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5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1" y="367410"/>
            <a:ext cx="8407969" cy="723971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5" y="1076632"/>
            <a:ext cx="7482989" cy="94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sz="2400" b="1"/>
              <a:t>for(</a:t>
            </a:r>
            <a:r>
              <a:rPr lang="zh-CN" altLang="en-US" sz="2400" b="1"/>
              <a:t>表达式</a:t>
            </a:r>
            <a:r>
              <a:rPr lang="en-US" altLang="zh-CN" sz="2400" b="1"/>
              <a:t>1</a:t>
            </a:r>
            <a:r>
              <a:rPr lang="zh-CN" altLang="en-US" sz="2400" b="1"/>
              <a:t>；表达式</a:t>
            </a:r>
            <a:r>
              <a:rPr lang="en-US" altLang="zh-CN" sz="2400" b="1"/>
              <a:t>2</a:t>
            </a:r>
            <a:r>
              <a:rPr lang="zh-CN" altLang="en-US" sz="2400" b="1"/>
              <a:t>；表达式</a:t>
            </a:r>
            <a:r>
              <a:rPr lang="en-US" altLang="zh-CN" sz="2400" b="1"/>
              <a:t>3</a:t>
            </a:r>
            <a:r>
              <a:rPr lang="zh-CN" altLang="en-US" sz="2400" b="1"/>
              <a:t>） </a:t>
            </a:r>
          </a:p>
          <a:p>
            <a:pPr defTabSz="357188"/>
            <a:r>
              <a:rPr lang="en-US" altLang="zh-CN" sz="2400" b="1" smtClean="0"/>
              <a:t>	</a:t>
            </a:r>
            <a:r>
              <a:rPr lang="zh-CN" altLang="en-US" sz="2400" b="1" smtClean="0"/>
              <a:t>语句</a:t>
            </a:r>
            <a:endParaRPr lang="zh-CN" altLang="en-US" sz="2400" b="1"/>
          </a:p>
        </p:txBody>
      </p:sp>
      <p:grpSp>
        <p:nvGrpSpPr>
          <p:cNvPr id="19" name="组合 18"/>
          <p:cNvGrpSpPr/>
          <p:nvPr/>
        </p:nvGrpSpPr>
        <p:grpSpPr>
          <a:xfrm>
            <a:off x="324466" y="2202308"/>
            <a:ext cx="11636476" cy="4337640"/>
            <a:chOff x="8582294" y="4088153"/>
            <a:chExt cx="10369825" cy="4337640"/>
          </a:xfrm>
        </p:grpSpPr>
        <p:sp>
          <p:nvSpPr>
            <p:cNvPr id="26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3"/>
              <a:ext cx="9580576" cy="433764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可以省略，即不设置初值，但表达式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后的分号不能省略。例如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zh-CN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；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i&lt;=100;i</a:t>
              </a:r>
              <a:r>
                <a:rPr lang="en-US" altLang="zh-CN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++)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。应当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注意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由于省略了表达式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，没有对循环变量赋初值，因此，为了能正常执行循环，应在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语句之前给循环变量赋以初值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8650494" y="812416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550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1" y="367410"/>
            <a:ext cx="8407969" cy="723971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5" y="1076632"/>
            <a:ext cx="7482989" cy="94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sz="2400" b="1"/>
              <a:t>for(</a:t>
            </a:r>
            <a:r>
              <a:rPr lang="zh-CN" altLang="en-US" sz="2400" b="1"/>
              <a:t>表达式</a:t>
            </a:r>
            <a:r>
              <a:rPr lang="en-US" altLang="zh-CN" sz="2400" b="1"/>
              <a:t>1</a:t>
            </a:r>
            <a:r>
              <a:rPr lang="zh-CN" altLang="en-US" sz="2400" b="1"/>
              <a:t>；表达式</a:t>
            </a:r>
            <a:r>
              <a:rPr lang="en-US" altLang="zh-CN" sz="2400" b="1"/>
              <a:t>2</a:t>
            </a:r>
            <a:r>
              <a:rPr lang="zh-CN" altLang="en-US" sz="2400" b="1"/>
              <a:t>；表达式</a:t>
            </a:r>
            <a:r>
              <a:rPr lang="en-US" altLang="zh-CN" sz="2400" b="1"/>
              <a:t>3</a:t>
            </a:r>
            <a:r>
              <a:rPr lang="zh-CN" altLang="en-US" sz="2400" b="1"/>
              <a:t>） </a:t>
            </a:r>
          </a:p>
          <a:p>
            <a:pPr defTabSz="357188"/>
            <a:r>
              <a:rPr lang="en-US" altLang="zh-CN" sz="2400" b="1" smtClean="0"/>
              <a:t>	</a:t>
            </a:r>
            <a:r>
              <a:rPr lang="zh-CN" altLang="en-US" sz="2400" b="1" smtClean="0"/>
              <a:t>语句</a:t>
            </a:r>
            <a:endParaRPr lang="zh-CN" altLang="en-US" sz="2400" b="1"/>
          </a:p>
        </p:txBody>
      </p:sp>
      <p:grpSp>
        <p:nvGrpSpPr>
          <p:cNvPr id="19" name="组合 18"/>
          <p:cNvGrpSpPr/>
          <p:nvPr/>
        </p:nvGrpSpPr>
        <p:grpSpPr>
          <a:xfrm>
            <a:off x="324466" y="2202308"/>
            <a:ext cx="11636476" cy="4337640"/>
            <a:chOff x="8582294" y="4088153"/>
            <a:chExt cx="10369825" cy="4337640"/>
          </a:xfrm>
        </p:grpSpPr>
        <p:sp>
          <p:nvSpPr>
            <p:cNvPr id="26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3"/>
              <a:ext cx="9580576" cy="433764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也可以省略，即不用表达式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来作为循环条件表达式，不设置和检查循环的条件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。此时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循环无终止地进行下去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也就是认为表达式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始终为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真。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8650494" y="812416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33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1" y="367410"/>
            <a:ext cx="8407969" cy="723971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5" y="1076632"/>
            <a:ext cx="7482989" cy="94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sz="2400" b="1"/>
              <a:t>for(</a:t>
            </a:r>
            <a:r>
              <a:rPr lang="zh-CN" altLang="en-US" sz="2400" b="1"/>
              <a:t>表达式</a:t>
            </a:r>
            <a:r>
              <a:rPr lang="en-US" altLang="zh-CN" sz="2400" b="1"/>
              <a:t>1</a:t>
            </a:r>
            <a:r>
              <a:rPr lang="zh-CN" altLang="en-US" sz="2400" b="1"/>
              <a:t>；表达式</a:t>
            </a:r>
            <a:r>
              <a:rPr lang="en-US" altLang="zh-CN" sz="2400" b="1"/>
              <a:t>2</a:t>
            </a:r>
            <a:r>
              <a:rPr lang="zh-CN" altLang="en-US" sz="2400" b="1"/>
              <a:t>；表达式</a:t>
            </a:r>
            <a:r>
              <a:rPr lang="en-US" altLang="zh-CN" sz="2400" b="1"/>
              <a:t>3</a:t>
            </a:r>
            <a:r>
              <a:rPr lang="zh-CN" altLang="en-US" sz="2400" b="1"/>
              <a:t>） </a:t>
            </a:r>
          </a:p>
          <a:p>
            <a:pPr defTabSz="357188"/>
            <a:r>
              <a:rPr lang="en-US" altLang="zh-CN" sz="2400" b="1" smtClean="0"/>
              <a:t>	</a:t>
            </a:r>
            <a:r>
              <a:rPr lang="zh-CN" altLang="en-US" sz="2400" b="1" smtClean="0"/>
              <a:t>语句</a:t>
            </a:r>
            <a:endParaRPr lang="zh-CN" altLang="en-US" sz="2400" b="1"/>
          </a:p>
        </p:txBody>
      </p:sp>
      <p:grpSp>
        <p:nvGrpSpPr>
          <p:cNvPr id="19" name="组合 18"/>
          <p:cNvGrpSpPr/>
          <p:nvPr/>
        </p:nvGrpSpPr>
        <p:grpSpPr>
          <a:xfrm>
            <a:off x="324466" y="2202308"/>
            <a:ext cx="11636476" cy="4337640"/>
            <a:chOff x="8582294" y="4088153"/>
            <a:chExt cx="10369825" cy="4337640"/>
          </a:xfrm>
        </p:grpSpPr>
        <p:sp>
          <p:nvSpPr>
            <p:cNvPr id="26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3"/>
              <a:ext cx="9580576" cy="433764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也可以省略，但此时程序设计者应另外设法保证循环能正常结束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甚至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可以将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个表达式都可省略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，即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不设初值，不判断条件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认为表达式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为真值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，循环变量也不增值，无终止地执行循环体语句，显然这是没有实用价值的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8650494" y="812416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33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1" y="367410"/>
            <a:ext cx="8407969" cy="723971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5" y="1076632"/>
            <a:ext cx="7482989" cy="94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sz="2400" b="1"/>
              <a:t>for(</a:t>
            </a:r>
            <a:r>
              <a:rPr lang="zh-CN" altLang="en-US" sz="2400" b="1"/>
              <a:t>表达式</a:t>
            </a:r>
            <a:r>
              <a:rPr lang="en-US" altLang="zh-CN" sz="2400" b="1"/>
              <a:t>1</a:t>
            </a:r>
            <a:r>
              <a:rPr lang="zh-CN" altLang="en-US" sz="2400" b="1"/>
              <a:t>；表达式</a:t>
            </a:r>
            <a:r>
              <a:rPr lang="en-US" altLang="zh-CN" sz="2400" b="1"/>
              <a:t>2</a:t>
            </a:r>
            <a:r>
              <a:rPr lang="zh-CN" altLang="en-US" sz="2400" b="1"/>
              <a:t>；表达式</a:t>
            </a:r>
            <a:r>
              <a:rPr lang="en-US" altLang="zh-CN" sz="2400" b="1"/>
              <a:t>3</a:t>
            </a:r>
            <a:r>
              <a:rPr lang="zh-CN" altLang="en-US" sz="2400" b="1"/>
              <a:t>） </a:t>
            </a:r>
          </a:p>
          <a:p>
            <a:pPr defTabSz="357188"/>
            <a:r>
              <a:rPr lang="en-US" altLang="zh-CN" sz="2400" b="1" smtClean="0"/>
              <a:t>	</a:t>
            </a:r>
            <a:r>
              <a:rPr lang="zh-CN" altLang="en-US" sz="2400" b="1" smtClean="0"/>
              <a:t>语句</a:t>
            </a:r>
            <a:endParaRPr lang="zh-CN" altLang="en-US" sz="2400" b="1"/>
          </a:p>
        </p:txBody>
      </p:sp>
      <p:grpSp>
        <p:nvGrpSpPr>
          <p:cNvPr id="19" name="组合 18"/>
          <p:cNvGrpSpPr/>
          <p:nvPr/>
        </p:nvGrpSpPr>
        <p:grpSpPr>
          <a:xfrm>
            <a:off x="235974" y="2202308"/>
            <a:ext cx="11783961" cy="4655692"/>
            <a:chOff x="8582294" y="4088153"/>
            <a:chExt cx="10369825" cy="4337640"/>
          </a:xfrm>
        </p:grpSpPr>
        <p:sp>
          <p:nvSpPr>
            <p:cNvPr id="26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smtClean="0">
                  <a:solidFill>
                    <a:srgbClr val="FEFFFF"/>
                  </a:solidFill>
                </a:rPr>
                <a:t>注意</a:t>
              </a:r>
              <a:endParaRPr lang="zh-CN" altLang="en-US" sz="2400">
                <a:solidFill>
                  <a:srgbClr val="FEFFFF"/>
                </a:solidFill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3"/>
              <a:ext cx="9580576" cy="433764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可以是设置循环变量初值的赋值表达式，也可以是与循环变量无关的其他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表达式。表达式</a:t>
              </a:r>
              <a:r>
                <a:rPr lang="en-US" altLang="zh-CN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也可以是与循环控制无关的任意表达式。但不论怎样写</a:t>
              </a:r>
              <a:r>
                <a:rPr lang="en-US" altLang="zh-CN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语句，都必须使循环能正常执行。</a:t>
              </a:r>
              <a:endPara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8650494" y="812416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17348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1" y="367410"/>
            <a:ext cx="8407969" cy="723971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5" y="1076632"/>
            <a:ext cx="7482989" cy="94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sz="2400" b="1"/>
              <a:t>for(</a:t>
            </a:r>
            <a:r>
              <a:rPr lang="zh-CN" altLang="en-US" sz="2400" b="1"/>
              <a:t>表达式</a:t>
            </a:r>
            <a:r>
              <a:rPr lang="en-US" altLang="zh-CN" sz="2400" b="1"/>
              <a:t>1</a:t>
            </a:r>
            <a:r>
              <a:rPr lang="zh-CN" altLang="en-US" sz="2400" b="1"/>
              <a:t>；表达式</a:t>
            </a:r>
            <a:r>
              <a:rPr lang="en-US" altLang="zh-CN" sz="2400" b="1"/>
              <a:t>2</a:t>
            </a:r>
            <a:r>
              <a:rPr lang="zh-CN" altLang="en-US" sz="2400" b="1"/>
              <a:t>；表达式</a:t>
            </a:r>
            <a:r>
              <a:rPr lang="en-US" altLang="zh-CN" sz="2400" b="1"/>
              <a:t>3</a:t>
            </a:r>
            <a:r>
              <a:rPr lang="zh-CN" altLang="en-US" sz="2400" b="1"/>
              <a:t>） </a:t>
            </a:r>
          </a:p>
          <a:p>
            <a:pPr defTabSz="357188"/>
            <a:r>
              <a:rPr lang="en-US" altLang="zh-CN" sz="2400" b="1" smtClean="0"/>
              <a:t>	</a:t>
            </a:r>
            <a:r>
              <a:rPr lang="zh-CN" altLang="en-US" sz="2400" b="1" smtClean="0"/>
              <a:t>语句</a:t>
            </a:r>
            <a:endParaRPr lang="zh-CN" altLang="en-US" sz="2400" b="1"/>
          </a:p>
        </p:txBody>
      </p:sp>
      <p:grpSp>
        <p:nvGrpSpPr>
          <p:cNvPr id="19" name="组合 18"/>
          <p:cNvGrpSpPr/>
          <p:nvPr/>
        </p:nvGrpSpPr>
        <p:grpSpPr>
          <a:xfrm>
            <a:off x="235974" y="2202308"/>
            <a:ext cx="11783961" cy="4655692"/>
            <a:chOff x="8582294" y="4088153"/>
            <a:chExt cx="10369825" cy="4337640"/>
          </a:xfrm>
        </p:grpSpPr>
        <p:sp>
          <p:nvSpPr>
            <p:cNvPr id="26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smtClean="0">
                  <a:solidFill>
                    <a:srgbClr val="FEFFFF"/>
                  </a:solidFill>
                </a:rPr>
                <a:t>注意</a:t>
              </a:r>
              <a:endParaRPr lang="zh-CN" altLang="en-US" sz="2400">
                <a:solidFill>
                  <a:srgbClr val="FEFFFF"/>
                </a:solidFill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3"/>
              <a:ext cx="9580576" cy="433764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和表达式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可以是一个简单的表达式，也可以是逗号表达式，即包含一个以上的简单表达式，中间用逗号间隔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8650494" y="812416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6849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1" y="367410"/>
            <a:ext cx="8407969" cy="723971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5" y="1076632"/>
            <a:ext cx="7482989" cy="94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sz="2400" b="1"/>
              <a:t>for(</a:t>
            </a:r>
            <a:r>
              <a:rPr lang="zh-CN" altLang="en-US" sz="2400" b="1"/>
              <a:t>表达式</a:t>
            </a:r>
            <a:r>
              <a:rPr lang="en-US" altLang="zh-CN" sz="2400" b="1"/>
              <a:t>1</a:t>
            </a:r>
            <a:r>
              <a:rPr lang="zh-CN" altLang="en-US" sz="2400" b="1"/>
              <a:t>；表达式</a:t>
            </a:r>
            <a:r>
              <a:rPr lang="en-US" altLang="zh-CN" sz="2400" b="1"/>
              <a:t>2</a:t>
            </a:r>
            <a:r>
              <a:rPr lang="zh-CN" altLang="en-US" sz="2400" b="1"/>
              <a:t>；表达式</a:t>
            </a:r>
            <a:r>
              <a:rPr lang="en-US" altLang="zh-CN" sz="2400" b="1"/>
              <a:t>3</a:t>
            </a:r>
            <a:r>
              <a:rPr lang="zh-CN" altLang="en-US" sz="2400" b="1"/>
              <a:t>） </a:t>
            </a:r>
          </a:p>
          <a:p>
            <a:pPr defTabSz="357188"/>
            <a:r>
              <a:rPr lang="en-US" altLang="zh-CN" sz="2400" b="1" smtClean="0"/>
              <a:t>	</a:t>
            </a:r>
            <a:r>
              <a:rPr lang="zh-CN" altLang="en-US" sz="2400" b="1" smtClean="0"/>
              <a:t>语句</a:t>
            </a:r>
            <a:endParaRPr lang="zh-CN" altLang="en-US" sz="2400" b="1"/>
          </a:p>
        </p:txBody>
      </p:sp>
      <p:grpSp>
        <p:nvGrpSpPr>
          <p:cNvPr id="19" name="组合 18"/>
          <p:cNvGrpSpPr/>
          <p:nvPr/>
        </p:nvGrpSpPr>
        <p:grpSpPr>
          <a:xfrm>
            <a:off x="235974" y="2202308"/>
            <a:ext cx="11783961" cy="4655692"/>
            <a:chOff x="8582294" y="4088153"/>
            <a:chExt cx="10369825" cy="4337640"/>
          </a:xfrm>
        </p:grpSpPr>
        <p:sp>
          <p:nvSpPr>
            <p:cNvPr id="26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smtClean="0">
                  <a:solidFill>
                    <a:srgbClr val="FEFFFF"/>
                  </a:solidFill>
                </a:rPr>
                <a:t>注意</a:t>
              </a:r>
              <a:endParaRPr lang="zh-CN" altLang="en-US" sz="2400">
                <a:solidFill>
                  <a:srgbClr val="FEFFFF"/>
                </a:solidFill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3"/>
              <a:ext cx="9580576" cy="433764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一般是关系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表达式或逻辑表达式，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但也可以是数值表达式或字符表达式，只要其值为非零，就执行循环体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8650494" y="812416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6849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1" y="367410"/>
            <a:ext cx="8407969" cy="723971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5" y="1076632"/>
            <a:ext cx="7482989" cy="94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sz="2400" b="1"/>
              <a:t>for(</a:t>
            </a:r>
            <a:r>
              <a:rPr lang="zh-CN" altLang="en-US" sz="2400" b="1"/>
              <a:t>表达式</a:t>
            </a:r>
            <a:r>
              <a:rPr lang="en-US" altLang="zh-CN" sz="2400" b="1"/>
              <a:t>1</a:t>
            </a:r>
            <a:r>
              <a:rPr lang="zh-CN" altLang="en-US" sz="2400" b="1"/>
              <a:t>；表达式</a:t>
            </a:r>
            <a:r>
              <a:rPr lang="en-US" altLang="zh-CN" sz="2400" b="1"/>
              <a:t>2</a:t>
            </a:r>
            <a:r>
              <a:rPr lang="zh-CN" altLang="en-US" sz="2400" b="1"/>
              <a:t>；表达式</a:t>
            </a:r>
            <a:r>
              <a:rPr lang="en-US" altLang="zh-CN" sz="2400" b="1"/>
              <a:t>3</a:t>
            </a:r>
            <a:r>
              <a:rPr lang="zh-CN" altLang="en-US" sz="2400" b="1"/>
              <a:t>） </a:t>
            </a:r>
          </a:p>
          <a:p>
            <a:pPr defTabSz="357188"/>
            <a:r>
              <a:rPr lang="en-US" altLang="zh-CN" sz="2400" b="1" smtClean="0"/>
              <a:t>	</a:t>
            </a:r>
            <a:r>
              <a:rPr lang="zh-CN" altLang="en-US" sz="2400" b="1" smtClean="0"/>
              <a:t>语句</a:t>
            </a:r>
            <a:endParaRPr lang="zh-CN" altLang="en-US" sz="2400" b="1"/>
          </a:p>
        </p:txBody>
      </p:sp>
      <p:grpSp>
        <p:nvGrpSpPr>
          <p:cNvPr id="19" name="组合 18"/>
          <p:cNvGrpSpPr/>
          <p:nvPr/>
        </p:nvGrpSpPr>
        <p:grpSpPr>
          <a:xfrm>
            <a:off x="235974" y="2202308"/>
            <a:ext cx="11783961" cy="4655692"/>
            <a:chOff x="8582294" y="4088153"/>
            <a:chExt cx="10369825" cy="4337640"/>
          </a:xfrm>
        </p:grpSpPr>
        <p:sp>
          <p:nvSpPr>
            <p:cNvPr id="26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smtClean="0">
                  <a:solidFill>
                    <a:srgbClr val="FEFFFF"/>
                  </a:solidFill>
                </a:rPr>
                <a:t>注意</a:t>
              </a:r>
              <a:endParaRPr lang="zh-CN" altLang="en-US" sz="2400">
                <a:solidFill>
                  <a:srgbClr val="FEFFFF"/>
                </a:solidFill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3"/>
              <a:ext cx="9580576" cy="433764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循环体可为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空语句，把本来要在循环体内处理的内容放在表达式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中，作用是一样的。可见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语句功能强，可以在表达式中完成本来应在循环体内完成的操作。  </a:t>
              </a:r>
              <a:endPara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 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99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允许在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语句的“表达式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中定义变量并赋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初值。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8650494" y="812416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6849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7533" y="476250"/>
            <a:ext cx="10363200" cy="1143000"/>
          </a:xfrm>
        </p:spPr>
        <p:txBody>
          <a:bodyPr/>
          <a:lstStyle/>
          <a:p>
            <a:r>
              <a:rPr lang="zh-CN" altLang="en-US" sz="4300" smtClean="0">
                <a:solidFill>
                  <a:srgbClr val="0000CC"/>
                </a:solidFill>
              </a:rPr>
              <a:t>三种基本程序结构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007534" y="1989139"/>
            <a:ext cx="9984317" cy="28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70000"/>
              </a:lnSpc>
            </a:pPr>
            <a:r>
              <a:rPr lang="zh-CN" altLang="en-US" sz="3600" b="1">
                <a:latin typeface="Times New Roman" pitchFamily="18" charset="0"/>
              </a:rPr>
              <a:t>顺序结构</a:t>
            </a:r>
          </a:p>
          <a:p>
            <a:pPr algn="ctr">
              <a:lnSpc>
                <a:spcPct val="170000"/>
              </a:lnSpc>
            </a:pPr>
            <a:r>
              <a:rPr lang="zh-CN" altLang="en-US" sz="3600" b="1">
                <a:latin typeface="Times New Roman" pitchFamily="18" charset="0"/>
              </a:rPr>
              <a:t>选择结构</a:t>
            </a:r>
          </a:p>
          <a:p>
            <a:pPr algn="ctr">
              <a:lnSpc>
                <a:spcPct val="170000"/>
              </a:lnSpc>
            </a:pPr>
            <a:r>
              <a:rPr lang="zh-CN" altLang="en-US" sz="3600" b="1">
                <a:latin typeface="Times New Roman" pitchFamily="18" charset="0"/>
              </a:rPr>
              <a:t>循环结构</a:t>
            </a:r>
          </a:p>
        </p:txBody>
      </p:sp>
    </p:spTree>
    <p:extLst>
      <p:ext uri="{BB962C8B-B14F-4D97-AF65-F5344CB8AC3E}">
        <p14:creationId xmlns:p14="http://schemas.microsoft.com/office/powerpoint/2010/main" val="325375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2" y="649288"/>
            <a:ext cx="11239500" cy="831850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5.4</a:t>
            </a:r>
            <a:r>
              <a:rPr lang="zh-CN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用</a:t>
            </a:r>
            <a:r>
              <a:rPr lang="en-US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for </a:t>
            </a:r>
            <a:r>
              <a:rPr lang="zh-CN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语句实现循环</a:t>
            </a:r>
            <a:endParaRPr lang="zh-CN" altLang="en-US" sz="4800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43011" name="Rectangle 3"/>
          <p:cNvSpPr txBox="1">
            <a:spLocks noChangeArrowheads="1"/>
          </p:cNvSpPr>
          <p:nvPr/>
        </p:nvSpPr>
        <p:spPr bwMode="auto">
          <a:xfrm>
            <a:off x="1238251" y="2000250"/>
            <a:ext cx="95250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/>
              <a:t>for(</a:t>
            </a:r>
            <a:r>
              <a:rPr lang="zh-CN" altLang="zh-CN" sz="3200" b="1"/>
              <a:t>表达式</a:t>
            </a:r>
            <a:r>
              <a:rPr lang="en-US" altLang="zh-CN" sz="3200" b="1"/>
              <a:t>1</a:t>
            </a:r>
            <a:r>
              <a:rPr lang="zh-CN" altLang="zh-CN" sz="3200" b="1"/>
              <a:t>；表达式</a:t>
            </a:r>
            <a:r>
              <a:rPr lang="en-US" altLang="zh-CN" sz="3200" b="1"/>
              <a:t>2</a:t>
            </a:r>
            <a:r>
              <a:rPr lang="zh-CN" altLang="zh-CN" sz="3200" b="1"/>
              <a:t>；表达式</a:t>
            </a:r>
            <a:r>
              <a:rPr lang="en-US" altLang="zh-CN" sz="3200" b="1"/>
              <a:t>3) </a:t>
            </a:r>
            <a:endParaRPr lang="zh-CN" altLang="zh-CN" sz="3200" b="1"/>
          </a:p>
          <a:p>
            <a:pPr eaLnBrk="1" hangingPunct="1">
              <a:lnSpc>
                <a:spcPct val="120000"/>
              </a:lnSpc>
            </a:pPr>
            <a:r>
              <a:rPr lang="en-US" altLang="zh-CN" sz="3200" b="1"/>
              <a:t>                </a:t>
            </a:r>
            <a:r>
              <a:rPr lang="zh-CN" altLang="zh-CN" sz="3200" b="1"/>
              <a:t>语句</a:t>
            </a: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线形标注 2 7"/>
          <p:cNvSpPr>
            <a:spLocks/>
          </p:cNvSpPr>
          <p:nvPr/>
        </p:nvSpPr>
        <p:spPr bwMode="auto">
          <a:xfrm>
            <a:off x="4000502" y="3643313"/>
            <a:ext cx="4476751" cy="1143000"/>
          </a:xfrm>
          <a:prstGeom prst="borderCallout2">
            <a:avLst>
              <a:gd name="adj1" fmla="val -1741"/>
              <a:gd name="adj2" fmla="val 51801"/>
              <a:gd name="adj3" fmla="val -21690"/>
              <a:gd name="adj4" fmla="val 53606"/>
              <a:gd name="adj5" fmla="val -66435"/>
              <a:gd name="adj6" fmla="val 43935"/>
            </a:avLst>
          </a:prstGeom>
          <a:solidFill>
            <a:schemeClr val="accent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solidFill>
                  <a:srgbClr val="0000CC"/>
                </a:solidFill>
              </a:rPr>
              <a:t>一个或两个或三个表达式均可以省略</a:t>
            </a:r>
            <a:endParaRPr lang="zh-CN" altLang="en-US" sz="28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99317" y="2071688"/>
            <a:ext cx="2000251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000500" y="2071688"/>
            <a:ext cx="1662881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890153" y="2071688"/>
            <a:ext cx="2000249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43017" name="图片 10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868" y="5937250"/>
            <a:ext cx="123613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57555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2" y="649288"/>
            <a:ext cx="11239500" cy="831850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5.4</a:t>
            </a:r>
            <a:r>
              <a:rPr lang="zh-CN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用</a:t>
            </a:r>
            <a:r>
              <a:rPr lang="en-US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for </a:t>
            </a:r>
            <a:r>
              <a:rPr lang="zh-CN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语句实现循环</a:t>
            </a:r>
            <a:endParaRPr lang="zh-CN" altLang="en-US" sz="4800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44035" name="Rectangle 3"/>
          <p:cNvSpPr txBox="1">
            <a:spLocks noChangeArrowheads="1"/>
          </p:cNvSpPr>
          <p:nvPr/>
        </p:nvSpPr>
        <p:spPr bwMode="auto">
          <a:xfrm>
            <a:off x="1809753" y="1714503"/>
            <a:ext cx="8096249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/>
              <a:t>for (sum=0 ;  i&lt;=100;  i++)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/>
              <a:t>             sum=sum+i;              </a:t>
            </a:r>
            <a:endParaRPr lang="zh-CN" altLang="zh-CN" sz="3200" b="1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线形标注 2 7"/>
          <p:cNvSpPr>
            <a:spLocks/>
          </p:cNvSpPr>
          <p:nvPr/>
        </p:nvSpPr>
        <p:spPr bwMode="auto">
          <a:xfrm>
            <a:off x="2095500" y="3214688"/>
            <a:ext cx="4191000" cy="1000125"/>
          </a:xfrm>
          <a:prstGeom prst="borderCallout2">
            <a:avLst>
              <a:gd name="adj1" fmla="val -2176"/>
              <a:gd name="adj2" fmla="val 21921"/>
              <a:gd name="adj3" fmla="val -39644"/>
              <a:gd name="adj4" fmla="val 17463"/>
              <a:gd name="adj5" fmla="val -85866"/>
              <a:gd name="adj6" fmla="val 32486"/>
            </a:avLst>
          </a:prstGeom>
          <a:solidFill>
            <a:schemeClr val="accent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zh-CN" sz="2800" b="1">
                <a:solidFill>
                  <a:srgbClr val="0000CC"/>
                </a:solidFill>
              </a:rPr>
              <a:t>与循环变量无关</a:t>
            </a:r>
            <a:endParaRPr lang="en-US" altLang="zh-CN" sz="2800" b="1">
              <a:solidFill>
                <a:srgbClr val="0000CC"/>
              </a:solidFill>
            </a:endParaRPr>
          </a:p>
          <a:p>
            <a:r>
              <a:rPr lang="zh-CN" altLang="en-US" sz="2800" b="1">
                <a:solidFill>
                  <a:srgbClr val="9D138D"/>
                </a:solidFill>
              </a:rPr>
              <a:t>合法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533035" y="1834103"/>
            <a:ext cx="1905000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44039" name="图片 8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868" y="5937250"/>
            <a:ext cx="123613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08416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2" y="649288"/>
            <a:ext cx="11239500" cy="831850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5.4</a:t>
            </a:r>
            <a:r>
              <a:rPr lang="zh-CN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用</a:t>
            </a:r>
            <a:r>
              <a:rPr lang="en-US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for </a:t>
            </a:r>
            <a:r>
              <a:rPr lang="zh-CN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语句实现循环</a:t>
            </a:r>
            <a:endParaRPr lang="zh-CN" altLang="en-US" sz="4800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45059" name="Rectangle 3"/>
          <p:cNvSpPr txBox="1">
            <a:spLocks noChangeArrowheads="1"/>
          </p:cNvSpPr>
          <p:nvPr/>
        </p:nvSpPr>
        <p:spPr bwMode="auto">
          <a:xfrm>
            <a:off x="1809753" y="1714503"/>
            <a:ext cx="8096249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/>
              <a:t>for(sum=0,i=1 ; i&lt;=100; i++)    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/>
              <a:t>         sum=sum+i;              </a:t>
            </a:r>
            <a:endParaRPr lang="zh-CN" altLang="zh-CN" sz="3200" b="1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线形标注 2 7"/>
          <p:cNvSpPr>
            <a:spLocks/>
          </p:cNvSpPr>
          <p:nvPr/>
        </p:nvSpPr>
        <p:spPr bwMode="auto">
          <a:xfrm>
            <a:off x="6953251" y="4786316"/>
            <a:ext cx="3048000" cy="1000125"/>
          </a:xfrm>
          <a:prstGeom prst="borderCallout2">
            <a:avLst>
              <a:gd name="adj1" fmla="val -926"/>
              <a:gd name="adj2" fmla="val 42644"/>
              <a:gd name="adj3" fmla="val -49662"/>
              <a:gd name="adj4" fmla="val 34199"/>
              <a:gd name="adj5" fmla="val -79602"/>
              <a:gd name="adj6" fmla="val 15301"/>
            </a:avLst>
          </a:prstGeom>
          <a:solidFill>
            <a:schemeClr val="accent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zh-CN" sz="2800" b="1">
                <a:solidFill>
                  <a:srgbClr val="0000CC"/>
                </a:solidFill>
              </a:rPr>
              <a:t>逗号表达式</a:t>
            </a:r>
            <a:endParaRPr lang="en-US" altLang="zh-CN" sz="2800" b="1">
              <a:solidFill>
                <a:srgbClr val="0000CC"/>
              </a:solidFill>
            </a:endParaRPr>
          </a:p>
          <a:p>
            <a:r>
              <a:rPr lang="zh-CN" altLang="en-US" sz="2800" b="1">
                <a:solidFill>
                  <a:srgbClr val="9D138D"/>
                </a:solidFill>
              </a:rPr>
              <a:t>合法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311810" y="1714503"/>
            <a:ext cx="2667000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3" name="Rectangle 3"/>
          <p:cNvSpPr txBox="1">
            <a:spLocks noChangeArrowheads="1"/>
          </p:cNvSpPr>
          <p:nvPr/>
        </p:nvSpPr>
        <p:spPr bwMode="auto">
          <a:xfrm>
            <a:off x="1809752" y="3286128"/>
            <a:ext cx="7143749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/>
              <a:t>for(i=0,j=100 ; i&lt;=j;  i++,j--  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/>
              <a:t>       k=i+j</a:t>
            </a:r>
            <a:r>
              <a:rPr lang="zh-CN" altLang="zh-CN" sz="3200" b="1"/>
              <a:t>；</a:t>
            </a:r>
            <a:r>
              <a:rPr lang="en-US" altLang="zh-CN" sz="3200" b="1"/>
              <a:t>                      </a:t>
            </a:r>
            <a:endParaRPr lang="zh-CN" altLang="zh-CN" sz="3200" b="1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115710" y="3336925"/>
            <a:ext cx="2381251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447380" y="3336925"/>
            <a:ext cx="1809749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45066" name="图片 9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868" y="5937250"/>
            <a:ext cx="123613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07086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2" y="649288"/>
            <a:ext cx="11239500" cy="831850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5.4</a:t>
            </a:r>
            <a:r>
              <a:rPr lang="zh-CN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用</a:t>
            </a:r>
            <a:r>
              <a:rPr lang="en-US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for </a:t>
            </a:r>
            <a:r>
              <a:rPr lang="zh-CN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语句实现循环</a:t>
            </a:r>
            <a:endParaRPr lang="zh-CN" altLang="en-US" sz="4800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46083" name="Rectangle 3"/>
          <p:cNvSpPr txBox="1">
            <a:spLocks noChangeArrowheads="1"/>
          </p:cNvSpPr>
          <p:nvPr/>
        </p:nvSpPr>
        <p:spPr bwMode="auto">
          <a:xfrm>
            <a:off x="1809751" y="1714503"/>
            <a:ext cx="8763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solidFill>
                  <a:srgbClr val="FF0000"/>
                </a:solidFill>
              </a:rPr>
              <a:t>for(i=0; (c=getchar())!=’\n</a:t>
            </a:r>
            <a:r>
              <a:rPr lang="zh-CN" altLang="zh-CN" sz="3200" b="1">
                <a:solidFill>
                  <a:srgbClr val="FF0000"/>
                </a:solidFill>
              </a:rPr>
              <a:t>′</a:t>
            </a:r>
            <a:r>
              <a:rPr lang="en-US" altLang="zh-CN" sz="3200" b="1">
                <a:solidFill>
                  <a:srgbClr val="FF0000"/>
                </a:solidFill>
              </a:rPr>
              <a:t>; i</a:t>
            </a:r>
            <a:r>
              <a:rPr lang="en-US" altLang="zh-CN" sz="3200" b="1" smtClean="0">
                <a:solidFill>
                  <a:srgbClr val="FF0000"/>
                </a:solidFill>
              </a:rPr>
              <a:t>++)</a:t>
            </a:r>
            <a:endParaRPr lang="en-US" altLang="zh-CN" sz="3200" b="1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600" b="1">
                <a:solidFill>
                  <a:srgbClr val="FF0000"/>
                </a:solidFill>
              </a:rPr>
              <a:t>         ;     </a:t>
            </a:r>
            <a:endParaRPr lang="zh-CN" altLang="zh-CN" sz="3600" b="1">
              <a:solidFill>
                <a:srgbClr val="FF0000"/>
              </a:solidFill>
            </a:endParaRP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线形标注 2 7"/>
          <p:cNvSpPr>
            <a:spLocks/>
          </p:cNvSpPr>
          <p:nvPr/>
        </p:nvSpPr>
        <p:spPr bwMode="auto">
          <a:xfrm>
            <a:off x="8191502" y="5143500"/>
            <a:ext cx="2476500" cy="642938"/>
          </a:xfrm>
          <a:prstGeom prst="borderCallout2">
            <a:avLst>
              <a:gd name="adj1" fmla="val -926"/>
              <a:gd name="adj2" fmla="val 42644"/>
              <a:gd name="adj3" fmla="val -84731"/>
              <a:gd name="adj4" fmla="val 50384"/>
              <a:gd name="adj5" fmla="val -165324"/>
              <a:gd name="adj6" fmla="val 16648"/>
            </a:avLst>
          </a:prstGeom>
          <a:solidFill>
            <a:schemeClr val="accent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200" b="1">
                <a:solidFill>
                  <a:srgbClr val="0000CC"/>
                </a:solidFill>
              </a:rPr>
              <a:t>合法</a:t>
            </a:r>
          </a:p>
        </p:txBody>
      </p:sp>
      <p:sp>
        <p:nvSpPr>
          <p:cNvPr id="46086" name="Rectangle 3"/>
          <p:cNvSpPr txBox="1">
            <a:spLocks noChangeArrowheads="1"/>
          </p:cNvSpPr>
          <p:nvPr/>
        </p:nvSpPr>
        <p:spPr bwMode="auto">
          <a:xfrm>
            <a:off x="1809752" y="3286128"/>
            <a:ext cx="8286749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for(      ; (c=getchar())!=’\n’;     )</a:t>
            </a:r>
            <a:endParaRPr lang="zh-CN" altLang="zh-CN" sz="3200" b="1">
              <a:solidFill>
                <a:srgbClr val="9D138D"/>
              </a:solidFill>
            </a:endParaRPr>
          </a:p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          printf(</a:t>
            </a:r>
            <a:r>
              <a:rPr lang="zh-CN" altLang="zh-CN" sz="3200" b="1">
                <a:solidFill>
                  <a:srgbClr val="9D138D"/>
                </a:solidFill>
              </a:rPr>
              <a:t>″</a:t>
            </a:r>
            <a:r>
              <a:rPr lang="en-US" altLang="zh-CN" sz="3200" b="1">
                <a:solidFill>
                  <a:srgbClr val="9D138D"/>
                </a:solidFill>
              </a:rPr>
              <a:t>%c</a:t>
            </a:r>
            <a:r>
              <a:rPr lang="zh-CN" altLang="zh-CN" sz="3200" b="1">
                <a:solidFill>
                  <a:srgbClr val="9D138D"/>
                </a:solidFill>
              </a:rPr>
              <a:t>″，</a:t>
            </a:r>
            <a:r>
              <a:rPr lang="en-US" altLang="zh-CN" sz="3200" b="1">
                <a:solidFill>
                  <a:srgbClr val="9D138D"/>
                </a:solidFill>
              </a:rPr>
              <a:t>c);        </a:t>
            </a:r>
            <a:endParaRPr lang="zh-CN" altLang="zh-CN" sz="3200" b="1">
              <a:solidFill>
                <a:srgbClr val="9D138D"/>
              </a:solidFill>
            </a:endParaRPr>
          </a:p>
        </p:txBody>
      </p:sp>
      <p:pic>
        <p:nvPicPr>
          <p:cNvPr id="46087" name="图片 6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868" y="5937250"/>
            <a:ext cx="123613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096991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</a:t>
            </a:r>
            <a:r>
              <a:rPr lang="en-US" altLang="zh-CN" smtClean="0"/>
              <a:t>n!;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3148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371600"/>
            <a:ext cx="11480800" cy="54864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：计算</a:t>
            </a:r>
            <a:r>
              <a:rPr lang="en-US" altLang="zh-CN" smtClean="0"/>
              <a:t>n</a:t>
            </a:r>
            <a:r>
              <a:rPr lang="zh-CN" altLang="en-US" smtClean="0"/>
              <a:t>！（</a:t>
            </a:r>
            <a:r>
              <a:rPr lang="en-US" altLang="zh-CN" smtClean="0"/>
              <a:t>n</a:t>
            </a:r>
            <a:r>
              <a:rPr lang="zh-CN" altLang="en-US" smtClean="0"/>
              <a:t>值由键盘输入）。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3600" smtClean="0"/>
              <a:t>   </a:t>
            </a:r>
            <a:r>
              <a:rPr lang="en-US" altLang="zh-CN" sz="3600" smtClean="0"/>
              <a:t>n!</a:t>
            </a:r>
            <a:r>
              <a:rPr lang="zh-CN" altLang="en-US" sz="3600" smtClean="0"/>
              <a:t>的计算公式为：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3600" smtClean="0"/>
              <a:t>          </a:t>
            </a:r>
            <a:r>
              <a:rPr lang="en-US" altLang="zh-CN" sz="3600" smtClean="0"/>
              <a:t>n!=1×2×3×…×n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sz="4000" smtClean="0">
              <a:latin typeface="宋体" charset="-122"/>
            </a:endParaRPr>
          </a:p>
        </p:txBody>
      </p:sp>
      <p:graphicFrame>
        <p:nvGraphicFramePr>
          <p:cNvPr id="2775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60770"/>
              </p:ext>
            </p:extLst>
          </p:nvPr>
        </p:nvGraphicFramePr>
        <p:xfrm>
          <a:off x="2658533" y="3006725"/>
          <a:ext cx="4876800" cy="3494088"/>
        </p:xfrm>
        <a:graphic>
          <a:graphicData uri="http://schemas.openxmlformats.org/drawingml/2006/table">
            <a:tbl>
              <a:tblPr/>
              <a:tblGrid>
                <a:gridCol w="1727200"/>
                <a:gridCol w="3149600"/>
              </a:tblGrid>
              <a:tr h="60961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marL="121920" marR="12192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961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fac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1,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marL="121920" marR="12192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58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  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  <a:sym typeface="Symbol" pitchFamily="18" charset="2"/>
                        </a:rPr>
                        <a:t> n</a:t>
                      </a:r>
                    </a:p>
                  </a:txBody>
                  <a:tcPr marL="121920" marR="12192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30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0" marR="12192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fac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fac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++</a:t>
                      </a:r>
                    </a:p>
                  </a:txBody>
                  <a:tcPr marL="121920" marR="12192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1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输出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fac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(n!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的结果值）</a:t>
                      </a:r>
                    </a:p>
                  </a:txBody>
                  <a:tcPr marL="121920" marR="12192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2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943898" y="766916"/>
            <a:ext cx="10248698" cy="5860026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mtClean="0"/>
              <a:t>	</a:t>
            </a:r>
            <a:r>
              <a:rPr lang="en-US" altLang="zh-CN" sz="2800" smtClean="0"/>
              <a:t>#include  &lt;stdio.h&gt;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smtClean="0"/>
              <a:t>    int main()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smtClean="0"/>
              <a:t>    { 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smtClean="0"/>
              <a:t>		int fac, i, n;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smtClean="0"/>
              <a:t>		scanf("%d", &amp;n);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smtClean="0"/>
              <a:t>		fac=1;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smtClean="0"/>
              <a:t>		for( i=1; i&lt;=n; i++)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smtClean="0"/>
              <a:t>			fac=fac*i;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smtClean="0"/>
              <a:t>		printf("fac=%d\n", fac);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smtClean="0"/>
              <a:t>		return 0;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smtClean="0"/>
              <a:t>      }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2967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循环的嵌套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285996" y="1423504"/>
            <a:ext cx="4392133" cy="4564341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圆角矩形 1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24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24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	while()</a:t>
                  </a:r>
                  <a:endParaRPr lang="zh-CN" altLang="en-US" sz="24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2400" smtClean="0"/>
                    <a:t>}</a:t>
                  </a:r>
                  <a:endParaRPr lang="en-US" altLang="zh-CN" sz="24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}</a:t>
                  </a:r>
                  <a:endParaRPr lang="en-US" altLang="zh-CN" sz="24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圆角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MH_Other_1"/>
            <p:cNvSpPr/>
            <p:nvPr>
              <p:custDataLst>
                <p:tags r:id="rId3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>
                  <a:solidFill>
                    <a:srgbClr val="FFFFFF"/>
                  </a:solidFill>
                </a:rPr>
                <a:t>01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03928" y="2773017"/>
              <a:ext cx="552416" cy="430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422723" y="1312863"/>
            <a:ext cx="3535329" cy="4674982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圆角矩形 21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{</a:t>
                  </a:r>
                  <a:r>
                    <a:rPr lang="en-US" altLang="zh-CN" sz="24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24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	do</a:t>
                  </a:r>
                  <a:endParaRPr lang="zh-CN" altLang="en-US" sz="24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2400" smtClean="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/>
                    <a:t>	</a:t>
                  </a:r>
                  <a:r>
                    <a:rPr lang="en-US" altLang="zh-CN" sz="2400" smtClean="0"/>
                    <a:t>while();</a:t>
                  </a:r>
                  <a:endParaRPr lang="en-US" altLang="zh-CN" sz="24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}while();</a:t>
                  </a:r>
                  <a:endParaRPr lang="en-US" altLang="zh-CN" sz="24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圆角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MH_Other_1"/>
            <p:cNvSpPr/>
            <p:nvPr>
              <p:custDataLst>
                <p:tags r:id="rId2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02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25" name="右大括号 24"/>
            <p:cNvSpPr/>
            <p:nvPr/>
          </p:nvSpPr>
          <p:spPr>
            <a:xfrm>
              <a:off x="3595159" y="2516567"/>
              <a:ext cx="68404" cy="77328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40702" y="2641599"/>
              <a:ext cx="552416" cy="420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729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循环的嵌套</a:t>
            </a: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902245" y="1312863"/>
            <a:ext cx="3648039" cy="4710116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圆角矩形 2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24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for(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{</a:t>
                  </a:r>
                  <a:endParaRPr lang="en-US" altLang="zh-CN" sz="24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	for( ; ; )</a:t>
                  </a:r>
                  <a:endParaRPr lang="zh-CN" altLang="en-US" sz="24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2400" smtClean="0"/>
                    <a:t>}</a:t>
                  </a:r>
                  <a:endParaRPr lang="en-US" altLang="zh-CN" sz="24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}</a:t>
                  </a:r>
                  <a:endParaRPr lang="en-US" altLang="zh-CN" sz="24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圆角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MH_Other_1"/>
            <p:cNvSpPr/>
            <p:nvPr>
              <p:custDataLst>
                <p:tags r:id="rId3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smtClean="0">
                  <a:solidFill>
                    <a:srgbClr val="FFFFFF"/>
                  </a:solidFill>
                </a:rPr>
                <a:t>03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右大括号 30"/>
            <p:cNvSpPr/>
            <p:nvPr/>
          </p:nvSpPr>
          <p:spPr>
            <a:xfrm>
              <a:off x="3697355" y="2753139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743074" y="2753139"/>
              <a:ext cx="552416" cy="41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77940" y="1534147"/>
            <a:ext cx="3908321" cy="5078654"/>
            <a:chOff x="2325757" y="1541463"/>
            <a:chExt cx="2295939" cy="2638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圆角矩形 33"/>
                <p:cNvSpPr/>
                <p:nvPr/>
              </p:nvSpPr>
              <p:spPr>
                <a:xfrm>
                  <a:off x="2325757" y="1573980"/>
                  <a:ext cx="2295939" cy="229958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{</a:t>
                  </a:r>
                  <a:r>
                    <a:rPr lang="en-US" altLang="zh-CN" sz="24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24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	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/>
                    <a:t>	</a:t>
                  </a:r>
                  <a:r>
                    <a:rPr lang="en-US" altLang="zh-CN" sz="2400" smtClean="0"/>
                    <a:t>{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2400" smtClean="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/>
                    <a:t>	</a:t>
                  </a:r>
                  <a:r>
                    <a:rPr lang="en-US" altLang="zh-CN" sz="2400" smtClean="0"/>
                    <a:t>while();</a:t>
                  </a:r>
                  <a:endParaRPr lang="en-US" altLang="zh-CN" sz="24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24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}</a:t>
                  </a:r>
                  <a:endParaRPr lang="en-US" altLang="zh-CN" sz="24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圆角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573980"/>
                  <a:ext cx="2295939" cy="2299581"/>
                </a:xfrm>
                <a:prstGeom prst="roundRect">
                  <a:avLst>
                    <a:gd name="adj" fmla="val 1849"/>
                  </a:avLst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MH_Other_1"/>
            <p:cNvSpPr/>
            <p:nvPr>
              <p:custDataLst>
                <p:tags r:id="rId2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smtClean="0">
                  <a:solidFill>
                    <a:srgbClr val="FFFFFF"/>
                  </a:solidFill>
                </a:rPr>
                <a:t>04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3689018" y="2454035"/>
              <a:ext cx="73936" cy="83581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62953" y="2610333"/>
              <a:ext cx="55241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668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循环的嵌套</a:t>
            </a:r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479123" y="1790597"/>
            <a:ext cx="4228503" cy="4241493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圆角矩形 39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24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for</a:t>
                  </a:r>
                  <a:r>
                    <a:rPr lang="en-US" altLang="zh-CN" sz="2400"/>
                    <a:t>(</a:t>
                  </a:r>
                  <a:r>
                    <a:rPr lang="en-US" altLang="zh-CN" sz="2400" smtClean="0"/>
                    <a:t>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{</a:t>
                  </a:r>
                  <a:r>
                    <a:rPr lang="en-US" altLang="zh-CN" sz="24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24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	while()</a:t>
                  </a:r>
                  <a:endParaRPr lang="zh-CN" altLang="en-US" sz="24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2400" smtClean="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24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}</a:t>
                  </a:r>
                  <a:endParaRPr lang="en-US" altLang="zh-CN" sz="24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圆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3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MH_Other_1"/>
            <p:cNvSpPr/>
            <p:nvPr>
              <p:custDataLst>
                <p:tags r:id="rId3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smtClean="0">
                  <a:solidFill>
                    <a:srgbClr val="FFFFFF"/>
                  </a:solidFill>
                </a:rPr>
                <a:t>05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2" name="右大括号 41"/>
            <p:cNvSpPr/>
            <p:nvPr/>
          </p:nvSpPr>
          <p:spPr>
            <a:xfrm>
              <a:off x="3627782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3501" y="2773017"/>
              <a:ext cx="552416" cy="46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769510" y="1799500"/>
            <a:ext cx="3996813" cy="4232590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圆角矩形 44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24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{</a:t>
                  </a:r>
                  <a:r>
                    <a:rPr lang="en-US" altLang="zh-CN" sz="24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24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	for( ; ; )</a:t>
                  </a:r>
                  <a:endParaRPr lang="zh-CN" altLang="en-US" sz="24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2400" smtClean="0"/>
                    <a:t>}</a:t>
                  </a:r>
                  <a:endParaRPr lang="en-US" altLang="zh-CN" sz="24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2400" smtClean="0"/>
                    <a:t>}while();</a:t>
                  </a:r>
                  <a:endParaRPr lang="en-US" altLang="zh-CN" sz="24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圆角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MH_Other_1"/>
            <p:cNvSpPr/>
            <p:nvPr>
              <p:custDataLst>
                <p:tags r:id="rId2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400" smtClean="0">
                  <a:solidFill>
                    <a:srgbClr val="FFFFFF"/>
                  </a:solidFill>
                </a:rPr>
                <a:t>06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7" name="右大括号 46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603928" y="2773017"/>
              <a:ext cx="552416" cy="876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729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1" y="381000"/>
            <a:ext cx="10502900" cy="1143000"/>
          </a:xfrm>
        </p:spPr>
        <p:txBody>
          <a:bodyPr/>
          <a:lstStyle/>
          <a:p>
            <a:r>
              <a:rPr lang="zh-CN" altLang="en-US" sz="4300" smtClean="0">
                <a:solidFill>
                  <a:srgbClr val="0000CC"/>
                </a:solidFill>
              </a:rPr>
              <a:t>顺序结构流程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759200" y="1981200"/>
            <a:ext cx="48006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rgbClr val="990099"/>
                </a:solidFill>
                <a:latin typeface="Times New Roman" pitchFamily="18" charset="0"/>
              </a:rPr>
              <a:t>步骤</a:t>
            </a:r>
            <a:r>
              <a:rPr lang="en-US" altLang="zh-CN" sz="3600" b="1">
                <a:solidFill>
                  <a:srgbClr val="990099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3695700" y="3357563"/>
            <a:ext cx="48006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rgbClr val="990099"/>
                </a:solidFill>
                <a:latin typeface="Times New Roman" pitchFamily="18" charset="0"/>
              </a:rPr>
              <a:t>步骤</a:t>
            </a:r>
            <a:r>
              <a:rPr lang="en-US" altLang="zh-CN" sz="3600" b="1">
                <a:solidFill>
                  <a:srgbClr val="99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3695700" y="4724400"/>
            <a:ext cx="48006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rgbClr val="990099"/>
                </a:solidFill>
                <a:latin typeface="Times New Roman" pitchFamily="18" charset="0"/>
              </a:rPr>
              <a:t>步骤</a:t>
            </a:r>
            <a:r>
              <a:rPr lang="en-US" altLang="zh-CN" sz="3600" b="1">
                <a:solidFill>
                  <a:srgbClr val="99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>
            <a:off x="6197600" y="2667000"/>
            <a:ext cx="0" cy="6858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6191251" y="4038600"/>
            <a:ext cx="0" cy="6858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1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animBg="1" autoUpdateAnimBg="0"/>
      <p:bldP spid="94212" grpId="0" animBg="1" autoUpdateAnimBg="0"/>
      <p:bldP spid="94213" grpId="0" animBg="1" autoUpdateAnimBg="0"/>
      <p:bldP spid="94214" grpId="0" animBg="1"/>
      <p:bldP spid="942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825" y="620301"/>
            <a:ext cx="5701610" cy="712788"/>
          </a:xfrm>
        </p:spPr>
        <p:txBody>
          <a:bodyPr>
            <a:noAutofit/>
          </a:bodyPr>
          <a:lstStyle/>
          <a:p>
            <a:r>
              <a:rPr lang="zh-CN" altLang="en-US" sz="3600"/>
              <a:t>几种循环的比较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1489"/>
            <a:ext cx="10886768" cy="483009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(1) 3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种循环都可以用来处理同一问题，一般情况下它们可以互相代替。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2)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循环中，只在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后面的括号内指定循环条件，因此为了使循环能正常结束，应在循环体中包含使循环趋于结束的语句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如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i++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，或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i=i+1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等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循环可以在表达式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中包含使循环趋于结束的操作，甚至可以将循环体中的操作全部放到表达式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中。因此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语句的功能更强，凡用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循环能完成的，用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循环都能实现</a:t>
            </a: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8200" y="620301"/>
            <a:ext cx="4680000" cy="657226"/>
            <a:chOff x="3275013" y="1898650"/>
            <a:chExt cx="4680000" cy="657226"/>
          </a:xfrm>
        </p:grpSpPr>
        <p:sp>
          <p:nvSpPr>
            <p:cNvPr id="5" name="MH_Other_1"/>
            <p:cNvSpPr/>
            <p:nvPr>
              <p:custDataLst>
                <p:tags r:id="rId4"/>
              </p:custDataLst>
            </p:nvPr>
          </p:nvSpPr>
          <p:spPr>
            <a:xfrm>
              <a:off x="3275013" y="1898650"/>
              <a:ext cx="709612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MH_Other_2"/>
            <p:cNvSpPr/>
            <p:nvPr>
              <p:custDataLst>
                <p:tags r:id="rId5"/>
              </p:custDataLst>
            </p:nvPr>
          </p:nvSpPr>
          <p:spPr>
            <a:xfrm>
              <a:off x="3629026" y="1898650"/>
              <a:ext cx="709613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MH_Other_5"/>
            <p:cNvSpPr/>
            <p:nvPr>
              <p:custDataLst>
                <p:tags r:id="rId6"/>
              </p:custDataLst>
            </p:nvPr>
          </p:nvSpPr>
          <p:spPr>
            <a:xfrm>
              <a:off x="3275013" y="2509839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73800" y="5549394"/>
            <a:ext cx="4680000" cy="657224"/>
            <a:chOff x="4163964" y="5368927"/>
            <a:chExt cx="4680000" cy="657224"/>
          </a:xfrm>
        </p:grpSpPr>
        <p:sp>
          <p:nvSpPr>
            <p:cNvPr id="9" name="MH_Other_3"/>
            <p:cNvSpPr/>
            <p:nvPr>
              <p:custDataLst>
                <p:tags r:id="rId1"/>
              </p:custDataLst>
            </p:nvPr>
          </p:nvSpPr>
          <p:spPr>
            <a:xfrm flipV="1">
              <a:off x="7780338" y="5414964"/>
              <a:ext cx="709612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4"/>
            <p:cNvSpPr/>
            <p:nvPr>
              <p:custDataLst>
                <p:tags r:id="rId2"/>
              </p:custDataLst>
            </p:nvPr>
          </p:nvSpPr>
          <p:spPr>
            <a:xfrm flipV="1">
              <a:off x="8134351" y="5414964"/>
              <a:ext cx="709613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MH_Other_6"/>
            <p:cNvSpPr/>
            <p:nvPr>
              <p:custDataLst>
                <p:tags r:id="rId3"/>
              </p:custDataLst>
            </p:nvPr>
          </p:nvSpPr>
          <p:spPr>
            <a:xfrm>
              <a:off x="4163964" y="5368927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6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825" y="620301"/>
            <a:ext cx="5701610" cy="712788"/>
          </a:xfrm>
        </p:spPr>
        <p:txBody>
          <a:bodyPr>
            <a:noAutofit/>
          </a:bodyPr>
          <a:lstStyle/>
          <a:p>
            <a:r>
              <a:rPr lang="zh-CN" altLang="en-US" sz="3600"/>
              <a:t>几种循环的比较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1489"/>
            <a:ext cx="10515600" cy="431790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3)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用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循环时，循环变量初始化的操作应在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语句之前完成。而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语句可以在表达式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中实现循环变量的初始化。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4) while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循环、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循环都可以用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break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语句跳出循环，用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continue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语句结束本次</a:t>
            </a: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循环。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8200" y="620301"/>
            <a:ext cx="4680000" cy="657226"/>
            <a:chOff x="3275013" y="1898650"/>
            <a:chExt cx="4680000" cy="657226"/>
          </a:xfrm>
        </p:grpSpPr>
        <p:sp>
          <p:nvSpPr>
            <p:cNvPr id="5" name="MH_Other_1"/>
            <p:cNvSpPr/>
            <p:nvPr>
              <p:custDataLst>
                <p:tags r:id="rId4"/>
              </p:custDataLst>
            </p:nvPr>
          </p:nvSpPr>
          <p:spPr>
            <a:xfrm>
              <a:off x="3275013" y="1898650"/>
              <a:ext cx="709612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MH_Other_2"/>
            <p:cNvSpPr/>
            <p:nvPr>
              <p:custDataLst>
                <p:tags r:id="rId5"/>
              </p:custDataLst>
            </p:nvPr>
          </p:nvSpPr>
          <p:spPr>
            <a:xfrm>
              <a:off x="3629026" y="1898650"/>
              <a:ext cx="709613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MH_Other_5"/>
            <p:cNvSpPr/>
            <p:nvPr>
              <p:custDataLst>
                <p:tags r:id="rId6"/>
              </p:custDataLst>
            </p:nvPr>
          </p:nvSpPr>
          <p:spPr>
            <a:xfrm>
              <a:off x="3275013" y="2509839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73800" y="5549394"/>
            <a:ext cx="4680000" cy="657224"/>
            <a:chOff x="4163964" y="5368927"/>
            <a:chExt cx="4680000" cy="657224"/>
          </a:xfrm>
        </p:grpSpPr>
        <p:sp>
          <p:nvSpPr>
            <p:cNvPr id="9" name="MH_Other_3"/>
            <p:cNvSpPr/>
            <p:nvPr>
              <p:custDataLst>
                <p:tags r:id="rId1"/>
              </p:custDataLst>
            </p:nvPr>
          </p:nvSpPr>
          <p:spPr>
            <a:xfrm flipV="1">
              <a:off x="7780338" y="5414964"/>
              <a:ext cx="709612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4"/>
            <p:cNvSpPr/>
            <p:nvPr>
              <p:custDataLst>
                <p:tags r:id="rId2"/>
              </p:custDataLst>
            </p:nvPr>
          </p:nvSpPr>
          <p:spPr>
            <a:xfrm flipV="1">
              <a:off x="8134351" y="5414964"/>
              <a:ext cx="709613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MH_Other_6"/>
            <p:cNvSpPr/>
            <p:nvPr>
              <p:custDataLst>
                <p:tags r:id="rId3"/>
              </p:custDataLst>
            </p:nvPr>
          </p:nvSpPr>
          <p:spPr>
            <a:xfrm>
              <a:off x="4163964" y="5368927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40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sum=1!+2!+…… </a:t>
            </a:r>
            <a:r>
              <a:rPr lang="zh-CN" altLang="en-US" smtClean="0"/>
              <a:t>＋</a:t>
            </a:r>
            <a:r>
              <a:rPr lang="en-US" altLang="zh-CN" smtClean="0"/>
              <a:t>10</a:t>
            </a:r>
            <a:r>
              <a:rPr lang="zh-CN" altLang="en-US" smtClean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78189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38200" y="530942"/>
            <a:ext cx="10515600" cy="560439"/>
          </a:xfrm>
        </p:spPr>
        <p:txBody>
          <a:bodyPr/>
          <a:lstStyle/>
          <a:p>
            <a:r>
              <a:rPr lang="en-US" altLang="zh-CN" smtClean="0"/>
              <a:t>sum=1!+2!+…… </a:t>
            </a:r>
            <a:r>
              <a:rPr lang="zh-CN" altLang="en-US" smtClean="0"/>
              <a:t>＋</a:t>
            </a:r>
            <a:r>
              <a:rPr lang="en-US" altLang="zh-CN" smtClean="0"/>
              <a:t>10</a:t>
            </a:r>
            <a:r>
              <a:rPr lang="zh-CN" altLang="en-US" smtClean="0"/>
              <a:t>！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54" y="1196617"/>
            <a:ext cx="32099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6899173" y="558441"/>
            <a:ext cx="3881898" cy="6124575"/>
            <a:chOff x="6899173" y="558441"/>
            <a:chExt cx="3881898" cy="612457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73" y="558441"/>
              <a:ext cx="3467100" cy="6124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9615948" y="4232787"/>
              <a:ext cx="1165123" cy="1991032"/>
            </a:xfrm>
            <a:prstGeom prst="rect">
              <a:avLst/>
            </a:prstGeom>
            <a:solidFill>
              <a:schemeClr val="bg1"/>
            </a:solidFill>
            <a:ln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7180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667" y="115889"/>
            <a:ext cx="10871200" cy="6008687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main()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400" dirty="0"/>
              <a:t>    {  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sum,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400" dirty="0"/>
              <a:t>	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, j;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400" dirty="0"/>
              <a:t>		sum=0;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400" dirty="0"/>
              <a:t>	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&lt;=10;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400" dirty="0"/>
              <a:t>		</a:t>
            </a:r>
            <a:r>
              <a:rPr lang="en-US" altLang="zh-CN" sz="2400" dirty="0" smtClean="0"/>
              <a:t>{</a:t>
            </a: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en-US" altLang="zh-CN" sz="2400" dirty="0" err="1">
                <a:solidFill>
                  <a:srgbClr val="FF0000"/>
                </a:solidFill>
              </a:rPr>
              <a:t>fac</a:t>
            </a:r>
            <a:r>
              <a:rPr lang="en-US" altLang="zh-CN" sz="2400" dirty="0">
                <a:solidFill>
                  <a:srgbClr val="FF0000"/>
                </a:solidFill>
              </a:rPr>
              <a:t>=1;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			for(j=1;j&lt;=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; </a:t>
            </a:r>
            <a:r>
              <a:rPr lang="en-US" altLang="zh-CN" sz="2400" dirty="0" err="1">
                <a:solidFill>
                  <a:srgbClr val="FF0000"/>
                </a:solidFill>
              </a:rPr>
              <a:t>j++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				</a:t>
            </a:r>
            <a:r>
              <a:rPr lang="en-US" altLang="zh-CN" sz="2400" dirty="0" err="1">
                <a:solidFill>
                  <a:srgbClr val="FF0000"/>
                </a:solidFill>
              </a:rPr>
              <a:t>fac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dirty="0" err="1">
                <a:solidFill>
                  <a:srgbClr val="FF0000"/>
                </a:solidFill>
              </a:rPr>
              <a:t>fac</a:t>
            </a:r>
            <a:r>
              <a:rPr lang="en-US" altLang="zh-CN" sz="2400" dirty="0">
                <a:solidFill>
                  <a:srgbClr val="FF0000"/>
                </a:solidFill>
              </a:rPr>
              <a:t>*j;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400" dirty="0"/>
              <a:t>			sum=</a:t>
            </a:r>
            <a:r>
              <a:rPr lang="en-US" altLang="zh-CN" sz="2400" dirty="0" err="1"/>
              <a:t>sum+fac</a:t>
            </a:r>
            <a:r>
              <a:rPr lang="en-US" altLang="zh-CN" sz="2400" dirty="0"/>
              <a:t>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400" dirty="0"/>
              <a:t>		}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("sum=%d\n", sum</a:t>
            </a:r>
            <a:r>
              <a:rPr lang="en-US" altLang="zh-CN" sz="2400" dirty="0" smtClean="0"/>
              <a:t>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return 0;</a:t>
            </a:r>
            <a:endParaRPr lang="en-US" altLang="zh-CN" sz="2400" dirty="0"/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400" dirty="0"/>
              <a:t>      } </a:t>
            </a:r>
            <a:endParaRPr lang="zh-CN" altLang="en-US" sz="2400" dirty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899173" y="558441"/>
            <a:ext cx="3881898" cy="6124575"/>
            <a:chOff x="6899173" y="558441"/>
            <a:chExt cx="3881898" cy="6124575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173" y="558441"/>
              <a:ext cx="3467100" cy="6124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9615948" y="4232787"/>
              <a:ext cx="1165123" cy="1991032"/>
            </a:xfrm>
            <a:prstGeom prst="rect">
              <a:avLst/>
            </a:prstGeom>
            <a:solidFill>
              <a:schemeClr val="bg1"/>
            </a:solidFill>
            <a:ln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0215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宋体" charset="-122"/>
              </a:rPr>
              <a:t>输出以下图形，用</a:t>
            </a:r>
            <a:r>
              <a:rPr lang="en-US" altLang="zh-CN" smtClean="0"/>
              <a:t>for</a:t>
            </a:r>
            <a:r>
              <a:rPr lang="zh-CN" altLang="en-US" smtClean="0">
                <a:latin typeface="宋体" charset="-122"/>
              </a:rPr>
              <a:t>循环来实现</a:t>
            </a:r>
            <a:endParaRPr lang="en-US" altLang="zh-CN" smtClean="0">
              <a:latin typeface="宋体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mtClean="0"/>
              <a:t>* * * * * * * *</a:t>
            </a:r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mtClean="0"/>
              <a:t>* * * * * * * *</a:t>
            </a:r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mtClean="0"/>
              <a:t>* * * * * * * *</a:t>
            </a:r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mtClean="0"/>
              <a:t>* * * * * * * *</a:t>
            </a:r>
          </a:p>
        </p:txBody>
      </p:sp>
    </p:spTree>
    <p:extLst>
      <p:ext uri="{BB962C8B-B14F-4D97-AF65-F5344CB8AC3E}">
        <p14:creationId xmlns:p14="http://schemas.microsoft.com/office/powerpoint/2010/main" val="272201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80587" cy="4351338"/>
          </a:xfrm>
        </p:spPr>
        <p:txBody>
          <a:bodyPr/>
          <a:lstStyle/>
          <a:p>
            <a:r>
              <a:rPr lang="zh-CN" altLang="en-US" smtClean="0">
                <a:latin typeface="宋体" charset="-122"/>
              </a:rPr>
              <a:t>输出以下图形，用</a:t>
            </a:r>
            <a:r>
              <a:rPr lang="en-US" altLang="zh-CN" smtClean="0"/>
              <a:t>for</a:t>
            </a:r>
            <a:r>
              <a:rPr lang="zh-CN" altLang="en-US" smtClean="0">
                <a:latin typeface="宋体" charset="-122"/>
              </a:rPr>
              <a:t>循环来实现</a:t>
            </a:r>
            <a:endParaRPr lang="en-US" altLang="zh-CN" smtClean="0">
              <a:latin typeface="宋体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mtClean="0"/>
              <a:t>* * * * * * * *</a:t>
            </a:r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mtClean="0"/>
              <a:t>* * * * * * * *</a:t>
            </a:r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mtClean="0"/>
              <a:t>* * * * * * * *</a:t>
            </a:r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mtClean="0"/>
              <a:t>* * * * * * * *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3" y="2024063"/>
            <a:ext cx="2447156" cy="390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57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572729" y="822735"/>
            <a:ext cx="5680587" cy="4351338"/>
          </a:xfrm>
        </p:spPr>
        <p:txBody>
          <a:bodyPr/>
          <a:lstStyle/>
          <a:p>
            <a:r>
              <a:rPr lang="zh-CN" altLang="en-US" smtClean="0">
                <a:latin typeface="宋体" charset="-122"/>
              </a:rPr>
              <a:t>输出以下图形，用</a:t>
            </a:r>
            <a:r>
              <a:rPr lang="en-US" altLang="zh-CN" smtClean="0"/>
              <a:t>for</a:t>
            </a:r>
            <a:r>
              <a:rPr lang="zh-CN" altLang="en-US" smtClean="0">
                <a:latin typeface="宋体" charset="-122"/>
              </a:rPr>
              <a:t>循环来实现</a:t>
            </a:r>
            <a:endParaRPr lang="en-US" altLang="zh-CN" smtClean="0">
              <a:latin typeface="宋体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mtClean="0"/>
              <a:t>* * * * * * * *</a:t>
            </a:r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mtClean="0"/>
              <a:t>* * * * * * * *</a:t>
            </a:r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mtClean="0"/>
              <a:t>* * * * * * * *</a:t>
            </a:r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mtClean="0"/>
              <a:t>* * * * * * * *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24" y="2024063"/>
            <a:ext cx="2447156" cy="390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325" y="579029"/>
            <a:ext cx="2739513" cy="575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5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8317" y="328614"/>
            <a:ext cx="6527800" cy="769937"/>
          </a:xfrm>
        </p:spPr>
        <p:txBody>
          <a:bodyPr/>
          <a:lstStyle/>
          <a:p>
            <a:pPr eaLnBrk="1" hangingPunct="1"/>
            <a:r>
              <a:rPr lang="zh-CN" altLang="en-US" smtClean="0"/>
              <a:t>循环的嵌套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431801" y="1412875"/>
            <a:ext cx="6330951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main( )</a:t>
            </a: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{ </a:t>
            </a: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  int i;</a:t>
            </a: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 for(i=1;i&lt;=4;i+ +)</a:t>
            </a: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 { </a:t>
            </a: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   printf(〞* * * * * * * *〞);</a:t>
            </a: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   printf(〞\n〞);</a:t>
            </a: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 }     </a:t>
            </a: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}</a:t>
            </a:r>
            <a:endParaRPr lang="en-US" altLang="zh-CN" sz="28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6479118" y="1268413"/>
            <a:ext cx="5236633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</a:rPr>
              <a:t>可以改为：</a:t>
            </a: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main( )</a:t>
            </a: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  int i,j;</a:t>
            </a: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 for(i=1;i&lt;=4;i++)</a:t>
            </a: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  {  </a:t>
            </a: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    for(j=1;j&lt;=8;j++)</a:t>
            </a: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          printf("* ");</a:t>
            </a: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    printf("\n");</a:t>
            </a: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 } </a:t>
            </a:r>
            <a:endParaRPr lang="en-US" altLang="zh-CN" sz="28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8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mtClean="0"/>
              <a:t>    *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/>
              <a:t>  ***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/>
              <a:t> *****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/>
              <a:t>*******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/>
              <a:t> 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939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10363200" cy="1143000"/>
          </a:xfrm>
        </p:spPr>
        <p:txBody>
          <a:bodyPr/>
          <a:lstStyle/>
          <a:p>
            <a:r>
              <a:rPr lang="zh-CN" altLang="en-US" sz="4300" smtClean="0">
                <a:solidFill>
                  <a:srgbClr val="0000CC"/>
                </a:solidFill>
              </a:rPr>
              <a:t>选择结构</a:t>
            </a:r>
            <a:r>
              <a:rPr lang="en-US" altLang="zh-CN" sz="4300" smtClean="0">
                <a:solidFill>
                  <a:srgbClr val="0000CC"/>
                </a:solidFill>
              </a:rPr>
              <a:t>(</a:t>
            </a:r>
            <a:r>
              <a:rPr lang="zh-CN" altLang="en-US" sz="4300" smtClean="0">
                <a:solidFill>
                  <a:srgbClr val="0000CC"/>
                </a:solidFill>
              </a:rPr>
              <a:t>分支结构</a:t>
            </a:r>
            <a:r>
              <a:rPr lang="en-US" altLang="zh-CN" sz="4300" smtClean="0">
                <a:solidFill>
                  <a:srgbClr val="0000CC"/>
                </a:solidFill>
              </a:rPr>
              <a:t>)</a:t>
            </a:r>
            <a:r>
              <a:rPr lang="zh-CN" altLang="en-US" sz="4300" smtClean="0">
                <a:solidFill>
                  <a:srgbClr val="0000CC"/>
                </a:solidFill>
              </a:rPr>
              <a:t>流程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1651000" y="3486150"/>
            <a:ext cx="3100917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rgbClr val="990099"/>
                </a:solidFill>
                <a:latin typeface="Times New Roman" pitchFamily="18" charset="0"/>
              </a:rPr>
              <a:t>语句组</a:t>
            </a:r>
            <a:r>
              <a:rPr lang="en-US" altLang="zh-CN" sz="3600" b="1">
                <a:solidFill>
                  <a:srgbClr val="990099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7416801" y="3543300"/>
            <a:ext cx="3096684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rgbClr val="990099"/>
                </a:solidFill>
                <a:latin typeface="Times New Roman" pitchFamily="18" charset="0"/>
              </a:rPr>
              <a:t>语句组</a:t>
            </a:r>
            <a:r>
              <a:rPr lang="en-US" altLang="zh-CN" sz="3600" b="1">
                <a:solidFill>
                  <a:srgbClr val="99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6096000" y="1752600"/>
            <a:ext cx="0" cy="6858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3149600" y="2819400"/>
            <a:ext cx="0" cy="6858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9" name="AutoShape 7"/>
          <p:cNvSpPr>
            <a:spLocks noChangeArrowheads="1"/>
          </p:cNvSpPr>
          <p:nvPr/>
        </p:nvSpPr>
        <p:spPr bwMode="auto">
          <a:xfrm>
            <a:off x="3962400" y="2438400"/>
            <a:ext cx="4150784" cy="762000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rgbClr val="000066"/>
                </a:solidFill>
                <a:latin typeface="Times New Roman" pitchFamily="18" charset="0"/>
              </a:rPr>
              <a:t>条件</a:t>
            </a:r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3149600" y="2819400"/>
            <a:ext cx="8128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>
            <a:off x="8128000" y="2819400"/>
            <a:ext cx="8128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>
            <a:off x="8940800" y="2819400"/>
            <a:ext cx="0" cy="6858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 flipH="1" flipV="1">
            <a:off x="3119968" y="4149726"/>
            <a:ext cx="29633" cy="803275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 flipV="1">
            <a:off x="8940800" y="4221164"/>
            <a:ext cx="35984" cy="731837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>
            <a:off x="3149600" y="4953000"/>
            <a:ext cx="57912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6" name="Line 14"/>
          <p:cNvSpPr>
            <a:spLocks noChangeShapeType="1"/>
          </p:cNvSpPr>
          <p:nvPr/>
        </p:nvSpPr>
        <p:spPr bwMode="auto">
          <a:xfrm>
            <a:off x="6096000" y="4953000"/>
            <a:ext cx="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3149600" y="2209800"/>
            <a:ext cx="101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8026400" y="2209800"/>
            <a:ext cx="101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Times New Roman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634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animBg="1" autoUpdateAnimBg="0"/>
      <p:bldP spid="95236" grpId="0" animBg="1" autoUpdateAnimBg="0"/>
      <p:bldP spid="95237" grpId="0" animBg="1"/>
      <p:bldP spid="95238" grpId="0" animBg="1"/>
      <p:bldP spid="95239" grpId="0" animBg="1" autoUpdateAnimBg="0"/>
      <p:bldP spid="95240" grpId="0" animBg="1"/>
      <p:bldP spid="95241" grpId="0" animBg="1"/>
      <p:bldP spid="95242" grpId="0" animBg="1"/>
      <p:bldP spid="95243" grpId="0" animBg="1"/>
      <p:bldP spid="95244" grpId="0" animBg="1"/>
      <p:bldP spid="95245" grpId="0" animBg="1"/>
      <p:bldP spid="95246" grpId="0" animBg="1"/>
      <p:bldP spid="95247" grpId="0" autoUpdateAnimBg="0"/>
      <p:bldP spid="9524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667" y="476251"/>
            <a:ext cx="10871200" cy="5648325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zh-CN" sz="2800" dirty="0"/>
              <a:t>#include 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main()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800" dirty="0"/>
              <a:t>{ 	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j;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800" dirty="0"/>
              <a:t>	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&lt;=4;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800" dirty="0"/>
              <a:t>	{ 	for(j=1; j&lt;=4-i; </a:t>
            </a:r>
            <a:r>
              <a:rPr lang="en-US" altLang="zh-CN" sz="2800" dirty="0" err="1"/>
              <a:t>j++</a:t>
            </a:r>
            <a:r>
              <a:rPr lang="en-US" altLang="zh-CN" sz="2800" dirty="0"/>
              <a:t>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800" dirty="0"/>
              <a:t>		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 ");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800" dirty="0"/>
              <a:t>	    for(j=1; j&lt;=2*i-1; </a:t>
            </a:r>
            <a:r>
              <a:rPr lang="en-US" altLang="zh-CN" sz="2800" dirty="0" err="1"/>
              <a:t>j++</a:t>
            </a:r>
            <a:r>
              <a:rPr lang="en-US" altLang="zh-CN" sz="2800" dirty="0"/>
              <a:t>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800" dirty="0"/>
              <a:t>		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("*");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800" dirty="0"/>
              <a:t>	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("\n"); 	</a:t>
            </a:r>
            <a:r>
              <a:rPr lang="en-US" altLang="zh-CN" sz="2800" dirty="0" smtClean="0"/>
              <a:t>}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return 0;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48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11887200" cy="1356852"/>
          </a:xfrm>
        </p:spPr>
        <p:txBody>
          <a:bodyPr>
            <a:normAutofit fontScale="25000" lnSpcReduction="2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mtClean="0"/>
              <a:t>说明</a:t>
            </a:r>
          </a:p>
          <a:p>
            <a:pPr algn="just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9600" smtClean="0"/>
              <a:t>（</a:t>
            </a:r>
            <a:r>
              <a:rPr lang="en-US" altLang="zh-CN" sz="9600" smtClean="0"/>
              <a:t>1</a:t>
            </a:r>
            <a:r>
              <a:rPr lang="zh-CN" altLang="en-US" sz="9600" smtClean="0"/>
              <a:t>）在使用循环相互嵌套时，被嵌套的一定要是一个完整的循环结构，即两个循环不能交叉。如下图</a:t>
            </a:r>
            <a:r>
              <a:rPr lang="en-US" altLang="zh-CN" sz="9600" smtClean="0"/>
              <a:t>4</a:t>
            </a:r>
            <a:r>
              <a:rPr lang="zh-CN" altLang="en-US" sz="9600" smtClean="0"/>
              <a:t>所示</a:t>
            </a:r>
          </a:p>
          <a:p>
            <a:pPr algn="just" eaLnBrk="1" hangingPunct="1">
              <a:lnSpc>
                <a:spcPct val="90000"/>
              </a:lnSpc>
            </a:pPr>
            <a:endParaRPr lang="zh-CN" altLang="en-US" smtClean="0"/>
          </a:p>
          <a:p>
            <a:pPr algn="just" eaLnBrk="1" hangingPunct="1">
              <a:lnSpc>
                <a:spcPct val="90000"/>
              </a:lnSpc>
            </a:pPr>
            <a:endParaRPr lang="zh-CN" altLang="en-US" smtClean="0"/>
          </a:p>
          <a:p>
            <a:pPr algn="just" eaLnBrk="1" hangingPunct="1">
              <a:lnSpc>
                <a:spcPct val="90000"/>
              </a:lnSpc>
            </a:pPr>
            <a:endParaRPr lang="zh-CN" altLang="en-US" smtClean="0"/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endParaRPr lang="zh-CN" altLang="en-US" smtClean="0"/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mtClean="0"/>
              <a:t>   </a:t>
            </a:r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mtClean="0"/>
              <a:t>            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4572000" y="3038475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400">
              <a:latin typeface="Times New Roman" pitchFamily="18" charset="0"/>
            </a:endParaRPr>
          </a:p>
        </p:txBody>
      </p:sp>
      <p:pic>
        <p:nvPicPr>
          <p:cNvPr id="3430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32317" r="26205" b="48187"/>
          <a:stretch>
            <a:fillRect/>
          </a:stretch>
        </p:blipFill>
        <p:spPr bwMode="auto">
          <a:xfrm>
            <a:off x="1295400" y="3429000"/>
            <a:ext cx="86360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1678517" y="5373688"/>
            <a:ext cx="6768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itchFamily="18" charset="0"/>
              </a:rPr>
              <a:t>图</a:t>
            </a:r>
            <a:r>
              <a:rPr lang="en-US" altLang="zh-CN" sz="2400" b="1">
                <a:latin typeface="Times New Roman" pitchFamily="18" charset="0"/>
              </a:rPr>
              <a:t>a  </a:t>
            </a:r>
            <a:r>
              <a:rPr lang="zh-CN" altLang="en-US" sz="2400" b="1">
                <a:latin typeface="Times New Roman" pitchFamily="18" charset="0"/>
              </a:rPr>
              <a:t>正确的循环嵌套             图</a:t>
            </a:r>
            <a:r>
              <a:rPr lang="en-US" altLang="zh-CN" sz="2400" b="1">
                <a:latin typeface="Times New Roman" pitchFamily="18" charset="0"/>
              </a:rPr>
              <a:t>b  </a:t>
            </a:r>
            <a:r>
              <a:rPr lang="zh-CN" altLang="en-US" sz="2400" b="1">
                <a:latin typeface="Times New Roman" pitchFamily="18" charset="0"/>
              </a:rPr>
              <a:t>错误的循环嵌套</a:t>
            </a:r>
          </a:p>
        </p:txBody>
      </p:sp>
    </p:spTree>
    <p:extLst>
      <p:ext uri="{BB962C8B-B14F-4D97-AF65-F5344CB8AC3E}">
        <p14:creationId xmlns:p14="http://schemas.microsoft.com/office/powerpoint/2010/main" val="179457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3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3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3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3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4572000" y="3038475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348165" name="Text Box 5"/>
          <p:cNvSpPr txBox="1">
            <a:spLocks noChangeArrowheads="1"/>
          </p:cNvSpPr>
          <p:nvPr/>
        </p:nvSpPr>
        <p:spPr bwMode="auto">
          <a:xfrm>
            <a:off x="431800" y="1268413"/>
            <a:ext cx="11040533" cy="294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>
                <a:latin typeface="Times New Roman" pitchFamily="18" charset="0"/>
              </a:rPr>
              <a:t> </a:t>
            </a:r>
            <a:r>
              <a:rPr lang="zh-CN" altLang="en-US" sz="3200">
                <a:latin typeface="宋体" charset="-122"/>
              </a:rPr>
              <a:t>（</a:t>
            </a:r>
            <a:r>
              <a:rPr lang="en-US" altLang="zh-CN" sz="3200">
                <a:latin typeface="Times New Roman" pitchFamily="18" charset="0"/>
              </a:rPr>
              <a:t>2</a:t>
            </a:r>
            <a:r>
              <a:rPr lang="zh-CN" altLang="en-US" sz="3200">
                <a:latin typeface="宋体" charset="-122"/>
              </a:rPr>
              <a:t>）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C</a:t>
            </a:r>
            <a:r>
              <a:rPr lang="zh-CN" altLang="en-US" sz="3200">
                <a:latin typeface="宋体" charset="-122"/>
              </a:rPr>
              <a:t>语言提供的三种循环语句都可以嵌套，既可以自身嵌套，也可以相互嵌套。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3200">
                <a:latin typeface="宋体" charset="-122"/>
              </a:rPr>
              <a:t>（</a:t>
            </a:r>
            <a:r>
              <a:rPr lang="en-US" altLang="zh-CN" sz="3200">
                <a:latin typeface="宋体" charset="-122"/>
              </a:rPr>
              <a:t>3</a:t>
            </a:r>
            <a:r>
              <a:rPr lang="zh-CN" altLang="en-US" sz="3200">
                <a:latin typeface="宋体" charset="-122"/>
              </a:rPr>
              <a:t>）其执行过程：外层循环动一下，内层循环转一圈。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3200">
                <a:latin typeface="宋体" charset="-122"/>
              </a:rPr>
              <a:t>（</a:t>
            </a:r>
            <a:r>
              <a:rPr lang="en-US" altLang="zh-CN" sz="3200">
                <a:latin typeface="宋体" charset="-122"/>
              </a:rPr>
              <a:t>3</a:t>
            </a:r>
            <a:r>
              <a:rPr lang="zh-CN" altLang="en-US" sz="3200">
                <a:latin typeface="宋体" charset="-122"/>
              </a:rPr>
              <a:t>）循环嵌套的层数一般没有限制，但通常使用的是二重循环或三重循环，因为循环嵌套层数太多的话，不仅增加程序阅读、理解的困难，而且给程序的调试也带来麻烦。</a:t>
            </a:r>
          </a:p>
        </p:txBody>
      </p:sp>
    </p:spTree>
    <p:extLst>
      <p:ext uri="{BB962C8B-B14F-4D97-AF65-F5344CB8AC3E}">
        <p14:creationId xmlns:p14="http://schemas.microsoft.com/office/powerpoint/2010/main" val="380148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64396" y="2266446"/>
            <a:ext cx="10015328" cy="2196224"/>
            <a:chOff x="2406178" y="2415533"/>
            <a:chExt cx="7029450" cy="1541462"/>
          </a:xfrm>
        </p:grpSpPr>
        <p:sp>
          <p:nvSpPr>
            <p:cNvPr id="9" name="MH_Other_1"/>
            <p:cNvSpPr/>
            <p:nvPr>
              <p:custDataLst>
                <p:tags r:id="rId2"/>
              </p:custDataLst>
            </p:nvPr>
          </p:nvSpPr>
          <p:spPr>
            <a:xfrm>
              <a:off x="6690840" y="2677470"/>
              <a:ext cx="925512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3"/>
              </p:custDataLst>
            </p:nvPr>
          </p:nvSpPr>
          <p:spPr>
            <a:xfrm flipH="1">
              <a:off x="4225453" y="2677470"/>
              <a:ext cx="925513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MH_Title_1"/>
            <p:cNvSpPr/>
            <p:nvPr>
              <p:custDataLst>
                <p:tags r:id="rId4"/>
              </p:custDataLst>
            </p:nvPr>
          </p:nvSpPr>
          <p:spPr>
            <a:xfrm>
              <a:off x="5150966" y="2415533"/>
              <a:ext cx="1539875" cy="15414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2800" smtClean="0">
                  <a:solidFill>
                    <a:srgbClr val="FEFFFF"/>
                  </a:solidFill>
                </a:rPr>
                <a:t>改变循环执行的状态</a:t>
              </a:r>
              <a:endParaRPr lang="zh-CN" altLang="en-US" sz="2800">
                <a:solidFill>
                  <a:srgbClr val="FEFFFF"/>
                </a:solidFill>
              </a:endParaRPr>
            </a:p>
          </p:txBody>
        </p:sp>
        <p:sp>
          <p:nvSpPr>
            <p:cNvPr id="2053" name="MH_SubTitle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616353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400" b="1" smtClean="0">
                  <a:solidFill>
                    <a:schemeClr val="accent1"/>
                  </a:solidFill>
                  <a:latin typeface="+mn-lt"/>
                  <a:ea typeface="+mn-ea"/>
                </a:rPr>
                <a:t>continue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2054" name="MH_SubTitle_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406178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50000"/>
                </a:lnSpc>
                <a:defRPr/>
              </a:pPr>
              <a:r>
                <a:rPr lang="en-US" altLang="zh-CN" sz="2400" b="1" smtClean="0">
                  <a:solidFill>
                    <a:schemeClr val="accent1"/>
                  </a:solidFill>
                  <a:latin typeface="+mn-lt"/>
                  <a:ea typeface="+mn-ea"/>
                </a:rPr>
                <a:t>break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901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685" y="549275"/>
            <a:ext cx="9984316" cy="914400"/>
          </a:xfrm>
        </p:spPr>
        <p:txBody>
          <a:bodyPr/>
          <a:lstStyle/>
          <a:p>
            <a:r>
              <a:rPr lang="en-US" altLang="zh-CN" sz="4000" b="1" i="0" smtClean="0"/>
              <a:t>5</a:t>
            </a:r>
            <a:r>
              <a:rPr lang="zh-CN" altLang="en-US" sz="4000" b="1" i="0" smtClean="0"/>
              <a:t>．</a:t>
            </a:r>
            <a:r>
              <a:rPr lang="en-US" altLang="zh-CN" sz="4000" b="1" i="0" smtClean="0"/>
              <a:t>6  break</a:t>
            </a:r>
            <a:r>
              <a:rPr lang="zh-CN" altLang="en-US" sz="4000" b="1" i="0" smtClean="0"/>
              <a:t>语句和</a:t>
            </a:r>
            <a:r>
              <a:rPr lang="en-US" altLang="zh-CN" sz="4000" b="1" i="0" smtClean="0"/>
              <a:t>continue</a:t>
            </a:r>
            <a:r>
              <a:rPr lang="zh-CN" altLang="en-US" sz="4000" b="1" i="0" smtClean="0"/>
              <a:t>语句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557338"/>
            <a:ext cx="10871200" cy="467995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 smtClean="0"/>
              <a:t>break</a:t>
            </a:r>
            <a:r>
              <a:rPr lang="zh-CN" altLang="en-US" smtClean="0"/>
              <a:t>语句</a:t>
            </a:r>
          </a:p>
          <a:p>
            <a:pPr lvl="1">
              <a:spcBef>
                <a:spcPct val="10000"/>
              </a:spcBef>
            </a:pPr>
            <a:r>
              <a:rPr lang="zh-CN" altLang="en-US" sz="3200" smtClean="0"/>
              <a:t>当</a:t>
            </a:r>
            <a:r>
              <a:rPr lang="en-US" altLang="zh-CN" sz="3200" smtClean="0"/>
              <a:t>break</a:t>
            </a:r>
            <a:r>
              <a:rPr lang="zh-CN" altLang="en-US" sz="3200" smtClean="0"/>
              <a:t>语句应用在</a:t>
            </a:r>
            <a:r>
              <a:rPr lang="en-US" altLang="zh-CN" sz="3200" smtClean="0"/>
              <a:t>switch</a:t>
            </a:r>
            <a:r>
              <a:rPr lang="zh-CN" altLang="en-US" sz="3200" smtClean="0"/>
              <a:t>语句中，用于退出</a:t>
            </a:r>
            <a:r>
              <a:rPr lang="en-US" altLang="zh-CN" sz="3200" smtClean="0"/>
              <a:t>switch</a:t>
            </a:r>
            <a:r>
              <a:rPr lang="zh-CN" altLang="en-US" sz="3200" smtClean="0"/>
              <a:t>语句，转而执行</a:t>
            </a:r>
            <a:r>
              <a:rPr lang="en-US" altLang="zh-CN" sz="3200" smtClean="0"/>
              <a:t>switch</a:t>
            </a:r>
            <a:r>
              <a:rPr lang="zh-CN" altLang="en-US" sz="3200" smtClean="0"/>
              <a:t>后面的第一条语句。</a:t>
            </a:r>
          </a:p>
          <a:p>
            <a:pPr lvl="1">
              <a:spcBef>
                <a:spcPct val="10000"/>
              </a:spcBef>
            </a:pPr>
            <a:r>
              <a:rPr lang="zh-CN" altLang="en-US" sz="3200" smtClean="0"/>
              <a:t>当</a:t>
            </a:r>
            <a:r>
              <a:rPr lang="en-US" altLang="zh-CN" sz="3200" smtClean="0"/>
              <a:t>break</a:t>
            </a:r>
            <a:r>
              <a:rPr lang="zh-CN" altLang="en-US" sz="3200" smtClean="0"/>
              <a:t>语句应用在循环体中，用于提前结束循环的执行，转而执行循环体后面的第一条语句。通常与</a:t>
            </a:r>
            <a:r>
              <a:rPr lang="en-US" altLang="zh-CN" sz="3200" smtClean="0"/>
              <a:t>if</a:t>
            </a:r>
            <a:r>
              <a:rPr lang="zh-CN" altLang="en-US" sz="3200" smtClean="0"/>
              <a:t>语句结合在一起使用。</a:t>
            </a:r>
          </a:p>
        </p:txBody>
      </p:sp>
      <p:sp>
        <p:nvSpPr>
          <p:cNvPr id="614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11480800" y="6392863"/>
            <a:ext cx="711200" cy="457200"/>
          </a:xfrm>
          <a:prstGeom prst="actionButtonHome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2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 bldLvl="2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1" y="1268414"/>
            <a:ext cx="6913033" cy="4968875"/>
          </a:xfrm>
        </p:spPr>
        <p:txBody>
          <a:bodyPr/>
          <a:lstStyle/>
          <a:p>
            <a:pPr lvl="1">
              <a:spcBef>
                <a:spcPct val="10000"/>
              </a:spcBef>
              <a:buFontTx/>
              <a:buNone/>
            </a:pPr>
            <a:r>
              <a:rPr lang="en-US" altLang="zh-CN" sz="3200" smtClean="0"/>
              <a:t>for</a:t>
            </a:r>
            <a:r>
              <a:rPr lang="zh-CN" altLang="en-US" sz="3200" smtClean="0"/>
              <a:t>（</a:t>
            </a:r>
            <a:r>
              <a:rPr lang="en-US" altLang="zh-CN" sz="3200" smtClean="0"/>
              <a:t>i=1</a:t>
            </a:r>
            <a:r>
              <a:rPr lang="zh-CN" altLang="en-US" sz="3200" smtClean="0"/>
              <a:t>；</a:t>
            </a:r>
            <a:r>
              <a:rPr lang="en-US" altLang="zh-CN" sz="3200" smtClean="0"/>
              <a:t>i&lt;=100</a:t>
            </a:r>
            <a:r>
              <a:rPr lang="zh-CN" altLang="en-US" sz="3200" smtClean="0"/>
              <a:t>；</a:t>
            </a:r>
            <a:r>
              <a:rPr lang="en-US" altLang="zh-CN" sz="3200" smtClean="0"/>
              <a:t>i++</a:t>
            </a:r>
            <a:r>
              <a:rPr lang="zh-CN" altLang="en-US" sz="3200" smtClean="0"/>
              <a:t>）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zh-CN" altLang="en-US" sz="3200" smtClean="0"/>
              <a:t>       </a:t>
            </a:r>
            <a:r>
              <a:rPr lang="en-US" altLang="zh-CN" sz="3200" smtClean="0"/>
              <a:t>{  </a:t>
            </a:r>
            <a:r>
              <a:rPr lang="zh-CN" altLang="en-US" sz="3200" smtClean="0"/>
              <a:t>语句</a:t>
            </a:r>
            <a:r>
              <a:rPr lang="en-US" altLang="zh-CN" sz="3200" smtClean="0"/>
              <a:t>1</a:t>
            </a:r>
            <a:r>
              <a:rPr lang="zh-CN" altLang="en-US" sz="3200" smtClean="0"/>
              <a:t>；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zh-CN" altLang="en-US" sz="3200" smtClean="0"/>
              <a:t>           语句</a:t>
            </a:r>
            <a:r>
              <a:rPr lang="en-US" altLang="zh-CN" sz="3200" smtClean="0"/>
              <a:t>2</a:t>
            </a:r>
            <a:r>
              <a:rPr lang="zh-CN" altLang="en-US" sz="3200" smtClean="0"/>
              <a:t>；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zh-CN" altLang="en-US" sz="3200" smtClean="0"/>
              <a:t>           </a:t>
            </a:r>
            <a:r>
              <a:rPr lang="en-US" altLang="zh-CN" sz="3200" smtClean="0">
                <a:solidFill>
                  <a:srgbClr val="FF3300"/>
                </a:solidFill>
              </a:rPr>
              <a:t>if</a:t>
            </a:r>
            <a:r>
              <a:rPr lang="zh-CN" altLang="en-US" sz="3200" smtClean="0">
                <a:solidFill>
                  <a:srgbClr val="FF3300"/>
                </a:solidFill>
              </a:rPr>
              <a:t>（条件</a:t>
            </a:r>
            <a:r>
              <a:rPr lang="en-US" altLang="zh-CN" sz="3200" smtClean="0">
                <a:solidFill>
                  <a:srgbClr val="FF3300"/>
                </a:solidFill>
              </a:rPr>
              <a:t>1</a:t>
            </a:r>
            <a:r>
              <a:rPr lang="zh-CN" altLang="en-US" sz="3200" smtClean="0">
                <a:solidFill>
                  <a:srgbClr val="FF3300"/>
                </a:solidFill>
              </a:rPr>
              <a:t>）</a:t>
            </a:r>
            <a:r>
              <a:rPr lang="en-US" altLang="zh-CN" sz="3200" smtClean="0">
                <a:solidFill>
                  <a:srgbClr val="FF3300"/>
                </a:solidFill>
              </a:rPr>
              <a:t>break</a:t>
            </a:r>
            <a:r>
              <a:rPr lang="zh-CN" altLang="en-US" sz="3200" smtClean="0">
                <a:solidFill>
                  <a:srgbClr val="FF3300"/>
                </a:solidFill>
              </a:rPr>
              <a:t>；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zh-CN" altLang="en-US" sz="3200" smtClean="0"/>
              <a:t>           语句</a:t>
            </a:r>
            <a:r>
              <a:rPr lang="en-US" altLang="zh-CN" sz="3200" smtClean="0"/>
              <a:t>3</a:t>
            </a:r>
            <a:r>
              <a:rPr lang="zh-CN" altLang="en-US" sz="3200" smtClean="0"/>
              <a:t>；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zh-CN" altLang="en-US" sz="3200" smtClean="0"/>
              <a:t>           语句</a:t>
            </a:r>
            <a:r>
              <a:rPr lang="en-US" altLang="zh-CN" sz="3200" smtClean="0"/>
              <a:t>4</a:t>
            </a:r>
            <a:r>
              <a:rPr lang="zh-CN" altLang="en-US" sz="3200" smtClean="0"/>
              <a:t>；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zh-CN" altLang="en-US" sz="3200" smtClean="0"/>
              <a:t>        </a:t>
            </a:r>
            <a:r>
              <a:rPr lang="en-US" altLang="zh-CN" sz="3200" smtClean="0"/>
              <a:t>}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zh-CN" sz="3200" smtClean="0"/>
              <a:t> </a:t>
            </a:r>
            <a:r>
              <a:rPr lang="zh-CN" altLang="en-US" sz="3200" smtClean="0"/>
              <a:t>语句</a:t>
            </a:r>
            <a:r>
              <a:rPr lang="en-US" altLang="zh-CN" sz="3200" smtClean="0"/>
              <a:t>5</a:t>
            </a:r>
            <a:r>
              <a:rPr lang="zh-CN" altLang="en-US" sz="3200" smtClean="0"/>
              <a:t>；</a:t>
            </a:r>
          </a:p>
        </p:txBody>
      </p:sp>
      <p:sp>
        <p:nvSpPr>
          <p:cNvPr id="62467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11480800" y="6392863"/>
            <a:ext cx="711200" cy="457200"/>
          </a:xfrm>
          <a:prstGeom prst="actionButtonHome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7535334" y="2852739"/>
            <a:ext cx="412961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循环体中语句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和语句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只有在条件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不满足的时候才会执行到</a:t>
            </a: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7247467" y="620714"/>
            <a:ext cx="4445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当条件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满足时，退出循环，执行循环体后面的第一条语句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734734" y="3213100"/>
            <a:ext cx="4417484" cy="1728788"/>
            <a:chOff x="1292" y="2024"/>
            <a:chExt cx="2087" cy="1089"/>
          </a:xfrm>
        </p:grpSpPr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3152" y="2024"/>
              <a:ext cx="227" cy="45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3334" y="2024"/>
              <a:ext cx="45" cy="1089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474" name="AutoShape 10"/>
            <p:cNvSpPr>
              <a:spLocks noChangeArrowheads="1"/>
            </p:cNvSpPr>
            <p:nvPr/>
          </p:nvSpPr>
          <p:spPr bwMode="auto">
            <a:xfrm>
              <a:off x="1292" y="3022"/>
              <a:ext cx="2042" cy="91"/>
            </a:xfrm>
            <a:prstGeom prst="leftArrow">
              <a:avLst>
                <a:gd name="adj1" fmla="val 50000"/>
                <a:gd name="adj2" fmla="val 560989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80940" name="Text Box 12"/>
          <p:cNvSpPr txBox="1">
            <a:spLocks noChangeArrowheads="1"/>
          </p:cNvSpPr>
          <p:nvPr/>
        </p:nvSpPr>
        <p:spPr bwMode="auto">
          <a:xfrm>
            <a:off x="3790952" y="5229225"/>
            <a:ext cx="777663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加入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</a:rPr>
              <a:t>break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语句后，循环的次数要小于等于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</a:rPr>
              <a:t>100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23949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4" grpId="0"/>
      <p:bldP spid="380935" grpId="0"/>
      <p:bldP spid="38094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125538"/>
            <a:ext cx="10871200" cy="511175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 smtClean="0"/>
              <a:t>break</a:t>
            </a:r>
            <a:r>
              <a:rPr lang="zh-CN" altLang="en-US" smtClean="0"/>
              <a:t>语句使用说明</a:t>
            </a:r>
          </a:p>
          <a:p>
            <a:pPr lvl="1">
              <a:spcBef>
                <a:spcPct val="10000"/>
              </a:spcBef>
            </a:pPr>
            <a:r>
              <a:rPr lang="zh-CN" altLang="en-US" sz="3200" smtClean="0"/>
              <a:t>当循环体中引入</a:t>
            </a:r>
            <a:r>
              <a:rPr lang="en-US" altLang="zh-CN" sz="3200" smtClean="0"/>
              <a:t>break</a:t>
            </a:r>
            <a:r>
              <a:rPr lang="zh-CN" altLang="en-US" sz="3200" smtClean="0"/>
              <a:t>语句后，使循环结构有了两个出口：</a:t>
            </a:r>
          </a:p>
          <a:p>
            <a:pPr lvl="2">
              <a:spcBef>
                <a:spcPct val="10000"/>
              </a:spcBef>
              <a:buFont typeface="Times New Roman" pitchFamily="18" charset="0"/>
              <a:buChar char="–"/>
            </a:pPr>
            <a:r>
              <a:rPr lang="zh-CN" altLang="en-US" sz="3200" smtClean="0"/>
              <a:t>出口</a:t>
            </a:r>
            <a:r>
              <a:rPr lang="en-US" altLang="zh-CN" sz="3200" smtClean="0"/>
              <a:t>1</a:t>
            </a:r>
            <a:r>
              <a:rPr lang="zh-CN" altLang="en-US" sz="3200" smtClean="0"/>
              <a:t>：不满足循环条件</a:t>
            </a:r>
          </a:p>
          <a:p>
            <a:pPr lvl="2">
              <a:spcBef>
                <a:spcPct val="10000"/>
              </a:spcBef>
              <a:buFont typeface="Times New Roman" pitchFamily="18" charset="0"/>
              <a:buChar char="–"/>
            </a:pPr>
            <a:r>
              <a:rPr lang="zh-CN" altLang="en-US" sz="3200" smtClean="0"/>
              <a:t>出口</a:t>
            </a:r>
            <a:r>
              <a:rPr lang="en-US" altLang="zh-CN" sz="3200" smtClean="0"/>
              <a:t>2</a:t>
            </a:r>
            <a:r>
              <a:rPr lang="zh-CN" altLang="en-US" sz="3200" smtClean="0"/>
              <a:t>：满足</a:t>
            </a:r>
            <a:r>
              <a:rPr lang="en-US" altLang="zh-CN" sz="3200" smtClean="0"/>
              <a:t>break</a:t>
            </a:r>
            <a:r>
              <a:rPr lang="zh-CN" altLang="en-US" sz="3200" smtClean="0"/>
              <a:t>的条件</a:t>
            </a:r>
          </a:p>
          <a:p>
            <a:pPr lvl="1">
              <a:spcBef>
                <a:spcPct val="10000"/>
              </a:spcBef>
              <a:buFont typeface="Wingdings" pitchFamily="2" charset="2"/>
              <a:buChar char=""/>
            </a:pPr>
            <a:r>
              <a:rPr lang="zh-CN" altLang="en-US" sz="3200" smtClean="0"/>
              <a:t>因此在退出循环后，需要使用</a:t>
            </a:r>
            <a:r>
              <a:rPr lang="en-US" altLang="zh-CN" sz="3200" smtClean="0"/>
              <a:t>if</a:t>
            </a:r>
            <a:r>
              <a:rPr lang="zh-CN" altLang="en-US" sz="3200" smtClean="0"/>
              <a:t>语句分析退出原因，以得出不同的结论：</a:t>
            </a:r>
          </a:p>
          <a:p>
            <a:pPr lvl="2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3200" smtClean="0"/>
              <a:t>if</a:t>
            </a:r>
            <a:r>
              <a:rPr lang="zh-CN" altLang="en-US" sz="3200" smtClean="0"/>
              <a:t>（从出口</a:t>
            </a:r>
            <a:r>
              <a:rPr lang="en-US" altLang="zh-CN" sz="3200" smtClean="0"/>
              <a:t>1</a:t>
            </a:r>
            <a:r>
              <a:rPr lang="zh-CN" altLang="en-US" sz="3200" smtClean="0"/>
              <a:t>出来）结论一；</a:t>
            </a:r>
          </a:p>
          <a:p>
            <a:pPr lvl="2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3200" smtClean="0"/>
              <a:t>else    </a:t>
            </a:r>
            <a:r>
              <a:rPr lang="zh-CN" altLang="en-US" sz="3200" smtClean="0"/>
              <a:t>结论二；</a:t>
            </a:r>
          </a:p>
          <a:p>
            <a:pPr lvl="1">
              <a:spcBef>
                <a:spcPct val="10000"/>
              </a:spcBef>
              <a:buFont typeface="Wingdings" pitchFamily="2" charset="2"/>
              <a:buChar char=""/>
            </a:pPr>
            <a:endParaRPr lang="en-US" altLang="zh-CN" sz="3200" smtClean="0"/>
          </a:p>
        </p:txBody>
      </p:sp>
      <p:sp>
        <p:nvSpPr>
          <p:cNvPr id="63491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11480800" y="6392863"/>
            <a:ext cx="711200" cy="457200"/>
          </a:xfrm>
          <a:prstGeom prst="actionButtonHome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 bldLvl="2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1125538"/>
            <a:ext cx="10871200" cy="5111750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"/>
            </a:pPr>
            <a:r>
              <a:rPr lang="zh-CN" altLang="en-US" sz="3200" smtClean="0"/>
              <a:t>可以通过循环变量的值来判断从那个口出来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mtClean="0"/>
              <a:t>for</a:t>
            </a:r>
            <a:r>
              <a:rPr lang="zh-CN" altLang="en-US" smtClean="0"/>
              <a:t>（</a:t>
            </a:r>
            <a:r>
              <a:rPr lang="en-US" altLang="zh-CN" smtClean="0"/>
              <a:t>i=1</a:t>
            </a:r>
            <a:r>
              <a:rPr lang="zh-CN" altLang="en-US" smtClean="0"/>
              <a:t>；</a:t>
            </a:r>
            <a:r>
              <a:rPr lang="en-US" altLang="zh-CN" smtClean="0"/>
              <a:t>i&lt;=100</a:t>
            </a:r>
            <a:r>
              <a:rPr lang="zh-CN" altLang="en-US" smtClean="0"/>
              <a:t>；</a:t>
            </a:r>
            <a:r>
              <a:rPr lang="en-US" altLang="zh-CN" smtClean="0"/>
              <a:t>i++</a:t>
            </a:r>
            <a:r>
              <a:rPr lang="zh-CN" altLang="en-US" smtClean="0"/>
              <a:t>）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mtClean="0"/>
              <a:t>       </a:t>
            </a:r>
            <a:r>
              <a:rPr lang="en-US" altLang="zh-CN" smtClean="0"/>
              <a:t>{  </a:t>
            </a:r>
            <a:r>
              <a:rPr lang="zh-CN" altLang="en-US" smtClean="0"/>
              <a:t>语句</a:t>
            </a:r>
            <a:r>
              <a:rPr lang="en-US" altLang="zh-CN" smtClean="0"/>
              <a:t>1</a:t>
            </a:r>
            <a:r>
              <a:rPr lang="zh-CN" altLang="en-US" smtClean="0"/>
              <a:t>；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mtClean="0"/>
              <a:t>           语句</a:t>
            </a:r>
            <a:r>
              <a:rPr lang="en-US" altLang="zh-CN" smtClean="0"/>
              <a:t>2</a:t>
            </a:r>
            <a:r>
              <a:rPr lang="zh-CN" altLang="en-US" smtClean="0"/>
              <a:t>；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mtClean="0"/>
              <a:t>           </a:t>
            </a:r>
            <a:r>
              <a:rPr lang="en-US" altLang="zh-CN" smtClean="0">
                <a:solidFill>
                  <a:srgbClr val="FF3300"/>
                </a:solidFill>
              </a:rPr>
              <a:t>if</a:t>
            </a:r>
            <a:r>
              <a:rPr lang="zh-CN" altLang="en-US" smtClean="0">
                <a:solidFill>
                  <a:srgbClr val="FF3300"/>
                </a:solidFill>
              </a:rPr>
              <a:t>（条件</a:t>
            </a:r>
            <a:r>
              <a:rPr lang="en-US" altLang="zh-CN" smtClean="0">
                <a:solidFill>
                  <a:srgbClr val="FF3300"/>
                </a:solidFill>
              </a:rPr>
              <a:t>1</a:t>
            </a:r>
            <a:r>
              <a:rPr lang="zh-CN" altLang="en-US" smtClean="0">
                <a:solidFill>
                  <a:srgbClr val="FF3300"/>
                </a:solidFill>
              </a:rPr>
              <a:t>）</a:t>
            </a:r>
            <a:r>
              <a:rPr lang="en-US" altLang="zh-CN" smtClean="0">
                <a:solidFill>
                  <a:srgbClr val="FF3300"/>
                </a:solidFill>
              </a:rPr>
              <a:t>break</a:t>
            </a:r>
            <a:r>
              <a:rPr lang="zh-CN" altLang="en-US" smtClean="0">
                <a:solidFill>
                  <a:srgbClr val="FF3300"/>
                </a:solidFill>
              </a:rPr>
              <a:t>；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mtClean="0"/>
              <a:t>           语句</a:t>
            </a:r>
            <a:r>
              <a:rPr lang="en-US" altLang="zh-CN" smtClean="0"/>
              <a:t>3</a:t>
            </a:r>
            <a:r>
              <a:rPr lang="zh-CN" altLang="en-US" smtClean="0"/>
              <a:t>；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mtClean="0"/>
              <a:t>           语句</a:t>
            </a:r>
            <a:r>
              <a:rPr lang="en-US" altLang="zh-CN" smtClean="0"/>
              <a:t>4</a:t>
            </a:r>
            <a:r>
              <a:rPr lang="zh-CN" altLang="en-US" smtClean="0"/>
              <a:t>；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mtClean="0"/>
              <a:t>        </a:t>
            </a:r>
            <a:r>
              <a:rPr lang="en-US" altLang="zh-CN" smtClean="0"/>
              <a:t>}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3200" smtClean="0"/>
              <a:t>if( i&gt;100) printf(“exit from </a:t>
            </a:r>
            <a:r>
              <a:rPr lang="zh-CN" altLang="en-US" sz="3200" smtClean="0"/>
              <a:t>出口</a:t>
            </a:r>
            <a:r>
              <a:rPr lang="en-US" altLang="zh-CN" sz="3200" smtClean="0"/>
              <a:t>1“</a:t>
            </a:r>
            <a:r>
              <a:rPr lang="zh-CN" altLang="en-US" sz="3200" smtClean="0"/>
              <a:t>）；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3200" smtClean="0"/>
              <a:t>else printf(“exit from </a:t>
            </a:r>
            <a:r>
              <a:rPr lang="zh-CN" altLang="en-US" sz="3200" smtClean="0"/>
              <a:t>出口</a:t>
            </a:r>
            <a:r>
              <a:rPr lang="en-US" altLang="zh-CN" sz="3200" smtClean="0"/>
              <a:t>2“</a:t>
            </a:r>
            <a:r>
              <a:rPr lang="zh-CN" altLang="en-US" sz="3200" smtClean="0"/>
              <a:t>）；</a:t>
            </a:r>
          </a:p>
        </p:txBody>
      </p:sp>
      <p:sp>
        <p:nvSpPr>
          <p:cNvPr id="64515" name="AutoShape 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11480800" y="6392863"/>
            <a:ext cx="711200" cy="457200"/>
          </a:xfrm>
          <a:prstGeom prst="actionButtonHome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2980" name="AutoShape 4"/>
          <p:cNvSpPr>
            <a:spLocks noChangeArrowheads="1"/>
          </p:cNvSpPr>
          <p:nvPr/>
        </p:nvSpPr>
        <p:spPr bwMode="auto">
          <a:xfrm>
            <a:off x="5403738" y="2000372"/>
            <a:ext cx="4991100" cy="720725"/>
          </a:xfrm>
          <a:prstGeom prst="wedgeRectCallout">
            <a:avLst>
              <a:gd name="adj1" fmla="val -95463"/>
              <a:gd name="adj2" fmla="val -91407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出口一：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</a:rPr>
              <a:t>i&gt;100</a:t>
            </a:r>
          </a:p>
        </p:txBody>
      </p:sp>
      <p:sp>
        <p:nvSpPr>
          <p:cNvPr id="382981" name="AutoShape 5"/>
          <p:cNvSpPr>
            <a:spLocks noChangeArrowheads="1"/>
          </p:cNvSpPr>
          <p:nvPr/>
        </p:nvSpPr>
        <p:spPr bwMode="auto">
          <a:xfrm>
            <a:off x="5498987" y="3368797"/>
            <a:ext cx="5183717" cy="720725"/>
          </a:xfrm>
          <a:prstGeom prst="wedgeRectCallout">
            <a:avLst>
              <a:gd name="adj1" fmla="val -71560"/>
              <a:gd name="adj2" fmla="val -91407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</a:rPr>
              <a:t>出口二：</a:t>
            </a: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</a:rPr>
              <a:t>i&lt;=100</a:t>
            </a:r>
          </a:p>
        </p:txBody>
      </p:sp>
    </p:spTree>
    <p:extLst>
      <p:ext uri="{BB962C8B-B14F-4D97-AF65-F5344CB8AC3E}">
        <p14:creationId xmlns:p14="http://schemas.microsoft.com/office/powerpoint/2010/main" val="179578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2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2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2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2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/>
      <p:bldP spid="38298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46"/>
          <p:cNvSpPr txBox="1">
            <a:spLocks noChangeArrowheads="1"/>
          </p:cNvSpPr>
          <p:nvPr/>
        </p:nvSpPr>
        <p:spPr bwMode="auto">
          <a:xfrm>
            <a:off x="4762501" y="1071564"/>
            <a:ext cx="66675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N</a:t>
            </a:r>
            <a:endParaRPr lang="zh-CN" altLang="en-US" sz="2800" b="1"/>
          </a:p>
        </p:txBody>
      </p:sp>
      <p:cxnSp>
        <p:nvCxnSpPr>
          <p:cNvPr id="65539" name="直接箭头连接符 47"/>
          <p:cNvCxnSpPr>
            <a:cxnSpLocks noChangeShapeType="1"/>
          </p:cNvCxnSpPr>
          <p:nvPr/>
        </p:nvCxnSpPr>
        <p:spPr bwMode="auto">
          <a:xfrm rot="16200000" flipH="1">
            <a:off x="2710921" y="5643563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0" name="直接箭头连接符 48"/>
          <p:cNvCxnSpPr>
            <a:cxnSpLocks noChangeShapeType="1"/>
          </p:cNvCxnSpPr>
          <p:nvPr/>
        </p:nvCxnSpPr>
        <p:spPr bwMode="auto">
          <a:xfrm>
            <a:off x="476251" y="1000125"/>
            <a:ext cx="2556933" cy="269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1" name="直接连接符 49"/>
          <p:cNvCxnSpPr>
            <a:cxnSpLocks noChangeShapeType="1"/>
          </p:cNvCxnSpPr>
          <p:nvPr/>
        </p:nvCxnSpPr>
        <p:spPr bwMode="auto">
          <a:xfrm rot="5400000">
            <a:off x="3726657" y="3536157"/>
            <a:ext cx="37861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2" name="直接连接符 50"/>
          <p:cNvCxnSpPr>
            <a:cxnSpLocks noChangeShapeType="1"/>
          </p:cNvCxnSpPr>
          <p:nvPr/>
        </p:nvCxnSpPr>
        <p:spPr bwMode="auto">
          <a:xfrm rot="10800000" flipV="1">
            <a:off x="2925234" y="5429250"/>
            <a:ext cx="269451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3" name="直接连接符 51"/>
          <p:cNvCxnSpPr>
            <a:cxnSpLocks noChangeShapeType="1"/>
            <a:endCxn id="65544" idx="3"/>
          </p:cNvCxnSpPr>
          <p:nvPr/>
        </p:nvCxnSpPr>
        <p:spPr bwMode="auto">
          <a:xfrm rot="10800000">
            <a:off x="4864100" y="1597026"/>
            <a:ext cx="755651" cy="4763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4" name="流程图: 决策 52"/>
          <p:cNvSpPr>
            <a:spLocks noChangeArrowheads="1"/>
          </p:cNvSpPr>
          <p:nvPr/>
        </p:nvSpPr>
        <p:spPr bwMode="auto">
          <a:xfrm>
            <a:off x="1054100" y="1239839"/>
            <a:ext cx="3810000" cy="714375"/>
          </a:xfrm>
          <a:prstGeom prst="flowChartDecision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lang="zh-CN" altLang="en-US" sz="2800" b="1"/>
              <a:t>表达式</a:t>
            </a:r>
            <a:r>
              <a:rPr lang="en-US" altLang="zh-CN" sz="2800" b="1"/>
              <a:t>1</a:t>
            </a:r>
            <a:endParaRPr lang="zh-CN" altLang="en-US" sz="2800" b="1"/>
          </a:p>
        </p:txBody>
      </p:sp>
      <p:cxnSp>
        <p:nvCxnSpPr>
          <p:cNvPr id="65545" name="直接箭头连接符 53"/>
          <p:cNvCxnSpPr>
            <a:cxnSpLocks noChangeShapeType="1"/>
          </p:cNvCxnSpPr>
          <p:nvPr/>
        </p:nvCxnSpPr>
        <p:spPr bwMode="auto">
          <a:xfrm rot="16200000" flipH="1">
            <a:off x="2744788" y="1071563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6" name="TextBox 54"/>
          <p:cNvSpPr txBox="1">
            <a:spLocks noChangeArrowheads="1"/>
          </p:cNvSpPr>
          <p:nvPr/>
        </p:nvSpPr>
        <p:spPr bwMode="auto">
          <a:xfrm>
            <a:off x="3054351" y="1882776"/>
            <a:ext cx="66674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Y</a:t>
            </a:r>
            <a:endParaRPr lang="zh-CN" altLang="en-US" sz="2800" b="1"/>
          </a:p>
        </p:txBody>
      </p:sp>
      <p:cxnSp>
        <p:nvCxnSpPr>
          <p:cNvPr id="65547" name="直接箭头连接符 55"/>
          <p:cNvCxnSpPr>
            <a:cxnSpLocks noChangeShapeType="1"/>
          </p:cNvCxnSpPr>
          <p:nvPr/>
        </p:nvCxnSpPr>
        <p:spPr bwMode="auto">
          <a:xfrm rot="16200000" flipH="1">
            <a:off x="2744788" y="2130426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8" name="流程图: 决策 56"/>
          <p:cNvSpPr>
            <a:spLocks noChangeArrowheads="1"/>
          </p:cNvSpPr>
          <p:nvPr/>
        </p:nvSpPr>
        <p:spPr bwMode="auto">
          <a:xfrm>
            <a:off x="952501" y="3286126"/>
            <a:ext cx="4000500" cy="714375"/>
          </a:xfrm>
          <a:prstGeom prst="flowChartDecision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lang="zh-CN" altLang="en-US" sz="2800" b="1"/>
              <a:t>表达式</a:t>
            </a:r>
            <a:r>
              <a:rPr lang="en-US" altLang="zh-CN" sz="2800" b="1"/>
              <a:t>2</a:t>
            </a:r>
            <a:endParaRPr lang="zh-CN" altLang="en-US" sz="2800" b="1"/>
          </a:p>
        </p:txBody>
      </p:sp>
      <p:sp>
        <p:nvSpPr>
          <p:cNvPr id="65549" name="TextBox 57"/>
          <p:cNvSpPr txBox="1">
            <a:spLocks noChangeArrowheads="1"/>
          </p:cNvSpPr>
          <p:nvPr/>
        </p:nvSpPr>
        <p:spPr bwMode="auto">
          <a:xfrm>
            <a:off x="3054351" y="3929064"/>
            <a:ext cx="66674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N</a:t>
            </a:r>
            <a:endParaRPr lang="zh-CN" altLang="en-US" sz="2800" b="1"/>
          </a:p>
        </p:txBody>
      </p:sp>
      <p:cxnSp>
        <p:nvCxnSpPr>
          <p:cNvPr id="65550" name="直接箭头连接符 58"/>
          <p:cNvCxnSpPr>
            <a:cxnSpLocks noChangeShapeType="1"/>
          </p:cNvCxnSpPr>
          <p:nvPr/>
        </p:nvCxnSpPr>
        <p:spPr bwMode="auto">
          <a:xfrm rot="16200000" flipH="1">
            <a:off x="2744788" y="4214813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1" name="直接连接符 60"/>
          <p:cNvCxnSpPr>
            <a:cxnSpLocks noChangeShapeType="1"/>
          </p:cNvCxnSpPr>
          <p:nvPr/>
        </p:nvCxnSpPr>
        <p:spPr bwMode="auto">
          <a:xfrm rot="10800000">
            <a:off x="476251" y="5199064"/>
            <a:ext cx="2459567" cy="158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2" name="直接连接符 61"/>
          <p:cNvCxnSpPr>
            <a:cxnSpLocks noChangeShapeType="1"/>
          </p:cNvCxnSpPr>
          <p:nvPr/>
        </p:nvCxnSpPr>
        <p:spPr bwMode="auto">
          <a:xfrm rot="16200000" flipV="1">
            <a:off x="-1631156" y="3107532"/>
            <a:ext cx="421481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3" name="直接连接符 63"/>
          <p:cNvCxnSpPr>
            <a:cxnSpLocks noChangeShapeType="1"/>
          </p:cNvCxnSpPr>
          <p:nvPr/>
        </p:nvCxnSpPr>
        <p:spPr bwMode="auto">
          <a:xfrm rot="5400000">
            <a:off x="2792942" y="5072063"/>
            <a:ext cx="285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4" name="直接连接符 64"/>
          <p:cNvCxnSpPr>
            <a:cxnSpLocks noChangeShapeType="1"/>
          </p:cNvCxnSpPr>
          <p:nvPr/>
        </p:nvCxnSpPr>
        <p:spPr bwMode="auto">
          <a:xfrm rot="10800000">
            <a:off x="5048251" y="3643313"/>
            <a:ext cx="5715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5" name="TextBox 67"/>
          <p:cNvSpPr txBox="1">
            <a:spLocks noChangeArrowheads="1"/>
          </p:cNvSpPr>
          <p:nvPr/>
        </p:nvSpPr>
        <p:spPr bwMode="auto">
          <a:xfrm>
            <a:off x="4857751" y="3143251"/>
            <a:ext cx="59901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Y</a:t>
            </a:r>
            <a:endParaRPr lang="zh-CN" altLang="en-US" sz="2800" b="1"/>
          </a:p>
        </p:txBody>
      </p:sp>
      <p:sp>
        <p:nvSpPr>
          <p:cNvPr id="65556" name="流程图: 过程 68"/>
          <p:cNvSpPr>
            <a:spLocks noChangeArrowheads="1"/>
          </p:cNvSpPr>
          <p:nvPr/>
        </p:nvSpPr>
        <p:spPr bwMode="auto">
          <a:xfrm>
            <a:off x="1854200" y="2349501"/>
            <a:ext cx="2286000" cy="500063"/>
          </a:xfrm>
          <a:prstGeom prst="flowChart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lang="en-US" altLang="zh-CN" sz="2800" b="1"/>
              <a:t>……</a:t>
            </a:r>
            <a:endParaRPr lang="zh-CN" altLang="en-US" sz="2800" b="1"/>
          </a:p>
        </p:txBody>
      </p:sp>
      <p:cxnSp>
        <p:nvCxnSpPr>
          <p:cNvPr id="65557" name="直接箭头连接符 69"/>
          <p:cNvCxnSpPr>
            <a:cxnSpLocks noChangeShapeType="1"/>
          </p:cNvCxnSpPr>
          <p:nvPr/>
        </p:nvCxnSpPr>
        <p:spPr bwMode="auto">
          <a:xfrm rot="16200000" flipH="1">
            <a:off x="2738438" y="3071813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8" name="流程图: 过程 70"/>
          <p:cNvSpPr>
            <a:spLocks noChangeArrowheads="1"/>
          </p:cNvSpPr>
          <p:nvPr/>
        </p:nvSpPr>
        <p:spPr bwMode="auto">
          <a:xfrm>
            <a:off x="1837267" y="4395788"/>
            <a:ext cx="2286000" cy="500062"/>
          </a:xfrm>
          <a:prstGeom prst="flowChart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lang="en-US" altLang="zh-CN" sz="2800" b="1"/>
              <a:t>……</a:t>
            </a:r>
            <a:endParaRPr lang="zh-CN" altLang="en-US" sz="2800" b="1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1428751" y="142875"/>
            <a:ext cx="3333749" cy="584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0000"/>
                </a:solidFill>
              </a:rPr>
              <a:t>break</a:t>
            </a:r>
            <a:r>
              <a:rPr lang="zh-CN" altLang="zh-CN" sz="3200" b="1">
                <a:solidFill>
                  <a:srgbClr val="FF0000"/>
                </a:solidFill>
              </a:rPr>
              <a:t>语句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77" name="圆角矩形标注 76"/>
          <p:cNvSpPr>
            <a:spLocks noChangeArrowheads="1"/>
          </p:cNvSpPr>
          <p:nvPr/>
        </p:nvSpPr>
        <p:spPr bwMode="auto">
          <a:xfrm>
            <a:off x="2190751" y="5857875"/>
            <a:ext cx="3429000" cy="571500"/>
          </a:xfrm>
          <a:prstGeom prst="wedgeRoundRectCallout">
            <a:avLst>
              <a:gd name="adj1" fmla="val 42292"/>
              <a:gd name="adj2" fmla="val -445116"/>
              <a:gd name="adj3" fmla="val 16667"/>
            </a:avLst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强行退出循环</a:t>
            </a:r>
          </a:p>
        </p:txBody>
      </p:sp>
      <p:pic>
        <p:nvPicPr>
          <p:cNvPr id="65561" name="图片 51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6143625"/>
            <a:ext cx="62653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87338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break</a:t>
            </a:r>
            <a:r>
              <a:rPr lang="zh-CN" altLang="en-US" smtClean="0"/>
              <a:t>语句提前终止循环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814" y="1459868"/>
            <a:ext cx="1051560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400" smtClean="0">
                <a:solidFill>
                  <a:schemeClr val="accent1"/>
                </a:solidFill>
              </a:rPr>
              <a:t>【</a:t>
            </a:r>
            <a:r>
              <a:rPr lang="zh-CN" altLang="en-US" sz="2400" smtClean="0">
                <a:solidFill>
                  <a:schemeClr val="accent1"/>
                </a:solidFill>
              </a:rPr>
              <a:t>例</a:t>
            </a:r>
            <a:r>
              <a:rPr lang="en-US" altLang="zh-CN" sz="2400" smtClean="0">
                <a:solidFill>
                  <a:schemeClr val="accent1"/>
                </a:solidFill>
              </a:rPr>
              <a:t>5.4】</a:t>
            </a:r>
            <a:r>
              <a:rPr lang="zh-CN" altLang="en-US" sz="2400">
                <a:solidFill>
                  <a:schemeClr val="accent1"/>
                </a:solidFill>
              </a:rPr>
              <a:t>在全系</a:t>
            </a:r>
            <a:r>
              <a:rPr lang="en-US" altLang="zh-CN" sz="2400">
                <a:solidFill>
                  <a:schemeClr val="accent1"/>
                </a:solidFill>
              </a:rPr>
              <a:t>1000</a:t>
            </a:r>
            <a:r>
              <a:rPr lang="zh-CN" altLang="en-US" sz="2400">
                <a:solidFill>
                  <a:schemeClr val="accent1"/>
                </a:solidFill>
              </a:rPr>
              <a:t>名学生中举行慈善募捐，当总数达到</a:t>
            </a:r>
            <a:r>
              <a:rPr lang="en-US" altLang="zh-CN" sz="2400">
                <a:solidFill>
                  <a:schemeClr val="accent1"/>
                </a:solidFill>
              </a:rPr>
              <a:t>10</a:t>
            </a:r>
            <a:r>
              <a:rPr lang="zh-CN" altLang="en-US" sz="2400">
                <a:solidFill>
                  <a:schemeClr val="accent1"/>
                </a:solidFill>
              </a:rPr>
              <a:t>万元时就结束，统计此时捐款的人数以及平均每人捐款的数目。</a:t>
            </a:r>
          </a:p>
        </p:txBody>
      </p:sp>
    </p:spTree>
    <p:extLst>
      <p:ext uri="{BB962C8B-B14F-4D97-AF65-F5344CB8AC3E}">
        <p14:creationId xmlns:p14="http://schemas.microsoft.com/office/powerpoint/2010/main" val="238190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10363200" cy="1143000"/>
          </a:xfrm>
        </p:spPr>
        <p:txBody>
          <a:bodyPr/>
          <a:lstStyle/>
          <a:p>
            <a:r>
              <a:rPr lang="zh-CN" altLang="en-US" sz="4300" smtClean="0">
                <a:solidFill>
                  <a:srgbClr val="0000CC"/>
                </a:solidFill>
              </a:rPr>
              <a:t>循环结构流程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4559300" y="3810000"/>
            <a:ext cx="30734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rgbClr val="990099"/>
                </a:solidFill>
                <a:latin typeface="Times New Roman" pitchFamily="18" charset="0"/>
              </a:rPr>
              <a:t>语句组</a:t>
            </a:r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6096000" y="1735138"/>
            <a:ext cx="0" cy="6858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>
            <a:off x="6096000" y="3124200"/>
            <a:ext cx="0" cy="6858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2" name="AutoShape 6"/>
          <p:cNvSpPr>
            <a:spLocks noChangeArrowheads="1"/>
          </p:cNvSpPr>
          <p:nvPr/>
        </p:nvSpPr>
        <p:spPr bwMode="auto">
          <a:xfrm>
            <a:off x="3983567" y="2420938"/>
            <a:ext cx="4224867" cy="762000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rgbClr val="0000CC"/>
                </a:solidFill>
                <a:latin typeface="Times New Roman" pitchFamily="18" charset="0"/>
              </a:rPr>
              <a:t>条件</a:t>
            </a:r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 flipV="1">
            <a:off x="3251200" y="1905000"/>
            <a:ext cx="28448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V="1">
            <a:off x="6096000" y="4495800"/>
            <a:ext cx="0" cy="6858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 flipV="1">
            <a:off x="3251200" y="5181600"/>
            <a:ext cx="28448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>
            <a:off x="3251200" y="1905000"/>
            <a:ext cx="0" cy="3276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>
            <a:off x="6197600" y="5715000"/>
            <a:ext cx="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6096000" y="3200400"/>
            <a:ext cx="101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Y</a:t>
            </a: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8343900" y="2395538"/>
            <a:ext cx="101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N</a:t>
            </a:r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V="1">
            <a:off x="8128000" y="2819400"/>
            <a:ext cx="9144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9042400" y="2819400"/>
            <a:ext cx="0" cy="2895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 flipV="1">
            <a:off x="6197600" y="5715000"/>
            <a:ext cx="2844800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6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nimBg="1" autoUpdateAnimBg="0"/>
      <p:bldP spid="96260" grpId="0" animBg="1"/>
      <p:bldP spid="96261" grpId="0" animBg="1"/>
      <p:bldP spid="96262" grpId="0" animBg="1" autoUpdateAnimBg="0"/>
      <p:bldP spid="96263" grpId="0" animBg="1"/>
      <p:bldP spid="96264" grpId="0" animBg="1"/>
      <p:bldP spid="96265" grpId="0" animBg="1"/>
      <p:bldP spid="96266" grpId="0" animBg="1"/>
      <p:bldP spid="96267" grpId="0" animBg="1"/>
      <p:bldP spid="96268" grpId="0" autoUpdateAnimBg="0"/>
      <p:bldP spid="96269" grpId="0" autoUpdateAnimBg="0"/>
      <p:bldP spid="96270" grpId="0" animBg="1"/>
      <p:bldP spid="96271" grpId="0" animBg="1"/>
      <p:bldP spid="9627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break</a:t>
            </a:r>
            <a:r>
              <a:rPr lang="zh-CN" altLang="en-US" smtClean="0"/>
              <a:t>语句提前终止循环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814" y="1459868"/>
            <a:ext cx="4989812" cy="269917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400" smtClean="0">
                <a:solidFill>
                  <a:schemeClr val="accent1"/>
                </a:solidFill>
              </a:rPr>
              <a:t>【</a:t>
            </a:r>
            <a:r>
              <a:rPr lang="zh-CN" altLang="en-US" sz="2400" smtClean="0">
                <a:solidFill>
                  <a:schemeClr val="accent1"/>
                </a:solidFill>
              </a:rPr>
              <a:t>例</a:t>
            </a:r>
            <a:r>
              <a:rPr lang="en-US" altLang="zh-CN" sz="2400" smtClean="0">
                <a:solidFill>
                  <a:schemeClr val="accent1"/>
                </a:solidFill>
              </a:rPr>
              <a:t>5.4】</a:t>
            </a:r>
            <a:r>
              <a:rPr lang="zh-CN" altLang="en-US" sz="2400">
                <a:solidFill>
                  <a:schemeClr val="accent1"/>
                </a:solidFill>
              </a:rPr>
              <a:t>在全系</a:t>
            </a:r>
            <a:r>
              <a:rPr lang="en-US" altLang="zh-CN" sz="2400">
                <a:solidFill>
                  <a:schemeClr val="accent1"/>
                </a:solidFill>
              </a:rPr>
              <a:t>1000</a:t>
            </a:r>
            <a:r>
              <a:rPr lang="zh-CN" altLang="en-US" sz="2400">
                <a:solidFill>
                  <a:schemeClr val="accent1"/>
                </a:solidFill>
              </a:rPr>
              <a:t>名学生中举行慈善募捐，当总数达到</a:t>
            </a:r>
            <a:r>
              <a:rPr lang="en-US" altLang="zh-CN" sz="2400">
                <a:solidFill>
                  <a:schemeClr val="accent1"/>
                </a:solidFill>
              </a:rPr>
              <a:t>10</a:t>
            </a:r>
            <a:r>
              <a:rPr lang="zh-CN" altLang="en-US" sz="2400">
                <a:solidFill>
                  <a:schemeClr val="accent1"/>
                </a:solidFill>
              </a:rPr>
              <a:t>万元时就结束，统计此时捐款的人数以及平均每人捐款的数目。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839" y="585787"/>
            <a:ext cx="2686050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16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983189" y="294968"/>
            <a:ext cx="10240334" cy="644504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 b="1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#define SUM </a:t>
            </a:r>
            <a:r>
              <a:rPr lang="en-US" altLang="zh-CN" sz="2000" b="1" smtClean="0"/>
              <a:t>100000	</a:t>
            </a:r>
            <a:r>
              <a:rPr lang="en-US" altLang="zh-CN" sz="2000" b="1" smtClean="0">
                <a:solidFill>
                  <a:srgbClr val="008000"/>
                </a:solidFill>
              </a:rPr>
              <a:t>//</a:t>
            </a:r>
            <a:r>
              <a:rPr lang="zh-CN" altLang="en-US" sz="2000" b="1">
                <a:solidFill>
                  <a:srgbClr val="008000"/>
                </a:solidFill>
              </a:rPr>
              <a:t>指定符号常量</a:t>
            </a:r>
            <a:r>
              <a:rPr lang="en-US" altLang="zh-CN" sz="2000" b="1">
                <a:solidFill>
                  <a:srgbClr val="008000"/>
                </a:solidFill>
              </a:rPr>
              <a:t>SUM</a:t>
            </a:r>
            <a:r>
              <a:rPr lang="zh-CN" altLang="en-US" sz="2000" b="1">
                <a:solidFill>
                  <a:srgbClr val="008000"/>
                </a:solidFill>
              </a:rPr>
              <a:t>代表</a:t>
            </a:r>
            <a:r>
              <a:rPr lang="en-US" altLang="zh-CN" sz="2000" b="1">
                <a:solidFill>
                  <a:srgbClr val="008000"/>
                </a:solidFill>
              </a:rPr>
              <a:t>10</a:t>
            </a:r>
            <a:r>
              <a:rPr lang="zh-CN" altLang="en-US" sz="2000" b="1">
                <a:solidFill>
                  <a:srgbClr val="008000"/>
                </a:solidFill>
              </a:rPr>
              <a:t>万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float amount,aver,total;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for (i=1,total=0;i&lt;=1000;i++)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	printf("please enter amount:");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	scanf("%f",&amp;amount);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	total=total+amount;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	if(total&gt;=SUM) </a:t>
            </a:r>
            <a:r>
              <a:rPr lang="en-US" altLang="zh-CN" sz="2000" b="1">
                <a:solidFill>
                  <a:schemeClr val="accent6"/>
                </a:solidFill>
              </a:rPr>
              <a:t>break;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aver=total/i;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printf("num=%d\naver=%10.2f\n",i,aver);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}</a:t>
            </a:r>
            <a:endParaRPr lang="en-US" altLang="zh-CN" sz="2000" b="1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break</a:t>
            </a:r>
            <a:r>
              <a:rPr lang="zh-CN" altLang="en-US"/>
              <a:t>语句提前终止循环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400" b="1" smtClean="0"/>
              <a:t>break;</a:t>
            </a:r>
            <a:endParaRPr lang="zh-CN" altLang="en-US" sz="24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9"/>
            <a:ext cx="9286461" cy="226997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作用：使</a:t>
            </a:r>
            <a:r>
              <a:rPr lang="zh-CN" altLang="en-US" sz="2400">
                <a:solidFill>
                  <a:schemeClr val="tx1"/>
                </a:solidFill>
              </a:rPr>
              <a:t>流程跳到循环体之外，接着执行循环体下面的语句。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sz="24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注意：</a:t>
            </a:r>
            <a:r>
              <a:rPr lang="en-US" altLang="zh-CN" sz="2400" smtClean="0">
                <a:solidFill>
                  <a:schemeClr val="tx1"/>
                </a:solidFill>
              </a:rPr>
              <a:t>break</a:t>
            </a:r>
            <a:r>
              <a:rPr lang="zh-CN" altLang="en-US" sz="2400">
                <a:solidFill>
                  <a:schemeClr val="tx1"/>
                </a:solidFill>
              </a:rPr>
              <a:t>语句只能用于循环语句和</a:t>
            </a:r>
            <a:r>
              <a:rPr lang="en-US" altLang="zh-CN" sz="2400">
                <a:solidFill>
                  <a:schemeClr val="tx1"/>
                </a:solidFill>
              </a:rPr>
              <a:t>switch</a:t>
            </a:r>
            <a:r>
              <a:rPr lang="zh-CN" altLang="en-US" sz="2400">
                <a:solidFill>
                  <a:schemeClr val="tx1"/>
                </a:solidFill>
              </a:rPr>
              <a:t>语句之中，而不能单独使用。</a:t>
            </a:r>
          </a:p>
        </p:txBody>
      </p:sp>
    </p:spTree>
    <p:extLst>
      <p:ext uri="{BB962C8B-B14F-4D97-AF65-F5344CB8AC3E}">
        <p14:creationId xmlns:p14="http://schemas.microsoft.com/office/powerpoint/2010/main" val="24104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955" y="427704"/>
            <a:ext cx="4380271" cy="578736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zh-CN" altLang="zh-CN" smtClean="0"/>
              <a:t>例</a:t>
            </a:r>
            <a:r>
              <a:rPr lang="en-US" altLang="zh-CN" smtClean="0"/>
              <a:t>5.9</a:t>
            </a:r>
            <a:r>
              <a:rPr lang="zh-CN" altLang="zh-CN" smtClean="0"/>
              <a:t>输入一个大于</a:t>
            </a:r>
            <a:r>
              <a:rPr lang="en-US" altLang="zh-CN" smtClean="0"/>
              <a:t>3</a:t>
            </a:r>
            <a:r>
              <a:rPr lang="zh-CN" altLang="zh-CN" smtClean="0"/>
              <a:t>的整数</a:t>
            </a:r>
            <a:r>
              <a:rPr lang="en-US" altLang="zh-CN" smtClean="0"/>
              <a:t>n</a:t>
            </a:r>
            <a:r>
              <a:rPr lang="zh-CN" altLang="zh-CN" smtClean="0"/>
              <a:t>，判定它是否素数</a:t>
            </a:r>
            <a:r>
              <a:rPr lang="en-US" altLang="zh-CN" smtClean="0"/>
              <a:t>(prime</a:t>
            </a:r>
            <a:r>
              <a:rPr lang="zh-CN" altLang="zh-CN" smtClean="0"/>
              <a:t>，又称质数</a:t>
            </a:r>
            <a:r>
              <a:rPr lang="en-US" altLang="zh-CN" smtClean="0"/>
              <a:t>)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 smtClean="0"/>
              <a:t>解题思路：</a:t>
            </a:r>
          </a:p>
          <a:p>
            <a:pPr lvl="1"/>
            <a:r>
              <a:rPr lang="zh-CN" altLang="zh-CN" smtClean="0"/>
              <a:t>让</a:t>
            </a:r>
            <a:r>
              <a:rPr lang="en-US" altLang="zh-CN" smtClean="0"/>
              <a:t>n</a:t>
            </a:r>
            <a:r>
              <a:rPr lang="zh-CN" altLang="zh-CN" smtClean="0"/>
              <a:t>被</a:t>
            </a:r>
            <a:r>
              <a:rPr lang="en-US" altLang="zh-CN" smtClean="0"/>
              <a:t>i</a:t>
            </a:r>
            <a:r>
              <a:rPr lang="zh-CN" altLang="en-US" smtClean="0"/>
              <a:t>整</a:t>
            </a:r>
            <a:r>
              <a:rPr lang="zh-CN" altLang="zh-CN" smtClean="0"/>
              <a:t>除</a:t>
            </a:r>
            <a:r>
              <a:rPr lang="en-US" altLang="zh-CN" smtClean="0"/>
              <a:t>(i</a:t>
            </a:r>
            <a:r>
              <a:rPr lang="zh-CN" altLang="zh-CN" smtClean="0"/>
              <a:t>的值从</a:t>
            </a:r>
            <a:r>
              <a:rPr lang="en-US" altLang="zh-CN" smtClean="0"/>
              <a:t>2</a:t>
            </a:r>
            <a:r>
              <a:rPr lang="zh-CN" altLang="zh-CN" smtClean="0"/>
              <a:t>变到</a:t>
            </a:r>
            <a:r>
              <a:rPr lang="en-US" altLang="zh-CN" smtClean="0"/>
              <a:t>n-1)</a:t>
            </a:r>
          </a:p>
          <a:p>
            <a:pPr lvl="1"/>
            <a:r>
              <a:rPr lang="zh-CN" altLang="zh-CN" smtClean="0"/>
              <a:t>如果</a:t>
            </a:r>
            <a:r>
              <a:rPr lang="en-US" altLang="zh-CN" smtClean="0"/>
              <a:t>n</a:t>
            </a:r>
            <a:r>
              <a:rPr lang="zh-CN" altLang="zh-CN" smtClean="0"/>
              <a:t>能被</a:t>
            </a:r>
            <a:r>
              <a:rPr lang="en-US" altLang="zh-CN" smtClean="0"/>
              <a:t>2</a:t>
            </a:r>
            <a:r>
              <a:rPr lang="zh-CN" altLang="zh-CN" smtClean="0"/>
              <a:t>～</a:t>
            </a:r>
            <a:r>
              <a:rPr lang="en-US" altLang="zh-CN" smtClean="0"/>
              <a:t>(n-1)</a:t>
            </a:r>
            <a:r>
              <a:rPr lang="zh-CN" altLang="zh-CN" smtClean="0"/>
              <a:t>之中任何一个整数整除，则表示</a:t>
            </a:r>
            <a:r>
              <a:rPr lang="en-US" altLang="zh-CN" smtClean="0"/>
              <a:t>n</a:t>
            </a:r>
            <a:r>
              <a:rPr lang="zh-CN" altLang="zh-CN" smtClean="0"/>
              <a:t>肯定不是素数，不必再继续被后面的整数除，因此，可以提前结束循环</a:t>
            </a:r>
            <a:endParaRPr lang="en-US" altLang="zh-CN" smtClean="0"/>
          </a:p>
          <a:p>
            <a:pPr lvl="1"/>
            <a:r>
              <a:rPr lang="zh-CN" altLang="zh-CN" smtClean="0"/>
              <a:t>注意：此时</a:t>
            </a:r>
            <a:r>
              <a:rPr lang="en-US" altLang="zh-CN" smtClean="0"/>
              <a:t>i</a:t>
            </a:r>
            <a:r>
              <a:rPr lang="zh-CN" altLang="zh-CN" smtClean="0"/>
              <a:t>的值必然小于</a:t>
            </a:r>
            <a:r>
              <a:rPr lang="en-US" altLang="zh-CN" smtClean="0"/>
              <a:t>n</a:t>
            </a:r>
            <a:endParaRPr lang="zh-CN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7589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7590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7591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7592" name="Rectangle 1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7593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7594" name="图片 9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867" y="5937250"/>
            <a:ext cx="123613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149" y="184666"/>
            <a:ext cx="5967375" cy="519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11034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1" y="857250"/>
            <a:ext cx="10668000" cy="550068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#include &lt;stdio.h&gt;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int main()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{ int n,i;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 printf(“n=?");  scanf("%d",&amp;n);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 for (i=2;i&lt;=n-1;i++)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     if(n%i==0) break;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 if(i&lt;n) printf("%d is not\n",n);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 else printf("%d is\n",n);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 return 0;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}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37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38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39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40" name="Rectangle 1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9641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1" y="5264151"/>
            <a:ext cx="20955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1" y="5246688"/>
            <a:ext cx="3333751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4" name="图片 11" descr="Untitl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867" y="5937250"/>
            <a:ext cx="123613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95396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1" y="857250"/>
            <a:ext cx="10668000" cy="550068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#include &lt;stdio.h&gt;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int main()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{ int n,i;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 printf(“n=?");  scanf("%d",&amp;n);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 for (i=2;i&lt;=n-1;i++)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     if(n%i==0) break;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 if(i&lt;n) printf("%d is not\n",n);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 else printf("%d is\n",n);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 return 0;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}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662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663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664" name="Rectangle 1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665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762501" y="2928938"/>
            <a:ext cx="952500" cy="5000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66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01377" name="Object 1"/>
          <p:cNvGraphicFramePr>
            <a:graphicFrameLocks noChangeAspect="1"/>
          </p:cNvGraphicFramePr>
          <p:nvPr/>
        </p:nvGraphicFramePr>
        <p:xfrm>
          <a:off x="5334000" y="1643064"/>
          <a:ext cx="1143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公式" r:id="rId3" imgW="241300" imgH="228600" progId="Equation.3">
                  <p:embed/>
                </p:oleObj>
              </mc:Choice>
              <mc:Fallback>
                <p:oleObj name="公式" r:id="rId3" imgW="241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43064"/>
                        <a:ext cx="11430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715252" y="2928939"/>
            <a:ext cx="314324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k=sqrt(n);</a:t>
            </a:r>
          </a:p>
        </p:txBody>
      </p: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>
            <a:off x="7143751" y="3000375"/>
            <a:ext cx="952500" cy="57150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 flipV="1">
            <a:off x="7143751" y="2928939"/>
            <a:ext cx="1428749" cy="71437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0672" name="图片 16" descr="Untitl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867" y="5937250"/>
            <a:ext cx="123613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17676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1" y="857250"/>
            <a:ext cx="10668000" cy="550068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#include &lt;stdio.h&gt;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int main()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{ int n,i,</a:t>
            </a:r>
            <a:r>
              <a:rPr lang="en-US" altLang="zh-CN" sz="2800" smtClean="0">
                <a:solidFill>
                  <a:srgbClr val="FF0000"/>
                </a:solidFill>
              </a:rPr>
              <a:t>k</a:t>
            </a:r>
            <a:r>
              <a:rPr lang="en-US" altLang="zh-CN" sz="2800" smtClean="0"/>
              <a:t>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 printf(“n=?");  scanf("%d",&amp;n);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 for (i=2; i&lt;=</a:t>
            </a:r>
            <a:r>
              <a:rPr lang="en-US" altLang="zh-CN" sz="2800" smtClean="0">
                <a:solidFill>
                  <a:srgbClr val="FF0000"/>
                </a:solidFill>
              </a:rPr>
              <a:t>k</a:t>
            </a:r>
            <a:r>
              <a:rPr lang="en-US" altLang="zh-CN" sz="2800" smtClean="0"/>
              <a:t>; i++)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     if(n%i==0) break;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 if(i&lt;</a:t>
            </a:r>
            <a:r>
              <a:rPr lang="en-US" altLang="zh-CN" sz="2800" smtClean="0">
                <a:solidFill>
                  <a:srgbClr val="FF0000"/>
                </a:solidFill>
              </a:rPr>
              <a:t>=k</a:t>
            </a:r>
            <a:r>
              <a:rPr lang="en-US" altLang="zh-CN" sz="2800" smtClean="0"/>
              <a:t>) printf("%d is not\n",n);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 else printf("%d is\n",n);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 return 0;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}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685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686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687" name="Rectangle 1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688" name="Rectangle 1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689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69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691" name="TextBox 15"/>
          <p:cNvSpPr txBox="1">
            <a:spLocks noChangeArrowheads="1"/>
          </p:cNvSpPr>
          <p:nvPr/>
        </p:nvSpPr>
        <p:spPr bwMode="auto">
          <a:xfrm>
            <a:off x="7715252" y="2928939"/>
            <a:ext cx="314324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k=sqrt(n);</a:t>
            </a:r>
          </a:p>
        </p:txBody>
      </p:sp>
      <p:cxnSp>
        <p:nvCxnSpPr>
          <p:cNvPr id="71692" name="直接连接符 17"/>
          <p:cNvCxnSpPr>
            <a:cxnSpLocks noChangeShapeType="1"/>
          </p:cNvCxnSpPr>
          <p:nvPr/>
        </p:nvCxnSpPr>
        <p:spPr bwMode="auto">
          <a:xfrm>
            <a:off x="7143751" y="3000375"/>
            <a:ext cx="952500" cy="57150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3" name="直接连接符 18"/>
          <p:cNvCxnSpPr>
            <a:cxnSpLocks noChangeShapeType="1"/>
          </p:cNvCxnSpPr>
          <p:nvPr/>
        </p:nvCxnSpPr>
        <p:spPr bwMode="auto">
          <a:xfrm flipV="1">
            <a:off x="7143751" y="2928939"/>
            <a:ext cx="1428749" cy="71437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4" name="TextBox 16"/>
          <p:cNvSpPr txBox="1">
            <a:spLocks noChangeArrowheads="1"/>
          </p:cNvSpPr>
          <p:nvPr/>
        </p:nvSpPr>
        <p:spPr bwMode="auto">
          <a:xfrm>
            <a:off x="4286251" y="1357314"/>
            <a:ext cx="476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#include &lt;math.h&gt;</a:t>
            </a:r>
          </a:p>
        </p:txBody>
      </p:sp>
      <p:cxnSp>
        <p:nvCxnSpPr>
          <p:cNvPr id="71695" name="直接连接符 19"/>
          <p:cNvCxnSpPr>
            <a:cxnSpLocks noChangeShapeType="1"/>
          </p:cNvCxnSpPr>
          <p:nvPr/>
        </p:nvCxnSpPr>
        <p:spPr bwMode="auto">
          <a:xfrm>
            <a:off x="3714751" y="1428750"/>
            <a:ext cx="952500" cy="57150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6" name="直接连接符 20"/>
          <p:cNvCxnSpPr>
            <a:cxnSpLocks noChangeShapeType="1"/>
          </p:cNvCxnSpPr>
          <p:nvPr/>
        </p:nvCxnSpPr>
        <p:spPr bwMode="auto">
          <a:xfrm flipV="1">
            <a:off x="3714751" y="1357314"/>
            <a:ext cx="1428749" cy="71437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1697" name="图片 16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867" y="5937250"/>
            <a:ext cx="123613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049851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376"/>
            <a:ext cx="12192000" cy="64611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5.7.2 </a:t>
            </a:r>
            <a:r>
              <a:rPr lang="zh-CN" altLang="zh-CN" sz="3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用</a:t>
            </a:r>
            <a:r>
              <a:rPr lang="en-US" altLang="zh-CN" sz="3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continue</a:t>
            </a:r>
            <a:r>
              <a:rPr lang="zh-CN" altLang="zh-CN" sz="3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语句提前结束本次循环</a:t>
            </a:r>
            <a:endParaRPr lang="zh-CN" altLang="en-US" sz="3600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1" y="1785938"/>
            <a:ext cx="10191749" cy="2214562"/>
          </a:xfrm>
        </p:spPr>
        <p:txBody>
          <a:bodyPr/>
          <a:lstStyle/>
          <a:p>
            <a:r>
              <a:rPr lang="zh-CN" altLang="zh-CN" smtClean="0"/>
              <a:t>有时并不希望终止整个循环的操作，而只希望提前结束本次循环，而接着执行下次循环。这时可以用</a:t>
            </a:r>
            <a:r>
              <a:rPr lang="en-US" altLang="zh-CN" smtClean="0"/>
              <a:t>continue</a:t>
            </a:r>
            <a:r>
              <a:rPr lang="zh-CN" altLang="zh-CN" smtClean="0"/>
              <a:t>语句</a:t>
            </a:r>
            <a:endParaRPr lang="en-US" altLang="zh-CN" smtClean="0"/>
          </a:p>
        </p:txBody>
      </p:sp>
      <p:pic>
        <p:nvPicPr>
          <p:cNvPr id="72708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6143625"/>
            <a:ext cx="62653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50703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8900"/>
            <a:ext cx="10515600" cy="1310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5.5】</a:t>
            </a:r>
            <a:r>
              <a:rPr lang="zh-CN" altLang="en-US" sz="2000">
                <a:solidFill>
                  <a:schemeClr val="accent1"/>
                </a:solidFill>
              </a:rPr>
              <a:t>要求输出</a:t>
            </a:r>
            <a:r>
              <a:rPr lang="en-US" altLang="zh-CN" sz="2000">
                <a:solidFill>
                  <a:schemeClr val="accent1"/>
                </a:solidFill>
              </a:rPr>
              <a:t>100</a:t>
            </a:r>
            <a:r>
              <a:rPr lang="zh-CN" altLang="en-US" sz="2000">
                <a:solidFill>
                  <a:schemeClr val="accent1"/>
                </a:solidFill>
              </a:rPr>
              <a:t>～</a:t>
            </a:r>
            <a:r>
              <a:rPr lang="en-US" altLang="zh-CN" sz="2000">
                <a:solidFill>
                  <a:schemeClr val="accent1"/>
                </a:solidFill>
              </a:rPr>
              <a:t>200</a:t>
            </a:r>
            <a:r>
              <a:rPr lang="zh-CN" altLang="en-US" sz="2000">
                <a:solidFill>
                  <a:schemeClr val="accent1"/>
                </a:solidFill>
              </a:rPr>
              <a:t>之间的不能被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整除的数。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00825" y="1861351"/>
            <a:ext cx="6034155" cy="4863914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2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2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2400"/>
              <a:t>{	int n;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2400"/>
              <a:t>	for (n=100;n&lt;=200;n++)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2400"/>
              <a:t>	{	if (n%3==0)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2400"/>
              <a:t>		</a:t>
            </a:r>
            <a:r>
              <a:rPr lang="pt-BR" altLang="zh-CN" sz="2400" smtClean="0"/>
              <a:t>	</a:t>
            </a:r>
            <a:r>
              <a:rPr lang="pt-BR" altLang="zh-CN" sz="2400" smtClean="0">
                <a:solidFill>
                  <a:schemeClr val="accent6"/>
                </a:solidFill>
              </a:rPr>
              <a:t>continue</a:t>
            </a:r>
            <a:r>
              <a:rPr lang="pt-BR" altLang="zh-CN" sz="2400">
                <a:solidFill>
                  <a:schemeClr val="accent6"/>
                </a:solidFill>
              </a:rPr>
              <a:t>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2400"/>
              <a:t>		printf("%d ",n);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2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2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2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2400"/>
              <a:t>}</a:t>
            </a:r>
            <a:endParaRPr lang="en-US" altLang="zh-CN" sz="2400" smtClean="0">
              <a:solidFill>
                <a:srgbClr val="008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364344" y="1043679"/>
            <a:ext cx="2971801" cy="5377804"/>
            <a:chOff x="8885582" y="375478"/>
            <a:chExt cx="2971801" cy="5377804"/>
          </a:xfrm>
        </p:grpSpPr>
        <p:sp>
          <p:nvSpPr>
            <p:cNvPr id="11" name="矩形 10"/>
            <p:cNvSpPr/>
            <p:nvPr/>
          </p:nvSpPr>
          <p:spPr>
            <a:xfrm>
              <a:off x="9392478" y="37547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</a:rPr>
                <a:t>n=100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11" idx="2"/>
            </p:cNvCxnSpPr>
            <p:nvPr/>
          </p:nvCxnSpPr>
          <p:spPr>
            <a:xfrm>
              <a:off x="10182639" y="82606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决策 13"/>
            <p:cNvSpPr/>
            <p:nvPr/>
          </p:nvSpPr>
          <p:spPr>
            <a:xfrm>
              <a:off x="9126606" y="1250122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</a:rPr>
                <a:t>n</a:t>
              </a:r>
              <a:r>
                <a:rPr lang="zh-CN" altLang="en-US" sz="2000" smtClean="0">
                  <a:solidFill>
                    <a:schemeClr val="tx1"/>
                  </a:solidFill>
                </a:rPr>
                <a:t>≤</a:t>
              </a:r>
              <a:r>
                <a:rPr lang="en-US" altLang="zh-CN" sz="2000" smtClean="0">
                  <a:solidFill>
                    <a:schemeClr val="tx1"/>
                  </a:solidFill>
                </a:rPr>
                <a:t>200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0177670" y="192598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382539" y="4212086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</a:rPr>
                <a:t>n=n+1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182639" y="2972902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 flipH="1">
              <a:off x="8885582" y="991704"/>
              <a:ext cx="1298296" cy="3828774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19920" y="1887594"/>
              <a:ext cx="474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Y</a:t>
              </a:r>
              <a:endParaRPr lang="zh-CN" altLang="en-US" sz="2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204252" y="130628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N</a:t>
              </a:r>
              <a:endParaRPr lang="zh-CN" altLang="en-US" sz="2000"/>
            </a:p>
          </p:txBody>
        </p:sp>
        <p:sp>
          <p:nvSpPr>
            <p:cNvPr id="24" name="流程图: 决策 23"/>
            <p:cNvSpPr/>
            <p:nvPr/>
          </p:nvSpPr>
          <p:spPr>
            <a:xfrm>
              <a:off x="9126606" y="2354590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</a:rPr>
                <a:t>n</a:t>
              </a:r>
              <a:r>
                <a:rPr lang="zh-CN" altLang="en-US" sz="2000" smtClean="0">
                  <a:solidFill>
                    <a:schemeClr val="tx1"/>
                  </a:solidFill>
                </a:rPr>
                <a:t>能被</a:t>
              </a:r>
              <a:r>
                <a:rPr lang="en-US" altLang="zh-CN" sz="2000" smtClean="0">
                  <a:solidFill>
                    <a:schemeClr val="tx1"/>
                  </a:solidFill>
                </a:rPr>
                <a:t>3</a:t>
              </a:r>
              <a:r>
                <a:rPr lang="zh-CN" altLang="en-US" sz="2000" smtClean="0">
                  <a:solidFill>
                    <a:schemeClr val="tx1"/>
                  </a:solidFill>
                </a:rPr>
                <a:t>整除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" name="流程图: 数据 3"/>
            <p:cNvSpPr/>
            <p:nvPr/>
          </p:nvSpPr>
          <p:spPr>
            <a:xfrm>
              <a:off x="9382539" y="3400418"/>
              <a:ext cx="1580322" cy="44308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chemeClr val="tx1"/>
                  </a:solidFill>
                </a:rPr>
                <a:t>输出</a:t>
              </a:r>
              <a:r>
                <a:rPr lang="en-US" altLang="zh-CN" sz="2000" smtClean="0">
                  <a:solidFill>
                    <a:schemeClr val="tx1"/>
                  </a:solidFill>
                </a:rPr>
                <a:t>n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0181400" y="3787164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1172373" y="2391019"/>
              <a:ext cx="474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Y</a:t>
              </a:r>
              <a:endParaRPr lang="zh-CN" altLang="en-US" sz="200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197548" y="2693504"/>
              <a:ext cx="1351722" cy="1331844"/>
            </a:xfrm>
            <a:custGeom>
              <a:avLst/>
              <a:gdLst>
                <a:gd name="connsiteX0" fmla="*/ 1043609 w 1351722"/>
                <a:gd name="connsiteY0" fmla="*/ 0 h 1331844"/>
                <a:gd name="connsiteX1" fmla="*/ 1351722 w 1351722"/>
                <a:gd name="connsiteY1" fmla="*/ 0 h 1331844"/>
                <a:gd name="connsiteX2" fmla="*/ 1351722 w 1351722"/>
                <a:gd name="connsiteY2" fmla="*/ 1331844 h 1331844"/>
                <a:gd name="connsiteX3" fmla="*/ 0 w 1351722"/>
                <a:gd name="connsiteY3" fmla="*/ 1331844 h 133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722" h="1331844">
                  <a:moveTo>
                    <a:pt x="1043609" y="0"/>
                  </a:moveTo>
                  <a:lnTo>
                    <a:pt x="1351722" y="0"/>
                  </a:lnTo>
                  <a:lnTo>
                    <a:pt x="1351722" y="1331844"/>
                  </a:lnTo>
                  <a:lnTo>
                    <a:pt x="0" y="133184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187609" y="1590261"/>
              <a:ext cx="1669774" cy="3727174"/>
            </a:xfrm>
            <a:custGeom>
              <a:avLst/>
              <a:gdLst>
                <a:gd name="connsiteX0" fmla="*/ 1053548 w 1669774"/>
                <a:gd name="connsiteY0" fmla="*/ 0 h 3727174"/>
                <a:gd name="connsiteX1" fmla="*/ 1669774 w 1669774"/>
                <a:gd name="connsiteY1" fmla="*/ 0 h 3727174"/>
                <a:gd name="connsiteX2" fmla="*/ 1669774 w 1669774"/>
                <a:gd name="connsiteY2" fmla="*/ 3438939 h 3727174"/>
                <a:gd name="connsiteX3" fmla="*/ 0 w 1669774"/>
                <a:gd name="connsiteY3" fmla="*/ 3438939 h 3727174"/>
                <a:gd name="connsiteX4" fmla="*/ 0 w 1669774"/>
                <a:gd name="connsiteY4" fmla="*/ 3727174 h 372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774" h="3727174">
                  <a:moveTo>
                    <a:pt x="1053548" y="0"/>
                  </a:moveTo>
                  <a:lnTo>
                    <a:pt x="1669774" y="0"/>
                  </a:lnTo>
                  <a:lnTo>
                    <a:pt x="1669774" y="3438939"/>
                  </a:lnTo>
                  <a:lnTo>
                    <a:pt x="0" y="3438939"/>
                  </a:lnTo>
                  <a:lnTo>
                    <a:pt x="0" y="3727174"/>
                  </a:lnTo>
                </a:path>
              </a:pathLst>
            </a:custGeom>
            <a:noFill/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128766" y="2990098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N</a:t>
              </a:r>
              <a:endParaRPr lang="zh-CN" altLang="en-US" sz="20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511748" y="5319788"/>
              <a:ext cx="1371600" cy="4334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smtClean="0">
                  <a:solidFill>
                    <a:schemeClr val="tx1"/>
                  </a:solidFill>
                </a:rPr>
                <a:t>结束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0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1" y="367410"/>
            <a:ext cx="7795591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 smtClean="0"/>
              <a:t>continue;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9"/>
            <a:ext cx="9606758" cy="196025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400">
                <a:solidFill>
                  <a:schemeClr val="tx1"/>
                </a:solidFill>
              </a:rPr>
              <a:t>作用：结束本次循环，即跳过循环体中下面尚未执行的语句，转到循环体结束点之前，接着执行</a:t>
            </a:r>
            <a:r>
              <a:rPr lang="en-US" altLang="zh-CN" sz="2400">
                <a:solidFill>
                  <a:schemeClr val="tx1"/>
                </a:solidFill>
              </a:rPr>
              <a:t>for</a:t>
            </a:r>
            <a:r>
              <a:rPr lang="zh-CN" altLang="en-US" sz="2400">
                <a:solidFill>
                  <a:schemeClr val="tx1"/>
                </a:solidFill>
              </a:rPr>
              <a:t>语句中的“表达式</a:t>
            </a:r>
            <a:r>
              <a:rPr lang="en-US" altLang="zh-CN" sz="2400">
                <a:solidFill>
                  <a:schemeClr val="tx1"/>
                </a:solidFill>
              </a:rPr>
              <a:t>3</a:t>
            </a:r>
            <a:r>
              <a:rPr lang="en-US" altLang="zh-CN" sz="2400" smtClean="0">
                <a:solidFill>
                  <a:schemeClr val="tx1"/>
                </a:solidFill>
              </a:rPr>
              <a:t>”</a:t>
            </a:r>
            <a:r>
              <a:rPr lang="zh-CN" altLang="en-US" sz="2400" smtClean="0">
                <a:solidFill>
                  <a:schemeClr val="tx1"/>
                </a:solidFill>
              </a:rPr>
              <a:t>，</a:t>
            </a:r>
            <a:r>
              <a:rPr lang="zh-CN" altLang="en-US" sz="2400">
                <a:solidFill>
                  <a:schemeClr val="tx1"/>
                </a:solidFill>
              </a:rPr>
              <a:t>然后进行下一次是否执行循环的判定。</a:t>
            </a:r>
          </a:p>
        </p:txBody>
      </p:sp>
    </p:spTree>
    <p:extLst>
      <p:ext uri="{BB962C8B-B14F-4D97-AF65-F5344CB8AC3E}">
        <p14:creationId xmlns:p14="http://schemas.microsoft.com/office/powerpoint/2010/main" val="32618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662" y="337593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while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0236" y="1444495"/>
            <a:ext cx="3889512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while(</a:t>
            </a:r>
            <a:r>
              <a:rPr lang="zh-CN" altLang="en-US" b="1" smtClean="0"/>
              <a:t>表达式</a:t>
            </a:r>
            <a:r>
              <a:rPr lang="en-US" altLang="zh-CN" b="1" smtClean="0"/>
              <a:t>) 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457200" y="2152511"/>
            <a:ext cx="7692887" cy="404778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tx1"/>
                </a:solidFill>
              </a:rPr>
              <a:t>while</a:t>
            </a:r>
            <a:r>
              <a:rPr lang="zh-CN" altLang="en-US" sz="2000">
                <a:solidFill>
                  <a:schemeClr val="tx1"/>
                </a:solidFill>
              </a:rPr>
              <a:t>语句可简单地记为</a:t>
            </a:r>
            <a:r>
              <a:rPr lang="en-US" altLang="zh-CN" sz="2000">
                <a:solidFill>
                  <a:schemeClr val="tx1"/>
                </a:solidFill>
              </a:rPr>
              <a:t>: </a:t>
            </a:r>
            <a:r>
              <a:rPr lang="zh-CN" altLang="en-US" sz="2000">
                <a:solidFill>
                  <a:schemeClr val="tx1"/>
                </a:solidFill>
              </a:rPr>
              <a:t>只要当循环条件表达式为真</a:t>
            </a:r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即给定的条件成立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r>
              <a:rPr lang="zh-CN" altLang="en-US" sz="2000">
                <a:solidFill>
                  <a:schemeClr val="tx1"/>
                </a:solidFill>
              </a:rPr>
              <a:t>，就执行循环体语句。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“语句”</a:t>
            </a:r>
            <a:r>
              <a:rPr lang="zh-CN" altLang="en-US" sz="2000">
                <a:solidFill>
                  <a:schemeClr val="tx1"/>
                </a:solidFill>
              </a:rPr>
              <a:t>就是循环体。</a:t>
            </a:r>
            <a:r>
              <a:rPr lang="zh-CN" altLang="en-US" sz="2000" smtClean="0">
                <a:solidFill>
                  <a:schemeClr val="tx1"/>
                </a:solidFill>
              </a:rPr>
              <a:t>循环体可以</a:t>
            </a:r>
            <a:r>
              <a:rPr lang="zh-CN" altLang="en-US" sz="2000">
                <a:solidFill>
                  <a:schemeClr val="tx1"/>
                </a:solidFill>
              </a:rPr>
              <a:t>是一个简单的语句</a:t>
            </a:r>
            <a:r>
              <a:rPr lang="zh-CN" altLang="en-US" sz="2000" smtClean="0">
                <a:solidFill>
                  <a:schemeClr val="tx1"/>
                </a:solidFill>
              </a:rPr>
              <a:t>，可以</a:t>
            </a:r>
            <a:r>
              <a:rPr lang="zh-CN" altLang="en-US" sz="2000">
                <a:solidFill>
                  <a:schemeClr val="tx1"/>
                </a:solidFill>
              </a:rPr>
              <a:t>是复合语句</a:t>
            </a:r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用花括号括起来的若干语句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执行</a:t>
            </a:r>
            <a:r>
              <a:rPr lang="zh-CN" altLang="en-US" sz="2000">
                <a:solidFill>
                  <a:schemeClr val="tx1"/>
                </a:solidFill>
              </a:rPr>
              <a:t>循环体的次数是由循环条件控制的，这个循环条件就是上面一般形式中的“表达式”，它也称为循环条件表达式。当此表达式的值为“真” </a:t>
            </a:r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以非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zh-CN" altLang="en-US" sz="2000">
                <a:solidFill>
                  <a:schemeClr val="tx1"/>
                </a:solidFill>
              </a:rPr>
              <a:t>值表示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r>
              <a:rPr lang="zh-CN" altLang="en-US" sz="2000" smtClean="0">
                <a:solidFill>
                  <a:schemeClr val="tx1"/>
                </a:solidFill>
              </a:rPr>
              <a:t>时，就</a:t>
            </a:r>
            <a:r>
              <a:rPr lang="zh-CN" altLang="en-US" sz="2000">
                <a:solidFill>
                  <a:schemeClr val="tx1"/>
                </a:solidFill>
              </a:rPr>
              <a:t>执行循环体语句；为“假” </a:t>
            </a:r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以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zh-CN" altLang="en-US" sz="2000">
                <a:solidFill>
                  <a:schemeClr val="tx1"/>
                </a:solidFill>
              </a:rPr>
              <a:t>表示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r>
              <a:rPr lang="zh-CN" altLang="en-US" sz="2000" smtClean="0">
                <a:solidFill>
                  <a:schemeClr val="tx1"/>
                </a:solidFill>
              </a:rPr>
              <a:t>时，就</a:t>
            </a:r>
            <a:r>
              <a:rPr lang="zh-CN" altLang="en-US" sz="2000">
                <a:solidFill>
                  <a:schemeClr val="tx1"/>
                </a:solidFill>
              </a:rPr>
              <a:t>不执行循环体语句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82294" y="408815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while循环的特点是先判断条件表达式，后执行循环体语句。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07896" y="834887"/>
            <a:ext cx="2991678" cy="2564296"/>
            <a:chOff x="8507896" y="834887"/>
            <a:chExt cx="2991678" cy="256429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909313" y="1003852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79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3" y="1161751"/>
                <a:ext cx="10995611" cy="1242236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mtClean="0">
                    <a:solidFill>
                      <a:schemeClr val="accent1"/>
                    </a:solidFill>
                  </a:rPr>
                  <a:t>5.7】</a:t>
                </a:r>
                <a:r>
                  <a:rPr lang="zh-CN" altLang="en-US">
                    <a:solidFill>
                      <a:schemeClr val="accent1"/>
                    </a:solidFill>
                  </a:rPr>
                  <a:t>用</a:t>
                </a:r>
                <a:r>
                  <a:rPr lang="zh-CN" altLang="en-US" smtClean="0">
                    <a:solidFill>
                      <a:schemeClr val="accent1"/>
                    </a:solidFill>
                  </a:rPr>
                  <a:t>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mtClean="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>
                    <a:solidFill>
                      <a:schemeClr val="accent1"/>
                    </a:solidFill>
                  </a:rPr>
                  <a:t>π</a:t>
                </a:r>
                <a:r>
                  <a:rPr lang="zh-CN" altLang="en-US">
                    <a:solidFill>
                      <a:schemeClr val="accent1"/>
                    </a:solidFill>
                  </a:rPr>
                  <a:t>的近似值，直到发现某一项的绝对值小于</a:t>
                </a:r>
                <a:r>
                  <a:rPr lang="en-US" altLang="zh-CN">
                    <a:solidFill>
                      <a:schemeClr val="accent1"/>
                    </a:solidFill>
                  </a:rPr>
                  <a:t>10</a:t>
                </a:r>
                <a:r>
                  <a:rPr lang="en-US" altLang="zh-CN" baseline="30000">
                    <a:solidFill>
                      <a:schemeClr val="accent1"/>
                    </a:solidFill>
                  </a:rPr>
                  <a:t>-6</a:t>
                </a:r>
                <a:r>
                  <a:rPr lang="zh-CN" altLang="en-US">
                    <a:solidFill>
                      <a:schemeClr val="accent1"/>
                    </a:solidFill>
                  </a:rPr>
                  <a:t>为止</a:t>
                </a:r>
                <a:r>
                  <a:rPr lang="en-US" altLang="zh-CN">
                    <a:solidFill>
                      <a:schemeClr val="accent1"/>
                    </a:solidFill>
                  </a:rPr>
                  <a:t>(</a:t>
                </a:r>
                <a:r>
                  <a:rPr lang="zh-CN" altLang="en-US">
                    <a:solidFill>
                      <a:schemeClr val="accent1"/>
                    </a:solidFill>
                  </a:rPr>
                  <a:t>该项不累加</a:t>
                </a:r>
                <a:r>
                  <a:rPr lang="en-US" altLang="zh-CN">
                    <a:solidFill>
                      <a:schemeClr val="accent1"/>
                    </a:solidFill>
                  </a:rPr>
                  <a:t>)</a:t>
                </a:r>
                <a:r>
                  <a:rPr lang="zh-CN" altLang="en-US">
                    <a:solidFill>
                      <a:schemeClr val="accent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3" y="1161751"/>
                <a:ext cx="10995611" cy="1242236"/>
              </a:xfrm>
              <a:blipFill rotWithShape="1">
                <a:blip r:embed="rId3"/>
                <a:stretch>
                  <a:fillRect l="-1109" r="-610" b="-17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5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3" y="1161751"/>
                <a:ext cx="10995611" cy="622319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 smtClean="0">
                    <a:solidFill>
                      <a:schemeClr val="accent1"/>
                    </a:solidFill>
                  </a:rPr>
                  <a:t>5.7】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用</a:t>
                </a:r>
                <a:r>
                  <a:rPr lang="zh-CN" altLang="en-US" sz="1800" smtClean="0">
                    <a:solidFill>
                      <a:schemeClr val="accent1"/>
                    </a:solidFill>
                  </a:rPr>
                  <a:t>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1800" smtClean="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π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的近似值，直到发现某一项的绝对值小于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10</a:t>
                </a:r>
                <a:r>
                  <a:rPr lang="en-US" altLang="zh-CN" sz="1800" baseline="30000">
                    <a:solidFill>
                      <a:schemeClr val="accent1"/>
                    </a:solidFill>
                  </a:rPr>
                  <a:t>-6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为止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(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该项不累加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3" y="1161751"/>
                <a:ext cx="10995611" cy="622319"/>
              </a:xfrm>
              <a:blipFill>
                <a:blip r:embed="rId3" cstate="print"/>
                <a:stretch>
                  <a:fillRect l="-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976386" y="1729444"/>
            <a:ext cx="70762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/>
              <a:t>解题思路</a:t>
            </a:r>
            <a:r>
              <a:rPr lang="en-US" altLang="zh-CN" sz="2400" b="1" smtClean="0"/>
              <a:t>: </a:t>
            </a:r>
            <a:r>
              <a:rPr lang="zh-CN" altLang="en-US" sz="2400" smtClean="0"/>
              <a:t> 找规律：</a:t>
            </a:r>
            <a:endParaRPr lang="en-US" altLang="zh-CN" sz="2400" smtClean="0"/>
          </a:p>
          <a:p>
            <a:r>
              <a:rPr lang="en-US" altLang="zh-CN" sz="2400" smtClean="0"/>
              <a:t>(</a:t>
            </a:r>
            <a:r>
              <a:rPr lang="en-US" altLang="zh-CN" sz="2400"/>
              <a:t>1) </a:t>
            </a:r>
            <a:r>
              <a:rPr lang="zh-CN" altLang="en-US" sz="2400"/>
              <a:t>每项的分子都是</a:t>
            </a:r>
            <a:r>
              <a:rPr lang="en-US" altLang="zh-CN" sz="2400"/>
              <a:t>1</a:t>
            </a:r>
            <a:r>
              <a:rPr lang="zh-CN" altLang="en-US" sz="2400"/>
              <a:t>。</a:t>
            </a:r>
          </a:p>
          <a:p>
            <a:r>
              <a:rPr lang="en-US" altLang="zh-CN" sz="2400" smtClean="0"/>
              <a:t>(</a:t>
            </a:r>
            <a:r>
              <a:rPr lang="en-US" altLang="zh-CN" sz="2400"/>
              <a:t>2) </a:t>
            </a:r>
            <a:r>
              <a:rPr lang="zh-CN" altLang="en-US" sz="2400"/>
              <a:t>后一项的分母是前一项的分母加</a:t>
            </a:r>
            <a:r>
              <a:rPr lang="en-US" altLang="zh-CN" sz="2400"/>
              <a:t>2</a:t>
            </a:r>
            <a:r>
              <a:rPr lang="zh-CN" altLang="en-US" sz="2400"/>
              <a:t>。</a:t>
            </a:r>
          </a:p>
          <a:p>
            <a:r>
              <a:rPr lang="en-US" altLang="zh-CN" sz="2400" smtClean="0"/>
              <a:t>(</a:t>
            </a:r>
            <a:r>
              <a:rPr lang="en-US" altLang="zh-CN" sz="2400"/>
              <a:t>3) </a:t>
            </a:r>
            <a:r>
              <a:rPr lang="zh-CN" altLang="en-US" sz="2400"/>
              <a:t>第</a:t>
            </a:r>
            <a:r>
              <a:rPr lang="en-US" altLang="zh-CN" sz="2400"/>
              <a:t>1</a:t>
            </a:r>
            <a:r>
              <a:rPr lang="zh-CN" altLang="en-US" sz="2400"/>
              <a:t>项的符号为正，从第</a:t>
            </a:r>
            <a:r>
              <a:rPr lang="en-US" altLang="zh-CN" sz="2400"/>
              <a:t>2</a:t>
            </a:r>
            <a:r>
              <a:rPr lang="zh-CN" altLang="en-US" sz="2400"/>
              <a:t>项起，每一项的符号与前一项的符号相反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zh-CN" altLang="en-US" sz="2400"/>
              <a:t>在每求出一项后，检查它的绝对值是否大于或等于</a:t>
            </a:r>
            <a:r>
              <a:rPr lang="en-US" altLang="zh-CN" sz="2400" smtClean="0"/>
              <a:t>10</a:t>
            </a:r>
            <a:r>
              <a:rPr lang="en-US" altLang="zh-CN" sz="2400" baseline="30000" smtClean="0"/>
              <a:t>-6</a:t>
            </a:r>
            <a:r>
              <a:rPr lang="zh-CN" altLang="en-US" sz="2400" smtClean="0"/>
              <a:t>。</a:t>
            </a:r>
            <a:endParaRPr lang="en-US" altLang="zh-CN" sz="240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933684"/>
              </p:ext>
            </p:extLst>
          </p:nvPr>
        </p:nvGraphicFramePr>
        <p:xfrm>
          <a:off x="8302231" y="1729444"/>
          <a:ext cx="3378491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601">
                  <a:extLst>
                    <a:ext uri="{9D8B030D-6E8A-4147-A177-3AD203B41FA5}">
                      <a16:colId xmlns="" xmlns:a16="http://schemas.microsoft.com/office/drawing/2014/main" val="3189906580"/>
                    </a:ext>
                  </a:extLst>
                </a:gridCol>
                <a:gridCol w="2658890">
                  <a:extLst>
                    <a:ext uri="{9D8B030D-6E8A-4147-A177-3AD203B41FA5}">
                      <a16:colId xmlns=""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2400" smtClean="0"/>
                        <a:t>sign=1, pi=0, n=1, term=1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2400" smtClean="0"/>
                        <a:t>当 </a:t>
                      </a:r>
                      <a:r>
                        <a:rPr lang="en-US" altLang="zh-CN" sz="2400" smtClean="0"/>
                        <a:t>|term|</a:t>
                      </a:r>
                      <a:r>
                        <a:rPr lang="zh-CN" altLang="en-US" sz="2400" smtClean="0"/>
                        <a:t>≥</a:t>
                      </a:r>
                      <a:r>
                        <a:rPr lang="en-US" altLang="zh-CN" sz="2400" smtClean="0"/>
                        <a:t>10</a:t>
                      </a:r>
                      <a:r>
                        <a:rPr lang="en-US" altLang="zh-CN" sz="2400" baseline="30000" smtClean="0"/>
                        <a:t>-6</a:t>
                      </a:r>
                      <a:endParaRPr lang="zh-CN" altLang="en-US" sz="2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smtClean="0"/>
                        <a:t>pi=pi+term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smtClean="0"/>
                        <a:t>n=n+2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smtClean="0"/>
                        <a:t>sign=-sign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smtClean="0"/>
                        <a:t>term=sign/n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2896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smtClean="0"/>
                        <a:t>pi=pi*4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1394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/>
                        <a:t>输出</a:t>
                      </a:r>
                      <a:r>
                        <a:rPr lang="en-US" altLang="zh-CN" sz="2400" smtClean="0"/>
                        <a:t>pi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57542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4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3" y="1161751"/>
                <a:ext cx="10995611" cy="622319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 smtClean="0">
                    <a:solidFill>
                      <a:schemeClr val="accent1"/>
                    </a:solidFill>
                  </a:rPr>
                  <a:t>5.7】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用</a:t>
                </a:r>
                <a:r>
                  <a:rPr lang="zh-CN" altLang="en-US" sz="1800" smtClean="0">
                    <a:solidFill>
                      <a:schemeClr val="accent1"/>
                    </a:solidFill>
                  </a:rPr>
                  <a:t>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1800" smtClean="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π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的近似值，直到发现某一项的绝对值小于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10</a:t>
                </a:r>
                <a:r>
                  <a:rPr lang="en-US" altLang="zh-CN" sz="1800" baseline="30000">
                    <a:solidFill>
                      <a:schemeClr val="accent1"/>
                    </a:solidFill>
                  </a:rPr>
                  <a:t>-6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为止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(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该项不累加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3" y="1161751"/>
                <a:ext cx="10995611" cy="622319"/>
              </a:xfrm>
              <a:blipFill>
                <a:blip r:embed="rId3" cstate="print"/>
                <a:stretch>
                  <a:fillRect l="-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976386" y="1729444"/>
            <a:ext cx="70762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/>
              <a:t>解题思路</a:t>
            </a:r>
            <a:r>
              <a:rPr lang="en-US" altLang="zh-CN" sz="2400" b="1" smtClean="0"/>
              <a:t>: </a:t>
            </a:r>
            <a:r>
              <a:rPr lang="zh-CN" altLang="en-US" sz="2400" smtClean="0"/>
              <a:t> 找规律：</a:t>
            </a:r>
            <a:endParaRPr lang="en-US" altLang="zh-CN" sz="2400" smtClean="0"/>
          </a:p>
          <a:p>
            <a:r>
              <a:rPr lang="en-US" altLang="zh-CN" sz="2400" smtClean="0"/>
              <a:t>(</a:t>
            </a:r>
            <a:r>
              <a:rPr lang="en-US" altLang="zh-CN" sz="2400"/>
              <a:t>1) </a:t>
            </a:r>
            <a:r>
              <a:rPr lang="zh-CN" altLang="en-US" sz="2400"/>
              <a:t>每项的分子都是</a:t>
            </a:r>
            <a:r>
              <a:rPr lang="en-US" altLang="zh-CN" sz="2400"/>
              <a:t>1</a:t>
            </a:r>
            <a:r>
              <a:rPr lang="zh-CN" altLang="en-US" sz="2400"/>
              <a:t>。</a:t>
            </a:r>
          </a:p>
          <a:p>
            <a:r>
              <a:rPr lang="en-US" altLang="zh-CN" sz="2400" smtClean="0"/>
              <a:t>(</a:t>
            </a:r>
            <a:r>
              <a:rPr lang="en-US" altLang="zh-CN" sz="2400"/>
              <a:t>2) </a:t>
            </a:r>
            <a:r>
              <a:rPr lang="zh-CN" altLang="en-US" sz="2400"/>
              <a:t>后一项的分母是前一项的分母加</a:t>
            </a:r>
            <a:r>
              <a:rPr lang="en-US" altLang="zh-CN" sz="2400"/>
              <a:t>2</a:t>
            </a:r>
            <a:r>
              <a:rPr lang="zh-CN" altLang="en-US" sz="2400"/>
              <a:t>。</a:t>
            </a:r>
          </a:p>
          <a:p>
            <a:r>
              <a:rPr lang="en-US" altLang="zh-CN" sz="2400" smtClean="0"/>
              <a:t>(</a:t>
            </a:r>
            <a:r>
              <a:rPr lang="en-US" altLang="zh-CN" sz="2400"/>
              <a:t>3) </a:t>
            </a:r>
            <a:r>
              <a:rPr lang="zh-CN" altLang="en-US" sz="2400"/>
              <a:t>第</a:t>
            </a:r>
            <a:r>
              <a:rPr lang="en-US" altLang="zh-CN" sz="2400"/>
              <a:t>1</a:t>
            </a:r>
            <a:r>
              <a:rPr lang="zh-CN" altLang="en-US" sz="2400"/>
              <a:t>项的符号为正，从第</a:t>
            </a:r>
            <a:r>
              <a:rPr lang="en-US" altLang="zh-CN" sz="2400"/>
              <a:t>2</a:t>
            </a:r>
            <a:r>
              <a:rPr lang="zh-CN" altLang="en-US" sz="2400"/>
              <a:t>项起，每一项的符号与前一项的符号相反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zh-CN" altLang="en-US" sz="2400"/>
              <a:t>在每求出一项后，检查它的绝对值是否大于或等于</a:t>
            </a:r>
            <a:r>
              <a:rPr lang="en-US" altLang="zh-CN" sz="2400" smtClean="0"/>
              <a:t>10</a:t>
            </a:r>
            <a:r>
              <a:rPr lang="en-US" altLang="zh-CN" sz="2400" baseline="30000" smtClean="0"/>
              <a:t>-6</a:t>
            </a:r>
            <a:r>
              <a:rPr lang="zh-CN" altLang="en-US" sz="2400" smtClean="0"/>
              <a:t>。</a:t>
            </a:r>
            <a:endParaRPr lang="en-US" altLang="zh-CN" sz="24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492" y="442912"/>
            <a:ext cx="3286125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8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3" y="1161751"/>
                <a:ext cx="10995611" cy="622319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 smtClean="0">
                    <a:solidFill>
                      <a:schemeClr val="accent1"/>
                    </a:solidFill>
                  </a:rPr>
                  <a:t>5.7】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用</a:t>
                </a:r>
                <a:r>
                  <a:rPr lang="zh-CN" altLang="en-US" sz="1800" smtClean="0">
                    <a:solidFill>
                      <a:schemeClr val="accent1"/>
                    </a:solidFill>
                  </a:rPr>
                  <a:t>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1800" smtClean="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π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的近似值，直到发现某一项的绝对值小于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10</a:t>
                </a:r>
                <a:r>
                  <a:rPr lang="en-US" altLang="zh-CN" sz="1800" baseline="30000">
                    <a:solidFill>
                      <a:schemeClr val="accent1"/>
                    </a:solidFill>
                  </a:rPr>
                  <a:t>-6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为止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(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该项不累加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3" y="1161751"/>
                <a:ext cx="10995611" cy="622319"/>
              </a:xfrm>
              <a:blipFill>
                <a:blip r:embed="rId3" cstate="print"/>
                <a:stretch>
                  <a:fillRect l="-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988839" y="1858297"/>
            <a:ext cx="9102089" cy="467171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2000"/>
              <a:t>#include &lt;stdio.h&gt;</a:t>
            </a:r>
          </a:p>
          <a:p>
            <a:pPr defTabSz="363538"/>
            <a:r>
              <a:rPr lang="pt-BR" altLang="zh-CN" sz="2000"/>
              <a:t>#include &lt;math.h</a:t>
            </a:r>
            <a:r>
              <a:rPr lang="pt-BR" altLang="zh-CN" sz="2000" smtClean="0"/>
              <a:t>&gt;				</a:t>
            </a:r>
            <a:r>
              <a:rPr lang="pt-BR" altLang="zh-CN" sz="2000" smtClean="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程序中用到数学函数</a:t>
            </a:r>
            <a:r>
              <a:rPr lang="pt-BR" altLang="zh-CN" sz="2000">
                <a:solidFill>
                  <a:srgbClr val="008000"/>
                </a:solidFill>
              </a:rPr>
              <a:t>fabs</a:t>
            </a:r>
            <a:r>
              <a:rPr lang="zh-CN" altLang="pt-BR" sz="2000">
                <a:solidFill>
                  <a:srgbClr val="008000"/>
                </a:solidFill>
              </a:rPr>
              <a:t>，</a:t>
            </a:r>
            <a:r>
              <a:rPr lang="zh-CN" altLang="en-US" sz="2000">
                <a:solidFill>
                  <a:srgbClr val="008000"/>
                </a:solidFill>
              </a:rPr>
              <a:t>应包含头文件</a:t>
            </a:r>
            <a:r>
              <a:rPr lang="pt-BR" altLang="zh-CN" sz="2000">
                <a:solidFill>
                  <a:srgbClr val="008000"/>
                </a:solidFill>
              </a:rPr>
              <a:t>math.h</a:t>
            </a:r>
          </a:p>
          <a:p>
            <a:pPr defTabSz="363538"/>
            <a:r>
              <a:rPr lang="pt-BR" altLang="zh-CN" sz="2000"/>
              <a:t>int main()</a:t>
            </a:r>
          </a:p>
          <a:p>
            <a:pPr defTabSz="363538"/>
            <a:r>
              <a:rPr lang="pt-BR" altLang="zh-CN" sz="2000" smtClean="0"/>
              <a:t>{	int </a:t>
            </a:r>
            <a:r>
              <a:rPr lang="pt-BR" altLang="zh-CN" sz="2000"/>
              <a:t>sign=1</a:t>
            </a:r>
            <a:r>
              <a:rPr lang="pt-BR" altLang="zh-CN" sz="2000" smtClean="0"/>
              <a:t>;					</a:t>
            </a:r>
            <a:r>
              <a:rPr lang="pt-BR" altLang="zh-CN" sz="2000">
                <a:solidFill>
                  <a:srgbClr val="008000"/>
                </a:solidFill>
              </a:rPr>
              <a:t>//sign</a:t>
            </a:r>
            <a:r>
              <a:rPr lang="zh-CN" altLang="en-US" sz="2000">
                <a:solidFill>
                  <a:srgbClr val="008000"/>
                </a:solidFill>
              </a:rPr>
              <a:t>用来表示数值的符号</a:t>
            </a:r>
          </a:p>
          <a:p>
            <a:pPr defTabSz="363538"/>
            <a:r>
              <a:rPr lang="zh-CN" altLang="en-US" sz="2000"/>
              <a:t>	</a:t>
            </a:r>
            <a:r>
              <a:rPr lang="pt-BR" altLang="zh-CN" sz="2000"/>
              <a:t>double pi=0.0,n=1.0,term=1.0</a:t>
            </a:r>
            <a:r>
              <a:rPr lang="pt-BR" altLang="zh-CN" sz="2000" smtClean="0"/>
              <a:t>;	</a:t>
            </a:r>
            <a:r>
              <a:rPr lang="pt-BR" altLang="zh-CN" sz="2000">
                <a:solidFill>
                  <a:srgbClr val="008000"/>
                </a:solidFill>
              </a:rPr>
              <a:t>//pi</a:t>
            </a:r>
            <a:r>
              <a:rPr lang="zh-CN" altLang="en-US" sz="2000">
                <a:solidFill>
                  <a:srgbClr val="008000"/>
                </a:solidFill>
              </a:rPr>
              <a:t>开始代表多项式的值，最后代表</a:t>
            </a:r>
            <a:r>
              <a:rPr lang="el-GR" altLang="zh-CN" sz="2000">
                <a:solidFill>
                  <a:srgbClr val="008000"/>
                </a:solidFill>
              </a:rPr>
              <a:t>π</a:t>
            </a:r>
            <a:r>
              <a:rPr lang="zh-CN" altLang="en-US" sz="2000">
                <a:solidFill>
                  <a:srgbClr val="008000"/>
                </a:solidFill>
              </a:rPr>
              <a:t>的值</a:t>
            </a:r>
            <a:r>
              <a:rPr lang="en-US" altLang="zh-CN" sz="2000">
                <a:solidFill>
                  <a:srgbClr val="008000"/>
                </a:solidFill>
              </a:rPr>
              <a:t>, </a:t>
            </a:r>
            <a:r>
              <a:rPr lang="pt-BR" altLang="zh-CN" sz="2000">
                <a:solidFill>
                  <a:srgbClr val="008000"/>
                </a:solidFill>
              </a:rPr>
              <a:t>n</a:t>
            </a:r>
            <a:r>
              <a:rPr lang="zh-CN" altLang="en-US" sz="2000">
                <a:solidFill>
                  <a:srgbClr val="008000"/>
                </a:solidFill>
              </a:rPr>
              <a:t>代表分母，</a:t>
            </a:r>
            <a:r>
              <a:rPr lang="pt-BR" altLang="zh-CN" sz="2000">
                <a:solidFill>
                  <a:srgbClr val="008000"/>
                </a:solidFill>
              </a:rPr>
              <a:t>term</a:t>
            </a:r>
            <a:r>
              <a:rPr lang="zh-CN" altLang="en-US" sz="2000">
                <a:solidFill>
                  <a:srgbClr val="008000"/>
                </a:solidFill>
              </a:rPr>
              <a:t>代表当前项的值</a:t>
            </a:r>
          </a:p>
          <a:p>
            <a:pPr defTabSz="363538"/>
            <a:r>
              <a:rPr lang="zh-CN" altLang="en-US" sz="2000"/>
              <a:t>	</a:t>
            </a:r>
            <a:r>
              <a:rPr lang="pt-BR" altLang="zh-CN" sz="2000"/>
              <a:t>while(fabs(term)&gt;=1e-6</a:t>
            </a:r>
            <a:r>
              <a:rPr lang="pt-BR" altLang="zh-CN" sz="2000" smtClean="0"/>
              <a:t>)		</a:t>
            </a:r>
            <a:r>
              <a:rPr lang="pt-BR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检查当前项</a:t>
            </a:r>
            <a:r>
              <a:rPr lang="pt-BR" altLang="zh-CN" sz="2000">
                <a:solidFill>
                  <a:srgbClr val="008000"/>
                </a:solidFill>
              </a:rPr>
              <a:t>term</a:t>
            </a:r>
            <a:r>
              <a:rPr lang="zh-CN" altLang="en-US" sz="2000">
                <a:solidFill>
                  <a:srgbClr val="008000"/>
                </a:solidFill>
              </a:rPr>
              <a:t>的绝对值是否大于或等于</a:t>
            </a:r>
            <a:r>
              <a:rPr lang="en-US" altLang="zh-CN" sz="2000">
                <a:solidFill>
                  <a:srgbClr val="008000"/>
                </a:solidFill>
              </a:rPr>
              <a:t>10</a:t>
            </a:r>
            <a:r>
              <a:rPr lang="en-US" altLang="zh-CN" sz="2000" baseline="30000">
                <a:solidFill>
                  <a:srgbClr val="008000"/>
                </a:solidFill>
              </a:rPr>
              <a:t>-6</a:t>
            </a:r>
          </a:p>
          <a:p>
            <a:pPr defTabSz="363538"/>
            <a:r>
              <a:rPr lang="en-US" altLang="zh-CN" sz="2000"/>
              <a:t>	</a:t>
            </a:r>
            <a:r>
              <a:rPr lang="en-US" altLang="zh-CN" sz="2000" smtClean="0"/>
              <a:t>{</a:t>
            </a:r>
            <a:r>
              <a:rPr lang="en-US" altLang="zh-CN" sz="2000"/>
              <a:t>	</a:t>
            </a:r>
            <a:r>
              <a:rPr lang="pt-BR" altLang="zh-CN" sz="2000"/>
              <a:t>pi=pi+term</a:t>
            </a:r>
            <a:r>
              <a:rPr lang="pt-BR" altLang="zh-CN" sz="2000" smtClean="0"/>
              <a:t>;				</a:t>
            </a:r>
            <a:r>
              <a:rPr lang="pt-BR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把当前项</a:t>
            </a:r>
            <a:r>
              <a:rPr lang="pt-BR" altLang="zh-CN" sz="2000">
                <a:solidFill>
                  <a:srgbClr val="008000"/>
                </a:solidFill>
              </a:rPr>
              <a:t>term</a:t>
            </a:r>
            <a:r>
              <a:rPr lang="zh-CN" altLang="en-US" sz="2000">
                <a:solidFill>
                  <a:srgbClr val="008000"/>
                </a:solidFill>
              </a:rPr>
              <a:t>累加到</a:t>
            </a:r>
            <a:r>
              <a:rPr lang="pt-BR" altLang="zh-CN" sz="2000">
                <a:solidFill>
                  <a:srgbClr val="008000"/>
                </a:solidFill>
              </a:rPr>
              <a:t>pi</a:t>
            </a:r>
            <a:r>
              <a:rPr lang="zh-CN" altLang="en-US" sz="20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2000"/>
              <a:t>		</a:t>
            </a:r>
            <a:r>
              <a:rPr lang="pt-BR" altLang="zh-CN" sz="2000"/>
              <a:t>n=n+2</a:t>
            </a:r>
            <a:r>
              <a:rPr lang="pt-BR" altLang="zh-CN" sz="2000" smtClean="0"/>
              <a:t>;					</a:t>
            </a:r>
            <a:r>
              <a:rPr lang="pt-BR" altLang="zh-CN" sz="2000">
                <a:solidFill>
                  <a:srgbClr val="008000"/>
                </a:solidFill>
              </a:rPr>
              <a:t>//n+2</a:t>
            </a:r>
            <a:r>
              <a:rPr lang="zh-CN" altLang="en-US" sz="2000">
                <a:solidFill>
                  <a:srgbClr val="008000"/>
                </a:solidFill>
              </a:rPr>
              <a:t>是下一项的分母 </a:t>
            </a:r>
          </a:p>
          <a:p>
            <a:pPr defTabSz="363538"/>
            <a:r>
              <a:rPr lang="zh-CN" altLang="en-US" sz="2000"/>
              <a:t>		</a:t>
            </a:r>
            <a:r>
              <a:rPr lang="pt-BR" altLang="zh-CN" sz="2000"/>
              <a:t>sign=-sign</a:t>
            </a:r>
            <a:r>
              <a:rPr lang="pt-BR" altLang="zh-CN" sz="2000" smtClean="0"/>
              <a:t>;				</a:t>
            </a:r>
            <a:r>
              <a:rPr lang="pt-BR" altLang="zh-CN" sz="2000">
                <a:solidFill>
                  <a:srgbClr val="008000"/>
                </a:solidFill>
              </a:rPr>
              <a:t>//sign</a:t>
            </a:r>
            <a:r>
              <a:rPr lang="zh-CN" altLang="en-US" sz="2000">
                <a:solidFill>
                  <a:srgbClr val="008000"/>
                </a:solidFill>
              </a:rPr>
              <a:t>代表符号，下一项的符号与上一项符号相反</a:t>
            </a:r>
          </a:p>
          <a:p>
            <a:pPr defTabSz="363538"/>
            <a:r>
              <a:rPr lang="zh-CN" altLang="en-US" sz="2000"/>
              <a:t>		</a:t>
            </a:r>
            <a:r>
              <a:rPr lang="pt-BR" altLang="zh-CN" sz="2000"/>
              <a:t>term=sign/n</a:t>
            </a:r>
            <a:r>
              <a:rPr lang="pt-BR" altLang="zh-CN" sz="2000" smtClean="0"/>
              <a:t>;				</a:t>
            </a:r>
            <a:r>
              <a:rPr lang="pt-BR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求出下一项的值</a:t>
            </a:r>
            <a:r>
              <a:rPr lang="pt-BR" altLang="zh-CN" sz="2000">
                <a:solidFill>
                  <a:srgbClr val="008000"/>
                </a:solidFill>
              </a:rPr>
              <a:t>term</a:t>
            </a:r>
          </a:p>
          <a:p>
            <a:pPr defTabSz="363538"/>
            <a:r>
              <a:rPr lang="pt-BR" altLang="zh-CN" sz="2000"/>
              <a:t>	}</a:t>
            </a:r>
          </a:p>
          <a:p>
            <a:pPr defTabSz="363538"/>
            <a:r>
              <a:rPr lang="pt-BR" altLang="zh-CN" sz="2000"/>
              <a:t>	pi=pi*4</a:t>
            </a:r>
            <a:r>
              <a:rPr lang="pt-BR" altLang="zh-CN" sz="2000" smtClean="0"/>
              <a:t>;						</a:t>
            </a:r>
            <a:r>
              <a:rPr lang="pt-BR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多项式的和</a:t>
            </a:r>
            <a:r>
              <a:rPr lang="pt-BR" altLang="zh-CN" sz="2000">
                <a:solidFill>
                  <a:srgbClr val="008000"/>
                </a:solidFill>
              </a:rPr>
              <a:t>pi</a:t>
            </a:r>
            <a:r>
              <a:rPr lang="zh-CN" altLang="en-US" sz="2000">
                <a:solidFill>
                  <a:srgbClr val="008000"/>
                </a:solidFill>
              </a:rPr>
              <a:t>乘以</a:t>
            </a:r>
            <a:r>
              <a:rPr lang="en-US" altLang="zh-CN" sz="2000">
                <a:solidFill>
                  <a:srgbClr val="008000"/>
                </a:solidFill>
              </a:rPr>
              <a:t>4</a:t>
            </a:r>
            <a:r>
              <a:rPr lang="zh-CN" altLang="en-US" sz="2000">
                <a:solidFill>
                  <a:srgbClr val="008000"/>
                </a:solidFill>
              </a:rPr>
              <a:t>，才是</a:t>
            </a:r>
            <a:r>
              <a:rPr lang="el-GR" altLang="zh-CN" sz="2000">
                <a:solidFill>
                  <a:srgbClr val="008000"/>
                </a:solidFill>
              </a:rPr>
              <a:t>π</a:t>
            </a:r>
            <a:r>
              <a:rPr lang="zh-CN" altLang="en-US" sz="2000">
                <a:solidFill>
                  <a:srgbClr val="008000"/>
                </a:solidFill>
              </a:rPr>
              <a:t>的近似值</a:t>
            </a:r>
          </a:p>
          <a:p>
            <a:pPr defTabSz="363538"/>
            <a:r>
              <a:rPr lang="zh-CN" altLang="en-US" sz="2000"/>
              <a:t>	</a:t>
            </a:r>
            <a:r>
              <a:rPr lang="pt-BR" altLang="zh-CN" sz="2000"/>
              <a:t>printf("pi=%10.8f\n",pi</a:t>
            </a:r>
            <a:r>
              <a:rPr lang="pt-BR" altLang="zh-CN" sz="2000" smtClean="0"/>
              <a:t>);			</a:t>
            </a:r>
            <a:r>
              <a:rPr lang="pt-BR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输出</a:t>
            </a:r>
            <a:r>
              <a:rPr lang="el-GR" altLang="zh-CN" sz="2000">
                <a:solidFill>
                  <a:srgbClr val="008000"/>
                </a:solidFill>
              </a:rPr>
              <a:t>π</a:t>
            </a:r>
            <a:r>
              <a:rPr lang="zh-CN" altLang="en-US" sz="2000">
                <a:solidFill>
                  <a:srgbClr val="008000"/>
                </a:solidFill>
              </a:rPr>
              <a:t>的近似值  </a:t>
            </a:r>
          </a:p>
          <a:p>
            <a:pPr defTabSz="363538"/>
            <a:r>
              <a:rPr lang="zh-CN" altLang="en-US" sz="2000"/>
              <a:t>	</a:t>
            </a:r>
            <a:r>
              <a:rPr lang="pt-BR" altLang="zh-CN" sz="2000"/>
              <a:t>return 0;</a:t>
            </a:r>
          </a:p>
          <a:p>
            <a:pPr defTabSz="363538"/>
            <a:r>
              <a:rPr lang="pt-BR" altLang="zh-CN" sz="2000"/>
              <a:t>}</a:t>
            </a:r>
            <a:endParaRPr lang="en-US" altLang="zh-CN" sz="200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8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4" y="1161750"/>
                <a:ext cx="9882428" cy="2128101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 smtClean="0">
                    <a:solidFill>
                      <a:schemeClr val="accent1"/>
                    </a:solidFill>
                  </a:rPr>
                  <a:t>5.8】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Fibonacci(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斐波那契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数列的前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40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个数。这个数列有如下特点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: 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第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，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两个数为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，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。从第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3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个数开始，该数是其前面两个数之和。即该数列为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1,1,2,3,5,8,13,…,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用数学方式表示为</a:t>
                </a:r>
                <a:r>
                  <a:rPr lang="en-US" altLang="zh-CN" sz="1800" smtClean="0">
                    <a:solidFill>
                      <a:schemeClr val="accent1"/>
                    </a:solidFill>
                  </a:rPr>
                  <a:t>:</a:t>
                </a:r>
              </a:p>
              <a:p>
                <a:pPr marL="88900" indent="-8890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zh-CN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≥3)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4" y="1161750"/>
                <a:ext cx="9882428" cy="2128101"/>
              </a:xfrm>
              <a:blipFill>
                <a:blip r:embed="rId3" cstate="print"/>
                <a:stretch>
                  <a:fillRect l="-494" t="-287" r="-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74644" y="3289851"/>
            <a:ext cx="9740348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smtClean="0"/>
          </a:p>
        </p:txBody>
      </p:sp>
      <p:sp>
        <p:nvSpPr>
          <p:cNvPr id="5" name="矩形 4"/>
          <p:cNvSpPr/>
          <p:nvPr/>
        </p:nvSpPr>
        <p:spPr>
          <a:xfrm>
            <a:off x="914400" y="3375489"/>
            <a:ext cx="9660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这是一个有趣的古典数学问题: 有一对兔子，从出生后第3个月起每个月都生一对兔子。小兔子长到第3个月后每个月又生一对兔子。假设所有兔子都不死，问每个月的兔子总数为多少？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1115042"/>
                  </p:ext>
                </p:extLst>
              </p:nvPr>
            </p:nvGraphicFramePr>
            <p:xfrm>
              <a:off x="1580320" y="4062396"/>
              <a:ext cx="5546035" cy="2331720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:a16="http://schemas.microsoft.com/office/drawing/2014/main" xmlns="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:a16="http://schemas.microsoft.com/office/drawing/2014/main" xmlns="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:a16="http://schemas.microsoft.com/office/drawing/2014/main" xmlns="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:a16="http://schemas.microsoft.com/office/drawing/2014/main" xmlns="" val="730927434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xmlns="" val="3002302067"/>
                        </a:ext>
                      </a:extLst>
                    </a:gridCol>
                    <a:gridCol w="1103242">
                      <a:extLst>
                        <a:ext uri="{9D8B030D-6E8A-4147-A177-3AD203B41FA5}">
                          <a16:colId xmlns:a16="http://schemas.microsoft.com/office/drawing/2014/main" xmlns="" val="2741224343"/>
                        </a:ext>
                      </a:extLst>
                    </a:gridCol>
                  </a:tblGrid>
                  <a:tr h="140396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 smtClean="0"/>
                            <a:t>兔子繁殖的规律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月数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小兔子对数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中兔子对数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老兔子对数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兔子总对数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400265469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21497985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66260044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61574382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4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078774070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0163203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6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8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72903923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7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8055314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91706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381115042"/>
                  </p:ext>
                </p:extLst>
              </p:nvPr>
            </p:nvGraphicFramePr>
            <p:xfrm>
              <a:off x="1580320" y="4062396"/>
              <a:ext cx="5546035" cy="2299208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730927434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02302067"/>
                        </a:ext>
                      </a:extLst>
                    </a:gridCol>
                    <a:gridCol w="110324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41224343"/>
                        </a:ext>
                      </a:extLst>
                    </a:gridCol>
                  </a:tblGrid>
                  <a:tr h="243840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 smtClean="0"/>
                            <a:t>兔子繁殖的规律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月数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小兔子对数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中兔子对数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老兔子对数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兔子总对数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400265469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621497985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166260044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761574382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4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078774070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601632038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6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8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672903923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7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80553148"/>
                      </a:ext>
                    </a:extLst>
                  </a:tr>
                  <a:tr h="348488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2973" t="-578947" r="-650450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77" t="-578947" r="-298895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077" t="-578947" r="-198895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2994" t="-578947" r="-103390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867" t="-578947" r="-1105" b="-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8917067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 7"/>
          <p:cNvSpPr/>
          <p:nvPr/>
        </p:nvSpPr>
        <p:spPr>
          <a:xfrm>
            <a:off x="7268435" y="5715273"/>
            <a:ext cx="2223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/>
              <a:t>注: 假设不满1个月的为小兔子，满1个月不满2个月的为中兔子，满2个月以上的为老兔子。</a:t>
            </a:r>
          </a:p>
        </p:txBody>
      </p:sp>
    </p:spTree>
    <p:extLst>
      <p:ext uri="{BB962C8B-B14F-4D97-AF65-F5344CB8AC3E}">
        <p14:creationId xmlns:p14="http://schemas.microsoft.com/office/powerpoint/2010/main" val="310681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400" smtClean="0">
                <a:solidFill>
                  <a:schemeClr val="accent1"/>
                </a:solidFill>
              </a:rPr>
              <a:t>【</a:t>
            </a:r>
            <a:r>
              <a:rPr lang="zh-CN" altLang="en-US" sz="2400" smtClean="0">
                <a:solidFill>
                  <a:schemeClr val="accent1"/>
                </a:solidFill>
              </a:rPr>
              <a:t>例</a:t>
            </a:r>
            <a:r>
              <a:rPr lang="en-US" altLang="zh-CN" sz="2400" smtClean="0">
                <a:solidFill>
                  <a:schemeClr val="accent1"/>
                </a:solidFill>
              </a:rPr>
              <a:t>5.8】</a:t>
            </a:r>
            <a:r>
              <a:rPr lang="zh-CN" altLang="en-US" sz="2400">
                <a:solidFill>
                  <a:schemeClr val="accent1"/>
                </a:solidFill>
              </a:rPr>
              <a:t>求</a:t>
            </a:r>
            <a:r>
              <a:rPr lang="en-US" altLang="zh-CN" sz="2400">
                <a:solidFill>
                  <a:schemeClr val="accent1"/>
                </a:solidFill>
              </a:rPr>
              <a:t>Fibonacci(</a:t>
            </a:r>
            <a:r>
              <a:rPr lang="zh-CN" altLang="en-US" sz="2400">
                <a:solidFill>
                  <a:schemeClr val="accent1"/>
                </a:solidFill>
              </a:rPr>
              <a:t>斐波那契</a:t>
            </a:r>
            <a:r>
              <a:rPr lang="en-US" altLang="zh-CN" sz="2400">
                <a:solidFill>
                  <a:schemeClr val="accent1"/>
                </a:solidFill>
              </a:rPr>
              <a:t>)</a:t>
            </a:r>
            <a:r>
              <a:rPr lang="zh-CN" altLang="en-US" sz="2400">
                <a:solidFill>
                  <a:schemeClr val="accent1"/>
                </a:solidFill>
              </a:rPr>
              <a:t>数列的前</a:t>
            </a:r>
            <a:r>
              <a:rPr lang="en-US" altLang="zh-CN" sz="2400">
                <a:solidFill>
                  <a:schemeClr val="accent1"/>
                </a:solidFill>
              </a:rPr>
              <a:t>40</a:t>
            </a:r>
            <a:r>
              <a:rPr lang="zh-CN" altLang="en-US" sz="2400">
                <a:solidFill>
                  <a:schemeClr val="accent1"/>
                </a:solidFill>
              </a:rPr>
              <a:t>个数</a:t>
            </a:r>
            <a:r>
              <a:rPr lang="zh-CN" altLang="en-US" sz="2400" smtClean="0">
                <a:solidFill>
                  <a:schemeClr val="accent1"/>
                </a:solidFill>
              </a:rPr>
              <a:t>。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85981"/>
              </p:ext>
            </p:extLst>
          </p:nvPr>
        </p:nvGraphicFramePr>
        <p:xfrm>
          <a:off x="925575" y="1896270"/>
          <a:ext cx="2864760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178">
                  <a:extLst>
                    <a:ext uri="{9D8B030D-6E8A-4147-A177-3AD203B41FA5}">
                      <a16:colId xmlns="" xmlns:a16="http://schemas.microsoft.com/office/drawing/2014/main" val="3189906580"/>
                    </a:ext>
                  </a:extLst>
                </a:gridCol>
                <a:gridCol w="2254582">
                  <a:extLst>
                    <a:ext uri="{9D8B030D-6E8A-4147-A177-3AD203B41FA5}">
                      <a16:colId xmlns=""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2400" smtClean="0"/>
                        <a:t>f1=1, f2=1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2400" smtClean="0"/>
                        <a:t>输出</a:t>
                      </a:r>
                      <a:r>
                        <a:rPr lang="en-US" altLang="zh-CN" sz="2400" smtClean="0"/>
                        <a:t>f1, f2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2400" smtClean="0"/>
                        <a:t>for </a:t>
                      </a:r>
                      <a:r>
                        <a:rPr lang="en-US" altLang="zh-CN" sz="2400" smtClean="0"/>
                        <a:t>i=3 </a:t>
                      </a:r>
                      <a:r>
                        <a:rPr lang="en-US" altLang="zh-CN" sz="2400" smtClean="0"/>
                        <a:t>to </a:t>
                      </a:r>
                      <a:r>
                        <a:rPr lang="en-US" altLang="zh-CN" sz="2400" smtClean="0"/>
                        <a:t>40</a:t>
                      </a:r>
                      <a:endParaRPr lang="zh-CN" altLang="en-US" sz="2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smtClean="0"/>
                        <a:t>f3=f1+f2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/>
                        <a:t>输出</a:t>
                      </a:r>
                      <a:r>
                        <a:rPr lang="en-US" altLang="zh-CN" sz="2400" smtClean="0"/>
                        <a:t>f3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smtClean="0"/>
                        <a:t>f1=f2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smtClean="0"/>
                        <a:t>f2=f3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2896642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6510508" y="1601302"/>
            <a:ext cx="5258706" cy="564015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2400"/>
              <a:t>#include &lt;stdio.h&gt;</a:t>
            </a:r>
          </a:p>
          <a:p>
            <a:pPr defTabSz="363538"/>
            <a:r>
              <a:rPr lang="pt-BR" altLang="zh-CN" sz="2400"/>
              <a:t>int main()</a:t>
            </a:r>
          </a:p>
          <a:p>
            <a:pPr defTabSz="363538"/>
            <a:r>
              <a:rPr lang="pt-BR" altLang="zh-CN" sz="2400"/>
              <a:t>{ </a:t>
            </a:r>
          </a:p>
          <a:p>
            <a:pPr defTabSz="363538"/>
            <a:r>
              <a:rPr lang="pt-BR" altLang="zh-CN" sz="2400"/>
              <a:t>	int f1=1,f2=1,f3;</a:t>
            </a:r>
          </a:p>
          <a:p>
            <a:pPr defTabSz="363538"/>
            <a:r>
              <a:rPr lang="pt-BR" altLang="zh-CN" sz="2400"/>
              <a:t>	int i;</a:t>
            </a:r>
          </a:p>
          <a:p>
            <a:pPr defTabSz="363538"/>
            <a:r>
              <a:rPr lang="pt-BR" altLang="zh-CN" sz="2400"/>
              <a:t>	printf("%12d\n%12d\n",f1,f2);</a:t>
            </a:r>
          </a:p>
          <a:p>
            <a:pPr defTabSz="363538"/>
            <a:r>
              <a:rPr lang="pt-BR" altLang="zh-CN" sz="2400"/>
              <a:t>	for(i=1; i&lt;=38; i++)</a:t>
            </a:r>
          </a:p>
          <a:p>
            <a:pPr defTabSz="363538"/>
            <a:r>
              <a:rPr lang="pt-BR" altLang="zh-CN" sz="2400"/>
              <a:t>	{</a:t>
            </a:r>
          </a:p>
          <a:p>
            <a:pPr defTabSz="363538"/>
            <a:r>
              <a:rPr lang="pt-BR" altLang="zh-CN" sz="2400"/>
              <a:t>		f3=f1+f2;</a:t>
            </a:r>
          </a:p>
          <a:p>
            <a:pPr defTabSz="363538"/>
            <a:r>
              <a:rPr lang="pt-BR" altLang="zh-CN" sz="2400"/>
              <a:t>		printf("%12d\n",f3);</a:t>
            </a:r>
          </a:p>
          <a:p>
            <a:pPr defTabSz="363538"/>
            <a:r>
              <a:rPr lang="pt-BR" altLang="zh-CN" sz="2400"/>
              <a:t>		f1=f2;</a:t>
            </a:r>
          </a:p>
          <a:p>
            <a:pPr defTabSz="363538"/>
            <a:r>
              <a:rPr lang="pt-BR" altLang="zh-CN" sz="2400"/>
              <a:t>		f2=f3;</a:t>
            </a:r>
          </a:p>
          <a:p>
            <a:pPr defTabSz="363538"/>
            <a:r>
              <a:rPr lang="pt-BR" altLang="zh-CN" sz="2400"/>
              <a:t>	}</a:t>
            </a:r>
          </a:p>
          <a:p>
            <a:pPr defTabSz="363538"/>
            <a:r>
              <a:rPr lang="pt-BR" altLang="zh-CN" sz="2400"/>
              <a:t>	return 0;</a:t>
            </a:r>
          </a:p>
          <a:p>
            <a:pPr defTabSz="363538"/>
            <a:r>
              <a:rPr lang="pt-BR" altLang="zh-CN" sz="2400"/>
              <a:t>}</a:t>
            </a:r>
            <a:endParaRPr lang="en-US" altLang="zh-CN" sz="240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6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5.8】</a:t>
            </a:r>
            <a:r>
              <a:rPr lang="zh-CN" altLang="en-US" sz="1800">
                <a:solidFill>
                  <a:schemeClr val="accent1"/>
                </a:solidFill>
              </a:rPr>
              <a:t>求</a:t>
            </a:r>
            <a:r>
              <a:rPr lang="en-US" altLang="zh-CN" sz="1800">
                <a:solidFill>
                  <a:schemeClr val="accent1"/>
                </a:solidFill>
              </a:rPr>
              <a:t>Fibonacci(</a:t>
            </a:r>
            <a:r>
              <a:rPr lang="zh-CN" altLang="en-US" sz="1800">
                <a:solidFill>
                  <a:schemeClr val="accent1"/>
                </a:solidFill>
              </a:rPr>
              <a:t>斐波那契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数列的前</a:t>
            </a:r>
            <a:r>
              <a:rPr lang="en-US" altLang="zh-CN" sz="1800">
                <a:solidFill>
                  <a:schemeClr val="accent1"/>
                </a:solidFill>
              </a:rPr>
              <a:t>40</a:t>
            </a:r>
            <a:r>
              <a:rPr lang="zh-CN" altLang="en-US" sz="1800">
                <a:solidFill>
                  <a:schemeClr val="accent1"/>
                </a:solidFill>
              </a:rPr>
              <a:t>个数</a:t>
            </a:r>
            <a:r>
              <a:rPr lang="zh-CN" altLang="en-US" sz="1800" smtClean="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69789"/>
              </p:ext>
            </p:extLst>
          </p:nvPr>
        </p:nvGraphicFramePr>
        <p:xfrm>
          <a:off x="832510" y="2049707"/>
          <a:ext cx="2766096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9163">
                  <a:extLst>
                    <a:ext uri="{9D8B030D-6E8A-4147-A177-3AD203B41FA5}">
                      <a16:colId xmlns="" xmlns:a16="http://schemas.microsoft.com/office/drawing/2014/main" val="3189906580"/>
                    </a:ext>
                  </a:extLst>
                </a:gridCol>
                <a:gridCol w="2176933">
                  <a:extLst>
                    <a:ext uri="{9D8B030D-6E8A-4147-A177-3AD203B41FA5}">
                      <a16:colId xmlns=""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2400" smtClean="0"/>
                        <a:t>f1=1, f2=1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2400" smtClean="0"/>
                        <a:t>for i=1 to 20</a:t>
                      </a:r>
                      <a:endParaRPr lang="zh-CN" altLang="en-US" sz="2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205409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/>
                        <a:t>输出</a:t>
                      </a:r>
                      <a:r>
                        <a:rPr lang="en-US" altLang="zh-CN" sz="2400" smtClean="0"/>
                        <a:t>f1, f2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f1=f1+f2</a:t>
                      </a:r>
                    </a:p>
                    <a:p>
                      <a:pPr algn="ctr"/>
                      <a:r>
                        <a:rPr lang="en-US" altLang="zh-CN" sz="2400" smtClean="0"/>
                        <a:t>f2=f2+f1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6963079"/>
                  </a:ext>
                </a:extLst>
              </a:tr>
            </a:tbl>
          </a:graphicData>
        </a:graphic>
      </p:graphicFrame>
      <p:sp>
        <p:nvSpPr>
          <p:cNvPr id="15" name="圆角矩形 14"/>
          <p:cNvSpPr/>
          <p:nvPr/>
        </p:nvSpPr>
        <p:spPr>
          <a:xfrm>
            <a:off x="3642852" y="988143"/>
            <a:ext cx="8393435" cy="5303328"/>
          </a:xfrm>
          <a:prstGeom prst="roundRect">
            <a:avLst>
              <a:gd name="adj" fmla="val 162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2000" b="1"/>
              <a:t>#include &lt;stdio.h&gt;</a:t>
            </a:r>
          </a:p>
          <a:p>
            <a:pPr defTabSz="363538"/>
            <a:r>
              <a:rPr lang="pt-BR" altLang="zh-CN" sz="2000" b="1"/>
              <a:t>int main()</a:t>
            </a:r>
          </a:p>
          <a:p>
            <a:pPr defTabSz="363538"/>
            <a:r>
              <a:rPr lang="pt-BR" altLang="zh-CN" sz="2000" b="1"/>
              <a:t>{ </a:t>
            </a:r>
          </a:p>
          <a:p>
            <a:pPr defTabSz="363538"/>
            <a:r>
              <a:rPr lang="pt-BR" altLang="zh-CN" sz="2000" b="1"/>
              <a:t>	int f1=1,f2=1;</a:t>
            </a:r>
          </a:p>
          <a:p>
            <a:pPr defTabSz="363538"/>
            <a:r>
              <a:rPr lang="pt-BR" altLang="zh-CN" sz="2000" b="1"/>
              <a:t>	int i;</a:t>
            </a:r>
          </a:p>
          <a:p>
            <a:pPr defTabSz="363538"/>
            <a:r>
              <a:rPr lang="pt-BR" altLang="zh-CN" sz="2000" b="1"/>
              <a:t>	for(i=1; i&lt;=20; i</a:t>
            </a:r>
            <a:r>
              <a:rPr lang="pt-BR" altLang="zh-CN" sz="2000" b="1" smtClean="0"/>
              <a:t>++)	</a:t>
            </a:r>
            <a:r>
              <a:rPr lang="pt-BR" altLang="zh-CN" sz="2000" b="1" smtClean="0">
                <a:solidFill>
                  <a:srgbClr val="008000"/>
                </a:solidFill>
              </a:rPr>
              <a:t>//</a:t>
            </a:r>
            <a:r>
              <a:rPr lang="zh-CN" altLang="en-US" sz="2000" b="1">
                <a:solidFill>
                  <a:srgbClr val="008000"/>
                </a:solidFill>
              </a:rPr>
              <a:t>每个</a:t>
            </a:r>
            <a:r>
              <a:rPr lang="zh-CN" altLang="en-US" sz="2000" b="1" smtClean="0">
                <a:solidFill>
                  <a:srgbClr val="008000"/>
                </a:solidFill>
              </a:rPr>
              <a:t>循环输出</a:t>
            </a:r>
            <a:r>
              <a:rPr lang="en-US" altLang="zh-CN" sz="2000" b="1">
                <a:solidFill>
                  <a:srgbClr val="008000"/>
                </a:solidFill>
              </a:rPr>
              <a:t>2</a:t>
            </a:r>
            <a:r>
              <a:rPr lang="zh-CN" altLang="en-US" sz="2000" b="1">
                <a:solidFill>
                  <a:srgbClr val="008000"/>
                </a:solidFill>
              </a:rPr>
              <a:t>个月的数据，</a:t>
            </a:r>
            <a:r>
              <a:rPr lang="zh-CN" altLang="en-US" sz="2000" b="1" smtClean="0">
                <a:solidFill>
                  <a:srgbClr val="008000"/>
                </a:solidFill>
              </a:rPr>
              <a:t>故只需循环</a:t>
            </a:r>
            <a:r>
              <a:rPr lang="en-US" altLang="zh-CN" sz="2000" b="1">
                <a:solidFill>
                  <a:srgbClr val="008000"/>
                </a:solidFill>
              </a:rPr>
              <a:t>20</a:t>
            </a:r>
            <a:r>
              <a:rPr lang="zh-CN" altLang="en-US" sz="2000" b="1" smtClean="0">
                <a:solidFill>
                  <a:srgbClr val="008000"/>
                </a:solidFill>
              </a:rPr>
              <a:t>次</a:t>
            </a:r>
            <a:endParaRPr lang="zh-CN" altLang="en-US" sz="2000" b="1">
              <a:solidFill>
                <a:srgbClr val="008000"/>
              </a:solidFill>
            </a:endParaRPr>
          </a:p>
          <a:p>
            <a:pPr defTabSz="363538"/>
            <a:r>
              <a:rPr lang="zh-CN" altLang="en-US" sz="2000" b="1"/>
              <a:t>	</a:t>
            </a:r>
            <a:r>
              <a:rPr lang="en-US" altLang="zh-CN" sz="2000" b="1"/>
              <a:t>{</a:t>
            </a:r>
          </a:p>
          <a:p>
            <a:pPr defTabSz="363538"/>
            <a:r>
              <a:rPr lang="en-US" altLang="zh-CN" sz="2000" b="1"/>
              <a:t>		</a:t>
            </a:r>
            <a:r>
              <a:rPr lang="pt-BR" altLang="zh-CN" sz="2000" b="1"/>
              <a:t>printf("%12d %12d ",f1,f2</a:t>
            </a:r>
            <a:r>
              <a:rPr lang="pt-BR" altLang="zh-CN" sz="2000" b="1" smtClean="0"/>
              <a:t>);	</a:t>
            </a:r>
            <a:r>
              <a:rPr lang="pt-BR" altLang="zh-CN" sz="2000" b="1">
                <a:solidFill>
                  <a:srgbClr val="008000"/>
                </a:solidFill>
              </a:rPr>
              <a:t>//</a:t>
            </a:r>
            <a:r>
              <a:rPr lang="zh-CN" altLang="en-US" sz="2000" b="1">
                <a:solidFill>
                  <a:srgbClr val="008000"/>
                </a:solidFill>
              </a:rPr>
              <a:t>输出已知的两个月的兔子数</a:t>
            </a:r>
          </a:p>
          <a:p>
            <a:pPr defTabSz="363538"/>
            <a:r>
              <a:rPr lang="zh-CN" altLang="en-US" sz="2000" b="1"/>
              <a:t>		</a:t>
            </a:r>
            <a:r>
              <a:rPr lang="pt-BR" altLang="zh-CN" sz="2000" b="1"/>
              <a:t>if(i%2==0) printf("\n");</a:t>
            </a:r>
          </a:p>
          <a:p>
            <a:pPr defTabSz="363538"/>
            <a:r>
              <a:rPr lang="pt-BR" altLang="zh-CN" sz="2000" b="1"/>
              <a:t>		f1=f1+f2; </a:t>
            </a:r>
            <a:r>
              <a:rPr lang="pt-BR" altLang="zh-CN" sz="2000" b="1" smtClean="0"/>
              <a:t>		</a:t>
            </a:r>
            <a:r>
              <a:rPr lang="pt-BR" altLang="zh-CN" sz="2000" b="1">
                <a:solidFill>
                  <a:srgbClr val="008000"/>
                </a:solidFill>
              </a:rPr>
              <a:t>//</a:t>
            </a:r>
            <a:r>
              <a:rPr lang="zh-CN" altLang="en-US" sz="2000" b="1">
                <a:solidFill>
                  <a:srgbClr val="008000"/>
                </a:solidFill>
              </a:rPr>
              <a:t>计算出下一个月的兔子数，并存放在</a:t>
            </a:r>
            <a:r>
              <a:rPr lang="pt-BR" altLang="zh-CN" sz="2000" b="1">
                <a:solidFill>
                  <a:srgbClr val="008000"/>
                </a:solidFill>
              </a:rPr>
              <a:t>f1</a:t>
            </a:r>
            <a:r>
              <a:rPr lang="zh-CN" altLang="en-US" sz="2000" b="1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2000" b="1"/>
              <a:t>		</a:t>
            </a:r>
            <a:r>
              <a:rPr lang="pt-BR" altLang="zh-CN" sz="2000" b="1"/>
              <a:t>f2=f2+f1; </a:t>
            </a:r>
            <a:r>
              <a:rPr lang="pt-BR" altLang="zh-CN" sz="2000" b="1" smtClean="0"/>
              <a:t>		</a:t>
            </a:r>
            <a:r>
              <a:rPr lang="pt-BR" altLang="zh-CN" sz="2000" b="1">
                <a:solidFill>
                  <a:srgbClr val="008000"/>
                </a:solidFill>
              </a:rPr>
              <a:t>//</a:t>
            </a:r>
            <a:r>
              <a:rPr lang="zh-CN" altLang="en-US" sz="2000" b="1">
                <a:solidFill>
                  <a:srgbClr val="008000"/>
                </a:solidFill>
              </a:rPr>
              <a:t>计算出下两个月的兔子数，并存放在</a:t>
            </a:r>
            <a:r>
              <a:rPr lang="pt-BR" altLang="zh-CN" sz="2000" b="1">
                <a:solidFill>
                  <a:srgbClr val="008000"/>
                </a:solidFill>
              </a:rPr>
              <a:t>f2</a:t>
            </a:r>
            <a:r>
              <a:rPr lang="zh-CN" altLang="en-US" sz="2000" b="1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  <a:p>
            <a:pPr defTabSz="363538"/>
            <a:r>
              <a:rPr lang="en-US" altLang="zh-CN" sz="2000" b="1"/>
              <a:t>	</a:t>
            </a:r>
            <a:r>
              <a:rPr lang="pt-BR" altLang="zh-CN" sz="2000" b="1"/>
              <a:t>return 0;</a:t>
            </a:r>
          </a:p>
          <a:p>
            <a:pPr defTabSz="363538"/>
            <a:r>
              <a:rPr lang="pt-BR" altLang="zh-CN" sz="2000" b="1"/>
              <a:t>}</a:t>
            </a:r>
            <a:endParaRPr lang="en-US" altLang="zh-CN" sz="2000" b="1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6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400" smtClean="0">
                <a:solidFill>
                  <a:schemeClr val="accent1"/>
                </a:solidFill>
              </a:rPr>
              <a:t>【</a:t>
            </a:r>
            <a:r>
              <a:rPr lang="zh-CN" altLang="en-US" sz="2400" smtClean="0">
                <a:solidFill>
                  <a:schemeClr val="accent1"/>
                </a:solidFill>
              </a:rPr>
              <a:t>例</a:t>
            </a:r>
            <a:r>
              <a:rPr lang="en-US" altLang="zh-CN" sz="2400" smtClean="0">
                <a:solidFill>
                  <a:schemeClr val="accent1"/>
                </a:solidFill>
              </a:rPr>
              <a:t>5.10】</a:t>
            </a:r>
            <a:r>
              <a:rPr lang="zh-CN" altLang="en-US" sz="2400">
                <a:solidFill>
                  <a:schemeClr val="accent1"/>
                </a:solidFill>
              </a:rPr>
              <a:t>求</a:t>
            </a:r>
            <a:r>
              <a:rPr lang="en-US" altLang="zh-CN" sz="2400">
                <a:solidFill>
                  <a:schemeClr val="accent1"/>
                </a:solidFill>
              </a:rPr>
              <a:t>100</a:t>
            </a:r>
            <a:r>
              <a:rPr lang="zh-CN" altLang="en-US" sz="2400">
                <a:solidFill>
                  <a:schemeClr val="accent1"/>
                </a:solidFill>
              </a:rPr>
              <a:t>～</a:t>
            </a:r>
            <a:r>
              <a:rPr lang="en-US" altLang="zh-CN" sz="2400">
                <a:solidFill>
                  <a:schemeClr val="accent1"/>
                </a:solidFill>
              </a:rPr>
              <a:t>200</a:t>
            </a:r>
            <a:r>
              <a:rPr lang="zh-CN" altLang="en-US" sz="2400">
                <a:solidFill>
                  <a:schemeClr val="accent1"/>
                </a:solidFill>
              </a:rPr>
              <a:t>间的全部素数。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1" y="1578077"/>
            <a:ext cx="10980740" cy="527992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2000" b="1"/>
              <a:t>#include&lt;stdio.h&gt;</a:t>
            </a:r>
          </a:p>
          <a:p>
            <a:pPr defTabSz="363538"/>
            <a:r>
              <a:rPr lang="pt-BR" altLang="zh-CN" sz="2000" b="1"/>
              <a:t>#include&lt;math.h&gt;</a:t>
            </a:r>
          </a:p>
          <a:p>
            <a:pPr defTabSz="363538"/>
            <a:r>
              <a:rPr lang="pt-BR" altLang="zh-CN" sz="2000" b="1"/>
              <a:t>int main()</a:t>
            </a:r>
          </a:p>
          <a:p>
            <a:pPr defTabSz="363538"/>
            <a:r>
              <a:rPr lang="pt-BR" altLang="zh-CN" sz="2000" b="1"/>
              <a:t>{	int n,k,i,m=0;</a:t>
            </a:r>
          </a:p>
          <a:p>
            <a:pPr defTabSz="363538"/>
            <a:r>
              <a:rPr lang="pt-BR" altLang="zh-CN" sz="2000" b="1"/>
              <a:t>	for(n=101;n&lt;=200;n=n+2</a:t>
            </a:r>
            <a:r>
              <a:rPr lang="pt-BR" altLang="zh-CN" sz="2000" b="1" smtClean="0"/>
              <a:t>)		</a:t>
            </a:r>
            <a:r>
              <a:rPr lang="pt-BR" altLang="zh-CN" sz="2000" b="1" smtClean="0">
                <a:solidFill>
                  <a:srgbClr val="008000"/>
                </a:solidFill>
              </a:rPr>
              <a:t>//</a:t>
            </a:r>
            <a:r>
              <a:rPr lang="pt-BR" altLang="zh-CN" sz="2000" b="1">
                <a:solidFill>
                  <a:srgbClr val="008000"/>
                </a:solidFill>
              </a:rPr>
              <a:t>n</a:t>
            </a:r>
            <a:r>
              <a:rPr lang="zh-CN" altLang="en-US" sz="2000" b="1">
                <a:solidFill>
                  <a:srgbClr val="008000"/>
                </a:solidFill>
              </a:rPr>
              <a:t>从</a:t>
            </a:r>
            <a:r>
              <a:rPr lang="en-US" altLang="zh-CN" sz="2000" b="1">
                <a:solidFill>
                  <a:srgbClr val="008000"/>
                </a:solidFill>
              </a:rPr>
              <a:t>100</a:t>
            </a:r>
            <a:r>
              <a:rPr lang="zh-CN" altLang="en-US" sz="2000" b="1">
                <a:solidFill>
                  <a:srgbClr val="008000"/>
                </a:solidFill>
              </a:rPr>
              <a:t>变化到</a:t>
            </a:r>
            <a:r>
              <a:rPr lang="en-US" altLang="zh-CN" sz="2000" b="1">
                <a:solidFill>
                  <a:srgbClr val="008000"/>
                </a:solidFill>
              </a:rPr>
              <a:t>200</a:t>
            </a:r>
            <a:r>
              <a:rPr lang="zh-CN" altLang="en-US" sz="2000" b="1">
                <a:solidFill>
                  <a:srgbClr val="008000"/>
                </a:solidFill>
              </a:rPr>
              <a:t>，对</a:t>
            </a:r>
            <a:r>
              <a:rPr lang="zh-CN" altLang="en-US" sz="2000" b="1" smtClean="0">
                <a:solidFill>
                  <a:srgbClr val="008000"/>
                </a:solidFill>
              </a:rPr>
              <a:t>每个奇数</a:t>
            </a:r>
            <a:r>
              <a:rPr lang="pt-BR" altLang="zh-CN" sz="2000" b="1" smtClean="0">
                <a:solidFill>
                  <a:srgbClr val="008000"/>
                </a:solidFill>
              </a:rPr>
              <a:t>n</a:t>
            </a:r>
            <a:r>
              <a:rPr lang="zh-CN" altLang="en-US" sz="2000" b="1">
                <a:solidFill>
                  <a:srgbClr val="008000"/>
                </a:solidFill>
              </a:rPr>
              <a:t>进行判定</a:t>
            </a:r>
          </a:p>
          <a:p>
            <a:pPr defTabSz="363538"/>
            <a:r>
              <a:rPr lang="zh-CN" altLang="en-US" sz="2000" b="1"/>
              <a:t>	</a:t>
            </a:r>
            <a:r>
              <a:rPr lang="en-US" altLang="zh-CN" sz="2000" b="1"/>
              <a:t>{	</a:t>
            </a:r>
            <a:r>
              <a:rPr lang="pt-BR" altLang="zh-CN" sz="2000" b="1"/>
              <a:t>k=sqrt(n);</a:t>
            </a:r>
          </a:p>
          <a:p>
            <a:pPr defTabSz="363538"/>
            <a:r>
              <a:rPr lang="pt-BR" altLang="zh-CN" sz="2000" b="1"/>
              <a:t>		for(i=2;i&lt;=k;i++)</a:t>
            </a:r>
          </a:p>
          <a:p>
            <a:pPr defTabSz="363538"/>
            <a:r>
              <a:rPr lang="pt-BR" altLang="zh-CN" sz="2000" b="1"/>
              <a:t>		</a:t>
            </a:r>
            <a:r>
              <a:rPr lang="pt-BR" altLang="zh-CN" sz="2000" b="1" smtClean="0"/>
              <a:t>	if(n%i</a:t>
            </a:r>
            <a:r>
              <a:rPr lang="pt-BR" altLang="zh-CN" sz="2000" b="1"/>
              <a:t>==0) break</a:t>
            </a:r>
            <a:r>
              <a:rPr lang="pt-BR" altLang="zh-CN" sz="2000" b="1" smtClean="0"/>
              <a:t>;			</a:t>
            </a:r>
            <a:r>
              <a:rPr lang="pt-BR" altLang="zh-CN" sz="2000" b="1">
                <a:solidFill>
                  <a:srgbClr val="008000"/>
                </a:solidFill>
              </a:rPr>
              <a:t>//</a:t>
            </a:r>
            <a:r>
              <a:rPr lang="zh-CN" altLang="en-US" sz="2000" b="1">
                <a:solidFill>
                  <a:srgbClr val="008000"/>
                </a:solidFill>
              </a:rPr>
              <a:t>如果</a:t>
            </a:r>
            <a:r>
              <a:rPr lang="pt-BR" altLang="zh-CN" sz="2000" b="1">
                <a:solidFill>
                  <a:srgbClr val="008000"/>
                </a:solidFill>
              </a:rPr>
              <a:t>n</a:t>
            </a:r>
            <a:r>
              <a:rPr lang="zh-CN" altLang="en-US" sz="2000" b="1">
                <a:solidFill>
                  <a:srgbClr val="008000"/>
                </a:solidFill>
              </a:rPr>
              <a:t>被</a:t>
            </a:r>
            <a:r>
              <a:rPr lang="pt-BR" altLang="zh-CN" sz="2000" b="1">
                <a:solidFill>
                  <a:srgbClr val="008000"/>
                </a:solidFill>
              </a:rPr>
              <a:t>i</a:t>
            </a:r>
            <a:r>
              <a:rPr lang="zh-CN" altLang="en-US" sz="2000" b="1">
                <a:solidFill>
                  <a:srgbClr val="008000"/>
                </a:solidFill>
              </a:rPr>
              <a:t>整除，终止内循环，此时</a:t>
            </a:r>
            <a:r>
              <a:rPr lang="pt-BR" altLang="zh-CN" sz="2000" b="1">
                <a:solidFill>
                  <a:srgbClr val="008000"/>
                </a:solidFill>
              </a:rPr>
              <a:t>i&lt;k+1</a:t>
            </a:r>
          </a:p>
          <a:p>
            <a:pPr defTabSz="363538"/>
            <a:r>
              <a:rPr lang="pt-BR" altLang="zh-CN" sz="2000" b="1"/>
              <a:t>		</a:t>
            </a:r>
            <a:r>
              <a:rPr lang="pt-BR" altLang="zh-CN" sz="2000" b="1" smtClean="0"/>
              <a:t>if(i&gt;k)				</a:t>
            </a:r>
            <a:r>
              <a:rPr lang="pt-BR" altLang="zh-CN" sz="2000" b="1">
                <a:solidFill>
                  <a:srgbClr val="008000"/>
                </a:solidFill>
              </a:rPr>
              <a:t>//</a:t>
            </a:r>
            <a:r>
              <a:rPr lang="zh-CN" altLang="en-US" sz="2000" b="1">
                <a:solidFill>
                  <a:srgbClr val="008000"/>
                </a:solidFill>
              </a:rPr>
              <a:t>若</a:t>
            </a:r>
            <a:r>
              <a:rPr lang="pt-BR" altLang="zh-CN" sz="2000" b="1">
                <a:solidFill>
                  <a:srgbClr val="008000"/>
                </a:solidFill>
              </a:rPr>
              <a:t>i&gt;=k+1</a:t>
            </a:r>
            <a:r>
              <a:rPr lang="zh-CN" altLang="pt-BR" sz="2000" b="1">
                <a:solidFill>
                  <a:srgbClr val="008000"/>
                </a:solidFill>
              </a:rPr>
              <a:t>，</a:t>
            </a:r>
            <a:r>
              <a:rPr lang="zh-CN" altLang="en-US" sz="2000" b="1">
                <a:solidFill>
                  <a:srgbClr val="008000"/>
                </a:solidFill>
              </a:rPr>
              <a:t>表示</a:t>
            </a:r>
            <a:r>
              <a:rPr lang="pt-BR" altLang="zh-CN" sz="2000" b="1">
                <a:solidFill>
                  <a:srgbClr val="008000"/>
                </a:solidFill>
              </a:rPr>
              <a:t>n</a:t>
            </a:r>
            <a:r>
              <a:rPr lang="zh-CN" altLang="en-US" sz="2000" b="1">
                <a:solidFill>
                  <a:srgbClr val="008000"/>
                </a:solidFill>
              </a:rPr>
              <a:t>未曾被整除</a:t>
            </a:r>
          </a:p>
          <a:p>
            <a:pPr defTabSz="363538"/>
            <a:r>
              <a:rPr lang="zh-CN" altLang="en-US" sz="2000" b="1"/>
              <a:t>		</a:t>
            </a:r>
            <a:r>
              <a:rPr lang="en-US" altLang="zh-CN" sz="2000" b="1"/>
              <a:t>{	</a:t>
            </a:r>
            <a:r>
              <a:rPr lang="pt-BR" altLang="zh-CN" sz="2000" b="1"/>
              <a:t>printf("%d ",n</a:t>
            </a:r>
            <a:r>
              <a:rPr lang="pt-BR" altLang="zh-CN" sz="2000" b="1" smtClean="0"/>
              <a:t>);			</a:t>
            </a:r>
            <a:r>
              <a:rPr lang="pt-BR" altLang="zh-CN" sz="2000" b="1">
                <a:solidFill>
                  <a:srgbClr val="008000"/>
                </a:solidFill>
              </a:rPr>
              <a:t>//</a:t>
            </a:r>
            <a:r>
              <a:rPr lang="zh-CN" altLang="en-US" sz="2000" b="1">
                <a:solidFill>
                  <a:srgbClr val="008000"/>
                </a:solidFill>
              </a:rPr>
              <a:t>应确定</a:t>
            </a:r>
            <a:r>
              <a:rPr lang="pt-BR" altLang="zh-CN" sz="2000" b="1">
                <a:solidFill>
                  <a:srgbClr val="008000"/>
                </a:solidFill>
              </a:rPr>
              <a:t>n</a:t>
            </a:r>
            <a:r>
              <a:rPr lang="zh-CN" altLang="en-US" sz="2000" b="1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zh-CN" altLang="en-US" sz="2000" b="1"/>
              <a:t>			</a:t>
            </a:r>
            <a:r>
              <a:rPr lang="pt-BR" altLang="zh-CN" sz="2000" b="1"/>
              <a:t>m=m+1</a:t>
            </a:r>
            <a:r>
              <a:rPr lang="pt-BR" altLang="zh-CN" sz="2000" b="1" smtClean="0"/>
              <a:t>;				</a:t>
            </a:r>
            <a:r>
              <a:rPr lang="pt-BR" altLang="zh-CN" sz="2000" b="1">
                <a:solidFill>
                  <a:srgbClr val="008000"/>
                </a:solidFill>
              </a:rPr>
              <a:t>//m</a:t>
            </a:r>
            <a:r>
              <a:rPr lang="zh-CN" altLang="en-US" sz="2000" b="1">
                <a:solidFill>
                  <a:srgbClr val="008000"/>
                </a:solidFill>
              </a:rPr>
              <a:t>用来控制换行，一行内输出</a:t>
            </a:r>
            <a:r>
              <a:rPr lang="en-US" altLang="zh-CN" sz="2000" b="1">
                <a:solidFill>
                  <a:srgbClr val="008000"/>
                </a:solidFill>
              </a:rPr>
              <a:t>10</a:t>
            </a:r>
            <a:r>
              <a:rPr lang="zh-CN" altLang="en-US" sz="2000" b="1">
                <a:solidFill>
                  <a:srgbClr val="008000"/>
                </a:solidFill>
              </a:rPr>
              <a:t>个素数</a:t>
            </a:r>
          </a:p>
          <a:p>
            <a:pPr defTabSz="363538"/>
            <a:r>
              <a:rPr lang="zh-CN" altLang="en-US" sz="2000" b="1"/>
              <a:t>		</a:t>
            </a:r>
            <a:r>
              <a:rPr lang="en-US" altLang="zh-CN" sz="2000" b="1"/>
              <a:t>}</a:t>
            </a:r>
          </a:p>
          <a:p>
            <a:pPr defTabSz="363538"/>
            <a:r>
              <a:rPr lang="en-US" altLang="zh-CN" sz="2000" b="1"/>
              <a:t>		</a:t>
            </a:r>
            <a:r>
              <a:rPr lang="pt-BR" altLang="zh-CN" sz="2000" b="1"/>
              <a:t>if(m%10==0) printf("\n</a:t>
            </a:r>
            <a:r>
              <a:rPr lang="pt-BR" altLang="zh-CN" sz="2000" b="1" smtClean="0"/>
              <a:t>");	</a:t>
            </a:r>
            <a:r>
              <a:rPr lang="pt-BR" altLang="zh-CN" sz="2000" b="1">
                <a:solidFill>
                  <a:srgbClr val="008000"/>
                </a:solidFill>
              </a:rPr>
              <a:t> //m</a:t>
            </a:r>
            <a:r>
              <a:rPr lang="zh-CN" altLang="en-US" sz="2000" b="1">
                <a:solidFill>
                  <a:srgbClr val="008000"/>
                </a:solidFill>
              </a:rPr>
              <a:t>累计到</a:t>
            </a:r>
            <a:r>
              <a:rPr lang="en-US" altLang="zh-CN" sz="2000" b="1">
                <a:solidFill>
                  <a:srgbClr val="008000"/>
                </a:solidFill>
              </a:rPr>
              <a:t>10</a:t>
            </a:r>
            <a:r>
              <a:rPr lang="zh-CN" altLang="en-US" sz="2000" b="1">
                <a:solidFill>
                  <a:srgbClr val="008000"/>
                </a:solidFill>
              </a:rPr>
              <a:t>的倍数，换行</a:t>
            </a:r>
          </a:p>
          <a:p>
            <a:pPr defTabSz="363538"/>
            <a:r>
              <a:rPr lang="zh-CN" altLang="en-US" sz="2000" b="1"/>
              <a:t>	</a:t>
            </a:r>
            <a:r>
              <a:rPr lang="en-US" altLang="zh-CN" sz="2000" b="1" smtClean="0"/>
              <a:t>}</a:t>
            </a:r>
          </a:p>
          <a:p>
            <a:pPr defTabSz="363538"/>
            <a:r>
              <a:rPr lang="en-US" altLang="zh-CN" sz="2000" b="1"/>
              <a:t>	printf ("\n");</a:t>
            </a:r>
          </a:p>
          <a:p>
            <a:pPr defTabSz="363538"/>
            <a:r>
              <a:rPr lang="en-US" altLang="zh-CN" sz="2000" b="1"/>
              <a:t>	</a:t>
            </a:r>
            <a:r>
              <a:rPr lang="pt-BR" altLang="zh-CN" sz="2000" b="1"/>
              <a:t>return 0;</a:t>
            </a:r>
          </a:p>
          <a:p>
            <a:pPr defTabSz="363538"/>
            <a:r>
              <a:rPr lang="pt-BR" altLang="zh-CN" sz="2000" b="1"/>
              <a:t>}</a:t>
            </a:r>
            <a:endParaRPr lang="en-US" altLang="zh-CN" sz="2000" b="1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4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11112810" cy="1876418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400" smtClean="0">
                <a:solidFill>
                  <a:schemeClr val="accent1"/>
                </a:solidFill>
              </a:rPr>
              <a:t>【</a:t>
            </a:r>
            <a:r>
              <a:rPr lang="zh-CN" altLang="en-US" sz="2400" smtClean="0">
                <a:solidFill>
                  <a:schemeClr val="accent1"/>
                </a:solidFill>
              </a:rPr>
              <a:t>例</a:t>
            </a:r>
            <a:r>
              <a:rPr lang="en-US" altLang="zh-CN" sz="2400" smtClean="0">
                <a:solidFill>
                  <a:schemeClr val="accent1"/>
                </a:solidFill>
              </a:rPr>
              <a:t>5.11】</a:t>
            </a:r>
            <a:r>
              <a:rPr lang="zh-CN" altLang="en-US" sz="2400">
                <a:solidFill>
                  <a:schemeClr val="accent1"/>
                </a:solidFill>
              </a:rPr>
              <a:t>译密码。为使电文保密，往往按一定规律将其转换成密码，收报人再按约定的规律将其译回原文。例如，可以按以下规律将电文变成密码</a:t>
            </a:r>
            <a:r>
              <a:rPr lang="en-US" altLang="zh-CN" sz="2400" smtClean="0">
                <a:solidFill>
                  <a:schemeClr val="accent1"/>
                </a:solidFill>
              </a:rPr>
              <a:t>:</a:t>
            </a:r>
            <a:r>
              <a:rPr lang="zh-CN" altLang="en-US" sz="2400">
                <a:solidFill>
                  <a:schemeClr val="accent1"/>
                </a:solidFill>
              </a:rPr>
              <a:t>将字母</a:t>
            </a:r>
            <a:r>
              <a:rPr lang="en-US" altLang="zh-CN" sz="2400">
                <a:solidFill>
                  <a:schemeClr val="accent1"/>
                </a:solidFill>
              </a:rPr>
              <a:t>A</a:t>
            </a:r>
            <a:r>
              <a:rPr lang="zh-CN" altLang="en-US" sz="2400">
                <a:solidFill>
                  <a:schemeClr val="accent1"/>
                </a:solidFill>
              </a:rPr>
              <a:t>变成字母</a:t>
            </a:r>
            <a:r>
              <a:rPr lang="en-US" altLang="zh-CN" sz="2400">
                <a:solidFill>
                  <a:schemeClr val="accent1"/>
                </a:solidFill>
              </a:rPr>
              <a:t>E</a:t>
            </a:r>
            <a:r>
              <a:rPr lang="zh-CN" altLang="en-US" sz="2400">
                <a:solidFill>
                  <a:schemeClr val="accent1"/>
                </a:solidFill>
              </a:rPr>
              <a:t>，</a:t>
            </a:r>
            <a:r>
              <a:rPr lang="en-US" altLang="zh-CN" sz="2400">
                <a:solidFill>
                  <a:schemeClr val="accent1"/>
                </a:solidFill>
              </a:rPr>
              <a:t>a</a:t>
            </a:r>
            <a:r>
              <a:rPr lang="zh-CN" altLang="en-US" sz="2400">
                <a:solidFill>
                  <a:schemeClr val="accent1"/>
                </a:solidFill>
              </a:rPr>
              <a:t>变成</a:t>
            </a:r>
            <a:r>
              <a:rPr lang="en-US" altLang="zh-CN" sz="2400">
                <a:solidFill>
                  <a:schemeClr val="accent1"/>
                </a:solidFill>
              </a:rPr>
              <a:t>e</a:t>
            </a:r>
            <a:r>
              <a:rPr lang="zh-CN" altLang="en-US" sz="2400">
                <a:solidFill>
                  <a:schemeClr val="accent1"/>
                </a:solidFill>
              </a:rPr>
              <a:t>，即变成其后的第</a:t>
            </a:r>
            <a:r>
              <a:rPr lang="en-US" altLang="zh-CN" sz="2400">
                <a:solidFill>
                  <a:schemeClr val="accent1"/>
                </a:solidFill>
              </a:rPr>
              <a:t>4</a:t>
            </a:r>
            <a:r>
              <a:rPr lang="zh-CN" altLang="en-US" sz="2400">
                <a:solidFill>
                  <a:schemeClr val="accent1"/>
                </a:solidFill>
              </a:rPr>
              <a:t>个字母，</a:t>
            </a:r>
            <a:r>
              <a:rPr lang="en-US" altLang="zh-CN" sz="2400">
                <a:solidFill>
                  <a:schemeClr val="accent1"/>
                </a:solidFill>
              </a:rPr>
              <a:t>W</a:t>
            </a:r>
            <a:r>
              <a:rPr lang="zh-CN" altLang="en-US" sz="2400">
                <a:solidFill>
                  <a:schemeClr val="accent1"/>
                </a:solidFill>
              </a:rPr>
              <a:t>变成</a:t>
            </a:r>
            <a:r>
              <a:rPr lang="en-US" altLang="zh-CN" sz="2400">
                <a:solidFill>
                  <a:schemeClr val="accent1"/>
                </a:solidFill>
              </a:rPr>
              <a:t>A</a:t>
            </a:r>
            <a:r>
              <a:rPr lang="zh-CN" altLang="en-US" sz="2400">
                <a:solidFill>
                  <a:schemeClr val="accent1"/>
                </a:solidFill>
              </a:rPr>
              <a:t>，</a:t>
            </a:r>
            <a:r>
              <a:rPr lang="en-US" altLang="zh-CN" sz="2400">
                <a:solidFill>
                  <a:schemeClr val="accent1"/>
                </a:solidFill>
              </a:rPr>
              <a:t>X</a:t>
            </a:r>
            <a:r>
              <a:rPr lang="zh-CN" altLang="en-US" sz="2400">
                <a:solidFill>
                  <a:schemeClr val="accent1"/>
                </a:solidFill>
              </a:rPr>
              <a:t>变成</a:t>
            </a:r>
            <a:r>
              <a:rPr lang="en-US" altLang="zh-CN" sz="2400">
                <a:solidFill>
                  <a:schemeClr val="accent1"/>
                </a:solidFill>
              </a:rPr>
              <a:t>B</a:t>
            </a:r>
            <a:r>
              <a:rPr lang="zh-CN" altLang="en-US" sz="2400">
                <a:solidFill>
                  <a:schemeClr val="accent1"/>
                </a:solidFill>
              </a:rPr>
              <a:t>，</a:t>
            </a:r>
            <a:r>
              <a:rPr lang="en-US" altLang="zh-CN" sz="2400">
                <a:solidFill>
                  <a:schemeClr val="accent1"/>
                </a:solidFill>
              </a:rPr>
              <a:t>Y</a:t>
            </a:r>
            <a:r>
              <a:rPr lang="zh-CN" altLang="en-US" sz="2400">
                <a:solidFill>
                  <a:schemeClr val="accent1"/>
                </a:solidFill>
              </a:rPr>
              <a:t>变成</a:t>
            </a:r>
            <a:r>
              <a:rPr lang="en-US" altLang="zh-CN" sz="2400">
                <a:solidFill>
                  <a:schemeClr val="accent1"/>
                </a:solidFill>
              </a:rPr>
              <a:t>C</a:t>
            </a:r>
            <a:r>
              <a:rPr lang="zh-CN" altLang="en-US" sz="2400">
                <a:solidFill>
                  <a:schemeClr val="accent1"/>
                </a:solidFill>
              </a:rPr>
              <a:t>，</a:t>
            </a:r>
            <a:r>
              <a:rPr lang="en-US" altLang="zh-CN" sz="2400">
                <a:solidFill>
                  <a:schemeClr val="accent1"/>
                </a:solidFill>
              </a:rPr>
              <a:t>Z</a:t>
            </a:r>
            <a:r>
              <a:rPr lang="zh-CN" altLang="en-US" sz="2400">
                <a:solidFill>
                  <a:schemeClr val="accent1"/>
                </a:solidFill>
              </a:rPr>
              <a:t>变成</a:t>
            </a:r>
            <a:r>
              <a:rPr lang="en-US" altLang="zh-CN" sz="2400" smtClean="0">
                <a:solidFill>
                  <a:schemeClr val="accent1"/>
                </a:solidFill>
              </a:rPr>
              <a:t>D</a:t>
            </a:r>
            <a:r>
              <a:rPr lang="zh-CN" altLang="en-US" sz="2400" smtClean="0">
                <a:solidFill>
                  <a:schemeClr val="accent1"/>
                </a:solidFill>
              </a:rPr>
              <a:t>。</a:t>
            </a:r>
            <a:endParaRPr lang="en-US" altLang="zh-CN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1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11112810" cy="115406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400" smtClean="0">
                <a:solidFill>
                  <a:schemeClr val="accent1"/>
                </a:solidFill>
              </a:rPr>
              <a:t>【</a:t>
            </a:r>
            <a:r>
              <a:rPr lang="zh-CN" altLang="en-US" sz="2400" smtClean="0">
                <a:solidFill>
                  <a:schemeClr val="accent1"/>
                </a:solidFill>
              </a:rPr>
              <a:t>例</a:t>
            </a:r>
            <a:r>
              <a:rPr lang="en-US" altLang="zh-CN" sz="2400" smtClean="0">
                <a:solidFill>
                  <a:schemeClr val="accent1"/>
                </a:solidFill>
              </a:rPr>
              <a:t>5.11】</a:t>
            </a:r>
            <a:r>
              <a:rPr lang="zh-CN" altLang="en-US" sz="2400">
                <a:solidFill>
                  <a:schemeClr val="accent1"/>
                </a:solidFill>
              </a:rPr>
              <a:t>译密码。为使电文保密，往往按一定规律将其转换成密码，收报人再按约定的规律将其译回原文。例如，可以按以下规律将电文变成密码</a:t>
            </a:r>
            <a:r>
              <a:rPr lang="en-US" altLang="zh-CN" sz="2400" smtClean="0">
                <a:solidFill>
                  <a:schemeClr val="accent1"/>
                </a:solidFill>
              </a:rPr>
              <a:t>:</a:t>
            </a:r>
            <a:r>
              <a:rPr lang="zh-CN" altLang="en-US" sz="2400">
                <a:solidFill>
                  <a:schemeClr val="accent1"/>
                </a:solidFill>
              </a:rPr>
              <a:t>将字母</a:t>
            </a:r>
            <a:r>
              <a:rPr lang="en-US" altLang="zh-CN" sz="2400">
                <a:solidFill>
                  <a:schemeClr val="accent1"/>
                </a:solidFill>
              </a:rPr>
              <a:t>A</a:t>
            </a:r>
            <a:r>
              <a:rPr lang="zh-CN" altLang="en-US" sz="2400">
                <a:solidFill>
                  <a:schemeClr val="accent1"/>
                </a:solidFill>
              </a:rPr>
              <a:t>变成字母</a:t>
            </a:r>
            <a:r>
              <a:rPr lang="en-US" altLang="zh-CN" sz="2400">
                <a:solidFill>
                  <a:schemeClr val="accent1"/>
                </a:solidFill>
              </a:rPr>
              <a:t>E</a:t>
            </a:r>
            <a:r>
              <a:rPr lang="zh-CN" altLang="en-US" sz="2400">
                <a:solidFill>
                  <a:schemeClr val="accent1"/>
                </a:solidFill>
              </a:rPr>
              <a:t>，</a:t>
            </a:r>
            <a:r>
              <a:rPr lang="en-US" altLang="zh-CN" sz="2400">
                <a:solidFill>
                  <a:schemeClr val="accent1"/>
                </a:solidFill>
              </a:rPr>
              <a:t>a</a:t>
            </a:r>
            <a:r>
              <a:rPr lang="zh-CN" altLang="en-US" sz="2400">
                <a:solidFill>
                  <a:schemeClr val="accent1"/>
                </a:solidFill>
              </a:rPr>
              <a:t>变成</a:t>
            </a:r>
            <a:r>
              <a:rPr lang="en-US" altLang="zh-CN" sz="2400">
                <a:solidFill>
                  <a:schemeClr val="accent1"/>
                </a:solidFill>
              </a:rPr>
              <a:t>e</a:t>
            </a:r>
            <a:r>
              <a:rPr lang="zh-CN" altLang="en-US" sz="2400">
                <a:solidFill>
                  <a:schemeClr val="accent1"/>
                </a:solidFill>
              </a:rPr>
              <a:t>，即变成其后的第</a:t>
            </a:r>
            <a:r>
              <a:rPr lang="en-US" altLang="zh-CN" sz="2400">
                <a:solidFill>
                  <a:schemeClr val="accent1"/>
                </a:solidFill>
              </a:rPr>
              <a:t>4</a:t>
            </a:r>
            <a:r>
              <a:rPr lang="zh-CN" altLang="en-US" sz="2400">
                <a:solidFill>
                  <a:schemeClr val="accent1"/>
                </a:solidFill>
              </a:rPr>
              <a:t>个字母，</a:t>
            </a:r>
            <a:r>
              <a:rPr lang="en-US" altLang="zh-CN" sz="2400">
                <a:solidFill>
                  <a:schemeClr val="accent1"/>
                </a:solidFill>
              </a:rPr>
              <a:t>W</a:t>
            </a:r>
            <a:r>
              <a:rPr lang="zh-CN" altLang="en-US" sz="2400">
                <a:solidFill>
                  <a:schemeClr val="accent1"/>
                </a:solidFill>
              </a:rPr>
              <a:t>变成</a:t>
            </a:r>
            <a:r>
              <a:rPr lang="en-US" altLang="zh-CN" sz="2400">
                <a:solidFill>
                  <a:schemeClr val="accent1"/>
                </a:solidFill>
              </a:rPr>
              <a:t>A</a:t>
            </a:r>
            <a:r>
              <a:rPr lang="zh-CN" altLang="en-US" sz="2400">
                <a:solidFill>
                  <a:schemeClr val="accent1"/>
                </a:solidFill>
              </a:rPr>
              <a:t>，</a:t>
            </a:r>
            <a:r>
              <a:rPr lang="en-US" altLang="zh-CN" sz="2400">
                <a:solidFill>
                  <a:schemeClr val="accent1"/>
                </a:solidFill>
              </a:rPr>
              <a:t>X</a:t>
            </a:r>
            <a:r>
              <a:rPr lang="zh-CN" altLang="en-US" sz="2400">
                <a:solidFill>
                  <a:schemeClr val="accent1"/>
                </a:solidFill>
              </a:rPr>
              <a:t>变成</a:t>
            </a:r>
            <a:r>
              <a:rPr lang="en-US" altLang="zh-CN" sz="2400">
                <a:solidFill>
                  <a:schemeClr val="accent1"/>
                </a:solidFill>
              </a:rPr>
              <a:t>B</a:t>
            </a:r>
            <a:r>
              <a:rPr lang="zh-CN" altLang="en-US" sz="2400">
                <a:solidFill>
                  <a:schemeClr val="accent1"/>
                </a:solidFill>
              </a:rPr>
              <a:t>，</a:t>
            </a:r>
            <a:r>
              <a:rPr lang="en-US" altLang="zh-CN" sz="2400">
                <a:solidFill>
                  <a:schemeClr val="accent1"/>
                </a:solidFill>
              </a:rPr>
              <a:t>Y</a:t>
            </a:r>
            <a:r>
              <a:rPr lang="zh-CN" altLang="en-US" sz="2400">
                <a:solidFill>
                  <a:schemeClr val="accent1"/>
                </a:solidFill>
              </a:rPr>
              <a:t>变成</a:t>
            </a:r>
            <a:r>
              <a:rPr lang="en-US" altLang="zh-CN" sz="2400">
                <a:solidFill>
                  <a:schemeClr val="accent1"/>
                </a:solidFill>
              </a:rPr>
              <a:t>C</a:t>
            </a:r>
            <a:r>
              <a:rPr lang="zh-CN" altLang="en-US" sz="2400">
                <a:solidFill>
                  <a:schemeClr val="accent1"/>
                </a:solidFill>
              </a:rPr>
              <a:t>，</a:t>
            </a:r>
            <a:r>
              <a:rPr lang="en-US" altLang="zh-CN" sz="2400">
                <a:solidFill>
                  <a:schemeClr val="accent1"/>
                </a:solidFill>
              </a:rPr>
              <a:t>Z</a:t>
            </a:r>
            <a:r>
              <a:rPr lang="zh-CN" altLang="en-US" sz="2400">
                <a:solidFill>
                  <a:schemeClr val="accent1"/>
                </a:solidFill>
              </a:rPr>
              <a:t>变成</a:t>
            </a:r>
            <a:r>
              <a:rPr lang="en-US" altLang="zh-CN" sz="2400" smtClean="0">
                <a:solidFill>
                  <a:schemeClr val="accent1"/>
                </a:solidFill>
              </a:rPr>
              <a:t>D</a:t>
            </a:r>
            <a:r>
              <a:rPr lang="zh-CN" altLang="en-US" sz="2400" smtClean="0">
                <a:solidFill>
                  <a:schemeClr val="accent1"/>
                </a:solidFill>
              </a:rPr>
              <a:t>。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564" y="3200449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/>
              <a:t>解题思路</a:t>
            </a:r>
            <a:r>
              <a:rPr lang="en-US" altLang="zh-CN" sz="2400" b="1" smtClean="0"/>
              <a:t>: </a:t>
            </a:r>
          </a:p>
          <a:p>
            <a:r>
              <a:rPr lang="en-US" altLang="zh-CN" sz="2400" smtClean="0"/>
              <a:t>(1) </a:t>
            </a:r>
            <a:r>
              <a:rPr lang="zh-CN" altLang="en-US" sz="2400" smtClean="0"/>
              <a:t>判断哪些</a:t>
            </a:r>
            <a:r>
              <a:rPr lang="zh-CN" altLang="en-US" sz="2400"/>
              <a:t>字符不需要改变，哪些字符需要</a:t>
            </a:r>
            <a:r>
              <a:rPr lang="zh-CN" altLang="en-US" sz="2400" smtClean="0"/>
              <a:t>改变。</a:t>
            </a:r>
            <a:endParaRPr lang="en-US" altLang="zh-CN" sz="2400" smtClean="0"/>
          </a:p>
          <a:p>
            <a:r>
              <a:rPr lang="en-US" altLang="zh-CN" sz="2400" smtClean="0"/>
              <a:t>(</a:t>
            </a:r>
            <a:r>
              <a:rPr lang="en-US" altLang="zh-CN" sz="2400"/>
              <a:t>2</a:t>
            </a:r>
            <a:r>
              <a:rPr lang="en-US" altLang="zh-CN" sz="2400" smtClean="0"/>
              <a:t>)</a:t>
            </a:r>
            <a:r>
              <a:rPr lang="zh-CN" altLang="en-US" sz="2400" smtClean="0"/>
              <a:t>通过改变字符</a:t>
            </a:r>
            <a:r>
              <a:rPr lang="en-US" altLang="zh-CN" sz="2400" smtClean="0"/>
              <a:t>c</a:t>
            </a:r>
            <a:r>
              <a:rPr lang="zh-CN" altLang="en-US" sz="2400" smtClean="0"/>
              <a:t>的</a:t>
            </a:r>
            <a:r>
              <a:rPr lang="en-US" altLang="zh-CN" sz="2400"/>
              <a:t>ASCII</a:t>
            </a:r>
            <a:r>
              <a:rPr lang="zh-CN" altLang="en-US" sz="2400" smtClean="0"/>
              <a:t>值的方式将其变为指定的字母。</a:t>
            </a:r>
            <a:r>
              <a:rPr lang="en-US" altLang="zh-CN" sz="2400"/>
              <a:t>'</a:t>
            </a:r>
            <a:r>
              <a:rPr lang="en-US" altLang="zh-CN" sz="2400" smtClean="0"/>
              <a:t>A'~'V'</a:t>
            </a:r>
            <a:r>
              <a:rPr lang="zh-CN" altLang="en-US" sz="2400" smtClean="0"/>
              <a:t>或</a:t>
            </a:r>
            <a:r>
              <a:rPr lang="en-US" altLang="zh-CN" sz="2400" smtClean="0"/>
              <a:t>'a'~'v' </a:t>
            </a:r>
            <a:r>
              <a:rPr lang="zh-CN" altLang="en-US" sz="2400" smtClean="0"/>
              <a:t>：</a:t>
            </a:r>
            <a:r>
              <a:rPr lang="en-US" altLang="zh-CN" sz="2400" smtClean="0"/>
              <a:t>c=c+4</a:t>
            </a:r>
            <a:r>
              <a:rPr lang="zh-CN" altLang="en-US" sz="2400" smtClean="0"/>
              <a:t>；</a:t>
            </a:r>
            <a:r>
              <a:rPr lang="en-US" altLang="zh-CN" sz="2400" smtClean="0"/>
              <a:t>'W'~'Z'</a:t>
            </a:r>
            <a:r>
              <a:rPr lang="zh-CN" altLang="en-US" sz="2400" smtClean="0"/>
              <a:t>或</a:t>
            </a:r>
            <a:r>
              <a:rPr lang="en-US" altLang="zh-CN" sz="2400" smtClean="0"/>
              <a:t>'w'~'z' </a:t>
            </a:r>
            <a:r>
              <a:rPr lang="zh-CN" altLang="en-US" sz="2400" smtClean="0"/>
              <a:t>：</a:t>
            </a:r>
            <a:r>
              <a:rPr lang="en-US" altLang="zh-CN" sz="2400" smtClean="0"/>
              <a:t>c=c-22</a:t>
            </a:r>
            <a:r>
              <a:rPr lang="zh-CN" altLang="en-US" sz="2400" smtClean="0"/>
              <a:t>。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54946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37" y="260350"/>
            <a:ext cx="10515600" cy="1325563"/>
          </a:xfrm>
        </p:spPr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语句实现循环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32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32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3200" smtClean="0">
                    <a:solidFill>
                      <a:schemeClr val="accent1"/>
                    </a:solidFill>
                  </a:rPr>
                  <a:t>5.1】</a:t>
                </a:r>
                <a:r>
                  <a:rPr lang="zh-CN" altLang="en-US" sz="320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320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3200">
                    <a:solidFill>
                      <a:schemeClr val="accent1"/>
                    </a:solidFill>
                  </a:rPr>
                  <a:t>，</a:t>
                </a:r>
                <a:r>
                  <a:rPr lang="zh-CN" altLang="en-US" sz="3200" smtClean="0">
                    <a:solidFill>
                      <a:schemeClr val="accent1"/>
                    </a:solidFill>
                  </a:rPr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32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 rotWithShape="1">
                <a:blip r:embed="rId3"/>
                <a:stretch>
                  <a:fillRect l="-2033" t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4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11112810" cy="115406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400" smtClean="0">
                <a:solidFill>
                  <a:schemeClr val="accent1"/>
                </a:solidFill>
              </a:rPr>
              <a:t>【</a:t>
            </a:r>
            <a:r>
              <a:rPr lang="zh-CN" altLang="en-US" sz="2400" smtClean="0">
                <a:solidFill>
                  <a:schemeClr val="accent1"/>
                </a:solidFill>
              </a:rPr>
              <a:t>例</a:t>
            </a:r>
            <a:r>
              <a:rPr lang="en-US" altLang="zh-CN" sz="2400" smtClean="0">
                <a:solidFill>
                  <a:schemeClr val="accent1"/>
                </a:solidFill>
              </a:rPr>
              <a:t>5.11】</a:t>
            </a:r>
            <a:r>
              <a:rPr lang="zh-CN" altLang="en-US" sz="2400">
                <a:solidFill>
                  <a:schemeClr val="accent1"/>
                </a:solidFill>
              </a:rPr>
              <a:t>译密码。为使电文保密，往往按一定规律将其转换成密码，收报人再按约定的规律将其译回原文。例如，可以按以下规律将电文变成密码</a:t>
            </a:r>
            <a:r>
              <a:rPr lang="en-US" altLang="zh-CN" sz="2400" smtClean="0">
                <a:solidFill>
                  <a:schemeClr val="accent1"/>
                </a:solidFill>
              </a:rPr>
              <a:t>:</a:t>
            </a:r>
            <a:r>
              <a:rPr lang="zh-CN" altLang="en-US" sz="2400">
                <a:solidFill>
                  <a:schemeClr val="accent1"/>
                </a:solidFill>
              </a:rPr>
              <a:t>将字母</a:t>
            </a:r>
            <a:r>
              <a:rPr lang="en-US" altLang="zh-CN" sz="2400">
                <a:solidFill>
                  <a:schemeClr val="accent1"/>
                </a:solidFill>
              </a:rPr>
              <a:t>A</a:t>
            </a:r>
            <a:r>
              <a:rPr lang="zh-CN" altLang="en-US" sz="2400">
                <a:solidFill>
                  <a:schemeClr val="accent1"/>
                </a:solidFill>
              </a:rPr>
              <a:t>变成字母</a:t>
            </a:r>
            <a:r>
              <a:rPr lang="en-US" altLang="zh-CN" sz="2400">
                <a:solidFill>
                  <a:schemeClr val="accent1"/>
                </a:solidFill>
              </a:rPr>
              <a:t>E</a:t>
            </a:r>
            <a:r>
              <a:rPr lang="zh-CN" altLang="en-US" sz="2400">
                <a:solidFill>
                  <a:schemeClr val="accent1"/>
                </a:solidFill>
              </a:rPr>
              <a:t>，</a:t>
            </a:r>
            <a:r>
              <a:rPr lang="en-US" altLang="zh-CN" sz="2400">
                <a:solidFill>
                  <a:schemeClr val="accent1"/>
                </a:solidFill>
              </a:rPr>
              <a:t>a</a:t>
            </a:r>
            <a:r>
              <a:rPr lang="zh-CN" altLang="en-US" sz="2400">
                <a:solidFill>
                  <a:schemeClr val="accent1"/>
                </a:solidFill>
              </a:rPr>
              <a:t>变成</a:t>
            </a:r>
            <a:r>
              <a:rPr lang="en-US" altLang="zh-CN" sz="2400">
                <a:solidFill>
                  <a:schemeClr val="accent1"/>
                </a:solidFill>
              </a:rPr>
              <a:t>e</a:t>
            </a:r>
            <a:r>
              <a:rPr lang="zh-CN" altLang="en-US" sz="2400">
                <a:solidFill>
                  <a:schemeClr val="accent1"/>
                </a:solidFill>
              </a:rPr>
              <a:t>，即变成其后的第</a:t>
            </a:r>
            <a:r>
              <a:rPr lang="en-US" altLang="zh-CN" sz="2400">
                <a:solidFill>
                  <a:schemeClr val="accent1"/>
                </a:solidFill>
              </a:rPr>
              <a:t>4</a:t>
            </a:r>
            <a:r>
              <a:rPr lang="zh-CN" altLang="en-US" sz="2400">
                <a:solidFill>
                  <a:schemeClr val="accent1"/>
                </a:solidFill>
              </a:rPr>
              <a:t>个字母，</a:t>
            </a:r>
            <a:r>
              <a:rPr lang="en-US" altLang="zh-CN" sz="2400">
                <a:solidFill>
                  <a:schemeClr val="accent1"/>
                </a:solidFill>
              </a:rPr>
              <a:t>W</a:t>
            </a:r>
            <a:r>
              <a:rPr lang="zh-CN" altLang="en-US" sz="2400">
                <a:solidFill>
                  <a:schemeClr val="accent1"/>
                </a:solidFill>
              </a:rPr>
              <a:t>变成</a:t>
            </a:r>
            <a:r>
              <a:rPr lang="en-US" altLang="zh-CN" sz="2400">
                <a:solidFill>
                  <a:schemeClr val="accent1"/>
                </a:solidFill>
              </a:rPr>
              <a:t>A</a:t>
            </a:r>
            <a:r>
              <a:rPr lang="zh-CN" altLang="en-US" sz="2400">
                <a:solidFill>
                  <a:schemeClr val="accent1"/>
                </a:solidFill>
              </a:rPr>
              <a:t>，</a:t>
            </a:r>
            <a:r>
              <a:rPr lang="en-US" altLang="zh-CN" sz="2400">
                <a:solidFill>
                  <a:schemeClr val="accent1"/>
                </a:solidFill>
              </a:rPr>
              <a:t>X</a:t>
            </a:r>
            <a:r>
              <a:rPr lang="zh-CN" altLang="en-US" sz="2400">
                <a:solidFill>
                  <a:schemeClr val="accent1"/>
                </a:solidFill>
              </a:rPr>
              <a:t>变成</a:t>
            </a:r>
            <a:r>
              <a:rPr lang="en-US" altLang="zh-CN" sz="2400">
                <a:solidFill>
                  <a:schemeClr val="accent1"/>
                </a:solidFill>
              </a:rPr>
              <a:t>B</a:t>
            </a:r>
            <a:r>
              <a:rPr lang="zh-CN" altLang="en-US" sz="2400">
                <a:solidFill>
                  <a:schemeClr val="accent1"/>
                </a:solidFill>
              </a:rPr>
              <a:t>，</a:t>
            </a:r>
            <a:r>
              <a:rPr lang="en-US" altLang="zh-CN" sz="2400">
                <a:solidFill>
                  <a:schemeClr val="accent1"/>
                </a:solidFill>
              </a:rPr>
              <a:t>Y</a:t>
            </a:r>
            <a:r>
              <a:rPr lang="zh-CN" altLang="en-US" sz="2400">
                <a:solidFill>
                  <a:schemeClr val="accent1"/>
                </a:solidFill>
              </a:rPr>
              <a:t>变成</a:t>
            </a:r>
            <a:r>
              <a:rPr lang="en-US" altLang="zh-CN" sz="2400">
                <a:solidFill>
                  <a:schemeClr val="accent1"/>
                </a:solidFill>
              </a:rPr>
              <a:t>C</a:t>
            </a:r>
            <a:r>
              <a:rPr lang="zh-CN" altLang="en-US" sz="2400">
                <a:solidFill>
                  <a:schemeClr val="accent1"/>
                </a:solidFill>
              </a:rPr>
              <a:t>，</a:t>
            </a:r>
            <a:r>
              <a:rPr lang="en-US" altLang="zh-CN" sz="2400">
                <a:solidFill>
                  <a:schemeClr val="accent1"/>
                </a:solidFill>
              </a:rPr>
              <a:t>Z</a:t>
            </a:r>
            <a:r>
              <a:rPr lang="zh-CN" altLang="en-US" sz="2400">
                <a:solidFill>
                  <a:schemeClr val="accent1"/>
                </a:solidFill>
              </a:rPr>
              <a:t>变成</a:t>
            </a:r>
            <a:r>
              <a:rPr lang="en-US" altLang="zh-CN" sz="2400" smtClean="0">
                <a:solidFill>
                  <a:schemeClr val="accent1"/>
                </a:solidFill>
              </a:rPr>
              <a:t>D</a:t>
            </a:r>
            <a:r>
              <a:rPr lang="zh-CN" altLang="en-US" sz="2400" smtClean="0">
                <a:solidFill>
                  <a:schemeClr val="accent1"/>
                </a:solidFill>
              </a:rPr>
              <a:t>。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24272"/>
              </p:ext>
            </p:extLst>
          </p:nvPr>
        </p:nvGraphicFramePr>
        <p:xfrm>
          <a:off x="1889608" y="2738006"/>
          <a:ext cx="4968391" cy="3631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856">
                  <a:extLst>
                    <a:ext uri="{9D8B030D-6E8A-4147-A177-3AD203B41FA5}">
                      <a16:colId xmlns="" xmlns:a16="http://schemas.microsoft.com/office/drawing/2014/main" val="2048455033"/>
                    </a:ext>
                  </a:extLst>
                </a:gridCol>
                <a:gridCol w="1455548">
                  <a:extLst>
                    <a:ext uri="{9D8B030D-6E8A-4147-A177-3AD203B41FA5}">
                      <a16:colId xmlns="" xmlns:a16="http://schemas.microsoft.com/office/drawing/2014/main" val="1571958481"/>
                    </a:ext>
                  </a:extLst>
                </a:gridCol>
                <a:gridCol w="1223089">
                  <a:extLst>
                    <a:ext uri="{9D8B030D-6E8A-4147-A177-3AD203B41FA5}">
                      <a16:colId xmlns="" xmlns:a16="http://schemas.microsoft.com/office/drawing/2014/main" val="963874156"/>
                    </a:ext>
                  </a:extLst>
                </a:gridCol>
                <a:gridCol w="1604898">
                  <a:extLst>
                    <a:ext uri="{9D8B030D-6E8A-4147-A177-3AD203B41FA5}">
                      <a16:colId xmlns="" xmlns:a16="http://schemas.microsoft.com/office/drawing/2014/main" val="1647028171"/>
                    </a:ext>
                  </a:extLst>
                </a:gridCol>
              </a:tblGrid>
              <a:tr h="468026">
                <a:tc gridSpan="4">
                  <a:txBody>
                    <a:bodyPr/>
                    <a:lstStyle/>
                    <a:p>
                      <a:r>
                        <a:rPr lang="zh-CN" altLang="en-US" sz="2400" smtClean="0"/>
                        <a:t>输入一个字符给</a:t>
                      </a:r>
                      <a:r>
                        <a:rPr lang="en-US" altLang="zh-CN" sz="2400" smtClean="0"/>
                        <a:t>c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297523"/>
                  </a:ext>
                </a:extLst>
              </a:tr>
              <a:tr h="468026">
                <a:tc gridSpan="4">
                  <a:txBody>
                    <a:bodyPr/>
                    <a:lstStyle/>
                    <a:p>
                      <a:r>
                        <a:rPr lang="zh-CN" altLang="en-US" sz="2400" smtClean="0"/>
                        <a:t>当</a:t>
                      </a:r>
                      <a:r>
                        <a:rPr lang="en-US" altLang="zh-CN" sz="2400" smtClean="0"/>
                        <a:t>c</a:t>
                      </a:r>
                      <a:r>
                        <a:rPr lang="zh-CN" altLang="en-US" sz="2400" smtClean="0"/>
                        <a:t>不是换行符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3259095"/>
                  </a:ext>
                </a:extLst>
              </a:tr>
              <a:tr h="468026">
                <a:tc rowSpan="5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2400" smtClean="0"/>
                        <a:t>是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smtClean="0"/>
                        <a:t>否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78521542"/>
                  </a:ext>
                </a:extLst>
              </a:tr>
              <a:tr h="795643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2400" smtClean="0"/>
                    </a:p>
                    <a:p>
                      <a:r>
                        <a:rPr lang="zh-CN" altLang="en-US" sz="2400" smtClean="0"/>
                        <a:t>是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2400" smtClean="0"/>
                    </a:p>
                    <a:p>
                      <a:pPr algn="r"/>
                      <a:r>
                        <a:rPr lang="zh-CN" altLang="en-US" sz="2400" smtClean="0"/>
                        <a:t>否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02239619"/>
                  </a:ext>
                </a:extLst>
              </a:tr>
              <a:tr h="468026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smtClean="0"/>
                        <a:t>c=c-22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smtClean="0"/>
                        <a:t>c=c+4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9906089"/>
                  </a:ext>
                </a:extLst>
              </a:tr>
              <a:tr h="468026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2400" smtClean="0"/>
                        <a:t>输出</a:t>
                      </a:r>
                      <a:r>
                        <a:rPr lang="en-US" altLang="zh-CN" sz="2400" smtClean="0"/>
                        <a:t>c</a:t>
                      </a:r>
                      <a:r>
                        <a:rPr lang="zh-CN" altLang="en-US" sz="2400" smtClean="0"/>
                        <a:t>的字符值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0969569"/>
                  </a:ext>
                </a:extLst>
              </a:tr>
              <a:tr h="468026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2400" smtClean="0"/>
                        <a:t>输入一个字符给</a:t>
                      </a:r>
                      <a:r>
                        <a:rPr lang="en-US" altLang="zh-CN" sz="2400" smtClean="0"/>
                        <a:t>c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702158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63293" y="3664020"/>
            <a:ext cx="106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/>
              <a:t>c</a:t>
            </a:r>
            <a:r>
              <a:rPr lang="zh-CN" altLang="en-US" sz="2000" smtClean="0"/>
              <a:t>是字母</a:t>
            </a:r>
            <a:endParaRPr lang="zh-CN" altLang="en-US" sz="2000"/>
          </a:p>
        </p:txBody>
      </p:sp>
      <p:sp>
        <p:nvSpPr>
          <p:cNvPr id="7" name="文本框 10"/>
          <p:cNvSpPr txBox="1"/>
          <p:nvPr/>
        </p:nvSpPr>
        <p:spPr>
          <a:xfrm>
            <a:off x="3101349" y="4225693"/>
            <a:ext cx="1780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CN" sz="2000" smtClean="0"/>
              <a:t>c</a:t>
            </a:r>
            <a:r>
              <a:rPr lang="zh-CN" altLang="en-US" sz="2000" smtClean="0"/>
              <a:t>在</a:t>
            </a:r>
            <a:r>
              <a:rPr lang="en-US" altLang="zh-CN" sz="2000" smtClean="0"/>
              <a:t>'W'~'Z'</a:t>
            </a:r>
            <a:r>
              <a:rPr lang="zh-CN" altLang="en-US" sz="2000" smtClean="0"/>
              <a:t>或</a:t>
            </a:r>
            <a:r>
              <a:rPr lang="en-US" altLang="zh-CN" sz="2000" smtClean="0"/>
              <a:t>'w'~'z'</a:t>
            </a:r>
            <a:r>
              <a:rPr lang="zh-CN" altLang="en-US" sz="2000" smtClean="0"/>
              <a:t>间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42698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zh-CN" altLang="zh-CN"/>
              <a:t>程序段如下：则以下说法中正确的是：</a:t>
            </a:r>
            <a:r>
              <a:rPr lang="en-US" altLang="zh-CN" u="sng"/>
              <a:t>   </a:t>
            </a:r>
            <a:r>
              <a:rPr lang="en-US" altLang="zh-CN" u="sng" smtClean="0"/>
              <a:t>     </a:t>
            </a:r>
            <a:r>
              <a:rPr lang="zh-CN" altLang="zh-CN"/>
              <a:t>。</a:t>
            </a:r>
          </a:p>
          <a:p>
            <a:pPr marL="0" indent="0">
              <a:buNone/>
            </a:pPr>
            <a:r>
              <a:rPr lang="en-US" altLang="zh-CN"/>
              <a:t>int k=-20;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while(k=0) k=k+1;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A. while</a:t>
            </a:r>
            <a:r>
              <a:rPr lang="zh-CN" altLang="zh-CN"/>
              <a:t>循环执行</a:t>
            </a:r>
            <a:r>
              <a:rPr lang="en-US" altLang="zh-CN"/>
              <a:t>20</a:t>
            </a:r>
            <a:r>
              <a:rPr lang="zh-CN" altLang="zh-CN"/>
              <a:t>次</a:t>
            </a:r>
            <a:r>
              <a:rPr lang="en-US" altLang="zh-CN"/>
              <a:t>                B. </a:t>
            </a:r>
            <a:r>
              <a:rPr lang="zh-CN" altLang="zh-CN"/>
              <a:t>循环是无限循环</a:t>
            </a:r>
          </a:p>
          <a:p>
            <a:pPr marL="0" indent="0">
              <a:buNone/>
            </a:pPr>
            <a:r>
              <a:rPr lang="en-US" altLang="zh-CN"/>
              <a:t>	C. </a:t>
            </a:r>
            <a:r>
              <a:rPr lang="zh-CN" altLang="zh-CN"/>
              <a:t>循环体语句一次也不执行</a:t>
            </a:r>
            <a:r>
              <a:rPr lang="en-US" altLang="zh-CN"/>
              <a:t>        </a:t>
            </a:r>
            <a:r>
              <a:rPr lang="en-US" altLang="zh-CN" smtClean="0"/>
              <a:t>D</a:t>
            </a:r>
            <a:r>
              <a:rPr lang="en-US" altLang="zh-CN"/>
              <a:t>. </a:t>
            </a:r>
            <a:r>
              <a:rPr lang="zh-CN" altLang="zh-CN"/>
              <a:t>循环体语句执行一次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zh-CN" altLang="zh-CN"/>
              <a:t>程序段如下：则以下说法中正确的是：</a:t>
            </a:r>
            <a:r>
              <a:rPr lang="en-US" altLang="zh-CN" u="sng"/>
              <a:t>        </a:t>
            </a:r>
            <a:r>
              <a:rPr lang="zh-CN" altLang="zh-CN"/>
              <a:t>。</a:t>
            </a:r>
          </a:p>
          <a:p>
            <a:pPr marL="0" indent="0">
              <a:buNone/>
            </a:pPr>
            <a:r>
              <a:rPr lang="en-US" altLang="zh-CN"/>
              <a:t>int k=-20;</a:t>
            </a:r>
            <a:endParaRPr lang="zh-CN" altLang="zh-CN"/>
          </a:p>
          <a:p>
            <a:pPr marL="0" indent="0">
              <a:buNone/>
            </a:pPr>
            <a:r>
              <a:rPr lang="en-US" altLang="zh-CN" smtClean="0"/>
              <a:t>while(k&lt;0</a:t>
            </a:r>
            <a:r>
              <a:rPr lang="en-US" altLang="zh-CN"/>
              <a:t>) k=k+1;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A. while</a:t>
            </a:r>
            <a:r>
              <a:rPr lang="zh-CN" altLang="zh-CN"/>
              <a:t>循环执行</a:t>
            </a:r>
            <a:r>
              <a:rPr lang="en-US" altLang="zh-CN"/>
              <a:t>20</a:t>
            </a:r>
            <a:r>
              <a:rPr lang="zh-CN" altLang="zh-CN"/>
              <a:t>次</a:t>
            </a:r>
            <a:r>
              <a:rPr lang="en-US" altLang="zh-CN"/>
              <a:t>                B. </a:t>
            </a:r>
            <a:r>
              <a:rPr lang="zh-CN" altLang="zh-CN"/>
              <a:t>循环是无限循环</a:t>
            </a:r>
          </a:p>
          <a:p>
            <a:pPr marL="0" indent="0">
              <a:buNone/>
            </a:pPr>
            <a:r>
              <a:rPr lang="en-US" altLang="zh-CN"/>
              <a:t>	C. </a:t>
            </a:r>
            <a:r>
              <a:rPr lang="zh-CN" altLang="zh-CN"/>
              <a:t>循环体语句一次也不执行</a:t>
            </a:r>
            <a:r>
              <a:rPr lang="en-US" altLang="zh-CN"/>
              <a:t>        D. </a:t>
            </a:r>
            <a:r>
              <a:rPr lang="zh-CN" altLang="zh-CN"/>
              <a:t>循环体语句执行一次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7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">
              <a:buNone/>
            </a:pPr>
            <a:r>
              <a:rPr lang="en-US" altLang="zh-CN"/>
              <a:t>#include &lt;stdio.h&gt;</a:t>
            </a:r>
            <a:endParaRPr lang="zh-CN" altLang="zh-CN"/>
          </a:p>
          <a:p>
            <a:pPr marL="0" indent="0" fontAlgn="b">
              <a:buNone/>
            </a:pPr>
            <a:r>
              <a:rPr lang="en-US" altLang="zh-CN" smtClean="0"/>
              <a:t>int  </a:t>
            </a:r>
            <a:r>
              <a:rPr lang="en-US" altLang="zh-CN"/>
              <a:t>main()</a:t>
            </a:r>
            <a:endParaRPr lang="zh-CN" altLang="zh-CN"/>
          </a:p>
          <a:p>
            <a:pPr marL="0" indent="0" fontAlgn="b">
              <a:buNone/>
            </a:pPr>
            <a:r>
              <a:rPr lang="en-US" altLang="zh-CN" smtClean="0"/>
              <a:t>{ 	char </a:t>
            </a:r>
            <a:r>
              <a:rPr lang="en-US" altLang="zh-CN"/>
              <a:t>c;</a:t>
            </a:r>
            <a:endParaRPr lang="zh-CN" altLang="zh-CN"/>
          </a:p>
          <a:p>
            <a:pPr marL="0" indent="0" fontAlgn="b">
              <a:buNone/>
            </a:pPr>
            <a:r>
              <a:rPr lang="en-US" altLang="zh-CN"/>
              <a:t>        </a:t>
            </a:r>
            <a:r>
              <a:rPr lang="en-US" altLang="zh-CN" smtClean="0"/>
              <a:t> c=getchar</a:t>
            </a:r>
            <a:r>
              <a:rPr lang="en-US" altLang="zh-CN"/>
              <a:t>();</a:t>
            </a:r>
            <a:endParaRPr lang="zh-CN" altLang="zh-CN"/>
          </a:p>
          <a:p>
            <a:pPr marL="0" indent="0" fontAlgn="b">
              <a:buNone/>
            </a:pPr>
            <a:r>
              <a:rPr lang="en-US" altLang="zh-CN" smtClean="0"/>
              <a:t>	while </a:t>
            </a:r>
            <a:r>
              <a:rPr lang="en-US" altLang="zh-CN"/>
              <a:t>(c!='?')</a:t>
            </a:r>
            <a:endParaRPr lang="zh-CN" altLang="zh-CN"/>
          </a:p>
          <a:p>
            <a:pPr marL="0" indent="0" fontAlgn="b">
              <a:buNone/>
            </a:pPr>
            <a:r>
              <a:rPr lang="en-US" altLang="zh-CN"/>
              <a:t>         </a:t>
            </a:r>
            <a:r>
              <a:rPr lang="en-US" altLang="zh-CN" smtClean="0"/>
              <a:t>{  </a:t>
            </a:r>
            <a:r>
              <a:rPr lang="en-US" altLang="zh-CN"/>
              <a:t>putchar(c); c=getchar();}</a:t>
            </a:r>
            <a:endParaRPr lang="zh-CN" altLang="zh-CN"/>
          </a:p>
          <a:p>
            <a:pPr marL="0" indent="0" fontAlgn="b">
              <a:buNone/>
            </a:pPr>
            <a:r>
              <a:rPr lang="en-US" altLang="zh-CN" smtClean="0"/>
              <a:t>}</a:t>
            </a:r>
            <a:endParaRPr lang="zh-CN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习题课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）语句</a:t>
            </a:r>
            <a:r>
              <a:rPr lang="en-US" altLang="zh-CN"/>
              <a:t>while (!e);</a:t>
            </a:r>
            <a:r>
              <a:rPr lang="zh-CN" altLang="zh-CN"/>
              <a:t>中的条件</a:t>
            </a:r>
            <a:r>
              <a:rPr lang="en-US" altLang="zh-CN"/>
              <a:t>!e</a:t>
            </a:r>
            <a:r>
              <a:rPr lang="zh-CN" altLang="zh-CN"/>
              <a:t>等价于</a:t>
            </a:r>
            <a:r>
              <a:rPr lang="en-US" altLang="zh-CN" u="sng"/>
              <a:t>        </a:t>
            </a:r>
            <a:r>
              <a:rPr lang="zh-CN" altLang="zh-CN"/>
              <a:t>。</a:t>
            </a:r>
          </a:p>
          <a:p>
            <a:r>
              <a:rPr lang="en-US" altLang="zh-CN"/>
              <a:t>A. e==0				B. e!=1				C. e!=0				D. ~e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237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667" y="260351"/>
            <a:ext cx="10871200" cy="586422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{ 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n=0;</a:t>
            </a:r>
            <a:endParaRPr lang="zh-CN" altLang="zh-CN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/>
              <a:t>        while(n&lt;=4)</a:t>
            </a:r>
            <a:endParaRPr lang="zh-CN" altLang="zh-CN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/>
              <a:t>      </a:t>
            </a:r>
            <a:r>
              <a:rPr lang="en-US" altLang="zh-CN" sz="2400" dirty="0" smtClean="0"/>
              <a:t>{	switch(n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/>
              <a:t>       </a:t>
            </a:r>
            <a:r>
              <a:rPr lang="en-US" altLang="zh-CN" sz="2400" dirty="0" smtClean="0"/>
              <a:t>  {   case </a:t>
            </a:r>
            <a:r>
              <a:rPr lang="en-US" altLang="zh-CN" sz="2400" dirty="0"/>
              <a:t>0: ;</a:t>
            </a:r>
            <a:endParaRPr lang="zh-CN" altLang="zh-CN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/>
              <a:t>	     case 1: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("%d, ",n);</a:t>
            </a:r>
            <a:endParaRPr lang="zh-CN" altLang="zh-CN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smtClean="0"/>
              <a:t>     case </a:t>
            </a:r>
            <a:r>
              <a:rPr lang="en-US" altLang="zh-CN" sz="2400" dirty="0"/>
              <a:t>2: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("%d, ",n++); break;</a:t>
            </a:r>
            <a:endParaRPr lang="zh-CN" altLang="zh-CN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default:printf</a:t>
            </a:r>
            <a:r>
              <a:rPr lang="en-US" altLang="zh-CN" sz="2400" dirty="0"/>
              <a:t>("**");n++;</a:t>
            </a:r>
            <a:endParaRPr lang="zh-CN" altLang="zh-CN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/>
              <a:t>       </a:t>
            </a:r>
            <a:r>
              <a:rPr lang="en-US" altLang="zh-CN" sz="2400" dirty="0" smtClean="0"/>
              <a:t>  } </a:t>
            </a:r>
            <a:endParaRPr lang="zh-CN" altLang="zh-CN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  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      return 0;</a:t>
            </a:r>
            <a:endParaRPr lang="zh-CN" altLang="zh-CN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dirty="0"/>
              <a:t>}</a:t>
            </a:r>
            <a:endParaRPr lang="zh-CN" altLang="zh-CN" sz="2400" dirty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3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4" y="385333"/>
            <a:ext cx="6949717" cy="647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200" y="1092457"/>
            <a:ext cx="4051067" cy="505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9314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52" y="464728"/>
            <a:ext cx="5655699" cy="6172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37" y="464728"/>
            <a:ext cx="4804563" cy="639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264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fontAlgn="b">
              <a:spcBef>
                <a:spcPts val="1000"/>
              </a:spcBef>
            </a:pPr>
            <a:r>
              <a:rPr lang="zh-CN" altLang="zh-CN"/>
              <a:t>计算</a:t>
            </a:r>
            <a:r>
              <a:rPr lang="en-US" altLang="zh-CN"/>
              <a:t>2+4+6+8+...+98+100</a:t>
            </a:r>
            <a:endParaRPr lang="zh-CN" altLang="zh-CN"/>
          </a:p>
          <a:p>
            <a:pPr fontAlgn="b"/>
            <a:r>
              <a:rPr lang="zh-CN" altLang="zh-CN"/>
              <a:t>输入一行字符，统计其中的英文字母、</a:t>
            </a:r>
            <a:r>
              <a:rPr lang="zh-CN" altLang="zh-CN" smtClean="0"/>
              <a:t>数字字符</a:t>
            </a:r>
            <a:r>
              <a:rPr lang="zh-CN" altLang="zh-CN"/>
              <a:t>个数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742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962" y="232798"/>
            <a:ext cx="10515600" cy="776082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/>
              <a:t>#include&lt;stdio.h&gt;</a:t>
            </a:r>
          </a:p>
          <a:p>
            <a:pPr marL="0" indent="0">
              <a:buNone/>
            </a:pPr>
            <a:r>
              <a:rPr lang="en-US" altLang="zh-CN"/>
              <a:t>#include&lt;stdlib.h&gt;</a:t>
            </a:r>
          </a:p>
          <a:p>
            <a:pPr marL="0" indent="0">
              <a:buNone/>
            </a:pPr>
            <a:r>
              <a:rPr lang="en-US" altLang="zh-CN"/>
              <a:t>int main()</a:t>
            </a:r>
          </a:p>
          <a:p>
            <a:pPr marL="0" indent="0">
              <a:buNone/>
            </a:pPr>
            <a:r>
              <a:rPr lang="en-US" altLang="zh-CN"/>
              <a:t>{</a:t>
            </a:r>
          </a:p>
          <a:p>
            <a:pPr marL="0" indent="0">
              <a:buNone/>
            </a:pPr>
            <a:r>
              <a:rPr lang="en-US" altLang="zh-CN"/>
              <a:t>	char ch;</a:t>
            </a:r>
          </a:p>
          <a:p>
            <a:pPr marL="0" indent="0">
              <a:buNone/>
            </a:pPr>
            <a:r>
              <a:rPr lang="en-US" altLang="zh-CN"/>
              <a:t>	</a:t>
            </a:r>
          </a:p>
          <a:p>
            <a:pPr marL="0" indent="0">
              <a:buNone/>
            </a:pPr>
            <a:r>
              <a:rPr lang="en-US" altLang="zh-CN"/>
              <a:t>	while(1)</a:t>
            </a:r>
          </a:p>
          <a:p>
            <a:pPr marL="0" indent="0">
              <a:buNone/>
            </a:pPr>
            <a:r>
              <a:rPr lang="en-US" altLang="zh-CN"/>
              <a:t>	{</a:t>
            </a:r>
          </a:p>
          <a:p>
            <a:pPr marL="0" indent="0">
              <a:buNone/>
            </a:pPr>
            <a:r>
              <a:rPr lang="en-US" altLang="zh-CN"/>
              <a:t>		printf("------------------------------------\n");</a:t>
            </a:r>
          </a:p>
          <a:p>
            <a:pPr marL="0" indent="0">
              <a:buNone/>
            </a:pPr>
            <a:r>
              <a:rPr lang="en-US" altLang="zh-CN"/>
              <a:t>		printf("         A.  </a:t>
            </a:r>
            <a:r>
              <a:rPr lang="zh-CN" altLang="en-US"/>
              <a:t>中   国</a:t>
            </a:r>
            <a:r>
              <a:rPr lang="en-US" altLang="zh-CN"/>
              <a:t>\n");</a:t>
            </a:r>
          </a:p>
          <a:p>
            <a:pPr marL="0" indent="0">
              <a:buNone/>
            </a:pPr>
            <a:r>
              <a:rPr lang="en-US" altLang="zh-CN"/>
              <a:t>		printf("         B.  </a:t>
            </a:r>
            <a:r>
              <a:rPr lang="zh-CN" altLang="en-US"/>
              <a:t>美   国</a:t>
            </a:r>
            <a:r>
              <a:rPr lang="en-US" altLang="zh-CN"/>
              <a:t>\n");</a:t>
            </a:r>
          </a:p>
          <a:p>
            <a:pPr marL="0" indent="0">
              <a:buNone/>
            </a:pPr>
            <a:r>
              <a:rPr lang="en-US" altLang="zh-CN"/>
              <a:t>		printf("         C.  </a:t>
            </a:r>
            <a:r>
              <a:rPr lang="zh-CN" altLang="en-US"/>
              <a:t>英   国</a:t>
            </a:r>
            <a:r>
              <a:rPr lang="en-US" altLang="zh-CN"/>
              <a:t>\n");</a:t>
            </a:r>
          </a:p>
          <a:p>
            <a:pPr marL="0" indent="0">
              <a:buNone/>
            </a:pPr>
            <a:r>
              <a:rPr lang="en-US" altLang="zh-CN"/>
              <a:t>		printf("         D.  </a:t>
            </a:r>
            <a:r>
              <a:rPr lang="zh-CN" altLang="en-US"/>
              <a:t>法   国</a:t>
            </a:r>
            <a:r>
              <a:rPr lang="en-US" altLang="zh-CN"/>
              <a:t>\n");</a:t>
            </a:r>
          </a:p>
          <a:p>
            <a:pPr marL="0" indent="0">
              <a:buNone/>
            </a:pPr>
            <a:r>
              <a:rPr lang="en-US" altLang="zh-CN"/>
              <a:t>		printf("         E.  </a:t>
            </a:r>
            <a:r>
              <a:rPr lang="zh-CN" altLang="en-US"/>
              <a:t>退   出</a:t>
            </a:r>
            <a:r>
              <a:rPr lang="en-US" altLang="zh-CN"/>
              <a:t>\n");</a:t>
            </a:r>
          </a:p>
          <a:p>
            <a:pPr marL="0" indent="0">
              <a:buNone/>
            </a:pPr>
            <a:r>
              <a:rPr lang="en-US" altLang="zh-CN"/>
              <a:t>		printf("------------------------------------\n");</a:t>
            </a:r>
          </a:p>
          <a:p>
            <a:pPr marL="0" indent="0">
              <a:buNone/>
            </a:pPr>
            <a:r>
              <a:rPr lang="en-US" altLang="zh-CN"/>
              <a:t>		</a:t>
            </a:r>
          </a:p>
          <a:p>
            <a:pPr marL="0" indent="0">
              <a:buNone/>
            </a:pPr>
            <a:r>
              <a:rPr lang="en-US" altLang="zh-CN"/>
              <a:t>		printf("</a:t>
            </a:r>
            <a:r>
              <a:rPr lang="zh-CN" altLang="en-US"/>
              <a:t>输入你的选择</a:t>
            </a:r>
            <a:r>
              <a:rPr lang="en-US" altLang="zh-CN"/>
              <a:t>(A-E): " );</a:t>
            </a:r>
          </a:p>
          <a:p>
            <a:pPr marL="0" indent="0">
              <a:buNone/>
            </a:pPr>
            <a:r>
              <a:rPr lang="en-US" altLang="zh-CN"/>
              <a:t>		ch=getchar();</a:t>
            </a:r>
          </a:p>
          <a:p>
            <a:pPr marL="0" indent="0">
              <a:buNone/>
            </a:pPr>
            <a:r>
              <a:rPr lang="en-US" altLang="zh-CN"/>
              <a:t>		getchar();</a:t>
            </a:r>
          </a:p>
          <a:p>
            <a:pPr marL="0" indent="0">
              <a:buNone/>
            </a:pPr>
            <a:r>
              <a:rPr lang="en-US" altLang="zh-CN"/>
              <a:t>		switch(ch)</a:t>
            </a:r>
          </a:p>
          <a:p>
            <a:pPr marL="0" indent="0">
              <a:buNone/>
            </a:pPr>
            <a:r>
              <a:rPr lang="en-US" altLang="zh-CN"/>
              <a:t>		{</a:t>
            </a:r>
          </a:p>
          <a:p>
            <a:pPr marL="0" indent="0">
              <a:buNone/>
            </a:pPr>
            <a:r>
              <a:rPr lang="en-US" altLang="zh-CN"/>
              <a:t>			case 'a':</a:t>
            </a:r>
          </a:p>
          <a:p>
            <a:pPr marL="0" indent="0">
              <a:buNone/>
            </a:pPr>
            <a:r>
              <a:rPr lang="en-US" altLang="zh-CN"/>
              <a:t>			case 'A': printf("</a:t>
            </a:r>
            <a:r>
              <a:rPr lang="zh-CN" altLang="en-US"/>
              <a:t>欢迎您，中国是个美丽的国家</a:t>
            </a:r>
            <a:r>
              <a:rPr lang="en-US" altLang="zh-CN"/>
              <a:t>!\n"); break;</a:t>
            </a:r>
          </a:p>
          <a:p>
            <a:pPr marL="0" indent="0">
              <a:buNone/>
            </a:pPr>
            <a:r>
              <a:rPr lang="en-US" altLang="zh-CN"/>
              <a:t>			case 'b':</a:t>
            </a:r>
          </a:p>
          <a:p>
            <a:pPr marL="0" indent="0">
              <a:buNone/>
            </a:pPr>
            <a:r>
              <a:rPr lang="en-US" altLang="zh-CN"/>
              <a:t>			case 'B': printf("</a:t>
            </a:r>
            <a:r>
              <a:rPr lang="zh-CN" altLang="en-US"/>
              <a:t>欢迎您，美国是个美丽的国家</a:t>
            </a:r>
            <a:r>
              <a:rPr lang="en-US" altLang="zh-CN"/>
              <a:t>!\n"); break;</a:t>
            </a:r>
          </a:p>
          <a:p>
            <a:pPr marL="0" indent="0">
              <a:buNone/>
            </a:pPr>
            <a:r>
              <a:rPr lang="en-US" altLang="zh-CN"/>
              <a:t>			case 'c':</a:t>
            </a:r>
          </a:p>
          <a:p>
            <a:pPr marL="0" indent="0">
              <a:buNone/>
            </a:pPr>
            <a:r>
              <a:rPr lang="en-US" altLang="zh-CN"/>
              <a:t>			case 'C': printf("</a:t>
            </a:r>
            <a:r>
              <a:rPr lang="zh-CN" altLang="en-US"/>
              <a:t>欢迎您，英国是个美丽的国家</a:t>
            </a:r>
            <a:r>
              <a:rPr lang="en-US" altLang="zh-CN"/>
              <a:t>!\n"); break;</a:t>
            </a:r>
          </a:p>
          <a:p>
            <a:pPr marL="0" indent="0">
              <a:buNone/>
            </a:pPr>
            <a:r>
              <a:rPr lang="en-US" altLang="zh-CN"/>
              <a:t>			case 'd':</a:t>
            </a:r>
          </a:p>
          <a:p>
            <a:pPr marL="0" indent="0">
              <a:buNone/>
            </a:pPr>
            <a:r>
              <a:rPr lang="en-US" altLang="zh-CN"/>
              <a:t>			case 'D': printf("</a:t>
            </a:r>
            <a:r>
              <a:rPr lang="zh-CN" altLang="en-US"/>
              <a:t>欢迎您，法国是个美丽的国家</a:t>
            </a:r>
            <a:r>
              <a:rPr lang="en-US" altLang="zh-CN"/>
              <a:t>!\n"); break;</a:t>
            </a:r>
          </a:p>
          <a:p>
            <a:pPr marL="0" indent="0">
              <a:buNone/>
            </a:pPr>
            <a:r>
              <a:rPr lang="en-US" altLang="zh-CN"/>
              <a:t>			case 'e':</a:t>
            </a:r>
          </a:p>
          <a:p>
            <a:pPr marL="0" indent="0">
              <a:buNone/>
            </a:pPr>
            <a:r>
              <a:rPr lang="en-US" altLang="zh-CN"/>
              <a:t>			case 'E': return 0;</a:t>
            </a:r>
          </a:p>
          <a:p>
            <a:pPr marL="0" indent="0">
              <a:buNone/>
            </a:pPr>
            <a:r>
              <a:rPr lang="en-US" altLang="zh-CN"/>
              <a:t>			default: printf("</a:t>
            </a:r>
            <a:r>
              <a:rPr lang="zh-CN" altLang="en-US"/>
              <a:t>输入有误，请重新输入！</a:t>
            </a:r>
            <a:r>
              <a:rPr lang="en-US" altLang="zh-CN"/>
              <a:t>\n");break;</a:t>
            </a:r>
          </a:p>
          <a:p>
            <a:pPr marL="0" indent="0">
              <a:buNone/>
            </a:pPr>
            <a:r>
              <a:rPr lang="en-US" altLang="zh-CN"/>
              <a:t>		}</a:t>
            </a:r>
          </a:p>
          <a:p>
            <a:pPr marL="0" indent="0">
              <a:buNone/>
            </a:pPr>
            <a:r>
              <a:rPr lang="en-US" altLang="zh-CN"/>
              <a:t>		getchar();</a:t>
            </a:r>
          </a:p>
          <a:p>
            <a:pPr marL="0" indent="0">
              <a:buNone/>
            </a:pPr>
            <a:r>
              <a:rPr lang="en-US" altLang="zh-CN"/>
              <a:t>		system("cls");</a:t>
            </a:r>
          </a:p>
          <a:p>
            <a:pPr marL="0" indent="0">
              <a:buNone/>
            </a:pPr>
            <a:r>
              <a:rPr lang="en-US" altLang="zh-CN"/>
              <a:t>	}</a:t>
            </a:r>
          </a:p>
          <a:p>
            <a:pPr marL="0" indent="0">
              <a:buNone/>
            </a:pPr>
            <a:r>
              <a:rPr lang="en-US" altLang="zh-CN"/>
              <a:t>	return 0; 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37" y="260350"/>
            <a:ext cx="10515600" cy="1325563"/>
          </a:xfrm>
        </p:spPr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语句实现循环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711109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4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4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400" smtClean="0">
                    <a:solidFill>
                      <a:schemeClr val="accent1"/>
                    </a:solidFill>
                  </a:rPr>
                  <a:t>5.1】</a:t>
                </a:r>
                <a:r>
                  <a:rPr lang="zh-CN" altLang="en-US" sz="240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240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400">
                    <a:solidFill>
                      <a:schemeClr val="accent1"/>
                    </a:solidFill>
                  </a:rPr>
                  <a:t>，</a:t>
                </a:r>
                <a:r>
                  <a:rPr lang="zh-CN" altLang="en-US" sz="2400" smtClean="0">
                    <a:solidFill>
                      <a:schemeClr val="accent1"/>
                    </a:solidFill>
                  </a:rPr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4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711109"/>
              </a:xfrm>
              <a:blipFill rotWithShape="1">
                <a:blip r:embed="rId3"/>
                <a:stretch>
                  <a:fillRect l="-1220" t="-77778" b="-98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2946256" y="1898575"/>
            <a:ext cx="3395549" cy="4575967"/>
            <a:chOff x="8335830" y="2067392"/>
            <a:chExt cx="2825070" cy="3140711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727675" y="2703443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643062" y="318492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/>
                <a:t>i</a:t>
              </a:r>
              <a:r>
                <a:rPr lang="zh-CN" altLang="en-US" sz="2000" b="1" smtClean="0"/>
                <a:t>≤</a:t>
              </a:r>
              <a:r>
                <a:rPr lang="en-US" altLang="zh-CN" sz="2000" b="1" smtClean="0"/>
                <a:t>100</a:t>
              </a:r>
              <a:endParaRPr lang="zh-CN" altLang="en-US" sz="2000" b="1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727674" y="3605645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026965" y="4022260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/>
                <a:t>sum=sum+i</a:t>
              </a:r>
            </a:p>
            <a:p>
              <a:pPr algn="ctr"/>
              <a:r>
                <a:rPr lang="en-US" altLang="zh-CN" sz="2000" b="1" smtClean="0"/>
                <a:t>i=i+1</a:t>
              </a:r>
              <a:endParaRPr lang="zh-CN" altLang="en-US" sz="2000" b="1"/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8335830" y="2882348"/>
              <a:ext cx="1402449" cy="1928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40" name="任意多边形 39"/>
            <p:cNvSpPr/>
            <p:nvPr/>
          </p:nvSpPr>
          <p:spPr>
            <a:xfrm flipH="1">
              <a:off x="9739649" y="3426720"/>
              <a:ext cx="1312664" cy="1781383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676899" y="3631759"/>
              <a:ext cx="474843" cy="274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03700" y="3068471"/>
              <a:ext cx="457200" cy="274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/>
                <a:t>假</a:t>
              </a:r>
              <a:endParaRPr lang="zh-CN" altLang="en-US" sz="2000" b="1"/>
            </a:p>
          </p:txBody>
        </p:sp>
        <p:sp>
          <p:nvSpPr>
            <p:cNvPr id="51" name="矩形 50"/>
            <p:cNvSpPr/>
            <p:nvPr/>
          </p:nvSpPr>
          <p:spPr>
            <a:xfrm>
              <a:off x="9293087" y="2067392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/>
                <a:t>sum=0</a:t>
              </a:r>
            </a:p>
            <a:p>
              <a:pPr algn="ctr"/>
              <a:r>
                <a:rPr lang="en-US" altLang="zh-CN" sz="2000" b="1" smtClean="0"/>
                <a:t>i=1</a:t>
              </a:r>
              <a:endParaRPr lang="zh-CN" alt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316507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main</a:t>
            </a:r>
            <a:r>
              <a:rPr lang="en-US" altLang="zh-CN" sz="2800" dirty="0"/>
              <a:t>()</a:t>
            </a:r>
            <a:endParaRPr lang="zh-CN" altLang="zh-CN" sz="28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smtClean="0"/>
              <a:t>	for(i=0;i&lt;8;i</a:t>
            </a:r>
            <a:r>
              <a:rPr lang="en-US" altLang="zh-CN" sz="2800" dirty="0"/>
              <a:t>++)</a:t>
            </a:r>
            <a:endParaRPr lang="zh-CN" altLang="zh-CN" sz="28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/>
              <a:t>      </a:t>
            </a: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printf</a:t>
            </a:r>
            <a:r>
              <a:rPr lang="en-US" altLang="zh-CN" sz="2800" dirty="0"/>
              <a:t>("%d, ",++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);</a:t>
            </a:r>
            <a:endParaRPr lang="zh-CN" altLang="zh-CN" sz="28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/>
              <a:t>      </a:t>
            </a: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printf</a:t>
            </a:r>
            <a:r>
              <a:rPr lang="en-US" altLang="zh-CN" sz="2800" dirty="0"/>
              <a:t>("%d, ",</a:t>
            </a:r>
            <a:r>
              <a:rPr lang="en-US" altLang="zh-CN" sz="2800" dirty="0" err="1"/>
              <a:t>i</a:t>
            </a:r>
            <a:r>
              <a:rPr lang="en-US" altLang="zh-CN" sz="2800" dirty="0" smtClean="0"/>
              <a:t>++);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return 0;</a:t>
            </a:r>
            <a:endParaRPr lang="zh-CN" altLang="zh-CN" sz="28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/>
              <a:t>}</a:t>
            </a:r>
            <a:endParaRPr lang="zh-CN" altLang="zh-CN" sz="2800" dirty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28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624418" y="549276"/>
            <a:ext cx="11408833" cy="5546725"/>
          </a:xfrm>
        </p:spPr>
        <p:txBody>
          <a:bodyPr>
            <a:normAutofit lnSpcReduction="10000"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zh-CN" smtClean="0"/>
              <a:t>int main()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mtClean="0"/>
              <a:t>{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mtClean="0"/>
              <a:t>  	int a,b;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mtClean="0"/>
              <a:t>  	for(a=1,b=1;a&lt;=100;a++)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mtClean="0"/>
              <a:t>	{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mtClean="0"/>
              <a:t>		if(b&gt;10) break;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mtClean="0"/>
              <a:t>  		if(b%3==1)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mtClean="0"/>
              <a:t>    		b+=3;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mtClean="0"/>
              <a:t>	}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mtClean="0"/>
              <a:t> 	printf("a=%d\n",a);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mtClean="0"/>
              <a:t>}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834169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04813"/>
            <a:ext cx="10972800" cy="5721350"/>
          </a:xfrm>
        </p:spPr>
        <p:txBody>
          <a:bodyPr rtlCol="0">
            <a:normAutofit/>
          </a:bodyPr>
          <a:lstStyle/>
          <a:p>
            <a:pPr lvl="1" indent="-7429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 &lt;stdio.h&gt;</a:t>
            </a:r>
          </a:p>
          <a:p>
            <a:pPr lvl="1" indent="-7429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int main()</a:t>
            </a:r>
          </a:p>
          <a:p>
            <a:pPr lvl="1" indent="-7429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 int i;</a:t>
            </a:r>
          </a:p>
          <a:p>
            <a:pPr lvl="1" indent="-7429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for(i=1;i&lt;=5;i++)</a:t>
            </a:r>
          </a:p>
          <a:p>
            <a:pPr lvl="1" indent="-7429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{ if(i%2)</a:t>
            </a:r>
          </a:p>
          <a:p>
            <a:pPr lvl="1" indent="-7429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putchar('&lt;');</a:t>
            </a:r>
          </a:p>
          <a:p>
            <a:pPr lvl="1" indent="-7429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else</a:t>
            </a:r>
          </a:p>
          <a:p>
            <a:pPr lvl="1" indent="-7429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continue;</a:t>
            </a:r>
          </a:p>
          <a:p>
            <a:pPr lvl="1" indent="-7429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putchar('&gt;');</a:t>
            </a:r>
          </a:p>
          <a:p>
            <a:pPr lvl="1" indent="-7429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}</a:t>
            </a:r>
          </a:p>
          <a:p>
            <a:pPr lvl="1" indent="-7429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putchar</a:t>
            </a:r>
            <a:r>
              <a:rPr lang="en-US" dirty="0" smtClean="0"/>
              <a:t>('#');</a:t>
            </a:r>
          </a:p>
          <a:p>
            <a:pPr lvl="1" indent="-7429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return 0;</a:t>
            </a:r>
          </a:p>
          <a:p>
            <a:pPr lvl="1" indent="-7429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}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内容占位符 2"/>
          <p:cNvSpPr>
            <a:spLocks noGrp="1"/>
          </p:cNvSpPr>
          <p:nvPr>
            <p:ph idx="1"/>
          </p:nvPr>
        </p:nvSpPr>
        <p:spPr>
          <a:xfrm>
            <a:off x="609600" y="714375"/>
            <a:ext cx="10972800" cy="5411788"/>
          </a:xfrm>
        </p:spPr>
        <p:txBody>
          <a:bodyPr/>
          <a:lstStyle/>
          <a:p>
            <a:pPr lvl="1" eaLnBrk="1" hangingPunct="1">
              <a:buFont typeface="Arial" charset="0"/>
              <a:buNone/>
            </a:pPr>
            <a:r>
              <a:rPr lang="zh-CN" altLang="en-US" smtClean="0"/>
              <a:t>设</a:t>
            </a:r>
            <a:r>
              <a:rPr lang="en-US" altLang="zh-CN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x</a:t>
            </a:r>
            <a:r>
              <a:rPr lang="zh-CN" altLang="en-US" smtClean="0"/>
              <a:t>都是</a:t>
            </a:r>
            <a:r>
              <a:rPr lang="en-US" altLang="zh-CN" smtClean="0"/>
              <a:t>int</a:t>
            </a:r>
            <a:r>
              <a:rPr lang="zh-CN" altLang="en-US" smtClean="0"/>
              <a:t>类型，则</a:t>
            </a:r>
            <a:r>
              <a:rPr lang="en-US" altLang="zh-CN" smtClean="0"/>
              <a:t>for</a:t>
            </a:r>
            <a:r>
              <a:rPr lang="zh-CN" altLang="en-US" smtClean="0"/>
              <a:t>循环语句</a:t>
            </a:r>
            <a:r>
              <a:rPr lang="en-US" altLang="zh-CN" u="sng" smtClean="0"/>
              <a:t>        </a:t>
            </a:r>
            <a:r>
              <a:rPr lang="zh-CN" altLang="en-US" smtClean="0"/>
              <a:t>。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for(i=0,x=0; i&lt;=9 &amp;&amp; x!=876; i++)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		printf("%d",x);</a:t>
            </a:r>
            <a:endParaRPr lang="zh-CN" altLang="en-US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	A. </a:t>
            </a:r>
            <a:r>
              <a:rPr lang="zh-CN" altLang="en-US" smtClean="0"/>
              <a:t>执行</a:t>
            </a:r>
            <a:r>
              <a:rPr lang="en-US" altLang="zh-CN" smtClean="0"/>
              <a:t>10</a:t>
            </a:r>
            <a:r>
              <a:rPr lang="zh-CN" altLang="en-US" smtClean="0"/>
              <a:t>次</a:t>
            </a:r>
            <a:r>
              <a:rPr lang="en-US" altLang="zh-CN" smtClean="0"/>
              <a:t>                     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	B. </a:t>
            </a:r>
            <a:r>
              <a:rPr lang="zh-CN" altLang="en-US" smtClean="0"/>
              <a:t>执行</a:t>
            </a:r>
            <a:r>
              <a:rPr lang="en-US" altLang="zh-CN" smtClean="0"/>
              <a:t>9</a:t>
            </a:r>
            <a:r>
              <a:rPr lang="zh-CN" altLang="en-US" smtClean="0"/>
              <a:t>次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	C. </a:t>
            </a:r>
            <a:r>
              <a:rPr lang="zh-CN" altLang="en-US" smtClean="0"/>
              <a:t>是无限循环</a:t>
            </a:r>
            <a:r>
              <a:rPr lang="en-US" altLang="zh-CN" smtClean="0"/>
              <a:t>                        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	D. </a:t>
            </a:r>
            <a:r>
              <a:rPr lang="zh-CN" altLang="en-US" smtClean="0"/>
              <a:t>循环体一次也不执行</a:t>
            </a:r>
          </a:p>
          <a:p>
            <a:pPr eaLnBrk="1" hangingPunct="1">
              <a:buFont typeface="Arial" charset="0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506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int main</a:t>
            </a:r>
            <a:r>
              <a:rPr lang="en-US" altLang="zh-CN"/>
              <a:t>()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{ </a:t>
            </a:r>
            <a:r>
              <a:rPr lang="en-US" altLang="zh-CN" smtClean="0"/>
              <a:t>	int </a:t>
            </a:r>
            <a:r>
              <a:rPr lang="en-US" altLang="zh-CN"/>
              <a:t>y=10;</a:t>
            </a:r>
            <a:endParaRPr lang="zh-CN" altLang="zh-CN"/>
          </a:p>
          <a:p>
            <a:pPr marL="0" indent="0">
              <a:buNone/>
            </a:pPr>
            <a:r>
              <a:rPr lang="en-US" altLang="zh-CN" smtClean="0"/>
              <a:t>	do  </a:t>
            </a:r>
            <a:r>
              <a:rPr lang="en-US" altLang="zh-CN"/>
              <a:t>{ y--;}while(--y);</a:t>
            </a:r>
            <a:endParaRPr lang="zh-CN" altLang="zh-CN"/>
          </a:p>
          <a:p>
            <a:pPr marL="0" indent="0">
              <a:buNone/>
            </a:pPr>
            <a:r>
              <a:rPr lang="en-US" altLang="zh-CN" smtClean="0"/>
              <a:t>	printf</a:t>
            </a:r>
            <a:r>
              <a:rPr lang="en-US" altLang="zh-CN"/>
              <a:t>(“%d”,y--);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A -1   B 1    C  8    D  0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190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#include&lt;stdio.h&gt;</a:t>
            </a:r>
          </a:p>
          <a:p>
            <a:pPr marL="0" indent="0">
              <a:buNone/>
            </a:pPr>
            <a:r>
              <a:rPr lang="en-US" altLang="zh-CN"/>
              <a:t>int main()</a:t>
            </a:r>
          </a:p>
          <a:p>
            <a:pPr marL="0" indent="0">
              <a:buNone/>
            </a:pPr>
            <a:r>
              <a:rPr lang="en-US" altLang="zh-CN"/>
              <a:t>{ int i,j,s=0;</a:t>
            </a:r>
          </a:p>
          <a:p>
            <a:pPr marL="0" indent="0">
              <a:buNone/>
            </a:pPr>
            <a:r>
              <a:rPr lang="en-US" altLang="zh-CN"/>
              <a:t>	for(i=1,j=5;i&lt;j;i++,j--)</a:t>
            </a:r>
          </a:p>
          <a:p>
            <a:pPr marL="0" indent="0">
              <a:buNone/>
            </a:pPr>
            <a:r>
              <a:rPr lang="en-US" altLang="zh-CN"/>
              <a:t>		s+=i*10+j;</a:t>
            </a:r>
          </a:p>
          <a:p>
            <a:pPr marL="0" indent="0">
              <a:buNone/>
            </a:pPr>
            <a:r>
              <a:rPr lang="en-US" altLang="zh-CN"/>
              <a:t>	printf("\n%d",s);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91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400" smtClean="0">
                <a:solidFill>
                  <a:schemeClr val="accent1"/>
                </a:solidFill>
              </a:rPr>
              <a:t>【</a:t>
            </a:r>
            <a:r>
              <a:rPr lang="zh-CN" altLang="en-US" sz="2400" smtClean="0">
                <a:solidFill>
                  <a:schemeClr val="accent1"/>
                </a:solidFill>
              </a:rPr>
              <a:t>例</a:t>
            </a:r>
            <a:r>
              <a:rPr lang="en-US" altLang="zh-CN" sz="2400" smtClean="0">
                <a:solidFill>
                  <a:schemeClr val="accent1"/>
                </a:solidFill>
              </a:rPr>
              <a:t>5.10】</a:t>
            </a:r>
            <a:r>
              <a:rPr lang="zh-CN" altLang="en-US" sz="2400">
                <a:solidFill>
                  <a:schemeClr val="accent1"/>
                </a:solidFill>
              </a:rPr>
              <a:t>求</a:t>
            </a:r>
            <a:r>
              <a:rPr lang="en-US" altLang="zh-CN" sz="2400">
                <a:solidFill>
                  <a:schemeClr val="accent1"/>
                </a:solidFill>
              </a:rPr>
              <a:t>100</a:t>
            </a:r>
            <a:r>
              <a:rPr lang="zh-CN" altLang="en-US" sz="2400">
                <a:solidFill>
                  <a:schemeClr val="accent1"/>
                </a:solidFill>
              </a:rPr>
              <a:t>～</a:t>
            </a:r>
            <a:r>
              <a:rPr lang="en-US" altLang="zh-CN" sz="2400">
                <a:solidFill>
                  <a:schemeClr val="accent1"/>
                </a:solidFill>
              </a:rPr>
              <a:t>200</a:t>
            </a:r>
            <a:r>
              <a:rPr lang="zh-CN" altLang="en-US" sz="2400">
                <a:solidFill>
                  <a:schemeClr val="accent1"/>
                </a:solidFill>
              </a:rPr>
              <a:t>间的全部素数。</a:t>
            </a:r>
            <a:endParaRPr lang="en-US" altLang="zh-CN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400" smtClean="0">
                <a:solidFill>
                  <a:schemeClr val="accent1"/>
                </a:solidFill>
              </a:rPr>
              <a:t>【</a:t>
            </a:r>
            <a:r>
              <a:rPr lang="zh-CN" altLang="en-US" sz="2400" smtClean="0">
                <a:solidFill>
                  <a:schemeClr val="accent1"/>
                </a:solidFill>
              </a:rPr>
              <a:t>例</a:t>
            </a:r>
            <a:r>
              <a:rPr lang="en-US" altLang="zh-CN" sz="2400" smtClean="0">
                <a:solidFill>
                  <a:schemeClr val="accent1"/>
                </a:solidFill>
              </a:rPr>
              <a:t>5.10】</a:t>
            </a:r>
            <a:r>
              <a:rPr lang="zh-CN" altLang="en-US" sz="2400">
                <a:solidFill>
                  <a:schemeClr val="accent1"/>
                </a:solidFill>
              </a:rPr>
              <a:t>求</a:t>
            </a:r>
            <a:r>
              <a:rPr lang="en-US" altLang="zh-CN" sz="2400">
                <a:solidFill>
                  <a:schemeClr val="accent1"/>
                </a:solidFill>
              </a:rPr>
              <a:t>100</a:t>
            </a:r>
            <a:r>
              <a:rPr lang="zh-CN" altLang="en-US" sz="2400">
                <a:solidFill>
                  <a:schemeClr val="accent1"/>
                </a:solidFill>
              </a:rPr>
              <a:t>～</a:t>
            </a:r>
            <a:r>
              <a:rPr lang="en-US" altLang="zh-CN" sz="2400">
                <a:solidFill>
                  <a:schemeClr val="accent1"/>
                </a:solidFill>
              </a:rPr>
              <a:t>200</a:t>
            </a:r>
            <a:r>
              <a:rPr lang="zh-CN" altLang="en-US" sz="2400">
                <a:solidFill>
                  <a:schemeClr val="accent1"/>
                </a:solidFill>
              </a:rPr>
              <a:t>间的全部素数。</a:t>
            </a:r>
            <a:endParaRPr lang="en-US" altLang="zh-CN" sz="24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1" y="1578077"/>
            <a:ext cx="10980740" cy="527992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2000" b="1"/>
              <a:t>#include&lt;stdio.h&gt;</a:t>
            </a:r>
          </a:p>
          <a:p>
            <a:pPr defTabSz="363538"/>
            <a:r>
              <a:rPr lang="pt-BR" altLang="zh-CN" sz="2000" b="1"/>
              <a:t>#include&lt;math.h&gt;</a:t>
            </a:r>
          </a:p>
          <a:p>
            <a:pPr defTabSz="363538"/>
            <a:r>
              <a:rPr lang="pt-BR" altLang="zh-CN" sz="2000" b="1"/>
              <a:t>int main()</a:t>
            </a:r>
          </a:p>
          <a:p>
            <a:pPr defTabSz="363538"/>
            <a:r>
              <a:rPr lang="pt-BR" altLang="zh-CN" sz="2000" b="1"/>
              <a:t>{	int n,k,i,m=0;</a:t>
            </a:r>
          </a:p>
          <a:p>
            <a:pPr defTabSz="363538"/>
            <a:r>
              <a:rPr lang="pt-BR" altLang="zh-CN" sz="2000" b="1"/>
              <a:t>	for(n=101;n&lt;=200;n=n+2</a:t>
            </a:r>
            <a:r>
              <a:rPr lang="pt-BR" altLang="zh-CN" sz="2000" b="1" smtClean="0"/>
              <a:t>)		</a:t>
            </a:r>
          </a:p>
          <a:p>
            <a:pPr defTabSz="363538"/>
            <a:r>
              <a:rPr lang="zh-CN" altLang="en-US" sz="2000" b="1"/>
              <a:t>	</a:t>
            </a:r>
            <a:r>
              <a:rPr lang="en-US" altLang="zh-CN" sz="2000" b="1"/>
              <a:t>{	</a:t>
            </a:r>
            <a:r>
              <a:rPr lang="pt-BR" altLang="zh-CN" sz="2000" b="1"/>
              <a:t>k=sqrt(n);</a:t>
            </a:r>
          </a:p>
          <a:p>
            <a:pPr defTabSz="363538"/>
            <a:r>
              <a:rPr lang="pt-BR" altLang="zh-CN" sz="2000" b="1"/>
              <a:t>		for(i=2;i&lt;=k;i++)</a:t>
            </a:r>
          </a:p>
          <a:p>
            <a:pPr defTabSz="363538"/>
            <a:r>
              <a:rPr lang="pt-BR" altLang="zh-CN" sz="2000" b="1"/>
              <a:t>		</a:t>
            </a:r>
            <a:r>
              <a:rPr lang="pt-BR" altLang="zh-CN" sz="2000" b="1" smtClean="0"/>
              <a:t>	if(n%i</a:t>
            </a:r>
            <a:r>
              <a:rPr lang="pt-BR" altLang="zh-CN" sz="2000" b="1"/>
              <a:t>==0) break</a:t>
            </a:r>
            <a:r>
              <a:rPr lang="pt-BR" altLang="zh-CN" sz="2000" b="1" smtClean="0"/>
              <a:t>;			</a:t>
            </a:r>
            <a:r>
              <a:rPr lang="pt-BR" altLang="zh-CN" sz="2000" b="1">
                <a:solidFill>
                  <a:srgbClr val="008000"/>
                </a:solidFill>
              </a:rPr>
              <a:t>//</a:t>
            </a:r>
            <a:r>
              <a:rPr lang="zh-CN" altLang="en-US" sz="2000" b="1">
                <a:solidFill>
                  <a:srgbClr val="008000"/>
                </a:solidFill>
              </a:rPr>
              <a:t>如果</a:t>
            </a:r>
            <a:r>
              <a:rPr lang="pt-BR" altLang="zh-CN" sz="2000" b="1">
                <a:solidFill>
                  <a:srgbClr val="008000"/>
                </a:solidFill>
              </a:rPr>
              <a:t>n</a:t>
            </a:r>
            <a:r>
              <a:rPr lang="zh-CN" altLang="en-US" sz="2000" b="1">
                <a:solidFill>
                  <a:srgbClr val="008000"/>
                </a:solidFill>
              </a:rPr>
              <a:t>被</a:t>
            </a:r>
            <a:r>
              <a:rPr lang="pt-BR" altLang="zh-CN" sz="2000" b="1">
                <a:solidFill>
                  <a:srgbClr val="008000"/>
                </a:solidFill>
              </a:rPr>
              <a:t>i</a:t>
            </a:r>
            <a:r>
              <a:rPr lang="zh-CN" altLang="en-US" sz="2000" b="1">
                <a:solidFill>
                  <a:srgbClr val="008000"/>
                </a:solidFill>
              </a:rPr>
              <a:t>整除，终止内循环，此时</a:t>
            </a:r>
            <a:r>
              <a:rPr lang="pt-BR" altLang="zh-CN" sz="2000" b="1">
                <a:solidFill>
                  <a:srgbClr val="008000"/>
                </a:solidFill>
              </a:rPr>
              <a:t>i&lt;k+1</a:t>
            </a:r>
          </a:p>
          <a:p>
            <a:pPr defTabSz="363538"/>
            <a:r>
              <a:rPr lang="pt-BR" altLang="zh-CN" sz="2000" b="1"/>
              <a:t>		</a:t>
            </a:r>
            <a:r>
              <a:rPr lang="pt-BR" altLang="zh-CN" sz="2000" b="1" smtClean="0"/>
              <a:t>if(i&gt;k)				</a:t>
            </a:r>
            <a:r>
              <a:rPr lang="pt-BR" altLang="zh-CN" sz="2000" b="1">
                <a:solidFill>
                  <a:srgbClr val="008000"/>
                </a:solidFill>
              </a:rPr>
              <a:t>//</a:t>
            </a:r>
            <a:r>
              <a:rPr lang="zh-CN" altLang="en-US" sz="2000" b="1">
                <a:solidFill>
                  <a:srgbClr val="008000"/>
                </a:solidFill>
              </a:rPr>
              <a:t>若</a:t>
            </a:r>
            <a:r>
              <a:rPr lang="pt-BR" altLang="zh-CN" sz="2000" b="1">
                <a:solidFill>
                  <a:srgbClr val="008000"/>
                </a:solidFill>
              </a:rPr>
              <a:t>i&gt;=k+1</a:t>
            </a:r>
            <a:r>
              <a:rPr lang="zh-CN" altLang="pt-BR" sz="2000" b="1">
                <a:solidFill>
                  <a:srgbClr val="008000"/>
                </a:solidFill>
              </a:rPr>
              <a:t>，</a:t>
            </a:r>
            <a:r>
              <a:rPr lang="zh-CN" altLang="en-US" sz="2000" b="1">
                <a:solidFill>
                  <a:srgbClr val="008000"/>
                </a:solidFill>
              </a:rPr>
              <a:t>表示</a:t>
            </a:r>
            <a:r>
              <a:rPr lang="pt-BR" altLang="zh-CN" sz="2000" b="1">
                <a:solidFill>
                  <a:srgbClr val="008000"/>
                </a:solidFill>
              </a:rPr>
              <a:t>n</a:t>
            </a:r>
            <a:r>
              <a:rPr lang="zh-CN" altLang="en-US" sz="2000" b="1">
                <a:solidFill>
                  <a:srgbClr val="008000"/>
                </a:solidFill>
              </a:rPr>
              <a:t>未曾被整除</a:t>
            </a:r>
          </a:p>
          <a:p>
            <a:pPr defTabSz="363538"/>
            <a:r>
              <a:rPr lang="zh-CN" altLang="en-US" sz="2000" b="1"/>
              <a:t>		</a:t>
            </a:r>
            <a:r>
              <a:rPr lang="en-US" altLang="zh-CN" sz="2000" b="1"/>
              <a:t>{	</a:t>
            </a:r>
            <a:r>
              <a:rPr lang="pt-BR" altLang="zh-CN" sz="2000" b="1"/>
              <a:t>printf("%d ",n</a:t>
            </a:r>
            <a:r>
              <a:rPr lang="pt-BR" altLang="zh-CN" sz="2000" b="1" smtClean="0"/>
              <a:t>);			</a:t>
            </a:r>
            <a:r>
              <a:rPr lang="pt-BR" altLang="zh-CN" sz="2000" b="1">
                <a:solidFill>
                  <a:srgbClr val="008000"/>
                </a:solidFill>
              </a:rPr>
              <a:t>//</a:t>
            </a:r>
            <a:r>
              <a:rPr lang="zh-CN" altLang="en-US" sz="2000" b="1">
                <a:solidFill>
                  <a:srgbClr val="008000"/>
                </a:solidFill>
              </a:rPr>
              <a:t>应确定</a:t>
            </a:r>
            <a:r>
              <a:rPr lang="pt-BR" altLang="zh-CN" sz="2000" b="1">
                <a:solidFill>
                  <a:srgbClr val="008000"/>
                </a:solidFill>
              </a:rPr>
              <a:t>n</a:t>
            </a:r>
            <a:r>
              <a:rPr lang="zh-CN" altLang="en-US" sz="2000" b="1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zh-CN" altLang="en-US" sz="2000" b="1"/>
              <a:t>			</a:t>
            </a:r>
            <a:r>
              <a:rPr lang="pt-BR" altLang="zh-CN" sz="2000" b="1"/>
              <a:t>m=m+1</a:t>
            </a:r>
            <a:r>
              <a:rPr lang="pt-BR" altLang="zh-CN" sz="2000" b="1" smtClean="0"/>
              <a:t>;				</a:t>
            </a:r>
            <a:r>
              <a:rPr lang="pt-BR" altLang="zh-CN" sz="2000" b="1">
                <a:solidFill>
                  <a:srgbClr val="008000"/>
                </a:solidFill>
              </a:rPr>
              <a:t>//m</a:t>
            </a:r>
            <a:r>
              <a:rPr lang="zh-CN" altLang="en-US" sz="2000" b="1">
                <a:solidFill>
                  <a:srgbClr val="008000"/>
                </a:solidFill>
              </a:rPr>
              <a:t>用来控制换行，一行内输出</a:t>
            </a:r>
            <a:r>
              <a:rPr lang="en-US" altLang="zh-CN" sz="2000" b="1">
                <a:solidFill>
                  <a:srgbClr val="008000"/>
                </a:solidFill>
              </a:rPr>
              <a:t>10</a:t>
            </a:r>
            <a:r>
              <a:rPr lang="zh-CN" altLang="en-US" sz="2000" b="1">
                <a:solidFill>
                  <a:srgbClr val="008000"/>
                </a:solidFill>
              </a:rPr>
              <a:t>个</a:t>
            </a:r>
            <a:r>
              <a:rPr lang="zh-CN" altLang="en-US" sz="2000" b="1" smtClean="0">
                <a:solidFill>
                  <a:srgbClr val="008000"/>
                </a:solidFill>
              </a:rPr>
              <a:t>素数</a:t>
            </a:r>
            <a:endParaRPr lang="en-US" altLang="zh-CN" sz="2000" b="1" smtClean="0">
              <a:solidFill>
                <a:srgbClr val="008000"/>
              </a:solidFill>
            </a:endParaRPr>
          </a:p>
          <a:p>
            <a:pPr defTabSz="363538"/>
            <a:r>
              <a:rPr lang="en-US" altLang="zh-CN" sz="2000" b="1">
                <a:solidFill>
                  <a:srgbClr val="008000"/>
                </a:solidFill>
              </a:rPr>
              <a:t>	</a:t>
            </a:r>
            <a:r>
              <a:rPr lang="en-US" altLang="zh-CN" sz="2000" b="1" smtClean="0">
                <a:solidFill>
                  <a:srgbClr val="008000"/>
                </a:solidFill>
              </a:rPr>
              <a:t>		</a:t>
            </a:r>
            <a:r>
              <a:rPr lang="pt-BR" altLang="zh-CN" sz="2000" b="1"/>
              <a:t>if(m%10==0) printf("\n");	</a:t>
            </a:r>
            <a:r>
              <a:rPr lang="pt-BR" altLang="zh-CN" sz="2000" b="1">
                <a:solidFill>
                  <a:srgbClr val="008000"/>
                </a:solidFill>
              </a:rPr>
              <a:t> //m</a:t>
            </a:r>
            <a:r>
              <a:rPr lang="zh-CN" altLang="en-US" sz="2000" b="1">
                <a:solidFill>
                  <a:srgbClr val="008000"/>
                </a:solidFill>
              </a:rPr>
              <a:t>累计到</a:t>
            </a:r>
            <a:r>
              <a:rPr lang="en-US" altLang="zh-CN" sz="2000" b="1">
                <a:solidFill>
                  <a:srgbClr val="008000"/>
                </a:solidFill>
              </a:rPr>
              <a:t>10</a:t>
            </a:r>
            <a:r>
              <a:rPr lang="zh-CN" altLang="en-US" sz="2000" b="1">
                <a:solidFill>
                  <a:srgbClr val="008000"/>
                </a:solidFill>
              </a:rPr>
              <a:t>的倍数，</a:t>
            </a:r>
            <a:r>
              <a:rPr lang="zh-CN" altLang="en-US" sz="2000" b="1" smtClean="0">
                <a:solidFill>
                  <a:srgbClr val="008000"/>
                </a:solidFill>
              </a:rPr>
              <a:t>换行</a:t>
            </a:r>
            <a:endParaRPr lang="zh-CN" altLang="en-US" sz="2000" b="1">
              <a:solidFill>
                <a:srgbClr val="008000"/>
              </a:solidFill>
            </a:endParaRPr>
          </a:p>
          <a:p>
            <a:pPr defTabSz="363538"/>
            <a:r>
              <a:rPr lang="zh-CN" altLang="en-US" sz="2000" b="1"/>
              <a:t>		</a:t>
            </a:r>
            <a:r>
              <a:rPr lang="en-US" altLang="zh-CN" sz="2000" b="1"/>
              <a:t>}</a:t>
            </a:r>
          </a:p>
          <a:p>
            <a:pPr defTabSz="363538"/>
            <a:r>
              <a:rPr lang="en-US" altLang="zh-CN" sz="2000" b="1"/>
              <a:t>	</a:t>
            </a:r>
            <a:r>
              <a:rPr lang="en-US" altLang="zh-CN" sz="2000" b="1" smtClean="0"/>
              <a:t>}</a:t>
            </a:r>
          </a:p>
          <a:p>
            <a:pPr defTabSz="363538"/>
            <a:r>
              <a:rPr lang="en-US" altLang="zh-CN" sz="2000" b="1"/>
              <a:t>	printf ("\n");</a:t>
            </a:r>
          </a:p>
          <a:p>
            <a:pPr defTabSz="363538"/>
            <a:r>
              <a:rPr lang="en-US" altLang="zh-CN" sz="2000" b="1"/>
              <a:t>	</a:t>
            </a:r>
            <a:r>
              <a:rPr lang="pt-BR" altLang="zh-CN" sz="2000" b="1"/>
              <a:t>return 0;</a:t>
            </a:r>
          </a:p>
          <a:p>
            <a:pPr defTabSz="363538"/>
            <a:r>
              <a:rPr lang="pt-BR" altLang="zh-CN" sz="2000" b="1"/>
              <a:t>}</a:t>
            </a:r>
            <a:endParaRPr lang="en-US" altLang="zh-CN" sz="2000" b="1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56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7696" y="202893"/>
            <a:ext cx="10515600" cy="1325563"/>
          </a:xfrm>
        </p:spPr>
        <p:txBody>
          <a:bodyPr/>
          <a:lstStyle/>
          <a:p>
            <a:r>
              <a:rPr lang="zh-CN" altLang="en-US" smtClean="0"/>
              <a:t>求最大公约数和最小公倍数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111" y="915935"/>
            <a:ext cx="3685560" cy="507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18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/>
              <a:t>【问题描述】一个数如果恰好等于它的因子之和，这个数成为完数。例如：</a:t>
            </a:r>
            <a:r>
              <a:rPr lang="en-US" altLang="zh-CN"/>
              <a:t>6=1+2+3</a:t>
            </a:r>
            <a:r>
              <a:rPr lang="zh-CN" altLang="zh-CN"/>
              <a:t>，输出区间</a:t>
            </a:r>
            <a:r>
              <a:rPr lang="en-US" altLang="zh-CN"/>
              <a:t>[6,N]</a:t>
            </a:r>
            <a:r>
              <a:rPr lang="zh-CN" altLang="zh-CN"/>
              <a:t>内所有的完数的个数。</a:t>
            </a:r>
          </a:p>
          <a:p>
            <a:pPr marL="0" indent="0">
              <a:buNone/>
            </a:pPr>
            <a:r>
              <a:rPr lang="zh-CN" altLang="zh-CN"/>
              <a:t>【输入形式】一个整数</a:t>
            </a:r>
            <a:r>
              <a:rPr lang="en-US" altLang="zh-CN"/>
              <a:t>N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【输出形式】完数个数</a:t>
            </a:r>
          </a:p>
          <a:p>
            <a:pPr marL="0" indent="0">
              <a:buNone/>
            </a:pPr>
            <a:r>
              <a:rPr lang="zh-CN" altLang="zh-CN"/>
              <a:t>【样例输入】</a:t>
            </a:r>
            <a:r>
              <a:rPr lang="en-US" altLang="zh-CN"/>
              <a:t>1000</a:t>
            </a:r>
            <a:endParaRPr lang="zh-CN" altLang="zh-CN"/>
          </a:p>
          <a:p>
            <a:pPr marL="0" indent="0">
              <a:buNone/>
            </a:pPr>
            <a:r>
              <a:rPr lang="zh-CN" altLang="zh-CN"/>
              <a:t>【样例输出】</a:t>
            </a:r>
            <a:r>
              <a:rPr lang="en-US" altLang="zh-CN"/>
              <a:t>3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811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0808225803"/>
  <p:tag name="MH_LIBRARY" val="GRAPHI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0808225803"/>
  <p:tag name="MH_LIBRARY" val="GRAPHIC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0808225803"/>
  <p:tag name="MH_LIBRARY" val="GRAPHIC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YinZJG#"/>
  <p:tag name="MH_LAYOUT" val="TitleSubTitle"/>
  <p:tag name="MH" val="20170807170115"/>
  <p:tag name="MH_LIBRARY" val="GRAPHIC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Title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triangle" w="lg" len="lg"/>
        </a:ln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5341</TotalTime>
  <Words>4956</Words>
  <Application>Microsoft Office PowerPoint</Application>
  <PresentationFormat>自定义</PresentationFormat>
  <Paragraphs>1096</Paragraphs>
  <Slides>115</Slides>
  <Notes>27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115</vt:i4>
      </vt:variant>
    </vt:vector>
  </HeadingPairs>
  <TitlesOfParts>
    <vt:vector size="117" baseType="lpstr">
      <vt:lpstr>Office 主题​​</vt:lpstr>
      <vt:lpstr>公式</vt:lpstr>
      <vt:lpstr>PowerPoint 演示文稿</vt:lpstr>
      <vt:lpstr>为什么需要循环控制</vt:lpstr>
      <vt:lpstr>三种基本程序结构</vt:lpstr>
      <vt:lpstr>顺序结构流程</vt:lpstr>
      <vt:lpstr>选择结构(分支结构)流程</vt:lpstr>
      <vt:lpstr>循环结构流程</vt:lpstr>
      <vt:lpstr>用while语句实现循环</vt:lpstr>
      <vt:lpstr>while语句实现循环</vt:lpstr>
      <vt:lpstr>while语句实现循环</vt:lpstr>
      <vt:lpstr>while语句实现循环</vt:lpstr>
      <vt:lpstr>PowerPoint 演示文稿</vt:lpstr>
      <vt:lpstr>PowerPoint 演示文稿</vt:lpstr>
      <vt:lpstr>PowerPoint 演示文稿</vt:lpstr>
      <vt:lpstr>用do⋯while语句实现循环</vt:lpstr>
      <vt:lpstr>用do⋯while语句实现循环</vt:lpstr>
      <vt:lpstr>PowerPoint 演示文稿</vt:lpstr>
      <vt:lpstr>用do⋯while语句实现循环</vt:lpstr>
      <vt:lpstr>用do⋯while语句实现循环</vt:lpstr>
      <vt:lpstr>用do⋯while语句实现循环</vt:lpstr>
      <vt:lpstr>用for语句实现循环</vt:lpstr>
      <vt:lpstr>while语句实现循环</vt:lpstr>
      <vt:lpstr>用for语句实现循环</vt:lpstr>
      <vt:lpstr>用for语句实现循环</vt:lpstr>
      <vt:lpstr>用for语句实现循环</vt:lpstr>
      <vt:lpstr>用for语句实现循环</vt:lpstr>
      <vt:lpstr>用for语句实现循环</vt:lpstr>
      <vt:lpstr>用for语句实现循环</vt:lpstr>
      <vt:lpstr>用for语句实现循环</vt:lpstr>
      <vt:lpstr>用for语句实现循环</vt:lpstr>
      <vt:lpstr>5.4用for 语句实现循环</vt:lpstr>
      <vt:lpstr>5.4用for 语句实现循环</vt:lpstr>
      <vt:lpstr>5.4用for 语句实现循环</vt:lpstr>
      <vt:lpstr>5.4用for 语句实现循环</vt:lpstr>
      <vt:lpstr>PowerPoint 演示文稿</vt:lpstr>
      <vt:lpstr>PowerPoint 演示文稿</vt:lpstr>
      <vt:lpstr>PowerPoint 演示文稿</vt:lpstr>
      <vt:lpstr>循环的嵌套</vt:lpstr>
      <vt:lpstr>循环的嵌套</vt:lpstr>
      <vt:lpstr>循环的嵌套</vt:lpstr>
      <vt:lpstr>几种循环的比较</vt:lpstr>
      <vt:lpstr>几种循环的比较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循环的嵌套</vt:lpstr>
      <vt:lpstr>练习</vt:lpstr>
      <vt:lpstr>PowerPoint 演示文稿</vt:lpstr>
      <vt:lpstr>PowerPoint 演示文稿</vt:lpstr>
      <vt:lpstr>PowerPoint 演示文稿</vt:lpstr>
      <vt:lpstr>PowerPoint 演示文稿</vt:lpstr>
      <vt:lpstr>5．6  break语句和continue语句</vt:lpstr>
      <vt:lpstr>PowerPoint 演示文稿</vt:lpstr>
      <vt:lpstr>PowerPoint 演示文稿</vt:lpstr>
      <vt:lpstr>PowerPoint 演示文稿</vt:lpstr>
      <vt:lpstr>PowerPoint 演示文稿</vt:lpstr>
      <vt:lpstr>用break语句提前终止循环</vt:lpstr>
      <vt:lpstr>用break语句提前终止循环</vt:lpstr>
      <vt:lpstr>PowerPoint 演示文稿</vt:lpstr>
      <vt:lpstr>用break语句提前终止循环</vt:lpstr>
      <vt:lpstr>PowerPoint 演示文稿</vt:lpstr>
      <vt:lpstr>PowerPoint 演示文稿</vt:lpstr>
      <vt:lpstr>PowerPoint 演示文稿</vt:lpstr>
      <vt:lpstr>PowerPoint 演示文稿</vt:lpstr>
      <vt:lpstr>5.7.2 用continue语句提前结束本次循环</vt:lpstr>
      <vt:lpstr>用continue语句提前结束本次循环</vt:lpstr>
      <vt:lpstr>用continue语句提前结束本次循环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PowerPoint 演示文稿</vt:lpstr>
      <vt:lpstr>PowerPoint 演示文稿</vt:lpstr>
      <vt:lpstr>PowerPoint 演示文稿</vt:lpstr>
      <vt:lpstr>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循环程序举例</vt:lpstr>
      <vt:lpstr>循环程序举例</vt:lpstr>
      <vt:lpstr>求最大公约数和最小公倍数</vt:lpstr>
      <vt:lpstr>PowerPoint 演示文稿</vt:lpstr>
      <vt:lpstr>PowerPoint 演示文稿</vt:lpstr>
      <vt:lpstr>PowerPoint 演示文稿</vt:lpstr>
      <vt:lpstr>limits.h</vt:lpstr>
      <vt:lpstr>PowerPoint 演示文稿</vt:lpstr>
      <vt:lpstr>PowerPoint 演示文稿</vt:lpstr>
      <vt:lpstr>PowerPoint 演示文稿</vt:lpstr>
      <vt:lpstr>P138-11</vt:lpstr>
      <vt:lpstr>P138-15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AAA</cp:lastModifiedBy>
  <cp:revision>322</cp:revision>
  <dcterms:created xsi:type="dcterms:W3CDTF">2017-08-03T06:51:45Z</dcterms:created>
  <dcterms:modified xsi:type="dcterms:W3CDTF">2020-04-20T06:16:11Z</dcterms:modified>
</cp:coreProperties>
</file>