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0" r:id="rId4"/>
    <p:sldId id="261" r:id="rId5"/>
    <p:sldId id="263" r:id="rId6"/>
    <p:sldId id="267" r:id="rId7"/>
    <p:sldId id="268" r:id="rId8"/>
    <p:sldId id="262" r:id="rId9"/>
    <p:sldId id="269" r:id="rId10"/>
    <p:sldId id="270" r:id="rId11"/>
    <p:sldId id="264" r:id="rId12"/>
    <p:sldId id="271" r:id="rId13"/>
    <p:sldId id="265" r:id="rId14"/>
    <p:sldId id="272" r:id="rId15"/>
    <p:sldId id="273" r:id="rId16"/>
    <p:sldId id="257" r:id="rId17"/>
    <p:sldId id="258"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D90DF-CAFE-42CB-A29D-CFCABD016E91}" type="datetimeFigureOut">
              <a:rPr lang="en-AU" smtClean="0"/>
              <a:t>20/05/2024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6412D-2F2C-4858-B943-A7BA3238449B}" type="slidenum">
              <a:rPr lang="en-AU" smtClean="0"/>
              <a:t>‹#›</a:t>
            </a:fld>
            <a:endParaRPr lang="en-AU"/>
          </a:p>
        </p:txBody>
      </p:sp>
    </p:spTree>
    <p:extLst>
      <p:ext uri="{BB962C8B-B14F-4D97-AF65-F5344CB8AC3E}">
        <p14:creationId xmlns:p14="http://schemas.microsoft.com/office/powerpoint/2010/main" val="346646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C6412D-2F2C-4858-B943-A7BA3238449B}" type="slidenum">
              <a:rPr lang="en-AU" smtClean="0"/>
              <a:t>7</a:t>
            </a:fld>
            <a:endParaRPr lang="en-AU"/>
          </a:p>
        </p:txBody>
      </p:sp>
    </p:spTree>
    <p:extLst>
      <p:ext uri="{BB962C8B-B14F-4D97-AF65-F5344CB8AC3E}">
        <p14:creationId xmlns:p14="http://schemas.microsoft.com/office/powerpoint/2010/main" val="304671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C6412D-2F2C-4858-B943-A7BA3238449B}" type="slidenum">
              <a:rPr lang="en-AU" smtClean="0"/>
              <a:t>11</a:t>
            </a:fld>
            <a:endParaRPr lang="en-AU"/>
          </a:p>
        </p:txBody>
      </p:sp>
    </p:spTree>
    <p:extLst>
      <p:ext uri="{BB962C8B-B14F-4D97-AF65-F5344CB8AC3E}">
        <p14:creationId xmlns:p14="http://schemas.microsoft.com/office/powerpoint/2010/main" val="2921952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C6412D-2F2C-4858-B943-A7BA3238449B}" type="slidenum">
              <a:rPr lang="en-AU" smtClean="0"/>
              <a:t>12</a:t>
            </a:fld>
            <a:endParaRPr lang="en-AU"/>
          </a:p>
        </p:txBody>
      </p:sp>
    </p:spTree>
    <p:extLst>
      <p:ext uri="{BB962C8B-B14F-4D97-AF65-F5344CB8AC3E}">
        <p14:creationId xmlns:p14="http://schemas.microsoft.com/office/powerpoint/2010/main" val="355031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C6412D-2F2C-4858-B943-A7BA3238449B}" type="slidenum">
              <a:rPr lang="en-AU" smtClean="0"/>
              <a:t>15</a:t>
            </a:fld>
            <a:endParaRPr lang="en-AU"/>
          </a:p>
        </p:txBody>
      </p:sp>
    </p:spTree>
    <p:extLst>
      <p:ext uri="{BB962C8B-B14F-4D97-AF65-F5344CB8AC3E}">
        <p14:creationId xmlns:p14="http://schemas.microsoft.com/office/powerpoint/2010/main" val="2249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0E6C-C5AC-6EEB-6C34-1C5847486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8B380E6-451E-30E5-C785-2217189C8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4040A82-B185-9867-CF35-2611A3901819}"/>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5" name="Footer Placeholder 4">
            <a:extLst>
              <a:ext uri="{FF2B5EF4-FFF2-40B4-BE49-F238E27FC236}">
                <a16:creationId xmlns:a16="http://schemas.microsoft.com/office/drawing/2014/main" id="{FA8196B8-603E-DAA2-F6D0-027745CF88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4E9A6A-649E-ED49-E25D-0395DA8212D4}"/>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26437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8DDE-41F4-735C-1E16-E5FEA71D6BC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8F1394D-1893-CB9D-536E-A59B6F9061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E739AF4-7EEC-2141-CBE2-82616880BBBB}"/>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5" name="Footer Placeholder 4">
            <a:extLst>
              <a:ext uri="{FF2B5EF4-FFF2-40B4-BE49-F238E27FC236}">
                <a16:creationId xmlns:a16="http://schemas.microsoft.com/office/drawing/2014/main" id="{3730ABCB-5C27-19C6-A6D8-E555F77AC57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5488AC5-2FF1-54AB-F31F-7791BEBEF461}"/>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215394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CB836-B094-981C-AAC4-616AF58C02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F9B383B-700F-3306-2DA2-7CC4258F9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B5D41BB-06BF-3D12-18A0-067247F83951}"/>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5" name="Footer Placeholder 4">
            <a:extLst>
              <a:ext uri="{FF2B5EF4-FFF2-40B4-BE49-F238E27FC236}">
                <a16:creationId xmlns:a16="http://schemas.microsoft.com/office/drawing/2014/main" id="{FB6239B1-7B96-A0FA-9C6D-44127A0570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C1A208A-ED9B-5626-DC4C-24FAD4760189}"/>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209667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F326-F421-E126-306F-C085A733E11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A9EA1C-64F7-D19C-3E57-3C5D22D1A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5D859E-6B1C-31EB-C22F-E194286C55CE}"/>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5" name="Footer Placeholder 4">
            <a:extLst>
              <a:ext uri="{FF2B5EF4-FFF2-40B4-BE49-F238E27FC236}">
                <a16:creationId xmlns:a16="http://schemas.microsoft.com/office/drawing/2014/main" id="{C2C055EC-4B58-FCBB-880F-A54C9C37A7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530140-9C00-7512-7BCB-8091606136B2}"/>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382069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77A8-11A8-A716-DAC5-FB69CE695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86EA5FE-5AA9-7C96-17F5-B863EDFCEB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848250-C9A5-0A0F-44DE-EDAE92122F73}"/>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5" name="Footer Placeholder 4">
            <a:extLst>
              <a:ext uri="{FF2B5EF4-FFF2-40B4-BE49-F238E27FC236}">
                <a16:creationId xmlns:a16="http://schemas.microsoft.com/office/drawing/2014/main" id="{A2BE9CFF-5B46-C3B9-EAEE-C6F604A31A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F9C78A-79AC-2C02-5FC6-DF87BFB32040}"/>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341490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91DC-6D51-D658-F45B-D986F53E6D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F40AAF4-1661-4343-1C36-A69C8785D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E282A26-F212-47F5-F44C-BB8DC2D2A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6238646-790D-6AC8-B332-ECD4931C84D4}"/>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6" name="Footer Placeholder 5">
            <a:extLst>
              <a:ext uri="{FF2B5EF4-FFF2-40B4-BE49-F238E27FC236}">
                <a16:creationId xmlns:a16="http://schemas.microsoft.com/office/drawing/2014/main" id="{5905CEF6-0AC7-CF1C-2D85-56A9A086B33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269E794-6558-4DCF-4F53-093641E2AD30}"/>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72951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C36A-F52B-3164-5501-8608BD3ED35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9AC259D-DCA1-9874-DE67-249A5EEC2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00535-F2D8-05E8-A39E-6396E21A5C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698A907-A30D-D1D4-F66A-CF52939D1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2E3756-14D4-7FCD-EDF4-25BD85FB62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DE3FB91-2C1D-8B81-7C6C-6040B276D15A}"/>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8" name="Footer Placeholder 7">
            <a:extLst>
              <a:ext uri="{FF2B5EF4-FFF2-40B4-BE49-F238E27FC236}">
                <a16:creationId xmlns:a16="http://schemas.microsoft.com/office/drawing/2014/main" id="{CF51F4EF-DAC3-735F-DE21-82E83908F31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F97C5EC-170D-2B85-B166-3E2BD8EDA3C7}"/>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276491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1C0A-DD9F-EAD3-ADC3-4067DDE517C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F97A780-4C8D-CD72-E6BC-2BAC139E307A}"/>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4" name="Footer Placeholder 3">
            <a:extLst>
              <a:ext uri="{FF2B5EF4-FFF2-40B4-BE49-F238E27FC236}">
                <a16:creationId xmlns:a16="http://schemas.microsoft.com/office/drawing/2014/main" id="{F4DE3434-C1B4-C59C-A2FA-62D7EF24EE4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FBC075E-D98B-045E-73AD-AF819EC128F8}"/>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265521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F0CCD-1A43-833C-9C1B-4C01A14B0033}"/>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3" name="Footer Placeholder 2">
            <a:extLst>
              <a:ext uri="{FF2B5EF4-FFF2-40B4-BE49-F238E27FC236}">
                <a16:creationId xmlns:a16="http://schemas.microsoft.com/office/drawing/2014/main" id="{36E5AC87-8159-A9B4-0E76-735A6DCE2F5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D44531B-5289-91A5-C491-AED073524107}"/>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24328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9265-E73D-BEF8-A5F7-BC05F8729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4F19885-16CC-1E18-B02B-4695220A2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B5F4E4B-0BFC-8745-E81C-50FBA4F34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081941-DC8A-56C1-1D5E-076CF39D018C}"/>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6" name="Footer Placeholder 5">
            <a:extLst>
              <a:ext uri="{FF2B5EF4-FFF2-40B4-BE49-F238E27FC236}">
                <a16:creationId xmlns:a16="http://schemas.microsoft.com/office/drawing/2014/main" id="{B11F58E2-9BBE-F658-2C0A-EF0F22DEC11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C8BDBE-ECB4-B1AD-62D4-BF2D9EAB25B8}"/>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41108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9DC1-A7E8-749B-85AE-BA75C570F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3AF4BAA-0FB0-7576-2009-40E2A4C2D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C33CB2F-92CC-9A53-BB5E-6ADCFF9D9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1A08A-72DB-A9FA-CEB4-342813CE35F3}"/>
              </a:ext>
            </a:extLst>
          </p:cNvPr>
          <p:cNvSpPr>
            <a:spLocks noGrp="1"/>
          </p:cNvSpPr>
          <p:nvPr>
            <p:ph type="dt" sz="half" idx="10"/>
          </p:nvPr>
        </p:nvSpPr>
        <p:spPr/>
        <p:txBody>
          <a:bodyPr/>
          <a:lstStyle/>
          <a:p>
            <a:fld id="{6E8A7FB1-7166-4CBC-B25A-40381CAC332A}" type="datetimeFigureOut">
              <a:rPr lang="en-AU" smtClean="0"/>
              <a:t>20/05/2024</a:t>
            </a:fld>
            <a:endParaRPr lang="en-AU"/>
          </a:p>
        </p:txBody>
      </p:sp>
      <p:sp>
        <p:nvSpPr>
          <p:cNvPr id="6" name="Footer Placeholder 5">
            <a:extLst>
              <a:ext uri="{FF2B5EF4-FFF2-40B4-BE49-F238E27FC236}">
                <a16:creationId xmlns:a16="http://schemas.microsoft.com/office/drawing/2014/main" id="{BFE89A16-013E-2CEE-A56D-E3E97B79A7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F360449-9215-AFB1-5BC4-DC566232B6D2}"/>
              </a:ext>
            </a:extLst>
          </p:cNvPr>
          <p:cNvSpPr>
            <a:spLocks noGrp="1"/>
          </p:cNvSpPr>
          <p:nvPr>
            <p:ph type="sldNum" sz="quarter" idx="12"/>
          </p:nvPr>
        </p:nvSpPr>
        <p:spPr/>
        <p:txBody>
          <a:bodyPr/>
          <a:lstStyle/>
          <a:p>
            <a:fld id="{9BF7D4E1-8338-4A34-83F3-5543B120BA5A}" type="slidenum">
              <a:rPr lang="en-AU" smtClean="0"/>
              <a:t>‹#›</a:t>
            </a:fld>
            <a:endParaRPr lang="en-AU"/>
          </a:p>
        </p:txBody>
      </p:sp>
    </p:spTree>
    <p:extLst>
      <p:ext uri="{BB962C8B-B14F-4D97-AF65-F5344CB8AC3E}">
        <p14:creationId xmlns:p14="http://schemas.microsoft.com/office/powerpoint/2010/main" val="241227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BFC9A-DC7C-45F5-D7FE-CFED37102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D7B501-34EF-171B-CA4B-C977D177E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F027B5E-96A5-DB87-0F2F-3EDE41DCE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8A7FB1-7166-4CBC-B25A-40381CAC332A}" type="datetimeFigureOut">
              <a:rPr lang="en-AU" smtClean="0"/>
              <a:t>20/05/2024</a:t>
            </a:fld>
            <a:endParaRPr lang="en-AU"/>
          </a:p>
        </p:txBody>
      </p:sp>
      <p:sp>
        <p:nvSpPr>
          <p:cNvPr id="5" name="Footer Placeholder 4">
            <a:extLst>
              <a:ext uri="{FF2B5EF4-FFF2-40B4-BE49-F238E27FC236}">
                <a16:creationId xmlns:a16="http://schemas.microsoft.com/office/drawing/2014/main" id="{8F7A86CC-B468-33AB-18A1-E9A1A63C6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6BEB7F11-CF0D-C233-204D-8926C2985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F7D4E1-8338-4A34-83F3-5543B120BA5A}" type="slidenum">
              <a:rPr lang="en-AU" smtClean="0"/>
              <a:t>‹#›</a:t>
            </a:fld>
            <a:endParaRPr lang="en-AU"/>
          </a:p>
        </p:txBody>
      </p:sp>
    </p:spTree>
    <p:extLst>
      <p:ext uri="{BB962C8B-B14F-4D97-AF65-F5344CB8AC3E}">
        <p14:creationId xmlns:p14="http://schemas.microsoft.com/office/powerpoint/2010/main" val="695387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rugbrain.dev/"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coub.com/view/2fkmgt" TargetMode="External"/><Relationship Id="rId3" Type="http://schemas.openxmlformats.org/officeDocument/2006/relationships/hyperlink" Target="https://www.reddit.com/r/StardustCrusaders/comments/e9300c/fanart_transparent_menacing/" TargetMode="External"/><Relationship Id="rId7" Type="http://schemas.openxmlformats.org/officeDocument/2006/relationships/hyperlink" Target="https://cityofdevils.fandom.com/wiki/Nosferatu" TargetMode="External"/><Relationship Id="rId2" Type="http://schemas.openxmlformats.org/officeDocument/2006/relationships/hyperlink" Target="https://researchers.anu.edu.au/researchers/pereira-nunes-b" TargetMode="External"/><Relationship Id="rId1" Type="http://schemas.openxmlformats.org/officeDocument/2006/relationships/slideLayout" Target="../slideLayouts/slideLayout6.xml"/><Relationship Id="rId6" Type="http://schemas.openxmlformats.org/officeDocument/2006/relationships/hyperlink" Target="https://9gag.com/gag/a2W73ZY" TargetMode="External"/><Relationship Id="rId5" Type="http://schemas.openxmlformats.org/officeDocument/2006/relationships/hyperlink" Target="https://henrystickmin.fandom.com/wiki/Henry_Stickmin/Gallery?file=Henry%27s_Bio_CtM.JPG" TargetMode="External"/><Relationship Id="rId4" Type="http://schemas.openxmlformats.org/officeDocument/2006/relationships/hyperlink" Target="https://www.youtube.com/watch?v=oAHbLRjF0vo"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puredanger.github.io/tech.puredanger.com/2007/07/16/visitor/" TargetMode="External"/><Relationship Id="rId3" Type="http://schemas.openxmlformats.org/officeDocument/2006/relationships/hyperlink" Target="https://testing.googleblog.com/2008/08/root-cause-of-singletons.html" TargetMode="External"/><Relationship Id="rId7" Type="http://schemas.openxmlformats.org/officeDocument/2006/relationships/hyperlink" Target="https://nice.sourceforge.net/visitor.html" TargetMode="External"/><Relationship Id="rId2" Type="http://schemas.openxmlformats.org/officeDocument/2006/relationships/hyperlink" Target="https://en.wikipedia.org/wiki/Anti-pattern" TargetMode="External"/><Relationship Id="rId1" Type="http://schemas.openxmlformats.org/officeDocument/2006/relationships/slideLayout" Target="../slideLayouts/slideLayout6.xml"/><Relationship Id="rId6" Type="http://schemas.openxmlformats.org/officeDocument/2006/relationships/hyperlink" Target="https://cocoacasts.com/are-singletons-bad" TargetMode="External"/><Relationship Id="rId5" Type="http://schemas.openxmlformats.org/officeDocument/2006/relationships/hyperlink" Target="https://www.sihui.io/singleton-pattern-why-bad/" TargetMode="External"/><Relationship Id="rId4" Type="http://schemas.openxmlformats.org/officeDocument/2006/relationships/hyperlink" Target="https://puredanger.github.io/tech.puredanger.com/2007/07/03/pattern-hate-singlet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tackoverflow.com/questions/484635/are-global-variables-bad" TargetMode="External"/><Relationship Id="rId2" Type="http://schemas.openxmlformats.org/officeDocument/2006/relationships/hyperlink" Target="https://www.reddit.com/r/java/comments/og6d72/visitor_pattern_considered_pointless_use_pattern/" TargetMode="External"/><Relationship Id="rId1" Type="http://schemas.openxmlformats.org/officeDocument/2006/relationships/slideLayout" Target="../slideLayouts/slideLayout6.xml"/><Relationship Id="rId6" Type="http://schemas.openxmlformats.org/officeDocument/2006/relationships/hyperlink" Target="https://stackoverflow.com/a/33457291" TargetMode="External"/><Relationship Id="rId5" Type="http://schemas.openxmlformats.org/officeDocument/2006/relationships/hyperlink" Target="https://softwareengineering.stackexchange.com/questions/48811/what-design-patterns-are-the-worst-or-most-narrowly-defined" TargetMode="External"/><Relationship Id="rId4" Type="http://schemas.openxmlformats.org/officeDocument/2006/relationships/hyperlink" Target="https://stackoverflow.com/questions/228164/on-design-patterns-when-should-i-use-the-singlet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B1E5D-553F-74A0-A247-714EA2CE91E6}"/>
              </a:ext>
            </a:extLst>
          </p:cNvPr>
          <p:cNvSpPr>
            <a:spLocks noGrp="1"/>
          </p:cNvSpPr>
          <p:nvPr>
            <p:ph type="ctrTitle"/>
          </p:nvPr>
        </p:nvSpPr>
        <p:spPr>
          <a:xfrm>
            <a:off x="643468" y="643467"/>
            <a:ext cx="4620584" cy="4567137"/>
          </a:xfrm>
        </p:spPr>
        <p:txBody>
          <a:bodyPr>
            <a:normAutofit/>
          </a:bodyPr>
          <a:lstStyle/>
          <a:p>
            <a:pPr algn="l"/>
            <a:r>
              <a:rPr lang="en-AU" sz="4400" dirty="0"/>
              <a:t>Anti-Patterns</a:t>
            </a:r>
          </a:p>
        </p:txBody>
      </p:sp>
      <p:sp>
        <p:nvSpPr>
          <p:cNvPr id="3" name="Subtitle 2">
            <a:extLst>
              <a:ext uri="{FF2B5EF4-FFF2-40B4-BE49-F238E27FC236}">
                <a16:creationId xmlns:a16="http://schemas.microsoft.com/office/drawing/2014/main" id="{89B52421-5511-D555-A521-33328BE0D4A7}"/>
              </a:ext>
            </a:extLst>
          </p:cNvPr>
          <p:cNvSpPr>
            <a:spLocks noGrp="1"/>
          </p:cNvSpPr>
          <p:nvPr>
            <p:ph type="subTitle" idx="1"/>
          </p:nvPr>
        </p:nvSpPr>
        <p:spPr>
          <a:xfrm>
            <a:off x="643467" y="5277684"/>
            <a:ext cx="4620584" cy="775494"/>
          </a:xfrm>
        </p:spPr>
        <p:txBody>
          <a:bodyPr>
            <a:normAutofit/>
          </a:bodyPr>
          <a:lstStyle/>
          <a:p>
            <a:pPr algn="l"/>
            <a:r>
              <a:rPr lang="en-AU" sz="2000" dirty="0"/>
              <a:t>The War on Singletons and Visitors</a:t>
            </a:r>
          </a:p>
          <a:p>
            <a:pPr algn="l"/>
            <a:r>
              <a:rPr lang="en-AU" sz="2000" b="1" i="1" dirty="0"/>
              <a:t>Adnan Hasnat, u7300623</a:t>
            </a:r>
          </a:p>
        </p:txBody>
      </p:sp>
      <p:pic>
        <p:nvPicPr>
          <p:cNvPr id="5" name="Picture 4" descr="A person with his arms crossed&#10;&#10;Description automatically generated">
            <a:extLst>
              <a:ext uri="{FF2B5EF4-FFF2-40B4-BE49-F238E27FC236}">
                <a16:creationId xmlns:a16="http://schemas.microsoft.com/office/drawing/2014/main" id="{99BDB1D3-9CEC-7475-BB4F-8E43444B2F47}"/>
              </a:ext>
            </a:extLst>
          </p:cNvPr>
          <p:cNvPicPr>
            <a:picLocks noChangeAspect="1"/>
          </p:cNvPicPr>
          <p:nvPr/>
        </p:nvPicPr>
        <p:blipFill rotWithShape="1">
          <a:blip r:embed="rId2">
            <a:extLst>
              <a:ext uri="{28A0092B-C50C-407E-A947-70E740481C1C}">
                <a14:useLocalDpi xmlns:a14="http://schemas.microsoft.com/office/drawing/2010/main" val="0"/>
              </a:ext>
            </a:extLst>
          </a:blip>
          <a:srcRect r="2" b="10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TextBox 6">
            <a:extLst>
              <a:ext uri="{FF2B5EF4-FFF2-40B4-BE49-F238E27FC236}">
                <a16:creationId xmlns:a16="http://schemas.microsoft.com/office/drawing/2014/main" id="{56DC91D5-1C00-4C37-DAE5-4DD3DD3C1EA0}"/>
              </a:ext>
            </a:extLst>
          </p:cNvPr>
          <p:cNvSpPr txBox="1"/>
          <p:nvPr/>
        </p:nvSpPr>
        <p:spPr>
          <a:xfrm>
            <a:off x="117986" y="206477"/>
            <a:ext cx="5230761" cy="369332"/>
          </a:xfrm>
          <a:prstGeom prst="rect">
            <a:avLst/>
          </a:prstGeom>
          <a:noFill/>
        </p:spPr>
        <p:txBody>
          <a:bodyPr wrap="square" rtlCol="0">
            <a:spAutoFit/>
          </a:bodyPr>
          <a:lstStyle/>
          <a:p>
            <a:r>
              <a:rPr lang="en-AU" dirty="0">
                <a:solidFill>
                  <a:schemeClr val="tx1">
                    <a:lumMod val="65000"/>
                    <a:lumOff val="35000"/>
                  </a:schemeClr>
                </a:solidFill>
              </a:rPr>
              <a:t>Image credit: [ANTI-BERNARDO]</a:t>
            </a:r>
          </a:p>
        </p:txBody>
      </p:sp>
    </p:spTree>
    <p:extLst>
      <p:ext uri="{BB962C8B-B14F-4D97-AF65-F5344CB8AC3E}">
        <p14:creationId xmlns:p14="http://schemas.microsoft.com/office/powerpoint/2010/main" val="244343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p:txBody>
          <a:bodyPr/>
          <a:lstStyle/>
          <a:p>
            <a:r>
              <a:rPr lang="en-AU" dirty="0"/>
              <a:t>The Visitor</a:t>
            </a:r>
          </a:p>
        </p:txBody>
      </p:sp>
      <p:sp>
        <p:nvSpPr>
          <p:cNvPr id="6" name="TextBox 5">
            <a:extLst>
              <a:ext uri="{FF2B5EF4-FFF2-40B4-BE49-F238E27FC236}">
                <a16:creationId xmlns:a16="http://schemas.microsoft.com/office/drawing/2014/main" id="{D44C7455-ADFC-26CE-11B9-E87891C6650B}"/>
              </a:ext>
            </a:extLst>
          </p:cNvPr>
          <p:cNvSpPr txBox="1"/>
          <p:nvPr/>
        </p:nvSpPr>
        <p:spPr>
          <a:xfrm>
            <a:off x="7745853" y="5466735"/>
            <a:ext cx="3748057" cy="923330"/>
          </a:xfrm>
          <a:prstGeom prst="rect">
            <a:avLst/>
          </a:prstGeom>
          <a:noFill/>
        </p:spPr>
        <p:txBody>
          <a:bodyPr wrap="square" rtlCol="0">
            <a:spAutoFit/>
          </a:bodyPr>
          <a:lstStyle/>
          <a:p>
            <a:pPr algn="ctr"/>
            <a:r>
              <a:rPr lang="en-AU" i="1" dirty="0"/>
              <a:t>Some visitors are more welcome than others</a:t>
            </a:r>
          </a:p>
          <a:p>
            <a:pPr algn="ctr"/>
            <a:r>
              <a:rPr lang="en-AU" dirty="0">
                <a:solidFill>
                  <a:schemeClr val="tx1">
                    <a:lumMod val="65000"/>
                    <a:lumOff val="35000"/>
                  </a:schemeClr>
                </a:solidFill>
              </a:rPr>
              <a:t>Image credit: [VISITOR]</a:t>
            </a:r>
          </a:p>
        </p:txBody>
      </p:sp>
      <p:pic>
        <p:nvPicPr>
          <p:cNvPr id="8" name="Content Placeholder 7" descr="A person in a black suit&#10;&#10;Description automatically generated">
            <a:extLst>
              <a:ext uri="{FF2B5EF4-FFF2-40B4-BE49-F238E27FC236}">
                <a16:creationId xmlns:a16="http://schemas.microsoft.com/office/drawing/2014/main" id="{38577820-0E1E-8A54-DC07-A8F57871A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3092" y="1027906"/>
            <a:ext cx="2948060" cy="4351338"/>
          </a:xfrm>
        </p:spPr>
      </p:pic>
      <p:sp>
        <p:nvSpPr>
          <p:cNvPr id="3" name="TextBox 2">
            <a:extLst>
              <a:ext uri="{FF2B5EF4-FFF2-40B4-BE49-F238E27FC236}">
                <a16:creationId xmlns:a16="http://schemas.microsoft.com/office/drawing/2014/main" id="{83A7C4D6-0647-7AB8-E3BE-520C1F595D5F}"/>
              </a:ext>
            </a:extLst>
          </p:cNvPr>
          <p:cNvSpPr txBox="1"/>
          <p:nvPr/>
        </p:nvSpPr>
        <p:spPr>
          <a:xfrm>
            <a:off x="983225" y="1759974"/>
            <a:ext cx="5978013" cy="4093428"/>
          </a:xfrm>
          <a:prstGeom prst="rect">
            <a:avLst/>
          </a:prstGeom>
          <a:noFill/>
        </p:spPr>
        <p:txBody>
          <a:bodyPr wrap="square" rtlCol="0">
            <a:spAutoFit/>
          </a:bodyPr>
          <a:lstStyle/>
          <a:p>
            <a:pPr marL="285750" indent="-285750">
              <a:buFont typeface="Arial" panose="020B0604020202020204" pitchFamily="34" charset="0"/>
              <a:buChar char="•"/>
            </a:pPr>
            <a:r>
              <a:rPr lang="en-AU" sz="2000" b="1" dirty="0"/>
              <a:t>Additional benefits</a:t>
            </a:r>
            <a:r>
              <a:rPr lang="en-AU" sz="2000" dirty="0"/>
              <a:t>:</a:t>
            </a:r>
          </a:p>
          <a:p>
            <a:pPr marL="285750" indent="-285750">
              <a:buFont typeface="Arial" panose="020B0604020202020204" pitchFamily="34" charset="0"/>
              <a:buChar char="•"/>
            </a:pPr>
            <a:endParaRPr lang="en-AU" sz="2000" dirty="0"/>
          </a:p>
          <a:p>
            <a:pPr marL="742950" lvl="1" indent="-285750">
              <a:buFont typeface="Arial" panose="020B0604020202020204" pitchFamily="34" charset="0"/>
              <a:buChar char="•"/>
            </a:pPr>
            <a:r>
              <a:rPr lang="en-AU" sz="2000" dirty="0"/>
              <a:t>Adding new Visitors for the same objects, i.e. additional operations, such as JSON export, requires no change of existing code; just make a new </a:t>
            </a:r>
            <a:r>
              <a:rPr lang="en-AU" sz="2000" dirty="0" err="1">
                <a:latin typeface="Consolas" panose="020B0609020204030204" pitchFamily="49" charset="0"/>
              </a:rPr>
              <a:t>JSONVisitor</a:t>
            </a:r>
            <a:r>
              <a:rPr lang="en-AU" sz="2000" dirty="0"/>
              <a:t> class.</a:t>
            </a:r>
            <a:br>
              <a:rPr lang="en-AU" sz="2000" dirty="0"/>
            </a:br>
            <a:endParaRPr lang="en-AU" sz="2000" dirty="0"/>
          </a:p>
          <a:p>
            <a:pPr marL="742950" lvl="1" indent="-285750">
              <a:buFont typeface="Arial" panose="020B0604020202020204" pitchFamily="34" charset="0"/>
              <a:buChar char="•"/>
            </a:pPr>
            <a:r>
              <a:rPr lang="en-AU" sz="2000" dirty="0"/>
              <a:t>The methods can access any fields inside the Visitor. Conversely, if the methods needed to each access some object, e.g. a data structure or an XML adapter, it would’ve needed to be passed to each of the classes’ methods individually.</a:t>
            </a:r>
          </a:p>
        </p:txBody>
      </p:sp>
    </p:spTree>
    <p:extLst>
      <p:ext uri="{BB962C8B-B14F-4D97-AF65-F5344CB8AC3E}">
        <p14:creationId xmlns:p14="http://schemas.microsoft.com/office/powerpoint/2010/main" val="375891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a:xfrm>
            <a:off x="554712" y="321379"/>
            <a:ext cx="10515600" cy="1325563"/>
          </a:xfrm>
        </p:spPr>
        <p:txBody>
          <a:bodyPr/>
          <a:lstStyle/>
          <a:p>
            <a:r>
              <a:rPr lang="en-AU" dirty="0"/>
              <a:t>Problems with the Visitor</a:t>
            </a:r>
          </a:p>
        </p:txBody>
      </p:sp>
      <p:sp>
        <p:nvSpPr>
          <p:cNvPr id="6" name="TextBox 5">
            <a:extLst>
              <a:ext uri="{FF2B5EF4-FFF2-40B4-BE49-F238E27FC236}">
                <a16:creationId xmlns:a16="http://schemas.microsoft.com/office/drawing/2014/main" id="{D44C7455-ADFC-26CE-11B9-E87891C6650B}"/>
              </a:ext>
            </a:extLst>
          </p:cNvPr>
          <p:cNvSpPr txBox="1"/>
          <p:nvPr/>
        </p:nvSpPr>
        <p:spPr>
          <a:xfrm>
            <a:off x="7726185" y="5616929"/>
            <a:ext cx="3748057" cy="369332"/>
          </a:xfrm>
          <a:prstGeom prst="rect">
            <a:avLst/>
          </a:prstGeom>
          <a:noFill/>
        </p:spPr>
        <p:txBody>
          <a:bodyPr wrap="square" rtlCol="0">
            <a:spAutoFit/>
          </a:bodyPr>
          <a:lstStyle/>
          <a:p>
            <a:pPr algn="ctr"/>
            <a:r>
              <a:rPr lang="en-AU" dirty="0">
                <a:solidFill>
                  <a:schemeClr val="tx1">
                    <a:lumMod val="65000"/>
                    <a:lumOff val="35000"/>
                  </a:schemeClr>
                </a:solidFill>
              </a:rPr>
              <a:t>Image credit: [VISITOR]</a:t>
            </a:r>
          </a:p>
        </p:txBody>
      </p:sp>
      <p:pic>
        <p:nvPicPr>
          <p:cNvPr id="7" name="Content Placeholder 6" descr="A person in a garment&#10;&#10;Description automatically generated">
            <a:extLst>
              <a:ext uri="{FF2B5EF4-FFF2-40B4-BE49-F238E27FC236}">
                <a16:creationId xmlns:a16="http://schemas.microsoft.com/office/drawing/2014/main" id="{C447D6E9-BCD9-53D9-2FAD-6F0ECE8DD5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564" y="1056405"/>
            <a:ext cx="2953783" cy="4351338"/>
          </a:xfrm>
        </p:spPr>
      </p:pic>
      <p:sp>
        <p:nvSpPr>
          <p:cNvPr id="3" name="TextBox 2">
            <a:extLst>
              <a:ext uri="{FF2B5EF4-FFF2-40B4-BE49-F238E27FC236}">
                <a16:creationId xmlns:a16="http://schemas.microsoft.com/office/drawing/2014/main" id="{0E631BC9-CEAC-B61E-CF8E-81A0A5B90C5F}"/>
              </a:ext>
            </a:extLst>
          </p:cNvPr>
          <p:cNvSpPr txBox="1"/>
          <p:nvPr/>
        </p:nvSpPr>
        <p:spPr>
          <a:xfrm>
            <a:off x="904568" y="1538787"/>
            <a:ext cx="6154993" cy="5355312"/>
          </a:xfrm>
          <a:prstGeom prst="rect">
            <a:avLst/>
          </a:prstGeom>
          <a:noFill/>
        </p:spPr>
        <p:txBody>
          <a:bodyPr wrap="square" rtlCol="0">
            <a:spAutoFit/>
          </a:bodyPr>
          <a:lstStyle/>
          <a:p>
            <a:pPr marL="285750" indent="-285750">
              <a:buFont typeface="Arial" panose="020B0604020202020204" pitchFamily="34" charset="0"/>
              <a:buChar char="•"/>
            </a:pPr>
            <a:r>
              <a:rPr lang="en-AU" b="1" dirty="0"/>
              <a:t>Vague naming</a:t>
            </a:r>
            <a:r>
              <a:rPr lang="en-AU" dirty="0"/>
              <a:t>. All of the methods in the visitors had to be called “visit” instead of something more specific such as “</a:t>
            </a:r>
            <a:r>
              <a:rPr lang="en-AU" dirty="0" err="1"/>
              <a:t>exportToFile</a:t>
            </a:r>
            <a:r>
              <a:rPr lang="en-AU" dirty="0"/>
              <a:t>”. </a:t>
            </a:r>
          </a:p>
          <a:p>
            <a:pPr marL="742950" lvl="1" indent="-285750">
              <a:buFont typeface="Arial" panose="020B0604020202020204" pitchFamily="34" charset="0"/>
              <a:buChar char="•"/>
            </a:pPr>
            <a:r>
              <a:rPr lang="en-AU" dirty="0"/>
              <a:t>When debugging, call stack can become full of calls to “accept” and “visit” and it is very confusing. </a:t>
            </a:r>
          </a:p>
          <a:p>
            <a:endParaRPr lang="en-AU" b="1" dirty="0"/>
          </a:p>
          <a:p>
            <a:pPr marL="285750" indent="-285750">
              <a:buFont typeface="Arial" panose="020B0604020202020204" pitchFamily="34" charset="0"/>
              <a:buChar char="•"/>
            </a:pPr>
            <a:r>
              <a:rPr lang="en-AU" b="1" dirty="0"/>
              <a:t>Adding a new class requires adding a new visit method to every Visitor.</a:t>
            </a:r>
            <a:r>
              <a:rPr lang="en-AU" dirty="0"/>
              <a:t> Ultimately the same amount of code is written (one method for each operation you want to do (each Visitor), and for each class to be operated on), it’s just organised differently.</a:t>
            </a:r>
          </a:p>
          <a:p>
            <a:pPr marL="285750" indent="-285750">
              <a:buFont typeface="Arial" panose="020B0604020202020204" pitchFamily="34" charset="0"/>
              <a:buChar char="•"/>
            </a:pPr>
            <a:endParaRPr lang="en-AU" b="1" dirty="0"/>
          </a:p>
          <a:p>
            <a:pPr marL="285750" indent="-285750">
              <a:buFont typeface="Arial" panose="020B0604020202020204" pitchFamily="34" charset="0"/>
              <a:buChar char="•"/>
            </a:pPr>
            <a:r>
              <a:rPr lang="en-AU" b="1" dirty="0"/>
              <a:t>Finding code can become HARDER</a:t>
            </a:r>
            <a:r>
              <a:rPr lang="en-AU" dirty="0"/>
              <a:t>.</a:t>
            </a:r>
          </a:p>
          <a:p>
            <a:pPr marL="742950" lvl="1" indent="-285750">
              <a:buFont typeface="Arial" panose="020B0604020202020204" pitchFamily="34" charset="0"/>
              <a:buChar char="•"/>
            </a:pPr>
            <a:r>
              <a:rPr lang="en-AU" dirty="0"/>
              <a:t>The benefit of Visitor is that all of the code associated with the </a:t>
            </a:r>
            <a:r>
              <a:rPr lang="en-AU" i="1" dirty="0"/>
              <a:t>operation</a:t>
            </a:r>
            <a:r>
              <a:rPr lang="en-AU" dirty="0"/>
              <a:t> is in one place.</a:t>
            </a:r>
          </a:p>
          <a:p>
            <a:pPr marL="742950" lvl="1" indent="-285750">
              <a:buFont typeface="Arial" panose="020B0604020202020204" pitchFamily="34" charset="0"/>
              <a:buChar char="•"/>
            </a:pPr>
            <a:r>
              <a:rPr lang="en-AU" dirty="0"/>
              <a:t>But if you’re looking for the code associated with a particular </a:t>
            </a:r>
            <a:r>
              <a:rPr lang="en-AU" i="1" dirty="0"/>
              <a:t>class</a:t>
            </a:r>
            <a:r>
              <a:rPr lang="en-AU" dirty="0"/>
              <a:t>, suddenly it’s spread out across all the Visitors that can visit that class.</a:t>
            </a:r>
          </a:p>
          <a:p>
            <a:pPr marL="285750" indent="-285750">
              <a:buFont typeface="Arial" panose="020B0604020202020204" pitchFamily="34" charset="0"/>
              <a:buChar char="•"/>
            </a:pPr>
            <a:endParaRPr lang="en-AU" b="1" dirty="0"/>
          </a:p>
        </p:txBody>
      </p:sp>
    </p:spTree>
    <p:extLst>
      <p:ext uri="{BB962C8B-B14F-4D97-AF65-F5344CB8AC3E}">
        <p14:creationId xmlns:p14="http://schemas.microsoft.com/office/powerpoint/2010/main" val="301858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a:xfrm>
            <a:off x="554712" y="321379"/>
            <a:ext cx="10515600" cy="1325563"/>
          </a:xfrm>
        </p:spPr>
        <p:txBody>
          <a:bodyPr/>
          <a:lstStyle/>
          <a:p>
            <a:r>
              <a:rPr lang="en-AU" dirty="0"/>
              <a:t>Alternatives to Visitor</a:t>
            </a:r>
          </a:p>
        </p:txBody>
      </p:sp>
      <p:sp>
        <p:nvSpPr>
          <p:cNvPr id="8" name="TextBox 7">
            <a:extLst>
              <a:ext uri="{FF2B5EF4-FFF2-40B4-BE49-F238E27FC236}">
                <a16:creationId xmlns:a16="http://schemas.microsoft.com/office/drawing/2014/main" id="{40B56E15-F7C5-9567-A55D-51EA42631704}"/>
              </a:ext>
            </a:extLst>
          </p:cNvPr>
          <p:cNvSpPr txBox="1"/>
          <p:nvPr/>
        </p:nvSpPr>
        <p:spPr>
          <a:xfrm>
            <a:off x="7726185" y="5616929"/>
            <a:ext cx="3748057" cy="369332"/>
          </a:xfrm>
          <a:prstGeom prst="rect">
            <a:avLst/>
          </a:prstGeom>
          <a:noFill/>
        </p:spPr>
        <p:txBody>
          <a:bodyPr wrap="square" rtlCol="0">
            <a:spAutoFit/>
          </a:bodyPr>
          <a:lstStyle/>
          <a:p>
            <a:pPr algn="ctr"/>
            <a:r>
              <a:rPr lang="en-AU" dirty="0">
                <a:solidFill>
                  <a:schemeClr val="tx1">
                    <a:lumMod val="65000"/>
                    <a:lumOff val="35000"/>
                  </a:schemeClr>
                </a:solidFill>
              </a:rPr>
              <a:t>Image credit: [VISITOR]</a:t>
            </a:r>
          </a:p>
        </p:txBody>
      </p:sp>
      <p:pic>
        <p:nvPicPr>
          <p:cNvPr id="9" name="Content Placeholder 6" descr="A person in a garment&#10;&#10;Description automatically generated">
            <a:extLst>
              <a:ext uri="{FF2B5EF4-FFF2-40B4-BE49-F238E27FC236}">
                <a16:creationId xmlns:a16="http://schemas.microsoft.com/office/drawing/2014/main" id="{D7E13D79-562E-37B1-4EA4-049ED6094C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0564" y="1056405"/>
            <a:ext cx="2953783" cy="4351338"/>
          </a:xfrm>
        </p:spPr>
      </p:pic>
      <p:sp>
        <p:nvSpPr>
          <p:cNvPr id="10" name="TextBox 9">
            <a:extLst>
              <a:ext uri="{FF2B5EF4-FFF2-40B4-BE49-F238E27FC236}">
                <a16:creationId xmlns:a16="http://schemas.microsoft.com/office/drawing/2014/main" id="{4208E8C0-D6E1-2B4E-07D5-9C89AE2E18C8}"/>
              </a:ext>
            </a:extLst>
          </p:cNvPr>
          <p:cNvSpPr txBox="1"/>
          <p:nvPr/>
        </p:nvSpPr>
        <p:spPr>
          <a:xfrm>
            <a:off x="904568" y="1538787"/>
            <a:ext cx="5840361" cy="3785652"/>
          </a:xfrm>
          <a:prstGeom prst="rect">
            <a:avLst/>
          </a:prstGeom>
          <a:noFill/>
        </p:spPr>
        <p:txBody>
          <a:bodyPr wrap="square" rtlCol="0">
            <a:spAutoFit/>
          </a:bodyPr>
          <a:lstStyle/>
          <a:p>
            <a:pPr marL="285750" indent="-285750">
              <a:buFont typeface="Arial" panose="020B0604020202020204" pitchFamily="34" charset="0"/>
              <a:buChar char="•"/>
            </a:pPr>
            <a:r>
              <a:rPr lang="en-AU" sz="2000" b="1" dirty="0"/>
              <a:t>Just add the new method to each of the classes.</a:t>
            </a:r>
            <a:r>
              <a:rPr lang="en-AU" sz="2000" dirty="0"/>
              <a:t> Then have each of the classes implement a shared interface so we can still use polymorphism.</a:t>
            </a:r>
          </a:p>
          <a:p>
            <a:pPr marL="742950" lvl="1" indent="-285750">
              <a:buFont typeface="Arial" panose="020B0604020202020204" pitchFamily="34" charset="0"/>
              <a:buChar char="•"/>
            </a:pPr>
            <a:r>
              <a:rPr lang="en-AU" sz="2000" dirty="0"/>
              <a:t>I know, this is what you were trying to avoid. But sometimes the Visitor just isn’t worth it. </a:t>
            </a:r>
          </a:p>
          <a:p>
            <a:pPr marL="742950" lvl="1"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a:t>If you’re likely to add more classes that implement the same interface, then Visitor makes change </a:t>
            </a:r>
            <a:r>
              <a:rPr lang="en-AU" sz="2000" i="1" dirty="0"/>
              <a:t>harder</a:t>
            </a:r>
            <a:r>
              <a:rPr lang="en-AU" sz="2000" dirty="0"/>
              <a:t> (see Problem #2 on previous slide). In this case, just use the alternative.</a:t>
            </a:r>
          </a:p>
        </p:txBody>
      </p:sp>
    </p:spTree>
    <p:extLst>
      <p:ext uri="{BB962C8B-B14F-4D97-AF65-F5344CB8AC3E}">
        <p14:creationId xmlns:p14="http://schemas.microsoft.com/office/powerpoint/2010/main" val="374636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2E3C-2025-E319-D569-4FC2B0526697}"/>
              </a:ext>
            </a:extLst>
          </p:cNvPr>
          <p:cNvSpPr>
            <a:spLocks noGrp="1"/>
          </p:cNvSpPr>
          <p:nvPr>
            <p:ph type="title"/>
          </p:nvPr>
        </p:nvSpPr>
        <p:spPr/>
        <p:txBody>
          <a:bodyPr/>
          <a:lstStyle/>
          <a:p>
            <a:r>
              <a:rPr lang="en-AU" dirty="0"/>
              <a:t>Moral of the Story</a:t>
            </a:r>
          </a:p>
        </p:txBody>
      </p:sp>
      <p:sp>
        <p:nvSpPr>
          <p:cNvPr id="3" name="Content Placeholder 2">
            <a:extLst>
              <a:ext uri="{FF2B5EF4-FFF2-40B4-BE49-F238E27FC236}">
                <a16:creationId xmlns:a16="http://schemas.microsoft.com/office/drawing/2014/main" id="{3DA92661-E5CF-E27B-A3D6-1B56A2F9B45B}"/>
              </a:ext>
            </a:extLst>
          </p:cNvPr>
          <p:cNvSpPr>
            <a:spLocks noGrp="1"/>
          </p:cNvSpPr>
          <p:nvPr>
            <p:ph idx="1"/>
          </p:nvPr>
        </p:nvSpPr>
        <p:spPr>
          <a:xfrm>
            <a:off x="838198" y="1825625"/>
            <a:ext cx="6280357" cy="4351338"/>
          </a:xfrm>
        </p:spPr>
        <p:txBody>
          <a:bodyPr>
            <a:normAutofit/>
          </a:bodyPr>
          <a:lstStyle/>
          <a:p>
            <a:r>
              <a:rPr lang="en-AU" sz="2400" dirty="0"/>
              <a:t>Consider the possible drawbacks of the design patterns you use, and don’t just spam them.</a:t>
            </a:r>
          </a:p>
          <a:p>
            <a:r>
              <a:rPr lang="en-AU" sz="2400" dirty="0"/>
              <a:t>Singleton and Visitor in particular are </a:t>
            </a:r>
            <a:r>
              <a:rPr lang="en-AU" sz="2400" b="1" i="1" dirty="0"/>
              <a:t>hated</a:t>
            </a:r>
            <a:r>
              <a:rPr lang="en-AU" sz="2400" dirty="0"/>
              <a:t> by some engineers because of their overuse/misuse.</a:t>
            </a:r>
          </a:p>
          <a:p>
            <a:r>
              <a:rPr lang="en-AU" sz="2400" dirty="0"/>
              <a:t>Carson Gross, a senior full-stack programmer who has written extensively on software development practices, had only this to say about the Visitor pattern. (Wait ‘til the next slide…)</a:t>
            </a:r>
          </a:p>
        </p:txBody>
      </p:sp>
      <p:pic>
        <p:nvPicPr>
          <p:cNvPr id="18" name="Picture 17">
            <a:extLst>
              <a:ext uri="{FF2B5EF4-FFF2-40B4-BE49-F238E27FC236}">
                <a16:creationId xmlns:a16="http://schemas.microsoft.com/office/drawing/2014/main" id="{B40E3519-2136-1098-F12D-029A7B780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179" y="1690688"/>
            <a:ext cx="3765755" cy="2824316"/>
          </a:xfrm>
          <a:prstGeom prst="rect">
            <a:avLst/>
          </a:prstGeom>
        </p:spPr>
      </p:pic>
      <p:sp>
        <p:nvSpPr>
          <p:cNvPr id="19" name="TextBox 18">
            <a:extLst>
              <a:ext uri="{FF2B5EF4-FFF2-40B4-BE49-F238E27FC236}">
                <a16:creationId xmlns:a16="http://schemas.microsoft.com/office/drawing/2014/main" id="{0518837F-9D3D-0D19-024C-C98D714088C5}"/>
              </a:ext>
            </a:extLst>
          </p:cNvPr>
          <p:cNvSpPr txBox="1"/>
          <p:nvPr/>
        </p:nvSpPr>
        <p:spPr>
          <a:xfrm>
            <a:off x="7501027" y="4643536"/>
            <a:ext cx="3748057" cy="923330"/>
          </a:xfrm>
          <a:prstGeom prst="rect">
            <a:avLst/>
          </a:prstGeom>
          <a:noFill/>
        </p:spPr>
        <p:txBody>
          <a:bodyPr wrap="square" rtlCol="0">
            <a:spAutoFit/>
          </a:bodyPr>
          <a:lstStyle/>
          <a:p>
            <a:pPr algn="ctr"/>
            <a:r>
              <a:rPr lang="en-AU" dirty="0"/>
              <a:t>Average Reddit programmer when Singleton</a:t>
            </a:r>
            <a:br>
              <a:rPr lang="en-AU" dirty="0"/>
            </a:br>
            <a:r>
              <a:rPr lang="en-AU" dirty="0">
                <a:solidFill>
                  <a:schemeClr val="tx1">
                    <a:lumMod val="65000"/>
                    <a:lumOff val="35000"/>
                  </a:schemeClr>
                </a:solidFill>
              </a:rPr>
              <a:t>[Image credit: ANGER]</a:t>
            </a:r>
            <a:endParaRPr lang="en-AU" dirty="0"/>
          </a:p>
        </p:txBody>
      </p:sp>
    </p:spTree>
    <p:extLst>
      <p:ext uri="{BB962C8B-B14F-4D97-AF65-F5344CB8AC3E}">
        <p14:creationId xmlns:p14="http://schemas.microsoft.com/office/powerpoint/2010/main" val="169261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2E3C-2025-E319-D569-4FC2B0526697}"/>
              </a:ext>
            </a:extLst>
          </p:cNvPr>
          <p:cNvSpPr>
            <a:spLocks noGrp="1"/>
          </p:cNvSpPr>
          <p:nvPr>
            <p:ph type="title"/>
          </p:nvPr>
        </p:nvSpPr>
        <p:spPr/>
        <p:txBody>
          <a:bodyPr/>
          <a:lstStyle/>
          <a:p>
            <a:r>
              <a:rPr lang="en-AU" dirty="0"/>
              <a:t>Moral of the Story</a:t>
            </a:r>
          </a:p>
        </p:txBody>
      </p:sp>
      <p:pic>
        <p:nvPicPr>
          <p:cNvPr id="7" name="Picture 6">
            <a:extLst>
              <a:ext uri="{FF2B5EF4-FFF2-40B4-BE49-F238E27FC236}">
                <a16:creationId xmlns:a16="http://schemas.microsoft.com/office/drawing/2014/main" id="{72816843-7C3E-A5FB-37AC-64ABE4D6F88F}"/>
              </a:ext>
            </a:extLst>
          </p:cNvPr>
          <p:cNvPicPr>
            <a:picLocks noChangeAspect="1"/>
          </p:cNvPicPr>
          <p:nvPr/>
        </p:nvPicPr>
        <p:blipFill>
          <a:blip r:embed="rId2"/>
          <a:stretch>
            <a:fillRect/>
          </a:stretch>
        </p:blipFill>
        <p:spPr>
          <a:xfrm>
            <a:off x="2467896" y="1941541"/>
            <a:ext cx="7074172" cy="2620625"/>
          </a:xfrm>
          <a:prstGeom prst="rect">
            <a:avLst/>
          </a:prstGeom>
        </p:spPr>
      </p:pic>
      <p:sp>
        <p:nvSpPr>
          <p:cNvPr id="8" name="TextBox 7">
            <a:extLst>
              <a:ext uri="{FF2B5EF4-FFF2-40B4-BE49-F238E27FC236}">
                <a16:creationId xmlns:a16="http://schemas.microsoft.com/office/drawing/2014/main" id="{3DF0169E-C65C-ECC9-90BC-ED1B0E84D942}"/>
              </a:ext>
            </a:extLst>
          </p:cNvPr>
          <p:cNvSpPr txBox="1"/>
          <p:nvPr/>
        </p:nvSpPr>
        <p:spPr>
          <a:xfrm>
            <a:off x="4221971" y="4562166"/>
            <a:ext cx="3748057" cy="646331"/>
          </a:xfrm>
          <a:prstGeom prst="rect">
            <a:avLst/>
          </a:prstGeom>
          <a:noFill/>
        </p:spPr>
        <p:txBody>
          <a:bodyPr wrap="square" rtlCol="0">
            <a:spAutoFit/>
          </a:bodyPr>
          <a:lstStyle/>
          <a:p>
            <a:pPr algn="ctr"/>
            <a:r>
              <a:rPr lang="en-AU" dirty="0"/>
              <a:t>(See more of his wisdom here: </a:t>
            </a:r>
            <a:r>
              <a:rPr lang="en-AU" dirty="0">
                <a:hlinkClick r:id="rId3"/>
              </a:rPr>
              <a:t>https://grugbrain.dev/</a:t>
            </a:r>
            <a:r>
              <a:rPr lang="en-AU" dirty="0"/>
              <a:t>)</a:t>
            </a:r>
          </a:p>
        </p:txBody>
      </p:sp>
    </p:spTree>
    <p:extLst>
      <p:ext uri="{BB962C8B-B14F-4D97-AF65-F5344CB8AC3E}">
        <p14:creationId xmlns:p14="http://schemas.microsoft.com/office/powerpoint/2010/main" val="8006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2E3C-2025-E319-D569-4FC2B0526697}"/>
              </a:ext>
            </a:extLst>
          </p:cNvPr>
          <p:cNvSpPr>
            <a:spLocks noGrp="1"/>
          </p:cNvSpPr>
          <p:nvPr>
            <p:ph type="title"/>
          </p:nvPr>
        </p:nvSpPr>
        <p:spPr/>
        <p:txBody>
          <a:bodyPr/>
          <a:lstStyle/>
          <a:p>
            <a:r>
              <a:rPr lang="en-AU" dirty="0"/>
              <a:t>Moral of the Story</a:t>
            </a:r>
          </a:p>
        </p:txBody>
      </p:sp>
      <p:sp>
        <p:nvSpPr>
          <p:cNvPr id="3" name="TextBox 2">
            <a:extLst>
              <a:ext uri="{FF2B5EF4-FFF2-40B4-BE49-F238E27FC236}">
                <a16:creationId xmlns:a16="http://schemas.microsoft.com/office/drawing/2014/main" id="{51FFFAC7-61B4-0E54-C64B-6E59E3AA034D}"/>
              </a:ext>
            </a:extLst>
          </p:cNvPr>
          <p:cNvSpPr txBox="1"/>
          <p:nvPr/>
        </p:nvSpPr>
        <p:spPr>
          <a:xfrm>
            <a:off x="690716" y="1612029"/>
            <a:ext cx="6207843" cy="5632311"/>
          </a:xfrm>
          <a:prstGeom prst="rect">
            <a:avLst/>
          </a:prstGeom>
          <a:noFill/>
        </p:spPr>
        <p:txBody>
          <a:bodyPr wrap="square" rtlCol="0">
            <a:spAutoFit/>
          </a:bodyPr>
          <a:lstStyle/>
          <a:p>
            <a:pPr marL="342900" indent="-342900">
              <a:buFont typeface="Arial" panose="020B0604020202020204" pitchFamily="34" charset="0"/>
              <a:buChar char="•"/>
            </a:pPr>
            <a:r>
              <a:rPr lang="en-AU" sz="2000" dirty="0"/>
              <a:t>But it’s all about how you use it.</a:t>
            </a:r>
            <a:br>
              <a:rPr lang="en-AU" sz="2000" dirty="0"/>
            </a:br>
            <a:r>
              <a:rPr lang="en-AU" sz="2000" dirty="0"/>
              <a:t> </a:t>
            </a:r>
          </a:p>
          <a:p>
            <a:pPr marL="800100" lvl="1" indent="-342900">
              <a:buFont typeface="Arial" panose="020B0604020202020204" pitchFamily="34" charset="0"/>
              <a:buChar char="•"/>
            </a:pPr>
            <a:r>
              <a:rPr lang="en-AU" sz="2000" dirty="0"/>
              <a:t>The Singleton is quick and easy. But you should make sure you </a:t>
            </a:r>
            <a:r>
              <a:rPr lang="en-AU" sz="2000" b="1" i="1" dirty="0"/>
              <a:t>definitely will only ever need one of this thing</a:t>
            </a:r>
            <a:r>
              <a:rPr lang="en-AU" sz="2000" dirty="0"/>
              <a:t>. Also be aware of the dependency that it introduces; some suggest using it only to perform actions that the rest of the program doesn’t depend on, e.g. logging. [4]</a:t>
            </a:r>
            <a:br>
              <a:rPr lang="en-AU" sz="2000" dirty="0"/>
            </a:br>
            <a:endParaRPr lang="en-AU" sz="2000" dirty="0"/>
          </a:p>
          <a:p>
            <a:pPr marL="800100" lvl="1" indent="-342900">
              <a:buFont typeface="Arial" panose="020B0604020202020204" pitchFamily="34" charset="0"/>
              <a:buChar char="•"/>
            </a:pPr>
            <a:r>
              <a:rPr lang="en-AU" sz="2000" dirty="0"/>
              <a:t>The Visitor has several valid use cases. Just don’t make a new one for every new method shared by multiple classes; it’ll quickly be a headache because your code will be spread everywhere. It takes time to set up a Visitor; make sure it’s worth it!</a:t>
            </a:r>
          </a:p>
          <a:p>
            <a:endParaRPr lang="en-AU" sz="2000" dirty="0"/>
          </a:p>
          <a:p>
            <a:endParaRPr lang="en-AU" sz="2000" dirty="0"/>
          </a:p>
          <a:p>
            <a:endParaRPr lang="en-AU" sz="2000" dirty="0"/>
          </a:p>
        </p:txBody>
      </p:sp>
      <p:pic>
        <p:nvPicPr>
          <p:cNvPr id="5" name="Picture 4" descr="A person holding his hand to his face&#10;&#10;Description automatically generated">
            <a:extLst>
              <a:ext uri="{FF2B5EF4-FFF2-40B4-BE49-F238E27FC236}">
                <a16:creationId xmlns:a16="http://schemas.microsoft.com/office/drawing/2014/main" id="{6326682B-4EB6-9F9D-3F55-D46A7913E148}"/>
              </a:ext>
            </a:extLst>
          </p:cNvPr>
          <p:cNvPicPr>
            <a:picLocks noChangeAspect="1"/>
          </p:cNvPicPr>
          <p:nvPr/>
        </p:nvPicPr>
        <p:blipFill rotWithShape="1">
          <a:blip r:embed="rId3">
            <a:extLst>
              <a:ext uri="{28A0092B-C50C-407E-A947-70E740481C1C}">
                <a14:useLocalDpi xmlns:a14="http://schemas.microsoft.com/office/drawing/2010/main" val="0"/>
              </a:ext>
            </a:extLst>
          </a:blip>
          <a:srcRect r="25384"/>
          <a:stretch/>
        </p:blipFill>
        <p:spPr>
          <a:xfrm>
            <a:off x="7238077" y="1612029"/>
            <a:ext cx="3972307" cy="2989468"/>
          </a:xfrm>
          <a:prstGeom prst="rect">
            <a:avLst/>
          </a:prstGeom>
        </p:spPr>
      </p:pic>
      <p:sp>
        <p:nvSpPr>
          <p:cNvPr id="6" name="TextBox 5">
            <a:extLst>
              <a:ext uri="{FF2B5EF4-FFF2-40B4-BE49-F238E27FC236}">
                <a16:creationId xmlns:a16="http://schemas.microsoft.com/office/drawing/2014/main" id="{3459AD72-0469-80A8-5B26-91BF7064F3E8}"/>
              </a:ext>
            </a:extLst>
          </p:cNvPr>
          <p:cNvSpPr txBox="1"/>
          <p:nvPr/>
        </p:nvSpPr>
        <p:spPr>
          <a:xfrm>
            <a:off x="7501027" y="4643536"/>
            <a:ext cx="3748057" cy="1200329"/>
          </a:xfrm>
          <a:prstGeom prst="rect">
            <a:avLst/>
          </a:prstGeom>
          <a:noFill/>
        </p:spPr>
        <p:txBody>
          <a:bodyPr wrap="square" rtlCol="0">
            <a:spAutoFit/>
          </a:bodyPr>
          <a:lstStyle/>
          <a:p>
            <a:pPr algn="ctr"/>
            <a:r>
              <a:rPr lang="en-AU" dirty="0"/>
              <a:t>Just think about it!</a:t>
            </a:r>
            <a:br>
              <a:rPr lang="en-AU" dirty="0"/>
            </a:br>
            <a:r>
              <a:rPr lang="en-AU" dirty="0">
                <a:solidFill>
                  <a:schemeClr val="tx1">
                    <a:lumMod val="65000"/>
                    <a:lumOff val="35000"/>
                  </a:schemeClr>
                </a:solidFill>
              </a:rPr>
              <a:t>[Image credit: https://knowyourmeme.com/memes/roll-safe]</a:t>
            </a:r>
          </a:p>
        </p:txBody>
      </p:sp>
    </p:spTree>
    <p:extLst>
      <p:ext uri="{BB962C8B-B14F-4D97-AF65-F5344CB8AC3E}">
        <p14:creationId xmlns:p14="http://schemas.microsoft.com/office/powerpoint/2010/main" val="404228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F015-0C75-3EDA-4912-C4B207DA8B41}"/>
              </a:ext>
            </a:extLst>
          </p:cNvPr>
          <p:cNvSpPr>
            <a:spLocks noGrp="1"/>
          </p:cNvSpPr>
          <p:nvPr>
            <p:ph type="title"/>
          </p:nvPr>
        </p:nvSpPr>
        <p:spPr/>
        <p:txBody>
          <a:bodyPr/>
          <a:lstStyle/>
          <a:p>
            <a:r>
              <a:rPr lang="en-AU" dirty="0"/>
              <a:t>Image credits</a:t>
            </a:r>
          </a:p>
        </p:txBody>
      </p:sp>
      <p:sp>
        <p:nvSpPr>
          <p:cNvPr id="3" name="TextBox 2">
            <a:extLst>
              <a:ext uri="{FF2B5EF4-FFF2-40B4-BE49-F238E27FC236}">
                <a16:creationId xmlns:a16="http://schemas.microsoft.com/office/drawing/2014/main" id="{1D286FE1-4055-992F-B339-CD86A55DBE92}"/>
              </a:ext>
            </a:extLst>
          </p:cNvPr>
          <p:cNvSpPr txBox="1"/>
          <p:nvPr/>
        </p:nvSpPr>
        <p:spPr>
          <a:xfrm>
            <a:off x="838200" y="1533372"/>
            <a:ext cx="10515600" cy="5016758"/>
          </a:xfrm>
          <a:prstGeom prst="rect">
            <a:avLst/>
          </a:prstGeom>
          <a:noFill/>
        </p:spPr>
        <p:txBody>
          <a:bodyPr wrap="square" rtlCol="0">
            <a:spAutoFit/>
          </a:bodyPr>
          <a:lstStyle/>
          <a:p>
            <a:pPr marL="342900" indent="-342900">
              <a:buAutoNum type="arabicPeriod"/>
            </a:pPr>
            <a:r>
              <a:rPr lang="en-AU" sz="1600" dirty="0"/>
              <a:t>ANTI-BERNARDO:</a:t>
            </a:r>
          </a:p>
          <a:p>
            <a:pPr lvl="1"/>
            <a:r>
              <a:rPr lang="en-AU" sz="1600" dirty="0"/>
              <a:t>Bernardo’s ANU profile </a:t>
            </a:r>
            <a:r>
              <a:rPr lang="en-AU" sz="1600" dirty="0">
                <a:hlinkClick r:id="rId2"/>
              </a:rPr>
              <a:t>https://researchers.anu.edu.au/researchers/pereira-nunes-b</a:t>
            </a:r>
            <a:br>
              <a:rPr lang="en-AU" sz="1600" dirty="0"/>
            </a:br>
            <a:r>
              <a:rPr lang="en-AU" sz="1600" dirty="0"/>
              <a:t>+ Reddit (r/</a:t>
            </a:r>
            <a:r>
              <a:rPr lang="en-AU" sz="1600" dirty="0" err="1"/>
              <a:t>StardustCrusaders</a:t>
            </a:r>
            <a:r>
              <a:rPr lang="en-AU" sz="1600" dirty="0"/>
              <a:t>) – “[Fanart] Transparent Menacing” by u/</a:t>
            </a:r>
            <a:r>
              <a:rPr lang="en-AU" sz="1600" dirty="0" err="1"/>
              <a:t>Aesos</a:t>
            </a:r>
            <a:r>
              <a:rPr lang="en-AU" sz="1600" dirty="0"/>
              <a:t> </a:t>
            </a:r>
            <a:br>
              <a:rPr lang="en-AU" sz="1600" dirty="0"/>
            </a:br>
            <a:r>
              <a:rPr lang="en-AU" sz="1600" dirty="0">
                <a:hlinkClick r:id="rId3"/>
              </a:rPr>
              <a:t>https://www.reddit.com/r/StardustCrusaders/comments/e9300c/fanart_transparent_menacing/</a:t>
            </a:r>
            <a:r>
              <a:rPr lang="en-AU" sz="1600" dirty="0"/>
              <a:t> </a:t>
            </a:r>
            <a:br>
              <a:rPr lang="en-AU" sz="1600" dirty="0"/>
            </a:br>
            <a:r>
              <a:rPr lang="en-AU" sz="1600" dirty="0"/>
              <a:t>+ Custom edit by me</a:t>
            </a:r>
          </a:p>
          <a:p>
            <a:pPr marL="342900" indent="-342900">
              <a:buFont typeface="+mj-lt"/>
              <a:buAutoNum type="arabicPeriod"/>
            </a:pPr>
            <a:r>
              <a:rPr lang="en-AU" sz="1600" dirty="0"/>
              <a:t>BAD-SOLUTIONS:</a:t>
            </a:r>
          </a:p>
          <a:p>
            <a:pPr lvl="1"/>
            <a:r>
              <a:rPr lang="en-AU" sz="1600" dirty="0"/>
              <a:t>The Better Boarding Method Airlines Won’t Use (2019) by CGP Grey. </a:t>
            </a:r>
            <a:r>
              <a:rPr lang="en-AU" sz="1600" dirty="0">
                <a:hlinkClick r:id="rId4"/>
              </a:rPr>
              <a:t>https://www.youtube.com/watch?v=oAHbLRjF0vo</a:t>
            </a:r>
            <a:r>
              <a:rPr lang="en-AU" sz="1600" dirty="0"/>
              <a:t> </a:t>
            </a:r>
          </a:p>
          <a:p>
            <a:pPr marL="342900" indent="-342900">
              <a:buFont typeface="+mj-lt"/>
              <a:buAutoNum type="arabicPeriod"/>
            </a:pPr>
            <a:r>
              <a:rPr lang="en-AU" sz="1600" dirty="0"/>
              <a:t>SMIRK: </a:t>
            </a:r>
          </a:p>
          <a:p>
            <a:pPr lvl="1"/>
            <a:r>
              <a:rPr lang="en-AU" sz="1600" dirty="0"/>
              <a:t>Henry </a:t>
            </a:r>
            <a:r>
              <a:rPr lang="en-AU" sz="1600" dirty="0" err="1"/>
              <a:t>Stickmin</a:t>
            </a:r>
            <a:r>
              <a:rPr lang="en-AU" sz="1600" dirty="0"/>
              <a:t> Collection (2022) by </a:t>
            </a:r>
            <a:r>
              <a:rPr lang="en-AU" sz="1600" dirty="0" err="1"/>
              <a:t>PuffballsUnited</a:t>
            </a:r>
            <a:r>
              <a:rPr lang="en-AU" sz="1600" dirty="0"/>
              <a:t>. Specific picture can be found here: </a:t>
            </a:r>
            <a:r>
              <a:rPr lang="en-AU" sz="1600" dirty="0">
                <a:hlinkClick r:id="rId5"/>
              </a:rPr>
              <a:t>https://henrystickmin.fandom.com/wiki/Henry_Stickmin/Gallery?file=Henry%27s_Bio_CtM.JPG</a:t>
            </a:r>
            <a:r>
              <a:rPr lang="en-AU" sz="1600" dirty="0"/>
              <a:t> </a:t>
            </a:r>
          </a:p>
          <a:p>
            <a:pPr marL="342900" indent="-342900">
              <a:buFont typeface="+mj-lt"/>
              <a:buAutoNum type="arabicPeriod"/>
            </a:pPr>
            <a:r>
              <a:rPr lang="en-AU" sz="1600" dirty="0"/>
              <a:t>SINGLETON:</a:t>
            </a:r>
          </a:p>
          <a:p>
            <a:pPr lvl="1"/>
            <a:r>
              <a:rPr lang="en-AU" sz="1600" dirty="0" err="1"/>
              <a:t>KonoSuba</a:t>
            </a:r>
            <a:r>
              <a:rPr lang="en-AU" sz="1600" dirty="0"/>
              <a:t> Season 1 Episode 8 by Studio Deen. Specific picture can be found here: </a:t>
            </a:r>
            <a:r>
              <a:rPr lang="en-AU" sz="1600" dirty="0">
                <a:hlinkClick r:id="rId6"/>
              </a:rPr>
              <a:t>https://9gag.com/gag/a2W73ZY</a:t>
            </a:r>
            <a:r>
              <a:rPr lang="en-AU" sz="1600" dirty="0"/>
              <a:t> </a:t>
            </a:r>
          </a:p>
          <a:p>
            <a:pPr marL="342900" indent="-342900">
              <a:buFont typeface="+mj-lt"/>
              <a:buAutoNum type="arabicPeriod"/>
            </a:pPr>
            <a:r>
              <a:rPr lang="en-AU" sz="1600" dirty="0"/>
              <a:t>VISITOR:</a:t>
            </a:r>
          </a:p>
          <a:p>
            <a:pPr lvl="1"/>
            <a:r>
              <a:rPr lang="en-AU" sz="1600" dirty="0"/>
              <a:t>Nosferatu (1922) by F.W. </a:t>
            </a:r>
            <a:r>
              <a:rPr lang="en-AU" sz="1600" dirty="0" err="1"/>
              <a:t>Murnau</a:t>
            </a:r>
            <a:r>
              <a:rPr lang="en-AU" sz="1600" dirty="0"/>
              <a:t>. Specific picture can be found here:  </a:t>
            </a:r>
            <a:r>
              <a:rPr lang="en-AU" sz="1600" dirty="0">
                <a:hlinkClick r:id="rId7"/>
              </a:rPr>
              <a:t>https://cityofdevils.fandom.com/wiki/Nosferatu</a:t>
            </a:r>
            <a:endParaRPr lang="en-AU" sz="1600" dirty="0"/>
          </a:p>
          <a:p>
            <a:pPr marL="342900" indent="-342900">
              <a:buFont typeface="+mj-lt"/>
              <a:buAutoNum type="arabicPeriod"/>
            </a:pPr>
            <a:r>
              <a:rPr lang="en-AU" sz="1600" dirty="0"/>
              <a:t>ANGER:</a:t>
            </a:r>
          </a:p>
          <a:p>
            <a:pPr lvl="1"/>
            <a:r>
              <a:rPr lang="en-AU" sz="1600" dirty="0"/>
              <a:t>Scary Maze Sketch (&lt;2006) by Saturday Night Live. The actor shown is Bobby Moynihan. Specific picture can be found here: </a:t>
            </a:r>
            <a:r>
              <a:rPr lang="en-AU" sz="1600" dirty="0">
                <a:hlinkClick r:id="rId8"/>
              </a:rPr>
              <a:t>https://coub.com/view/2fkmgt</a:t>
            </a:r>
            <a:r>
              <a:rPr lang="en-AU" sz="1600" dirty="0"/>
              <a:t> </a:t>
            </a:r>
          </a:p>
        </p:txBody>
      </p:sp>
    </p:spTree>
    <p:extLst>
      <p:ext uri="{BB962C8B-B14F-4D97-AF65-F5344CB8AC3E}">
        <p14:creationId xmlns:p14="http://schemas.microsoft.com/office/powerpoint/2010/main" val="2286169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F015-0C75-3EDA-4912-C4B207DA8B41}"/>
              </a:ext>
            </a:extLst>
          </p:cNvPr>
          <p:cNvSpPr>
            <a:spLocks noGrp="1"/>
          </p:cNvSpPr>
          <p:nvPr>
            <p:ph type="title"/>
          </p:nvPr>
        </p:nvSpPr>
        <p:spPr/>
        <p:txBody>
          <a:bodyPr/>
          <a:lstStyle/>
          <a:p>
            <a:r>
              <a:rPr lang="en-AU" dirty="0"/>
              <a:t>Information credits</a:t>
            </a:r>
          </a:p>
        </p:txBody>
      </p:sp>
      <p:sp>
        <p:nvSpPr>
          <p:cNvPr id="4" name="TextBox 3">
            <a:extLst>
              <a:ext uri="{FF2B5EF4-FFF2-40B4-BE49-F238E27FC236}">
                <a16:creationId xmlns:a16="http://schemas.microsoft.com/office/drawing/2014/main" id="{F94D6FA5-330A-AFCA-8BBD-C5DF8721E839}"/>
              </a:ext>
            </a:extLst>
          </p:cNvPr>
          <p:cNvSpPr txBox="1"/>
          <p:nvPr/>
        </p:nvSpPr>
        <p:spPr>
          <a:xfrm>
            <a:off x="838200" y="1690688"/>
            <a:ext cx="10596716" cy="4801314"/>
          </a:xfrm>
          <a:prstGeom prst="rect">
            <a:avLst/>
          </a:prstGeom>
          <a:noFill/>
        </p:spPr>
        <p:txBody>
          <a:bodyPr wrap="square" rtlCol="0">
            <a:spAutoFit/>
          </a:bodyPr>
          <a:lstStyle/>
          <a:p>
            <a:pPr marL="342900" indent="-342900">
              <a:buFont typeface="+mj-lt"/>
              <a:buAutoNum type="arabicPeriod"/>
            </a:pPr>
            <a:r>
              <a:rPr lang="en-AU" dirty="0"/>
              <a:t>Wikipedia (last edited April 2024). </a:t>
            </a:r>
            <a:r>
              <a:rPr lang="en-AU" i="1" dirty="0"/>
              <a:t>Anti-Pattern. </a:t>
            </a:r>
            <a:r>
              <a:rPr lang="en-AU" dirty="0"/>
              <a:t>Available at: </a:t>
            </a:r>
            <a:r>
              <a:rPr lang="en-AU" dirty="0">
                <a:hlinkClick r:id="rId2"/>
              </a:rPr>
              <a:t>https://en.wikipedia.org/wiki/Anti-pattern</a:t>
            </a:r>
            <a:endParaRPr lang="en-AU" dirty="0"/>
          </a:p>
          <a:p>
            <a:endParaRPr lang="en-AU" dirty="0"/>
          </a:p>
          <a:p>
            <a:r>
              <a:rPr lang="en-AU" dirty="0"/>
              <a:t>Singletons:</a:t>
            </a:r>
          </a:p>
          <a:p>
            <a:pPr marL="342900" indent="-342900">
              <a:buFont typeface="+mj-lt"/>
              <a:buAutoNum type="arabicPeriod" startAt="2"/>
            </a:pPr>
            <a:r>
              <a:rPr lang="en-AU" dirty="0" err="1"/>
              <a:t>Misko</a:t>
            </a:r>
            <a:r>
              <a:rPr lang="en-AU" dirty="0"/>
              <a:t> </a:t>
            </a:r>
            <a:r>
              <a:rPr lang="en-AU" dirty="0" err="1"/>
              <a:t>Hevery</a:t>
            </a:r>
            <a:r>
              <a:rPr lang="en-AU" dirty="0"/>
              <a:t> (2008). </a:t>
            </a:r>
            <a:r>
              <a:rPr lang="en-AU" i="1" dirty="0"/>
              <a:t>Root Cause of Singletons</a:t>
            </a:r>
            <a:r>
              <a:rPr lang="en-AU" dirty="0"/>
              <a:t>. Available at: </a:t>
            </a:r>
            <a:r>
              <a:rPr lang="en-AU" dirty="0">
                <a:hlinkClick r:id="rId3"/>
              </a:rPr>
              <a:t>https://testing.googleblog.com/2008/08/root-cause-of-singletons.html</a:t>
            </a:r>
            <a:r>
              <a:rPr lang="en-AU" dirty="0"/>
              <a:t> </a:t>
            </a:r>
          </a:p>
          <a:p>
            <a:pPr marL="342900" indent="-342900">
              <a:buFont typeface="+mj-lt"/>
              <a:buAutoNum type="arabicPeriod" startAt="2"/>
            </a:pPr>
            <a:r>
              <a:rPr lang="en-AU" dirty="0"/>
              <a:t>Alex Miller (2007). </a:t>
            </a:r>
            <a:r>
              <a:rPr lang="en-AU" i="1" dirty="0"/>
              <a:t>Patterns I Hate #1: Singleton</a:t>
            </a:r>
            <a:r>
              <a:rPr lang="en-AU" dirty="0"/>
              <a:t>. Available at: </a:t>
            </a:r>
            <a:r>
              <a:rPr lang="en-AU" dirty="0">
                <a:hlinkClick r:id="rId4"/>
              </a:rPr>
              <a:t>https://puredanger.github.io/tech.puredanger.com/2007/07/03/pattern-hate-singleton/</a:t>
            </a:r>
            <a:r>
              <a:rPr lang="en-AU" dirty="0"/>
              <a:t> </a:t>
            </a:r>
          </a:p>
          <a:p>
            <a:pPr marL="342900" indent="-342900">
              <a:buFont typeface="+mj-lt"/>
              <a:buAutoNum type="arabicPeriod" startAt="2"/>
            </a:pPr>
            <a:r>
              <a:rPr lang="en-AU" dirty="0" err="1"/>
              <a:t>Sihui</a:t>
            </a:r>
            <a:r>
              <a:rPr lang="en-AU" dirty="0"/>
              <a:t> Huang (2020). </a:t>
            </a:r>
            <a:r>
              <a:rPr lang="en-AU" i="1" dirty="0"/>
              <a:t>Singleton Pattern Deep Dive: Why is it bad?</a:t>
            </a:r>
            <a:r>
              <a:rPr lang="en-AU" dirty="0"/>
              <a:t> Available at: </a:t>
            </a:r>
            <a:r>
              <a:rPr lang="en-AU" dirty="0">
                <a:hlinkClick r:id="rId5"/>
              </a:rPr>
              <a:t>https://www.sihui.io/singleton-pattern-why-bad/</a:t>
            </a:r>
            <a:r>
              <a:rPr lang="en-AU" dirty="0"/>
              <a:t>.</a:t>
            </a:r>
          </a:p>
          <a:p>
            <a:pPr marL="342900" indent="-342900">
              <a:buFont typeface="+mj-lt"/>
              <a:buAutoNum type="arabicPeriod" startAt="2"/>
            </a:pPr>
            <a:r>
              <a:rPr lang="en-AU" dirty="0"/>
              <a:t>Bart Jacobs (n.d.). </a:t>
            </a:r>
            <a:r>
              <a:rPr lang="en-AU" i="1" dirty="0"/>
              <a:t>Are Singletons Bad? </a:t>
            </a:r>
            <a:r>
              <a:rPr lang="en-AU" dirty="0"/>
              <a:t>Available at: </a:t>
            </a:r>
            <a:r>
              <a:rPr lang="en-AU" dirty="0">
                <a:hlinkClick r:id="rId6"/>
              </a:rPr>
              <a:t>https://cocoacasts.com/are-singletons-bad</a:t>
            </a:r>
            <a:r>
              <a:rPr lang="en-AU" dirty="0"/>
              <a:t>.</a:t>
            </a:r>
          </a:p>
          <a:p>
            <a:pPr marL="342900" indent="-342900">
              <a:buFont typeface="+mj-lt"/>
              <a:buAutoNum type="arabicPeriod" startAt="2"/>
            </a:pPr>
            <a:endParaRPr lang="en-AU" dirty="0"/>
          </a:p>
          <a:p>
            <a:r>
              <a:rPr lang="en-AU" dirty="0"/>
              <a:t>Visitors:</a:t>
            </a:r>
          </a:p>
          <a:p>
            <a:pPr marL="342900" indent="-342900">
              <a:buFont typeface="+mj-lt"/>
              <a:buAutoNum type="arabicPeriod" startAt="6"/>
            </a:pPr>
            <a:r>
              <a:rPr lang="en-AU" dirty="0"/>
              <a:t>Nice Programming Language (n.d.). </a:t>
            </a:r>
            <a:r>
              <a:rPr lang="en-AU" i="1" dirty="0"/>
              <a:t>Visitor Pattern versus </a:t>
            </a:r>
            <a:r>
              <a:rPr lang="en-AU" i="1" dirty="0" err="1"/>
              <a:t>Multimethods</a:t>
            </a:r>
            <a:r>
              <a:rPr lang="en-AU" dirty="0"/>
              <a:t>. Available at: </a:t>
            </a:r>
            <a:r>
              <a:rPr lang="en-AU" dirty="0">
                <a:hlinkClick r:id="rId7"/>
              </a:rPr>
              <a:t>https://nice.sourceforge.net/visitor.html</a:t>
            </a:r>
            <a:r>
              <a:rPr lang="en-AU" dirty="0"/>
              <a:t> </a:t>
            </a:r>
          </a:p>
          <a:p>
            <a:pPr marL="342900" indent="-342900">
              <a:buFont typeface="+mj-lt"/>
              <a:buAutoNum type="arabicPeriod" startAt="6"/>
            </a:pPr>
            <a:r>
              <a:rPr lang="en-AU" dirty="0"/>
              <a:t>Alex Miller (2007). </a:t>
            </a:r>
            <a:r>
              <a:rPr lang="en-AU" i="1" dirty="0"/>
              <a:t>Patterns I Love/Hate #3: Visitor</a:t>
            </a:r>
            <a:r>
              <a:rPr lang="en-AU" dirty="0"/>
              <a:t>. Available at: </a:t>
            </a:r>
            <a:r>
              <a:rPr lang="en-AU" dirty="0">
                <a:hlinkClick r:id="rId8"/>
              </a:rPr>
              <a:t>https://puredanger.github.io/tech.puredanger.com/2007/07/16/visitor/</a:t>
            </a:r>
            <a:r>
              <a:rPr lang="en-AU" dirty="0"/>
              <a:t> </a:t>
            </a:r>
          </a:p>
          <a:p>
            <a:pPr marL="342900" indent="-342900">
              <a:buFont typeface="+mj-lt"/>
              <a:buAutoNum type="arabicPeriod" startAt="6"/>
            </a:pPr>
            <a:endParaRPr lang="en-AU" dirty="0"/>
          </a:p>
        </p:txBody>
      </p:sp>
    </p:spTree>
    <p:extLst>
      <p:ext uri="{BB962C8B-B14F-4D97-AF65-F5344CB8AC3E}">
        <p14:creationId xmlns:p14="http://schemas.microsoft.com/office/powerpoint/2010/main" val="393900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F015-0C75-3EDA-4912-C4B207DA8B41}"/>
              </a:ext>
            </a:extLst>
          </p:cNvPr>
          <p:cNvSpPr>
            <a:spLocks noGrp="1"/>
          </p:cNvSpPr>
          <p:nvPr>
            <p:ph type="title"/>
          </p:nvPr>
        </p:nvSpPr>
        <p:spPr/>
        <p:txBody>
          <a:bodyPr/>
          <a:lstStyle/>
          <a:p>
            <a:r>
              <a:rPr lang="en-AU" dirty="0"/>
              <a:t>Information credits</a:t>
            </a:r>
          </a:p>
        </p:txBody>
      </p:sp>
      <p:sp>
        <p:nvSpPr>
          <p:cNvPr id="4" name="TextBox 3">
            <a:extLst>
              <a:ext uri="{FF2B5EF4-FFF2-40B4-BE49-F238E27FC236}">
                <a16:creationId xmlns:a16="http://schemas.microsoft.com/office/drawing/2014/main" id="{F94D6FA5-330A-AFCA-8BBD-C5DF8721E839}"/>
              </a:ext>
            </a:extLst>
          </p:cNvPr>
          <p:cNvSpPr txBox="1"/>
          <p:nvPr/>
        </p:nvSpPr>
        <p:spPr>
          <a:xfrm>
            <a:off x="838199" y="1690688"/>
            <a:ext cx="10695039" cy="4247317"/>
          </a:xfrm>
          <a:prstGeom prst="rect">
            <a:avLst/>
          </a:prstGeom>
          <a:noFill/>
        </p:spPr>
        <p:txBody>
          <a:bodyPr wrap="square" rtlCol="0">
            <a:spAutoFit/>
          </a:bodyPr>
          <a:lstStyle/>
          <a:p>
            <a:r>
              <a:rPr lang="en-AU" dirty="0"/>
              <a:t>I also made use of my own personal experience using these patterns. For the Singleton this was mostly in the group project, whereas for the Visitor I became first acquainted with it in COMP3710 Compilers in 2023. The Visitor pattern was used there to allow localising code to traverse the parse tree and apply different operations to each node of the tree depending on its class (e.g. </a:t>
            </a:r>
            <a:r>
              <a:rPr lang="en-AU" dirty="0" err="1"/>
              <a:t>typechecking</a:t>
            </a:r>
            <a:r>
              <a:rPr lang="en-AU" dirty="0"/>
              <a:t>). When debugging my work, I quickly discovered the call stack nightmares that can be caused by this pattern.</a:t>
            </a:r>
          </a:p>
          <a:p>
            <a:endParaRPr lang="en-AU" dirty="0"/>
          </a:p>
          <a:p>
            <a:r>
              <a:rPr lang="en-AU" dirty="0"/>
              <a:t>This is a list of the </a:t>
            </a:r>
            <a:r>
              <a:rPr lang="en-AU" dirty="0" err="1"/>
              <a:t>StackExchange</a:t>
            </a:r>
            <a:r>
              <a:rPr lang="en-AU" dirty="0"/>
              <a:t> and Reddit posts I found on this topic, which gave me a range of perspectives from average programmers that informed my views:</a:t>
            </a:r>
          </a:p>
          <a:p>
            <a:pPr marL="342900" indent="-342900">
              <a:buFont typeface="+mj-lt"/>
              <a:buAutoNum type="arabicPeriod"/>
            </a:pPr>
            <a:r>
              <a:rPr lang="en-AU" sz="1800" u="sng" kern="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https://www.reddit.com/r/java/comments/og6d72/visitor_pattern_considered_pointless_use_pattern/</a:t>
            </a:r>
            <a:endParaRPr lang="en-AU" sz="1800" u="sng" kern="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rabicPeriod"/>
            </a:pPr>
            <a:r>
              <a:rPr lang="en-AU"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https://stackoverflow.com/questions/484635/are-global-variables-bad</a:t>
            </a:r>
            <a:r>
              <a:rPr lang="en-AU" sz="1800" dirty="0">
                <a:effectLst/>
                <a:latin typeface="Aptos" panose="020B0004020202020204" pitchFamily="34" charset="0"/>
                <a:ea typeface="Aptos" panose="020B0004020202020204" pitchFamily="34" charset="0"/>
                <a:cs typeface="Times New Roman" panose="02020603050405020304" pitchFamily="18" charset="0"/>
              </a:rPr>
              <a:t> </a:t>
            </a:r>
          </a:p>
          <a:p>
            <a:pPr marL="342900" indent="-342900">
              <a:buFont typeface="+mj-lt"/>
              <a:buAutoNum type="arabicPeriod"/>
            </a:pPr>
            <a:r>
              <a:rPr lang="en-AU"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https://stackoverflow.com/questions/228164/on-design-patterns-when-should-i-use-the-singleton</a:t>
            </a:r>
            <a:endParaRPr lang="en-AU"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rabicPeriod"/>
            </a:pPr>
            <a:r>
              <a:rPr lang="en-AU" sz="1800" u="sng" kern="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https://softwareengineering.stackexchange.com/questions/48811/what-design-patterns-are-the-worst-or-most-narrowly-defined</a:t>
            </a:r>
            <a:endParaRPr lang="en-AU" u="sng" kern="0"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rabicPeriod"/>
            </a:pPr>
            <a:r>
              <a:rPr lang="en-AU" sz="1800" u="sng" kern="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https://stackoverflow.com/a/33457291</a:t>
            </a:r>
            <a:r>
              <a:rPr lang="en-AU" u="sng" dirty="0">
                <a:solidFill>
                  <a:srgbClr val="467886"/>
                </a:solidFill>
                <a:latin typeface="Aptos" panose="020B0004020202020204" pitchFamily="34" charset="0"/>
                <a:ea typeface="Aptos" panose="020B0004020202020204" pitchFamily="34" charset="0"/>
                <a:cs typeface="Times New Roman" panose="02020603050405020304" pitchFamily="18" charset="0"/>
              </a:rPr>
              <a:t> </a:t>
            </a:r>
            <a:endParaRPr lang="en-AU" dirty="0"/>
          </a:p>
          <a:p>
            <a:pPr marL="342900" indent="-342900">
              <a:buFont typeface="+mj-lt"/>
              <a:buAutoNum type="arabicPeriod"/>
            </a:pPr>
            <a:endParaRPr lang="en-AU" dirty="0"/>
          </a:p>
        </p:txBody>
      </p:sp>
    </p:spTree>
    <p:extLst>
      <p:ext uri="{BB962C8B-B14F-4D97-AF65-F5344CB8AC3E}">
        <p14:creationId xmlns:p14="http://schemas.microsoft.com/office/powerpoint/2010/main" val="366966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p:txBody>
          <a:bodyPr/>
          <a:lstStyle/>
          <a:p>
            <a:r>
              <a:rPr lang="en-AU" dirty="0"/>
              <a:t>What is an anti-pattern?</a:t>
            </a:r>
          </a:p>
        </p:txBody>
      </p:sp>
      <p:sp>
        <p:nvSpPr>
          <p:cNvPr id="3" name="Content Placeholder 2">
            <a:extLst>
              <a:ext uri="{FF2B5EF4-FFF2-40B4-BE49-F238E27FC236}">
                <a16:creationId xmlns:a16="http://schemas.microsoft.com/office/drawing/2014/main" id="{CECD6833-604F-6BD4-B7E5-4A36A123827B}"/>
              </a:ext>
            </a:extLst>
          </p:cNvPr>
          <p:cNvSpPr>
            <a:spLocks noGrp="1"/>
          </p:cNvSpPr>
          <p:nvPr>
            <p:ph idx="1"/>
          </p:nvPr>
        </p:nvSpPr>
        <p:spPr>
          <a:xfrm>
            <a:off x="838200" y="1825625"/>
            <a:ext cx="4785852" cy="4351338"/>
          </a:xfrm>
        </p:spPr>
        <p:txBody>
          <a:bodyPr>
            <a:normAutofit lnSpcReduction="10000"/>
          </a:bodyPr>
          <a:lstStyle/>
          <a:p>
            <a:r>
              <a:rPr lang="en-AU" dirty="0"/>
              <a:t>A design pattern is a </a:t>
            </a:r>
            <a:r>
              <a:rPr lang="en-AU" i="1" dirty="0"/>
              <a:t>solution to a common problem</a:t>
            </a:r>
            <a:r>
              <a:rPr lang="en-AU" dirty="0"/>
              <a:t> which can be </a:t>
            </a:r>
            <a:r>
              <a:rPr lang="en-AU" i="1" dirty="0"/>
              <a:t>repeated in many specific situations</a:t>
            </a:r>
            <a:r>
              <a:rPr lang="en-AU" dirty="0"/>
              <a:t>. </a:t>
            </a:r>
          </a:p>
          <a:p>
            <a:r>
              <a:rPr lang="en-AU" dirty="0"/>
              <a:t>An </a:t>
            </a:r>
            <a:r>
              <a:rPr lang="en-AU" dirty="0">
                <a:solidFill>
                  <a:srgbClr val="FF0000"/>
                </a:solidFill>
              </a:rPr>
              <a:t>anti-pattern </a:t>
            </a:r>
            <a:r>
              <a:rPr lang="en-AU" dirty="0"/>
              <a:t>is also a solution to a common problem, but one which causes </a:t>
            </a:r>
            <a:r>
              <a:rPr lang="en-AU" i="1" dirty="0"/>
              <a:t>more problems later down the track than it fixes</a:t>
            </a:r>
            <a:r>
              <a:rPr lang="en-AU" dirty="0"/>
              <a:t>. [1]</a:t>
            </a:r>
            <a:endParaRPr lang="en-AU" dirty="0">
              <a:solidFill>
                <a:srgbClr val="FF0000"/>
              </a:solidFill>
            </a:endParaRPr>
          </a:p>
        </p:txBody>
      </p:sp>
      <p:pic>
        <p:nvPicPr>
          <p:cNvPr id="5" name="Picture 4">
            <a:extLst>
              <a:ext uri="{FF2B5EF4-FFF2-40B4-BE49-F238E27FC236}">
                <a16:creationId xmlns:a16="http://schemas.microsoft.com/office/drawing/2014/main" id="{25018715-0B00-8EF8-4BBA-C626EB889680}"/>
              </a:ext>
            </a:extLst>
          </p:cNvPr>
          <p:cNvPicPr>
            <a:picLocks noChangeAspect="1"/>
          </p:cNvPicPr>
          <p:nvPr/>
        </p:nvPicPr>
        <p:blipFill>
          <a:blip r:embed="rId2"/>
          <a:stretch>
            <a:fillRect/>
          </a:stretch>
        </p:blipFill>
        <p:spPr>
          <a:xfrm>
            <a:off x="5989297" y="1690688"/>
            <a:ext cx="5601482" cy="3467584"/>
          </a:xfrm>
          <a:prstGeom prst="rect">
            <a:avLst/>
          </a:prstGeom>
        </p:spPr>
      </p:pic>
      <p:sp>
        <p:nvSpPr>
          <p:cNvPr id="6" name="TextBox 5">
            <a:extLst>
              <a:ext uri="{FF2B5EF4-FFF2-40B4-BE49-F238E27FC236}">
                <a16:creationId xmlns:a16="http://schemas.microsoft.com/office/drawing/2014/main" id="{1806F71E-5003-91BE-CB7B-8CD08D5B5C0C}"/>
              </a:ext>
            </a:extLst>
          </p:cNvPr>
          <p:cNvSpPr txBox="1"/>
          <p:nvPr/>
        </p:nvSpPr>
        <p:spPr>
          <a:xfrm>
            <a:off x="6390968" y="5427406"/>
            <a:ext cx="4785852" cy="369332"/>
          </a:xfrm>
          <a:prstGeom prst="rect">
            <a:avLst/>
          </a:prstGeom>
          <a:noFill/>
        </p:spPr>
        <p:txBody>
          <a:bodyPr wrap="square" rtlCol="0">
            <a:spAutoFit/>
          </a:bodyPr>
          <a:lstStyle/>
          <a:p>
            <a:pPr algn="ctr"/>
            <a:r>
              <a:rPr lang="en-AU" dirty="0">
                <a:solidFill>
                  <a:schemeClr val="tx1">
                    <a:lumMod val="65000"/>
                    <a:lumOff val="35000"/>
                  </a:schemeClr>
                </a:solidFill>
              </a:rPr>
              <a:t>Image credit: [BAD-SOLUTIONS]</a:t>
            </a:r>
          </a:p>
        </p:txBody>
      </p:sp>
    </p:spTree>
    <p:extLst>
      <p:ext uri="{BB962C8B-B14F-4D97-AF65-F5344CB8AC3E}">
        <p14:creationId xmlns:p14="http://schemas.microsoft.com/office/powerpoint/2010/main" val="286292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p:txBody>
          <a:bodyPr/>
          <a:lstStyle/>
          <a:p>
            <a:r>
              <a:rPr lang="en-AU" dirty="0"/>
              <a:t>What is an anti-pattern?</a:t>
            </a:r>
          </a:p>
        </p:txBody>
      </p:sp>
      <p:sp>
        <p:nvSpPr>
          <p:cNvPr id="3" name="Content Placeholder 2">
            <a:extLst>
              <a:ext uri="{FF2B5EF4-FFF2-40B4-BE49-F238E27FC236}">
                <a16:creationId xmlns:a16="http://schemas.microsoft.com/office/drawing/2014/main" id="{CECD6833-604F-6BD4-B7E5-4A36A123827B}"/>
              </a:ext>
            </a:extLst>
          </p:cNvPr>
          <p:cNvSpPr>
            <a:spLocks noGrp="1"/>
          </p:cNvSpPr>
          <p:nvPr>
            <p:ph idx="1"/>
          </p:nvPr>
        </p:nvSpPr>
        <p:spPr>
          <a:xfrm>
            <a:off x="838200" y="1825625"/>
            <a:ext cx="6152535" cy="4351338"/>
          </a:xfrm>
        </p:spPr>
        <p:txBody>
          <a:bodyPr/>
          <a:lstStyle/>
          <a:p>
            <a:r>
              <a:rPr lang="en-AU" dirty="0"/>
              <a:t>Many of the code smells we have seen in class are anti-patterns. The problem being solved is usually “I need a new feature, but the deadline is really close”.</a:t>
            </a:r>
          </a:p>
          <a:p>
            <a:r>
              <a:rPr lang="en-AU" dirty="0"/>
              <a:t>But today’s discussion is about </a:t>
            </a:r>
            <a:r>
              <a:rPr lang="en-AU" b="1" dirty="0"/>
              <a:t>design patterns we have learnt in class </a:t>
            </a:r>
            <a:r>
              <a:rPr lang="en-AU" dirty="0"/>
              <a:t>which can BECOME anti-patterns if used without proper consideration of their drawbacks! </a:t>
            </a:r>
          </a:p>
        </p:txBody>
      </p:sp>
      <p:pic>
        <p:nvPicPr>
          <p:cNvPr id="5" name="Picture 4">
            <a:extLst>
              <a:ext uri="{FF2B5EF4-FFF2-40B4-BE49-F238E27FC236}">
                <a16:creationId xmlns:a16="http://schemas.microsoft.com/office/drawing/2014/main" id="{4E95DE16-9592-6475-706D-B02E070F76DE}"/>
              </a:ext>
            </a:extLst>
          </p:cNvPr>
          <p:cNvPicPr>
            <a:picLocks noChangeAspect="1"/>
          </p:cNvPicPr>
          <p:nvPr/>
        </p:nvPicPr>
        <p:blipFill>
          <a:blip r:embed="rId2"/>
          <a:stretch>
            <a:fillRect/>
          </a:stretch>
        </p:blipFill>
        <p:spPr>
          <a:xfrm>
            <a:off x="7143162" y="1287322"/>
            <a:ext cx="4210638" cy="3477110"/>
          </a:xfrm>
          <a:prstGeom prst="rect">
            <a:avLst/>
          </a:prstGeom>
        </p:spPr>
      </p:pic>
      <p:sp>
        <p:nvSpPr>
          <p:cNvPr id="6" name="TextBox 5">
            <a:extLst>
              <a:ext uri="{FF2B5EF4-FFF2-40B4-BE49-F238E27FC236}">
                <a16:creationId xmlns:a16="http://schemas.microsoft.com/office/drawing/2014/main" id="{17BE6C52-5A2E-B254-983E-4FE76E5B2BEF}"/>
              </a:ext>
            </a:extLst>
          </p:cNvPr>
          <p:cNvSpPr txBox="1"/>
          <p:nvPr/>
        </p:nvSpPr>
        <p:spPr>
          <a:xfrm>
            <a:off x="7204607" y="4852922"/>
            <a:ext cx="4087748" cy="923330"/>
          </a:xfrm>
          <a:prstGeom prst="rect">
            <a:avLst/>
          </a:prstGeom>
          <a:noFill/>
        </p:spPr>
        <p:txBody>
          <a:bodyPr wrap="square" rtlCol="0">
            <a:spAutoFit/>
          </a:bodyPr>
          <a:lstStyle/>
          <a:p>
            <a:pPr algn="ctr"/>
            <a:r>
              <a:rPr lang="en-AU" dirty="0"/>
              <a:t>Me when “</a:t>
            </a:r>
            <a:r>
              <a:rPr lang="en-AU" dirty="0" err="1"/>
              <a:t>copypasting</a:t>
            </a:r>
            <a:r>
              <a:rPr lang="en-AU" dirty="0"/>
              <a:t> this code can’t be THAT bad”</a:t>
            </a:r>
            <a:br>
              <a:rPr lang="en-AU" dirty="0">
                <a:solidFill>
                  <a:schemeClr val="tx1">
                    <a:lumMod val="65000"/>
                    <a:lumOff val="35000"/>
                  </a:schemeClr>
                </a:solidFill>
              </a:rPr>
            </a:br>
            <a:r>
              <a:rPr lang="en-AU" dirty="0">
                <a:solidFill>
                  <a:schemeClr val="tx1">
                    <a:lumMod val="65000"/>
                    <a:lumOff val="35000"/>
                  </a:schemeClr>
                </a:solidFill>
              </a:rPr>
              <a:t>Image credit: [SMIRK]</a:t>
            </a:r>
          </a:p>
        </p:txBody>
      </p:sp>
    </p:spTree>
    <p:extLst>
      <p:ext uri="{BB962C8B-B14F-4D97-AF65-F5344CB8AC3E}">
        <p14:creationId xmlns:p14="http://schemas.microsoft.com/office/powerpoint/2010/main" val="101034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p:txBody>
          <a:bodyPr/>
          <a:lstStyle/>
          <a:p>
            <a:r>
              <a:rPr lang="en-AU" dirty="0"/>
              <a:t>The Singleton</a:t>
            </a:r>
          </a:p>
        </p:txBody>
      </p:sp>
      <p:pic>
        <p:nvPicPr>
          <p:cNvPr id="5" name="Content Placeholder 4">
            <a:extLst>
              <a:ext uri="{FF2B5EF4-FFF2-40B4-BE49-F238E27FC236}">
                <a16:creationId xmlns:a16="http://schemas.microsoft.com/office/drawing/2014/main" id="{1BDB4FE9-E7E1-D003-1BF6-29F62FA7B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1220" y="940722"/>
            <a:ext cx="3841588" cy="4351338"/>
          </a:xfrm>
        </p:spPr>
      </p:pic>
      <p:sp>
        <p:nvSpPr>
          <p:cNvPr id="6" name="TextBox 5">
            <a:extLst>
              <a:ext uri="{FF2B5EF4-FFF2-40B4-BE49-F238E27FC236}">
                <a16:creationId xmlns:a16="http://schemas.microsoft.com/office/drawing/2014/main" id="{D44C7455-ADFC-26CE-11B9-E87891C6650B}"/>
              </a:ext>
            </a:extLst>
          </p:cNvPr>
          <p:cNvSpPr txBox="1"/>
          <p:nvPr/>
        </p:nvSpPr>
        <p:spPr>
          <a:xfrm>
            <a:off x="7431220" y="5535561"/>
            <a:ext cx="3922580" cy="646331"/>
          </a:xfrm>
          <a:prstGeom prst="rect">
            <a:avLst/>
          </a:prstGeom>
          <a:noFill/>
        </p:spPr>
        <p:txBody>
          <a:bodyPr wrap="square" rtlCol="0">
            <a:spAutoFit/>
          </a:bodyPr>
          <a:lstStyle/>
          <a:p>
            <a:pPr algn="ctr"/>
            <a:r>
              <a:rPr lang="en-AU" i="1" dirty="0"/>
              <a:t>Singletons must be very lonely</a:t>
            </a:r>
          </a:p>
          <a:p>
            <a:pPr algn="ctr"/>
            <a:r>
              <a:rPr lang="en-AU" dirty="0">
                <a:solidFill>
                  <a:schemeClr val="tx1">
                    <a:lumMod val="65000"/>
                    <a:lumOff val="35000"/>
                  </a:schemeClr>
                </a:solidFill>
              </a:rPr>
              <a:t>Image credit: [SINGLETON]</a:t>
            </a:r>
          </a:p>
        </p:txBody>
      </p:sp>
      <p:sp>
        <p:nvSpPr>
          <p:cNvPr id="3" name="TextBox 2">
            <a:extLst>
              <a:ext uri="{FF2B5EF4-FFF2-40B4-BE49-F238E27FC236}">
                <a16:creationId xmlns:a16="http://schemas.microsoft.com/office/drawing/2014/main" id="{C223BA35-57EE-D9AC-30C3-03EEDB004E33}"/>
              </a:ext>
            </a:extLst>
          </p:cNvPr>
          <p:cNvSpPr txBox="1"/>
          <p:nvPr/>
        </p:nvSpPr>
        <p:spPr>
          <a:xfrm>
            <a:off x="983226" y="1759974"/>
            <a:ext cx="5348748" cy="1631216"/>
          </a:xfrm>
          <a:prstGeom prst="rect">
            <a:avLst/>
          </a:prstGeom>
          <a:noFill/>
        </p:spPr>
        <p:txBody>
          <a:bodyPr wrap="square" rtlCol="0">
            <a:spAutoFit/>
          </a:bodyPr>
          <a:lstStyle/>
          <a:p>
            <a:pPr marL="285750" indent="-285750">
              <a:buFont typeface="Arial" panose="020B0604020202020204" pitchFamily="34" charset="0"/>
              <a:buChar char="•"/>
            </a:pPr>
            <a:r>
              <a:rPr lang="en-AU" sz="2000" b="1" dirty="0"/>
              <a:t>Problem</a:t>
            </a:r>
            <a:r>
              <a:rPr lang="en-AU" sz="2000" dirty="0"/>
              <a:t>: You want to share an object across multiple classes while ensuring there is always only one of it around. </a:t>
            </a:r>
          </a:p>
          <a:p>
            <a:endParaRPr lang="en-AU" sz="2000" dirty="0"/>
          </a:p>
          <a:p>
            <a:pPr marL="285750" indent="-285750">
              <a:buFont typeface="Arial" panose="020B0604020202020204" pitchFamily="34" charset="0"/>
              <a:buChar char="•"/>
            </a:pPr>
            <a:r>
              <a:rPr lang="en-AU" sz="2000" b="1" dirty="0"/>
              <a:t>Solution:</a:t>
            </a:r>
            <a:r>
              <a:rPr lang="en-AU" sz="2000" dirty="0"/>
              <a:t> </a:t>
            </a:r>
            <a:endParaRPr lang="en-AU" sz="2000" b="1" dirty="0"/>
          </a:p>
        </p:txBody>
      </p:sp>
      <p:pic>
        <p:nvPicPr>
          <p:cNvPr id="7" name="Picture 6">
            <a:extLst>
              <a:ext uri="{FF2B5EF4-FFF2-40B4-BE49-F238E27FC236}">
                <a16:creationId xmlns:a16="http://schemas.microsoft.com/office/drawing/2014/main" id="{0C47C58B-9922-8997-C22A-E2DCAA96663F}"/>
              </a:ext>
            </a:extLst>
          </p:cNvPr>
          <p:cNvPicPr>
            <a:picLocks noChangeAspect="1"/>
          </p:cNvPicPr>
          <p:nvPr/>
        </p:nvPicPr>
        <p:blipFill>
          <a:blip r:embed="rId3"/>
          <a:stretch>
            <a:fillRect/>
          </a:stretch>
        </p:blipFill>
        <p:spPr>
          <a:xfrm>
            <a:off x="1175031" y="3623640"/>
            <a:ext cx="5515745" cy="2324424"/>
          </a:xfrm>
          <a:prstGeom prst="rect">
            <a:avLst/>
          </a:prstGeom>
        </p:spPr>
      </p:pic>
    </p:spTree>
    <p:extLst>
      <p:ext uri="{BB962C8B-B14F-4D97-AF65-F5344CB8AC3E}">
        <p14:creationId xmlns:p14="http://schemas.microsoft.com/office/powerpoint/2010/main" val="305034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a:xfrm>
            <a:off x="466908" y="277940"/>
            <a:ext cx="10515600" cy="1325563"/>
          </a:xfrm>
        </p:spPr>
        <p:txBody>
          <a:bodyPr/>
          <a:lstStyle/>
          <a:p>
            <a:r>
              <a:rPr lang="en-AU" dirty="0"/>
              <a:t>Problems with the Singleton</a:t>
            </a:r>
          </a:p>
        </p:txBody>
      </p:sp>
      <p:sp>
        <p:nvSpPr>
          <p:cNvPr id="6" name="TextBox 5">
            <a:extLst>
              <a:ext uri="{FF2B5EF4-FFF2-40B4-BE49-F238E27FC236}">
                <a16:creationId xmlns:a16="http://schemas.microsoft.com/office/drawing/2014/main" id="{D44C7455-ADFC-26CE-11B9-E87891C6650B}"/>
              </a:ext>
            </a:extLst>
          </p:cNvPr>
          <p:cNvSpPr txBox="1"/>
          <p:nvPr/>
        </p:nvSpPr>
        <p:spPr>
          <a:xfrm>
            <a:off x="7529542" y="5604385"/>
            <a:ext cx="3922580" cy="369332"/>
          </a:xfrm>
          <a:prstGeom prst="rect">
            <a:avLst/>
          </a:prstGeom>
          <a:noFill/>
        </p:spPr>
        <p:txBody>
          <a:bodyPr wrap="square" rtlCol="0">
            <a:spAutoFit/>
          </a:bodyPr>
          <a:lstStyle/>
          <a:p>
            <a:pPr algn="ctr"/>
            <a:r>
              <a:rPr lang="en-AU" dirty="0">
                <a:solidFill>
                  <a:schemeClr val="tx1">
                    <a:lumMod val="65000"/>
                    <a:lumOff val="35000"/>
                  </a:schemeClr>
                </a:solidFill>
              </a:rPr>
              <a:t>Image credit: [SINGLETON]</a:t>
            </a:r>
          </a:p>
        </p:txBody>
      </p:sp>
      <p:pic>
        <p:nvPicPr>
          <p:cNvPr id="10" name="Picture 9" descr="A cartoon of a child holding a birthday cake&#10;&#10;Description automatically generated">
            <a:extLst>
              <a:ext uri="{FF2B5EF4-FFF2-40B4-BE49-F238E27FC236}">
                <a16:creationId xmlns:a16="http://schemas.microsoft.com/office/drawing/2014/main" id="{EF7C6953-BB8C-B6C4-BD6E-BEE0B57F1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60" y="893143"/>
            <a:ext cx="3983470" cy="4514599"/>
          </a:xfrm>
          <a:prstGeom prst="rect">
            <a:avLst/>
          </a:prstGeom>
        </p:spPr>
      </p:pic>
      <p:sp>
        <p:nvSpPr>
          <p:cNvPr id="3" name="TextBox 2">
            <a:extLst>
              <a:ext uri="{FF2B5EF4-FFF2-40B4-BE49-F238E27FC236}">
                <a16:creationId xmlns:a16="http://schemas.microsoft.com/office/drawing/2014/main" id="{E222F2BF-DB21-9FFF-0D5A-001BAB22AAB1}"/>
              </a:ext>
            </a:extLst>
          </p:cNvPr>
          <p:cNvSpPr txBox="1"/>
          <p:nvPr/>
        </p:nvSpPr>
        <p:spPr>
          <a:xfrm>
            <a:off x="983226" y="1759974"/>
            <a:ext cx="5348748" cy="3785652"/>
          </a:xfrm>
          <a:prstGeom prst="rect">
            <a:avLst/>
          </a:prstGeom>
          <a:noFill/>
        </p:spPr>
        <p:txBody>
          <a:bodyPr wrap="square" rtlCol="0">
            <a:spAutoFit/>
          </a:bodyPr>
          <a:lstStyle/>
          <a:p>
            <a:pPr marL="285750" indent="-285750">
              <a:buFont typeface="Arial" panose="020B0604020202020204" pitchFamily="34" charset="0"/>
              <a:buChar char="•"/>
            </a:pPr>
            <a:r>
              <a:rPr lang="en-AU" sz="2000" b="1" dirty="0"/>
              <a:t>It is difficult to control when testing</a:t>
            </a:r>
            <a:r>
              <a:rPr lang="en-AU" sz="2000" dirty="0"/>
              <a:t>. You need to restart the state of the singleton before each test because the classes you run may modify it.</a:t>
            </a:r>
          </a:p>
          <a:p>
            <a:pPr marL="285750" indent="-285750">
              <a:buFont typeface="Arial" panose="020B0604020202020204" pitchFamily="34" charset="0"/>
              <a:buChar char="•"/>
            </a:pPr>
            <a:endParaRPr lang="en-AU" sz="2000" b="1" dirty="0"/>
          </a:p>
          <a:p>
            <a:pPr marL="285750" indent="-285750">
              <a:buFont typeface="Arial" panose="020B0604020202020204" pitchFamily="34" charset="0"/>
              <a:buChar char="•"/>
            </a:pPr>
            <a:r>
              <a:rPr lang="en-AU" sz="2000" b="1" dirty="0"/>
              <a:t>It is unclear whether a class depends on a particular Singleton. </a:t>
            </a:r>
            <a:r>
              <a:rPr lang="en-AU" sz="2000" dirty="0"/>
              <a:t>This creates hidden dependencies as well as coupling; changing the Singleton, or even how another class interacts with the Singleton, can break all of the code that uses it.</a:t>
            </a:r>
          </a:p>
          <a:p>
            <a:pPr marL="742950" lvl="1" indent="-285750">
              <a:buFont typeface="Arial" panose="020B0604020202020204" pitchFamily="34" charset="0"/>
              <a:buChar char="•"/>
            </a:pPr>
            <a:r>
              <a:rPr lang="en-AU" sz="2000" i="1" dirty="0"/>
              <a:t>Related code smell: Shotgun Surgery</a:t>
            </a:r>
          </a:p>
        </p:txBody>
      </p:sp>
    </p:spTree>
    <p:extLst>
      <p:ext uri="{BB962C8B-B14F-4D97-AF65-F5344CB8AC3E}">
        <p14:creationId xmlns:p14="http://schemas.microsoft.com/office/powerpoint/2010/main" val="1761281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a:xfrm>
            <a:off x="466908" y="277940"/>
            <a:ext cx="10515600" cy="1325563"/>
          </a:xfrm>
        </p:spPr>
        <p:txBody>
          <a:bodyPr/>
          <a:lstStyle/>
          <a:p>
            <a:r>
              <a:rPr lang="en-AU" dirty="0"/>
              <a:t>Problems with the Singleton</a:t>
            </a:r>
          </a:p>
        </p:txBody>
      </p:sp>
      <p:sp>
        <p:nvSpPr>
          <p:cNvPr id="6" name="TextBox 5">
            <a:extLst>
              <a:ext uri="{FF2B5EF4-FFF2-40B4-BE49-F238E27FC236}">
                <a16:creationId xmlns:a16="http://schemas.microsoft.com/office/drawing/2014/main" id="{D44C7455-ADFC-26CE-11B9-E87891C6650B}"/>
              </a:ext>
            </a:extLst>
          </p:cNvPr>
          <p:cNvSpPr txBox="1"/>
          <p:nvPr/>
        </p:nvSpPr>
        <p:spPr>
          <a:xfrm>
            <a:off x="7529542" y="5604385"/>
            <a:ext cx="3922580" cy="369332"/>
          </a:xfrm>
          <a:prstGeom prst="rect">
            <a:avLst/>
          </a:prstGeom>
          <a:noFill/>
        </p:spPr>
        <p:txBody>
          <a:bodyPr wrap="square" rtlCol="0">
            <a:spAutoFit/>
          </a:bodyPr>
          <a:lstStyle/>
          <a:p>
            <a:pPr algn="ctr"/>
            <a:r>
              <a:rPr lang="en-AU" dirty="0">
                <a:solidFill>
                  <a:schemeClr val="tx1">
                    <a:lumMod val="65000"/>
                    <a:lumOff val="35000"/>
                  </a:schemeClr>
                </a:solidFill>
              </a:rPr>
              <a:t>Image credit: [SINGLETON]</a:t>
            </a:r>
          </a:p>
        </p:txBody>
      </p:sp>
      <p:pic>
        <p:nvPicPr>
          <p:cNvPr id="10" name="Picture 9" descr="A cartoon of a child holding a birthday cake&#10;&#10;Description automatically generated">
            <a:extLst>
              <a:ext uri="{FF2B5EF4-FFF2-40B4-BE49-F238E27FC236}">
                <a16:creationId xmlns:a16="http://schemas.microsoft.com/office/drawing/2014/main" id="{EF7C6953-BB8C-B6C4-BD6E-BEE0B57F1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660" y="893143"/>
            <a:ext cx="3983470" cy="4514599"/>
          </a:xfrm>
          <a:prstGeom prst="rect">
            <a:avLst/>
          </a:prstGeom>
        </p:spPr>
      </p:pic>
      <p:sp>
        <p:nvSpPr>
          <p:cNvPr id="3" name="TextBox 2">
            <a:extLst>
              <a:ext uri="{FF2B5EF4-FFF2-40B4-BE49-F238E27FC236}">
                <a16:creationId xmlns:a16="http://schemas.microsoft.com/office/drawing/2014/main" id="{E222F2BF-DB21-9FFF-0D5A-001BAB22AAB1}"/>
              </a:ext>
            </a:extLst>
          </p:cNvPr>
          <p:cNvSpPr txBox="1"/>
          <p:nvPr/>
        </p:nvSpPr>
        <p:spPr>
          <a:xfrm>
            <a:off x="1209492" y="1580782"/>
            <a:ext cx="4925961" cy="1200329"/>
          </a:xfrm>
          <a:prstGeom prst="rect">
            <a:avLst/>
          </a:prstGeom>
          <a:noFill/>
        </p:spPr>
        <p:txBody>
          <a:bodyPr wrap="square" rtlCol="0">
            <a:spAutoFit/>
          </a:bodyPr>
          <a:lstStyle/>
          <a:p>
            <a:pPr algn="ctr"/>
            <a:r>
              <a:rPr lang="en-AU" sz="2400" b="1" dirty="0"/>
              <a:t>And most importantly: what do you do if you find out you need TWO of the thing? </a:t>
            </a:r>
          </a:p>
        </p:txBody>
      </p:sp>
      <p:sp>
        <p:nvSpPr>
          <p:cNvPr id="4" name="TextBox 3">
            <a:extLst>
              <a:ext uri="{FF2B5EF4-FFF2-40B4-BE49-F238E27FC236}">
                <a16:creationId xmlns:a16="http://schemas.microsoft.com/office/drawing/2014/main" id="{B58A066A-FD68-BFEA-5753-05B173240047}"/>
              </a:ext>
            </a:extLst>
          </p:cNvPr>
          <p:cNvSpPr txBox="1"/>
          <p:nvPr/>
        </p:nvSpPr>
        <p:spPr>
          <a:xfrm>
            <a:off x="769559" y="3069921"/>
            <a:ext cx="5896712" cy="3170099"/>
          </a:xfrm>
          <a:prstGeom prst="rect">
            <a:avLst/>
          </a:prstGeom>
          <a:noFill/>
        </p:spPr>
        <p:txBody>
          <a:bodyPr wrap="square" rtlCol="0">
            <a:spAutoFit/>
          </a:bodyPr>
          <a:lstStyle/>
          <a:p>
            <a:r>
              <a:rPr lang="en-AU" sz="2000" dirty="0"/>
              <a:t>Two options:</a:t>
            </a:r>
          </a:p>
          <a:p>
            <a:pPr marL="285750" indent="-285750">
              <a:buFont typeface="Arial" panose="020B0604020202020204" pitchFamily="34" charset="0"/>
              <a:buChar char="•"/>
            </a:pPr>
            <a:r>
              <a:rPr lang="en-AU" sz="2000" dirty="0"/>
              <a:t>Make a second Singleton</a:t>
            </a:r>
          </a:p>
          <a:p>
            <a:pPr marL="742950" lvl="1" indent="-285750">
              <a:buFont typeface="Arial" panose="020B0604020202020204" pitchFamily="34" charset="0"/>
              <a:buChar char="•"/>
            </a:pPr>
            <a:r>
              <a:rPr lang="en-AU" sz="2000" dirty="0"/>
              <a:t>Need to copy all of the functionality of the first Singleton; this is a </a:t>
            </a:r>
            <a:r>
              <a:rPr lang="en-AU" sz="2000" b="1" dirty="0"/>
              <a:t>duplicated class</a:t>
            </a:r>
            <a:r>
              <a:rPr lang="en-AU" sz="2000" dirty="0"/>
              <a:t>! </a:t>
            </a:r>
          </a:p>
          <a:p>
            <a:pPr marL="285750" indent="-285750">
              <a:buFont typeface="Arial" panose="020B0604020202020204" pitchFamily="34" charset="0"/>
              <a:buChar char="•"/>
            </a:pPr>
            <a:r>
              <a:rPr lang="en-AU" sz="2000" dirty="0"/>
              <a:t>Refactor out the Singleton and use the alternative described in the next slide.</a:t>
            </a:r>
          </a:p>
          <a:p>
            <a:pPr marL="742950" lvl="1" indent="-285750">
              <a:buFont typeface="Arial" panose="020B0604020202020204" pitchFamily="34" charset="0"/>
              <a:buChar char="•"/>
            </a:pPr>
            <a:r>
              <a:rPr lang="en-AU" sz="2000" dirty="0"/>
              <a:t>Singleton is also </a:t>
            </a:r>
            <a:r>
              <a:rPr lang="en-AU" sz="2000" b="1" i="1" dirty="0"/>
              <a:t>very hard to factor out</a:t>
            </a:r>
            <a:r>
              <a:rPr lang="en-AU" sz="2000" dirty="0"/>
              <a:t>; its uses can be scattered wildly across classes. If you even think you might need to do this, </a:t>
            </a:r>
            <a:r>
              <a:rPr lang="en-AU" sz="2000" b="1" dirty="0"/>
              <a:t>don’t use Singleton</a:t>
            </a:r>
            <a:r>
              <a:rPr lang="en-AU" sz="2000" dirty="0"/>
              <a:t>!</a:t>
            </a:r>
          </a:p>
        </p:txBody>
      </p:sp>
    </p:spTree>
    <p:extLst>
      <p:ext uri="{BB962C8B-B14F-4D97-AF65-F5344CB8AC3E}">
        <p14:creationId xmlns:p14="http://schemas.microsoft.com/office/powerpoint/2010/main" val="108746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3472-831A-8890-6344-A3E5691C24EA}"/>
              </a:ext>
            </a:extLst>
          </p:cNvPr>
          <p:cNvSpPr>
            <a:spLocks noGrp="1"/>
          </p:cNvSpPr>
          <p:nvPr>
            <p:ph type="title"/>
          </p:nvPr>
        </p:nvSpPr>
        <p:spPr/>
        <p:txBody>
          <a:bodyPr/>
          <a:lstStyle/>
          <a:p>
            <a:r>
              <a:rPr lang="en-AU" dirty="0"/>
              <a:t>Alternatives to Singleton</a:t>
            </a:r>
          </a:p>
        </p:txBody>
      </p:sp>
      <p:sp>
        <p:nvSpPr>
          <p:cNvPr id="3" name="Content Placeholder 2">
            <a:extLst>
              <a:ext uri="{FF2B5EF4-FFF2-40B4-BE49-F238E27FC236}">
                <a16:creationId xmlns:a16="http://schemas.microsoft.com/office/drawing/2014/main" id="{23A15200-C26F-AC35-20E5-272B180D08DB}"/>
              </a:ext>
            </a:extLst>
          </p:cNvPr>
          <p:cNvSpPr>
            <a:spLocks noGrp="1"/>
          </p:cNvSpPr>
          <p:nvPr>
            <p:ph idx="1"/>
          </p:nvPr>
        </p:nvSpPr>
        <p:spPr>
          <a:xfrm>
            <a:off x="838200" y="1825625"/>
            <a:ext cx="4854677" cy="4351338"/>
          </a:xfrm>
        </p:spPr>
        <p:txBody>
          <a:bodyPr>
            <a:normAutofit/>
          </a:bodyPr>
          <a:lstStyle/>
          <a:p>
            <a:r>
              <a:rPr lang="en-AU" sz="2000" dirty="0"/>
              <a:t>The main one is </a:t>
            </a:r>
            <a:r>
              <a:rPr lang="en-AU" sz="2000" b="1" dirty="0"/>
              <a:t>dependency injection; </a:t>
            </a:r>
            <a:r>
              <a:rPr lang="en-AU" sz="2000" dirty="0"/>
              <a:t>define the Singleton as a field that is passed around to all the classes that use it. </a:t>
            </a:r>
          </a:p>
          <a:p>
            <a:r>
              <a:rPr lang="en-AU" sz="2000" dirty="0"/>
              <a:t>This makes the dependency </a:t>
            </a:r>
            <a:r>
              <a:rPr lang="en-AU" sz="2000" i="1" dirty="0"/>
              <a:t>explicit.</a:t>
            </a:r>
            <a:endParaRPr lang="en-AU" sz="2000" dirty="0"/>
          </a:p>
          <a:p>
            <a:r>
              <a:rPr lang="en-AU" sz="2000" dirty="0"/>
              <a:t>And if you find you need a second one, none of the existing code changes! The classes can just be passed the second object!</a:t>
            </a:r>
          </a:p>
          <a:p>
            <a:pPr lvl="1"/>
            <a:r>
              <a:rPr lang="en-AU" sz="1600" dirty="0"/>
              <a:t>This also facilitates creating “mock” singletons that you pass in instead of the “real” singleton. Improves testability.</a:t>
            </a:r>
          </a:p>
        </p:txBody>
      </p:sp>
      <p:pic>
        <p:nvPicPr>
          <p:cNvPr id="7" name="Picture 6">
            <a:extLst>
              <a:ext uri="{FF2B5EF4-FFF2-40B4-BE49-F238E27FC236}">
                <a16:creationId xmlns:a16="http://schemas.microsoft.com/office/drawing/2014/main" id="{D3AF5515-A069-663D-2BB9-D2E9BD2C9B45}"/>
              </a:ext>
            </a:extLst>
          </p:cNvPr>
          <p:cNvPicPr>
            <a:picLocks noChangeAspect="1"/>
          </p:cNvPicPr>
          <p:nvPr/>
        </p:nvPicPr>
        <p:blipFill>
          <a:blip r:embed="rId3"/>
          <a:stretch>
            <a:fillRect/>
          </a:stretch>
        </p:blipFill>
        <p:spPr>
          <a:xfrm>
            <a:off x="6351035" y="1690688"/>
            <a:ext cx="4503778" cy="4210931"/>
          </a:xfrm>
          <a:prstGeom prst="rect">
            <a:avLst/>
          </a:prstGeom>
        </p:spPr>
      </p:pic>
    </p:spTree>
    <p:extLst>
      <p:ext uri="{BB962C8B-B14F-4D97-AF65-F5344CB8AC3E}">
        <p14:creationId xmlns:p14="http://schemas.microsoft.com/office/powerpoint/2010/main" val="391145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p:txBody>
          <a:bodyPr/>
          <a:lstStyle/>
          <a:p>
            <a:r>
              <a:rPr lang="en-AU" dirty="0"/>
              <a:t>The Visitor</a:t>
            </a:r>
          </a:p>
        </p:txBody>
      </p:sp>
      <p:sp>
        <p:nvSpPr>
          <p:cNvPr id="6" name="TextBox 5">
            <a:extLst>
              <a:ext uri="{FF2B5EF4-FFF2-40B4-BE49-F238E27FC236}">
                <a16:creationId xmlns:a16="http://schemas.microsoft.com/office/drawing/2014/main" id="{D44C7455-ADFC-26CE-11B9-E87891C6650B}"/>
              </a:ext>
            </a:extLst>
          </p:cNvPr>
          <p:cNvSpPr txBox="1"/>
          <p:nvPr/>
        </p:nvSpPr>
        <p:spPr>
          <a:xfrm>
            <a:off x="7745853" y="5466735"/>
            <a:ext cx="3748057" cy="923330"/>
          </a:xfrm>
          <a:prstGeom prst="rect">
            <a:avLst/>
          </a:prstGeom>
          <a:noFill/>
        </p:spPr>
        <p:txBody>
          <a:bodyPr wrap="square" rtlCol="0">
            <a:spAutoFit/>
          </a:bodyPr>
          <a:lstStyle/>
          <a:p>
            <a:pPr algn="ctr"/>
            <a:r>
              <a:rPr lang="en-AU" i="1" dirty="0"/>
              <a:t>Some visitors are more welcome than others</a:t>
            </a:r>
          </a:p>
          <a:p>
            <a:pPr algn="ctr"/>
            <a:r>
              <a:rPr lang="en-AU" dirty="0">
                <a:solidFill>
                  <a:schemeClr val="tx1">
                    <a:lumMod val="65000"/>
                    <a:lumOff val="35000"/>
                  </a:schemeClr>
                </a:solidFill>
              </a:rPr>
              <a:t>Image credit: [VISITOR]</a:t>
            </a:r>
          </a:p>
        </p:txBody>
      </p:sp>
      <p:pic>
        <p:nvPicPr>
          <p:cNvPr id="8" name="Content Placeholder 7" descr="A person in a black suit&#10;&#10;Description automatically generated">
            <a:extLst>
              <a:ext uri="{FF2B5EF4-FFF2-40B4-BE49-F238E27FC236}">
                <a16:creationId xmlns:a16="http://schemas.microsoft.com/office/drawing/2014/main" id="{38577820-0E1E-8A54-DC07-A8F57871A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3092" y="1027906"/>
            <a:ext cx="2948060" cy="4351338"/>
          </a:xfrm>
        </p:spPr>
      </p:pic>
      <p:sp>
        <p:nvSpPr>
          <p:cNvPr id="3" name="TextBox 2">
            <a:extLst>
              <a:ext uri="{FF2B5EF4-FFF2-40B4-BE49-F238E27FC236}">
                <a16:creationId xmlns:a16="http://schemas.microsoft.com/office/drawing/2014/main" id="{83A7C4D6-0647-7AB8-E3BE-520C1F595D5F}"/>
              </a:ext>
            </a:extLst>
          </p:cNvPr>
          <p:cNvSpPr txBox="1"/>
          <p:nvPr/>
        </p:nvSpPr>
        <p:spPr>
          <a:xfrm>
            <a:off x="983226" y="1759974"/>
            <a:ext cx="5565058" cy="4401205"/>
          </a:xfrm>
          <a:prstGeom prst="rect">
            <a:avLst/>
          </a:prstGeom>
          <a:noFill/>
        </p:spPr>
        <p:txBody>
          <a:bodyPr wrap="square" rtlCol="0">
            <a:spAutoFit/>
          </a:bodyPr>
          <a:lstStyle/>
          <a:p>
            <a:pPr marL="285750" indent="-285750">
              <a:buFont typeface="Arial" panose="020B0604020202020204" pitchFamily="34" charset="0"/>
              <a:buChar char="•"/>
            </a:pPr>
            <a:r>
              <a:rPr lang="en-AU" sz="2000" b="1" dirty="0"/>
              <a:t>Problem</a:t>
            </a:r>
            <a:r>
              <a:rPr lang="en-AU" sz="2000" dirty="0"/>
              <a:t>:</a:t>
            </a:r>
            <a:r>
              <a:rPr lang="en-AU" sz="2000" b="1" dirty="0"/>
              <a:t> </a:t>
            </a:r>
            <a:r>
              <a:rPr lang="en-AU" sz="2000" dirty="0"/>
              <a:t>You have a set of classes that you want to add a new method to, e.g. XML export. However:</a:t>
            </a:r>
          </a:p>
          <a:p>
            <a:pPr marL="742950" lvl="1" indent="-285750">
              <a:buFont typeface="Arial" panose="020B0604020202020204" pitchFamily="34" charset="0"/>
              <a:buChar char="•"/>
            </a:pPr>
            <a:r>
              <a:rPr lang="en-AU" sz="2000" dirty="0"/>
              <a:t>You don’t want to modify too many classes</a:t>
            </a:r>
          </a:p>
          <a:p>
            <a:pPr marL="742950" lvl="1" indent="-285750">
              <a:buFont typeface="Arial" panose="020B0604020202020204" pitchFamily="34" charset="0"/>
              <a:buChar char="•"/>
            </a:pPr>
            <a:r>
              <a:rPr lang="en-AU" sz="2000" dirty="0"/>
              <a:t>The methods will look out of place in those classes (i.e. XML export is not their main concern)</a:t>
            </a:r>
          </a:p>
          <a:p>
            <a:pPr marL="742950" lvl="1"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b="1" dirty="0"/>
              <a:t>Solution</a:t>
            </a:r>
            <a:r>
              <a:rPr lang="en-AU" sz="2000" dirty="0"/>
              <a:t>: </a:t>
            </a:r>
          </a:p>
          <a:p>
            <a:pPr marL="742950" lvl="1" indent="-285750">
              <a:buFont typeface="Arial" panose="020B0604020202020204" pitchFamily="34" charset="0"/>
              <a:buChar char="•"/>
            </a:pPr>
            <a:r>
              <a:rPr lang="en-AU" sz="2000" dirty="0"/>
              <a:t>Put all of the new methods in one new class, the Visitor</a:t>
            </a:r>
          </a:p>
          <a:p>
            <a:pPr marL="742950" lvl="1" indent="-285750">
              <a:buFont typeface="Arial" panose="020B0604020202020204" pitchFamily="34" charset="0"/>
              <a:buChar char="•"/>
            </a:pPr>
            <a:r>
              <a:rPr lang="en-AU" sz="2000" dirty="0"/>
              <a:t>Add just one new method to each of the classes: </a:t>
            </a:r>
            <a:r>
              <a:rPr lang="en-AU" sz="2000" dirty="0">
                <a:latin typeface="Consolas" panose="020B0609020204030204" pitchFamily="49" charset="0"/>
              </a:rPr>
              <a:t>accept(Visitor v)</a:t>
            </a:r>
            <a:r>
              <a:rPr lang="en-AU" sz="2000" dirty="0"/>
              <a:t>.</a:t>
            </a:r>
          </a:p>
        </p:txBody>
      </p:sp>
    </p:spTree>
    <p:extLst>
      <p:ext uri="{BB962C8B-B14F-4D97-AF65-F5344CB8AC3E}">
        <p14:creationId xmlns:p14="http://schemas.microsoft.com/office/powerpoint/2010/main" val="388682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4F01-318B-BB9F-381A-9F184E94C41B}"/>
              </a:ext>
            </a:extLst>
          </p:cNvPr>
          <p:cNvSpPr>
            <a:spLocks noGrp="1"/>
          </p:cNvSpPr>
          <p:nvPr>
            <p:ph type="title"/>
          </p:nvPr>
        </p:nvSpPr>
        <p:spPr/>
        <p:txBody>
          <a:bodyPr/>
          <a:lstStyle/>
          <a:p>
            <a:r>
              <a:rPr lang="en-AU" dirty="0"/>
              <a:t>The Visitor</a:t>
            </a:r>
          </a:p>
        </p:txBody>
      </p:sp>
      <p:sp>
        <p:nvSpPr>
          <p:cNvPr id="3" name="TextBox 2">
            <a:extLst>
              <a:ext uri="{FF2B5EF4-FFF2-40B4-BE49-F238E27FC236}">
                <a16:creationId xmlns:a16="http://schemas.microsoft.com/office/drawing/2014/main" id="{83A7C4D6-0647-7AB8-E3BE-520C1F595D5F}"/>
              </a:ext>
            </a:extLst>
          </p:cNvPr>
          <p:cNvSpPr txBox="1"/>
          <p:nvPr/>
        </p:nvSpPr>
        <p:spPr>
          <a:xfrm>
            <a:off x="983226" y="1759974"/>
            <a:ext cx="10515600" cy="400110"/>
          </a:xfrm>
          <a:prstGeom prst="rect">
            <a:avLst/>
          </a:prstGeom>
          <a:noFill/>
        </p:spPr>
        <p:txBody>
          <a:bodyPr wrap="square" rtlCol="0">
            <a:spAutoFit/>
          </a:bodyPr>
          <a:lstStyle/>
          <a:p>
            <a:pPr marL="342900" indent="-342900">
              <a:buFont typeface="Arial" panose="020B0604020202020204" pitchFamily="34" charset="0"/>
              <a:buChar char="•"/>
            </a:pPr>
            <a:r>
              <a:rPr lang="en-AU" sz="2000" dirty="0"/>
              <a:t>The accept method calls the appropriate </a:t>
            </a:r>
            <a:r>
              <a:rPr lang="en-AU" sz="2000" dirty="0">
                <a:latin typeface="Consolas" panose="020B0609020204030204" pitchFamily="49" charset="0"/>
              </a:rPr>
              <a:t>visit</a:t>
            </a:r>
            <a:r>
              <a:rPr lang="en-AU" sz="2000" dirty="0"/>
              <a:t> method inside the Visitor. Example:</a:t>
            </a:r>
          </a:p>
        </p:txBody>
      </p:sp>
      <p:pic>
        <p:nvPicPr>
          <p:cNvPr id="18" name="Picture 17">
            <a:extLst>
              <a:ext uri="{FF2B5EF4-FFF2-40B4-BE49-F238E27FC236}">
                <a16:creationId xmlns:a16="http://schemas.microsoft.com/office/drawing/2014/main" id="{A58E88CF-7155-6846-0937-C153DF4A859E}"/>
              </a:ext>
            </a:extLst>
          </p:cNvPr>
          <p:cNvPicPr>
            <a:picLocks noChangeAspect="1"/>
          </p:cNvPicPr>
          <p:nvPr/>
        </p:nvPicPr>
        <p:blipFill>
          <a:blip r:embed="rId2"/>
          <a:stretch>
            <a:fillRect/>
          </a:stretch>
        </p:blipFill>
        <p:spPr>
          <a:xfrm>
            <a:off x="1341652" y="2468754"/>
            <a:ext cx="4258269" cy="2229161"/>
          </a:xfrm>
          <a:prstGeom prst="rect">
            <a:avLst/>
          </a:prstGeom>
        </p:spPr>
      </p:pic>
      <p:pic>
        <p:nvPicPr>
          <p:cNvPr id="20" name="Picture 19">
            <a:extLst>
              <a:ext uri="{FF2B5EF4-FFF2-40B4-BE49-F238E27FC236}">
                <a16:creationId xmlns:a16="http://schemas.microsoft.com/office/drawing/2014/main" id="{CCDA8919-6F16-4DAE-1355-691FF93C94DE}"/>
              </a:ext>
            </a:extLst>
          </p:cNvPr>
          <p:cNvPicPr>
            <a:picLocks noChangeAspect="1"/>
          </p:cNvPicPr>
          <p:nvPr/>
        </p:nvPicPr>
        <p:blipFill>
          <a:blip r:embed="rId3"/>
          <a:stretch>
            <a:fillRect/>
          </a:stretch>
        </p:blipFill>
        <p:spPr>
          <a:xfrm>
            <a:off x="5970025" y="2468754"/>
            <a:ext cx="4401164" cy="2762636"/>
          </a:xfrm>
          <a:prstGeom prst="rect">
            <a:avLst/>
          </a:prstGeom>
        </p:spPr>
      </p:pic>
      <p:sp>
        <p:nvSpPr>
          <p:cNvPr id="21" name="TextBox 20">
            <a:extLst>
              <a:ext uri="{FF2B5EF4-FFF2-40B4-BE49-F238E27FC236}">
                <a16:creationId xmlns:a16="http://schemas.microsoft.com/office/drawing/2014/main" id="{EC81C944-D067-66CE-F07F-860CA3BF6B24}"/>
              </a:ext>
            </a:extLst>
          </p:cNvPr>
          <p:cNvSpPr txBox="1"/>
          <p:nvPr/>
        </p:nvSpPr>
        <p:spPr>
          <a:xfrm>
            <a:off x="983226" y="5431905"/>
            <a:ext cx="10515600" cy="707886"/>
          </a:xfrm>
          <a:prstGeom prst="rect">
            <a:avLst/>
          </a:prstGeom>
          <a:noFill/>
        </p:spPr>
        <p:txBody>
          <a:bodyPr wrap="square" rtlCol="0">
            <a:spAutoFit/>
          </a:bodyPr>
          <a:lstStyle/>
          <a:p>
            <a:pPr marL="342900" indent="-342900">
              <a:buFont typeface="Arial" panose="020B0604020202020204" pitchFamily="34" charset="0"/>
              <a:buChar char="•"/>
            </a:pPr>
            <a:r>
              <a:rPr lang="en-AU" sz="2000" dirty="0"/>
              <a:t>Given a </a:t>
            </a:r>
            <a:r>
              <a:rPr lang="en-AU" sz="2000" dirty="0" err="1"/>
              <a:t>BigClass</a:t>
            </a:r>
            <a:r>
              <a:rPr lang="en-AU" sz="2000" dirty="0"/>
              <a:t> object, just call </a:t>
            </a:r>
            <a:r>
              <a:rPr lang="en-AU" sz="2000" dirty="0">
                <a:latin typeface="Consolas" panose="020B0609020204030204" pitchFamily="49" charset="0"/>
              </a:rPr>
              <a:t>accept</a:t>
            </a:r>
            <a:r>
              <a:rPr lang="en-AU" sz="2000" dirty="0"/>
              <a:t> and it will resolve the correct method for the specific subclass by itself (think about it). Nifty!</a:t>
            </a:r>
          </a:p>
        </p:txBody>
      </p:sp>
    </p:spTree>
    <p:extLst>
      <p:ext uri="{BB962C8B-B14F-4D97-AF65-F5344CB8AC3E}">
        <p14:creationId xmlns:p14="http://schemas.microsoft.com/office/powerpoint/2010/main" val="3786698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548</TotalTime>
  <Words>1867</Words>
  <Application>Microsoft Office PowerPoint</Application>
  <PresentationFormat>Widescreen</PresentationFormat>
  <Paragraphs>124</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Consolas</vt:lpstr>
      <vt:lpstr>Office Theme</vt:lpstr>
      <vt:lpstr>Anti-Patterns</vt:lpstr>
      <vt:lpstr>What is an anti-pattern?</vt:lpstr>
      <vt:lpstr>What is an anti-pattern?</vt:lpstr>
      <vt:lpstr>The Singleton</vt:lpstr>
      <vt:lpstr>Problems with the Singleton</vt:lpstr>
      <vt:lpstr>Problems with the Singleton</vt:lpstr>
      <vt:lpstr>Alternatives to Singleton</vt:lpstr>
      <vt:lpstr>The Visitor</vt:lpstr>
      <vt:lpstr>The Visitor</vt:lpstr>
      <vt:lpstr>The Visitor</vt:lpstr>
      <vt:lpstr>Problems with the Visitor</vt:lpstr>
      <vt:lpstr>Alternatives to Visitor</vt:lpstr>
      <vt:lpstr>Moral of the Story</vt:lpstr>
      <vt:lpstr>Moral of the Story</vt:lpstr>
      <vt:lpstr>Moral of the Story</vt:lpstr>
      <vt:lpstr>Image credits</vt:lpstr>
      <vt:lpstr>Information credits</vt:lpstr>
      <vt:lpstr>Information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Anti-Patterns</dc:title>
  <dc:creator>Adnan Hasnat</dc:creator>
  <cp:lastModifiedBy>Adnan Hasnat</cp:lastModifiedBy>
  <cp:revision>5</cp:revision>
  <dcterms:created xsi:type="dcterms:W3CDTF">2024-05-18T01:29:30Z</dcterms:created>
  <dcterms:modified xsi:type="dcterms:W3CDTF">2024-05-20T07:37:09Z</dcterms:modified>
</cp:coreProperties>
</file>