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bin" ContentType="image/jpeg"/>
  <Override PartName="/ppt/media/image17.bin" ContentType="image/jpeg"/>
  <Override PartName="/ppt/media/image19.bin" ContentType="image/jpeg"/>
  <Override PartName="/ppt/media/image21.bin" ContentType="image/jpeg"/>
  <Override PartName="/ppt/media/image35.bin" ContentType="image/jpeg"/>
  <Override PartName="/ppt/media/image40.bin" ContentType="image/jpeg"/>
  <Override PartName="/ppt/media/image44.bin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33.bin" ContentType="image/svg+xml"/>
  <Override PartName="/ppt/media/image36.bin" ContentType="image/svg+xml"/>
  <Override PartName="/ppt/media/image39.bin" ContentType="image/svg+xml"/>
  <Override PartName="/ppt/media/image42.bin" ContentType="image/svg+xml"/>
  <Override PartName="/ppt/media/image72.bin" ContentType="image/svg+xml"/>
  <Override PartName="/ppt/media/image74.bin" ContentType="image/svg+xml"/>
  <Override PartName="/ppt/media/image77.bin" ContentType="image/svg+xml"/>
  <Override PartName="/ppt/media/image92.bin" ContentType="image/svg+xml"/>
  <Override PartName="/ppt/media/image95.bin" ContentType="image/svg+xml"/>
  <Override PartName="/ppt/media/image98.bin" ContentType="image/svg+xml"/>
  <Override PartName="/ppt/media/image109.bin" ContentType="image/svg+xml"/>
  <Override PartName="/ppt/media/image112.bin" ContentType="image/svg+xml"/>
  <Override PartName="/ppt/media/image121.bin" ContentType="image/svg+xml"/>
  <Override PartName="/ppt/media/image143.bin" ContentType="image/svg+xml"/>
  <Override PartName="/ppt/media/image146.bin" ContentType="image/svg+xml"/>
  <Override PartName="/ppt/media/image153.bin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01" r:id="rId2"/>
    <p:sldId id="316" r:id="rId3"/>
    <p:sldId id="381" r:id="rId4"/>
    <p:sldId id="434" r:id="rId5"/>
    <p:sldId id="454" r:id="rId6"/>
    <p:sldId id="494" r:id="rId7"/>
    <p:sldId id="519" r:id="rId8"/>
    <p:sldId id="552" r:id="rId9"/>
    <p:sldId id="582" r:id="rId10"/>
    <p:sldId id="620" r:id="rId11"/>
    <p:sldId id="655" r:id="rId12"/>
    <p:sldId id="704" r:id="rId13"/>
  </p:sldIdLst>
  <p:sldSz cx="18288000" cy="10287000"/>
  <p:notesSz cx="18288000" cy="10287000"/>
  <p:embeddedFontLst>
    <p:embeddedFont>
      <p:font typeface="Montserrat ExtraBold" panose="00000900000000000000" pitchFamily="2" charset="0"/>
      <p:bold r:id="rId14"/>
      <p:italic r:id="rId15"/>
      <p:boldItalic r:id="rId16"/>
    </p:embeddedFont>
    <p:embeddedFont>
      <p:font typeface="Space Mono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47" d="100"/>
          <a:sy n="47" d="100"/>
        </p:scale>
        <p:origin x="4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5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EAE-9ACF-4870-96B2-2FDD755B4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bin"/><Relationship Id="rId7" Type="http://schemas.openxmlformats.org/officeDocument/2006/relationships/image" Target="../media/image6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bin"/><Relationship Id="rId5" Type="http://schemas.openxmlformats.org/officeDocument/2006/relationships/image" Target="../media/image4.bin"/><Relationship Id="rId4" Type="http://schemas.openxmlformats.org/officeDocument/2006/relationships/image" Target="../media/image3.bin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bin"/><Relationship Id="rId4" Type="http://schemas.openxmlformats.org/officeDocument/2006/relationships/image" Target="../media/image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bin"/><Relationship Id="rId329" Type="http://schemas.openxmlformats.org/officeDocument/2006/relationships/image" Target="../media/image76.bin"/><Relationship Id="rId3" Type="http://schemas.openxmlformats.org/officeDocument/2006/relationships/image" Target="../media/image2.bin"/><Relationship Id="rId324" Type="http://schemas.openxmlformats.org/officeDocument/2006/relationships/image" Target="../media/image73.bin"/><Relationship Id="rId332" Type="http://schemas.openxmlformats.org/officeDocument/2006/relationships/image" Target="../media/image80.bin"/><Relationship Id="rId340" Type="http://schemas.openxmlformats.org/officeDocument/2006/relationships/image" Target="../media/image153.bin"/><Relationship Id="rId7" Type="http://schemas.openxmlformats.org/officeDocument/2006/relationships/image" Target="../media/image69.bin"/><Relationship Id="rId323" Type="http://schemas.openxmlformats.org/officeDocument/2006/relationships/image" Target="../media/image71.bin"/><Relationship Id="rId328" Type="http://schemas.openxmlformats.org/officeDocument/2006/relationships/image" Target="../media/image75.bin"/><Relationship Id="rId2" Type="http://schemas.openxmlformats.org/officeDocument/2006/relationships/image" Target="../media/image9.bin"/><Relationship Id="rId331" Type="http://schemas.openxmlformats.org/officeDocument/2006/relationships/image" Target="../media/image7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bin"/><Relationship Id="rId322" Type="http://schemas.openxmlformats.org/officeDocument/2006/relationships/image" Target="../media/image143.bin"/><Relationship Id="rId327" Type="http://schemas.openxmlformats.org/officeDocument/2006/relationships/image" Target="../media/image146.bin"/><Relationship Id="rId330" Type="http://schemas.openxmlformats.org/officeDocument/2006/relationships/image" Target="../media/image78.bin"/><Relationship Id="rId5" Type="http://schemas.openxmlformats.org/officeDocument/2006/relationships/image" Target="../media/image4.bin"/><Relationship Id="rId4" Type="http://schemas.openxmlformats.org/officeDocument/2006/relationships/image" Target="../media/image3.bin"/><Relationship Id="rId333" Type="http://schemas.openxmlformats.org/officeDocument/2006/relationships/image" Target="../media/image8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eg"/><Relationship Id="rId3" Type="http://schemas.openxmlformats.org/officeDocument/2006/relationships/image" Target="../media/image2.bin"/><Relationship Id="rId7" Type="http://schemas.openxmlformats.org/officeDocument/2006/relationships/image" Target="../media/image6.bin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bin"/><Relationship Id="rId5" Type="http://schemas.openxmlformats.org/officeDocument/2006/relationships/image" Target="../media/image4.bin"/><Relationship Id="rId4" Type="http://schemas.openxmlformats.org/officeDocument/2006/relationships/image" Target="../media/image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bin"/><Relationship Id="rId13" Type="http://schemas.openxmlformats.org/officeDocument/2006/relationships/image" Target="../media/image20.bin"/><Relationship Id="rId3" Type="http://schemas.openxmlformats.org/officeDocument/2006/relationships/image" Target="../media/image10.bin"/><Relationship Id="rId7" Type="http://schemas.openxmlformats.org/officeDocument/2006/relationships/image" Target="../media/image14.bin"/><Relationship Id="rId12" Type="http://schemas.openxmlformats.org/officeDocument/2006/relationships/image" Target="../media/image19.bin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bin"/><Relationship Id="rId11" Type="http://schemas.openxmlformats.org/officeDocument/2006/relationships/image" Target="../media/image18.bin"/><Relationship Id="rId5" Type="http://schemas.openxmlformats.org/officeDocument/2006/relationships/image" Target="../media/image12.bin"/><Relationship Id="rId10" Type="http://schemas.openxmlformats.org/officeDocument/2006/relationships/image" Target="../media/image17.bin"/><Relationship Id="rId4" Type="http://schemas.openxmlformats.org/officeDocument/2006/relationships/image" Target="../media/image11.bin"/><Relationship Id="rId9" Type="http://schemas.openxmlformats.org/officeDocument/2006/relationships/image" Target="../media/image16.bin"/><Relationship Id="rId14" Type="http://schemas.openxmlformats.org/officeDocument/2006/relationships/image" Target="../media/image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bin"/><Relationship Id="rId109" Type="http://schemas.openxmlformats.org/officeDocument/2006/relationships/image" Target="../media/image39.bin"/><Relationship Id="rId3" Type="http://schemas.openxmlformats.org/officeDocument/2006/relationships/image" Target="../media/image2.bin"/><Relationship Id="rId104" Type="http://schemas.openxmlformats.org/officeDocument/2006/relationships/image" Target="../media/image36.bin"/><Relationship Id="rId7" Type="http://schemas.openxmlformats.org/officeDocument/2006/relationships/image" Target="../media/image23.bin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bin"/><Relationship Id="rId110" Type="http://schemas.openxmlformats.org/officeDocument/2006/relationships/image" Target="../media/image29.bin"/><Relationship Id="rId5" Type="http://schemas.openxmlformats.org/officeDocument/2006/relationships/image" Target="../media/image4.bin"/><Relationship Id="rId114" Type="http://schemas.openxmlformats.org/officeDocument/2006/relationships/image" Target="../media/image42.bin"/><Relationship Id="rId99" Type="http://schemas.openxmlformats.org/officeDocument/2006/relationships/image" Target="../media/image33.bin"/><Relationship Id="rId101" Type="http://schemas.openxmlformats.org/officeDocument/2006/relationships/image" Target="../media/image27.bin"/><Relationship Id="rId4" Type="http://schemas.openxmlformats.org/officeDocument/2006/relationships/image" Target="../media/image3.bin"/><Relationship Id="rId9" Type="http://schemas.openxmlformats.org/officeDocument/2006/relationships/image" Target="../media/image25.bin"/><Relationship Id="rId100" Type="http://schemas.openxmlformats.org/officeDocument/2006/relationships/image" Target="../media/image26.bin"/><Relationship Id="rId105" Type="http://schemas.openxmlformats.org/officeDocument/2006/relationships/image" Target="../media/image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bin"/><Relationship Id="rId3" Type="http://schemas.openxmlformats.org/officeDocument/2006/relationships/image" Target="../media/image2.bin"/><Relationship Id="rId7" Type="http://schemas.openxmlformats.org/officeDocument/2006/relationships/image" Target="../media/image23.bin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bin"/><Relationship Id="rId5" Type="http://schemas.openxmlformats.org/officeDocument/2006/relationships/image" Target="../media/image4.bin"/><Relationship Id="rId4" Type="http://schemas.openxmlformats.org/officeDocument/2006/relationships/image" Target="../media/image3.bin"/><Relationship Id="rId9" Type="http://schemas.openxmlformats.org/officeDocument/2006/relationships/image" Target="../media/image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bin"/><Relationship Id="rId13" Type="http://schemas.openxmlformats.org/officeDocument/2006/relationships/image" Target="../media/image43.bin"/><Relationship Id="rId3" Type="http://schemas.openxmlformats.org/officeDocument/2006/relationships/image" Target="../media/image5.bin"/><Relationship Id="rId7" Type="http://schemas.openxmlformats.org/officeDocument/2006/relationships/image" Target="../media/image34.bin"/><Relationship Id="rId12" Type="http://schemas.openxmlformats.org/officeDocument/2006/relationships/image" Target="../media/image41.bin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bin"/><Relationship Id="rId11" Type="http://schemas.openxmlformats.org/officeDocument/2006/relationships/image" Target="../media/image40.bin"/><Relationship Id="rId5" Type="http://schemas.openxmlformats.org/officeDocument/2006/relationships/image" Target="../media/image31.bin"/><Relationship Id="rId10" Type="http://schemas.openxmlformats.org/officeDocument/2006/relationships/image" Target="../media/image38.bin"/><Relationship Id="rId4" Type="http://schemas.openxmlformats.org/officeDocument/2006/relationships/image" Target="../media/image6.bin"/><Relationship Id="rId9" Type="http://schemas.openxmlformats.org/officeDocument/2006/relationships/image" Target="../media/image37.bin"/><Relationship Id="rId14" Type="http://schemas.openxmlformats.org/officeDocument/2006/relationships/image" Target="../media/image4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bin"/><Relationship Id="rId184" Type="http://schemas.openxmlformats.org/officeDocument/2006/relationships/image" Target="../media/image49.bin"/><Relationship Id="rId189" Type="http://schemas.openxmlformats.org/officeDocument/2006/relationships/image" Target="../media/image51.bin"/><Relationship Id="rId3" Type="http://schemas.openxmlformats.org/officeDocument/2006/relationships/image" Target="../media/image2.bin"/><Relationship Id="rId188" Type="http://schemas.openxmlformats.org/officeDocument/2006/relationships/image" Target="../media/image50.bin"/><Relationship Id="rId7" Type="http://schemas.openxmlformats.org/officeDocument/2006/relationships/image" Target="../media/image45.jpeg"/><Relationship Id="rId183" Type="http://schemas.openxmlformats.org/officeDocument/2006/relationships/image" Target="../media/image48.bin"/><Relationship Id="rId2" Type="http://schemas.openxmlformats.org/officeDocument/2006/relationships/image" Target="../media/image9.bin"/><Relationship Id="rId179" Type="http://schemas.openxmlformats.org/officeDocument/2006/relationships/image" Target="../media/image72.bin"/><Relationship Id="rId182" Type="http://schemas.openxmlformats.org/officeDocument/2006/relationships/image" Target="../media/image74.bin"/><Relationship Id="rId187" Type="http://schemas.openxmlformats.org/officeDocument/2006/relationships/image" Target="../media/image7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bin"/><Relationship Id="rId190" Type="http://schemas.openxmlformats.org/officeDocument/2006/relationships/image" Target="../media/image52.bin"/><Relationship Id="rId5" Type="http://schemas.openxmlformats.org/officeDocument/2006/relationships/image" Target="../media/image4.bin"/><Relationship Id="rId4" Type="http://schemas.openxmlformats.org/officeDocument/2006/relationships/image" Target="../media/image3.bin"/><Relationship Id="rId180" Type="http://schemas.openxmlformats.org/officeDocument/2006/relationships/image" Target="../media/image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bin"/><Relationship Id="rId219" Type="http://schemas.openxmlformats.org/officeDocument/2006/relationships/image" Target="../media/image56.bin"/><Relationship Id="rId3" Type="http://schemas.openxmlformats.org/officeDocument/2006/relationships/image" Target="../media/image2.bin"/><Relationship Id="rId7" Type="http://schemas.openxmlformats.org/officeDocument/2006/relationships/image" Target="../media/image23.bin"/><Relationship Id="rId218" Type="http://schemas.openxmlformats.org/officeDocument/2006/relationships/image" Target="../media/image92.bin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bin"/><Relationship Id="rId11" Type="http://schemas.openxmlformats.org/officeDocument/2006/relationships/image" Target="../media/image55.bin"/><Relationship Id="rId220" Type="http://schemas.openxmlformats.org/officeDocument/2006/relationships/image" Target="../media/image57.bin"/><Relationship Id="rId225" Type="http://schemas.openxmlformats.org/officeDocument/2006/relationships/image" Target="../media/image59.bin"/><Relationship Id="rId5" Type="http://schemas.openxmlformats.org/officeDocument/2006/relationships/image" Target="../media/image4.bin"/><Relationship Id="rId10" Type="http://schemas.openxmlformats.org/officeDocument/2006/relationships/image" Target="../media/image54.bin"/><Relationship Id="rId224" Type="http://schemas.openxmlformats.org/officeDocument/2006/relationships/image" Target="../media/image58.bin"/><Relationship Id="rId4" Type="http://schemas.openxmlformats.org/officeDocument/2006/relationships/image" Target="../media/image3.bin"/><Relationship Id="rId9" Type="http://schemas.openxmlformats.org/officeDocument/2006/relationships/image" Target="../media/image53.jpeg"/><Relationship Id="rId223" Type="http://schemas.openxmlformats.org/officeDocument/2006/relationships/image" Target="../media/image95.bin"/><Relationship Id="rId228" Type="http://schemas.openxmlformats.org/officeDocument/2006/relationships/image" Target="../media/image9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bin"/><Relationship Id="rId252" Type="http://schemas.openxmlformats.org/officeDocument/2006/relationships/image" Target="../media/image63.bin"/><Relationship Id="rId3" Type="http://schemas.openxmlformats.org/officeDocument/2006/relationships/image" Target="../media/image2.bin"/><Relationship Id="rId251" Type="http://schemas.openxmlformats.org/officeDocument/2006/relationships/image" Target="../media/image109.bin"/><Relationship Id="rId256" Type="http://schemas.openxmlformats.org/officeDocument/2006/relationships/image" Target="../media/image112.bin"/><Relationship Id="rId7" Type="http://schemas.openxmlformats.org/officeDocument/2006/relationships/image" Target="../media/image23.bin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bin"/><Relationship Id="rId11" Type="http://schemas.openxmlformats.org/officeDocument/2006/relationships/image" Target="../media/image62.bin"/><Relationship Id="rId5" Type="http://schemas.openxmlformats.org/officeDocument/2006/relationships/image" Target="../media/image4.bin"/><Relationship Id="rId10" Type="http://schemas.openxmlformats.org/officeDocument/2006/relationships/image" Target="../media/image61.bin"/><Relationship Id="rId253" Type="http://schemas.openxmlformats.org/officeDocument/2006/relationships/image" Target="../media/image64.bin"/><Relationship Id="rId4" Type="http://schemas.openxmlformats.org/officeDocument/2006/relationships/image" Target="../media/image3.bin"/><Relationship Id="rId9" Type="http://schemas.openxmlformats.org/officeDocument/2006/relationships/image" Target="../media/image6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bin"/><Relationship Id="rId3" Type="http://schemas.openxmlformats.org/officeDocument/2006/relationships/image" Target="../media/image2.bin"/><Relationship Id="rId277" Type="http://schemas.openxmlformats.org/officeDocument/2006/relationships/image" Target="../media/image67.bin"/><Relationship Id="rId7" Type="http://schemas.openxmlformats.org/officeDocument/2006/relationships/image" Target="../media/image23.bin"/><Relationship Id="rId2" Type="http://schemas.openxmlformats.org/officeDocument/2006/relationships/image" Target="../media/image9.bin"/><Relationship Id="rId276" Type="http://schemas.openxmlformats.org/officeDocument/2006/relationships/image" Target="../media/image6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bin"/><Relationship Id="rId5" Type="http://schemas.openxmlformats.org/officeDocument/2006/relationships/image" Target="../media/image4.bin"/><Relationship Id="rId275" Type="http://schemas.openxmlformats.org/officeDocument/2006/relationships/image" Target="../media/image121.bin"/><Relationship Id="rId4" Type="http://schemas.openxmlformats.org/officeDocument/2006/relationships/image" Target="../media/image3.bin"/><Relationship Id="rId9" Type="http://schemas.openxmlformats.org/officeDocument/2006/relationships/image" Target="../media/image65.bin"/><Relationship Id="rId278" Type="http://schemas.openxmlformats.org/officeDocument/2006/relationships/image" Target="../media/image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0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3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3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30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9810750" y="0"/>
            <a:ext cx="2524125" cy="5143500"/>
          </a:xfrm>
          <a:prstGeom prst="rect">
            <a:avLst/>
          </a:prstGeom>
        </p:spPr>
      </p:pic>
      <p:pic>
        <p:nvPicPr>
          <p:cNvPr id="3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4173200" y="4924425"/>
            <a:ext cx="4114800" cy="5362575"/>
          </a:xfrm>
          <a:prstGeom prst="rect">
            <a:avLst/>
          </a:prstGeom>
        </p:spPr>
      </p:pic>
      <p:pic>
        <p:nvPicPr>
          <p:cNvPr id="308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4895" y="1409700"/>
            <a:ext cx="7950630" cy="7259956"/>
          </a:xfrm>
          <a:prstGeom prst="rect">
            <a:avLst/>
          </a:prstGeom>
        </p:spPr>
      </p:pic>
      <p:sp>
        <p:nvSpPr>
          <p:cNvPr id="309" name="Presenter Name-42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4" y="774382"/>
            <a:ext cx="4609940" cy="47448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3600" b="1" spc="54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The AI Alchemists</a:t>
            </a:r>
          </a:p>
        </p:txBody>
      </p:sp>
      <p:sp>
        <p:nvSpPr>
          <p:cNvPr id="311" name="Awesome Presentation Title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7122128"/>
            <a:ext cx="8453438" cy="1352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84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AI-Based Cloud Resource Auto-Scheduler</a:t>
            </a:r>
          </a:p>
        </p:txBody>
      </p:sp>
      <p:sp>
        <p:nvSpPr>
          <p:cNvPr id="313" name="A small sentence which explains all about this presentation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8694801"/>
            <a:ext cx="8453438" cy="800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dirty="0">
                <a:solidFill>
                  <a:srgbClr val="F1F1F1">
                    <a:alpha val="100000"/>
                  </a:srgbClr>
                </a:solidFill>
                <a:latin typeface="Space Mono" panose="00000700000000000000" pitchFamily="2" charset="0"/>
              </a:rPr>
              <a:t>A predictive AI model for dynamic cloud resource management to optimize costs and efficiency.</a:t>
            </a:r>
          </a:p>
        </p:txBody>
      </p:sp>
      <p:pic>
        <p:nvPicPr>
          <p:cNvPr id="5" name="Picture 4" descr="A black logo with a black background&#10;&#10;Description automatically generated">
            <a:extLst>
              <a:ext uri="{FF2B5EF4-FFF2-40B4-BE49-F238E27FC236}">
                <a16:creationId xmlns:a16="http://schemas.microsoft.com/office/drawing/2014/main" id="{82FAC12D-B35A-AD20-D3B5-1AEE2ADD4F5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3905774"/>
            <a:ext cx="3530600" cy="2844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 0.046296284 L 0 -1.4128508E-08 E" pathEditMode="relative" ptsTypes="">
                                      <p:cBhvr>
                                        <p:cTn id="27" dur="8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 0.04629172 L 0 -4.577637E-06 E" pathEditMode="relative" ptsTypes="">
                                      <p:cBhvr>
                                        <p:cTn id="32" dur="8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.046297822 L 0 1.5258789E-06 E" pathEditMode="relative" ptsTypes="">
                                      <p:cBhvr>
                                        <p:cTn id="37" dur="8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1" grpId="0"/>
      <p:bldP spid="3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2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-54441" y="0"/>
            <a:ext cx="18288000" cy="10287000"/>
          </a:xfrm>
          <a:prstGeom prst="rect">
            <a:avLst/>
          </a:prstGeom>
        </p:spPr>
      </p:pic>
      <p:pic>
        <p:nvPicPr>
          <p:cNvPr id="6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1430000" y="0"/>
            <a:ext cx="2524125" cy="5143500"/>
          </a:xfrm>
          <a:prstGeom prst="rect">
            <a:avLst/>
          </a:prstGeom>
        </p:spPr>
      </p:pic>
      <p:pic>
        <p:nvPicPr>
          <p:cNvPr id="6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4173200" y="4924425"/>
            <a:ext cx="4114800" cy="5362575"/>
          </a:xfrm>
          <a:prstGeom prst="rect">
            <a:avLst/>
          </a:prstGeom>
        </p:spPr>
      </p:pic>
      <p:pic>
        <p:nvPicPr>
          <p:cNvPr id="6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2252874" y="800100"/>
            <a:ext cx="6035130" cy="8686800"/>
          </a:xfrm>
          <a:prstGeom prst="rect">
            <a:avLst/>
          </a:prstGeom>
        </p:spPr>
      </p:pic>
      <p:sp>
        <p:nvSpPr>
          <p:cNvPr id="628" name="Heading-0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44637" y="2089051"/>
            <a:ext cx="4467159" cy="34547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Challenge 1: Data Availability</a:t>
            </a:r>
          </a:p>
        </p:txBody>
      </p:sp>
      <p:sp>
        <p:nvSpPr>
          <p:cNvPr id="650" name="Click here to edit title-42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020675" y="2514600"/>
            <a:ext cx="4529138" cy="136056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5292"/>
              </a:lnSpc>
            </a:pPr>
            <a:r>
              <a:rPr lang="en-US" sz="5400" b="1" spc="84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Challenges &amp; Solutions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979721-8A41-CB7D-249B-388F6405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95143"/>
              </p:ext>
            </p:extLst>
          </p:nvPr>
        </p:nvGraphicFramePr>
        <p:xfrm>
          <a:off x="683745" y="1165860"/>
          <a:ext cx="9650699" cy="79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899">
                  <a:extLst>
                    <a:ext uri="{9D8B030D-6E8A-4147-A177-3AD203B41FA5}">
                      <a16:colId xmlns:a16="http://schemas.microsoft.com/office/drawing/2014/main" val="2093061916"/>
                    </a:ext>
                  </a:extLst>
                </a:gridCol>
                <a:gridCol w="4466800">
                  <a:extLst>
                    <a:ext uri="{9D8B030D-6E8A-4147-A177-3AD203B41FA5}">
                      <a16:colId xmlns:a16="http://schemas.microsoft.com/office/drawing/2014/main" val="2693691900"/>
                    </a:ext>
                  </a:extLst>
                </a:gridCol>
              </a:tblGrid>
              <a:tr h="2911423">
                <a:tc>
                  <a:txBody>
                    <a:bodyPr/>
                    <a:lstStyle/>
                    <a:p>
                      <a:r>
                        <a:rPr lang="en-IN" sz="2800" dirty="0"/>
                        <a:t>Challenge 1: Data Availability</a:t>
                      </a:r>
                    </a:p>
                  </a:txBody>
                  <a:tcPr>
                    <a:solidFill>
                      <a:srgbClr val="1D46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Difficulty in gathering enough historical data to build an accurate prediction model.</a:t>
                      </a:r>
                      <a:br>
                        <a:rPr lang="en-US" sz="2400" dirty="0"/>
                      </a:br>
                      <a:br>
                        <a:rPr lang="en-US" sz="2400" dirty="0"/>
                      </a:br>
                      <a:r>
                        <a:rPr lang="en-US" sz="2400" dirty="0"/>
                        <a:t>Solution: Use cloud provider’s built-in monitoring tools and public datasets, and simulate data where necessary.</a:t>
                      </a:r>
                      <a:endParaRPr lang="en-IN" sz="2400" dirty="0"/>
                    </a:p>
                  </a:txBody>
                  <a:tcPr>
                    <a:solidFill>
                      <a:srgbClr val="1D4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4667"/>
                  </a:ext>
                </a:extLst>
              </a:tr>
              <a:tr h="2211114">
                <a:tc>
                  <a:txBody>
                    <a:bodyPr/>
                    <a:lstStyle/>
                    <a:p>
                      <a:r>
                        <a:rPr lang="en-IN" sz="2800" b="1" dirty="0"/>
                        <a:t>Challenge 2:</a:t>
                      </a:r>
                    </a:p>
                    <a:p>
                      <a:r>
                        <a:rPr lang="en-IN" sz="2800" b="1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Initial predictions may not be fully accurate, leading to inefficient scaling.</a:t>
                      </a:r>
                      <a:br>
                        <a:rPr lang="en-US" sz="2400" dirty="0"/>
                      </a:br>
                      <a:br>
                        <a:rPr lang="en-US" sz="2400" dirty="0"/>
                      </a:br>
                      <a:r>
                        <a:rPr lang="en-US" sz="2400" dirty="0"/>
                        <a:t>Solution: Continuous monitoring and feedback to improve model performance over time.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8506"/>
                  </a:ext>
                </a:extLst>
              </a:tr>
              <a:tr h="221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Challenge 3:</a:t>
                      </a:r>
                      <a:br>
                        <a:rPr lang="en-IN" sz="2800" b="1" dirty="0"/>
                      </a:br>
                      <a:r>
                        <a:rPr lang="en-IN" sz="2800" b="1" dirty="0"/>
                        <a:t>Cloud Hosting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Different providers have varying APIs and scaling mechanisms.</a:t>
                      </a:r>
                      <a:br>
                        <a:rPr lang="en-US" sz="2400" dirty="0"/>
                      </a:br>
                      <a:br>
                        <a:rPr lang="en-US" sz="2400" dirty="0"/>
                      </a:br>
                      <a:r>
                        <a:rPr lang="en-US" sz="2400" dirty="0"/>
                        <a:t>Solution: Build abstraction layers to handle multiple cloud providers.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4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3.47222E-6 0.04629 L -3.47222E-6 2.59259E-6 " pathEditMode="relative" rAng="0" ptsTypes="AA">
                                      <p:cBhvr>
                                        <p:cTn id="18" dur="6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88889E-6 0.0463 L -3.88889E-6 -3.82716E-6 " pathEditMode="relative" rAng="0" ptsTypes="AA">
                                      <p:cBhvr>
                                        <p:cTn id="23" dur="2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/>
      <p:bldP spid="624" grpId="0"/>
      <p:bldP spid="625" grpId="0"/>
      <p:bldP spid="628" grpId="0"/>
      <p:bldP spid="6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65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65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66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4924425"/>
            <a:ext cx="4114800" cy="5362575"/>
          </a:xfrm>
          <a:prstGeom prst="rect">
            <a:avLst/>
          </a:prstGeom>
        </p:spPr>
      </p:pic>
      <p:pic>
        <p:nvPicPr>
          <p:cNvPr id="66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3322198" y="3429000"/>
            <a:ext cx="4162425" cy="6096000"/>
          </a:xfrm>
          <a:prstGeom prst="rect">
            <a:avLst/>
          </a:prstGeom>
        </p:spPr>
      </p:pic>
      <p:pic>
        <p:nvPicPr>
          <p:cNvPr id="663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D1721DED-4D10-40F4-9A34-A364F6157296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22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4856323" y="5094684"/>
            <a:ext cx="1097161" cy="1097161"/>
          </a:xfrm>
          <a:prstGeom prst="rect">
            <a:avLst/>
          </a:prstGeom>
        </p:spPr>
      </p:pic>
      <p:sp>
        <p:nvSpPr>
          <p:cNvPr id="66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922407" y="6725412"/>
            <a:ext cx="2976562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Market Potential for AI Solutions</a:t>
            </a:r>
          </a:p>
        </p:txBody>
      </p:sp>
      <p:sp>
        <p:nvSpPr>
          <p:cNvPr id="667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922407" y="7624572"/>
            <a:ext cx="2976562" cy="781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sz="12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There is a growing opportunity for AI-driven solutions within the cloud computing market.</a:t>
            </a:r>
          </a:p>
        </p:txBody>
      </p:sp>
      <p:pic>
        <p:nvPicPr>
          <p:cNvPr id="66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23">
            <a:alphaModFix/>
          </a:blip>
          <a:stretch/>
        </p:blipFill>
        <p:spPr>
          <a:xfrm>
            <a:off x="9156650" y="3429000"/>
            <a:ext cx="4162425" cy="6096000"/>
          </a:xfrm>
          <a:prstGeom prst="rect">
            <a:avLst/>
          </a:prstGeom>
        </p:spPr>
      </p:pic>
      <p:pic>
        <p:nvPicPr>
          <p:cNvPr id="671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24">
            <a:alphaModFix/>
            <a:extLst>
              <a:ext uri="{BD1B0AFB-793B-4F0A-8DD5-63C29899BB98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27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0690622" y="4966692"/>
            <a:ext cx="1097161" cy="1097161"/>
          </a:xfrm>
          <a:prstGeom prst="rect">
            <a:avLst/>
          </a:prstGeom>
        </p:spPr>
      </p:pic>
      <p:sp>
        <p:nvSpPr>
          <p:cNvPr id="673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756743" y="6597491"/>
            <a:ext cx="2976562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Cost and Efficiency Benefits</a:t>
            </a:r>
          </a:p>
        </p:txBody>
      </p:sp>
      <p:sp>
        <p:nvSpPr>
          <p:cNvPr id="675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756743" y="7496651"/>
            <a:ext cx="2976562" cy="1038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sz="12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Minimizing idle resources leads to significant cost savings and improved efficiency.</a:t>
            </a:r>
          </a:p>
        </p:txBody>
      </p:sp>
      <p:pic>
        <p:nvPicPr>
          <p:cNvPr id="67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28">
            <a:alphaModFix/>
          </a:blip>
          <a:stretch/>
        </p:blipFill>
        <p:spPr>
          <a:xfrm>
            <a:off x="12845948" y="6000750"/>
            <a:ext cx="952500" cy="952500"/>
          </a:xfrm>
          <a:prstGeom prst="rect">
            <a:avLst/>
          </a:prstGeom>
        </p:spPr>
      </p:pic>
      <p:pic>
        <p:nvPicPr>
          <p:cNvPr id="67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29">
            <a:alphaModFix/>
          </a:blip>
          <a:stretch/>
        </p:blipFill>
        <p:spPr>
          <a:xfrm>
            <a:off x="13131698" y="6457950"/>
            <a:ext cx="342900" cy="38100"/>
          </a:xfrm>
          <a:prstGeom prst="rect">
            <a:avLst/>
          </a:prstGeom>
        </p:spPr>
      </p:pic>
      <p:pic>
        <p:nvPicPr>
          <p:cNvPr id="680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0">
            <a:alphaModFix/>
          </a:blip>
          <a:stretch/>
        </p:blipFill>
        <p:spPr>
          <a:xfrm>
            <a:off x="13361022" y="6450036"/>
            <a:ext cx="141440" cy="141439"/>
          </a:xfrm>
          <a:prstGeom prst="rect">
            <a:avLst/>
          </a:prstGeom>
        </p:spPr>
      </p:pic>
      <p:pic>
        <p:nvPicPr>
          <p:cNvPr id="682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1">
            <a:alphaModFix/>
          </a:blip>
          <a:stretch/>
        </p:blipFill>
        <p:spPr>
          <a:xfrm>
            <a:off x="13361022" y="6362376"/>
            <a:ext cx="141440" cy="141439"/>
          </a:xfrm>
          <a:prstGeom prst="rect">
            <a:avLst/>
          </a:prstGeom>
        </p:spPr>
      </p:pic>
      <p:pic>
        <p:nvPicPr>
          <p:cNvPr id="68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2">
            <a:alphaModFix/>
          </a:blip>
          <a:stretch/>
        </p:blipFill>
        <p:spPr>
          <a:xfrm>
            <a:off x="4991100" y="3429000"/>
            <a:ext cx="4162425" cy="6096000"/>
          </a:xfrm>
          <a:prstGeom prst="rect">
            <a:avLst/>
          </a:prstGeom>
        </p:spPr>
      </p:pic>
      <p:pic>
        <p:nvPicPr>
          <p:cNvPr id="686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3">
            <a:alphaModFix/>
            <a:extLst>
              <a:ext uri="{F9DA6167-146F-413B-8F32-B78CB00E18DC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40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6525072" y="4721275"/>
            <a:ext cx="1097161" cy="1097161"/>
          </a:xfrm>
          <a:prstGeom prst="rect">
            <a:avLst/>
          </a:prstGeom>
        </p:spPr>
      </p:pic>
      <p:sp>
        <p:nvSpPr>
          <p:cNvPr id="688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591175" y="6352032"/>
            <a:ext cx="2976562" cy="15049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Predictive Analytics in Resource Management</a:t>
            </a:r>
          </a:p>
        </p:txBody>
      </p:sp>
      <p:sp>
        <p:nvSpPr>
          <p:cNvPr id="69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591175" y="7997952"/>
            <a:ext cx="2976562" cy="781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sz="12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Utilizing predictive analytics enhances decision-making in resource allocation.</a:t>
            </a:r>
          </a:p>
        </p:txBody>
      </p:sp>
      <p:pic>
        <p:nvPicPr>
          <p:cNvPr id="69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28">
            <a:alphaModFix/>
          </a:blip>
          <a:stretch/>
        </p:blipFill>
        <p:spPr>
          <a:xfrm>
            <a:off x="8680400" y="6000750"/>
            <a:ext cx="952500" cy="952500"/>
          </a:xfrm>
          <a:prstGeom prst="rect">
            <a:avLst/>
          </a:prstGeom>
        </p:spPr>
      </p:pic>
      <p:pic>
        <p:nvPicPr>
          <p:cNvPr id="69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29">
            <a:alphaModFix/>
          </a:blip>
          <a:stretch/>
        </p:blipFill>
        <p:spPr>
          <a:xfrm>
            <a:off x="8966150" y="6457950"/>
            <a:ext cx="342900" cy="38100"/>
          </a:xfrm>
          <a:prstGeom prst="rect">
            <a:avLst/>
          </a:prstGeom>
        </p:spPr>
      </p:pic>
      <p:pic>
        <p:nvPicPr>
          <p:cNvPr id="695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0">
            <a:alphaModFix/>
          </a:blip>
          <a:stretch/>
        </p:blipFill>
        <p:spPr>
          <a:xfrm>
            <a:off x="9195468" y="6450036"/>
            <a:ext cx="141439" cy="141439"/>
          </a:xfrm>
          <a:prstGeom prst="rect">
            <a:avLst/>
          </a:prstGeom>
        </p:spPr>
      </p:pic>
      <p:pic>
        <p:nvPicPr>
          <p:cNvPr id="697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1">
            <a:alphaModFix/>
          </a:blip>
          <a:stretch/>
        </p:blipFill>
        <p:spPr>
          <a:xfrm>
            <a:off x="9195468" y="6362376"/>
            <a:ext cx="141439" cy="141439"/>
          </a:xfrm>
          <a:prstGeom prst="rect">
            <a:avLst/>
          </a:prstGeom>
        </p:spPr>
      </p:pic>
      <p:sp>
        <p:nvSpPr>
          <p:cNvPr id="699" name="Click here to edit title-42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943475" y="762000"/>
            <a:ext cx="11768138" cy="13430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8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Conclusion: Key Takeaways for Stakeholders</a:t>
            </a:r>
          </a:p>
        </p:txBody>
      </p:sp>
      <p:sp>
        <p:nvSpPr>
          <p:cNvPr id="701" name="Click here to edit subtitle-40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943475" y="2171700"/>
            <a:ext cx="11768138" cy="800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Insights on the impact of predictive analytics in cloud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-1.7166137E-06 0.046296295 L -1.7166137E-06 0 E" pathEditMode="relative" ptsTypes="">
                                      <p:cBhvr>
                                        <p:cTn id="21" dur="6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-2.5431316E-06 0.046299405 L -2.5431316E-06 3.1082718E-06 E" pathEditMode="relative" ptsTypes="">
                                      <p:cBhvr>
                                        <p:cTn id="26" dur="6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-1.7166137E-06 0.046299405 L -1.7166137E-06 3.1082718E-06 E" pathEditMode="relative" ptsTypes="">
                                      <p:cBhvr>
                                        <p:cTn id="31" dur="6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-1.7166137E-06 0.04629946 L -1.7166137E-06 3.1647858E-06 E" pathEditMode="relative" ptsTypes="">
                                      <p:cBhvr>
                                        <p:cTn id="36" dur="6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48403E-06 0.046296295 L 1.748403E-06 0 E" pathEditMode="relative" ptsTypes="">
                                      <p:cBhvr>
                                        <p:cTn id="41" dur="6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8.9009603E-07 0.046296295 L 8.9009603E-07 0 E" pathEditMode="relative" ptsTypes="">
                                      <p:cBhvr>
                                        <p:cTn id="46" dur="6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801921E-06 0.046296295 L 1.7801921E-06 0 E" pathEditMode="relative" ptsTypes="">
                                      <p:cBhvr>
                                        <p:cTn id="51" dur="6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801921E-06 0.046296354 L 1.7801921E-06 5.6514033E-08 E" pathEditMode="relative" ptsTypes="">
                                      <p:cBhvr>
                                        <p:cTn id="56" dur="6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accel="50000" decel="5000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animMotion origin="layout" path="M -8.2651775E-07 0.046296295 L -8.2651775E-07 0 E" pathEditMode="relative" ptsTypes="">
                                      <p:cBhvr>
                                        <p:cTn id="64" dur="6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accel="50000" decel="5000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animMotion origin="layout" path="M -8.2651775E-07 0.046296354 L -8.2651775E-07 5.6514033E-08 E" pathEditMode="relative" ptsTypes="">
                                      <p:cBhvr>
                                        <p:cTn id="69" dur="6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accel="50000" decel="5000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6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animMotion origin="layout" path="M -8.2651775E-07 0.046296295 L -8.2651775E-07 0 E" pathEditMode="relative" ptsTypes="">
                                      <p:cBhvr>
                                        <p:cTn id="74" dur="6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6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79" dur="6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6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8.2651775E-07 0.046299405 L -8.2651775E-07 3.1082718E-06 E" pathEditMode="relative" ptsTypes="">
                                      <p:cBhvr>
                                        <p:cTn id="84" dur="6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3.1789146E-08 0.046299405 L 3.1789146E-08 3.1082718E-06 E" pathEditMode="relative" ptsTypes="">
                                      <p:cBhvr>
                                        <p:cTn id="89" dur="6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6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3.1789146E-08 0.046299405 L 3.1789146E-08 3.1082718E-06 E" pathEditMode="relative" ptsTypes="">
                                      <p:cBhvr>
                                        <p:cTn id="94" dur="6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accel="50000" decel="50000" fill="hold" nodeType="withEffect">
                                  <p:stCondLst>
                                    <p:cond delay="224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nodeType="withEffect">
                                  <p:stCondLst>
                                    <p:cond delay="2240"/>
                                  </p:stCondLst>
                                  <p:childTnLst>
                                    <p:animMotion origin="layout" path="M -2.5749207E-06 0.046296295 L -2.5749207E-06 0 E" pathEditMode="relative" ptsTypes="">
                                      <p:cBhvr>
                                        <p:cTn id="102" dur="6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accel="50000" decel="50000" fill="hold" nodeType="withEffect">
                                  <p:stCondLst>
                                    <p:cond delay="224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6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nodeType="withEffect">
                                  <p:stCondLst>
                                    <p:cond delay="2240"/>
                                  </p:stCondLst>
                                  <p:childTnLst>
                                    <p:animMotion origin="layout" path="M -2.5749207E-06 0.046296354 L -2.5749207E-06 5.6514033E-08 E" pathEditMode="relative" ptsTypes="">
                                      <p:cBhvr>
                                        <p:cTn id="107" dur="6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accel="50000" decel="50000" fill="hold" nodeType="withEffect">
                                  <p:stCondLst>
                                    <p:cond delay="224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6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accel="50000" decel="50000" fill="hold" nodeType="withEffect">
                                  <p:stCondLst>
                                    <p:cond delay="2240"/>
                                  </p:stCondLst>
                                  <p:childTnLst>
                                    <p:animMotion origin="layout" path="M -2.5749207E-06 0.046296295 L -2.5749207E-06 0 E" pathEditMode="relative" ptsTypes="">
                                      <p:cBhvr>
                                        <p:cTn id="112" dur="6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117" dur="2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122" dur="2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0"/>
      <p:bldP spid="658" grpId="0"/>
      <p:bldP spid="659" grpId="0"/>
      <p:bldP spid="660" grpId="0"/>
      <p:bldP spid="661" grpId="0"/>
      <p:bldP spid="663" grpId="0"/>
      <p:bldP spid="665" grpId="0"/>
      <p:bldP spid="667" grpId="0"/>
      <p:bldP spid="669" grpId="0"/>
      <p:bldP spid="671" grpId="0"/>
      <p:bldP spid="673" grpId="0"/>
      <p:bldP spid="675" grpId="0"/>
      <p:bldP spid="677" grpId="0"/>
      <p:bldP spid="678" grpId="0"/>
      <p:bldP spid="680" grpId="0"/>
      <p:bldP spid="682" grpId="0"/>
      <p:bldP spid="684" grpId="0"/>
      <p:bldP spid="686" grpId="0"/>
      <p:bldP spid="688" grpId="0"/>
      <p:bldP spid="690" grpId="0"/>
      <p:bldP spid="692" grpId="0"/>
      <p:bldP spid="693" grpId="0"/>
      <p:bldP spid="695" grpId="0"/>
      <p:bldP spid="697" grpId="0"/>
      <p:bldP spid="699" grpId="0"/>
      <p:bldP spid="7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70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7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70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7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9810750" y="0"/>
            <a:ext cx="2524125" cy="5143500"/>
          </a:xfrm>
          <a:prstGeom prst="rect">
            <a:avLst/>
          </a:prstGeom>
        </p:spPr>
      </p:pic>
      <p:pic>
        <p:nvPicPr>
          <p:cNvPr id="71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4173200" y="4924425"/>
            <a:ext cx="4114800" cy="5362575"/>
          </a:xfrm>
          <a:prstGeom prst="rect">
            <a:avLst/>
          </a:prstGeom>
        </p:spPr>
      </p:pic>
      <p:pic>
        <p:nvPicPr>
          <p:cNvPr id="711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4250" y="3028950"/>
            <a:ext cx="6343650" cy="4229100"/>
          </a:xfrm>
          <a:prstGeom prst="roundRect">
            <a:avLst/>
          </a:prstGeom>
        </p:spPr>
      </p:pic>
      <p:sp>
        <p:nvSpPr>
          <p:cNvPr id="712" name="Thank You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6798278"/>
            <a:ext cx="8453438" cy="79508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156"/>
              </a:lnSpc>
            </a:pPr>
            <a:r>
              <a:rPr lang="en-US" sz="5400" b="1" spc="108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Thank you</a:t>
            </a:r>
          </a:p>
        </p:txBody>
      </p:sp>
      <p:sp>
        <p:nvSpPr>
          <p:cNvPr id="714" name="A small sentence which explains all about this presentation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8694801"/>
            <a:ext cx="8453438" cy="800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Leverage AI for Efficient Resource Allocation and Cost Savings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2.22222E-6 0.0463 L -2.22222E-6 -2.71605E-6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.046297822 L 0 1.5258789E-06 E" pathEditMode="relative" ptsTypes="">
                                      <p:cBhvr>
                                        <p:cTn id="32" dur="8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" grpId="0"/>
      <p:bldP spid="707" grpId="0"/>
      <p:bldP spid="708" grpId="0"/>
      <p:bldP spid="709" grpId="0"/>
      <p:bldP spid="710" grpId="0"/>
      <p:bldP spid="711" grpId="0"/>
      <p:bldP spid="712" grpId="0"/>
      <p:bldP spid="7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3429000"/>
            <a:ext cx="18288000" cy="1524000"/>
          </a:xfrm>
          <a:prstGeom prst="rect">
            <a:avLst/>
          </a:prstGeom>
        </p:spPr>
      </p:pic>
      <p:pic>
        <p:nvPicPr>
          <p:cNvPr id="32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00100" y="3048000"/>
            <a:ext cx="3962400" cy="6438900"/>
          </a:xfrm>
          <a:prstGeom prst="rect">
            <a:avLst/>
          </a:prstGeom>
        </p:spPr>
      </p:pic>
      <p:pic>
        <p:nvPicPr>
          <p:cNvPr id="322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609600" y="3048000"/>
            <a:ext cx="190500" cy="381000"/>
          </a:xfrm>
          <a:prstGeom prst="rect">
            <a:avLst/>
          </a:prstGeom>
        </p:spPr>
      </p:pic>
      <p:pic>
        <p:nvPicPr>
          <p:cNvPr id="324" name="image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1181100" y="3429000"/>
            <a:ext cx="3200400" cy="2514600"/>
          </a:xfrm>
          <a:prstGeom prst="rect">
            <a:avLst/>
          </a:prstGeom>
        </p:spPr>
      </p:pic>
      <p:pic>
        <p:nvPicPr>
          <p:cNvPr id="32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3695700" y="3657600"/>
            <a:ext cx="457200" cy="457200"/>
          </a:xfrm>
          <a:prstGeom prst="rect">
            <a:avLst/>
          </a:prstGeom>
        </p:spPr>
      </p:pic>
      <p:sp>
        <p:nvSpPr>
          <p:cNvPr id="328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801999" y="3706178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spc="19" dirty="0">
                <a:solidFill>
                  <a:srgbClr val="1D46F3">
                    <a:alpha val="100000"/>
                  </a:srgbClr>
                </a:solidFill>
                <a:latin typeface="Space Mono" panose="00000700000000000000" pitchFamily="2" charset="0"/>
              </a:rPr>
              <a:t>1</a:t>
            </a:r>
          </a:p>
        </p:txBody>
      </p:sp>
      <p:sp>
        <p:nvSpPr>
          <p:cNvPr id="330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33475" y="6477000"/>
            <a:ext cx="3309938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Predictive Analysis</a:t>
            </a:r>
          </a:p>
        </p:txBody>
      </p:sp>
      <p:sp>
        <p:nvSpPr>
          <p:cNvPr id="332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33475" y="7002780"/>
            <a:ext cx="330993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AI models analyze historical data to forecast future cloud resource demand.</a:t>
            </a:r>
          </a:p>
        </p:txBody>
      </p:sp>
      <p:pic>
        <p:nvPicPr>
          <p:cNvPr id="33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5043488" y="3048000"/>
            <a:ext cx="3962400" cy="6438900"/>
          </a:xfrm>
          <a:prstGeom prst="rect">
            <a:avLst/>
          </a:prstGeom>
        </p:spPr>
      </p:pic>
      <p:pic>
        <p:nvPicPr>
          <p:cNvPr id="336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4852988" y="3048000"/>
            <a:ext cx="190500" cy="381000"/>
          </a:xfrm>
          <a:prstGeom prst="rect">
            <a:avLst/>
          </a:prstGeom>
        </p:spPr>
      </p:pic>
      <p:pic>
        <p:nvPicPr>
          <p:cNvPr id="338" name="image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0">
            <a:alphaModFix/>
          </a:blip>
          <a:stretch/>
        </p:blipFill>
        <p:spPr>
          <a:xfrm>
            <a:off x="5424488" y="3429000"/>
            <a:ext cx="3200400" cy="2514600"/>
          </a:xfrm>
          <a:prstGeom prst="rect">
            <a:avLst/>
          </a:prstGeom>
        </p:spPr>
      </p:pic>
      <p:pic>
        <p:nvPicPr>
          <p:cNvPr id="34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7939088" y="3657600"/>
            <a:ext cx="457200" cy="457200"/>
          </a:xfrm>
          <a:prstGeom prst="rect">
            <a:avLst/>
          </a:prstGeom>
        </p:spPr>
      </p:pic>
      <p:sp>
        <p:nvSpPr>
          <p:cNvPr id="342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45386" y="3706178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spc="19" dirty="0">
                <a:solidFill>
                  <a:srgbClr val="0E15F2">
                    <a:alpha val="100000"/>
                  </a:srgbClr>
                </a:solidFill>
                <a:latin typeface="Space Mono" panose="00000700000000000000" pitchFamily="2" charset="0"/>
              </a:rPr>
              <a:t>2</a:t>
            </a:r>
          </a:p>
        </p:txBody>
      </p:sp>
      <p:sp>
        <p:nvSpPr>
          <p:cNvPr id="344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376862" y="6477000"/>
            <a:ext cx="3309938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Performance Optimization</a:t>
            </a:r>
          </a:p>
        </p:txBody>
      </p:sp>
      <p:sp>
        <p:nvSpPr>
          <p:cNvPr id="346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376862" y="7373969"/>
            <a:ext cx="3309938" cy="1743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Automatically scales cloud resources to enhance performance based on real-time needs.</a:t>
            </a:r>
          </a:p>
        </p:txBody>
      </p:sp>
      <p:pic>
        <p:nvPicPr>
          <p:cNvPr id="34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</a:blip>
          <a:stretch/>
        </p:blipFill>
        <p:spPr>
          <a:xfrm>
            <a:off x="9286875" y="3048000"/>
            <a:ext cx="3962400" cy="6438900"/>
          </a:xfrm>
          <a:prstGeom prst="rect">
            <a:avLst/>
          </a:prstGeom>
        </p:spPr>
      </p:pic>
      <p:pic>
        <p:nvPicPr>
          <p:cNvPr id="350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9096375" y="3048000"/>
            <a:ext cx="190500" cy="381000"/>
          </a:xfrm>
          <a:prstGeom prst="rect">
            <a:avLst/>
          </a:prstGeom>
        </p:spPr>
      </p:pic>
      <p:pic>
        <p:nvPicPr>
          <p:cNvPr id="352" name="image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2">
            <a:alphaModFix/>
          </a:blip>
          <a:stretch/>
        </p:blipFill>
        <p:spPr>
          <a:xfrm>
            <a:off x="9667875" y="3429000"/>
            <a:ext cx="3200400" cy="2514600"/>
          </a:xfrm>
          <a:prstGeom prst="rect">
            <a:avLst/>
          </a:prstGeom>
        </p:spPr>
      </p:pic>
      <p:pic>
        <p:nvPicPr>
          <p:cNvPr id="35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2182475" y="3657600"/>
            <a:ext cx="457200" cy="457200"/>
          </a:xfrm>
          <a:prstGeom prst="rect">
            <a:avLst/>
          </a:prstGeom>
        </p:spPr>
      </p:pic>
      <p:sp>
        <p:nvSpPr>
          <p:cNvPr id="356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288774" y="3706178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spc="19" dirty="0">
                <a:solidFill>
                  <a:srgbClr val="2A0CE5">
                    <a:alpha val="100000"/>
                  </a:srgbClr>
                </a:solidFill>
                <a:latin typeface="Space Mono" panose="00000700000000000000" pitchFamily="2" charset="0"/>
              </a:rPr>
              <a:t>3</a:t>
            </a:r>
          </a:p>
        </p:txBody>
      </p:sp>
      <p:sp>
        <p:nvSpPr>
          <p:cNvPr id="358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620250" y="6477000"/>
            <a:ext cx="3309938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Cost Minimization</a:t>
            </a:r>
          </a:p>
        </p:txBody>
      </p:sp>
      <p:sp>
        <p:nvSpPr>
          <p:cNvPr id="360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620250" y="7002780"/>
            <a:ext cx="330993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Reduces idle time and associated costs by adjusting resources dynamically.</a:t>
            </a:r>
          </a:p>
        </p:txBody>
      </p:sp>
      <p:pic>
        <p:nvPicPr>
          <p:cNvPr id="36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/>
          </a:blip>
          <a:stretch/>
        </p:blipFill>
        <p:spPr>
          <a:xfrm>
            <a:off x="13530262" y="3048000"/>
            <a:ext cx="3962400" cy="6438900"/>
          </a:xfrm>
          <a:prstGeom prst="rect">
            <a:avLst/>
          </a:prstGeom>
        </p:spPr>
      </p:pic>
      <p:pic>
        <p:nvPicPr>
          <p:cNvPr id="364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13339762" y="3048000"/>
            <a:ext cx="190500" cy="381000"/>
          </a:xfrm>
          <a:prstGeom prst="rect">
            <a:avLst/>
          </a:prstGeom>
        </p:spPr>
      </p:pic>
      <p:pic>
        <p:nvPicPr>
          <p:cNvPr id="366" name="image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4">
            <a:alphaModFix/>
          </a:blip>
          <a:stretch/>
        </p:blipFill>
        <p:spPr>
          <a:xfrm>
            <a:off x="13911262" y="3429000"/>
            <a:ext cx="3200400" cy="2514600"/>
          </a:xfrm>
          <a:prstGeom prst="rect">
            <a:avLst/>
          </a:prstGeom>
        </p:spPr>
      </p:pic>
      <p:pic>
        <p:nvPicPr>
          <p:cNvPr id="36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6425862" y="3657600"/>
            <a:ext cx="457200" cy="457200"/>
          </a:xfrm>
          <a:prstGeom prst="rect">
            <a:avLst/>
          </a:prstGeom>
        </p:spPr>
      </p:pic>
      <p:sp>
        <p:nvSpPr>
          <p:cNvPr id="370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6532162" y="3706178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spc="19" dirty="0">
                <a:solidFill>
                  <a:srgbClr val="490BD7">
                    <a:alpha val="100000"/>
                  </a:srgbClr>
                </a:solidFill>
                <a:latin typeface="Space Mono" panose="00000700000000000000" pitchFamily="2" charset="0"/>
              </a:rPr>
              <a:t>4</a:t>
            </a:r>
          </a:p>
        </p:txBody>
      </p:sp>
      <p:sp>
        <p:nvSpPr>
          <p:cNvPr id="372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3638" y="6477000"/>
            <a:ext cx="3309938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Efficient Resource Allocation</a:t>
            </a:r>
          </a:p>
        </p:txBody>
      </p:sp>
      <p:sp>
        <p:nvSpPr>
          <p:cNvPr id="374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3638" y="7376160"/>
            <a:ext cx="330993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Ensures resources are allocated efficiently, focusing on necessity and demand.</a:t>
            </a:r>
          </a:p>
        </p:txBody>
      </p:sp>
      <p:sp>
        <p:nvSpPr>
          <p:cNvPr id="376" name="Click here to edit title-48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24075" y="762000"/>
            <a:ext cx="13977938" cy="13430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4200" b="1" spc="8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Understanding AI-Based Cloud Resource Auto-Scheduling</a:t>
            </a:r>
          </a:p>
        </p:txBody>
      </p:sp>
      <p:sp>
        <p:nvSpPr>
          <p:cNvPr id="378" name="Click here to edit subtitle-416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24075" y="2171700"/>
            <a:ext cx="139779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1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Optimizing cloud resource allocation through AI-driven predictions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9" dur="6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14" dur="6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19" dur="6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24" dur="6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5894573E-08 0.046296295 L 1.5894573E-08 0 E" pathEditMode="relative" ptsTypes="">
                                      <p:cBhvr>
                                        <p:cTn id="29" dur="6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8.424123E-07 0.046296295 L -8.424123E-07 0 E" pathEditMode="relative" ptsTypes="">
                                      <p:cBhvr>
                                        <p:cTn id="34" dur="6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39" dur="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44" dur="6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49" dur="6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54" dur="6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6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59" dur="6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64" dur="6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-8.2651775E-07 0.046296295 L -8.2651775E-07 0 E" pathEditMode="relative" ptsTypes="">
                                      <p:cBhvr>
                                        <p:cTn id="69" dur="6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6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74" dur="6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6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3244 L 3.1789146E-08 -3.0517579E-06 E" pathEditMode="relative" ptsTypes="">
                                      <p:cBhvr>
                                        <p:cTn id="79" dur="6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6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84" dur="6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89" dur="6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6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94" dur="6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6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99" dur="6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6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-8.2651775E-07 0.046296295 L -8.2651775E-07 0 E" pathEditMode="relative" ptsTypes="">
                                      <p:cBhvr>
                                        <p:cTn id="104" dur="6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6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109" dur="6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6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114" dur="6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6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19" dur="6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6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24" dur="6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6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29" dur="6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6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34" dur="6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6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-8.2651775E-07 0.046296295 L -8.2651775E-07 0 E" pathEditMode="relative" ptsTypes="">
                                      <p:cBhvr>
                                        <p:cTn id="139" dur="6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6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44" dur="6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6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49" dur="6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154" dur="2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159" dur="2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/>
      <p:bldP spid="320" grpId="0"/>
      <p:bldP spid="322" grpId="0"/>
      <p:bldP spid="324" grpId="0"/>
      <p:bldP spid="326" grpId="0"/>
      <p:bldP spid="328" grpId="0"/>
      <p:bldP spid="330" grpId="0"/>
      <p:bldP spid="332" grpId="0"/>
      <p:bldP spid="334" grpId="0"/>
      <p:bldP spid="336" grpId="0"/>
      <p:bldP spid="338" grpId="0"/>
      <p:bldP spid="340" grpId="0"/>
      <p:bldP spid="342" grpId="0"/>
      <p:bldP spid="344" grpId="0"/>
      <p:bldP spid="346" grpId="0"/>
      <p:bldP spid="348" grpId="0"/>
      <p:bldP spid="350" grpId="0"/>
      <p:bldP spid="352" grpId="0"/>
      <p:bldP spid="354" grpId="0"/>
      <p:bldP spid="356" grpId="0"/>
      <p:bldP spid="358" grpId="0"/>
      <p:bldP spid="360" grpId="0"/>
      <p:bldP spid="362" grpId="0"/>
      <p:bldP spid="364" grpId="0"/>
      <p:bldP spid="366" grpId="0"/>
      <p:bldP spid="368" grpId="0"/>
      <p:bldP spid="370" grpId="0"/>
      <p:bldP spid="372" grpId="0"/>
      <p:bldP spid="374" grpId="0"/>
      <p:bldP spid="376" grpId="0"/>
      <p:bldP spid="3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8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38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38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38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38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085850" y="838200"/>
            <a:ext cx="314325" cy="314325"/>
          </a:xfrm>
          <a:prstGeom prst="rect">
            <a:avLst/>
          </a:prstGeom>
        </p:spPr>
      </p:pic>
      <p:pic>
        <p:nvPicPr>
          <p:cNvPr id="38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514350" y="1085850"/>
            <a:ext cx="476250" cy="476250"/>
          </a:xfrm>
          <a:prstGeom prst="rect">
            <a:avLst/>
          </a:prstGeom>
        </p:spPr>
      </p:pic>
      <p:pic>
        <p:nvPicPr>
          <p:cNvPr id="389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extLst>
              <a:ext uri="{E0B76FA5-6E57-49E7-8D15-AC9D0C86ED22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99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4381500"/>
            <a:ext cx="1371600" cy="1371600"/>
          </a:xfrm>
          <a:prstGeom prst="rect">
            <a:avLst/>
          </a:prstGeom>
        </p:spPr>
      </p:pic>
      <p:sp>
        <p:nvSpPr>
          <p:cNvPr id="391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6286500"/>
            <a:ext cx="3881438" cy="1133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Core problem: Inefficiency in resource allocation</a:t>
            </a:r>
          </a:p>
        </p:txBody>
      </p:sp>
      <p:sp>
        <p:nvSpPr>
          <p:cNvPr id="393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7559040"/>
            <a:ext cx="388143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Inefficient use of resources leads to high operational costs and wasted capacities.</a:t>
            </a:r>
          </a:p>
        </p:txBody>
      </p:sp>
      <p:pic>
        <p:nvPicPr>
          <p:cNvPr id="39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0">
            <a:alphaModFix/>
          </a:blip>
          <a:stretch/>
        </p:blipFill>
        <p:spPr>
          <a:xfrm>
            <a:off x="2457450" y="3619500"/>
            <a:ext cx="457200" cy="457200"/>
          </a:xfrm>
          <a:prstGeom prst="rect">
            <a:avLst/>
          </a:prstGeom>
        </p:spPr>
      </p:pic>
      <p:sp>
        <p:nvSpPr>
          <p:cNvPr id="397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563749" y="3668078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spc="19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1</a:t>
            </a:r>
          </a:p>
        </p:txBody>
      </p:sp>
      <p:pic>
        <p:nvPicPr>
          <p:cNvPr id="399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1">
            <a:alphaModFix/>
            <a:extLst>
              <a:ext uri="{06F293B5-CB28-4A78-8329-C3BC43BF715C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104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6305550" y="4381500"/>
            <a:ext cx="1371600" cy="1371600"/>
          </a:xfrm>
          <a:prstGeom prst="rect">
            <a:avLst/>
          </a:prstGeom>
        </p:spPr>
      </p:pic>
      <p:sp>
        <p:nvSpPr>
          <p:cNvPr id="401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57775" y="6286500"/>
            <a:ext cx="3881438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Over-provisioning leads to increased costs</a:t>
            </a:r>
          </a:p>
        </p:txBody>
      </p:sp>
      <p:sp>
        <p:nvSpPr>
          <p:cNvPr id="403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57775" y="7185660"/>
            <a:ext cx="3881438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Allocating more resources than necessary contributes to inflated expenses.</a:t>
            </a:r>
          </a:p>
        </p:txBody>
      </p:sp>
      <p:pic>
        <p:nvPicPr>
          <p:cNvPr id="4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0">
            <a:alphaModFix/>
          </a:blip>
          <a:stretch/>
        </p:blipFill>
        <p:spPr>
          <a:xfrm>
            <a:off x="6762750" y="3619500"/>
            <a:ext cx="457200" cy="457200"/>
          </a:xfrm>
          <a:prstGeom prst="rect">
            <a:avLst/>
          </a:prstGeom>
        </p:spPr>
      </p:pic>
      <p:sp>
        <p:nvSpPr>
          <p:cNvPr id="407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869049" y="3668078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spc="19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2</a:t>
            </a:r>
          </a:p>
        </p:txBody>
      </p:sp>
      <p:pic>
        <p:nvPicPr>
          <p:cNvPr id="409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5">
            <a:alphaModFix/>
            <a:extLst>
              <a:ext uri="{BE026CAA-A8C5-4F19-91B3-69DEEB828509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109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0610850" y="4381500"/>
            <a:ext cx="1371600" cy="1371600"/>
          </a:xfrm>
          <a:prstGeom prst="rect">
            <a:avLst/>
          </a:prstGeom>
        </p:spPr>
      </p:pic>
      <p:sp>
        <p:nvSpPr>
          <p:cNvPr id="411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363075" y="6286500"/>
            <a:ext cx="3881438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Idle resources during off-peak times</a:t>
            </a:r>
          </a:p>
        </p:txBody>
      </p:sp>
      <p:sp>
        <p:nvSpPr>
          <p:cNvPr id="413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363075" y="7185660"/>
            <a:ext cx="3881438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Resources remain unused during low-demand periods, representing lost value.</a:t>
            </a:r>
          </a:p>
        </p:txBody>
      </p:sp>
      <p:pic>
        <p:nvPicPr>
          <p:cNvPr id="41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0">
            <a:alphaModFix/>
          </a:blip>
          <a:stretch/>
        </p:blipFill>
        <p:spPr>
          <a:xfrm>
            <a:off x="11068050" y="3619500"/>
            <a:ext cx="457200" cy="457200"/>
          </a:xfrm>
          <a:prstGeom prst="rect">
            <a:avLst/>
          </a:prstGeom>
        </p:spPr>
      </p:pic>
      <p:sp>
        <p:nvSpPr>
          <p:cNvPr id="417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174349" y="3668078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spc="19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3</a:t>
            </a:r>
          </a:p>
        </p:txBody>
      </p:sp>
      <p:pic>
        <p:nvPicPr>
          <p:cNvPr id="419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0">
            <a:alphaModFix/>
            <a:extLst>
              <a:ext uri="{50B3B3CD-1CFB-4ED2-8CCD-16E2F32EC3C0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114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4916150" y="4381500"/>
            <a:ext cx="1371600" cy="1371600"/>
          </a:xfrm>
          <a:prstGeom prst="rect">
            <a:avLst/>
          </a:prstGeom>
        </p:spPr>
      </p:pic>
      <p:sp>
        <p:nvSpPr>
          <p:cNvPr id="421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68375" y="6286500"/>
            <a:ext cx="3881438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AI solutions can predict demand accurately</a:t>
            </a:r>
          </a:p>
        </p:txBody>
      </p:sp>
      <p:sp>
        <p:nvSpPr>
          <p:cNvPr id="423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68375" y="7185660"/>
            <a:ext cx="388143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Utilizing AI can enhance forecasting, allowing for dynamic resource adjustments.</a:t>
            </a:r>
          </a:p>
        </p:txBody>
      </p:sp>
      <p:pic>
        <p:nvPicPr>
          <p:cNvPr id="4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0">
            <a:alphaModFix/>
          </a:blip>
          <a:stretch/>
        </p:blipFill>
        <p:spPr>
          <a:xfrm>
            <a:off x="15373350" y="3619500"/>
            <a:ext cx="457200" cy="457200"/>
          </a:xfrm>
          <a:prstGeom prst="rect">
            <a:avLst/>
          </a:prstGeom>
        </p:spPr>
      </p:pic>
      <p:sp>
        <p:nvSpPr>
          <p:cNvPr id="427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479649" y="3668078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spc="19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4</a:t>
            </a:r>
          </a:p>
        </p:txBody>
      </p:sp>
      <p:sp>
        <p:nvSpPr>
          <p:cNvPr id="429" name="Click here to edit title-44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24075" y="762000"/>
            <a:ext cx="13977938" cy="13430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4200" b="1" spc="8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Identifying the Problem: Idle Resources and Costs</a:t>
            </a:r>
          </a:p>
        </p:txBody>
      </p:sp>
      <p:sp>
        <p:nvSpPr>
          <p:cNvPr id="431" name="Click here to edit subtitle-43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24075" y="2171700"/>
            <a:ext cx="139779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1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Understanding inefficiencies in resource allocation and their impact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27" dur="6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32" dur="6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6354 L 0 5.6514033E-08 E" pathEditMode="relative" ptsTypes="">
                                      <p:cBhvr>
                                        <p:cTn id="37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5894573E-08 0.046296295 L 1.5894573E-08 0 E" pathEditMode="relative" ptsTypes="">
                                      <p:cBhvr>
                                        <p:cTn id="42" dur="6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8.5830686E-07 0.046296295 L -8.5830686E-07 0 E" pathEditMode="relative" ptsTypes="">
                                      <p:cBhvr>
                                        <p:cTn id="47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52" dur="6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57" dur="6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62" dur="6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67" dur="6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-8.2651775E-07 0.046296295 L -8.2651775E-07 0 E" pathEditMode="relative" ptsTypes="">
                                      <p:cBhvr>
                                        <p:cTn id="72" dur="6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6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77" dur="6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6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82" dur="6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87" dur="6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6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92" dur="6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-8.2651775E-07 0.046296295 L -8.2651775E-07 0 E" pathEditMode="relative" ptsTypes="">
                                      <p:cBhvr>
                                        <p:cTn id="97" dur="6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02" dur="6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6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07" dur="6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6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12" dur="6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6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117" dur="6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ntr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6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4" presetClass="path" presetSubtype="0" accel="50000" decel="50000" fill="hold" nodeType="withEffect">
                                  <p:stCondLst>
                                    <p:cond delay="2620"/>
                                  </p:stCondLst>
                                  <p:childTnLst>
                                    <p:animMotion origin="layout" path="M -8.2651775E-07 0.046296295 L -8.2651775E-07 0 E" pathEditMode="relative" ptsTypes="">
                                      <p:cBhvr>
                                        <p:cTn id="122" dur="6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127" dur="2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132" dur="2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384" grpId="0"/>
      <p:bldP spid="385" grpId="0"/>
      <p:bldP spid="386" grpId="0"/>
      <p:bldP spid="387" grpId="0"/>
      <p:bldP spid="388" grpId="0"/>
      <p:bldP spid="389" grpId="0"/>
      <p:bldP spid="391" grpId="0"/>
      <p:bldP spid="393" grpId="0"/>
      <p:bldP spid="395" grpId="0"/>
      <p:bldP spid="397" grpId="0"/>
      <p:bldP spid="399" grpId="0"/>
      <p:bldP spid="401" grpId="0"/>
      <p:bldP spid="403" grpId="0"/>
      <p:bldP spid="405" grpId="0"/>
      <p:bldP spid="407" grpId="0"/>
      <p:bldP spid="409" grpId="0"/>
      <p:bldP spid="411" grpId="0"/>
      <p:bldP spid="413" grpId="0"/>
      <p:bldP spid="415" grpId="0"/>
      <p:bldP spid="417" grpId="0"/>
      <p:bldP spid="419" grpId="0"/>
      <p:bldP spid="421" grpId="0"/>
      <p:bldP spid="423" grpId="0"/>
      <p:bldP spid="425" grpId="0"/>
      <p:bldP spid="427" grpId="0"/>
      <p:bldP spid="429" grpId="0"/>
      <p:bldP spid="4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3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43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43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43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44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085850" y="838200"/>
            <a:ext cx="314325" cy="314325"/>
          </a:xfrm>
          <a:prstGeom prst="rect">
            <a:avLst/>
          </a:prstGeom>
        </p:spPr>
      </p:pic>
      <p:pic>
        <p:nvPicPr>
          <p:cNvPr id="4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514350" y="1085850"/>
            <a:ext cx="476250" cy="476250"/>
          </a:xfrm>
          <a:prstGeom prst="rect">
            <a:avLst/>
          </a:prstGeom>
        </p:spPr>
      </p:pic>
      <p:pic>
        <p:nvPicPr>
          <p:cNvPr id="44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0" y="0"/>
            <a:ext cx="9105900" cy="10287000"/>
          </a:xfrm>
          <a:prstGeom prst="rect">
            <a:avLst/>
          </a:prstGeom>
        </p:spPr>
      </p:pic>
      <p:sp>
        <p:nvSpPr>
          <p:cNvPr id="444" name="-47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559302" y="3095339"/>
            <a:ext cx="10953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endParaRPr/>
          </a:p>
        </p:txBody>
      </p:sp>
      <p:sp>
        <p:nvSpPr>
          <p:cNvPr id="445" name="-46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91507" y="2081344"/>
            <a:ext cx="6337173" cy="299953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11803"/>
              </a:lnSpc>
            </a:pPr>
            <a:r>
              <a:rPr lang="en-US" sz="9367" spc="94" dirty="0">
                <a:solidFill>
                  <a:srgbClr val="1D46F3">
                    <a:alpha val="100000"/>
                  </a:srgbClr>
                </a:solidFill>
                <a:latin typeface="Space Mono" panose="00000700000000000000" pitchFamily="2" charset="0"/>
              </a:rPr>
              <a:t>Solution Overview</a:t>
            </a:r>
          </a:p>
        </p:txBody>
      </p:sp>
      <p:sp>
        <p:nvSpPr>
          <p:cNvPr id="447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4506829"/>
            <a:ext cx="7615238" cy="4449038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4356"/>
              </a:lnSpc>
            </a:pPr>
            <a:br>
              <a:rPr lang="en-US" sz="2400" b="1" spc="66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</a:br>
            <a:r>
              <a:rPr lang="en-US" sz="2400" b="1" spc="66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Our AI model predicts cloud resource demand using historical usage and user activity data, automatically scaling resources to match current demand.</a:t>
            </a:r>
            <a:br>
              <a:rPr lang="en-US" sz="2400" b="1" spc="66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</a:br>
            <a:r>
              <a:rPr lang="en-US" sz="2400" b="1" spc="66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This ensures resources are neither underused nor overburdened, minimizing both idle time and expenses.</a:t>
            </a:r>
          </a:p>
        </p:txBody>
      </p:sp>
      <p:sp>
        <p:nvSpPr>
          <p:cNvPr id="449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5990558"/>
            <a:ext cx="7615238" cy="32720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endParaRPr lang="en-US" sz="1800" dirty="0">
              <a:solidFill>
                <a:srgbClr val="404959">
                  <a:alpha val="100000"/>
                </a:srgbClr>
              </a:solidFill>
              <a:latin typeface="Space Mono" panose="00000700000000000000" pitchFamily="2" charset="0"/>
            </a:endParaRPr>
          </a:p>
        </p:txBody>
      </p:sp>
      <p:sp>
        <p:nvSpPr>
          <p:cNvPr id="451" name="Click here to edit title-40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896475" y="4114800"/>
            <a:ext cx="7653338" cy="20193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8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Proposed Solution: AI Demand Prediction and Scaling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66667E-6 0.0463 L 1.66667E-6 0 " pathEditMode="relative" rAng="0" ptsTypes="AA">
                                      <p:cBhvr>
                                        <p:cTn id="27" dur="6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4.44444E-6 0.0463 L 4.44444E-6 -9.87654E-7 " pathEditMode="relative" rAng="0" ptsTypes="AA">
                                      <p:cBhvr>
                                        <p:cTn id="38" dur="6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4.44444E-6 0.0463 L 4.44444E-6 -4.44444E-6 " pathEditMode="relative" rAng="0" ptsTypes="AA">
                                      <p:cBhvr>
                                        <p:cTn id="43" dur="6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48" dur="2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/>
      <p:bldP spid="437" grpId="0"/>
      <p:bldP spid="438" grpId="0"/>
      <p:bldP spid="439" grpId="0"/>
      <p:bldP spid="440" grpId="0"/>
      <p:bldP spid="441" grpId="0"/>
      <p:bldP spid="442" grpId="0"/>
      <p:bldP spid="444" grpId="0"/>
      <p:bldP spid="445" grpId="0"/>
      <p:bldP spid="447" grpId="0"/>
      <p:bldP spid="449" grpId="0"/>
      <p:bldP spid="4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5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1430000" y="0"/>
            <a:ext cx="2524125" cy="5143500"/>
          </a:xfrm>
          <a:prstGeom prst="rect">
            <a:avLst/>
          </a:prstGeom>
        </p:spPr>
      </p:pic>
      <p:pic>
        <p:nvPicPr>
          <p:cNvPr id="4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4173200" y="4924425"/>
            <a:ext cx="4114800" cy="5362575"/>
          </a:xfrm>
          <a:prstGeom prst="rect">
            <a:avLst/>
          </a:prstGeom>
        </p:spPr>
      </p:pic>
      <p:pic>
        <p:nvPicPr>
          <p:cNvPr id="45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2252874" y="800100"/>
            <a:ext cx="6035130" cy="8686800"/>
          </a:xfrm>
          <a:prstGeom prst="rect">
            <a:avLst/>
          </a:prstGeom>
        </p:spPr>
      </p:pic>
      <p:pic>
        <p:nvPicPr>
          <p:cNvPr id="459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2506861" y="680145"/>
            <a:ext cx="487561" cy="487561"/>
          </a:xfrm>
          <a:prstGeom prst="rect">
            <a:avLst/>
          </a:prstGeom>
        </p:spPr>
      </p:pic>
      <p:pic>
        <p:nvPicPr>
          <p:cNvPr id="461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507355" y="2143274"/>
            <a:ext cx="975270" cy="975270"/>
          </a:xfrm>
          <a:prstGeom prst="rect">
            <a:avLst/>
          </a:prstGeom>
        </p:spPr>
      </p:pic>
      <p:pic>
        <p:nvPicPr>
          <p:cNvPr id="463" name="image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0100" y="850850"/>
            <a:ext cx="2438400" cy="2438400"/>
          </a:xfrm>
          <a:prstGeom prst="rect">
            <a:avLst/>
          </a:prstGeom>
        </p:spPr>
      </p:pic>
      <p:sp>
        <p:nvSpPr>
          <p:cNvPr id="465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495675" y="995362"/>
            <a:ext cx="4405312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AI: Machine Learning Algorithms</a:t>
            </a:r>
          </a:p>
        </p:txBody>
      </p:sp>
      <p:sp>
        <p:nvSpPr>
          <p:cNvPr id="467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495675" y="1837372"/>
            <a:ext cx="4405312" cy="1314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165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Utilizing machine learning algorithms for accurate demand forecasting, optimizing cloud resource allocation.</a:t>
            </a:r>
          </a:p>
        </p:txBody>
      </p:sp>
      <p:pic>
        <p:nvPicPr>
          <p:cNvPr id="469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2064990" y="4094857"/>
            <a:ext cx="487561" cy="487561"/>
          </a:xfrm>
          <a:prstGeom prst="rect">
            <a:avLst/>
          </a:prstGeom>
        </p:spPr>
      </p:pic>
      <p:pic>
        <p:nvPicPr>
          <p:cNvPr id="471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tretch/>
        </p:blipFill>
        <p:spPr>
          <a:xfrm>
            <a:off x="3479155" y="5557986"/>
            <a:ext cx="975270" cy="975270"/>
          </a:xfrm>
          <a:prstGeom prst="rect">
            <a:avLst/>
          </a:prstGeom>
        </p:spPr>
      </p:pic>
      <p:pic>
        <p:nvPicPr>
          <p:cNvPr id="473" name="image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308770" y="3924300"/>
            <a:ext cx="2438400" cy="2438400"/>
          </a:xfrm>
          <a:prstGeom prst="rect">
            <a:avLst/>
          </a:prstGeom>
        </p:spPr>
      </p:pic>
      <p:sp>
        <p:nvSpPr>
          <p:cNvPr id="475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04435" y="4068794"/>
            <a:ext cx="4405312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Cloud Computing: IaaS &amp; PaaS</a:t>
            </a:r>
          </a:p>
        </p:txBody>
      </p:sp>
      <p:sp>
        <p:nvSpPr>
          <p:cNvPr id="477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04435" y="4910804"/>
            <a:ext cx="4405312" cy="1314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165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Implementing Infrastructure-as-a-Service (IaaS) and Platform-as-a-Service (PaaS) solutions for scalable cloud resources.</a:t>
            </a:r>
          </a:p>
        </p:txBody>
      </p:sp>
      <p:pic>
        <p:nvPicPr>
          <p:cNvPr id="479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/>
          </a:blip>
          <a:stretch/>
        </p:blipFill>
        <p:spPr>
          <a:xfrm>
            <a:off x="6012061" y="8338840"/>
            <a:ext cx="487561" cy="487561"/>
          </a:xfrm>
          <a:prstGeom prst="rect">
            <a:avLst/>
          </a:prstGeom>
        </p:spPr>
      </p:pic>
      <p:pic>
        <p:nvPicPr>
          <p:cNvPr id="481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/>
          </a:blip>
          <a:stretch/>
        </p:blipFill>
        <p:spPr>
          <a:xfrm>
            <a:off x="3524994" y="7582793"/>
            <a:ext cx="975270" cy="975270"/>
          </a:xfrm>
          <a:prstGeom prst="rect">
            <a:avLst/>
          </a:prstGeom>
        </p:spPr>
      </p:pic>
      <p:pic>
        <p:nvPicPr>
          <p:cNvPr id="483" name="image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7590" y="6997600"/>
            <a:ext cx="2438400" cy="2438400"/>
          </a:xfrm>
          <a:prstGeom prst="rect">
            <a:avLst/>
          </a:prstGeom>
        </p:spPr>
      </p:pic>
      <p:sp>
        <p:nvSpPr>
          <p:cNvPr id="48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13195" y="7142131"/>
            <a:ext cx="4405312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Data Analytics: Processing Tools</a:t>
            </a:r>
          </a:p>
        </p:txBody>
      </p:sp>
      <p:sp>
        <p:nvSpPr>
          <p:cNvPr id="487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13195" y="7984141"/>
            <a:ext cx="4405312" cy="1314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165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Employing advanced tools for processing both historical and real-time data to drive informed decisions.</a:t>
            </a:r>
          </a:p>
        </p:txBody>
      </p:sp>
      <p:sp>
        <p:nvSpPr>
          <p:cNvPr id="489" name="Click here to edit title-41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020675" y="2400300"/>
            <a:ext cx="4529138" cy="4029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5292"/>
              </a:lnSpc>
            </a:pPr>
            <a:r>
              <a:rPr lang="en-US" sz="4200" b="1" spc="84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Technology Stack: AI, Cloud Computing, and Data Analytics</a:t>
            </a:r>
          </a:p>
        </p:txBody>
      </p:sp>
      <p:sp>
        <p:nvSpPr>
          <p:cNvPr id="491" name="Click here to edit subtitle-40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020675" y="6629400"/>
            <a:ext cx="4529138" cy="1190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108"/>
              </a:lnSpc>
            </a:pPr>
            <a:r>
              <a:rPr lang="en-US" sz="21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Leveraging technology for efficient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3158 L 0 -3.136529E-06 E" pathEditMode="relative" ptsTypes="">
                                      <p:cBhvr>
                                        <p:cTn id="18" dur="6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7186006E-06 0.04629289 L 1.7186006E-06 -3.4190991E-06 E" pathEditMode="relative" ptsTypes="">
                                      <p:cBhvr>
                                        <p:cTn id="23" dur="6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936 L 0 3.0658864E-06 E" pathEditMode="relative" ptsTypes="">
                                      <p:cBhvr>
                                        <p:cTn id="28" dur="6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5894573E-08 0.046296295 L 1.5894573E-08 0 E" pathEditMode="relative" ptsTypes="">
                                      <p:cBhvr>
                                        <p:cTn id="33" dur="6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5894573E-08 0.046296295 L 1.5894573E-08 0 E" pathEditMode="relative" ptsTypes="">
                                      <p:cBhvr>
                                        <p:cTn id="38" dur="6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7.947286E-09 0.046293244 L 7.947286E-09 -3.0517579E-06 E" pathEditMode="relative" ptsTypes="">
                                      <p:cBhvr>
                                        <p:cTn id="43" dur="6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5735626E-06 0.046293527 L 1.5735626E-06 -2.7691876E-06 E" pathEditMode="relative" ptsTypes="">
                                      <p:cBhvr>
                                        <p:cTn id="48" dur="6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5894573E-08 0.046296295 L 1.5894573E-08 0 E" pathEditMode="relative" ptsTypes="">
                                      <p:cBhvr>
                                        <p:cTn id="53" dur="6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6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0 0.046293218 L 0 -3.0800147E-06 E" pathEditMode="relative" ptsTypes="">
                                      <p:cBhvr>
                                        <p:cTn id="58" dur="6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0 0.046293188 L 0 -3.1082718E-06 E" pathEditMode="relative" ptsTypes="">
                                      <p:cBhvr>
                                        <p:cTn id="63" dur="6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6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3244 L 3.1789146E-08 -3.0517579E-06 E" pathEditMode="relative" ptsTypes="">
                                      <p:cBhvr>
                                        <p:cTn id="68" dur="6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1.748403E-06 0.046296295 L 1.748403E-06 0 E" pathEditMode="relative" ptsTypes="">
                                      <p:cBhvr>
                                        <p:cTn id="73" dur="6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3244 L 3.1789146E-08 -3.0517579E-06 E" pathEditMode="relative" ptsTypes="">
                                      <p:cBhvr>
                                        <p:cTn id="78" dur="6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6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9405 L 3.1789146E-08 3.1082718E-06 E" pathEditMode="relative" ptsTypes="">
                                      <p:cBhvr>
                                        <p:cTn id="83" dur="6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6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3.1789146E-08 0.04629946 L 3.1789146E-08 3.1647858E-06 E" pathEditMode="relative" ptsTypes="">
                                      <p:cBhvr>
                                        <p:cTn id="88" dur="6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93" dur="2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6.357829E-08 0.046296295 L 6.357829E-08 0 E" pathEditMode="relative" ptsTypes="">
                                      <p:cBhvr>
                                        <p:cTn id="98" dur="2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457" grpId="0"/>
      <p:bldP spid="458" grpId="0"/>
      <p:bldP spid="459" grpId="0"/>
      <p:bldP spid="461" grpId="0"/>
      <p:bldP spid="463" grpId="0"/>
      <p:bldP spid="465" grpId="0"/>
      <p:bldP spid="467" grpId="0"/>
      <p:bldP spid="469" grpId="0"/>
      <p:bldP spid="471" grpId="0"/>
      <p:bldP spid="473" grpId="0"/>
      <p:bldP spid="475" grpId="0"/>
      <p:bldP spid="477" grpId="0"/>
      <p:bldP spid="479" grpId="0"/>
      <p:bldP spid="481" grpId="0"/>
      <p:bldP spid="483" grpId="0"/>
      <p:bldP spid="485" grpId="0"/>
      <p:bldP spid="487" grpId="0"/>
      <p:bldP spid="489" grpId="0"/>
      <p:bldP spid="4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9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49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49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49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4924425"/>
            <a:ext cx="4114800" cy="5362575"/>
          </a:xfrm>
          <a:prstGeom prst="rect">
            <a:avLst/>
          </a:prstGeom>
        </p:spPr>
      </p:pic>
      <p:pic>
        <p:nvPicPr>
          <p:cNvPr id="500" name="2e0120db-5693-4bc7-889f-e5495b7c03b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215" y="2019300"/>
            <a:ext cx="5503970" cy="6248400"/>
          </a:xfrm>
          <a:prstGeom prst="rect">
            <a:avLst/>
          </a:prstGeom>
        </p:spPr>
      </p:pic>
      <p:pic>
        <p:nvPicPr>
          <p:cNvPr id="501" name="svgbas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0"/>
            <a:extLst>
              <a:ext uri="{7767F67B-43B5-4BAF-97B9-B18B6417BA02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179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6286500" y="3200400"/>
            <a:ext cx="11201400" cy="6324600"/>
          </a:xfrm>
          <a:prstGeom prst="rect">
            <a:avLst/>
          </a:prstGeom>
        </p:spPr>
      </p:pic>
      <p:pic>
        <p:nvPicPr>
          <p:cNvPr id="502" name="circleBas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0">
            <a:alphaModFix/>
            <a:extLst>
              <a:ext uri="{80E8D765-762A-46FF-9DA6-AEC9BBF38E52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182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6286500" y="3200400"/>
            <a:ext cx="11201400" cy="6324600"/>
          </a:xfrm>
          <a:prstGeom prst="rect">
            <a:avLst/>
          </a:prstGeom>
        </p:spPr>
      </p:pic>
      <p:pic>
        <p:nvPicPr>
          <p:cNvPr id="50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3">
            <a:alphaModFix/>
          </a:blip>
          <a:stretch/>
        </p:blipFill>
        <p:spPr>
          <a:xfrm>
            <a:off x="11169996" y="5891212"/>
            <a:ext cx="1438275" cy="1438275"/>
          </a:xfrm>
          <a:prstGeom prst="rect">
            <a:avLst/>
          </a:prstGeom>
        </p:spPr>
      </p:pic>
      <p:pic>
        <p:nvPicPr>
          <p:cNvPr id="504" name="iconNode7b80366c-9052-4a56-9a31-2441095bea5c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4">
            <a:alphaModFix/>
            <a:extLst>
              <a:ext uri="{5CDC27E3-CFEC-4D18-902F-DF2A17D24707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187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1528527" y="6249591"/>
            <a:ext cx="717054" cy="717054"/>
          </a:xfrm>
          <a:prstGeom prst="rect">
            <a:avLst/>
          </a:prstGeom>
        </p:spPr>
      </p:pic>
      <p:pic>
        <p:nvPicPr>
          <p:cNvPr id="5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8">
            <a:alphaModFix/>
          </a:blip>
          <a:stretch/>
        </p:blipFill>
        <p:spPr>
          <a:xfrm>
            <a:off x="11827669" y="4788694"/>
            <a:ext cx="114300" cy="114300"/>
          </a:xfrm>
          <a:prstGeom prst="rect">
            <a:avLst/>
          </a:prstGeom>
        </p:spPr>
      </p:pic>
      <p:sp>
        <p:nvSpPr>
          <p:cNvPr id="506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038082" y="3731990"/>
            <a:ext cx="57102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200" b="1" spc="2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Cloud Service Providers</a:t>
            </a:r>
          </a:p>
        </p:txBody>
      </p:sp>
      <p:sp>
        <p:nvSpPr>
          <p:cNvPr id="507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038082" y="4086320"/>
            <a:ext cx="5710238" cy="5238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sz="12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Companies managing large cloud infrastructures requiring efficient resource allocation.</a:t>
            </a:r>
          </a:p>
        </p:txBody>
      </p:sp>
      <p:pic>
        <p:nvPicPr>
          <p:cNvPr id="50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9">
            <a:alphaModFix/>
          </a:blip>
          <a:stretch/>
        </p:blipFill>
        <p:spPr>
          <a:xfrm>
            <a:off x="13354793" y="7431881"/>
            <a:ext cx="114300" cy="114300"/>
          </a:xfrm>
          <a:prstGeom prst="rect">
            <a:avLst/>
          </a:prstGeom>
        </p:spPr>
      </p:pic>
      <p:sp>
        <p:nvSpPr>
          <p:cNvPr id="509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033468" y="6929056"/>
            <a:ext cx="351948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200" b="1" spc="2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IT Managers</a:t>
            </a:r>
          </a:p>
        </p:txBody>
      </p:sp>
      <p:sp>
        <p:nvSpPr>
          <p:cNvPr id="51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033468" y="7283386"/>
            <a:ext cx="3519488" cy="781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016"/>
              </a:lnSpc>
            </a:pPr>
            <a:r>
              <a:rPr lang="en-US" sz="12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Professionals overseeing cloud operations and ensuring cost-effective resource usage.</a:t>
            </a:r>
          </a:p>
        </p:txBody>
      </p:sp>
      <p:pic>
        <p:nvPicPr>
          <p:cNvPr id="51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0">
            <a:alphaModFix/>
          </a:blip>
          <a:stretch/>
        </p:blipFill>
        <p:spPr>
          <a:xfrm>
            <a:off x="10303669" y="7431881"/>
            <a:ext cx="114300" cy="114300"/>
          </a:xfrm>
          <a:prstGeom prst="rect">
            <a:avLst/>
          </a:prstGeom>
        </p:spPr>
      </p:pic>
      <p:sp>
        <p:nvSpPr>
          <p:cNvPr id="512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38875" y="6801136"/>
            <a:ext cx="351948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040"/>
              </a:lnSpc>
            </a:pPr>
            <a:r>
              <a:rPr lang="en-US" sz="1200" b="1" spc="2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Businesses Using Cloud Services</a:t>
            </a:r>
          </a:p>
        </p:txBody>
      </p:sp>
      <p:sp>
        <p:nvSpPr>
          <p:cNvPr id="513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38875" y="7155466"/>
            <a:ext cx="3519488" cy="1038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016"/>
              </a:lnSpc>
            </a:pPr>
            <a:r>
              <a:rPr lang="en-US" sz="12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Organizations relying on cloud infrastructure for applications, benefiting from optimized resource management.</a:t>
            </a:r>
          </a:p>
        </p:txBody>
      </p:sp>
      <p:sp>
        <p:nvSpPr>
          <p:cNvPr id="514" name="Click here to edit title-41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38875" y="766000"/>
            <a:ext cx="11310938" cy="13335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8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Target Audience: Cloud Service Providers and IT Managers</a:t>
            </a:r>
          </a:p>
        </p:txBody>
      </p:sp>
      <p:sp>
        <p:nvSpPr>
          <p:cNvPr id="516" name="Click here to edit subtitle-45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38875" y="2171700"/>
            <a:ext cx="113109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Understanding the Key Stakeholders in Cloud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789146E-08 0.046300918 L 3.1789146E-08 4.620022E-06 E" pathEditMode="relative" ptsTypes="">
                                      <p:cBhvr>
                                        <p:cTn id="63" dur="2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68" dur="2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/>
      <p:bldP spid="497" grpId="0"/>
      <p:bldP spid="498" grpId="0"/>
      <p:bldP spid="499" grpId="0"/>
      <p:bldP spid="500" grpId="0"/>
      <p:bldP spid="501" grpId="0"/>
      <p:bldP spid="502" grpId="0"/>
      <p:bldP spid="503" grpId="0"/>
      <p:bldP spid="504" grpId="0"/>
      <p:bldP spid="505" grpId="0"/>
      <p:bldP spid="506" grpId="0"/>
      <p:bldP spid="507" grpId="0"/>
      <p:bldP spid="508" grpId="0"/>
      <p:bldP spid="509" grpId="0"/>
      <p:bldP spid="510" grpId="0"/>
      <p:bldP spid="511" grpId="0"/>
      <p:bldP spid="512" grpId="0"/>
      <p:bldP spid="513" grpId="0"/>
      <p:bldP spid="514" grpId="0"/>
      <p:bldP spid="5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2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52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5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5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5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085850" y="838200"/>
            <a:ext cx="314325" cy="314325"/>
          </a:xfrm>
          <a:prstGeom prst="rect">
            <a:avLst/>
          </a:prstGeom>
        </p:spPr>
      </p:pic>
      <p:pic>
        <p:nvPicPr>
          <p:cNvPr id="52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514350" y="1085850"/>
            <a:ext cx="476250" cy="476250"/>
          </a:xfrm>
          <a:prstGeom prst="rect">
            <a:avLst/>
          </a:prstGeom>
        </p:spPr>
      </p:pic>
      <p:pic>
        <p:nvPicPr>
          <p:cNvPr id="52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8782" y="0"/>
            <a:ext cx="10096500" cy="10342364"/>
          </a:xfrm>
          <a:prstGeom prst="ellipse">
            <a:avLst/>
          </a:prstGeom>
        </p:spPr>
      </p:pic>
      <p:pic>
        <p:nvPicPr>
          <p:cNvPr id="52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tretch/>
        </p:blipFill>
        <p:spPr>
          <a:xfrm>
            <a:off x="8705106" y="1563142"/>
            <a:ext cx="1047750" cy="1047750"/>
          </a:xfrm>
          <a:prstGeom prst="rect">
            <a:avLst/>
          </a:prstGeom>
        </p:spPr>
      </p:pic>
      <p:pic>
        <p:nvPicPr>
          <p:cNvPr id="531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  <a:extLst>
              <a:ext uri="{287017E9-37F0-4F35-A899-C2B10B60E3ED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218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8967936" y="1826122"/>
            <a:ext cx="525661" cy="525661"/>
          </a:xfrm>
          <a:prstGeom prst="rect">
            <a:avLst/>
          </a:prstGeom>
        </p:spPr>
      </p:pic>
      <p:sp>
        <p:nvSpPr>
          <p:cNvPr id="533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090118" y="1507331"/>
            <a:ext cx="7291388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Cost Reduction</a:t>
            </a:r>
          </a:p>
        </p:txBody>
      </p:sp>
      <p:sp>
        <p:nvSpPr>
          <p:cNvPr id="534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090118" y="1975961"/>
            <a:ext cx="7291388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Minimizing idle resources can lead to a cloud spending reduction of 20% or more.</a:t>
            </a:r>
          </a:p>
        </p:txBody>
      </p:sp>
      <p:pic>
        <p:nvPicPr>
          <p:cNvPr id="53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9">
            <a:alphaModFix/>
          </a:blip>
          <a:stretch/>
        </p:blipFill>
        <p:spPr>
          <a:xfrm>
            <a:off x="9609087" y="4516636"/>
            <a:ext cx="1047750" cy="1047750"/>
          </a:xfrm>
          <a:prstGeom prst="rect">
            <a:avLst/>
          </a:prstGeom>
        </p:spPr>
      </p:pic>
      <p:pic>
        <p:nvPicPr>
          <p:cNvPr id="537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0">
            <a:alphaModFix/>
            <a:extLst>
              <a:ext uri="{488D441F-8D4D-4E00-9BB7-AF4C211790CE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223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9871920" y="4779615"/>
            <a:ext cx="525661" cy="525661"/>
          </a:xfrm>
          <a:prstGeom prst="rect">
            <a:avLst/>
          </a:prstGeom>
        </p:spPr>
      </p:pic>
      <p:sp>
        <p:nvSpPr>
          <p:cNvPr id="539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994041" y="4460843"/>
            <a:ext cx="6557962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Increased Efficiency</a:t>
            </a:r>
          </a:p>
        </p:txBody>
      </p:sp>
      <p:sp>
        <p:nvSpPr>
          <p:cNvPr id="54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994041" y="4929473"/>
            <a:ext cx="6557962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Optimized resource allocation improves application performance and responsiveness.</a:t>
            </a:r>
          </a:p>
        </p:txBody>
      </p:sp>
      <p:pic>
        <p:nvPicPr>
          <p:cNvPr id="5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4">
            <a:alphaModFix/>
          </a:blip>
          <a:stretch/>
        </p:blipFill>
        <p:spPr>
          <a:xfrm>
            <a:off x="8705106" y="7672090"/>
            <a:ext cx="1047750" cy="1047750"/>
          </a:xfrm>
          <a:prstGeom prst="rect">
            <a:avLst/>
          </a:prstGeom>
        </p:spPr>
      </p:pic>
      <p:pic>
        <p:nvPicPr>
          <p:cNvPr id="543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5">
            <a:alphaModFix/>
            <a:extLst>
              <a:ext uri="{7DCC8841-8CE6-4D53-A624-A4DD5FEF2DA4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228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8967936" y="7934920"/>
            <a:ext cx="525661" cy="525661"/>
          </a:xfrm>
          <a:prstGeom prst="rect">
            <a:avLst/>
          </a:prstGeom>
        </p:spPr>
      </p:pic>
      <p:sp>
        <p:nvSpPr>
          <p:cNvPr id="54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090118" y="7616095"/>
            <a:ext cx="7291388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Minimized Idle Resources</a:t>
            </a:r>
          </a:p>
        </p:txBody>
      </p:sp>
      <p:sp>
        <p:nvSpPr>
          <p:cNvPr id="546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090118" y="8084725"/>
            <a:ext cx="7291388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Utilizing resources only as needed reduces waste and enhances system efficiency.</a:t>
            </a:r>
          </a:p>
        </p:txBody>
      </p:sp>
      <p:sp>
        <p:nvSpPr>
          <p:cNvPr id="547" name="Click here to edit title-49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4738021"/>
            <a:ext cx="6586538" cy="20193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84" dirty="0">
                <a:solidFill>
                  <a:srgbClr val="FFFFFF">
                    <a:alpha val="100000"/>
                  </a:srgbClr>
                </a:solidFill>
                <a:latin typeface="Montserrat ExtraBold" panose="00000700000000000000" pitchFamily="2" charset="0"/>
              </a:rPr>
              <a:t>Key Benefits: Cost Reduction and Efficiency</a:t>
            </a:r>
          </a:p>
        </p:txBody>
      </p:sp>
      <p:sp>
        <p:nvSpPr>
          <p:cNvPr id="549" name="Click here to edit subtitle-49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5829300"/>
            <a:ext cx="6586538" cy="800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Exploring the Advantages of AI-Based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2.5749207E-06 0.04630093 L -2.5749207E-06 4.6341506E-06 E" pathEditMode="relative" ptsTypes="">
                                      <p:cBhvr>
                                        <p:cTn id="30" dur="6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2.5749207E-06 0.046291675 L -2.5749207E-06 -4.620022E-06 E" pathEditMode="relative" ptsTypes="">
                                      <p:cBhvr>
                                        <p:cTn id="35" dur="6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48403E-06 0.046296295 L 1.748403E-06 0 E" pathEditMode="relative" ptsTypes="">
                                      <p:cBhvr>
                                        <p:cTn id="46" dur="6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166137E-06 0.046296295 L 1.7166137E-06 2.8257016E-08 E" pathEditMode="relative" ptsTypes="">
                                      <p:cBhvr>
                                        <p:cTn id="51" dur="6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6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-2.5749207E-06 0.046293244 L -2.5749207E-06 -3.0517579E-06 E" pathEditMode="relative" ptsTypes="">
                                      <p:cBhvr>
                                        <p:cTn id="62" dur="6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-2.5749207E-06 0.046293244 L -2.5749207E-06 -3.0517579E-06 E" pathEditMode="relative" ptsTypes="">
                                      <p:cBhvr>
                                        <p:cTn id="67" dur="6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.04629166 L 0 -4.6341506E-06 E" pathEditMode="relative" ptsTypes="">
                                      <p:cBhvr>
                                        <p:cTn id="78" dur="2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83" dur="2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  <p:bldP spid="522" grpId="0"/>
      <p:bldP spid="523" grpId="0"/>
      <p:bldP spid="524" grpId="0"/>
      <p:bldP spid="525" grpId="0"/>
      <p:bldP spid="526" grpId="0"/>
      <p:bldP spid="528" grpId="0"/>
      <p:bldP spid="529" grpId="0"/>
      <p:bldP spid="531" grpId="0"/>
      <p:bldP spid="533" grpId="0"/>
      <p:bldP spid="534" grpId="0"/>
      <p:bldP spid="535" grpId="0"/>
      <p:bldP spid="537" grpId="0"/>
      <p:bldP spid="539" grpId="0"/>
      <p:bldP spid="540" grpId="0"/>
      <p:bldP spid="541" grpId="0"/>
      <p:bldP spid="543" grpId="0"/>
      <p:bldP spid="545" grpId="0"/>
      <p:bldP spid="546" grpId="0"/>
      <p:bldP spid="547" grpId="0"/>
      <p:bldP spid="5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5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55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55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5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55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085850" y="838200"/>
            <a:ext cx="314325" cy="314325"/>
          </a:xfrm>
          <a:prstGeom prst="rect">
            <a:avLst/>
          </a:prstGeom>
        </p:spPr>
      </p:pic>
      <p:pic>
        <p:nvPicPr>
          <p:cNvPr id="55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514350" y="1085850"/>
            <a:ext cx="476250" cy="476250"/>
          </a:xfrm>
          <a:prstGeom prst="rect">
            <a:avLst/>
          </a:prstGeom>
        </p:spPr>
      </p:pic>
      <p:pic>
        <p:nvPicPr>
          <p:cNvPr id="560" name="ebc1e4bb-db7d-4b21-bbcb-8d95c0b0416c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6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tretch/>
        </p:blipFill>
        <p:spPr>
          <a:xfrm>
            <a:off x="11391900" y="2201985"/>
            <a:ext cx="1038225" cy="1038225"/>
          </a:xfrm>
          <a:prstGeom prst="rect">
            <a:avLst/>
          </a:prstGeom>
        </p:spPr>
      </p:pic>
      <p:pic>
        <p:nvPicPr>
          <p:cNvPr id="563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  <a:extLst>
              <a:ext uri="{B21ACFE6-173A-434A-AD23-B714969F6ADF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251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1650866" y="2461095"/>
            <a:ext cx="518071" cy="518071"/>
          </a:xfrm>
          <a:prstGeom prst="rect">
            <a:avLst/>
          </a:prstGeom>
        </p:spPr>
      </p:pic>
      <p:sp>
        <p:nvSpPr>
          <p:cNvPr id="565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685394" y="1964949"/>
            <a:ext cx="5626417" cy="34547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Incorporate Real Time Integration</a:t>
            </a:r>
          </a:p>
        </p:txBody>
      </p:sp>
      <p:sp>
        <p:nvSpPr>
          <p:cNvPr id="567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685395" y="2433579"/>
            <a:ext cx="5343298" cy="205844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2736"/>
              </a:lnSpc>
            </a:pPr>
            <a:r>
              <a:rPr lang="en-US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It involves designing a system that processes data and makes decisions in real-time, allowing immediate adjustments based on live conditions. In the context of an AI-Based Cloud Resource Auto-Schedule.</a:t>
            </a:r>
            <a:endParaRPr lang="en-US" sz="1800" dirty="0">
              <a:solidFill>
                <a:srgbClr val="404959">
                  <a:alpha val="100000"/>
                </a:srgbClr>
              </a:solidFill>
              <a:latin typeface="Space Mono" panose="00000700000000000000" pitchFamily="2" charset="0"/>
            </a:endParaRPr>
          </a:p>
        </p:txBody>
      </p:sp>
      <p:pic>
        <p:nvPicPr>
          <p:cNvPr id="56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52">
            <a:alphaModFix/>
          </a:blip>
          <a:stretch/>
        </p:blipFill>
        <p:spPr>
          <a:xfrm>
            <a:off x="11391900" y="5198659"/>
            <a:ext cx="1038225" cy="1038225"/>
          </a:xfrm>
          <a:prstGeom prst="rect">
            <a:avLst/>
          </a:prstGeom>
        </p:spPr>
      </p:pic>
      <p:pic>
        <p:nvPicPr>
          <p:cNvPr id="571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53">
            <a:alphaModFix/>
            <a:extLst>
              <a:ext uri="{DA7D67ED-6DCB-4F91-A32A-F571B4A5A6F6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256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1650866" y="5457769"/>
            <a:ext cx="518071" cy="518071"/>
          </a:xfrm>
          <a:prstGeom prst="rect">
            <a:avLst/>
          </a:prstGeom>
        </p:spPr>
      </p:pic>
      <p:sp>
        <p:nvSpPr>
          <p:cNvPr id="573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685395" y="4961427"/>
            <a:ext cx="4862512" cy="35900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Cybersecurity</a:t>
            </a:r>
          </a:p>
        </p:txBody>
      </p:sp>
      <p:sp>
        <p:nvSpPr>
          <p:cNvPr id="575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685395" y="5430057"/>
            <a:ext cx="5193172" cy="205844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2736"/>
              </a:lnSpc>
            </a:pPr>
            <a:r>
              <a:rPr lang="en-US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Its goal is to safeguard sensitive information, ensure the integrity of systems, and maintain the availability of services in the face of threats like hacking, malware, phishing, and other cyberattacks.</a:t>
            </a:r>
            <a:endParaRPr lang="en-US" sz="1800" dirty="0">
              <a:solidFill>
                <a:srgbClr val="404959">
                  <a:alpha val="100000"/>
                </a:srgbClr>
              </a:solidFill>
              <a:latin typeface="Space Mono" panose="00000700000000000000" pitchFamily="2" charset="0"/>
            </a:endParaRPr>
          </a:p>
        </p:txBody>
      </p:sp>
      <p:sp>
        <p:nvSpPr>
          <p:cNvPr id="577" name="Click here to edit title-48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3597402"/>
            <a:ext cx="4757738" cy="575286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4356"/>
              </a:lnSpc>
            </a:pPr>
            <a:r>
              <a:rPr lang="en-US" sz="4800" b="1" spc="66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Future Scope</a:t>
            </a:r>
          </a:p>
        </p:txBody>
      </p:sp>
      <p:sp>
        <p:nvSpPr>
          <p:cNvPr id="579" name="Click here to edit subtitle-46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5448300"/>
            <a:ext cx="4757738" cy="1190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Analyzing Successful Transitions to Cloud Infrastructure</a:t>
            </a:r>
          </a:p>
        </p:txBody>
      </p:sp>
      <p:pic>
        <p:nvPicPr>
          <p:cNvPr id="2" name="Rect">
            <a:extLst>
              <a:ext uri="{FF2B5EF4-FFF2-40B4-BE49-F238E27FC236}">
                <a16:creationId xmlns:a16="http://schemas.microsoft.com/office/drawing/2014/main" id="{759882C1-A60B-23B5-B07E-B8BA07BC4447}"/>
              </a:ext>
            </a:extLst>
          </p:cNvPr>
          <p:cNvPicPr>
            <a:picLocks noChangeAspect="1"/>
          </p:cNvPicPr>
          <p:nvPr/>
        </p:nvPicPr>
        <p:blipFill rotWithShape="1">
          <a:blip r:embed="rId252">
            <a:alphaModFix/>
          </a:blip>
          <a:stretch/>
        </p:blipFill>
        <p:spPr>
          <a:xfrm>
            <a:off x="11391900" y="8063137"/>
            <a:ext cx="1038225" cy="1038225"/>
          </a:xfrm>
          <a:prstGeom prst="rect">
            <a:avLst/>
          </a:prstGeom>
        </p:spPr>
      </p:pic>
      <p:pic>
        <p:nvPicPr>
          <p:cNvPr id="3" name="iconNode1">
            <a:extLst>
              <a:ext uri="{FF2B5EF4-FFF2-40B4-BE49-F238E27FC236}">
                <a16:creationId xmlns:a16="http://schemas.microsoft.com/office/drawing/2014/main" id="{F65E8936-3AF7-0412-40DE-622FEF2DB30B}"/>
              </a:ext>
            </a:extLst>
          </p:cNvPr>
          <p:cNvPicPr>
            <a:picLocks noChangeAspect="1"/>
          </p:cNvPicPr>
          <p:nvPr/>
        </p:nvPicPr>
        <p:blipFill rotWithShape="1">
          <a:blip r:embed="rId253">
            <a:alphaModFix/>
            <a:extLst>
              <a:ext uri="{DA7D67ED-6DCB-4F91-A32A-F571B4A5A6F6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256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1650866" y="8322247"/>
            <a:ext cx="518071" cy="518071"/>
          </a:xfrm>
          <a:prstGeom prst="rect">
            <a:avLst/>
          </a:prstGeom>
        </p:spPr>
      </p:pic>
      <p:sp>
        <p:nvSpPr>
          <p:cNvPr id="4" name="Primary Heading-1">
            <a:extLst>
              <a:ext uri="{FF2B5EF4-FFF2-40B4-BE49-F238E27FC236}">
                <a16:creationId xmlns:a16="http://schemas.microsoft.com/office/drawing/2014/main" id="{AF247ECD-F39D-7A8D-F780-B368689B5074}"/>
              </a:ext>
            </a:extLst>
          </p:cNvPr>
          <p:cNvSpPr txBox="1"/>
          <p:nvPr/>
        </p:nvSpPr>
        <p:spPr>
          <a:xfrm>
            <a:off x="12685395" y="7913375"/>
            <a:ext cx="4862512" cy="35900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IOT and Hardware</a:t>
            </a:r>
          </a:p>
        </p:txBody>
      </p:sp>
      <p:sp>
        <p:nvSpPr>
          <p:cNvPr id="5" name="Description of a primary heading-1">
            <a:extLst>
              <a:ext uri="{FF2B5EF4-FFF2-40B4-BE49-F238E27FC236}">
                <a16:creationId xmlns:a16="http://schemas.microsoft.com/office/drawing/2014/main" id="{C88998F5-2D96-7FDF-7E65-11C61341E65D}"/>
              </a:ext>
            </a:extLst>
          </p:cNvPr>
          <p:cNvSpPr txBox="1"/>
          <p:nvPr/>
        </p:nvSpPr>
        <p:spPr>
          <a:xfrm>
            <a:off x="12685394" y="8294535"/>
            <a:ext cx="5466127" cy="17122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2736"/>
              </a:lnSpc>
            </a:pPr>
            <a:r>
              <a:rPr lang="en-US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IoT (Internet of Things) refers to a network of interconnected devices that communicate and share data through the internet, allowing for real-time monitoring, automation, and control.</a:t>
            </a:r>
            <a:endParaRPr lang="en-US" sz="1800" dirty="0">
              <a:solidFill>
                <a:srgbClr val="404959">
                  <a:alpha val="100000"/>
                </a:srgbClr>
              </a:solidFill>
              <a:latin typeface="Space Mono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08333E-6 0.04629 L -2.08333E-6 3.82716E-6 " pathEditMode="relative" rAng="0" ptsTypes="AA">
                                      <p:cBhvr>
                                        <p:cTn id="30" dur="6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4.72222E-6 0.0463 L 4.72222E-6 -1.85185E-6 " pathEditMode="relative" rAng="0" ptsTypes="AA">
                                      <p:cBhvr>
                                        <p:cTn id="35" dur="6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63889E-6 0.04629 L -2.63889E-6 3.95062E-6 " pathEditMode="relative" rAng="0" ptsTypes="AA">
                                      <p:cBhvr>
                                        <p:cTn id="40" dur="6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3.05556E-6 0.0463 L 3.05556E-6 -4.07407E-6 " pathEditMode="relative" rAng="0" ptsTypes="AA">
                                      <p:cBhvr>
                                        <p:cTn id="45" dur="6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-2.08333E-6 0.0463 L -2.08333E-6 -4.19753E-6 " pathEditMode="relative" rAng="0" ptsTypes="AA">
                                      <p:cBhvr>
                                        <p:cTn id="50" dur="6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4.72222E-6 0.0463 L 4.72222E-6 1.23457E-7 " pathEditMode="relative" rAng="0" ptsTypes="AA">
                                      <p:cBhvr>
                                        <p:cTn id="55" dur="6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-2.5E-6 0.0463 L -2.5E-6 -1.35802E-6 " pathEditMode="relative" rAng="0" ptsTypes="AA">
                                      <p:cBhvr>
                                        <p:cTn id="60" dur="6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-2.77778E-7 0.0463 L -2.77778E-7 -2.09877E-6 " pathEditMode="relative" rAng="0" ptsTypes="AA">
                                      <p:cBhvr>
                                        <p:cTn id="65" dur="6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5.55556E-7 0.0463 L -5.55556E-7 -3.45679E-6 " pathEditMode="relative" rAng="0" ptsTypes="AA">
                                      <p:cBhvr>
                                        <p:cTn id="70" dur="2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75" dur="2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-2.08333E-6 0.0463 L -2.08333E-6 7.40741E-7 " pathEditMode="relative" rAng="0" ptsTypes="AA">
                                      <p:cBhvr>
                                        <p:cTn id="80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4.72222E-6 0.0463 L 4.72222E-6 -4.93827E-6 " pathEditMode="relative" rAng="0" ptsTypes="AA">
                                      <p:cBhvr>
                                        <p:cTn id="85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-2.5E-6 0.04629 L -2.5E-6 1.60494E-6 " pathEditMode="relative" rAng="0" ptsTypes="AA">
                                      <p:cBhvr>
                                        <p:cTn id="90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4.44444E-6 0.04629 L 4.44444E-6 3.82716E-6 " pathEditMode="relative" rAng="0" ptsTypes="AA">
                                      <p:cBhvr>
                                        <p:cTn id="9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  <p:bldP spid="555" grpId="0"/>
      <p:bldP spid="556" grpId="0"/>
      <p:bldP spid="557" grpId="0"/>
      <p:bldP spid="558" grpId="0"/>
      <p:bldP spid="559" grpId="0"/>
      <p:bldP spid="560" grpId="0"/>
      <p:bldP spid="561" grpId="0"/>
      <p:bldP spid="563" grpId="0"/>
      <p:bldP spid="565" grpId="0"/>
      <p:bldP spid="567" grpId="0"/>
      <p:bldP spid="569" grpId="0"/>
      <p:bldP spid="571" grpId="0"/>
      <p:bldP spid="573" grpId="0"/>
      <p:bldP spid="575" grpId="0"/>
      <p:bldP spid="577" grpId="0"/>
      <p:bldP spid="579" grpId="0"/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8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7183100" y="609600"/>
            <a:ext cx="304800" cy="190500"/>
          </a:xfrm>
          <a:prstGeom prst="rect">
            <a:avLst/>
          </a:prstGeom>
        </p:spPr>
      </p:pic>
      <p:pic>
        <p:nvPicPr>
          <p:cNvPr id="58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487900" y="609600"/>
            <a:ext cx="190500" cy="190500"/>
          </a:xfrm>
          <a:prstGeom prst="rect">
            <a:avLst/>
          </a:prstGeom>
        </p:spPr>
      </p:pic>
      <p:pic>
        <p:nvPicPr>
          <p:cNvPr id="58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7487900" y="800100"/>
            <a:ext cx="190500" cy="304800"/>
          </a:xfrm>
          <a:prstGeom prst="rect">
            <a:avLst/>
          </a:prstGeom>
        </p:spPr>
      </p:pic>
      <p:pic>
        <p:nvPicPr>
          <p:cNvPr id="58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58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085850" y="838200"/>
            <a:ext cx="314325" cy="314325"/>
          </a:xfrm>
          <a:prstGeom prst="rect">
            <a:avLst/>
          </a:prstGeom>
        </p:spPr>
      </p:pic>
      <p:pic>
        <p:nvPicPr>
          <p:cNvPr id="58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514350" y="1085850"/>
            <a:ext cx="476250" cy="476250"/>
          </a:xfrm>
          <a:prstGeom prst="rect">
            <a:avLst/>
          </a:prstGeom>
        </p:spPr>
      </p:pic>
      <p:pic>
        <p:nvPicPr>
          <p:cNvPr id="590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extLst>
              <a:ext uri="{4449AD25-AF4A-4BC4-BAC4-60EFA383DB9B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275"/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4972050" y="3048000"/>
            <a:ext cx="8343900" cy="6477000"/>
          </a:xfrm>
          <a:prstGeom prst="rect">
            <a:avLst/>
          </a:prstGeom>
        </p:spPr>
      </p:pic>
      <p:pic>
        <p:nvPicPr>
          <p:cNvPr id="59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6">
            <a:alphaModFix/>
          </a:blip>
          <a:stretch/>
        </p:blipFill>
        <p:spPr>
          <a:xfrm>
            <a:off x="6070550" y="4356944"/>
            <a:ext cx="609600" cy="609600"/>
          </a:xfrm>
          <a:prstGeom prst="rect">
            <a:avLst/>
          </a:prstGeom>
        </p:spPr>
      </p:pic>
      <p:sp>
        <p:nvSpPr>
          <p:cNvPr id="593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28207" y="4421791"/>
            <a:ext cx="309562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20" spc="25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1</a:t>
            </a:r>
          </a:p>
        </p:txBody>
      </p:sp>
      <p:sp>
        <p:nvSpPr>
          <p:cNvPr id="595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3732657"/>
            <a:ext cx="5072062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Increased Demand for Speed</a:t>
            </a:r>
          </a:p>
        </p:txBody>
      </p:sp>
      <p:sp>
        <p:nvSpPr>
          <p:cNvPr id="597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4201287"/>
            <a:ext cx="5072062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The need for faster applications is critical for customer satisfaction, driving innovations in cloud resource management.</a:t>
            </a:r>
          </a:p>
        </p:txBody>
      </p:sp>
      <p:pic>
        <p:nvPicPr>
          <p:cNvPr id="59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7">
            <a:alphaModFix/>
          </a:blip>
          <a:stretch/>
        </p:blipFill>
        <p:spPr>
          <a:xfrm>
            <a:off x="11596840" y="5976194"/>
            <a:ext cx="609600" cy="609600"/>
          </a:xfrm>
          <a:prstGeom prst="rect">
            <a:avLst/>
          </a:prstGeom>
        </p:spPr>
      </p:pic>
      <p:sp>
        <p:nvSpPr>
          <p:cNvPr id="601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754612" y="6041041"/>
            <a:ext cx="309562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20" spc="25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2</a:t>
            </a:r>
          </a:p>
        </p:txBody>
      </p:sp>
      <p:sp>
        <p:nvSpPr>
          <p:cNvPr id="603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63748" y="5351907"/>
            <a:ext cx="5081588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Real-Time Data Processing</a:t>
            </a:r>
          </a:p>
        </p:txBody>
      </p:sp>
      <p:sp>
        <p:nvSpPr>
          <p:cNvPr id="605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63748" y="5820537"/>
            <a:ext cx="50815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Companies are focusing on real-time insights and analytics to improve decision-making and adapt to market changes swiftly.</a:t>
            </a:r>
          </a:p>
        </p:txBody>
      </p:sp>
      <p:pic>
        <p:nvPicPr>
          <p:cNvPr id="6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8">
            <a:alphaModFix/>
          </a:blip>
          <a:stretch/>
        </p:blipFill>
        <p:spPr>
          <a:xfrm>
            <a:off x="6070550" y="7595444"/>
            <a:ext cx="609600" cy="609600"/>
          </a:xfrm>
          <a:prstGeom prst="rect">
            <a:avLst/>
          </a:prstGeom>
        </p:spPr>
      </p:pic>
      <p:sp>
        <p:nvSpPr>
          <p:cNvPr id="609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28207" y="7660291"/>
            <a:ext cx="309562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20" spc="25" dirty="0">
                <a:solidFill>
                  <a:srgbClr val="FFFFFF">
                    <a:alpha val="100000"/>
                  </a:srgbClr>
                </a:solidFill>
                <a:latin typeface="Space Mono" panose="00000700000000000000" pitchFamily="2" charset="0"/>
              </a:rPr>
              <a:t>3</a:t>
            </a:r>
          </a:p>
        </p:txBody>
      </p:sp>
      <p:sp>
        <p:nvSpPr>
          <p:cNvPr id="611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6971157"/>
            <a:ext cx="5072062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 spc="42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AI Integration</a:t>
            </a:r>
          </a:p>
        </p:txBody>
      </p:sp>
      <p:sp>
        <p:nvSpPr>
          <p:cNvPr id="613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2475" y="7439787"/>
            <a:ext cx="5072062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736"/>
              </a:lnSpc>
            </a:pPr>
            <a:r>
              <a:rPr lang="en-US" sz="18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Collaborations with major platforms enhance operational efficiencies, reduce costs, and significantly improve performance outcomes.</a:t>
            </a:r>
          </a:p>
        </p:txBody>
      </p:sp>
      <p:sp>
        <p:nvSpPr>
          <p:cNvPr id="615" name="Click here to edit title-48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24075" y="762000"/>
            <a:ext cx="13977938" cy="13430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4200" b="1" spc="84" dirty="0">
                <a:solidFill>
                  <a:srgbClr val="070B12">
                    <a:alpha val="100000"/>
                  </a:srgbClr>
                </a:solidFill>
                <a:latin typeface="Montserrat ExtraBold" panose="00000700000000000000" pitchFamily="2" charset="0"/>
              </a:rPr>
              <a:t>Current Trends in AI-Driven Cloud Resource Management</a:t>
            </a:r>
          </a:p>
        </p:txBody>
      </p:sp>
      <p:sp>
        <p:nvSpPr>
          <p:cNvPr id="617" name="Click here to edit subtitle-45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24075" y="2171700"/>
            <a:ext cx="139779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100" dirty="0">
                <a:solidFill>
                  <a:srgbClr val="404959">
                    <a:alpha val="100000"/>
                  </a:srgbClr>
                </a:solidFill>
                <a:latin typeface="Space Mono" panose="00000700000000000000" pitchFamily="2" charset="0"/>
              </a:rPr>
              <a:t>Understanding the Key Developments Shaping AI in Cloud Management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748403E-06 0.04629169 L 1.748403E-06 -4.6058935E-06 E" pathEditMode="relative" ptsTypes="">
                                      <p:cBhvr>
                                        <p:cTn id="30" dur="6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7801921E-06 0.04629169 L 1.7801921E-06 -4.6341506E-06 E" pathEditMode="relative" ptsTypes="">
                                      <p:cBhvr>
                                        <p:cTn id="35" dur="6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166 L 0 -4.6341506E-06 E" pathEditMode="relative" ptsTypes="">
                                      <p:cBhvr>
                                        <p:cTn id="40" dur="6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.04629169 L 0 -4.6058935E-06 E" pathEditMode="relative" ptsTypes="">
                                      <p:cBhvr>
                                        <p:cTn id="45" dur="6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801921E-06 0.04629172 L 1.7801921E-06 -4.577637E-06 E" pathEditMode="relative" ptsTypes="">
                                      <p:cBhvr>
                                        <p:cTn id="50" dur="6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801921E-06 0.04629172 L 1.7801921E-06 -4.577637E-06 E" pathEditMode="relative" ptsTypes="">
                                      <p:cBhvr>
                                        <p:cTn id="55" dur="6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801921E-06 0.04629166 L 1.7801921E-06 -4.6341506E-06 E" pathEditMode="relative" ptsTypes="">
                                      <p:cBhvr>
                                        <p:cTn id="60" dur="6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animMotion origin="layout" path="M 1.7801921E-06 0.04629166 L 1.7801921E-06 -4.6341506E-06 E" pathEditMode="relative" ptsTypes="">
                                      <p:cBhvr>
                                        <p:cTn id="65" dur="6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6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1.748403E-06 0.04629172 L 1.748403E-06 -4.577637E-06 E" pathEditMode="relative" ptsTypes="">
                                      <p:cBhvr>
                                        <p:cTn id="70" dur="6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1.7801921E-06 0.04629172 L 1.7801921E-06 -4.577637E-06 E" pathEditMode="relative" ptsTypes="">
                                      <p:cBhvr>
                                        <p:cTn id="75" dur="6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6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0 0.04629166 L 0 -4.6341506E-06 E" pathEditMode="relative" ptsTypes="">
                                      <p:cBhvr>
                                        <p:cTn id="80" dur="6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6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Motion origin="layout" path="M 0 0.04629166 L 0 -4.6341506E-06 E" pathEditMode="relative" ptsTypes="">
                                      <p:cBhvr>
                                        <p:cTn id="85" dur="6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90" dur="2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789146E-08 0.046296295 L 3.1789146E-08 0 E" pathEditMode="relative" ptsTypes="">
                                      <p:cBhvr>
                                        <p:cTn id="95" dur="2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" grpId="0"/>
      <p:bldP spid="585" grpId="0"/>
      <p:bldP spid="586" grpId="0"/>
      <p:bldP spid="587" grpId="0"/>
      <p:bldP spid="588" grpId="0"/>
      <p:bldP spid="589" grpId="0"/>
      <p:bldP spid="590" grpId="0"/>
      <p:bldP spid="591" grpId="0"/>
      <p:bldP spid="593" grpId="0"/>
      <p:bldP spid="595" grpId="0"/>
      <p:bldP spid="597" grpId="0"/>
      <p:bldP spid="599" grpId="0"/>
      <p:bldP spid="601" grpId="0"/>
      <p:bldP spid="603" grpId="0"/>
      <p:bldP spid="605" grpId="0"/>
      <p:bldP spid="607" grpId="0"/>
      <p:bldP spid="609" grpId="0"/>
      <p:bldP spid="611" grpId="0"/>
      <p:bldP spid="613" grpId="0"/>
      <p:bldP spid="615" grpId="0"/>
      <p:bldP spid="6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812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Montserrat ExtraBold</vt:lpstr>
      <vt:lpstr>Calibri Light</vt:lpstr>
      <vt:lpstr>Arial</vt:lpstr>
      <vt:lpstr>Space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Exporter Version: 2.0.10.0, docId: 8767632</dc:title>
  <dc:creator>Presentations.AI Exporter</dc:creator>
  <cp:lastModifiedBy>srujal sau</cp:lastModifiedBy>
  <cp:revision>10</cp:revision>
  <dcterms:created xsi:type="dcterms:W3CDTF">2024-10-18T23:11:46Z</dcterms:created>
  <dcterms:modified xsi:type="dcterms:W3CDTF">2024-10-19T02:40:31Z</dcterms:modified>
</cp:coreProperties>
</file>