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66" r:id="rId3"/>
    <p:sldId id="258" r:id="rId4"/>
    <p:sldId id="259" r:id="rId5"/>
    <p:sldId id="260" r:id="rId6"/>
    <p:sldId id="261" r:id="rId7"/>
    <p:sldId id="262" r:id="rId8"/>
    <p:sldId id="271" r:id="rId9"/>
    <p:sldId id="263" r:id="rId10"/>
    <p:sldId id="270" r:id="rId11"/>
    <p:sldId id="264"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3F0B3-41AE-4F77-8251-B5FCA9403741}"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B0640F-1FC5-4489-B426-8C255AB764ED}" type="slidenum">
              <a:rPr lang="en-IN" smtClean="0"/>
              <a:t>‹#›</a:t>
            </a:fld>
            <a:endParaRPr lang="en-IN"/>
          </a:p>
        </p:txBody>
      </p:sp>
    </p:spTree>
    <p:extLst>
      <p:ext uri="{BB962C8B-B14F-4D97-AF65-F5344CB8AC3E}">
        <p14:creationId xmlns:p14="http://schemas.microsoft.com/office/powerpoint/2010/main" val="1055777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202928A-31E7-4D37-9CD7-D7362B88A3A4}" type="datetime1">
              <a:rPr lang="en-IN" smtClean="0"/>
              <a:t>07-05-2025</a:t>
            </a:fld>
            <a:endParaRPr lang="en-IN"/>
          </a:p>
        </p:txBody>
      </p:sp>
      <p:sp>
        <p:nvSpPr>
          <p:cNvPr id="5" name="Footer Placeholder 4"/>
          <p:cNvSpPr>
            <a:spLocks noGrp="1"/>
          </p:cNvSpPr>
          <p:nvPr>
            <p:ph type="ftr" sz="quarter" idx="11"/>
          </p:nvPr>
        </p:nvSpPr>
        <p:spPr/>
        <p:txBody>
          <a:bodyPr/>
          <a:lstStyle/>
          <a:p>
            <a:r>
              <a:rPr lang="en-IN"/>
              <a:t>ICDDA-2025 | Jorhat, Assam, India</a:t>
            </a:r>
          </a:p>
        </p:txBody>
      </p:sp>
      <p:sp>
        <p:nvSpPr>
          <p:cNvPr id="6" name="Slide Number Placeholder 5"/>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2684715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7157B3D-7A33-4BF8-8355-80AC8571A92A}" type="datetime1">
              <a:rPr lang="en-IN" smtClean="0"/>
              <a:t>07-05-2025</a:t>
            </a:fld>
            <a:endParaRPr lang="en-IN"/>
          </a:p>
        </p:txBody>
      </p:sp>
      <p:sp>
        <p:nvSpPr>
          <p:cNvPr id="5" name="Footer Placeholder 4"/>
          <p:cNvSpPr>
            <a:spLocks noGrp="1"/>
          </p:cNvSpPr>
          <p:nvPr>
            <p:ph type="ftr" sz="quarter" idx="11"/>
          </p:nvPr>
        </p:nvSpPr>
        <p:spPr/>
        <p:txBody>
          <a:bodyPr/>
          <a:lstStyle/>
          <a:p>
            <a:r>
              <a:rPr lang="en-IN"/>
              <a:t>ICDDA-2025 | Jorhat, Assam, India</a:t>
            </a:r>
          </a:p>
        </p:txBody>
      </p:sp>
      <p:sp>
        <p:nvSpPr>
          <p:cNvPr id="6" name="Slide Number Placeholder 5"/>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290588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93DBA3F-CD3C-49C3-A54A-893F291E3AEF}" type="datetime1">
              <a:rPr lang="en-IN" smtClean="0"/>
              <a:t>07-05-2025</a:t>
            </a:fld>
            <a:endParaRPr lang="en-IN"/>
          </a:p>
        </p:txBody>
      </p:sp>
      <p:sp>
        <p:nvSpPr>
          <p:cNvPr id="5" name="Footer Placeholder 4"/>
          <p:cNvSpPr>
            <a:spLocks noGrp="1"/>
          </p:cNvSpPr>
          <p:nvPr>
            <p:ph type="ftr" sz="quarter" idx="11"/>
          </p:nvPr>
        </p:nvSpPr>
        <p:spPr/>
        <p:txBody>
          <a:bodyPr/>
          <a:lstStyle/>
          <a:p>
            <a:r>
              <a:rPr lang="en-IN"/>
              <a:t>ICDDA-2025 | Jorhat, Assam, India</a:t>
            </a:r>
          </a:p>
        </p:txBody>
      </p:sp>
      <p:sp>
        <p:nvSpPr>
          <p:cNvPr id="6" name="Slide Number Placeholder 5"/>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3881148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80CF98E-C971-4CCD-87C2-BC0051442027}" type="datetime1">
              <a:rPr lang="en-IN" smtClean="0"/>
              <a:t>07-05-2025</a:t>
            </a:fld>
            <a:endParaRPr lang="en-IN"/>
          </a:p>
        </p:txBody>
      </p:sp>
      <p:sp>
        <p:nvSpPr>
          <p:cNvPr id="5" name="Footer Placeholder 4"/>
          <p:cNvSpPr>
            <a:spLocks noGrp="1"/>
          </p:cNvSpPr>
          <p:nvPr>
            <p:ph type="ftr" sz="quarter" idx="11"/>
          </p:nvPr>
        </p:nvSpPr>
        <p:spPr/>
        <p:txBody>
          <a:bodyPr/>
          <a:lstStyle/>
          <a:p>
            <a:r>
              <a:rPr lang="en-IN"/>
              <a:t>ICDDA-2025 | Jorhat, Assam, India</a:t>
            </a:r>
          </a:p>
        </p:txBody>
      </p:sp>
      <p:sp>
        <p:nvSpPr>
          <p:cNvPr id="6" name="Slide Number Placeholder 5"/>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359357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D168EE-36B6-452C-A00C-19360279229F}" type="datetime1">
              <a:rPr lang="en-IN" smtClean="0"/>
              <a:t>07-05-2025</a:t>
            </a:fld>
            <a:endParaRPr lang="en-IN"/>
          </a:p>
        </p:txBody>
      </p:sp>
      <p:sp>
        <p:nvSpPr>
          <p:cNvPr id="5" name="Footer Placeholder 4"/>
          <p:cNvSpPr>
            <a:spLocks noGrp="1"/>
          </p:cNvSpPr>
          <p:nvPr>
            <p:ph type="ftr" sz="quarter" idx="11"/>
          </p:nvPr>
        </p:nvSpPr>
        <p:spPr/>
        <p:txBody>
          <a:bodyPr/>
          <a:lstStyle/>
          <a:p>
            <a:r>
              <a:rPr lang="en-IN"/>
              <a:t>ICDDA-2025 | Jorhat, Assam, India</a:t>
            </a:r>
          </a:p>
        </p:txBody>
      </p:sp>
      <p:sp>
        <p:nvSpPr>
          <p:cNvPr id="6" name="Slide Number Placeholder 5"/>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42067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18A0F50-114D-4794-BC03-DA67AAF05DA8}" type="datetime1">
              <a:rPr lang="en-IN" smtClean="0"/>
              <a:t>07-05-2025</a:t>
            </a:fld>
            <a:endParaRPr lang="en-IN"/>
          </a:p>
        </p:txBody>
      </p:sp>
      <p:sp>
        <p:nvSpPr>
          <p:cNvPr id="6" name="Footer Placeholder 5"/>
          <p:cNvSpPr>
            <a:spLocks noGrp="1"/>
          </p:cNvSpPr>
          <p:nvPr>
            <p:ph type="ftr" sz="quarter" idx="11"/>
          </p:nvPr>
        </p:nvSpPr>
        <p:spPr/>
        <p:txBody>
          <a:bodyPr/>
          <a:lstStyle/>
          <a:p>
            <a:r>
              <a:rPr lang="en-IN"/>
              <a:t>ICDDA-2025 | Jorhat, Assam, India</a:t>
            </a:r>
          </a:p>
        </p:txBody>
      </p:sp>
      <p:sp>
        <p:nvSpPr>
          <p:cNvPr id="7" name="Slide Number Placeholder 6"/>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1114021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21A556A-3F2A-48A0-B1B1-4EC99C154957}" type="datetime1">
              <a:rPr lang="en-IN" smtClean="0"/>
              <a:t>07-05-2025</a:t>
            </a:fld>
            <a:endParaRPr lang="en-IN"/>
          </a:p>
        </p:txBody>
      </p:sp>
      <p:sp>
        <p:nvSpPr>
          <p:cNvPr id="8" name="Footer Placeholder 7"/>
          <p:cNvSpPr>
            <a:spLocks noGrp="1"/>
          </p:cNvSpPr>
          <p:nvPr>
            <p:ph type="ftr" sz="quarter" idx="11"/>
          </p:nvPr>
        </p:nvSpPr>
        <p:spPr/>
        <p:txBody>
          <a:bodyPr/>
          <a:lstStyle/>
          <a:p>
            <a:r>
              <a:rPr lang="en-IN"/>
              <a:t>ICDDA-2025 | Jorhat, Assam, India</a:t>
            </a:r>
          </a:p>
        </p:txBody>
      </p:sp>
      <p:sp>
        <p:nvSpPr>
          <p:cNvPr id="9" name="Slide Number Placeholder 8"/>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1671790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FCF3BE3-6413-4FCA-B01D-D3A0602621EE}" type="datetime1">
              <a:rPr lang="en-IN" smtClean="0"/>
              <a:t>07-05-2025</a:t>
            </a:fld>
            <a:endParaRPr lang="en-IN"/>
          </a:p>
        </p:txBody>
      </p:sp>
      <p:sp>
        <p:nvSpPr>
          <p:cNvPr id="4" name="Footer Placeholder 3"/>
          <p:cNvSpPr>
            <a:spLocks noGrp="1"/>
          </p:cNvSpPr>
          <p:nvPr>
            <p:ph type="ftr" sz="quarter" idx="11"/>
          </p:nvPr>
        </p:nvSpPr>
        <p:spPr/>
        <p:txBody>
          <a:bodyPr/>
          <a:lstStyle/>
          <a:p>
            <a:r>
              <a:rPr lang="en-IN"/>
              <a:t>ICDDA-2025 | Jorhat, Assam, India</a:t>
            </a:r>
          </a:p>
        </p:txBody>
      </p:sp>
      <p:sp>
        <p:nvSpPr>
          <p:cNvPr id="5" name="Slide Number Placeholder 4"/>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2558438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93219D-0936-4333-B8AF-502B4A4217CE}" type="datetime1">
              <a:rPr lang="en-IN" smtClean="0"/>
              <a:t>07-05-2025</a:t>
            </a:fld>
            <a:endParaRPr lang="en-IN"/>
          </a:p>
        </p:txBody>
      </p:sp>
      <p:sp>
        <p:nvSpPr>
          <p:cNvPr id="3" name="Footer Placeholder 2"/>
          <p:cNvSpPr>
            <a:spLocks noGrp="1"/>
          </p:cNvSpPr>
          <p:nvPr>
            <p:ph type="ftr" sz="quarter" idx="11"/>
          </p:nvPr>
        </p:nvSpPr>
        <p:spPr/>
        <p:txBody>
          <a:bodyPr/>
          <a:lstStyle/>
          <a:p>
            <a:r>
              <a:rPr lang="en-IN"/>
              <a:t>ICDDA-2025 | Jorhat, Assam, India</a:t>
            </a:r>
          </a:p>
        </p:txBody>
      </p:sp>
      <p:sp>
        <p:nvSpPr>
          <p:cNvPr id="4" name="Slide Number Placeholder 3"/>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3324629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42E47B-79F9-4B83-A264-4973FD0A6415}" type="datetime1">
              <a:rPr lang="en-IN" smtClean="0"/>
              <a:t>07-05-2025</a:t>
            </a:fld>
            <a:endParaRPr lang="en-IN"/>
          </a:p>
        </p:txBody>
      </p:sp>
      <p:sp>
        <p:nvSpPr>
          <p:cNvPr id="6" name="Footer Placeholder 5"/>
          <p:cNvSpPr>
            <a:spLocks noGrp="1"/>
          </p:cNvSpPr>
          <p:nvPr>
            <p:ph type="ftr" sz="quarter" idx="11"/>
          </p:nvPr>
        </p:nvSpPr>
        <p:spPr/>
        <p:txBody>
          <a:bodyPr/>
          <a:lstStyle/>
          <a:p>
            <a:r>
              <a:rPr lang="en-IN"/>
              <a:t>ICDDA-2025 | Jorhat, Assam, India</a:t>
            </a:r>
          </a:p>
        </p:txBody>
      </p:sp>
      <p:sp>
        <p:nvSpPr>
          <p:cNvPr id="7" name="Slide Number Placeholder 6"/>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164525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7B216CB-3CB0-4636-AF5C-09C95D1FAECC}" type="datetime1">
              <a:rPr lang="en-IN" smtClean="0"/>
              <a:t>07-05-2025</a:t>
            </a:fld>
            <a:endParaRPr lang="en-IN"/>
          </a:p>
        </p:txBody>
      </p:sp>
      <p:sp>
        <p:nvSpPr>
          <p:cNvPr id="6" name="Footer Placeholder 5"/>
          <p:cNvSpPr>
            <a:spLocks noGrp="1"/>
          </p:cNvSpPr>
          <p:nvPr>
            <p:ph type="ftr" sz="quarter" idx="11"/>
          </p:nvPr>
        </p:nvSpPr>
        <p:spPr/>
        <p:txBody>
          <a:bodyPr/>
          <a:lstStyle/>
          <a:p>
            <a:r>
              <a:rPr lang="en-IN"/>
              <a:t>ICDDA-2025 | Jorhat, Assam, India</a:t>
            </a:r>
          </a:p>
        </p:txBody>
      </p:sp>
      <p:sp>
        <p:nvSpPr>
          <p:cNvPr id="7" name="Slide Number Placeholder 6"/>
          <p:cNvSpPr>
            <a:spLocks noGrp="1"/>
          </p:cNvSpPr>
          <p:nvPr>
            <p:ph type="sldNum" sz="quarter" idx="12"/>
          </p:nvPr>
        </p:nvSpPr>
        <p:spPr/>
        <p:txBody>
          <a:bodyPr/>
          <a:lstStyle/>
          <a:p>
            <a:fld id="{77B8E049-91BF-4E00-A76C-C19BBDFD7469}" type="slidenum">
              <a:rPr lang="en-IN" smtClean="0"/>
              <a:t>‹#›</a:t>
            </a:fld>
            <a:endParaRPr lang="en-IN"/>
          </a:p>
        </p:txBody>
      </p:sp>
    </p:spTree>
    <p:extLst>
      <p:ext uri="{BB962C8B-B14F-4D97-AF65-F5344CB8AC3E}">
        <p14:creationId xmlns:p14="http://schemas.microsoft.com/office/powerpoint/2010/main" val="959437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90CE4-8784-43DA-AEFE-4B7650C717E9}" type="datetime1">
              <a:rPr lang="en-IN" smtClean="0"/>
              <a:t>07-05-2025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ICDDA-2025 | Jorhat, Assam, India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8E049-91BF-4E00-A76C-C19BBDFD7469}" type="slidenum">
              <a:rPr lang="en-IN" smtClean="0"/>
              <a:t>‹#›</a:t>
            </a:fld>
            <a:endParaRPr lang="en-IN"/>
          </a:p>
        </p:txBody>
      </p:sp>
    </p:spTree>
    <p:extLst>
      <p:ext uri="{BB962C8B-B14F-4D97-AF65-F5344CB8AC3E}">
        <p14:creationId xmlns:p14="http://schemas.microsoft.com/office/powerpoint/2010/main" val="308030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085" y="1530476"/>
            <a:ext cx="9477830" cy="1898524"/>
          </a:xfrm>
        </p:spPr>
        <p:txBody>
          <a:bodyPr anchor="ctr">
            <a:normAutofit/>
          </a:bodyPr>
          <a:lstStyle/>
          <a:p>
            <a:r>
              <a:rPr lang="en-US" sz="3200" b="1" dirty="0">
                <a:solidFill>
                  <a:srgbClr val="002060"/>
                </a:solidFill>
                <a:latin typeface="Book Antiqua" panose="02040602050305030304" pitchFamily="18" charset="0"/>
                <a:cs typeface="Times New Roman" panose="02020603050405020304" pitchFamily="18" charset="0"/>
              </a:rPr>
              <a:t>Enhancing Brain Tumor Detection in MRI Images Using Transfer Learning-Based CNN </a:t>
            </a:r>
            <a:endParaRPr lang="en-IN" sz="3200" b="1" dirty="0">
              <a:solidFill>
                <a:srgbClr val="002060"/>
              </a:solidFill>
              <a:latin typeface="Book Antiqua" panose="02040602050305030304" pitchFamily="18" charset="0"/>
              <a:cs typeface="Times New Roman" panose="02020603050405020304" pitchFamily="18" charset="0"/>
            </a:endParaRPr>
          </a:p>
        </p:txBody>
      </p:sp>
      <p:sp>
        <p:nvSpPr>
          <p:cNvPr id="3" name="Subtitle 2"/>
          <p:cNvSpPr>
            <a:spLocks noGrp="1"/>
          </p:cNvSpPr>
          <p:nvPr>
            <p:ph type="subTitle" idx="1"/>
          </p:nvPr>
        </p:nvSpPr>
        <p:spPr>
          <a:xfrm>
            <a:off x="166255" y="3602038"/>
            <a:ext cx="11815945" cy="3016476"/>
          </a:xfrm>
        </p:spPr>
        <p:txBody>
          <a:bodyPr/>
          <a:lstStyle/>
          <a:p>
            <a:r>
              <a:rPr lang="en-GB" dirty="0">
                <a:solidFill>
                  <a:srgbClr val="002060"/>
                </a:solidFill>
                <a:latin typeface="Cambria" panose="02040503050406030204" pitchFamily="18" charset="0"/>
                <a:ea typeface="Cambria" panose="02040503050406030204" pitchFamily="18" charset="0"/>
              </a:rPr>
              <a:t>Presented by </a:t>
            </a:r>
          </a:p>
          <a:p>
            <a:r>
              <a:rPr lang="en-GB" b="1" dirty="0">
                <a:solidFill>
                  <a:srgbClr val="002060"/>
                </a:solidFill>
                <a:latin typeface="Cambria" panose="02040503050406030204" pitchFamily="18" charset="0"/>
                <a:ea typeface="Cambria" panose="02040503050406030204" pitchFamily="18" charset="0"/>
              </a:rPr>
              <a:t>&lt;&lt;JEET MAJUMDER&gt;&gt;</a:t>
            </a:r>
          </a:p>
          <a:p>
            <a:r>
              <a:rPr lang="en-GB" sz="2000" dirty="0">
                <a:solidFill>
                  <a:srgbClr val="002060"/>
                </a:solidFill>
                <a:latin typeface="Cambria" panose="02040503050406030204" pitchFamily="18" charset="0"/>
                <a:ea typeface="Cambria" panose="02040503050406030204" pitchFamily="18" charset="0"/>
              </a:rPr>
              <a:t>&lt;&lt;</a:t>
            </a:r>
            <a:r>
              <a:rPr lang="en-GB" sz="2000" dirty="0" err="1">
                <a:solidFill>
                  <a:srgbClr val="002060"/>
                </a:solidFill>
                <a:latin typeface="Cambria" panose="02040503050406030204" pitchFamily="18" charset="0"/>
                <a:ea typeface="Cambria" panose="02040503050406030204" pitchFamily="18" charset="0"/>
              </a:rPr>
              <a:t>Brainware</a:t>
            </a:r>
            <a:r>
              <a:rPr lang="en-GB" sz="2000" dirty="0">
                <a:solidFill>
                  <a:srgbClr val="002060"/>
                </a:solidFill>
                <a:latin typeface="Cambria" panose="02040503050406030204" pitchFamily="18" charset="0"/>
                <a:ea typeface="Cambria" panose="02040503050406030204" pitchFamily="18" charset="0"/>
              </a:rPr>
              <a:t> University / </a:t>
            </a:r>
            <a:r>
              <a:rPr lang="en-US" sz="2000" dirty="0">
                <a:solidFill>
                  <a:srgbClr val="002060"/>
                </a:solidFill>
                <a:latin typeface="Cambria" panose="02040503050406030204" pitchFamily="18" charset="0"/>
                <a:ea typeface="Cambria" panose="02040503050406030204" pitchFamily="18" charset="0"/>
              </a:rPr>
              <a:t>Department of CSE, </a:t>
            </a:r>
            <a:r>
              <a:rPr lang="en-US" sz="2000" dirty="0" err="1">
                <a:solidFill>
                  <a:srgbClr val="002060"/>
                </a:solidFill>
                <a:latin typeface="Cambria" panose="02040503050406030204" pitchFamily="18" charset="0"/>
                <a:ea typeface="Cambria" panose="02040503050406030204" pitchFamily="18" charset="0"/>
              </a:rPr>
              <a:t>Brainware</a:t>
            </a:r>
            <a:r>
              <a:rPr lang="en-US" sz="2000" dirty="0">
                <a:solidFill>
                  <a:srgbClr val="002060"/>
                </a:solidFill>
                <a:latin typeface="Cambria" panose="02040503050406030204" pitchFamily="18" charset="0"/>
                <a:ea typeface="Cambria" panose="02040503050406030204" pitchFamily="18" charset="0"/>
              </a:rPr>
              <a:t> University, West Bengal, India</a:t>
            </a:r>
            <a:r>
              <a:rPr lang="en-GB" sz="2000" dirty="0">
                <a:solidFill>
                  <a:srgbClr val="002060"/>
                </a:solidFill>
                <a:latin typeface="Cambria" panose="02040503050406030204" pitchFamily="18" charset="0"/>
                <a:ea typeface="Cambria" panose="02040503050406030204" pitchFamily="18" charset="0"/>
              </a:rPr>
              <a:t>&gt;&gt;</a:t>
            </a:r>
          </a:p>
          <a:p>
            <a:endParaRPr lang="en-GB" b="1" dirty="0">
              <a:solidFill>
                <a:srgbClr val="002060"/>
              </a:solidFill>
              <a:latin typeface="Cambria" panose="02040503050406030204" pitchFamily="18" charset="0"/>
              <a:ea typeface="Cambria" panose="02040503050406030204" pitchFamily="18" charset="0"/>
            </a:endParaRPr>
          </a:p>
          <a:p>
            <a:r>
              <a:rPr lang="en-GB" sz="1800" b="1" dirty="0">
                <a:solidFill>
                  <a:srgbClr val="002060"/>
                </a:solidFill>
                <a:latin typeface="Cambria" panose="02040503050406030204" pitchFamily="18" charset="0"/>
                <a:ea typeface="Cambria" panose="02040503050406030204" pitchFamily="18" charset="0"/>
              </a:rPr>
              <a:t>&lt;&lt;08-05-2025&gt;&gt;</a:t>
            </a:r>
          </a:p>
        </p:txBody>
      </p:sp>
      <p:sp>
        <p:nvSpPr>
          <p:cNvPr id="4" name="Rectangle 3"/>
          <p:cNvSpPr/>
          <p:nvPr/>
        </p:nvSpPr>
        <p:spPr>
          <a:xfrm>
            <a:off x="-209800" y="268476"/>
            <a:ext cx="12192000" cy="707886"/>
          </a:xfrm>
          <a:prstGeom prst="rect">
            <a:avLst/>
          </a:prstGeom>
        </p:spPr>
        <p:txBody>
          <a:bodyPr wrap="square">
            <a:spAutoFit/>
          </a:bodyPr>
          <a:lstStyle/>
          <a:p>
            <a:pPr algn="ctr"/>
            <a:r>
              <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2ND INTERNATIONAL CONFERENCE ON DATA DRIVEN AI</a:t>
            </a:r>
            <a:r>
              <a:rPr lang="en-US" sz="2000" b="1" dirty="0">
                <a:latin typeface="Times New Roman" panose="02020603050405020304" pitchFamily="18" charset="0"/>
                <a:ea typeface="Cambria" panose="02040503050406030204" pitchFamily="18" charset="0"/>
                <a:cs typeface="Times New Roman" panose="02020603050405020304" pitchFamily="18" charset="0"/>
              </a:rPr>
              <a:t> </a:t>
            </a:r>
            <a:r>
              <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(ICDDA 2025)</a:t>
            </a:r>
          </a:p>
          <a:p>
            <a:pPr algn="ctr"/>
            <a:r>
              <a:rPr lang="en-US" sz="20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7-9 May, 2025</a:t>
            </a:r>
          </a:p>
        </p:txBody>
      </p:sp>
      <p:pic>
        <p:nvPicPr>
          <p:cNvPr id="11" name="Picture 10">
            <a:extLst>
              <a:ext uri="{FF2B5EF4-FFF2-40B4-BE49-F238E27FC236}">
                <a16:creationId xmlns:a16="http://schemas.microsoft.com/office/drawing/2014/main" id="{DF5906A8-B0EE-F4AB-E89C-8C825EE602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sp>
        <p:nvSpPr>
          <p:cNvPr id="10" name="TextBox 9"/>
          <p:cNvSpPr txBox="1"/>
          <p:nvPr/>
        </p:nvSpPr>
        <p:spPr>
          <a:xfrm>
            <a:off x="4769303" y="1383468"/>
            <a:ext cx="2653393" cy="646331"/>
          </a:xfrm>
          <a:prstGeom prst="rect">
            <a:avLst/>
          </a:prstGeom>
          <a:noFill/>
        </p:spPr>
        <p:txBody>
          <a:bodyPr wrap="square" rtlCol="0">
            <a:spAutoFit/>
          </a:bodyPr>
          <a:lstStyle/>
          <a:p>
            <a:r>
              <a:rPr lang="en-GB" b="1" dirty="0">
                <a:solidFill>
                  <a:srgbClr val="002060"/>
                </a:solidFill>
                <a:latin typeface="Cambria" panose="02040503050406030204" pitchFamily="18" charset="0"/>
                <a:ea typeface="Cambria" panose="02040503050406030204" pitchFamily="18" charset="0"/>
              </a:rPr>
              <a:t>&lt;&lt;ICDDA25AB02083&gt;&gt;</a:t>
            </a:r>
          </a:p>
          <a:p>
            <a:r>
              <a:rPr lang="en-US" dirty="0"/>
              <a:t> </a:t>
            </a:r>
            <a:endParaRPr lang="en-IN" dirty="0"/>
          </a:p>
        </p:txBody>
      </p:sp>
      <p:sp>
        <p:nvSpPr>
          <p:cNvPr id="7" name="TextBox 6"/>
          <p:cNvSpPr txBox="1"/>
          <p:nvPr/>
        </p:nvSpPr>
        <p:spPr>
          <a:xfrm>
            <a:off x="9810750" y="6220192"/>
            <a:ext cx="2381250" cy="369332"/>
          </a:xfrm>
          <a:prstGeom prst="rect">
            <a:avLst/>
          </a:prstGeom>
          <a:noFill/>
        </p:spPr>
        <p:txBody>
          <a:bodyPr wrap="square" rtlCol="0">
            <a:spAutoFit/>
          </a:bodyPr>
          <a:lstStyle/>
          <a:p>
            <a:r>
              <a:rPr lang="en-US" b="1" dirty="0"/>
              <a:t>&lt;&lt;Online Session 3.2</a:t>
            </a:r>
            <a:r>
              <a:rPr lang="en-US" dirty="0"/>
              <a:t>&gt;&gt;</a:t>
            </a:r>
            <a:endParaRPr lang="en-IN" dirty="0"/>
          </a:p>
        </p:txBody>
      </p:sp>
      <p:pic>
        <p:nvPicPr>
          <p:cNvPr id="6" name="Picture 5">
            <a:extLst>
              <a:ext uri="{FF2B5EF4-FFF2-40B4-BE49-F238E27FC236}">
                <a16:creationId xmlns:a16="http://schemas.microsoft.com/office/drawing/2014/main" id="{F6D2B95E-B9D7-0428-A1B9-19FBEB2C95D2}"/>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143" y="165586"/>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7571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D436D-35D9-C8D7-660D-28B29B2C2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2FBBCF-8D56-0E9D-3B35-E04EAEB6A4A8}"/>
              </a:ext>
            </a:extLst>
          </p:cNvPr>
          <p:cNvSpPr>
            <a:spLocks noGrp="1"/>
          </p:cNvSpPr>
          <p:nvPr>
            <p:ph type="title"/>
          </p:nvPr>
        </p:nvSpPr>
        <p:spPr>
          <a:xfrm>
            <a:off x="1335721" y="301599"/>
            <a:ext cx="9566234"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RESULTS &amp; DISCUSSION</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DC282044-CD09-09A6-EF34-0A8500305C85}"/>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6C432951-94F5-98E8-5813-1F68F28DE419}"/>
              </a:ext>
            </a:extLst>
          </p:cNvPr>
          <p:cNvSpPr>
            <a:spLocks noGrp="1"/>
          </p:cNvSpPr>
          <p:nvPr>
            <p:ph type="sldNum" sz="quarter" idx="12"/>
          </p:nvPr>
        </p:nvSpPr>
        <p:spPr/>
        <p:txBody>
          <a:bodyPr/>
          <a:lstStyle/>
          <a:p>
            <a:fld id="{77B8E049-91BF-4E00-A76C-C19BBDFD7469}" type="slidenum">
              <a:rPr lang="en-IN" smtClean="0"/>
              <a:t>10</a:t>
            </a:fld>
            <a:endParaRPr lang="en-IN"/>
          </a:p>
        </p:txBody>
      </p:sp>
      <p:pic>
        <p:nvPicPr>
          <p:cNvPr id="8" name="Picture 7">
            <a:extLst>
              <a:ext uri="{FF2B5EF4-FFF2-40B4-BE49-F238E27FC236}">
                <a16:creationId xmlns:a16="http://schemas.microsoft.com/office/drawing/2014/main" id="{42D30449-47F9-A1C3-E928-DA813ED2B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96B77561-9C1C-91B3-7027-F323D759251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85924"/>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7CFA8AB1-99F3-4A73-AA8B-9B0DE20C0265}"/>
              </a:ext>
            </a:extLst>
          </p:cNvPr>
          <p:cNvPicPr>
            <a:picLocks noChangeAspect="1"/>
          </p:cNvPicPr>
          <p:nvPr/>
        </p:nvPicPr>
        <p:blipFill>
          <a:blip r:embed="rId4"/>
          <a:stretch>
            <a:fillRect/>
          </a:stretch>
        </p:blipFill>
        <p:spPr>
          <a:xfrm>
            <a:off x="2895464" y="1103891"/>
            <a:ext cx="6401072" cy="4748685"/>
          </a:xfrm>
          <a:prstGeom prst="rect">
            <a:avLst/>
          </a:prstGeom>
        </p:spPr>
      </p:pic>
      <p:sp>
        <p:nvSpPr>
          <p:cNvPr id="9" name="TextBox 8">
            <a:extLst>
              <a:ext uri="{FF2B5EF4-FFF2-40B4-BE49-F238E27FC236}">
                <a16:creationId xmlns:a16="http://schemas.microsoft.com/office/drawing/2014/main" id="{68002835-B65A-43D0-A700-20C589457CC9}"/>
              </a:ext>
            </a:extLst>
          </p:cNvPr>
          <p:cNvSpPr txBox="1"/>
          <p:nvPr/>
        </p:nvSpPr>
        <p:spPr>
          <a:xfrm>
            <a:off x="1891047" y="5894685"/>
            <a:ext cx="8455581" cy="461665"/>
          </a:xfrm>
          <a:prstGeom prst="rect">
            <a:avLst/>
          </a:prstGeom>
          <a:noFill/>
        </p:spPr>
        <p:txBody>
          <a:bodyPr wrap="square" rtlCol="0">
            <a:spAutoFit/>
          </a:bodyPr>
          <a:lstStyle/>
          <a:p>
            <a:r>
              <a:rPr lang="en-US" sz="2400" dirty="0">
                <a:latin typeface="Rockwell" panose="02060603020205020403" pitchFamily="18" charset="0"/>
              </a:rPr>
              <a:t>Proposed model precision, recall, and f1-score comparison</a:t>
            </a:r>
            <a:endParaRPr lang="en-IN" sz="2400" dirty="0">
              <a:latin typeface="Rockwell" panose="02060603020205020403" pitchFamily="18" charset="0"/>
            </a:endParaRPr>
          </a:p>
        </p:txBody>
      </p:sp>
    </p:spTree>
    <p:extLst>
      <p:ext uri="{BB962C8B-B14F-4D97-AF65-F5344CB8AC3E}">
        <p14:creationId xmlns:p14="http://schemas.microsoft.com/office/powerpoint/2010/main" val="286861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0A39A-160D-27C5-BCA9-AD8E1FFF44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4A0F3-A013-20B5-8512-D8D79D97732E}"/>
              </a:ext>
            </a:extLst>
          </p:cNvPr>
          <p:cNvSpPr>
            <a:spLocks noGrp="1"/>
          </p:cNvSpPr>
          <p:nvPr>
            <p:ph type="title"/>
          </p:nvPr>
        </p:nvSpPr>
        <p:spPr>
          <a:xfrm>
            <a:off x="1334653" y="301599"/>
            <a:ext cx="9522691"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CONCLUSION</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A36D1B33-F867-4465-06FE-B5DE88189355}"/>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E8690628-661B-33C5-EE9A-DA3E762080D8}"/>
              </a:ext>
            </a:extLst>
          </p:cNvPr>
          <p:cNvSpPr>
            <a:spLocks noGrp="1"/>
          </p:cNvSpPr>
          <p:nvPr>
            <p:ph type="sldNum" sz="quarter" idx="12"/>
          </p:nvPr>
        </p:nvSpPr>
        <p:spPr/>
        <p:txBody>
          <a:bodyPr/>
          <a:lstStyle/>
          <a:p>
            <a:fld id="{77B8E049-91BF-4E00-A76C-C19BBDFD7469}" type="slidenum">
              <a:rPr lang="en-IN" smtClean="0"/>
              <a:t>11</a:t>
            </a:fld>
            <a:endParaRPr lang="en-IN"/>
          </a:p>
        </p:txBody>
      </p:sp>
      <p:pic>
        <p:nvPicPr>
          <p:cNvPr id="8" name="Picture 7">
            <a:extLst>
              <a:ext uri="{FF2B5EF4-FFF2-40B4-BE49-F238E27FC236}">
                <a16:creationId xmlns:a16="http://schemas.microsoft.com/office/drawing/2014/main" id="{0027ACBB-209E-8CD5-1631-AF78DD0B92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061C75B7-DDCF-39EF-669F-D8BC04B32E6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85923"/>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3" name="TextBox 2">
            <a:extLst>
              <a:ext uri="{FF2B5EF4-FFF2-40B4-BE49-F238E27FC236}">
                <a16:creationId xmlns:a16="http://schemas.microsoft.com/office/drawing/2014/main" id="{74D51262-EE3C-DEC9-BE12-B20CE866ABEF}"/>
              </a:ext>
            </a:extLst>
          </p:cNvPr>
          <p:cNvSpPr txBox="1"/>
          <p:nvPr/>
        </p:nvSpPr>
        <p:spPr>
          <a:xfrm>
            <a:off x="739588" y="1805737"/>
            <a:ext cx="10712823" cy="2677656"/>
          </a:xfrm>
          <a:prstGeom prst="rect">
            <a:avLst/>
          </a:prstGeom>
          <a:noFill/>
          <a:ln w="19050">
            <a:solidFill>
              <a:srgbClr val="00B0F0"/>
            </a:solidFill>
          </a:ln>
        </p:spPr>
        <p:txBody>
          <a:bodyPr wrap="square">
            <a:spAutoFit/>
          </a:bodyPr>
          <a:lstStyle/>
          <a:p>
            <a:pPr algn="just"/>
            <a:r>
              <a:rPr kumimoji="0" lang="en-US" altLang="en-US" sz="2400"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This project showcases the power of deep learning in healthcare, achieving over 98.67% accuracy in brain tumor detection using Convolutional Neural Networks (CNNs) and transfer learning. We enhanced tumor detection reliability by combining advanced image processing, high-quality datasets, and fine-tuning pre-trained models. The results highlight AI's potential to improve early detection, enabling timely treatment and better survival rates for brain tumor patients. This marks a significant step toward integrating AI into medical diagnostics for improved patient outcomes.</a:t>
            </a:r>
          </a:p>
        </p:txBody>
      </p:sp>
    </p:spTree>
    <p:extLst>
      <p:ext uri="{BB962C8B-B14F-4D97-AF65-F5344CB8AC3E}">
        <p14:creationId xmlns:p14="http://schemas.microsoft.com/office/powerpoint/2010/main" val="1946163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72822-F6C4-1BBA-0BF2-B9AD902EB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E9250-5A0A-538E-B93B-C8D2CA28394D}"/>
              </a:ext>
            </a:extLst>
          </p:cNvPr>
          <p:cNvSpPr>
            <a:spLocks noGrp="1"/>
          </p:cNvSpPr>
          <p:nvPr>
            <p:ph type="title"/>
          </p:nvPr>
        </p:nvSpPr>
        <p:spPr>
          <a:xfrm>
            <a:off x="1324835" y="281260"/>
            <a:ext cx="9588005" cy="641639"/>
          </a:xfrm>
          <a:ln>
            <a:solidFill>
              <a:schemeClr val="tx1"/>
            </a:solidFill>
          </a:ln>
        </p:spPr>
        <p:txBody>
          <a:bodyPr>
            <a:noAutofit/>
          </a:bodyPr>
          <a:lstStyle/>
          <a:p>
            <a:pPr algn="ctr"/>
            <a:r>
              <a:rPr lang="en-GB" sz="3200" b="1" dirty="0">
                <a:latin typeface="Times New Roman" panose="02020603050405020304" pitchFamily="18" charset="0"/>
                <a:cs typeface="Times New Roman" panose="02020603050405020304" pitchFamily="18" charset="0"/>
              </a:rPr>
              <a:t>REFERENCES</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95F9E051-60AA-2EEA-1471-8A825ABF3E2F}"/>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89925B77-BF87-E840-9444-7D292145D442}"/>
              </a:ext>
            </a:extLst>
          </p:cNvPr>
          <p:cNvSpPr>
            <a:spLocks noGrp="1"/>
          </p:cNvSpPr>
          <p:nvPr>
            <p:ph type="sldNum" sz="quarter" idx="12"/>
          </p:nvPr>
        </p:nvSpPr>
        <p:spPr/>
        <p:txBody>
          <a:bodyPr/>
          <a:lstStyle/>
          <a:p>
            <a:fld id="{77B8E049-91BF-4E00-A76C-C19BBDFD7469}" type="slidenum">
              <a:rPr lang="en-IN" smtClean="0"/>
              <a:t>12</a:t>
            </a:fld>
            <a:endParaRPr lang="en-IN"/>
          </a:p>
        </p:txBody>
      </p:sp>
      <p:pic>
        <p:nvPicPr>
          <p:cNvPr id="8" name="Picture 7">
            <a:extLst>
              <a:ext uri="{FF2B5EF4-FFF2-40B4-BE49-F238E27FC236}">
                <a16:creationId xmlns:a16="http://schemas.microsoft.com/office/drawing/2014/main" id="{47ABBF1A-8BE5-44F7-31D4-11A54AF947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A2983D16-EFC4-8015-4FA5-EB3AB568F4CB}"/>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65585"/>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17" name="TextBox 16">
            <a:extLst>
              <a:ext uri="{FF2B5EF4-FFF2-40B4-BE49-F238E27FC236}">
                <a16:creationId xmlns:a16="http://schemas.microsoft.com/office/drawing/2014/main" id="{D3DB8E7B-0B32-A94B-0E01-BB78DA9AAA07}"/>
              </a:ext>
            </a:extLst>
          </p:cNvPr>
          <p:cNvSpPr txBox="1"/>
          <p:nvPr/>
        </p:nvSpPr>
        <p:spPr>
          <a:xfrm>
            <a:off x="587828" y="1493480"/>
            <a:ext cx="11016343" cy="4862870"/>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[1] H.-W. Zhang, X.-L. Liu, H.-B. Zhang, et al., “Differentiation of meningiomas and gliomas by amide proton transfer  imaging: A preliminary study of brain tumour infiltration,” Frontiers in Oncology, vol. 12, p. 886 968, 2022.</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[2] T. N. Seyfried and L. C. Huysentruyt, “On the origin of cancer metastasis,” Critical Reviews™ in Oncogenesis, vol. 18, no. 1-2, 2013.</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[3] R. L. Siegel, A. N. Giaquinto, and A. Jemal, “Cancer statistics, 2024,” CA: a cancer journal for clinicians, vol. 74, no. 1, pp. 12–49, 2024.</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[4] J. R. Farwell, G. J. Dohrmann, and J. T. Flannery, “Central nervous system </a:t>
            </a:r>
            <a:r>
              <a:rPr lang="en-IN" sz="1600" dirty="0" err="1">
                <a:latin typeface="Times New Roman" panose="02020603050405020304" pitchFamily="18" charset="0"/>
                <a:cs typeface="Times New Roman" panose="02020603050405020304" pitchFamily="18" charset="0"/>
              </a:rPr>
              <a:t>tumors</a:t>
            </a:r>
            <a:r>
              <a:rPr lang="en-IN" sz="1600" dirty="0">
                <a:latin typeface="Times New Roman" panose="02020603050405020304" pitchFamily="18" charset="0"/>
                <a:cs typeface="Times New Roman" panose="02020603050405020304" pitchFamily="18" charset="0"/>
              </a:rPr>
              <a:t> in children </a:t>
            </a:r>
            <a:r>
              <a:rPr lang="en-IN" sz="1600" dirty="0" err="1">
                <a:latin typeface="Times New Roman" panose="02020603050405020304" pitchFamily="18" charset="0"/>
                <a:cs typeface="Times New Roman" panose="02020603050405020304" pitchFamily="18" charset="0"/>
              </a:rPr>
              <a:t>cns</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tumors</a:t>
            </a:r>
            <a:r>
              <a:rPr lang="en-IN" sz="1600" dirty="0">
                <a:latin typeface="Times New Roman" panose="02020603050405020304" pitchFamily="18" charset="0"/>
                <a:cs typeface="Times New Roman" panose="02020603050405020304" pitchFamily="18" charset="0"/>
              </a:rPr>
              <a:t> in children,” Cancer, vol. 40, no. 6, pp. 3123–3132, 1977.</a:t>
            </a:r>
          </a:p>
          <a:p>
            <a:pPr algn="just"/>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[5] V. P. Grover, J. M. Tognarelli, M. M. Crossey, I. J. Cox, S. D. Taylor-Robinson, and M. J. McPhail, “Magnetic resonance imaging: Principles and techniques: Lessons for clinicians,” Journal of clinical and experimental hepatology, vol. 5, no. 3, pp. 246–255, 2015.</a:t>
            </a:r>
          </a:p>
          <a:p>
            <a:pPr algn="just"/>
            <a:endParaRPr lang="en-IN" sz="1600" dirty="0">
              <a:latin typeface="Times New Roman" panose="02020603050405020304" pitchFamily="18" charset="0"/>
              <a:cs typeface="Times New Roman" panose="02020603050405020304" pitchFamily="18" charset="0"/>
            </a:endParaRPr>
          </a:p>
          <a:p>
            <a:pPr algn="just"/>
            <a:r>
              <a:rPr lang="en-US" sz="16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[6] Zeng, Yu. "Enhancing Image Classification Accuracy Based on </a:t>
            </a:r>
            <a:r>
              <a:rPr lang="en-US" sz="1600" dirty="0" err="1">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AlexNet</a:t>
            </a:r>
            <a:r>
              <a:rPr lang="en-US" sz="16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a:t>
            </a:r>
            <a:r>
              <a:rPr lang="en-US" sz="1600" i="1"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Highlights in Science, Engineering and Technology</a:t>
            </a:r>
            <a:r>
              <a:rPr lang="en-US" sz="1600" dirty="0">
                <a:solidFill>
                  <a:srgbClr val="000000"/>
                </a:solidFill>
                <a:effectLst/>
                <a:latin typeface="Times New Roman" panose="02020603050405020304" pitchFamily="18" charset="0"/>
                <a:ea typeface="Cambria" panose="02040503050406030204" pitchFamily="18" charset="0"/>
                <a:cs typeface="Cambria" panose="02040503050406030204" pitchFamily="18" charset="0"/>
              </a:rPr>
              <a:t> 85 (2024): 879-885.. </a:t>
            </a:r>
            <a:endParaRPr lang="en-IN" sz="1600" dirty="0">
              <a:effectLst/>
              <a:latin typeface="Cambria" panose="02040503050406030204" pitchFamily="18" charset="0"/>
              <a:ea typeface="Cambria" panose="02040503050406030204" pitchFamily="18" charset="0"/>
              <a:cs typeface="Cambria" panose="020405030504060302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093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E450C-8E1D-6F9F-E5EB-BE43B1557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AF2E01-841C-D9D8-8BD7-911BD855D96A}"/>
              </a:ext>
            </a:extLst>
          </p:cNvPr>
          <p:cNvSpPr>
            <a:spLocks noGrp="1"/>
          </p:cNvSpPr>
          <p:nvPr>
            <p:ph type="title"/>
          </p:nvPr>
        </p:nvSpPr>
        <p:spPr>
          <a:xfrm>
            <a:off x="1477235" y="2787361"/>
            <a:ext cx="9588005" cy="641639"/>
          </a:xfrm>
          <a:ln>
            <a:solidFill>
              <a:schemeClr val="tx1"/>
            </a:solidFill>
          </a:ln>
        </p:spPr>
        <p:txBody>
          <a:bodyPr>
            <a:noAutofit/>
          </a:bodyPr>
          <a:lstStyle/>
          <a:p>
            <a:pPr algn="ctr"/>
            <a:r>
              <a:rPr lang="en-US" sz="3200" dirty="0">
                <a:latin typeface="Bahnschrift SemiBold" panose="020B0502040204020203" pitchFamily="34" charset="0"/>
              </a:rPr>
              <a:t>THANK YOU</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0A9518EB-9FC8-5375-1420-14230F7EE9E1}"/>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883B38BD-71EA-CF19-E5C0-FD214AC74DA2}"/>
              </a:ext>
            </a:extLst>
          </p:cNvPr>
          <p:cNvSpPr>
            <a:spLocks noGrp="1"/>
          </p:cNvSpPr>
          <p:nvPr>
            <p:ph type="sldNum" sz="quarter" idx="12"/>
          </p:nvPr>
        </p:nvSpPr>
        <p:spPr/>
        <p:txBody>
          <a:bodyPr/>
          <a:lstStyle/>
          <a:p>
            <a:fld id="{77B8E049-91BF-4E00-A76C-C19BBDFD7469}" type="slidenum">
              <a:rPr lang="en-IN" smtClean="0"/>
              <a:t>13</a:t>
            </a:fld>
            <a:endParaRPr lang="en-IN"/>
          </a:p>
        </p:txBody>
      </p:sp>
      <p:pic>
        <p:nvPicPr>
          <p:cNvPr id="8" name="Picture 7">
            <a:extLst>
              <a:ext uri="{FF2B5EF4-FFF2-40B4-BE49-F238E27FC236}">
                <a16:creationId xmlns:a16="http://schemas.microsoft.com/office/drawing/2014/main" id="{A7F4EED4-09F9-77A2-6CA4-415967660B7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6EE224D7-4118-BF0C-0BB8-F987D76A463F}"/>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65585"/>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740527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5A3CC-5E7E-965F-25F8-CDC74B5B65AF}"/>
            </a:ext>
          </a:extLst>
        </p:cNvPr>
        <p:cNvGrpSpPr/>
        <p:nvPr/>
      </p:nvGrpSpPr>
      <p:grpSpPr>
        <a:xfrm>
          <a:off x="0" y="0"/>
          <a:ext cx="0" cy="0"/>
          <a:chOff x="0" y="0"/>
          <a:chExt cx="0" cy="0"/>
        </a:xfrm>
      </p:grpSpPr>
      <p:sp>
        <p:nvSpPr>
          <p:cNvPr id="5" name="Footer Placeholder 4">
            <a:extLst>
              <a:ext uri="{FF2B5EF4-FFF2-40B4-BE49-F238E27FC236}">
                <a16:creationId xmlns:a16="http://schemas.microsoft.com/office/drawing/2014/main" id="{E89B53CF-7A25-D0FA-D8CF-2CBCB744F620}"/>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48BEBA2E-D198-27E0-929B-3378A0E9F0DE}"/>
              </a:ext>
            </a:extLst>
          </p:cNvPr>
          <p:cNvSpPr>
            <a:spLocks noGrp="1"/>
          </p:cNvSpPr>
          <p:nvPr>
            <p:ph type="sldNum" sz="quarter" idx="12"/>
          </p:nvPr>
        </p:nvSpPr>
        <p:spPr/>
        <p:txBody>
          <a:bodyPr/>
          <a:lstStyle/>
          <a:p>
            <a:fld id="{77B8E049-91BF-4E00-A76C-C19BBDFD7469}" type="slidenum">
              <a:rPr lang="en-IN" smtClean="0"/>
              <a:t>2</a:t>
            </a:fld>
            <a:endParaRPr lang="en-IN"/>
          </a:p>
        </p:txBody>
      </p:sp>
      <p:pic>
        <p:nvPicPr>
          <p:cNvPr id="8" name="Picture 7">
            <a:extLst>
              <a:ext uri="{FF2B5EF4-FFF2-40B4-BE49-F238E27FC236}">
                <a16:creationId xmlns:a16="http://schemas.microsoft.com/office/drawing/2014/main" id="{D8E00965-C76E-20AB-1114-108385D075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B60DBECC-22EE-E54D-4528-B5BBE515741A}"/>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85924"/>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grpSp>
        <p:nvGrpSpPr>
          <p:cNvPr id="3" name="Group 2">
            <a:extLst>
              <a:ext uri="{FF2B5EF4-FFF2-40B4-BE49-F238E27FC236}">
                <a16:creationId xmlns:a16="http://schemas.microsoft.com/office/drawing/2014/main" id="{A8502923-57E2-B135-9C1A-18D4E48F171D}"/>
              </a:ext>
            </a:extLst>
          </p:cNvPr>
          <p:cNvGrpSpPr/>
          <p:nvPr/>
        </p:nvGrpSpPr>
        <p:grpSpPr>
          <a:xfrm>
            <a:off x="6153912" y="5797296"/>
            <a:ext cx="3780000" cy="576072"/>
            <a:chOff x="6345936" y="5797296"/>
            <a:chExt cx="3310128" cy="576072"/>
          </a:xfrm>
        </p:grpSpPr>
        <p:sp>
          <p:nvSpPr>
            <p:cNvPr id="4" name="Rectangle 3">
              <a:extLst>
                <a:ext uri="{FF2B5EF4-FFF2-40B4-BE49-F238E27FC236}">
                  <a16:creationId xmlns:a16="http://schemas.microsoft.com/office/drawing/2014/main" id="{31EC1E9A-E251-C147-FD3B-C0D0B37FFA63}"/>
                </a:ext>
              </a:extLst>
            </p:cNvPr>
            <p:cNvSpPr/>
            <p:nvPr/>
          </p:nvSpPr>
          <p:spPr>
            <a:xfrm>
              <a:off x="6345936" y="5797296"/>
              <a:ext cx="3310128" cy="576072"/>
            </a:xfrm>
            <a:prstGeom prst="rect">
              <a:avLst/>
            </a:prstGeom>
            <a:solidFill>
              <a:srgbClr val="B48F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A733B88-256A-15A2-5B30-5ECA6DD8AFD9}"/>
                </a:ext>
              </a:extLst>
            </p:cNvPr>
            <p:cNvSpPr/>
            <p:nvPr/>
          </p:nvSpPr>
          <p:spPr>
            <a:xfrm>
              <a:off x="7311884" y="5797296"/>
              <a:ext cx="1626727" cy="496867"/>
            </a:xfrm>
            <a:prstGeom prst="rect">
              <a:avLst/>
            </a:prstGeom>
          </p:spPr>
          <p:txBody>
            <a:bodyPr wrap="none">
              <a:spAutoFit/>
            </a:bodyPr>
            <a:lstStyle/>
            <a:p>
              <a:pPr>
                <a:lnSpc>
                  <a:spcPct val="120000"/>
                </a:lnSpc>
              </a:pPr>
              <a:r>
                <a:rPr lang="en-US" sz="2400" spc="32" dirty="0">
                  <a:latin typeface="Times New Roman" panose="02020603050405020304" pitchFamily="18" charset="0"/>
                  <a:cs typeface="Times New Roman" panose="02020603050405020304" pitchFamily="18" charset="0"/>
                </a:rPr>
                <a:t>Conclusion</a:t>
              </a:r>
            </a:p>
          </p:txBody>
        </p:sp>
      </p:grpSp>
      <p:grpSp>
        <p:nvGrpSpPr>
          <p:cNvPr id="9" name="Group 8">
            <a:extLst>
              <a:ext uri="{FF2B5EF4-FFF2-40B4-BE49-F238E27FC236}">
                <a16:creationId xmlns:a16="http://schemas.microsoft.com/office/drawing/2014/main" id="{3671D0F1-9434-2444-8FB7-924E1F28C245}"/>
              </a:ext>
            </a:extLst>
          </p:cNvPr>
          <p:cNvGrpSpPr/>
          <p:nvPr/>
        </p:nvGrpSpPr>
        <p:grpSpPr>
          <a:xfrm>
            <a:off x="6684264" y="4913376"/>
            <a:ext cx="3780000" cy="576072"/>
            <a:chOff x="6876288" y="4913376"/>
            <a:chExt cx="3310128" cy="576072"/>
          </a:xfrm>
        </p:grpSpPr>
        <p:sp>
          <p:nvSpPr>
            <p:cNvPr id="11" name="Rectangle 10">
              <a:extLst>
                <a:ext uri="{FF2B5EF4-FFF2-40B4-BE49-F238E27FC236}">
                  <a16:creationId xmlns:a16="http://schemas.microsoft.com/office/drawing/2014/main" id="{8673E7D9-02B6-AB12-126B-E2AA541696CA}"/>
                </a:ext>
              </a:extLst>
            </p:cNvPr>
            <p:cNvSpPr/>
            <p:nvPr/>
          </p:nvSpPr>
          <p:spPr>
            <a:xfrm>
              <a:off x="6876288" y="4913376"/>
              <a:ext cx="3310128" cy="5760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477ED9F1-3FB6-376C-C6C3-BF9ED11B1A4D}"/>
                </a:ext>
              </a:extLst>
            </p:cNvPr>
            <p:cNvSpPr/>
            <p:nvPr/>
          </p:nvSpPr>
          <p:spPr>
            <a:xfrm>
              <a:off x="7253546" y="4928253"/>
              <a:ext cx="2916504" cy="496867"/>
            </a:xfrm>
            <a:prstGeom prst="rect">
              <a:avLst/>
            </a:prstGeom>
          </p:spPr>
          <p:txBody>
            <a:bodyPr wrap="none">
              <a:spAutoFit/>
            </a:bodyPr>
            <a:lstStyle/>
            <a:p>
              <a:pPr>
                <a:lnSpc>
                  <a:spcPct val="120000"/>
                </a:lnSpc>
              </a:pPr>
              <a:r>
                <a:rPr lang="en-US" sz="2400" spc="32" dirty="0">
                  <a:latin typeface="Times New Roman" panose="02020603050405020304" pitchFamily="18" charset="0"/>
                  <a:cs typeface="Times New Roman" panose="02020603050405020304" pitchFamily="18" charset="0"/>
                </a:rPr>
                <a:t>Results &amp; Discussion</a:t>
              </a:r>
            </a:p>
          </p:txBody>
        </p:sp>
      </p:grpSp>
      <p:grpSp>
        <p:nvGrpSpPr>
          <p:cNvPr id="13" name="Group 12">
            <a:extLst>
              <a:ext uri="{FF2B5EF4-FFF2-40B4-BE49-F238E27FC236}">
                <a16:creationId xmlns:a16="http://schemas.microsoft.com/office/drawing/2014/main" id="{93966882-F662-2A61-C76D-2E79B4BBB5DE}"/>
              </a:ext>
            </a:extLst>
          </p:cNvPr>
          <p:cNvGrpSpPr/>
          <p:nvPr/>
        </p:nvGrpSpPr>
        <p:grpSpPr>
          <a:xfrm>
            <a:off x="7196328" y="4025504"/>
            <a:ext cx="3780000" cy="580024"/>
            <a:chOff x="7388352" y="4025504"/>
            <a:chExt cx="3310128" cy="580024"/>
          </a:xfrm>
        </p:grpSpPr>
        <p:sp>
          <p:nvSpPr>
            <p:cNvPr id="14" name="Rectangle 13">
              <a:extLst>
                <a:ext uri="{FF2B5EF4-FFF2-40B4-BE49-F238E27FC236}">
                  <a16:creationId xmlns:a16="http://schemas.microsoft.com/office/drawing/2014/main" id="{FF581999-4EA2-5F86-CF0F-739437400305}"/>
                </a:ext>
              </a:extLst>
            </p:cNvPr>
            <p:cNvSpPr/>
            <p:nvPr/>
          </p:nvSpPr>
          <p:spPr>
            <a:xfrm>
              <a:off x="7388352" y="4029456"/>
              <a:ext cx="3310128" cy="576072"/>
            </a:xfrm>
            <a:prstGeom prst="rect">
              <a:avLst/>
            </a:prstGeom>
            <a:solidFill>
              <a:srgbClr val="FFE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B7EC886D-D7A2-F3DE-3D18-08273991BCEE}"/>
                </a:ext>
              </a:extLst>
            </p:cNvPr>
            <p:cNvSpPr/>
            <p:nvPr/>
          </p:nvSpPr>
          <p:spPr>
            <a:xfrm>
              <a:off x="8225876" y="4025504"/>
              <a:ext cx="1887312" cy="496867"/>
            </a:xfrm>
            <a:prstGeom prst="rect">
              <a:avLst/>
            </a:prstGeom>
          </p:spPr>
          <p:txBody>
            <a:bodyPr wrap="none">
              <a:spAutoFit/>
            </a:bodyPr>
            <a:lstStyle/>
            <a:p>
              <a:pPr>
                <a:lnSpc>
                  <a:spcPct val="120000"/>
                </a:lnSpc>
              </a:pPr>
              <a:r>
                <a:rPr lang="en-US" sz="2400" spc="32" dirty="0">
                  <a:latin typeface="Times New Roman" panose="02020603050405020304" pitchFamily="18" charset="0"/>
                  <a:cs typeface="Times New Roman" panose="02020603050405020304" pitchFamily="18" charset="0"/>
                </a:rPr>
                <a:t>Methodology</a:t>
              </a:r>
            </a:p>
          </p:txBody>
        </p:sp>
      </p:grpSp>
      <p:grpSp>
        <p:nvGrpSpPr>
          <p:cNvPr id="16" name="Group 15">
            <a:extLst>
              <a:ext uri="{FF2B5EF4-FFF2-40B4-BE49-F238E27FC236}">
                <a16:creationId xmlns:a16="http://schemas.microsoft.com/office/drawing/2014/main" id="{9E6C5538-45AF-C506-B404-5FF5A700462E}"/>
              </a:ext>
            </a:extLst>
          </p:cNvPr>
          <p:cNvGrpSpPr/>
          <p:nvPr/>
        </p:nvGrpSpPr>
        <p:grpSpPr>
          <a:xfrm>
            <a:off x="7598664" y="3145536"/>
            <a:ext cx="3780000" cy="576072"/>
            <a:chOff x="7790688" y="3145536"/>
            <a:chExt cx="3310128" cy="576072"/>
          </a:xfrm>
        </p:grpSpPr>
        <p:sp>
          <p:nvSpPr>
            <p:cNvPr id="17" name="Rectangle 16">
              <a:extLst>
                <a:ext uri="{FF2B5EF4-FFF2-40B4-BE49-F238E27FC236}">
                  <a16:creationId xmlns:a16="http://schemas.microsoft.com/office/drawing/2014/main" id="{BC584C5D-E71B-F838-776F-3DD62D44DAC2}"/>
                </a:ext>
              </a:extLst>
            </p:cNvPr>
            <p:cNvSpPr/>
            <p:nvPr/>
          </p:nvSpPr>
          <p:spPr>
            <a:xfrm>
              <a:off x="7790688" y="3145536"/>
              <a:ext cx="3310128" cy="576072"/>
            </a:xfrm>
            <a:prstGeom prst="rect">
              <a:avLst/>
            </a:prstGeom>
            <a:solidFill>
              <a:srgbClr val="F0C9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3B6CE9BD-98BE-0B3B-A563-6599540A4DEC}"/>
                </a:ext>
              </a:extLst>
            </p:cNvPr>
            <p:cNvSpPr/>
            <p:nvPr/>
          </p:nvSpPr>
          <p:spPr>
            <a:xfrm>
              <a:off x="8414623" y="3145536"/>
              <a:ext cx="2314490" cy="496867"/>
            </a:xfrm>
            <a:prstGeom prst="rect">
              <a:avLst/>
            </a:prstGeom>
          </p:spPr>
          <p:txBody>
            <a:bodyPr wrap="none">
              <a:spAutoFit/>
            </a:bodyPr>
            <a:lstStyle/>
            <a:p>
              <a:pPr>
                <a:lnSpc>
                  <a:spcPct val="120000"/>
                </a:lnSpc>
              </a:pPr>
              <a:r>
                <a:rPr lang="en-US" sz="2400" spc="32" dirty="0">
                  <a:latin typeface="Times New Roman" panose="02020603050405020304" pitchFamily="18" charset="0"/>
                  <a:cs typeface="Times New Roman" panose="02020603050405020304" pitchFamily="18" charset="0"/>
                </a:rPr>
                <a:t>Workflow Diagram</a:t>
              </a:r>
            </a:p>
          </p:txBody>
        </p:sp>
      </p:grpSp>
      <p:grpSp>
        <p:nvGrpSpPr>
          <p:cNvPr id="19" name="Group 18">
            <a:extLst>
              <a:ext uri="{FF2B5EF4-FFF2-40B4-BE49-F238E27FC236}">
                <a16:creationId xmlns:a16="http://schemas.microsoft.com/office/drawing/2014/main" id="{5563CA8B-19AA-AF82-4356-211FBAD2701A}"/>
              </a:ext>
            </a:extLst>
          </p:cNvPr>
          <p:cNvGrpSpPr/>
          <p:nvPr/>
        </p:nvGrpSpPr>
        <p:grpSpPr>
          <a:xfrm>
            <a:off x="7196328" y="2249652"/>
            <a:ext cx="3780000" cy="576072"/>
            <a:chOff x="7388352" y="2261616"/>
            <a:chExt cx="3310128" cy="576072"/>
          </a:xfrm>
        </p:grpSpPr>
        <p:sp>
          <p:nvSpPr>
            <p:cNvPr id="20" name="Rectangle 19">
              <a:extLst>
                <a:ext uri="{FF2B5EF4-FFF2-40B4-BE49-F238E27FC236}">
                  <a16:creationId xmlns:a16="http://schemas.microsoft.com/office/drawing/2014/main" id="{33E63B87-CEB9-4EEA-BB94-8DD244B37BFA}"/>
                </a:ext>
              </a:extLst>
            </p:cNvPr>
            <p:cNvSpPr/>
            <p:nvPr/>
          </p:nvSpPr>
          <p:spPr>
            <a:xfrm>
              <a:off x="7388352" y="2261616"/>
              <a:ext cx="3310128" cy="576072"/>
            </a:xfrm>
            <a:prstGeom prst="rect">
              <a:avLst/>
            </a:prstGeom>
            <a:solidFill>
              <a:srgbClr val="A9DA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E4143CD-1B1E-F17E-D2D2-BE344DB807E4}"/>
                </a:ext>
              </a:extLst>
            </p:cNvPr>
            <p:cNvSpPr/>
            <p:nvPr/>
          </p:nvSpPr>
          <p:spPr>
            <a:xfrm>
              <a:off x="8110180" y="2285544"/>
              <a:ext cx="1866472" cy="496867"/>
            </a:xfrm>
            <a:prstGeom prst="rect">
              <a:avLst/>
            </a:prstGeom>
          </p:spPr>
          <p:txBody>
            <a:bodyPr wrap="none">
              <a:spAutoFit/>
            </a:bodyPr>
            <a:lstStyle/>
            <a:p>
              <a:pPr>
                <a:lnSpc>
                  <a:spcPct val="120000"/>
                </a:lnSpc>
              </a:pPr>
              <a:r>
                <a:rPr lang="en-US" sz="2400" spc="32" dirty="0">
                  <a:latin typeface="Times New Roman" panose="02020603050405020304" pitchFamily="18" charset="0"/>
                  <a:cs typeface="Times New Roman" panose="02020603050405020304" pitchFamily="18" charset="0"/>
                </a:rPr>
                <a:t>Proposed Work</a:t>
              </a:r>
            </a:p>
          </p:txBody>
        </p:sp>
      </p:grpSp>
      <p:sp>
        <p:nvSpPr>
          <p:cNvPr id="22" name="Rectangle 21">
            <a:extLst>
              <a:ext uri="{FF2B5EF4-FFF2-40B4-BE49-F238E27FC236}">
                <a16:creationId xmlns:a16="http://schemas.microsoft.com/office/drawing/2014/main" id="{C0DD0305-B964-21C5-3771-A618082B17AA}"/>
              </a:ext>
            </a:extLst>
          </p:cNvPr>
          <p:cNvSpPr/>
          <p:nvPr/>
        </p:nvSpPr>
        <p:spPr>
          <a:xfrm>
            <a:off x="6684264" y="1377696"/>
            <a:ext cx="3780000" cy="576072"/>
          </a:xfrm>
          <a:prstGeom prst="rect">
            <a:avLst/>
          </a:prstGeom>
          <a:solidFill>
            <a:srgbClr val="97E6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CC8E19A5-C47D-CEB4-F5B3-FBDDCF7B581E}"/>
              </a:ext>
            </a:extLst>
          </p:cNvPr>
          <p:cNvSpPr/>
          <p:nvPr/>
        </p:nvSpPr>
        <p:spPr>
          <a:xfrm>
            <a:off x="6935746" y="1400053"/>
            <a:ext cx="3529536" cy="496867"/>
          </a:xfrm>
          <a:prstGeom prst="rect">
            <a:avLst/>
          </a:prstGeom>
        </p:spPr>
        <p:txBody>
          <a:bodyPr wrap="square">
            <a:spAutoFit/>
          </a:bodyPr>
          <a:lstStyle/>
          <a:p>
            <a:pPr>
              <a:lnSpc>
                <a:spcPct val="120000"/>
              </a:lnSpc>
            </a:pPr>
            <a:r>
              <a:rPr lang="en-US" sz="2400" dirty="0">
                <a:latin typeface="Times New Roman" panose="02020603050405020304" pitchFamily="18" charset="0"/>
                <a:cs typeface="Times New Roman" panose="02020603050405020304" pitchFamily="18" charset="0"/>
              </a:rPr>
              <a:t>I</a:t>
            </a:r>
            <a:r>
              <a:rPr lang="en-US" sz="2400" spc="32" dirty="0">
                <a:latin typeface="Times New Roman" panose="02020603050405020304" pitchFamily="18" charset="0"/>
                <a:cs typeface="Times New Roman" panose="02020603050405020304" pitchFamily="18" charset="0"/>
              </a:rPr>
              <a:t>ntroduction &amp; Objectives</a:t>
            </a:r>
          </a:p>
        </p:txBody>
      </p:sp>
      <p:sp>
        <p:nvSpPr>
          <p:cNvPr id="24" name="Rectangle 23">
            <a:extLst>
              <a:ext uri="{FF2B5EF4-FFF2-40B4-BE49-F238E27FC236}">
                <a16:creationId xmlns:a16="http://schemas.microsoft.com/office/drawing/2014/main" id="{47E2E25E-4F6D-2449-1A4C-64A43C75ADDE}"/>
              </a:ext>
            </a:extLst>
          </p:cNvPr>
          <p:cNvSpPr/>
          <p:nvPr/>
        </p:nvSpPr>
        <p:spPr>
          <a:xfrm>
            <a:off x="6153912" y="493776"/>
            <a:ext cx="3780000" cy="576072"/>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0849F4B2-68CE-738B-762F-554A919A25D1}"/>
              </a:ext>
            </a:extLst>
          </p:cNvPr>
          <p:cNvSpPr/>
          <p:nvPr/>
        </p:nvSpPr>
        <p:spPr>
          <a:xfrm>
            <a:off x="7256976" y="493776"/>
            <a:ext cx="1259447" cy="496867"/>
          </a:xfrm>
          <a:prstGeom prst="rect">
            <a:avLst/>
          </a:prstGeom>
        </p:spPr>
        <p:txBody>
          <a:bodyPr wrap="square">
            <a:spAutoFit/>
          </a:bodyPr>
          <a:lstStyle/>
          <a:p>
            <a:pPr algn="ctr">
              <a:lnSpc>
                <a:spcPct val="120000"/>
              </a:lnSpc>
            </a:pPr>
            <a:r>
              <a:rPr lang="en-US" sz="2400" spc="32" dirty="0">
                <a:latin typeface="Times New Roman" panose="02020603050405020304" pitchFamily="18" charset="0"/>
                <a:cs typeface="Times New Roman" panose="02020603050405020304" pitchFamily="18" charset="0"/>
              </a:rPr>
              <a:t>Abstract</a:t>
            </a:r>
          </a:p>
        </p:txBody>
      </p:sp>
      <p:sp>
        <p:nvSpPr>
          <p:cNvPr id="26" name="Diamond 25">
            <a:extLst>
              <a:ext uri="{FF2B5EF4-FFF2-40B4-BE49-F238E27FC236}">
                <a16:creationId xmlns:a16="http://schemas.microsoft.com/office/drawing/2014/main" id="{278359F2-0AD1-ED2B-1D23-069E50B192D8}"/>
              </a:ext>
            </a:extLst>
          </p:cNvPr>
          <p:cNvSpPr/>
          <p:nvPr/>
        </p:nvSpPr>
        <p:spPr>
          <a:xfrm>
            <a:off x="6396228" y="1377696"/>
            <a:ext cx="576072" cy="576072"/>
          </a:xfrm>
          <a:prstGeom prst="diamond">
            <a:avLst/>
          </a:prstGeom>
          <a:solidFill>
            <a:srgbClr val="1ECB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2</a:t>
            </a:r>
            <a:endParaRPr lang="en-IN" dirty="0"/>
          </a:p>
        </p:txBody>
      </p:sp>
      <p:sp>
        <p:nvSpPr>
          <p:cNvPr id="27" name="Diamond 26">
            <a:extLst>
              <a:ext uri="{FF2B5EF4-FFF2-40B4-BE49-F238E27FC236}">
                <a16:creationId xmlns:a16="http://schemas.microsoft.com/office/drawing/2014/main" id="{4E7D22F1-31B9-C175-539E-AECD5211C2CF}"/>
              </a:ext>
            </a:extLst>
          </p:cNvPr>
          <p:cNvSpPr/>
          <p:nvPr/>
        </p:nvSpPr>
        <p:spPr>
          <a:xfrm>
            <a:off x="6908292" y="2261616"/>
            <a:ext cx="576072" cy="576072"/>
          </a:xfrm>
          <a:prstGeom prst="diamond">
            <a:avLst/>
          </a:prstGeom>
          <a:solidFill>
            <a:srgbClr val="6CA6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3</a:t>
            </a:r>
            <a:endParaRPr lang="en-IN" dirty="0"/>
          </a:p>
        </p:txBody>
      </p:sp>
      <p:sp>
        <p:nvSpPr>
          <p:cNvPr id="28" name="Diamond 27">
            <a:extLst>
              <a:ext uri="{FF2B5EF4-FFF2-40B4-BE49-F238E27FC236}">
                <a16:creationId xmlns:a16="http://schemas.microsoft.com/office/drawing/2014/main" id="{D32ADD86-6476-C830-DD21-8EEC63A0541E}"/>
              </a:ext>
            </a:extLst>
          </p:cNvPr>
          <p:cNvSpPr/>
          <p:nvPr/>
        </p:nvSpPr>
        <p:spPr>
          <a:xfrm>
            <a:off x="7310628" y="3145536"/>
            <a:ext cx="576072" cy="576072"/>
          </a:xfrm>
          <a:prstGeom prst="diamond">
            <a:avLst/>
          </a:prstGeom>
          <a:solidFill>
            <a:srgbClr val="E08C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4</a:t>
            </a:r>
            <a:endParaRPr lang="en-IN" dirty="0"/>
          </a:p>
        </p:txBody>
      </p:sp>
      <p:sp>
        <p:nvSpPr>
          <p:cNvPr id="29" name="Diamond 28">
            <a:extLst>
              <a:ext uri="{FF2B5EF4-FFF2-40B4-BE49-F238E27FC236}">
                <a16:creationId xmlns:a16="http://schemas.microsoft.com/office/drawing/2014/main" id="{CCC4DFCE-FC5A-0824-C0D0-85E3003EC236}"/>
              </a:ext>
            </a:extLst>
          </p:cNvPr>
          <p:cNvSpPr/>
          <p:nvPr/>
        </p:nvSpPr>
        <p:spPr>
          <a:xfrm>
            <a:off x="6908292" y="4029456"/>
            <a:ext cx="576072" cy="57607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5</a:t>
            </a:r>
            <a:endParaRPr lang="en-IN" dirty="0"/>
          </a:p>
        </p:txBody>
      </p:sp>
      <p:sp>
        <p:nvSpPr>
          <p:cNvPr id="30" name="Diamond 29">
            <a:extLst>
              <a:ext uri="{FF2B5EF4-FFF2-40B4-BE49-F238E27FC236}">
                <a16:creationId xmlns:a16="http://schemas.microsoft.com/office/drawing/2014/main" id="{8AF2A71F-A363-6BB9-BDDE-B9293D172D93}"/>
              </a:ext>
            </a:extLst>
          </p:cNvPr>
          <p:cNvSpPr/>
          <p:nvPr/>
        </p:nvSpPr>
        <p:spPr>
          <a:xfrm>
            <a:off x="6396228" y="4913376"/>
            <a:ext cx="576072" cy="576072"/>
          </a:xfrm>
          <a:prstGeom prst="diamond">
            <a:avLst/>
          </a:prstGeom>
          <a:solidFill>
            <a:srgbClr val="BFBD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6</a:t>
            </a:r>
            <a:endParaRPr lang="en-IN" dirty="0"/>
          </a:p>
        </p:txBody>
      </p:sp>
      <p:sp>
        <p:nvSpPr>
          <p:cNvPr id="31" name="Diamond 30">
            <a:extLst>
              <a:ext uri="{FF2B5EF4-FFF2-40B4-BE49-F238E27FC236}">
                <a16:creationId xmlns:a16="http://schemas.microsoft.com/office/drawing/2014/main" id="{0550DFCF-555F-E3B2-6347-0E24B072FFD3}"/>
              </a:ext>
            </a:extLst>
          </p:cNvPr>
          <p:cNvSpPr/>
          <p:nvPr/>
        </p:nvSpPr>
        <p:spPr>
          <a:xfrm>
            <a:off x="5865876" y="5797296"/>
            <a:ext cx="576072" cy="576072"/>
          </a:xfrm>
          <a:prstGeom prst="diamond">
            <a:avLst/>
          </a:prstGeom>
          <a:solidFill>
            <a:srgbClr val="7D49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7</a:t>
            </a:r>
            <a:endParaRPr lang="en-IN" dirty="0"/>
          </a:p>
        </p:txBody>
      </p:sp>
      <p:sp>
        <p:nvSpPr>
          <p:cNvPr id="32" name="Diamond 31">
            <a:extLst>
              <a:ext uri="{FF2B5EF4-FFF2-40B4-BE49-F238E27FC236}">
                <a16:creationId xmlns:a16="http://schemas.microsoft.com/office/drawing/2014/main" id="{D711AD1E-9609-4CE1-2DB7-F6AE14C04E00}"/>
              </a:ext>
            </a:extLst>
          </p:cNvPr>
          <p:cNvSpPr/>
          <p:nvPr/>
        </p:nvSpPr>
        <p:spPr>
          <a:xfrm>
            <a:off x="5865876" y="493776"/>
            <a:ext cx="576072" cy="57607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1</a:t>
            </a:r>
            <a:endParaRPr lang="en-IN" dirty="0"/>
          </a:p>
        </p:txBody>
      </p:sp>
      <p:sp>
        <p:nvSpPr>
          <p:cNvPr id="33" name="Oval 32">
            <a:extLst>
              <a:ext uri="{FF2B5EF4-FFF2-40B4-BE49-F238E27FC236}">
                <a16:creationId xmlns:a16="http://schemas.microsoft.com/office/drawing/2014/main" id="{A23BD7BD-2E1F-D436-9DD8-C51E0B92BA5C}"/>
              </a:ext>
            </a:extLst>
          </p:cNvPr>
          <p:cNvSpPr/>
          <p:nvPr/>
        </p:nvSpPr>
        <p:spPr>
          <a:xfrm>
            <a:off x="1197864" y="1818164"/>
            <a:ext cx="3224762" cy="3224762"/>
          </a:xfrm>
          <a:prstGeom prst="ellipse">
            <a:avLst/>
          </a:prstGeom>
          <a:solidFill>
            <a:schemeClr val="bg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Oval 33">
            <a:extLst>
              <a:ext uri="{FF2B5EF4-FFF2-40B4-BE49-F238E27FC236}">
                <a16:creationId xmlns:a16="http://schemas.microsoft.com/office/drawing/2014/main" id="{DFC17CC1-2F8B-A6C7-1936-99319FDBC3DC}"/>
              </a:ext>
            </a:extLst>
          </p:cNvPr>
          <p:cNvSpPr/>
          <p:nvPr/>
        </p:nvSpPr>
        <p:spPr>
          <a:xfrm>
            <a:off x="1490793" y="2105318"/>
            <a:ext cx="2605719" cy="2605719"/>
          </a:xfrm>
          <a:prstGeom prst="ellipse">
            <a:avLst/>
          </a:prstGeom>
          <a:gradFill flip="none" rotWithShape="1">
            <a:gsLst>
              <a:gs pos="0">
                <a:schemeClr val="bg2"/>
              </a:gs>
              <a:gs pos="96000">
                <a:schemeClr val="bg2">
                  <a:lumMod val="90000"/>
                </a:schemeClr>
              </a:gs>
            </a:gsLst>
            <a:path path="shape">
              <a:fillToRect l="50000" t="50000" r="50000" b="50000"/>
            </a:path>
            <a:tileRect/>
          </a:gra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Freeform 37">
            <a:extLst>
              <a:ext uri="{FF2B5EF4-FFF2-40B4-BE49-F238E27FC236}">
                <a16:creationId xmlns:a16="http://schemas.microsoft.com/office/drawing/2014/main" id="{BCDCB36A-B935-7F98-A670-0F533EC99883}"/>
              </a:ext>
            </a:extLst>
          </p:cNvPr>
          <p:cNvSpPr/>
          <p:nvPr/>
        </p:nvSpPr>
        <p:spPr>
          <a:xfrm flipH="1">
            <a:off x="2858160" y="1410443"/>
            <a:ext cx="2009397" cy="4082266"/>
          </a:xfrm>
          <a:custGeom>
            <a:avLst/>
            <a:gdLst>
              <a:gd name="connsiteX0" fmla="*/ 2009397 w 2009397"/>
              <a:gd name="connsiteY0" fmla="*/ 0 h 4082266"/>
              <a:gd name="connsiteX1" fmla="*/ 2009397 w 2009397"/>
              <a:gd name="connsiteY1" fmla="*/ 256164 h 4082266"/>
              <a:gd name="connsiteX2" fmla="*/ 1869285 w 2009397"/>
              <a:gd name="connsiteY2" fmla="*/ 263239 h 4082266"/>
              <a:gd name="connsiteX3" fmla="*/ 287503 w 2009397"/>
              <a:gd name="connsiteY3" fmla="*/ 2016071 h 4082266"/>
              <a:gd name="connsiteX4" fmla="*/ 1869285 w 2009397"/>
              <a:gd name="connsiteY4" fmla="*/ 3768904 h 4082266"/>
              <a:gd name="connsiteX5" fmla="*/ 2009397 w 2009397"/>
              <a:gd name="connsiteY5" fmla="*/ 3775979 h 4082266"/>
              <a:gd name="connsiteX6" fmla="*/ 2009397 w 2009397"/>
              <a:gd name="connsiteY6" fmla="*/ 4082266 h 4082266"/>
              <a:gd name="connsiteX7" fmla="*/ 1833955 w 2009397"/>
              <a:gd name="connsiteY7" fmla="*/ 4073407 h 4082266"/>
              <a:gd name="connsiteX8" fmla="*/ 0 w 2009397"/>
              <a:gd name="connsiteY8" fmla="*/ 2041133 h 4082266"/>
              <a:gd name="connsiteX9" fmla="*/ 1833955 w 2009397"/>
              <a:gd name="connsiteY9" fmla="*/ 8859 h 4082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9397" h="4082266">
                <a:moveTo>
                  <a:pt x="2009397" y="0"/>
                </a:moveTo>
                <a:lnTo>
                  <a:pt x="2009397" y="256164"/>
                </a:lnTo>
                <a:lnTo>
                  <a:pt x="1869285" y="263239"/>
                </a:lnTo>
                <a:cubicBezTo>
                  <a:pt x="980821" y="353467"/>
                  <a:pt x="287503" y="1103802"/>
                  <a:pt x="287503" y="2016071"/>
                </a:cubicBezTo>
                <a:cubicBezTo>
                  <a:pt x="287503" y="2928340"/>
                  <a:pt x="980821" y="3678675"/>
                  <a:pt x="1869285" y="3768904"/>
                </a:cubicBezTo>
                <a:lnTo>
                  <a:pt x="2009397" y="3775979"/>
                </a:lnTo>
                <a:lnTo>
                  <a:pt x="2009397" y="4082266"/>
                </a:lnTo>
                <a:lnTo>
                  <a:pt x="1833955" y="4073407"/>
                </a:lnTo>
                <a:cubicBezTo>
                  <a:pt x="803850" y="3968795"/>
                  <a:pt x="0" y="3098839"/>
                  <a:pt x="0" y="2041133"/>
                </a:cubicBezTo>
                <a:cubicBezTo>
                  <a:pt x="0" y="983428"/>
                  <a:pt x="803850" y="113472"/>
                  <a:pt x="1833955" y="8859"/>
                </a:cubicBezTo>
                <a:close/>
              </a:path>
            </a:pathLst>
          </a:cu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Oval 35">
            <a:extLst>
              <a:ext uri="{FF2B5EF4-FFF2-40B4-BE49-F238E27FC236}">
                <a16:creationId xmlns:a16="http://schemas.microsoft.com/office/drawing/2014/main" id="{7CC0C155-7FC5-4B79-5177-66235A2F16A8}"/>
              </a:ext>
            </a:extLst>
          </p:cNvPr>
          <p:cNvSpPr/>
          <p:nvPr/>
        </p:nvSpPr>
        <p:spPr>
          <a:xfrm>
            <a:off x="3182112" y="1485151"/>
            <a:ext cx="244482" cy="244482"/>
          </a:xfrm>
          <a:prstGeom prst="ellipse">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Oval 36">
            <a:extLst>
              <a:ext uri="{FF2B5EF4-FFF2-40B4-BE49-F238E27FC236}">
                <a16:creationId xmlns:a16="http://schemas.microsoft.com/office/drawing/2014/main" id="{01CBFC5D-F014-4227-6580-5D54E2237DB2}"/>
              </a:ext>
            </a:extLst>
          </p:cNvPr>
          <p:cNvSpPr/>
          <p:nvPr/>
        </p:nvSpPr>
        <p:spPr>
          <a:xfrm>
            <a:off x="3952254" y="1897932"/>
            <a:ext cx="244482" cy="244482"/>
          </a:xfrm>
          <a:prstGeom prst="ellipse">
            <a:avLst/>
          </a:prstGeom>
          <a:solidFill>
            <a:srgbClr val="1ECBE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Oval 37">
            <a:extLst>
              <a:ext uri="{FF2B5EF4-FFF2-40B4-BE49-F238E27FC236}">
                <a16:creationId xmlns:a16="http://schemas.microsoft.com/office/drawing/2014/main" id="{29301272-E784-0268-791A-E2E42351ED1B}"/>
              </a:ext>
            </a:extLst>
          </p:cNvPr>
          <p:cNvSpPr/>
          <p:nvPr/>
        </p:nvSpPr>
        <p:spPr>
          <a:xfrm>
            <a:off x="4396397" y="2465511"/>
            <a:ext cx="244482" cy="244482"/>
          </a:xfrm>
          <a:prstGeom prst="ellipse">
            <a:avLst/>
          </a:prstGeom>
          <a:solidFill>
            <a:srgbClr val="6CA62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8EF3C2B7-6621-60CE-255D-1E2980FA2B25}"/>
              </a:ext>
            </a:extLst>
          </p:cNvPr>
          <p:cNvSpPr/>
          <p:nvPr/>
        </p:nvSpPr>
        <p:spPr>
          <a:xfrm>
            <a:off x="4597252" y="3271729"/>
            <a:ext cx="244482" cy="244482"/>
          </a:xfrm>
          <a:prstGeom prst="ellipse">
            <a:avLst/>
          </a:prstGeom>
          <a:solidFill>
            <a:srgbClr val="E08C1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49AE377E-B3BB-430A-B3F1-B155B5839C4D}"/>
              </a:ext>
            </a:extLst>
          </p:cNvPr>
          <p:cNvSpPr/>
          <p:nvPr/>
        </p:nvSpPr>
        <p:spPr>
          <a:xfrm>
            <a:off x="4463442" y="4029456"/>
            <a:ext cx="244482" cy="24448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Oval 40">
            <a:extLst>
              <a:ext uri="{FF2B5EF4-FFF2-40B4-BE49-F238E27FC236}">
                <a16:creationId xmlns:a16="http://schemas.microsoft.com/office/drawing/2014/main" id="{CA7FAEC0-4FD0-9664-233F-7BDE522A6FFC}"/>
              </a:ext>
            </a:extLst>
          </p:cNvPr>
          <p:cNvSpPr/>
          <p:nvPr/>
        </p:nvSpPr>
        <p:spPr>
          <a:xfrm>
            <a:off x="4022718" y="4708496"/>
            <a:ext cx="244482" cy="244482"/>
          </a:xfrm>
          <a:prstGeom prst="ellipse">
            <a:avLst/>
          </a:prstGeom>
          <a:solidFill>
            <a:srgbClr val="BFBD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BCC4B83D-339F-4074-CD46-FA2ACEE3CB60}"/>
              </a:ext>
            </a:extLst>
          </p:cNvPr>
          <p:cNvSpPr/>
          <p:nvPr/>
        </p:nvSpPr>
        <p:spPr>
          <a:xfrm>
            <a:off x="3168876" y="5209291"/>
            <a:ext cx="244482" cy="244482"/>
          </a:xfrm>
          <a:prstGeom prst="ellipse">
            <a:avLst/>
          </a:prstGeom>
          <a:solidFill>
            <a:srgbClr val="7D499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3" name="Straight Arrow Connector 42">
            <a:extLst>
              <a:ext uri="{FF2B5EF4-FFF2-40B4-BE49-F238E27FC236}">
                <a16:creationId xmlns:a16="http://schemas.microsoft.com/office/drawing/2014/main" id="{FD529B19-810A-3BD6-A091-CEE4AE29342C}"/>
              </a:ext>
            </a:extLst>
          </p:cNvPr>
          <p:cNvCxnSpPr>
            <a:stCxn id="41" idx="6"/>
            <a:endCxn id="30" idx="1"/>
          </p:cNvCxnSpPr>
          <p:nvPr/>
        </p:nvCxnSpPr>
        <p:spPr>
          <a:xfrm>
            <a:off x="4267200" y="4830737"/>
            <a:ext cx="2129028" cy="370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88387A-6AF2-B3F4-9B65-DE553771DF75}"/>
              </a:ext>
            </a:extLst>
          </p:cNvPr>
          <p:cNvCxnSpPr>
            <a:stCxn id="42" idx="5"/>
            <a:endCxn id="31" idx="1"/>
          </p:cNvCxnSpPr>
          <p:nvPr/>
        </p:nvCxnSpPr>
        <p:spPr>
          <a:xfrm>
            <a:off x="3377554" y="5417969"/>
            <a:ext cx="2488322" cy="6673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D48F382-FF56-02C1-E2E0-343A2021BCE4}"/>
              </a:ext>
            </a:extLst>
          </p:cNvPr>
          <p:cNvCxnSpPr>
            <a:stCxn id="40" idx="5"/>
            <a:endCxn id="29" idx="1"/>
          </p:cNvCxnSpPr>
          <p:nvPr/>
        </p:nvCxnSpPr>
        <p:spPr>
          <a:xfrm>
            <a:off x="4672120" y="4238134"/>
            <a:ext cx="2236172" cy="79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F25A4D4-D9A8-6931-529A-3FFD423A3A6A}"/>
              </a:ext>
            </a:extLst>
          </p:cNvPr>
          <p:cNvCxnSpPr>
            <a:stCxn id="39" idx="6"/>
            <a:endCxn id="28" idx="1"/>
          </p:cNvCxnSpPr>
          <p:nvPr/>
        </p:nvCxnSpPr>
        <p:spPr>
          <a:xfrm>
            <a:off x="4841734" y="3393970"/>
            <a:ext cx="2468894" cy="39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4ADD85D-D30B-DE73-701A-E6D93E5D1120}"/>
              </a:ext>
            </a:extLst>
          </p:cNvPr>
          <p:cNvCxnSpPr>
            <a:endCxn id="27" idx="1"/>
          </p:cNvCxnSpPr>
          <p:nvPr/>
        </p:nvCxnSpPr>
        <p:spPr>
          <a:xfrm>
            <a:off x="4640879" y="2549652"/>
            <a:ext cx="22674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F16C01D-80CB-57B0-BEDD-B22ED1B0BAAC}"/>
              </a:ext>
            </a:extLst>
          </p:cNvPr>
          <p:cNvCxnSpPr>
            <a:stCxn id="37" idx="6"/>
            <a:endCxn id="26" idx="1"/>
          </p:cNvCxnSpPr>
          <p:nvPr/>
        </p:nvCxnSpPr>
        <p:spPr>
          <a:xfrm flipV="1">
            <a:off x="4196736" y="1665732"/>
            <a:ext cx="2199492" cy="35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354F01C-BE8D-669D-7F01-FB9CE7176397}"/>
              </a:ext>
            </a:extLst>
          </p:cNvPr>
          <p:cNvCxnSpPr>
            <a:stCxn id="36" idx="6"/>
            <a:endCxn id="32" idx="1"/>
          </p:cNvCxnSpPr>
          <p:nvPr/>
        </p:nvCxnSpPr>
        <p:spPr>
          <a:xfrm flipV="1">
            <a:off x="3426594" y="781812"/>
            <a:ext cx="2439282" cy="825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07E4BFC-2D0F-EE8F-E621-1C59C25A27BD}"/>
              </a:ext>
            </a:extLst>
          </p:cNvPr>
          <p:cNvSpPr txBox="1"/>
          <p:nvPr/>
        </p:nvSpPr>
        <p:spPr>
          <a:xfrm>
            <a:off x="1909877" y="2974522"/>
            <a:ext cx="1799924" cy="954107"/>
          </a:xfrm>
          <a:prstGeom prst="rect">
            <a:avLst/>
          </a:prstGeom>
          <a:noFill/>
        </p:spPr>
        <p:txBody>
          <a:bodyPr wrap="square" rtlCol="0">
            <a:spAutoFit/>
          </a:bodyPr>
          <a:lstStyle/>
          <a:p>
            <a:pPr algn="ctr"/>
            <a:r>
              <a:rPr lang="en-GB" sz="2800" b="1" dirty="0">
                <a:latin typeface="Rockwell" panose="02060603020205020403" pitchFamily="18" charset="0"/>
              </a:rPr>
              <a:t>Table of Contents</a:t>
            </a:r>
            <a:endParaRPr lang="en-IN" sz="2800" b="1" dirty="0">
              <a:latin typeface="Rockwell" panose="02060603020205020403" pitchFamily="18" charset="0"/>
            </a:endParaRPr>
          </a:p>
        </p:txBody>
      </p:sp>
    </p:spTree>
    <p:extLst>
      <p:ext uri="{BB962C8B-B14F-4D97-AF65-F5344CB8AC3E}">
        <p14:creationId xmlns:p14="http://schemas.microsoft.com/office/powerpoint/2010/main" val="2268597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10B2A-417B-66A7-B34D-A1229D65E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A14407-12A4-489B-70ED-838378996594}"/>
              </a:ext>
            </a:extLst>
          </p:cNvPr>
          <p:cNvSpPr>
            <a:spLocks noGrp="1"/>
          </p:cNvSpPr>
          <p:nvPr>
            <p:ph type="title"/>
          </p:nvPr>
        </p:nvSpPr>
        <p:spPr>
          <a:xfrm>
            <a:off x="1308507" y="292147"/>
            <a:ext cx="9588005"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ABSTRACT</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0C0160A3-72AE-3057-3547-667ADA5D5088}"/>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A1DA80E6-9A20-1798-B986-2C9B6CE71BA7}"/>
              </a:ext>
            </a:extLst>
          </p:cNvPr>
          <p:cNvSpPr>
            <a:spLocks noGrp="1"/>
          </p:cNvSpPr>
          <p:nvPr>
            <p:ph type="sldNum" sz="quarter" idx="12"/>
          </p:nvPr>
        </p:nvSpPr>
        <p:spPr/>
        <p:txBody>
          <a:bodyPr/>
          <a:lstStyle/>
          <a:p>
            <a:fld id="{77B8E049-91BF-4E00-A76C-C19BBDFD7469}" type="slidenum">
              <a:rPr lang="en-IN" smtClean="0"/>
              <a:t>3</a:t>
            </a:fld>
            <a:endParaRPr lang="en-IN"/>
          </a:p>
        </p:txBody>
      </p:sp>
      <p:pic>
        <p:nvPicPr>
          <p:cNvPr id="8" name="Picture 7">
            <a:extLst>
              <a:ext uri="{FF2B5EF4-FFF2-40B4-BE49-F238E27FC236}">
                <a16:creationId xmlns:a16="http://schemas.microsoft.com/office/drawing/2014/main" id="{FF7EE82E-6C14-DB31-998E-15C392ED79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sp>
        <p:nvSpPr>
          <p:cNvPr id="9" name="Content Placeholder 8">
            <a:extLst>
              <a:ext uri="{FF2B5EF4-FFF2-40B4-BE49-F238E27FC236}">
                <a16:creationId xmlns:a16="http://schemas.microsoft.com/office/drawing/2014/main" id="{B6A0CFC2-3CC3-0897-967D-E54705E58103}"/>
              </a:ext>
            </a:extLst>
          </p:cNvPr>
          <p:cNvSpPr>
            <a:spLocks noGrp="1"/>
          </p:cNvSpPr>
          <p:nvPr>
            <p:ph idx="1"/>
          </p:nvPr>
        </p:nvSpPr>
        <p:spPr>
          <a:xfrm>
            <a:off x="838200" y="1527640"/>
            <a:ext cx="10515600" cy="2100036"/>
          </a:xfrm>
          <a:ln w="19050">
            <a:solidFill>
              <a:schemeClr val="accent1"/>
            </a:solidFill>
          </a:ln>
        </p:spPr>
        <p:txBody>
          <a:bodyPr>
            <a:normAutofit fontScale="92500"/>
          </a:bodyPr>
          <a:lstStyle/>
          <a:p>
            <a:pPr marL="0" indent="0" algn="just">
              <a:buNone/>
            </a:pPr>
            <a:r>
              <a:rPr lang="en-GB" sz="2400" dirty="0">
                <a:solidFill>
                  <a:srgbClr val="002060"/>
                </a:solidFill>
                <a:latin typeface="Times New Roman" panose="02020603050405020304" pitchFamily="18" charset="0"/>
                <a:cs typeface="Times New Roman" panose="02020603050405020304" pitchFamily="18" charset="0"/>
              </a:rPr>
              <a:t>This study represents a CNN-based model using a fine-tuned VGG16 architecture for categorizing brain </a:t>
            </a:r>
            <a:r>
              <a:rPr lang="en-GB" sz="2400" dirty="0" err="1">
                <a:solidFill>
                  <a:srgbClr val="002060"/>
                </a:solidFill>
                <a:latin typeface="Times New Roman" panose="02020603050405020304" pitchFamily="18" charset="0"/>
                <a:cs typeface="Times New Roman" panose="02020603050405020304" pitchFamily="18" charset="0"/>
              </a:rPr>
              <a:t>tumors</a:t>
            </a:r>
            <a:r>
              <a:rPr lang="en-GB" sz="2400" dirty="0">
                <a:solidFill>
                  <a:srgbClr val="002060"/>
                </a:solidFill>
                <a:latin typeface="Times New Roman" panose="02020603050405020304" pitchFamily="18" charset="0"/>
                <a:cs typeface="Times New Roman" panose="02020603050405020304" pitchFamily="18" charset="0"/>
              </a:rPr>
              <a:t> from MRI images. It had achieved a high validation accuracy of 98.67% across four categories: glioma, meningioma, pituitary, and no </a:t>
            </a:r>
            <a:r>
              <a:rPr lang="en-GB" sz="2400" dirty="0" err="1">
                <a:solidFill>
                  <a:srgbClr val="002060"/>
                </a:solidFill>
                <a:latin typeface="Times New Roman" panose="02020603050405020304" pitchFamily="18" charset="0"/>
                <a:cs typeface="Times New Roman" panose="02020603050405020304" pitchFamily="18" charset="0"/>
              </a:rPr>
              <a:t>tumor</a:t>
            </a:r>
            <a:r>
              <a:rPr lang="en-GB" sz="2400" dirty="0">
                <a:solidFill>
                  <a:srgbClr val="002060"/>
                </a:solidFill>
                <a:latin typeface="Times New Roman" panose="02020603050405020304" pitchFamily="18" charset="0"/>
                <a:cs typeface="Times New Roman" panose="02020603050405020304" pitchFamily="18" charset="0"/>
              </a:rPr>
              <a:t>. The model’s performance is improved by using fully connected layers with dropout, batch normalization, and the help of efficient model training. This method shows strong potential for medical application in early, non-invasive brain </a:t>
            </a:r>
            <a:r>
              <a:rPr lang="en-GB" sz="2400" dirty="0" err="1">
                <a:solidFill>
                  <a:srgbClr val="002060"/>
                </a:solidFill>
                <a:latin typeface="Times New Roman" panose="02020603050405020304" pitchFamily="18" charset="0"/>
                <a:cs typeface="Times New Roman" panose="02020603050405020304" pitchFamily="18" charset="0"/>
              </a:rPr>
              <a:t>tumor</a:t>
            </a:r>
            <a:r>
              <a:rPr lang="en-GB" sz="2400" dirty="0">
                <a:solidFill>
                  <a:srgbClr val="002060"/>
                </a:solidFill>
                <a:latin typeface="Times New Roman" panose="02020603050405020304" pitchFamily="18" charset="0"/>
                <a:cs typeface="Times New Roman" panose="02020603050405020304" pitchFamily="18" charset="0"/>
              </a:rPr>
              <a:t> detection</a:t>
            </a: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4ABF38A-9E0E-0CDA-0364-551EB1650D6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142" y="176471"/>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11" name="TextBox 6">
            <a:extLst>
              <a:ext uri="{FF2B5EF4-FFF2-40B4-BE49-F238E27FC236}">
                <a16:creationId xmlns:a16="http://schemas.microsoft.com/office/drawing/2014/main" id="{5F1830FC-F974-ECB7-A5FE-F409A2E7F02D}"/>
              </a:ext>
            </a:extLst>
          </p:cNvPr>
          <p:cNvSpPr txBox="1"/>
          <p:nvPr/>
        </p:nvSpPr>
        <p:spPr>
          <a:xfrm>
            <a:off x="838200" y="4733836"/>
            <a:ext cx="10403307"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gn="just">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Our model achieves over 98.67% accuracy in classifying brain </a:t>
            </a:r>
            <a:r>
              <a:rPr lang="en-GB" sz="2400" dirty="0" err="1">
                <a:solidFill>
                  <a:srgbClr val="002060"/>
                </a:solidFill>
                <a:latin typeface="Times New Roman" panose="02020603050405020304" pitchFamily="18" charset="0"/>
                <a:cs typeface="Times New Roman" panose="02020603050405020304" pitchFamily="18" charset="0"/>
              </a:rPr>
              <a:t>tumors</a:t>
            </a:r>
            <a:r>
              <a:rPr lang="en-GB" sz="2400" dirty="0">
                <a:solidFill>
                  <a:srgbClr val="002060"/>
                </a:solidFill>
                <a:latin typeface="Times New Roman" panose="02020603050405020304" pitchFamily="18" charset="0"/>
                <a:cs typeface="Times New Roman" panose="02020603050405020304" pitchFamily="18" charset="0"/>
              </a:rPr>
              <a:t>.</a:t>
            </a:r>
          </a:p>
          <a:p>
            <a:pPr marL="342900" indent="-342900" algn="just">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Transfer-learning and fine-tuning enhance performance metrics.</a:t>
            </a:r>
          </a:p>
          <a:p>
            <a:pPr marL="342900" indent="-342900" algn="just">
              <a:buFont typeface="+mj-lt"/>
              <a:buAutoNum type="arabicPeriod"/>
            </a:pPr>
            <a:r>
              <a:rPr lang="en-GB" sz="2400" dirty="0">
                <a:solidFill>
                  <a:srgbClr val="002060"/>
                </a:solidFill>
                <a:latin typeface="Times New Roman" panose="02020603050405020304" pitchFamily="18" charset="0"/>
                <a:cs typeface="Times New Roman" panose="02020603050405020304" pitchFamily="18" charset="0"/>
              </a:rPr>
              <a:t>Efficient hyperparameter tuning enhances the model for better generalization.</a:t>
            </a:r>
          </a:p>
        </p:txBody>
      </p:sp>
      <p:sp>
        <p:nvSpPr>
          <p:cNvPr id="12" name="TextBox 11">
            <a:extLst>
              <a:ext uri="{FF2B5EF4-FFF2-40B4-BE49-F238E27FC236}">
                <a16:creationId xmlns:a16="http://schemas.microsoft.com/office/drawing/2014/main" id="{980FDA6E-B0DE-D382-0033-84A45DAAD4A7}"/>
              </a:ext>
            </a:extLst>
          </p:cNvPr>
          <p:cNvSpPr txBox="1"/>
          <p:nvPr/>
        </p:nvSpPr>
        <p:spPr>
          <a:xfrm>
            <a:off x="838200" y="4051425"/>
            <a:ext cx="1980756" cy="461665"/>
          </a:xfrm>
          <a:prstGeom prst="rect">
            <a:avLst/>
          </a:prstGeom>
          <a:noFill/>
          <a:ln w="28575">
            <a:solidFill>
              <a:srgbClr val="002060"/>
            </a:solidFill>
          </a:ln>
        </p:spPr>
        <p:txBody>
          <a:bodyPr wrap="square" rtlCol="0">
            <a:spAutoFit/>
          </a:bodyPr>
          <a:lstStyle/>
          <a:p>
            <a:r>
              <a:rPr lang="en-GB" sz="2400" b="1" dirty="0">
                <a:latin typeface="Times New Roman" panose="02020603050405020304" pitchFamily="18" charset="0"/>
                <a:cs typeface="Times New Roman" panose="02020603050405020304" pitchFamily="18" charset="0"/>
              </a:rPr>
              <a:t>OUR PAPER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532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C0799-F18E-B5F5-072C-E9827404A7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0DE21-B97A-CDB2-70D0-6E014B5CE1FA}"/>
              </a:ext>
            </a:extLst>
          </p:cNvPr>
          <p:cNvSpPr>
            <a:spLocks noGrp="1"/>
          </p:cNvSpPr>
          <p:nvPr>
            <p:ph type="title"/>
          </p:nvPr>
        </p:nvSpPr>
        <p:spPr>
          <a:xfrm>
            <a:off x="1346607" y="295083"/>
            <a:ext cx="9544462" cy="641639"/>
          </a:xfrm>
          <a:ln>
            <a:solidFill>
              <a:schemeClr val="tx1"/>
            </a:solidFill>
          </a:ln>
        </p:spPr>
        <p:txBody>
          <a:bodyPr>
            <a:normAutofit/>
          </a:bodyPr>
          <a:lstStyle/>
          <a:p>
            <a:pPr algn="ctr"/>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43D10C91-364C-DE94-92FF-8BEAC165FFD8}"/>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7700B9EC-E7E0-88B5-ACD2-DB8CEF411E50}"/>
              </a:ext>
            </a:extLst>
          </p:cNvPr>
          <p:cNvSpPr>
            <a:spLocks noGrp="1"/>
          </p:cNvSpPr>
          <p:nvPr>
            <p:ph type="sldNum" sz="quarter" idx="12"/>
          </p:nvPr>
        </p:nvSpPr>
        <p:spPr/>
        <p:txBody>
          <a:bodyPr/>
          <a:lstStyle/>
          <a:p>
            <a:fld id="{77B8E049-91BF-4E00-A76C-C19BBDFD7469}" type="slidenum">
              <a:rPr lang="en-IN" smtClean="0"/>
              <a:t>4</a:t>
            </a:fld>
            <a:endParaRPr lang="en-IN"/>
          </a:p>
        </p:txBody>
      </p:sp>
      <p:pic>
        <p:nvPicPr>
          <p:cNvPr id="8" name="Picture 7">
            <a:extLst>
              <a:ext uri="{FF2B5EF4-FFF2-40B4-BE49-F238E27FC236}">
                <a16:creationId xmlns:a16="http://schemas.microsoft.com/office/drawing/2014/main" id="{AD0BBDC1-1821-3AE6-118E-EA3B0B66971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CE66680C-7BB9-49A5-B315-83234D99B60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79408"/>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7" name="TextBox 6">
            <a:extLst>
              <a:ext uri="{FF2B5EF4-FFF2-40B4-BE49-F238E27FC236}">
                <a16:creationId xmlns:a16="http://schemas.microsoft.com/office/drawing/2014/main" id="{F69E9DBD-9AC7-D74B-1EF7-101C02D7B2C3}"/>
              </a:ext>
            </a:extLst>
          </p:cNvPr>
          <p:cNvSpPr txBox="1"/>
          <p:nvPr/>
        </p:nvSpPr>
        <p:spPr>
          <a:xfrm>
            <a:off x="732262" y="1344602"/>
            <a:ext cx="10740162" cy="2123658"/>
          </a:xfrm>
          <a:prstGeom prst="rect">
            <a:avLst/>
          </a:prstGeom>
          <a:noFill/>
          <a:ln w="19050">
            <a:solidFill>
              <a:srgbClr val="00B0F0"/>
            </a:solidFill>
          </a:ln>
        </p:spPr>
        <p:txBody>
          <a:bodyPr wrap="square" rtlCol="0">
            <a:spAutoFit/>
          </a:bodyPr>
          <a:lstStyle/>
          <a:p>
            <a:pPr algn="just"/>
            <a:r>
              <a:rPr lang="en-US" sz="2200" dirty="0">
                <a:solidFill>
                  <a:srgbClr val="002060"/>
                </a:solidFill>
                <a:latin typeface="Times New Roman" panose="02020603050405020304" pitchFamily="18" charset="0"/>
                <a:cs typeface="Times New Roman" panose="02020603050405020304" pitchFamily="18" charset="0"/>
              </a:rPr>
              <a:t>Two factors contribute to brain cancer: one is the increasing incidence rate, which rises daily. The other factor is the mortality rate, which measures the frequency of deaths in a specific population over a certain period, typically expressed per 1,000 or 100,000 individuals per year. Also, image identification is critical for medical diagnostics for its ability to detect abnormalities, ensuring consistent results. Here, Machine Learning (ML) and Deep Learning (DL) provide a convenient step to learn patterns from data and provide a reliable outcome.</a:t>
            </a:r>
          </a:p>
        </p:txBody>
      </p:sp>
      <p:sp>
        <p:nvSpPr>
          <p:cNvPr id="13" name="TextBox 12">
            <a:extLst>
              <a:ext uri="{FF2B5EF4-FFF2-40B4-BE49-F238E27FC236}">
                <a16:creationId xmlns:a16="http://schemas.microsoft.com/office/drawing/2014/main" id="{5A0BC043-530C-87DB-76DD-E1FD2E3CAB57}"/>
              </a:ext>
            </a:extLst>
          </p:cNvPr>
          <p:cNvSpPr txBox="1"/>
          <p:nvPr/>
        </p:nvSpPr>
        <p:spPr>
          <a:xfrm>
            <a:off x="4375905" y="3876140"/>
            <a:ext cx="3427476" cy="630942"/>
          </a:xfrm>
          <a:prstGeom prst="rect">
            <a:avLst/>
          </a:prstGeom>
          <a:noFill/>
        </p:spPr>
        <p:txBody>
          <a:bodyPr wrap="square" rtlCol="0">
            <a:spAutoFit/>
          </a:bodyPr>
          <a:lstStyle/>
          <a:p>
            <a:pPr algn="ctr"/>
            <a:r>
              <a:rPr lang="en-GB" sz="3500" b="1" u="sng" dirty="0">
                <a:latin typeface="Times New Roman" panose="02020603050405020304" pitchFamily="18" charset="0"/>
                <a:cs typeface="Times New Roman" panose="02020603050405020304" pitchFamily="18" charset="0"/>
              </a:rPr>
              <a:t>OBJECTIVES</a:t>
            </a:r>
            <a:endParaRPr lang="en-IN" sz="3500" b="1" u="sng"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6E0585EA-98AE-CB38-CA39-067E006ACD82}"/>
              </a:ext>
            </a:extLst>
          </p:cNvPr>
          <p:cNvSpPr/>
          <p:nvPr/>
        </p:nvSpPr>
        <p:spPr>
          <a:xfrm>
            <a:off x="462624" y="5513397"/>
            <a:ext cx="3361529" cy="63094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lumMod val="10000"/>
                  </a:schemeClr>
                </a:solidFill>
                <a:latin typeface="Times New Roman" panose="02020603050405020304" pitchFamily="18" charset="0"/>
                <a:cs typeface="Times New Roman" panose="02020603050405020304" pitchFamily="18" charset="0"/>
              </a:rPr>
              <a:t>Early Cancer Detection</a:t>
            </a:r>
            <a:endParaRPr lang="en-IN" sz="2400" dirty="0">
              <a:solidFill>
                <a:schemeClr val="bg2">
                  <a:lumMod val="10000"/>
                </a:schemeClr>
              </a:solidFill>
            </a:endParaRPr>
          </a:p>
        </p:txBody>
      </p:sp>
      <p:sp>
        <p:nvSpPr>
          <p:cNvPr id="15" name="Rectangle 14">
            <a:extLst>
              <a:ext uri="{FF2B5EF4-FFF2-40B4-BE49-F238E27FC236}">
                <a16:creationId xmlns:a16="http://schemas.microsoft.com/office/drawing/2014/main" id="{4D6C44FD-80C4-E1BC-2569-A0540611A7CE}"/>
              </a:ext>
            </a:extLst>
          </p:cNvPr>
          <p:cNvSpPr/>
          <p:nvPr/>
        </p:nvSpPr>
        <p:spPr>
          <a:xfrm>
            <a:off x="4583466" y="5397062"/>
            <a:ext cx="3025052" cy="863612"/>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lumMod val="10000"/>
                  </a:schemeClr>
                </a:solidFill>
                <a:latin typeface="Times New Roman" panose="02020603050405020304" pitchFamily="18" charset="0"/>
                <a:cs typeface="Times New Roman" panose="02020603050405020304" pitchFamily="18" charset="0"/>
              </a:rPr>
              <a:t>Cancer Detection Assessment</a:t>
            </a:r>
            <a:endParaRPr lang="en-IN" sz="2400" dirty="0">
              <a:solidFill>
                <a:schemeClr val="bg2">
                  <a:lumMod val="10000"/>
                </a:schemeClr>
              </a:solidFill>
            </a:endParaRPr>
          </a:p>
        </p:txBody>
      </p:sp>
      <p:sp>
        <p:nvSpPr>
          <p:cNvPr id="16" name="Rectangle 15">
            <a:extLst>
              <a:ext uri="{FF2B5EF4-FFF2-40B4-BE49-F238E27FC236}">
                <a16:creationId xmlns:a16="http://schemas.microsoft.com/office/drawing/2014/main" id="{0C574EC9-6C7C-7060-7DAB-BE3FB1D837EE}"/>
              </a:ext>
            </a:extLst>
          </p:cNvPr>
          <p:cNvSpPr/>
          <p:nvPr/>
        </p:nvSpPr>
        <p:spPr>
          <a:xfrm>
            <a:off x="8364066" y="5378485"/>
            <a:ext cx="3232550" cy="86361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2">
                    <a:lumMod val="10000"/>
                  </a:schemeClr>
                </a:solidFill>
                <a:latin typeface="Times New Roman" panose="02020603050405020304" pitchFamily="18" charset="0"/>
                <a:cs typeface="Times New Roman" panose="02020603050405020304" pitchFamily="18" charset="0"/>
              </a:rPr>
              <a:t>Automated Image Categorization</a:t>
            </a:r>
            <a:endParaRPr lang="en-IN" sz="2400" dirty="0">
              <a:solidFill>
                <a:schemeClr val="bg2">
                  <a:lumMod val="10000"/>
                </a:schemeClr>
              </a:solidFill>
            </a:endParaRPr>
          </a:p>
        </p:txBody>
      </p:sp>
      <p:cxnSp>
        <p:nvCxnSpPr>
          <p:cNvPr id="17" name="Connector: Elbow 16">
            <a:extLst>
              <a:ext uri="{FF2B5EF4-FFF2-40B4-BE49-F238E27FC236}">
                <a16:creationId xmlns:a16="http://schemas.microsoft.com/office/drawing/2014/main" id="{48DEB58B-920C-E355-F6EA-CA3EFE158C8B}"/>
              </a:ext>
            </a:extLst>
          </p:cNvPr>
          <p:cNvCxnSpPr>
            <a:stCxn id="13" idx="2"/>
            <a:endCxn id="16" idx="0"/>
          </p:cNvCxnSpPr>
          <p:nvPr/>
        </p:nvCxnSpPr>
        <p:spPr>
          <a:xfrm rot="16200000" flipH="1">
            <a:off x="7599291" y="2997434"/>
            <a:ext cx="871403" cy="3890698"/>
          </a:xfrm>
          <a:prstGeom prst="bentConnector3">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DA7AAC1-CF54-F25C-B98B-369FA2CC2B07}"/>
              </a:ext>
            </a:extLst>
          </p:cNvPr>
          <p:cNvCxnSpPr>
            <a:cxnSpLocks/>
            <a:stCxn id="13" idx="2"/>
            <a:endCxn id="15" idx="0"/>
          </p:cNvCxnSpPr>
          <p:nvPr/>
        </p:nvCxnSpPr>
        <p:spPr>
          <a:xfrm rot="16200000" flipH="1">
            <a:off x="5647827" y="4948897"/>
            <a:ext cx="889980" cy="6349"/>
          </a:xfrm>
          <a:prstGeom prst="bentConnector3">
            <a:avLst>
              <a:gd name="adj1" fmla="val 50000"/>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EE17F48D-F21F-239F-3FF3-44F162BDACD1}"/>
              </a:ext>
            </a:extLst>
          </p:cNvPr>
          <p:cNvCxnSpPr>
            <a:cxnSpLocks/>
          </p:cNvCxnSpPr>
          <p:nvPr/>
        </p:nvCxnSpPr>
        <p:spPr>
          <a:xfrm rot="5400000">
            <a:off x="3613357" y="2969657"/>
            <a:ext cx="1006315" cy="3946254"/>
          </a:xfrm>
          <a:prstGeom prst="bentConnector3">
            <a:avLst>
              <a:gd name="adj1" fmla="val 50000"/>
            </a:avLst>
          </a:prstGeom>
          <a:ln w="38100">
            <a:solidFill>
              <a:srgbClr val="00206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84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65188-7DFB-DEEC-C66D-232AC2AAC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C70D0-3668-154B-B852-2324FDF0D50F}"/>
              </a:ext>
            </a:extLst>
          </p:cNvPr>
          <p:cNvSpPr>
            <a:spLocks noGrp="1"/>
          </p:cNvSpPr>
          <p:nvPr>
            <p:ph type="title"/>
          </p:nvPr>
        </p:nvSpPr>
        <p:spPr>
          <a:xfrm>
            <a:off x="1294981" y="261999"/>
            <a:ext cx="9647713"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PROPOSED WORK</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36835E17-D27E-E349-3709-AF103F4BF626}"/>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6815E417-7EE2-40C3-D29C-F0331069FA63}"/>
              </a:ext>
            </a:extLst>
          </p:cNvPr>
          <p:cNvSpPr>
            <a:spLocks noGrp="1"/>
          </p:cNvSpPr>
          <p:nvPr>
            <p:ph type="sldNum" sz="quarter" idx="12"/>
          </p:nvPr>
        </p:nvSpPr>
        <p:spPr/>
        <p:txBody>
          <a:bodyPr/>
          <a:lstStyle/>
          <a:p>
            <a:fld id="{77B8E049-91BF-4E00-A76C-C19BBDFD7469}" type="slidenum">
              <a:rPr lang="en-IN" smtClean="0"/>
              <a:t>5</a:t>
            </a:fld>
            <a:endParaRPr lang="en-IN" dirty="0"/>
          </a:p>
        </p:txBody>
      </p:sp>
      <p:pic>
        <p:nvPicPr>
          <p:cNvPr id="8" name="Picture 7">
            <a:extLst>
              <a:ext uri="{FF2B5EF4-FFF2-40B4-BE49-F238E27FC236}">
                <a16:creationId xmlns:a16="http://schemas.microsoft.com/office/drawing/2014/main" id="{DB50AEF0-3178-0FFF-2FB2-DB14AD4A3B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4DB3AB42-097B-18F9-5079-542936D6DA6E}"/>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40947"/>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685E547C-EE55-AB69-EA7E-AA4D7561D38E}"/>
              </a:ext>
            </a:extLst>
          </p:cNvPr>
          <p:cNvSpPr txBox="1"/>
          <p:nvPr/>
        </p:nvSpPr>
        <p:spPr>
          <a:xfrm>
            <a:off x="1259773" y="1295005"/>
            <a:ext cx="9895114" cy="830997"/>
          </a:xfrm>
          <a:prstGeom prst="rect">
            <a:avLst/>
          </a:prstGeom>
          <a:noFill/>
        </p:spPr>
        <p:txBody>
          <a:bodyPr wrap="square">
            <a:spAutoFit/>
          </a:bodyPr>
          <a:lstStyle/>
          <a:p>
            <a:r>
              <a:rPr lang="en-GB" sz="2400" dirty="0">
                <a:solidFill>
                  <a:srgbClr val="002060"/>
                </a:solidFill>
                <a:latin typeface="Times New Roman" panose="02020603050405020304" pitchFamily="18" charset="0"/>
                <a:cs typeface="Times New Roman" panose="02020603050405020304" pitchFamily="18" charset="0"/>
              </a:rPr>
              <a:t>Our dataset consists of four categories of brain </a:t>
            </a:r>
            <a:r>
              <a:rPr lang="en-GB" sz="2400" dirty="0" err="1">
                <a:solidFill>
                  <a:srgbClr val="002060"/>
                </a:solidFill>
                <a:latin typeface="Times New Roman" panose="02020603050405020304" pitchFamily="18" charset="0"/>
                <a:cs typeface="Times New Roman" panose="02020603050405020304" pitchFamily="18" charset="0"/>
              </a:rPr>
              <a:t>tumors</a:t>
            </a:r>
            <a:r>
              <a:rPr lang="en-GB" sz="2400" dirty="0">
                <a:solidFill>
                  <a:srgbClr val="002060"/>
                </a:solidFill>
                <a:latin typeface="Times New Roman" panose="02020603050405020304" pitchFamily="18" charset="0"/>
                <a:cs typeface="Times New Roman" panose="02020603050405020304" pitchFamily="18" charset="0"/>
              </a:rPr>
              <a:t>: glioma, meningioma, pituitary, and no </a:t>
            </a:r>
            <a:r>
              <a:rPr lang="en-GB" sz="2400" dirty="0" err="1">
                <a:solidFill>
                  <a:srgbClr val="002060"/>
                </a:solidFill>
                <a:latin typeface="Times New Roman" panose="02020603050405020304" pitchFamily="18" charset="0"/>
                <a:cs typeface="Times New Roman" panose="02020603050405020304" pitchFamily="18" charset="0"/>
              </a:rPr>
              <a:t>tumor</a:t>
            </a:r>
            <a:r>
              <a:rPr lang="en-GB" sz="2400" dirty="0">
                <a:solidFill>
                  <a:srgbClr val="002060"/>
                </a:solidFill>
                <a:latin typeface="Times New Roman" panose="02020603050405020304" pitchFamily="18" charset="0"/>
                <a:cs typeface="Times New Roman" panose="02020603050405020304" pitchFamily="18" charset="0"/>
              </a:rPr>
              <a:t>. The number of images for each category is as follows: </a:t>
            </a:r>
            <a:endParaRPr lang="en-IN" sz="2400" dirty="0">
              <a:solidFill>
                <a:srgbClr val="002060"/>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6DA2B7D9-3101-FDE1-E962-255E6B93C136}"/>
              </a:ext>
            </a:extLst>
          </p:cNvPr>
          <p:cNvGraphicFramePr>
            <a:graphicFrameLocks noGrp="1"/>
          </p:cNvGraphicFramePr>
          <p:nvPr>
            <p:extLst>
              <p:ext uri="{D42A27DB-BD31-4B8C-83A1-F6EECF244321}">
                <p14:modId xmlns:p14="http://schemas.microsoft.com/office/powerpoint/2010/main" val="1394401069"/>
              </p:ext>
            </p:extLst>
          </p:nvPr>
        </p:nvGraphicFramePr>
        <p:xfrm>
          <a:off x="2032000" y="2527456"/>
          <a:ext cx="8128000" cy="185420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126516132"/>
                    </a:ext>
                  </a:extLst>
                </a:gridCol>
                <a:gridCol w="2032000">
                  <a:extLst>
                    <a:ext uri="{9D8B030D-6E8A-4147-A177-3AD203B41FA5}">
                      <a16:colId xmlns:a16="http://schemas.microsoft.com/office/drawing/2014/main" val="3217216082"/>
                    </a:ext>
                  </a:extLst>
                </a:gridCol>
                <a:gridCol w="2032000">
                  <a:extLst>
                    <a:ext uri="{9D8B030D-6E8A-4147-A177-3AD203B41FA5}">
                      <a16:colId xmlns:a16="http://schemas.microsoft.com/office/drawing/2014/main" val="586961306"/>
                    </a:ext>
                  </a:extLst>
                </a:gridCol>
                <a:gridCol w="2032000">
                  <a:extLst>
                    <a:ext uri="{9D8B030D-6E8A-4147-A177-3AD203B41FA5}">
                      <a16:colId xmlns:a16="http://schemas.microsoft.com/office/drawing/2014/main" val="1280747147"/>
                    </a:ext>
                  </a:extLst>
                </a:gridCol>
              </a:tblGrid>
              <a:tr h="370840">
                <a:tc>
                  <a:txBody>
                    <a:bodyPr/>
                    <a:lstStyle/>
                    <a:p>
                      <a:pPr algn="ctr"/>
                      <a:r>
                        <a:rPr lang="en-GB" sz="1800" b="1" dirty="0">
                          <a:solidFill>
                            <a:srgbClr val="002060"/>
                          </a:solidFill>
                          <a:latin typeface="Times New Roman" panose="02020603050405020304" pitchFamily="18" charset="0"/>
                          <a:cs typeface="Times New Roman" panose="02020603050405020304" pitchFamily="18" charset="0"/>
                        </a:rPr>
                        <a:t>Cancer Types</a:t>
                      </a:r>
                      <a:endParaRPr lang="en-IN" sz="18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b="1" dirty="0">
                          <a:solidFill>
                            <a:srgbClr val="002060"/>
                          </a:solidFill>
                          <a:latin typeface="Times New Roman" panose="02020603050405020304" pitchFamily="18" charset="0"/>
                          <a:cs typeface="Times New Roman" panose="02020603050405020304" pitchFamily="18" charset="0"/>
                        </a:rPr>
                        <a:t>Training Images</a:t>
                      </a:r>
                      <a:endParaRPr lang="en-IN" sz="18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b="1" dirty="0">
                          <a:solidFill>
                            <a:srgbClr val="002060"/>
                          </a:solidFill>
                          <a:latin typeface="Times New Roman" panose="02020603050405020304" pitchFamily="18" charset="0"/>
                          <a:cs typeface="Times New Roman" panose="02020603050405020304" pitchFamily="18" charset="0"/>
                        </a:rPr>
                        <a:t>Testing Images</a:t>
                      </a:r>
                      <a:endParaRPr lang="en-IN" sz="1800" b="1"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b="1" dirty="0">
                          <a:solidFill>
                            <a:srgbClr val="002060"/>
                          </a:solidFill>
                          <a:latin typeface="Times New Roman" panose="02020603050405020304" pitchFamily="18" charset="0"/>
                          <a:cs typeface="Times New Roman" panose="02020603050405020304" pitchFamily="18" charset="0"/>
                        </a:rPr>
                        <a:t>Validation Images</a:t>
                      </a:r>
                      <a:endParaRPr lang="en-IN" sz="1800" b="1"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3445034"/>
                  </a:ext>
                </a:extLst>
              </a:tr>
              <a:tr h="370840">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Glioma</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1140</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253</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228</a:t>
                      </a:r>
                      <a:endParaRPr lang="en-IN" sz="18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84467968"/>
                  </a:ext>
                </a:extLst>
              </a:tr>
              <a:tr h="370840">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Meningioma</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1177</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230</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238</a:t>
                      </a:r>
                      <a:endParaRPr lang="en-IN" sz="18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9394556"/>
                  </a:ext>
                </a:extLst>
              </a:tr>
              <a:tr h="370840">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Pituitary</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1198</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275</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284</a:t>
                      </a:r>
                      <a:endParaRPr lang="en-IN" sz="18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69222288"/>
                  </a:ext>
                </a:extLst>
              </a:tr>
              <a:tr h="370840">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No </a:t>
                      </a:r>
                      <a:r>
                        <a:rPr lang="en-GB" sz="1800" dirty="0" err="1">
                          <a:solidFill>
                            <a:srgbClr val="002060"/>
                          </a:solidFill>
                          <a:latin typeface="Times New Roman" panose="02020603050405020304" pitchFamily="18" charset="0"/>
                          <a:cs typeface="Times New Roman" panose="02020603050405020304" pitchFamily="18" charset="0"/>
                        </a:rPr>
                        <a:t>Tumor</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1401</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296</a:t>
                      </a:r>
                      <a:endParaRPr lang="en-IN" sz="1800" dirty="0">
                        <a:solidFill>
                          <a:srgbClr val="002060"/>
                        </a:solidFill>
                        <a:latin typeface="Times New Roman" panose="02020603050405020304" pitchFamily="18" charset="0"/>
                        <a:cs typeface="Times New Roman" panose="02020603050405020304" pitchFamily="18" charset="0"/>
                      </a:endParaRPr>
                    </a:p>
                  </a:txBody>
                  <a:tcPr/>
                </a:tc>
                <a:tc>
                  <a:txBody>
                    <a:bodyPr/>
                    <a:lstStyle/>
                    <a:p>
                      <a:pPr algn="ctr"/>
                      <a:r>
                        <a:rPr lang="en-GB" sz="1800" dirty="0">
                          <a:solidFill>
                            <a:srgbClr val="002060"/>
                          </a:solidFill>
                          <a:latin typeface="Times New Roman" panose="02020603050405020304" pitchFamily="18" charset="0"/>
                          <a:cs typeface="Times New Roman" panose="02020603050405020304" pitchFamily="18" charset="0"/>
                        </a:rPr>
                        <a:t>303</a:t>
                      </a:r>
                      <a:endParaRPr lang="en-IN" sz="1800" dirty="0">
                        <a:solidFill>
                          <a:srgbClr val="00206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31674706"/>
                  </a:ext>
                </a:extLst>
              </a:tr>
            </a:tbl>
          </a:graphicData>
        </a:graphic>
      </p:graphicFrame>
      <p:sp>
        <p:nvSpPr>
          <p:cNvPr id="11" name="TextBox 10">
            <a:extLst>
              <a:ext uri="{FF2B5EF4-FFF2-40B4-BE49-F238E27FC236}">
                <a16:creationId xmlns:a16="http://schemas.microsoft.com/office/drawing/2014/main" id="{3D7CC9FE-75CB-9664-C336-F214CD238A5D}"/>
              </a:ext>
            </a:extLst>
          </p:cNvPr>
          <p:cNvSpPr txBox="1"/>
          <p:nvPr/>
        </p:nvSpPr>
        <p:spPr>
          <a:xfrm>
            <a:off x="919889" y="4731999"/>
            <a:ext cx="10327478" cy="1200329"/>
          </a:xfrm>
          <a:prstGeom prst="rect">
            <a:avLst/>
          </a:prstGeom>
          <a:noFill/>
        </p:spPr>
        <p:txBody>
          <a:bodyPr wrap="square" rtlCol="0">
            <a:spAutoFit/>
          </a:bodyPr>
          <a:lstStyle/>
          <a:p>
            <a:pPr algn="just"/>
            <a:r>
              <a:rPr lang="en-GB" sz="2400" dirty="0">
                <a:solidFill>
                  <a:srgbClr val="002060"/>
                </a:solidFill>
                <a:latin typeface="Times New Roman" panose="02020603050405020304" pitchFamily="18" charset="0"/>
                <a:cs typeface="Times New Roman" panose="02020603050405020304" pitchFamily="18" charset="0"/>
              </a:rPr>
              <a:t>To improve the model's performance in terms of accuracy, precision, recall, and F1 score, we use the VGG16 architecture for training. This helps enhance the classification of brain </a:t>
            </a:r>
            <a:r>
              <a:rPr lang="en-GB" sz="2400" dirty="0" err="1">
                <a:solidFill>
                  <a:srgbClr val="002060"/>
                </a:solidFill>
                <a:latin typeface="Times New Roman" panose="02020603050405020304" pitchFamily="18" charset="0"/>
                <a:cs typeface="Times New Roman" panose="02020603050405020304" pitchFamily="18" charset="0"/>
              </a:rPr>
              <a:t>tumors</a:t>
            </a:r>
            <a:r>
              <a:rPr lang="en-GB" sz="2400" dirty="0">
                <a:solidFill>
                  <a:srgbClr val="002060"/>
                </a:solidFill>
                <a:latin typeface="Times New Roman" panose="02020603050405020304" pitchFamily="18" charset="0"/>
                <a:cs typeface="Times New Roman" panose="02020603050405020304" pitchFamily="18" charset="0"/>
              </a:rPr>
              <a:t> across the dataset</a:t>
            </a:r>
            <a:endParaRPr lang="en-IN"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304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31101-6D33-C847-6182-FE81CEFCC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F0C62-E6AC-BAB8-7464-4B90658CA3F8}"/>
              </a:ext>
            </a:extLst>
          </p:cNvPr>
          <p:cNvSpPr>
            <a:spLocks noGrp="1"/>
          </p:cNvSpPr>
          <p:nvPr>
            <p:ph type="title"/>
          </p:nvPr>
        </p:nvSpPr>
        <p:spPr>
          <a:xfrm>
            <a:off x="1352049" y="301599"/>
            <a:ext cx="9533577"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WORKFLOW</a:t>
            </a:r>
            <a:endParaRPr lang="en-IN" sz="3200" b="1"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DE977070-3443-C96E-C84B-83EF2B1E85C2}"/>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20223D26-9EFD-584A-4E3F-06D1C1E7B5DA}"/>
              </a:ext>
            </a:extLst>
          </p:cNvPr>
          <p:cNvSpPr>
            <a:spLocks noGrp="1"/>
          </p:cNvSpPr>
          <p:nvPr>
            <p:ph type="sldNum" sz="quarter" idx="12"/>
          </p:nvPr>
        </p:nvSpPr>
        <p:spPr/>
        <p:txBody>
          <a:bodyPr/>
          <a:lstStyle/>
          <a:p>
            <a:fld id="{77B8E049-91BF-4E00-A76C-C19BBDFD7469}" type="slidenum">
              <a:rPr lang="en-IN" smtClean="0"/>
              <a:t>6</a:t>
            </a:fld>
            <a:endParaRPr lang="en-IN"/>
          </a:p>
        </p:txBody>
      </p:sp>
      <p:pic>
        <p:nvPicPr>
          <p:cNvPr id="8" name="Picture 7">
            <a:extLst>
              <a:ext uri="{FF2B5EF4-FFF2-40B4-BE49-F238E27FC236}">
                <a16:creationId xmlns:a16="http://schemas.microsoft.com/office/drawing/2014/main" id="{06BD7312-9D44-529E-73ED-939F0949B4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A3B369EB-FC84-DD0C-6329-81FC976EB561}"/>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85924"/>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3" name="image10.jpg">
            <a:extLst>
              <a:ext uri="{FF2B5EF4-FFF2-40B4-BE49-F238E27FC236}">
                <a16:creationId xmlns:a16="http://schemas.microsoft.com/office/drawing/2014/main" id="{8D31F633-13D9-5DE4-3067-0D21A24B5D8C}"/>
              </a:ext>
            </a:extLst>
          </p:cNvPr>
          <p:cNvPicPr/>
          <p:nvPr/>
        </p:nvPicPr>
        <p:blipFill>
          <a:blip r:embed="rId4"/>
          <a:srcRect/>
          <a:stretch>
            <a:fillRect/>
          </a:stretch>
        </p:blipFill>
        <p:spPr>
          <a:xfrm>
            <a:off x="2106385" y="1280789"/>
            <a:ext cx="7822212" cy="5060908"/>
          </a:xfrm>
          <a:prstGeom prst="rect">
            <a:avLst/>
          </a:prstGeom>
          <a:ln/>
        </p:spPr>
      </p:pic>
    </p:spTree>
    <p:extLst>
      <p:ext uri="{BB962C8B-B14F-4D97-AF65-F5344CB8AC3E}">
        <p14:creationId xmlns:p14="http://schemas.microsoft.com/office/powerpoint/2010/main" val="25702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0E09C-3A95-46CB-1663-A4A4C424B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6FB80-8DF3-A368-C5A9-B9ED94CE807D}"/>
              </a:ext>
            </a:extLst>
          </p:cNvPr>
          <p:cNvSpPr>
            <a:spLocks noGrp="1"/>
          </p:cNvSpPr>
          <p:nvPr>
            <p:ph type="title"/>
          </p:nvPr>
        </p:nvSpPr>
        <p:spPr>
          <a:xfrm>
            <a:off x="1312883" y="301598"/>
            <a:ext cx="9566234"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METHODOLOGY</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F9DBB9B0-18F5-81B9-02BA-C94B77A43AA5}"/>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806FBD68-7067-7691-72D8-63475F9636BE}"/>
              </a:ext>
            </a:extLst>
          </p:cNvPr>
          <p:cNvSpPr>
            <a:spLocks noGrp="1"/>
          </p:cNvSpPr>
          <p:nvPr>
            <p:ph type="sldNum" sz="quarter" idx="12"/>
          </p:nvPr>
        </p:nvSpPr>
        <p:spPr/>
        <p:txBody>
          <a:bodyPr/>
          <a:lstStyle/>
          <a:p>
            <a:fld id="{77B8E049-91BF-4E00-A76C-C19BBDFD7469}" type="slidenum">
              <a:rPr lang="en-IN" smtClean="0"/>
              <a:t>7</a:t>
            </a:fld>
            <a:endParaRPr lang="en-IN"/>
          </a:p>
        </p:txBody>
      </p:sp>
      <p:pic>
        <p:nvPicPr>
          <p:cNvPr id="8" name="Picture 7">
            <a:extLst>
              <a:ext uri="{FF2B5EF4-FFF2-40B4-BE49-F238E27FC236}">
                <a16:creationId xmlns:a16="http://schemas.microsoft.com/office/drawing/2014/main" id="{4F7A4CD6-0F90-56FA-90D0-3428E17CC4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602CF8EB-1A80-8EC7-DDF1-C24B75FD427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4243" y="185923"/>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4" name="TextBox 3">
            <a:extLst>
              <a:ext uri="{FF2B5EF4-FFF2-40B4-BE49-F238E27FC236}">
                <a16:creationId xmlns:a16="http://schemas.microsoft.com/office/drawing/2014/main" id="{C3E13869-C2D4-3EE6-062D-9E7280360CF8}"/>
              </a:ext>
            </a:extLst>
          </p:cNvPr>
          <p:cNvSpPr txBox="1"/>
          <p:nvPr/>
        </p:nvSpPr>
        <p:spPr>
          <a:xfrm>
            <a:off x="1527069" y="5894685"/>
            <a:ext cx="9416491" cy="461665"/>
          </a:xfrm>
          <a:prstGeom prst="rect">
            <a:avLst/>
          </a:prstGeom>
          <a:noFill/>
        </p:spPr>
        <p:txBody>
          <a:bodyPr wrap="square" rtlCol="0">
            <a:spAutoFit/>
          </a:bodyPr>
          <a:lstStyle/>
          <a:p>
            <a:pPr algn="ctr"/>
            <a:r>
              <a:rPr lang="en-GB" sz="2400" dirty="0">
                <a:latin typeface="Rockwell" panose="02060603020205020403" pitchFamily="18" charset="0"/>
              </a:rPr>
              <a:t>Figure: Working Mechanism of our Proposed Framework</a:t>
            </a:r>
            <a:endParaRPr lang="en-IN" sz="2400" dirty="0">
              <a:latin typeface="Rockwell" panose="02060603020205020403" pitchFamily="18" charset="0"/>
            </a:endParaRPr>
          </a:p>
        </p:txBody>
      </p:sp>
      <p:pic>
        <p:nvPicPr>
          <p:cNvPr id="9" name="image11.jpg">
            <a:extLst>
              <a:ext uri="{FF2B5EF4-FFF2-40B4-BE49-F238E27FC236}">
                <a16:creationId xmlns:a16="http://schemas.microsoft.com/office/drawing/2014/main" id="{DDAA9C26-BE4D-4B2D-9619-71A0944660E8}"/>
              </a:ext>
            </a:extLst>
          </p:cNvPr>
          <p:cNvPicPr/>
          <p:nvPr/>
        </p:nvPicPr>
        <p:blipFill>
          <a:blip r:embed="rId4"/>
          <a:srcRect/>
          <a:stretch>
            <a:fillRect/>
          </a:stretch>
        </p:blipFill>
        <p:spPr>
          <a:xfrm>
            <a:off x="1312883" y="1116903"/>
            <a:ext cx="9566234" cy="4624194"/>
          </a:xfrm>
          <a:prstGeom prst="rect">
            <a:avLst/>
          </a:prstGeom>
          <a:ln/>
        </p:spPr>
      </p:pic>
    </p:spTree>
    <p:extLst>
      <p:ext uri="{BB962C8B-B14F-4D97-AF65-F5344CB8AC3E}">
        <p14:creationId xmlns:p14="http://schemas.microsoft.com/office/powerpoint/2010/main" val="250215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0E09C-3A95-46CB-1663-A4A4C424B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6FB80-8DF3-A368-C5A9-B9ED94CE807D}"/>
              </a:ext>
            </a:extLst>
          </p:cNvPr>
          <p:cNvSpPr>
            <a:spLocks noGrp="1"/>
          </p:cNvSpPr>
          <p:nvPr>
            <p:ph type="title"/>
          </p:nvPr>
        </p:nvSpPr>
        <p:spPr>
          <a:xfrm>
            <a:off x="1312883" y="301598"/>
            <a:ext cx="9566234"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METHODOLOGY</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F9DBB9B0-18F5-81B9-02BA-C94B77A43AA5}"/>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806FBD68-7067-7691-72D8-63475F9636BE}"/>
              </a:ext>
            </a:extLst>
          </p:cNvPr>
          <p:cNvSpPr>
            <a:spLocks noGrp="1"/>
          </p:cNvSpPr>
          <p:nvPr>
            <p:ph type="sldNum" sz="quarter" idx="12"/>
          </p:nvPr>
        </p:nvSpPr>
        <p:spPr/>
        <p:txBody>
          <a:bodyPr/>
          <a:lstStyle/>
          <a:p>
            <a:fld id="{77B8E049-91BF-4E00-A76C-C19BBDFD7469}" type="slidenum">
              <a:rPr lang="en-IN" smtClean="0"/>
              <a:t>8</a:t>
            </a:fld>
            <a:endParaRPr lang="en-IN"/>
          </a:p>
        </p:txBody>
      </p:sp>
      <p:pic>
        <p:nvPicPr>
          <p:cNvPr id="8" name="Picture 7">
            <a:extLst>
              <a:ext uri="{FF2B5EF4-FFF2-40B4-BE49-F238E27FC236}">
                <a16:creationId xmlns:a16="http://schemas.microsoft.com/office/drawing/2014/main" id="{4F7A4CD6-0F90-56FA-90D0-3428E17CC4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602CF8EB-1A80-8EC7-DDF1-C24B75FD427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14243" y="185923"/>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sp>
        <p:nvSpPr>
          <p:cNvPr id="11" name="TextBox 10">
            <a:extLst>
              <a:ext uri="{FF2B5EF4-FFF2-40B4-BE49-F238E27FC236}">
                <a16:creationId xmlns:a16="http://schemas.microsoft.com/office/drawing/2014/main" id="{81CB20E5-BEE4-4CED-BD6D-A953BFDD8C2B}"/>
              </a:ext>
            </a:extLst>
          </p:cNvPr>
          <p:cNvSpPr txBox="1"/>
          <p:nvPr/>
        </p:nvSpPr>
        <p:spPr>
          <a:xfrm>
            <a:off x="725919" y="1520081"/>
            <a:ext cx="10740162" cy="1107996"/>
          </a:xfrm>
          <a:prstGeom prst="rect">
            <a:avLst/>
          </a:prstGeom>
          <a:noFill/>
          <a:ln w="19050">
            <a:solidFill>
              <a:srgbClr val="00B0F0"/>
            </a:solidFill>
          </a:ln>
        </p:spPr>
        <p:txBody>
          <a:bodyPr wrap="square" rtlCol="0">
            <a:spAutoFit/>
          </a:bodyPr>
          <a:lstStyle/>
          <a:p>
            <a:pPr algn="just"/>
            <a:r>
              <a:rPr lang="en-US" sz="2200" dirty="0">
                <a:solidFill>
                  <a:srgbClr val="002060"/>
                </a:solidFill>
                <a:latin typeface="Times New Roman" panose="02020603050405020304" pitchFamily="18" charset="0"/>
                <a:cs typeface="Times New Roman" panose="02020603050405020304" pitchFamily="18" charset="0"/>
              </a:rPr>
              <a:t>Model training is also a very crucial step. In our case, we use a Learning rate scheduler, Early stopping, and  Model checkpoints that help our model learn the patterns from MRI images and allow the model to reach the global minima.</a:t>
            </a:r>
          </a:p>
        </p:txBody>
      </p:sp>
      <p:sp>
        <p:nvSpPr>
          <p:cNvPr id="3" name="TextBox 2">
            <a:extLst>
              <a:ext uri="{FF2B5EF4-FFF2-40B4-BE49-F238E27FC236}">
                <a16:creationId xmlns:a16="http://schemas.microsoft.com/office/drawing/2014/main" id="{5CEAD5E1-EF52-4A0A-8298-63C19B0900BD}"/>
              </a:ext>
            </a:extLst>
          </p:cNvPr>
          <p:cNvSpPr txBox="1"/>
          <p:nvPr/>
        </p:nvSpPr>
        <p:spPr>
          <a:xfrm>
            <a:off x="744962" y="3483670"/>
            <a:ext cx="10740162" cy="1107996"/>
          </a:xfrm>
          <a:prstGeom prst="rect">
            <a:avLst/>
          </a:prstGeom>
          <a:noFill/>
          <a:ln w="19050">
            <a:solidFill>
              <a:srgbClr val="00B0F0"/>
            </a:solidFill>
          </a:ln>
        </p:spPr>
        <p:txBody>
          <a:bodyPr wrap="square" rtlCol="0">
            <a:spAutoFit/>
          </a:bodyPr>
          <a:lstStyle/>
          <a:p>
            <a:pPr marL="800100" lvl="1" indent="-342900">
              <a:buFont typeface="Arial" panose="020B0604020202020204" pitchFamily="34" charset="0"/>
              <a:buChar char="•"/>
            </a:pPr>
            <a:r>
              <a:rPr lang="en-IN" sz="2200" b="1" dirty="0" err="1">
                <a:solidFill>
                  <a:srgbClr val="002060"/>
                </a:solidFill>
                <a:latin typeface="Times New Roman" panose="02020603050405020304" pitchFamily="18" charset="0"/>
                <a:cs typeface="Times New Roman" panose="02020603050405020304" pitchFamily="18" charset="0"/>
              </a:rPr>
              <a:t>ReduceLROnPlateau</a:t>
            </a:r>
            <a:r>
              <a:rPr lang="en-IN" sz="2200" dirty="0">
                <a:solidFill>
                  <a:srgbClr val="002060"/>
                </a:solidFill>
                <a:latin typeface="Times New Roman" panose="02020603050405020304" pitchFamily="18" charset="0"/>
                <a:cs typeface="Times New Roman" panose="02020603050405020304" pitchFamily="18" charset="0"/>
              </a:rPr>
              <a:t> is used as a learning rate scheduler. Initially, the learning rate is 0.001, then after the patience value (3), it starts to reduce the learning rate and applies a proper momentum to learn the patterns and reduce the loss.</a:t>
            </a:r>
          </a:p>
        </p:txBody>
      </p:sp>
      <p:sp>
        <p:nvSpPr>
          <p:cNvPr id="12" name="TextBox 11">
            <a:extLst>
              <a:ext uri="{FF2B5EF4-FFF2-40B4-BE49-F238E27FC236}">
                <a16:creationId xmlns:a16="http://schemas.microsoft.com/office/drawing/2014/main" id="{CE292A96-8A04-4395-9EBA-751285752B30}"/>
              </a:ext>
            </a:extLst>
          </p:cNvPr>
          <p:cNvSpPr txBox="1"/>
          <p:nvPr/>
        </p:nvSpPr>
        <p:spPr>
          <a:xfrm>
            <a:off x="732262" y="5067211"/>
            <a:ext cx="10740162" cy="769441"/>
          </a:xfrm>
          <a:prstGeom prst="rect">
            <a:avLst/>
          </a:prstGeom>
          <a:noFill/>
          <a:ln w="19050">
            <a:solidFill>
              <a:srgbClr val="00B0F0"/>
            </a:solidFill>
          </a:ln>
        </p:spPr>
        <p:txBody>
          <a:bodyPr wrap="square" rtlCol="0">
            <a:spAutoFit/>
          </a:bodyPr>
          <a:lstStyle/>
          <a:p>
            <a:pPr marL="800100" lvl="1" indent="-342900">
              <a:buFont typeface="Arial" panose="020B0604020202020204" pitchFamily="34" charset="0"/>
              <a:buChar char="•"/>
            </a:pPr>
            <a:r>
              <a:rPr lang="en-IN" sz="2200" b="1" dirty="0" err="1">
                <a:solidFill>
                  <a:srgbClr val="002060"/>
                </a:solidFill>
                <a:latin typeface="Times New Roman" panose="02020603050405020304" pitchFamily="18" charset="0"/>
                <a:cs typeface="Times New Roman" panose="02020603050405020304" pitchFamily="18" charset="0"/>
              </a:rPr>
              <a:t>EarlyStopping</a:t>
            </a:r>
            <a:r>
              <a:rPr lang="en-IN" sz="2200" dirty="0">
                <a:solidFill>
                  <a:srgbClr val="002060"/>
                </a:solidFill>
                <a:latin typeface="Times New Roman" panose="02020603050405020304" pitchFamily="18" charset="0"/>
                <a:cs typeface="Times New Roman" panose="02020603050405020304" pitchFamily="18" charset="0"/>
              </a:rPr>
              <a:t> is used to monitor validation loss and stop the learning process after 15 iterations, which we use as a patience level for our model.</a:t>
            </a:r>
          </a:p>
        </p:txBody>
      </p:sp>
      <p:cxnSp>
        <p:nvCxnSpPr>
          <p:cNvPr id="13" name="Connector: Elbow 12">
            <a:extLst>
              <a:ext uri="{FF2B5EF4-FFF2-40B4-BE49-F238E27FC236}">
                <a16:creationId xmlns:a16="http://schemas.microsoft.com/office/drawing/2014/main" id="{258EAC9C-EA16-4F38-BF0A-7985147800BC}"/>
              </a:ext>
            </a:extLst>
          </p:cNvPr>
          <p:cNvCxnSpPr>
            <a:stCxn id="11" idx="1"/>
            <a:endCxn id="3" idx="1"/>
          </p:cNvCxnSpPr>
          <p:nvPr/>
        </p:nvCxnSpPr>
        <p:spPr>
          <a:xfrm rot="10800000" flipH="1" flipV="1">
            <a:off x="725918" y="2074078"/>
            <a:ext cx="19043" cy="1963589"/>
          </a:xfrm>
          <a:prstGeom prst="bentConnector3">
            <a:avLst>
              <a:gd name="adj1" fmla="val -1200441"/>
            </a:avLst>
          </a:prstGeom>
          <a:ln w="28575">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14" name="Connector: Elbow 13">
            <a:extLst>
              <a:ext uri="{FF2B5EF4-FFF2-40B4-BE49-F238E27FC236}">
                <a16:creationId xmlns:a16="http://schemas.microsoft.com/office/drawing/2014/main" id="{103C01AF-01AA-497F-8235-0113317CB91A}"/>
              </a:ext>
            </a:extLst>
          </p:cNvPr>
          <p:cNvCxnSpPr>
            <a:cxnSpLocks/>
            <a:stCxn id="11" idx="3"/>
            <a:endCxn id="12" idx="3"/>
          </p:cNvCxnSpPr>
          <p:nvPr/>
        </p:nvCxnSpPr>
        <p:spPr>
          <a:xfrm>
            <a:off x="11466081" y="2074079"/>
            <a:ext cx="6343" cy="3377853"/>
          </a:xfrm>
          <a:prstGeom prst="bentConnector3">
            <a:avLst>
              <a:gd name="adj1" fmla="val 3703973"/>
            </a:avLst>
          </a:prstGeom>
          <a:ln w="28575">
            <a:headEnd type="none" w="med" len="med"/>
            <a:tailEnd type="arrow" w="med" len="med"/>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854363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D436D-35D9-C8D7-660D-28B29B2C2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2FBBCF-8D56-0E9D-3B35-E04EAEB6A4A8}"/>
              </a:ext>
            </a:extLst>
          </p:cNvPr>
          <p:cNvSpPr>
            <a:spLocks noGrp="1"/>
          </p:cNvSpPr>
          <p:nvPr>
            <p:ph type="title"/>
          </p:nvPr>
        </p:nvSpPr>
        <p:spPr>
          <a:xfrm>
            <a:off x="1335721" y="301599"/>
            <a:ext cx="9566234" cy="641639"/>
          </a:xfrm>
          <a:ln>
            <a:solidFill>
              <a:schemeClr val="tx1"/>
            </a:solidFill>
          </a:ln>
        </p:spPr>
        <p:txBody>
          <a:bodyPr>
            <a:normAutofit/>
          </a:bodyPr>
          <a:lstStyle/>
          <a:p>
            <a:pPr algn="ctr"/>
            <a:r>
              <a:rPr lang="en-GB" sz="3200" b="1" dirty="0">
                <a:latin typeface="Times New Roman" panose="02020603050405020304" pitchFamily="18" charset="0"/>
                <a:cs typeface="Times New Roman" panose="02020603050405020304" pitchFamily="18" charset="0"/>
              </a:rPr>
              <a:t>RESULTS &amp; DISCUSSION</a:t>
            </a:r>
            <a:endParaRPr lang="en-IN" sz="3200" dirty="0">
              <a:latin typeface="Bahnschrift SemiBold" panose="020B0502040204020203" pitchFamily="34" charset="0"/>
            </a:endParaRPr>
          </a:p>
        </p:txBody>
      </p:sp>
      <p:sp>
        <p:nvSpPr>
          <p:cNvPr id="5" name="Footer Placeholder 4">
            <a:extLst>
              <a:ext uri="{FF2B5EF4-FFF2-40B4-BE49-F238E27FC236}">
                <a16:creationId xmlns:a16="http://schemas.microsoft.com/office/drawing/2014/main" id="{DC282044-CD09-09A6-EF34-0A8500305C85}"/>
              </a:ext>
            </a:extLst>
          </p:cNvPr>
          <p:cNvSpPr>
            <a:spLocks noGrp="1"/>
          </p:cNvSpPr>
          <p:nvPr>
            <p:ph type="ftr" sz="quarter" idx="11"/>
          </p:nvPr>
        </p:nvSpPr>
        <p:spPr/>
        <p:txBody>
          <a:bodyPr/>
          <a:lstStyle/>
          <a:p>
            <a:r>
              <a:rPr lang="en-IN"/>
              <a:t>ICDDA-2025 | Jorhat, Assam, India</a:t>
            </a:r>
          </a:p>
        </p:txBody>
      </p:sp>
      <p:sp>
        <p:nvSpPr>
          <p:cNvPr id="6" name="Slide Number Placeholder 5">
            <a:extLst>
              <a:ext uri="{FF2B5EF4-FFF2-40B4-BE49-F238E27FC236}">
                <a16:creationId xmlns:a16="http://schemas.microsoft.com/office/drawing/2014/main" id="{6C432951-94F5-98E8-5813-1F68F28DE419}"/>
              </a:ext>
            </a:extLst>
          </p:cNvPr>
          <p:cNvSpPr>
            <a:spLocks noGrp="1"/>
          </p:cNvSpPr>
          <p:nvPr>
            <p:ph type="sldNum" sz="quarter" idx="12"/>
          </p:nvPr>
        </p:nvSpPr>
        <p:spPr/>
        <p:txBody>
          <a:bodyPr/>
          <a:lstStyle/>
          <a:p>
            <a:fld id="{77B8E049-91BF-4E00-A76C-C19BBDFD7469}" type="slidenum">
              <a:rPr lang="en-IN" smtClean="0"/>
              <a:t>9</a:t>
            </a:fld>
            <a:endParaRPr lang="en-IN"/>
          </a:p>
        </p:txBody>
      </p:sp>
      <p:pic>
        <p:nvPicPr>
          <p:cNvPr id="8" name="Picture 7">
            <a:extLst>
              <a:ext uri="{FF2B5EF4-FFF2-40B4-BE49-F238E27FC236}">
                <a16:creationId xmlns:a16="http://schemas.microsoft.com/office/drawing/2014/main" id="{42D30449-47F9-A1C3-E928-DA813ED2B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154887" y="140947"/>
            <a:ext cx="827314" cy="962944"/>
          </a:xfrm>
          <a:prstGeom prst="rect">
            <a:avLst/>
          </a:prstGeom>
          <a:noFill/>
          <a:ln>
            <a:noFill/>
          </a:ln>
        </p:spPr>
      </p:pic>
      <p:pic>
        <p:nvPicPr>
          <p:cNvPr id="10" name="Picture 9">
            <a:extLst>
              <a:ext uri="{FF2B5EF4-FFF2-40B4-BE49-F238E27FC236}">
                <a16:creationId xmlns:a16="http://schemas.microsoft.com/office/drawing/2014/main" id="{96B77561-9C1C-91B3-7027-F323D7592517}"/>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09799" y="185924"/>
            <a:ext cx="872990" cy="872990"/>
          </a:xfrm>
          <a:prstGeom prst="ellipse">
            <a:avLst/>
          </a:prstGeom>
          <a:ln w="63500" cap="rnd">
            <a:noFill/>
          </a:ln>
          <a:effectLst>
            <a:outerShdw blurRad="50800" dist="38100" dir="16200000"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3" name="image2.jpg">
            <a:extLst>
              <a:ext uri="{FF2B5EF4-FFF2-40B4-BE49-F238E27FC236}">
                <a16:creationId xmlns:a16="http://schemas.microsoft.com/office/drawing/2014/main" id="{ABC78B61-2E9F-9A61-B71A-DAB9BCB19F50}"/>
              </a:ext>
            </a:extLst>
          </p:cNvPr>
          <p:cNvPicPr/>
          <p:nvPr/>
        </p:nvPicPr>
        <p:blipFill>
          <a:blip r:embed="rId4"/>
          <a:srcRect/>
          <a:stretch>
            <a:fillRect/>
          </a:stretch>
        </p:blipFill>
        <p:spPr>
          <a:xfrm>
            <a:off x="1897891" y="1202885"/>
            <a:ext cx="8396217" cy="4452229"/>
          </a:xfrm>
          <a:prstGeom prst="rect">
            <a:avLst/>
          </a:prstGeom>
          <a:ln/>
        </p:spPr>
      </p:pic>
      <p:sp>
        <p:nvSpPr>
          <p:cNvPr id="9" name="TextBox 8">
            <a:extLst>
              <a:ext uri="{FF2B5EF4-FFF2-40B4-BE49-F238E27FC236}">
                <a16:creationId xmlns:a16="http://schemas.microsoft.com/office/drawing/2014/main" id="{6564AB5C-3674-4EB7-B3BB-B5997A86AA47}"/>
              </a:ext>
            </a:extLst>
          </p:cNvPr>
          <p:cNvSpPr txBox="1"/>
          <p:nvPr/>
        </p:nvSpPr>
        <p:spPr>
          <a:xfrm>
            <a:off x="2699306" y="5734032"/>
            <a:ext cx="6839064" cy="461665"/>
          </a:xfrm>
          <a:prstGeom prst="rect">
            <a:avLst/>
          </a:prstGeom>
          <a:noFill/>
        </p:spPr>
        <p:txBody>
          <a:bodyPr wrap="square" rtlCol="0">
            <a:spAutoFit/>
          </a:bodyPr>
          <a:lstStyle/>
          <a:p>
            <a:r>
              <a:rPr lang="en-US" sz="2400" dirty="0">
                <a:latin typeface="Rockwell" panose="02060603020205020403" pitchFamily="18" charset="0"/>
              </a:rPr>
              <a:t>Proposed model accuracy and loss comparison</a:t>
            </a:r>
            <a:endParaRPr lang="en-IN" sz="2400" dirty="0">
              <a:latin typeface="Rockwell" panose="02060603020205020403" pitchFamily="18" charset="0"/>
            </a:endParaRPr>
          </a:p>
        </p:txBody>
      </p:sp>
    </p:spTree>
    <p:extLst>
      <p:ext uri="{BB962C8B-B14F-4D97-AF65-F5344CB8AC3E}">
        <p14:creationId xmlns:p14="http://schemas.microsoft.com/office/powerpoint/2010/main" val="1696542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1040</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 SemiBold</vt:lpstr>
      <vt:lpstr>Book Antiqua</vt:lpstr>
      <vt:lpstr>Calibri</vt:lpstr>
      <vt:lpstr>Calibri Light</vt:lpstr>
      <vt:lpstr>Cambria</vt:lpstr>
      <vt:lpstr>Rockwell</vt:lpstr>
      <vt:lpstr>Times New Roman</vt:lpstr>
      <vt:lpstr>Office Theme</vt:lpstr>
      <vt:lpstr>Enhancing Brain Tumor Detection in MRI Images Using Transfer Learning-Based CNN </vt:lpstr>
      <vt:lpstr>PowerPoint Presentation</vt:lpstr>
      <vt:lpstr>ABSTRACT</vt:lpstr>
      <vt:lpstr>INTRODUCTION</vt:lpstr>
      <vt:lpstr>PROPOSED WORK</vt:lpstr>
      <vt:lpstr>WORKFLOW</vt:lpstr>
      <vt:lpstr>METHODOLOGY</vt:lpstr>
      <vt:lpstr>METHODOLOGY</vt:lpstr>
      <vt:lpstr>RESULTS &amp; DISCUSSION</vt:lpstr>
      <vt:lpstr>RESULTS &amp; DISCUSSION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BD</dc:creator>
  <cp:lastModifiedBy>Jeet Majumder</cp:lastModifiedBy>
  <cp:revision>33</cp:revision>
  <dcterms:created xsi:type="dcterms:W3CDTF">2025-04-29T14:12:07Z</dcterms:created>
  <dcterms:modified xsi:type="dcterms:W3CDTF">2025-05-07T18:47:41Z</dcterms:modified>
</cp:coreProperties>
</file>