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adri\Desktop\Lord%20Trixion\Data%20Science\Assignments\food%20survey%20verifi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verified.xlsx]Graphical Visualization!PivotTable13</c:name>
    <c:fmtId val="6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'Graphical Visualization'!$C$1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'Graphical Visualization'!$B$2:$B$4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'Graphical Visualization'!$C$2:$C$4</c:f>
              <c:numCache>
                <c:formatCode>General</c:formatCode>
                <c:ptCount val="2"/>
                <c:pt idx="0">
                  <c:v>62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Table!Type of Food Vs Ayurvedic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aseline="0" dirty="0" smtClean="0"/>
              <a:t>Faced </a:t>
            </a:r>
            <a:r>
              <a:rPr lang="en-US" sz="1400" baseline="0" dirty="0" smtClean="0"/>
              <a:t>COVID </a:t>
            </a:r>
            <a:endParaRPr lang="en-US" sz="1400" dirty="0"/>
          </a:p>
        </c:rich>
      </c:tx>
      <c:layout>
        <c:manualLayout>
          <c:xMode val="edge"/>
          <c:yMode val="edge"/>
          <c:x val="0.35880212395603234"/>
          <c:y val="2.58205269168534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7139346943334218E-2"/>
          <c:y val="0.1617654935990144"/>
          <c:w val="0.8777128037745987"/>
          <c:h val="0.72756373925635409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'Pivot Table'!$B$24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Table'!$A$25:$A$28</c:f>
              <c:strCache>
                <c:ptCount val="3"/>
                <c:pt idx="0">
                  <c:v>both</c:v>
                </c:pt>
                <c:pt idx="1">
                  <c:v>Non - Veg</c:v>
                </c:pt>
                <c:pt idx="2">
                  <c:v>Veg</c:v>
                </c:pt>
              </c:strCache>
            </c:strRef>
          </c:cat>
          <c:val>
            <c:numRef>
              <c:f>'Pivot Table'!$B$25:$B$28</c:f>
              <c:numCache>
                <c:formatCode>General</c:formatCode>
                <c:ptCount val="3"/>
                <c:pt idx="0">
                  <c:v>15</c:v>
                </c:pt>
                <c:pt idx="1">
                  <c:v>10</c:v>
                </c:pt>
                <c:pt idx="2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58028016"/>
        <c:axId val="-2058016592"/>
        <c:axId val="-2007721216"/>
      </c:bar3DChart>
      <c:catAx>
        <c:axId val="-2058028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016592"/>
        <c:crosses val="autoZero"/>
        <c:auto val="1"/>
        <c:lblAlgn val="ctr"/>
        <c:lblOffset val="100"/>
        <c:noMultiLvlLbl val="0"/>
      </c:catAx>
      <c:valAx>
        <c:axId val="-205801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028016"/>
        <c:crosses val="autoZero"/>
        <c:crossBetween val="between"/>
      </c:valAx>
      <c:serAx>
        <c:axId val="-2007721216"/>
        <c:scaling>
          <c:orientation val="minMax"/>
        </c:scaling>
        <c:delete val="1"/>
        <c:axPos val="b"/>
        <c:majorTickMark val="out"/>
        <c:minorTickMark val="none"/>
        <c:tickLblPos val="nextTo"/>
        <c:crossAx val="-205801659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Table!Type of Food Vs Ayurvedic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Never</a:t>
            </a:r>
            <a:r>
              <a:rPr lang="en-US" baseline="0" dirty="0" smtClean="0"/>
              <a:t> Faced COVID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7139346943334218E-2"/>
          <c:y val="0.1617654935990144"/>
          <c:w val="0.89434364266361077"/>
          <c:h val="0.75905434662480198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'Pivot Table'!$B$24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Table'!$A$25:$A$28</c:f>
              <c:strCache>
                <c:ptCount val="3"/>
                <c:pt idx="0">
                  <c:v>both</c:v>
                </c:pt>
                <c:pt idx="1">
                  <c:v>Non - Veg</c:v>
                </c:pt>
                <c:pt idx="2">
                  <c:v>Veg</c:v>
                </c:pt>
              </c:strCache>
            </c:strRef>
          </c:cat>
          <c:val>
            <c:numRef>
              <c:f>'Pivot Table'!$B$25:$B$28</c:f>
              <c:numCache>
                <c:formatCode>General</c:formatCode>
                <c:ptCount val="3"/>
                <c:pt idx="0">
                  <c:v>43</c:v>
                </c:pt>
                <c:pt idx="1">
                  <c:v>27</c:v>
                </c:pt>
                <c:pt idx="2">
                  <c:v>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96007936"/>
        <c:axId val="-2096006304"/>
        <c:axId val="-2007731824"/>
      </c:bar3DChart>
      <c:catAx>
        <c:axId val="-2096007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006304"/>
        <c:crosses val="autoZero"/>
        <c:auto val="1"/>
        <c:lblAlgn val="ctr"/>
        <c:lblOffset val="100"/>
        <c:noMultiLvlLbl val="0"/>
      </c:catAx>
      <c:valAx>
        <c:axId val="-209600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007936"/>
        <c:crosses val="autoZero"/>
        <c:crossBetween val="between"/>
      </c:valAx>
      <c:serAx>
        <c:axId val="-2007731824"/>
        <c:scaling>
          <c:orientation val="minMax"/>
        </c:scaling>
        <c:delete val="1"/>
        <c:axPos val="b"/>
        <c:majorTickMark val="out"/>
        <c:minorTickMark val="none"/>
        <c:tickLblPos val="nextTo"/>
        <c:crossAx val="-2096006304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Table!Age Group wise Count</c:name>
    <c:fmtId val="5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Age Group</a:t>
            </a:r>
          </a:p>
        </c:rich>
      </c:tx>
      <c:layout>
        <c:manualLayout>
          <c:xMode val="edge"/>
          <c:yMode val="edge"/>
          <c:x val="0.3660834478236884"/>
          <c:y val="3.26584535987490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7961490804025568"/>
          <c:y val="2.8115557676774615E-2"/>
          <c:w val="0.71804236415923972"/>
          <c:h val="0.8229677019438346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'Pivot Table'!$H$6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Table'!$G$7:$G$13</c:f>
              <c:strCache>
                <c:ptCount val="6"/>
                <c:pt idx="0">
                  <c:v>15-20</c:v>
                </c:pt>
                <c:pt idx="1">
                  <c:v>20-30</c:v>
                </c:pt>
                <c:pt idx="2">
                  <c:v>30-45</c:v>
                </c:pt>
                <c:pt idx="3">
                  <c:v>45-60</c:v>
                </c:pt>
                <c:pt idx="4">
                  <c:v>above 60</c:v>
                </c:pt>
                <c:pt idx="5">
                  <c:v>bellow 15</c:v>
                </c:pt>
              </c:strCache>
            </c:strRef>
          </c:cat>
          <c:val>
            <c:numRef>
              <c:f>'Pivot Table'!$H$7:$H$13</c:f>
              <c:numCache>
                <c:formatCode>General</c:formatCode>
                <c:ptCount val="6"/>
                <c:pt idx="0">
                  <c:v>3</c:v>
                </c:pt>
                <c:pt idx="1">
                  <c:v>9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11489104"/>
        <c:axId val="-2011490736"/>
        <c:axId val="-2007724336"/>
      </c:bar3DChart>
      <c:catAx>
        <c:axId val="-201148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490736"/>
        <c:crosses val="autoZero"/>
        <c:auto val="1"/>
        <c:lblAlgn val="ctr"/>
        <c:lblOffset val="100"/>
        <c:noMultiLvlLbl val="0"/>
      </c:catAx>
      <c:valAx>
        <c:axId val="-2011490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489104"/>
        <c:crosses val="autoZero"/>
        <c:crossBetween val="between"/>
      </c:valAx>
      <c:serAx>
        <c:axId val="-2007724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01149073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Sheet2!$C$8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Sheet2!$D$7:$F$7</c:f>
              <c:strCache>
                <c:ptCount val="3"/>
                <c:pt idx="0">
                  <c:v>Daily</c:v>
                </c:pt>
                <c:pt idx="1">
                  <c:v>In every 15 days</c:v>
                </c:pt>
                <c:pt idx="2">
                  <c:v>Weekly</c:v>
                </c:pt>
              </c:strCache>
            </c:strRef>
          </c:cat>
          <c:val>
            <c:numRef>
              <c:f>Sheet2!$D$8:$F$8</c:f>
              <c:numCache>
                <c:formatCode>General</c:formatCode>
                <c:ptCount val="3"/>
                <c:pt idx="0">
                  <c:v>22</c:v>
                </c:pt>
                <c:pt idx="1">
                  <c:v>25</c:v>
                </c:pt>
                <c:pt idx="2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Sheet2!$C$9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Sheet2!$D$7:$F$7</c:f>
              <c:strCache>
                <c:ptCount val="3"/>
                <c:pt idx="0">
                  <c:v>Daily</c:v>
                </c:pt>
                <c:pt idx="1">
                  <c:v>In every 15 days</c:v>
                </c:pt>
                <c:pt idx="2">
                  <c:v>Weekly</c:v>
                </c:pt>
              </c:strCache>
            </c:strRef>
          </c:cat>
          <c:val>
            <c:numRef>
              <c:f>Sheet2!$D$9:$F$9</c:f>
              <c:numCache>
                <c:formatCode>General</c:formatCode>
                <c:ptCount val="3"/>
                <c:pt idx="0">
                  <c:v>14</c:v>
                </c:pt>
                <c:pt idx="1">
                  <c:v>10</c:v>
                </c:pt>
                <c:pt idx="2">
                  <c:v>16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11488016"/>
        <c:axId val="-2011484752"/>
      </c:barChart>
      <c:catAx>
        <c:axId val="-201148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484752"/>
        <c:crosses val="autoZero"/>
        <c:auto val="1"/>
        <c:lblAlgn val="ctr"/>
        <c:lblOffset val="100"/>
        <c:noMultiLvlLbl val="0"/>
      </c:catAx>
      <c:valAx>
        <c:axId val="-201148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48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Table!PivotTable8</c:name>
    <c:fmtId val="44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'Pivot Table'!$B$52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'Pivot Table'!$A$53:$A$55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Table'!$B$53:$B$55</c:f>
              <c:numCache>
                <c:formatCode>General</c:formatCode>
                <c:ptCount val="2"/>
                <c:pt idx="0">
                  <c:v>52</c:v>
                </c:pt>
                <c:pt idx="1">
                  <c:v>50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Fast</a:t>
            </a:r>
            <a:r>
              <a:rPr lang="en-US" baseline="0" dirty="0" smtClean="0"/>
              <a:t> Food</a:t>
            </a:r>
            <a:endParaRPr lang="en-US" dirty="0"/>
          </a:p>
        </c:rich>
      </c:tx>
      <c:layout>
        <c:manualLayout>
          <c:xMode val="edge"/>
          <c:yMode val="edge"/>
          <c:x val="0.26831233595800524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Sheet2!$C$15:$C$16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Sheet2!$D$15:$D$16</c:f>
              <c:numCache>
                <c:formatCode>General</c:formatCode>
                <c:ptCount val="2"/>
                <c:pt idx="0">
                  <c:v>45</c:v>
                </c:pt>
                <c:pt idx="1">
                  <c:v>36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Healthy</a:t>
            </a:r>
            <a:r>
              <a:rPr lang="en-US" baseline="0" dirty="0" smtClean="0"/>
              <a:t> Food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Sheet2!$F$15:$F$16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Sheet2!$G$15:$G$16</c:f>
              <c:numCache>
                <c:formatCode>General</c:formatCode>
                <c:ptCount val="2"/>
                <c:pt idx="0">
                  <c:v>17</c:v>
                </c:pt>
                <c:pt idx="1">
                  <c:v>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Table!Region wise count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</a:t>
            </a:r>
          </a:p>
        </c:rich>
      </c:tx>
      <c:layout>
        <c:manualLayout>
          <c:xMode val="edge"/>
          <c:yMode val="edge"/>
          <c:x val="0.8220833333333335"/>
          <c:y val="3.8919377502054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9871391076115479E-2"/>
          <c:y val="0.17420557278824991"/>
          <c:w val="0.67968405511811025"/>
          <c:h val="0.5363816644131604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Table'!$B$16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accent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Table'!$A$17:$A$21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'Pivot Table'!$B$17:$B$21</c:f>
              <c:numCache>
                <c:formatCode>General</c:formatCode>
                <c:ptCount val="4"/>
                <c:pt idx="0">
                  <c:v>23</c:v>
                </c:pt>
                <c:pt idx="1">
                  <c:v>29</c:v>
                </c:pt>
                <c:pt idx="2">
                  <c:v>22</c:v>
                </c:pt>
                <c:pt idx="3">
                  <c:v>28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4"/>
        <c:gapDepth val="0"/>
        <c:shape val="box"/>
        <c:axId val="-2011486928"/>
        <c:axId val="-2011486384"/>
        <c:axId val="0"/>
      </c:bar3DChart>
      <c:catAx>
        <c:axId val="-2011486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486384"/>
        <c:crosses val="autoZero"/>
        <c:auto val="1"/>
        <c:lblAlgn val="ctr"/>
        <c:lblOffset val="100"/>
        <c:noMultiLvlLbl val="0"/>
      </c:catAx>
      <c:valAx>
        <c:axId val="-2011486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48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>
        <a:lumMod val="60000"/>
        <a:lumOff val="4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Table!PivotTable12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Table'!$B$59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Table'!$A$60:$A$65</c:f>
              <c:strCache>
                <c:ptCount val="5"/>
                <c:pt idx="0">
                  <c:v>2 liter</c:v>
                </c:pt>
                <c:pt idx="1">
                  <c:v>2.5 liter</c:v>
                </c:pt>
                <c:pt idx="2">
                  <c:v>3 liter</c:v>
                </c:pt>
                <c:pt idx="3">
                  <c:v>3.5 liter</c:v>
                </c:pt>
                <c:pt idx="4">
                  <c:v>4 liter</c:v>
                </c:pt>
              </c:strCache>
            </c:strRef>
          </c:cat>
          <c:val>
            <c:numRef>
              <c:f>'Pivot Table'!$B$60:$B$65</c:f>
              <c:numCache>
                <c:formatCode>General</c:formatCode>
                <c:ptCount val="5"/>
                <c:pt idx="0">
                  <c:v>21</c:v>
                </c:pt>
                <c:pt idx="1">
                  <c:v>25</c:v>
                </c:pt>
                <c:pt idx="2">
                  <c:v>20</c:v>
                </c:pt>
                <c:pt idx="3">
                  <c:v>19</c:v>
                </c:pt>
                <c:pt idx="4">
                  <c:v>17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2011485840"/>
        <c:axId val="-2011485296"/>
      </c:barChart>
      <c:catAx>
        <c:axId val="-20114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11485296"/>
        <c:crosses val="autoZero"/>
        <c:auto val="1"/>
        <c:lblAlgn val="ctr"/>
        <c:lblOffset val="100"/>
        <c:noMultiLvlLbl val="0"/>
      </c:catAx>
      <c:valAx>
        <c:axId val="-2011485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1148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survey verified.xlsx]Pivot Table!PivotTable1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Table'!$B$68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Table'!$A$69:$A$73</c:f>
              <c:strCach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strCache>
            </c:strRef>
          </c:cat>
          <c:val>
            <c:numRef>
              <c:f>'Pivot Table'!$B$69:$B$73</c:f>
              <c:numCache>
                <c:formatCode>General</c:formatCode>
                <c:ptCount val="4"/>
                <c:pt idx="0">
                  <c:v>27</c:v>
                </c:pt>
                <c:pt idx="1">
                  <c:v>36</c:v>
                </c:pt>
                <c:pt idx="2">
                  <c:v>21</c:v>
                </c:pt>
                <c:pt idx="3">
                  <c:v>18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-2058021488"/>
        <c:axId val="-2058025296"/>
      </c:barChart>
      <c:catAx>
        <c:axId val="-205802148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025296"/>
        <c:crosses val="autoZero"/>
        <c:auto val="1"/>
        <c:lblAlgn val="ctr"/>
        <c:lblOffset val="100"/>
        <c:noMultiLvlLbl val="0"/>
      </c:catAx>
      <c:valAx>
        <c:axId val="-20580252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02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B2F1E-A593-4521-A2A0-4884AB33BF0B}" type="doc">
      <dgm:prSet loTypeId="urn:microsoft.com/office/officeart/2005/8/layout/funnel1" loCatId="process" qsTypeId="urn:microsoft.com/office/officeart/2005/8/quickstyle/3d7" qsCatId="3D" csTypeId="urn:microsoft.com/office/officeart/2005/8/colors/accent1_2" csCatId="accent1" phldr="1"/>
      <dgm:spPr/>
    </dgm:pt>
    <dgm:pt modelId="{2B372EBC-A085-4354-ADE8-F8F66F209B3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Data Collection</a:t>
          </a:r>
          <a:endParaRPr lang="en-US" sz="1100" b="1" dirty="0">
            <a:solidFill>
              <a:schemeClr val="tx1"/>
            </a:solidFill>
          </a:endParaRPr>
        </a:p>
      </dgm:t>
    </dgm:pt>
    <dgm:pt modelId="{435AC8DB-34AB-4F0E-A6A2-2F516775D346}" type="parTrans" cxnId="{045D2EE9-A9E4-488C-82F9-02E6405A3381}">
      <dgm:prSet/>
      <dgm:spPr/>
      <dgm:t>
        <a:bodyPr/>
        <a:lstStyle/>
        <a:p>
          <a:endParaRPr lang="en-US"/>
        </a:p>
      </dgm:t>
    </dgm:pt>
    <dgm:pt modelId="{2BD9FD94-D02C-4581-9422-0CFC4CDB8C09}" type="sibTrans" cxnId="{045D2EE9-A9E4-488C-82F9-02E6405A3381}">
      <dgm:prSet/>
      <dgm:spPr/>
      <dgm:t>
        <a:bodyPr/>
        <a:lstStyle/>
        <a:p>
          <a:endParaRPr lang="en-US"/>
        </a:p>
      </dgm:t>
    </dgm:pt>
    <dgm:pt modelId="{734A24C0-29D7-4E72-A1F8-5A8B18EF896F}">
      <dgm:prSet phldrT="[Text]"/>
      <dgm:spPr/>
      <dgm:t>
        <a:bodyPr/>
        <a:lstStyle/>
        <a:p>
          <a:r>
            <a:rPr lang="en-US" dirty="0" smtClean="0"/>
            <a:t>Data </a:t>
          </a:r>
        </a:p>
        <a:p>
          <a:r>
            <a:rPr lang="en-US" dirty="0" smtClean="0"/>
            <a:t>Analysis</a:t>
          </a:r>
          <a:endParaRPr lang="en-US" dirty="0"/>
        </a:p>
      </dgm:t>
    </dgm:pt>
    <dgm:pt modelId="{47CB8421-D9D2-47E7-B116-ABDDF86195D6}" type="parTrans" cxnId="{D188AA76-4D1E-4EC4-BE50-37E09DE2EDA1}">
      <dgm:prSet/>
      <dgm:spPr/>
      <dgm:t>
        <a:bodyPr/>
        <a:lstStyle/>
        <a:p>
          <a:endParaRPr lang="en-US"/>
        </a:p>
      </dgm:t>
    </dgm:pt>
    <dgm:pt modelId="{7793328F-8637-4BDE-887E-5398AD7D0D3E}" type="sibTrans" cxnId="{D188AA76-4D1E-4EC4-BE50-37E09DE2EDA1}">
      <dgm:prSet/>
      <dgm:spPr/>
      <dgm:t>
        <a:bodyPr/>
        <a:lstStyle/>
        <a:p>
          <a:endParaRPr lang="en-US"/>
        </a:p>
      </dgm:t>
    </dgm:pt>
    <dgm:pt modelId="{5806625F-7EB5-4C23-9FA8-F9EDAB17A0BA}">
      <dgm:prSet phldrT="[Text]" custT="1"/>
      <dgm:spPr/>
      <dgm:t>
        <a:bodyPr/>
        <a:lstStyle/>
        <a:p>
          <a:r>
            <a:rPr lang="en-US" sz="3200" b="1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Narrow" panose="020B0606020202030204" pitchFamily="34" charset="0"/>
            </a:rPr>
            <a:t>Visualization</a:t>
          </a:r>
          <a:endParaRPr lang="en-US" sz="3200" b="1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  <a:latin typeface="Arial Narrow" panose="020B0606020202030204" pitchFamily="34" charset="0"/>
          </a:endParaRPr>
        </a:p>
      </dgm:t>
    </dgm:pt>
    <dgm:pt modelId="{1DC7E109-7F09-4BB2-8FAE-BD5E614AF810}" type="parTrans" cxnId="{4D4F097C-6152-4DAC-92F2-4B00EBBADFED}">
      <dgm:prSet/>
      <dgm:spPr/>
      <dgm:t>
        <a:bodyPr/>
        <a:lstStyle/>
        <a:p>
          <a:endParaRPr lang="en-US"/>
        </a:p>
      </dgm:t>
    </dgm:pt>
    <dgm:pt modelId="{3D16AEBA-F3E2-4F21-AFAE-4C19C0A2F139}" type="sibTrans" cxnId="{4D4F097C-6152-4DAC-92F2-4B00EBBADFED}">
      <dgm:prSet/>
      <dgm:spPr/>
      <dgm:t>
        <a:bodyPr/>
        <a:lstStyle/>
        <a:p>
          <a:endParaRPr lang="en-US"/>
        </a:p>
      </dgm:t>
    </dgm:pt>
    <dgm:pt modelId="{071B4117-A330-4D80-8267-76F78936C86F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000" dirty="0" smtClean="0"/>
            <a:t>Data </a:t>
          </a:r>
        </a:p>
        <a:p>
          <a:r>
            <a:rPr lang="en-US" sz="1000" dirty="0" smtClean="0"/>
            <a:t>Rectification</a:t>
          </a:r>
          <a:endParaRPr lang="en-US" sz="1000" dirty="0"/>
        </a:p>
      </dgm:t>
    </dgm:pt>
    <dgm:pt modelId="{E2B66EDD-84DD-433D-970D-74F314B6C0FD}" type="parTrans" cxnId="{52AF5DA5-4736-4F63-8D60-EF019B120891}">
      <dgm:prSet/>
      <dgm:spPr/>
      <dgm:t>
        <a:bodyPr/>
        <a:lstStyle/>
        <a:p>
          <a:endParaRPr lang="en-US"/>
        </a:p>
      </dgm:t>
    </dgm:pt>
    <dgm:pt modelId="{75B8A7B7-5E78-40D8-9430-CEFBAF21E831}" type="sibTrans" cxnId="{52AF5DA5-4736-4F63-8D60-EF019B120891}">
      <dgm:prSet/>
      <dgm:spPr/>
      <dgm:t>
        <a:bodyPr/>
        <a:lstStyle/>
        <a:p>
          <a:endParaRPr lang="en-US"/>
        </a:p>
      </dgm:t>
    </dgm:pt>
    <dgm:pt modelId="{CBFEE3BF-0903-4ADD-8F9B-A2293FEA51E9}" type="pres">
      <dgm:prSet presAssocID="{042B2F1E-A593-4521-A2A0-4884AB33BF0B}" presName="Name0" presStyleCnt="0">
        <dgm:presLayoutVars>
          <dgm:chMax val="4"/>
          <dgm:resizeHandles val="exact"/>
        </dgm:presLayoutVars>
      </dgm:prSet>
      <dgm:spPr/>
    </dgm:pt>
    <dgm:pt modelId="{629DDAD9-3FDF-431F-B9FD-5A0E77EFA11E}" type="pres">
      <dgm:prSet presAssocID="{042B2F1E-A593-4521-A2A0-4884AB33BF0B}" presName="ellipse" presStyleLbl="trBgShp" presStyleIdx="0" presStyleCnt="1" custLinFactY="12856" custLinFactNeighborX="82639" custLinFactNeighborY="100000"/>
      <dgm:spPr>
        <a:noFill/>
      </dgm:spPr>
    </dgm:pt>
    <dgm:pt modelId="{B602659A-2D22-4ED9-89F2-E87CD3416F34}" type="pres">
      <dgm:prSet presAssocID="{042B2F1E-A593-4521-A2A0-4884AB33BF0B}" presName="arrow1" presStyleLbl="fgShp" presStyleIdx="0" presStyleCnt="1"/>
      <dgm:spPr/>
    </dgm:pt>
    <dgm:pt modelId="{3F92D47A-24B8-4BA1-A18D-EBDFA907CF2D}" type="pres">
      <dgm:prSet presAssocID="{042B2F1E-A593-4521-A2A0-4884AB33BF0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C656C-61DB-4C28-8349-F25847BD6AA4}" type="pres">
      <dgm:prSet presAssocID="{071B4117-A330-4D80-8267-76F78936C86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4890D-EF9A-4BBD-B47A-308F8B3A8DA5}" type="pres">
      <dgm:prSet presAssocID="{734A24C0-29D7-4E72-A1F8-5A8B18EF896F}" presName="item2" presStyleLbl="node1" presStyleIdx="1" presStyleCnt="3" custLinFactNeighborX="2291" custLinFactNeighborY="-19262">
        <dgm:presLayoutVars>
          <dgm:bulletEnabled val="1"/>
        </dgm:presLayoutVars>
      </dgm:prSet>
      <dgm:spPr>
        <a:prstGeom prst="pentagon">
          <a:avLst/>
        </a:prstGeom>
      </dgm:spPr>
      <dgm:t>
        <a:bodyPr/>
        <a:lstStyle/>
        <a:p>
          <a:endParaRPr lang="en-US"/>
        </a:p>
      </dgm:t>
    </dgm:pt>
    <dgm:pt modelId="{8216A0AB-261E-4A41-8354-99F97107C619}" type="pres">
      <dgm:prSet presAssocID="{5806625F-7EB5-4C23-9FA8-F9EDAB17A0BA}" presName="item3" presStyleLbl="node1" presStyleIdx="2" presStyleCnt="3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n-US"/>
        </a:p>
      </dgm:t>
    </dgm:pt>
    <dgm:pt modelId="{D2608378-286E-4087-9461-7C4DE9A3D8EC}" type="pres">
      <dgm:prSet presAssocID="{042B2F1E-A593-4521-A2A0-4884AB33BF0B}" presName="funnel" presStyleLbl="trAlignAcc1" presStyleIdx="0" presStyleCnt="1" custLinFactNeighborX="1677" custLinFactNeighborY="-1492"/>
      <dgm:spPr/>
    </dgm:pt>
  </dgm:ptLst>
  <dgm:cxnLst>
    <dgm:cxn modelId="{FB9EFFFE-DB30-4D6D-B568-13BC65E0C308}" type="presOf" srcId="{5806625F-7EB5-4C23-9FA8-F9EDAB17A0BA}" destId="{3F92D47A-24B8-4BA1-A18D-EBDFA907CF2D}" srcOrd="0" destOrd="0" presId="urn:microsoft.com/office/officeart/2005/8/layout/funnel1"/>
    <dgm:cxn modelId="{045D2EE9-A9E4-488C-82F9-02E6405A3381}" srcId="{042B2F1E-A593-4521-A2A0-4884AB33BF0B}" destId="{2B372EBC-A085-4354-ADE8-F8F66F209B31}" srcOrd="0" destOrd="0" parTransId="{435AC8DB-34AB-4F0E-A6A2-2F516775D346}" sibTransId="{2BD9FD94-D02C-4581-9422-0CFC4CDB8C09}"/>
    <dgm:cxn modelId="{65CC3AD1-D1AB-4220-A65E-218E1C2965F9}" type="presOf" srcId="{042B2F1E-A593-4521-A2A0-4884AB33BF0B}" destId="{CBFEE3BF-0903-4ADD-8F9B-A2293FEA51E9}" srcOrd="0" destOrd="0" presId="urn:microsoft.com/office/officeart/2005/8/layout/funnel1"/>
    <dgm:cxn modelId="{4D4F097C-6152-4DAC-92F2-4B00EBBADFED}" srcId="{042B2F1E-A593-4521-A2A0-4884AB33BF0B}" destId="{5806625F-7EB5-4C23-9FA8-F9EDAB17A0BA}" srcOrd="3" destOrd="0" parTransId="{1DC7E109-7F09-4BB2-8FAE-BD5E614AF810}" sibTransId="{3D16AEBA-F3E2-4F21-AFAE-4C19C0A2F139}"/>
    <dgm:cxn modelId="{743B7D12-8865-4B07-B739-26AE22B2B531}" type="presOf" srcId="{071B4117-A330-4D80-8267-76F78936C86F}" destId="{EFA4890D-EF9A-4BBD-B47A-308F8B3A8DA5}" srcOrd="0" destOrd="0" presId="urn:microsoft.com/office/officeart/2005/8/layout/funnel1"/>
    <dgm:cxn modelId="{52AF5DA5-4736-4F63-8D60-EF019B120891}" srcId="{042B2F1E-A593-4521-A2A0-4884AB33BF0B}" destId="{071B4117-A330-4D80-8267-76F78936C86F}" srcOrd="1" destOrd="0" parTransId="{E2B66EDD-84DD-433D-970D-74F314B6C0FD}" sibTransId="{75B8A7B7-5E78-40D8-9430-CEFBAF21E831}"/>
    <dgm:cxn modelId="{D188AA76-4D1E-4EC4-BE50-37E09DE2EDA1}" srcId="{042B2F1E-A593-4521-A2A0-4884AB33BF0B}" destId="{734A24C0-29D7-4E72-A1F8-5A8B18EF896F}" srcOrd="2" destOrd="0" parTransId="{47CB8421-D9D2-47E7-B116-ABDDF86195D6}" sibTransId="{7793328F-8637-4BDE-887E-5398AD7D0D3E}"/>
    <dgm:cxn modelId="{66F5AEAE-E776-4A50-83A1-E3DAB1218809}" type="presOf" srcId="{734A24C0-29D7-4E72-A1F8-5A8B18EF896F}" destId="{5D4C656C-61DB-4C28-8349-F25847BD6AA4}" srcOrd="0" destOrd="0" presId="urn:microsoft.com/office/officeart/2005/8/layout/funnel1"/>
    <dgm:cxn modelId="{D2F3BEB1-4383-4299-BBA6-E95B1A39F131}" type="presOf" srcId="{2B372EBC-A085-4354-ADE8-F8F66F209B31}" destId="{8216A0AB-261E-4A41-8354-99F97107C619}" srcOrd="0" destOrd="0" presId="urn:microsoft.com/office/officeart/2005/8/layout/funnel1"/>
    <dgm:cxn modelId="{789CCD0C-2146-46A3-A096-1A125943284B}" type="presParOf" srcId="{CBFEE3BF-0903-4ADD-8F9B-A2293FEA51E9}" destId="{629DDAD9-3FDF-431F-B9FD-5A0E77EFA11E}" srcOrd="0" destOrd="0" presId="urn:microsoft.com/office/officeart/2005/8/layout/funnel1"/>
    <dgm:cxn modelId="{A406A39C-69BF-49D1-8477-10E1AD9F7535}" type="presParOf" srcId="{CBFEE3BF-0903-4ADD-8F9B-A2293FEA51E9}" destId="{B602659A-2D22-4ED9-89F2-E87CD3416F34}" srcOrd="1" destOrd="0" presId="urn:microsoft.com/office/officeart/2005/8/layout/funnel1"/>
    <dgm:cxn modelId="{8CE61548-D279-4BD9-B8C0-51F7F9EF9FA0}" type="presParOf" srcId="{CBFEE3BF-0903-4ADD-8F9B-A2293FEA51E9}" destId="{3F92D47A-24B8-4BA1-A18D-EBDFA907CF2D}" srcOrd="2" destOrd="0" presId="urn:microsoft.com/office/officeart/2005/8/layout/funnel1"/>
    <dgm:cxn modelId="{C97FDFB5-4AB5-4CEF-A001-3B3CDCFCEE24}" type="presParOf" srcId="{CBFEE3BF-0903-4ADD-8F9B-A2293FEA51E9}" destId="{5D4C656C-61DB-4C28-8349-F25847BD6AA4}" srcOrd="3" destOrd="0" presId="urn:microsoft.com/office/officeart/2005/8/layout/funnel1"/>
    <dgm:cxn modelId="{C1FA02E7-84FC-4A36-B2F3-AF2AC58D9684}" type="presParOf" srcId="{CBFEE3BF-0903-4ADD-8F9B-A2293FEA51E9}" destId="{EFA4890D-EF9A-4BBD-B47A-308F8B3A8DA5}" srcOrd="4" destOrd="0" presId="urn:microsoft.com/office/officeart/2005/8/layout/funnel1"/>
    <dgm:cxn modelId="{14286780-F7B6-4210-9F0E-DC5D33A2D3C2}" type="presParOf" srcId="{CBFEE3BF-0903-4ADD-8F9B-A2293FEA51E9}" destId="{8216A0AB-261E-4A41-8354-99F97107C619}" srcOrd="5" destOrd="0" presId="urn:microsoft.com/office/officeart/2005/8/layout/funnel1"/>
    <dgm:cxn modelId="{A95EAD3F-F9A3-4C6D-A56E-8E6A83C902B4}" type="presParOf" srcId="{CBFEE3BF-0903-4ADD-8F9B-A2293FEA51E9}" destId="{D2608378-286E-4087-9461-7C4DE9A3D8E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DDAD9-3FDF-431F-B9FD-5A0E77EFA11E}">
      <dsp:nvSpPr>
        <dsp:cNvPr id="0" name=""/>
        <dsp:cNvSpPr/>
      </dsp:nvSpPr>
      <dsp:spPr>
        <a:xfrm>
          <a:off x="4488158" y="1565040"/>
          <a:ext cx="3538241" cy="1228784"/>
        </a:xfrm>
        <a:prstGeom prst="ellipse">
          <a:avLst/>
        </a:prstGeom>
        <a:noFill/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2659A-2D22-4ED9-89F2-E87CD3416F34}">
      <dsp:nvSpPr>
        <dsp:cNvPr id="0" name=""/>
        <dsp:cNvSpPr/>
      </dsp:nvSpPr>
      <dsp:spPr>
        <a:xfrm>
          <a:off x="3670347" y="3187159"/>
          <a:ext cx="685705" cy="43885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2D47A-24B8-4BA1-A18D-EBDFA907CF2D}">
      <dsp:nvSpPr>
        <dsp:cNvPr id="0" name=""/>
        <dsp:cNvSpPr/>
      </dsp:nvSpPr>
      <dsp:spPr>
        <a:xfrm>
          <a:off x="2367506" y="3538241"/>
          <a:ext cx="3291387" cy="822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Narrow" panose="020B0606020202030204" pitchFamily="34" charset="0"/>
            </a:rPr>
            <a:t>Visualization</a:t>
          </a:r>
          <a:endParaRPr lang="en-US" sz="3200" b="1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  <a:latin typeface="Arial Narrow" panose="020B0606020202030204" pitchFamily="34" charset="0"/>
          </a:endParaRPr>
        </a:p>
      </dsp:txBody>
      <dsp:txXfrm>
        <a:off x="2367506" y="3538241"/>
        <a:ext cx="3291387" cy="822846"/>
      </dsp:txXfrm>
    </dsp:sp>
    <dsp:sp modelId="{5D4C656C-61DB-4C28-8349-F25847BD6AA4}">
      <dsp:nvSpPr>
        <dsp:cNvPr id="0" name=""/>
        <dsp:cNvSpPr/>
      </dsp:nvSpPr>
      <dsp:spPr>
        <a:xfrm>
          <a:off x="3524977" y="1501969"/>
          <a:ext cx="1234270" cy="1234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Analysis</a:t>
          </a:r>
          <a:endParaRPr lang="en-US" sz="1700" kern="1200" dirty="0"/>
        </a:p>
      </dsp:txBody>
      <dsp:txXfrm>
        <a:off x="3705732" y="1682724"/>
        <a:ext cx="872760" cy="872760"/>
      </dsp:txXfrm>
    </dsp:sp>
    <dsp:sp modelId="{EFA4890D-EF9A-4BBD-B47A-308F8B3A8DA5}">
      <dsp:nvSpPr>
        <dsp:cNvPr id="0" name=""/>
        <dsp:cNvSpPr/>
      </dsp:nvSpPr>
      <dsp:spPr>
        <a:xfrm>
          <a:off x="2670065" y="338247"/>
          <a:ext cx="1234270" cy="1234270"/>
        </a:xfrm>
        <a:prstGeom prst="pentagon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Rectification</a:t>
          </a:r>
          <a:endParaRPr lang="en-US" sz="1000" kern="1200" dirty="0"/>
        </a:p>
      </dsp:txBody>
      <dsp:txXfrm>
        <a:off x="2905790" y="629618"/>
        <a:ext cx="762820" cy="942896"/>
      </dsp:txXfrm>
    </dsp:sp>
    <dsp:sp modelId="{8216A0AB-261E-4A41-8354-99F97107C619}">
      <dsp:nvSpPr>
        <dsp:cNvPr id="0" name=""/>
        <dsp:cNvSpPr/>
      </dsp:nvSpPr>
      <dsp:spPr>
        <a:xfrm>
          <a:off x="3903487" y="277573"/>
          <a:ext cx="1234270" cy="1234270"/>
        </a:xfrm>
        <a:prstGeom prst="cloud">
          <a:avLst/>
        </a:prstGeom>
        <a:solidFill>
          <a:schemeClr val="bg2">
            <a:lumMod val="7500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Data Collection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4073599" y="463971"/>
        <a:ext cx="806276" cy="804275"/>
      </dsp:txXfrm>
    </dsp:sp>
    <dsp:sp modelId="{D2608378-286E-4087-9461-7C4DE9A3D8EC}">
      <dsp:nvSpPr>
        <dsp:cNvPr id="0" name=""/>
        <dsp:cNvSpPr/>
      </dsp:nvSpPr>
      <dsp:spPr>
        <a:xfrm>
          <a:off x="2157620" y="0"/>
          <a:ext cx="3839951" cy="307196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22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1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763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3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1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2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362A-098E-4967-8B7F-A63F0E9B426D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D9D8B0-DD51-4713-9356-888F44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55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92006" y="-196998"/>
            <a:ext cx="3601875" cy="3213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554" y="1760590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/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COVID 19      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FOOD SURVEY ANALYSIS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55" y="5364480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BY TRIDIBESH SASTRI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wise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534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People are from north region are</a:t>
            </a:r>
          </a:p>
          <a:p>
            <a:pPr marL="0" indent="0">
              <a:buNone/>
            </a:pPr>
            <a:r>
              <a:rPr lang="en-US" dirty="0" smtClean="0"/>
              <a:t>Highly effected by COVID-19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South and West region people are </a:t>
            </a:r>
          </a:p>
          <a:p>
            <a:pPr marL="0" indent="0">
              <a:buNone/>
            </a:pPr>
            <a:r>
              <a:rPr lang="en-US" dirty="0" smtClean="0"/>
              <a:t>Less infected by others.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159021"/>
              </p:ext>
            </p:extLst>
          </p:nvPr>
        </p:nvGraphicFramePr>
        <p:xfrm>
          <a:off x="4658164" y="1589648"/>
          <a:ext cx="5006340" cy="419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912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98176"/>
            <a:ext cx="8596668" cy="1320800"/>
          </a:xfrm>
        </p:spPr>
        <p:txBody>
          <a:bodyPr/>
          <a:lstStyle/>
          <a:p>
            <a:r>
              <a:rPr lang="en-US" dirty="0" smtClean="0"/>
              <a:t>Water Intake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44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COVID situation maximum people are</a:t>
            </a:r>
          </a:p>
          <a:p>
            <a:pPr marL="0" indent="0">
              <a:buNone/>
            </a:pPr>
            <a:r>
              <a:rPr lang="en-US" dirty="0" smtClean="0"/>
              <a:t>Prefer to drink 2.5 liter water daily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719859"/>
              </p:ext>
            </p:extLst>
          </p:nvPr>
        </p:nvGraphicFramePr>
        <p:xfrm>
          <a:off x="2743200" y="3139491"/>
          <a:ext cx="4921348" cy="3311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740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Food Intake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765844"/>
              </p:ext>
            </p:extLst>
          </p:nvPr>
        </p:nvGraphicFramePr>
        <p:xfrm>
          <a:off x="1063355" y="2758616"/>
          <a:ext cx="7824625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68444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this COVID situation maximum people are suggest to take food daily 3 times </a:t>
            </a:r>
            <a:r>
              <a:rPr lang="en-US" dirty="0"/>
              <a:t>at </a:t>
            </a:r>
            <a:r>
              <a:rPr lang="en-US" dirty="0" smtClean="0"/>
              <a:t>least.</a:t>
            </a:r>
          </a:p>
        </p:txBody>
      </p:sp>
    </p:spTree>
    <p:extLst>
      <p:ext uri="{BB962C8B-B14F-4D97-AF65-F5344CB8AC3E}">
        <p14:creationId xmlns:p14="http://schemas.microsoft.com/office/powerpoint/2010/main" val="87064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Veg or Non-veg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84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Maximum people are prefer to take both veg and non-veg in balance diet to improve there immunity.</a:t>
            </a:r>
          </a:p>
          <a:p>
            <a:pPr marL="0" indent="0">
              <a:buNone/>
            </a:pPr>
            <a:r>
              <a:rPr lang="en-US" dirty="0"/>
              <a:t>Where a less amount of effected people are suggest to take non-veg food.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096711"/>
              </p:ext>
            </p:extLst>
          </p:nvPr>
        </p:nvGraphicFramePr>
        <p:xfrm>
          <a:off x="677334" y="3339829"/>
          <a:ext cx="4232291" cy="2823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713217"/>
              </p:ext>
            </p:extLst>
          </p:nvPr>
        </p:nvGraphicFramePr>
        <p:xfrm>
          <a:off x="5170954" y="3339829"/>
          <a:ext cx="4103047" cy="2823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286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people are not able to follow proper diet.</a:t>
            </a:r>
          </a:p>
          <a:p>
            <a:r>
              <a:rPr lang="en-US" dirty="0"/>
              <a:t>They can adapt some good food habits and they should avoid the maximum  usage of outdoor food.</a:t>
            </a:r>
          </a:p>
          <a:p>
            <a:r>
              <a:rPr lang="en-US" dirty="0"/>
              <a:t>Restaurants are the most preferred food establishments during </a:t>
            </a:r>
            <a:r>
              <a:rPr lang="en-US" dirty="0" smtClean="0"/>
              <a:t>COVID-19 </a:t>
            </a:r>
            <a:r>
              <a:rPr lang="en-US" dirty="0"/>
              <a:t>pandemic through this analysis its clearly predictable that people like ordering food from restaurants instead of other platforms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4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AGENDA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282"/>
            <a:ext cx="8596668" cy="388077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 and Data Source</a:t>
            </a:r>
          </a:p>
          <a:p>
            <a:r>
              <a:rPr lang="en-US" dirty="0" smtClean="0"/>
              <a:t>Objective and </a:t>
            </a:r>
            <a:r>
              <a:rPr lang="en-US" dirty="0" smtClean="0"/>
              <a:t>Methodology</a:t>
            </a:r>
            <a:endParaRPr lang="en-US" dirty="0" smtClean="0"/>
          </a:p>
          <a:p>
            <a:r>
              <a:rPr lang="en-US" dirty="0" smtClean="0"/>
              <a:t>Solution and Description</a:t>
            </a:r>
          </a:p>
          <a:p>
            <a:r>
              <a:rPr lang="en-US" dirty="0" smtClean="0"/>
              <a:t>Impact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94" y="0"/>
            <a:ext cx="3095306" cy="27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977" y="-78704"/>
            <a:ext cx="5270925" cy="4702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50" y="155552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DIGITAL SURVEY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FEEDBACK TAKEN AROUND 102 PEOPLE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MOST FREQUENT FOOD IS BEING TAKEN BY THEM IN COVID-19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SITUATION.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ANALYZIE THE DATA TO PREDICT THE BEST FOOD FOR THIS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SITUATION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000" y="4231941"/>
            <a:ext cx="3289359" cy="2188919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215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</a:t>
            </a:r>
            <a:r>
              <a:rPr lang="en-US" dirty="0"/>
              <a:t>the pattern of food intake </a:t>
            </a:r>
            <a:r>
              <a:rPr lang="en-US" dirty="0" smtClean="0"/>
              <a:t>and create visual </a:t>
            </a:r>
            <a:r>
              <a:rPr lang="en-US" dirty="0"/>
              <a:t>analysis of different groups and items.</a:t>
            </a:r>
          </a:p>
          <a:p>
            <a:r>
              <a:rPr lang="en-US" dirty="0" smtClean="0"/>
              <a:t>Which regions are mostly effected.</a:t>
            </a:r>
            <a:endParaRPr lang="en-US" dirty="0"/>
          </a:p>
          <a:p>
            <a:r>
              <a:rPr lang="en-US" dirty="0"/>
              <a:t>What type of food establishment has mostly affected them.</a:t>
            </a:r>
          </a:p>
          <a:p>
            <a:r>
              <a:rPr lang="en-US" dirty="0" smtClean="0"/>
              <a:t>Find out most healthy diet in this situation.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C0llected from Google Survey Forms. Responded by 102 people.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94" y="0"/>
            <a:ext cx="3095306" cy="27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0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852135" y="5685828"/>
            <a:ext cx="2498501" cy="862885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79747674"/>
              </p:ext>
            </p:extLst>
          </p:nvPr>
        </p:nvGraphicFramePr>
        <p:xfrm>
          <a:off x="2946400" y="2372892"/>
          <a:ext cx="8026400" cy="438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636" y="-192615"/>
            <a:ext cx="4095482" cy="3653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313386"/>
            <a:ext cx="8596668" cy="13208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02" y="1033688"/>
            <a:ext cx="9303793" cy="1182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Finding out the best diet through analyzing </a:t>
            </a:r>
          </a:p>
          <a:p>
            <a:pPr marL="0" indent="0">
              <a:buNone/>
            </a:pPr>
            <a:r>
              <a:rPr lang="en-US" sz="2800" dirty="0" smtClean="0"/>
              <a:t>the basic data taken by survey.</a:t>
            </a:r>
            <a:endParaRPr lang="en-US" sz="2800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5032817" y="5608553"/>
            <a:ext cx="386762" cy="1004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07036" y="5679387"/>
            <a:ext cx="2306246" cy="862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Result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574302" y="2303688"/>
            <a:ext cx="4371710" cy="33547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Methodology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Data collected by google survey forms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Rectified all data (Excel)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 analyzing (Excel)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Visualization  (Excel)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Find out best diet.</a:t>
            </a:r>
          </a:p>
        </p:txBody>
      </p:sp>
    </p:spTree>
    <p:extLst>
      <p:ext uri="{BB962C8B-B14F-4D97-AF65-F5344CB8AC3E}">
        <p14:creationId xmlns:p14="http://schemas.microsoft.com/office/powerpoint/2010/main" val="62913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574"/>
            <a:ext cx="8596668" cy="445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shown in the chart 40.39% people</a:t>
            </a:r>
          </a:p>
          <a:p>
            <a:pPr marL="0" indent="0">
              <a:buNone/>
            </a:pPr>
            <a:r>
              <a:rPr lang="en-US" dirty="0" smtClean="0"/>
              <a:t>are effected and 62.61% people are still 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n effected till now.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shown in this graph every age groups are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requently effected</a:t>
            </a:r>
          </a:p>
          <a:p>
            <a:pPr marL="0" indent="0">
              <a:buNone/>
            </a:pPr>
            <a:r>
              <a:rPr lang="en-US" dirty="0" smtClean="0"/>
              <a:t>Mostly ---- above 60 &amp;  20 – 30 years people.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647208"/>
              </p:ext>
            </p:extLst>
          </p:nvPr>
        </p:nvGraphicFramePr>
        <p:xfrm>
          <a:off x="6040960" y="1155458"/>
          <a:ext cx="3924370" cy="2447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306313"/>
              </p:ext>
            </p:extLst>
          </p:nvPr>
        </p:nvGraphicFramePr>
        <p:xfrm>
          <a:off x="5406492" y="3686894"/>
          <a:ext cx="5193305" cy="307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58" y="-192614"/>
            <a:ext cx="2606659" cy="23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Fruit intake against COVID - 19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135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Graph we can observe that Daily  fruit eating persons are less infected</a:t>
            </a:r>
          </a:p>
          <a:p>
            <a:pPr marL="0" indent="0">
              <a:buNone/>
            </a:pPr>
            <a:r>
              <a:rPr lang="en-US" dirty="0" smtClean="0"/>
              <a:t>Than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266" y="-192615"/>
            <a:ext cx="3752852" cy="3347939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838176"/>
              </p:ext>
            </p:extLst>
          </p:nvPr>
        </p:nvGraphicFramePr>
        <p:xfrm>
          <a:off x="2451409" y="2612650"/>
          <a:ext cx="5829706" cy="3621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247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Ayurveda recommendation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85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chart we can observe that 49% people are recommend </a:t>
            </a:r>
            <a:r>
              <a:rPr lang="en-US" dirty="0" err="1" smtClean="0"/>
              <a:t>ayurvada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759" y="-194354"/>
            <a:ext cx="3492995" cy="3116119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354193"/>
              </p:ext>
            </p:extLst>
          </p:nvPr>
        </p:nvGraphicFramePr>
        <p:xfrm>
          <a:off x="1706978" y="2921765"/>
          <a:ext cx="5977945" cy="2997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964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Fast Food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34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those chart we can observe that which people take maximum fast food in their </a:t>
            </a:r>
          </a:p>
          <a:p>
            <a:pPr marL="0" indent="0">
              <a:buNone/>
            </a:pPr>
            <a:r>
              <a:rPr lang="en-US" dirty="0" smtClean="0"/>
              <a:t>Diet they are much more infected than the healthy food taking persons.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742255"/>
              </p:ext>
            </p:extLst>
          </p:nvPr>
        </p:nvGraphicFramePr>
        <p:xfrm>
          <a:off x="5249334" y="28061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130270"/>
              </p:ext>
            </p:extLst>
          </p:nvPr>
        </p:nvGraphicFramePr>
        <p:xfrm>
          <a:off x="502142" y="28061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36" y="-192615"/>
            <a:ext cx="3700881" cy="33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15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444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Georgia</vt:lpstr>
      <vt:lpstr>Wingdings</vt:lpstr>
      <vt:lpstr>Wingdings 3</vt:lpstr>
      <vt:lpstr>Facet</vt:lpstr>
      <vt:lpstr> COVID 19       FOOD SURVEY ANALYSIS</vt:lpstr>
      <vt:lpstr>AGENDA</vt:lpstr>
      <vt:lpstr>Introduction</vt:lpstr>
      <vt:lpstr>Problem Statement &amp; Data Sources</vt:lpstr>
      <vt:lpstr>Objective</vt:lpstr>
      <vt:lpstr>Solution Description</vt:lpstr>
      <vt:lpstr>Fruit intake against COVID - 19</vt:lpstr>
      <vt:lpstr>Ayurveda recommendation </vt:lpstr>
      <vt:lpstr>Impact of Fast Food</vt:lpstr>
      <vt:lpstr>Region wise Observation</vt:lpstr>
      <vt:lpstr>Water Intake</vt:lpstr>
      <vt:lpstr>Daily Food Intake</vt:lpstr>
      <vt:lpstr>Impact of Veg or Non-veg</vt:lpstr>
      <vt:lpstr>Impact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SURVEY ANALYSIS</dc:title>
  <dc:creator>Niladri</dc:creator>
  <cp:lastModifiedBy>Niladri</cp:lastModifiedBy>
  <cp:revision>38</cp:revision>
  <dcterms:created xsi:type="dcterms:W3CDTF">2021-08-09T04:22:29Z</dcterms:created>
  <dcterms:modified xsi:type="dcterms:W3CDTF">2021-08-09T11:39:57Z</dcterms:modified>
</cp:coreProperties>
</file>