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Vadapav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chart!PivotTable6</c:name>
    <c:fmtId val="8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4000"/>
                  <a:satMod val="103000"/>
                  <a:lumMod val="102000"/>
                </a:schemeClr>
              </a:gs>
              <a:gs pos="50000">
                <a:schemeClr val="accent1"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shade val="78000"/>
                  <a:satMod val="120000"/>
                  <a:lumMod val="99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chart'!$I$40</c:f>
              <c:strCache>
                <c:ptCount val="1"/>
                <c:pt idx="0">
                  <c:v>Product of Distance From Your Shop (km)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chart'!$H$41:$H$45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'Pivot chart'!$I$41:$I$45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33727680"/>
        <c:axId val="133723328"/>
      </c:barChart>
      <c:lineChart>
        <c:grouping val="standard"/>
        <c:varyColors val="0"/>
        <c:ser>
          <c:idx val="1"/>
          <c:order val="1"/>
          <c:tx>
            <c:strRef>
              <c:f>'Pivot chart'!$J$40</c:f>
              <c:strCache>
                <c:ptCount val="1"/>
                <c:pt idx="0">
                  <c:v>Count of Shops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chart'!$H$41:$H$45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'Pivot chart'!$J$41:$J$45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3727680"/>
        <c:axId val="133723328"/>
      </c:lineChart>
      <c:catAx>
        <c:axId val="1337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23328"/>
        <c:crosses val="autoZero"/>
        <c:auto val="1"/>
        <c:lblAlgn val="ctr"/>
        <c:lblOffset val="100"/>
        <c:noMultiLvlLbl val="0"/>
      </c:catAx>
      <c:valAx>
        <c:axId val="13372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chart!PivotTable16</c:name>
    <c:fmtId val="7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chart'!$C$55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chart'!$B$56:$B$68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chart'!$C$56:$C$68</c:f>
              <c:numCache>
                <c:formatCode>General</c:formatCode>
                <c:ptCount val="12"/>
                <c:pt idx="0">
                  <c:v>55</c:v>
                </c:pt>
                <c:pt idx="1">
                  <c:v>65</c:v>
                </c:pt>
                <c:pt idx="2">
                  <c:v>65</c:v>
                </c:pt>
                <c:pt idx="3">
                  <c:v>55</c:v>
                </c:pt>
                <c:pt idx="4">
                  <c:v>65</c:v>
                </c:pt>
                <c:pt idx="5">
                  <c:v>70</c:v>
                </c:pt>
                <c:pt idx="6">
                  <c:v>55</c:v>
                </c:pt>
                <c:pt idx="7">
                  <c:v>55</c:v>
                </c:pt>
                <c:pt idx="8">
                  <c:v>70</c:v>
                </c:pt>
                <c:pt idx="9">
                  <c:v>65</c:v>
                </c:pt>
                <c:pt idx="10">
                  <c:v>55</c:v>
                </c:pt>
                <c:pt idx="11">
                  <c:v>70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8318944"/>
        <c:axId val="138316224"/>
      </c:lineChart>
      <c:catAx>
        <c:axId val="13831894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8316224"/>
        <c:crosses val="autoZero"/>
        <c:auto val="1"/>
        <c:lblAlgn val="ctr"/>
        <c:lblOffset val="100"/>
        <c:noMultiLvlLbl val="0"/>
      </c:catAx>
      <c:valAx>
        <c:axId val="138316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1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chart!PivotTable17</c:name>
    <c:fmtId val="10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0652948381452318"/>
          <c:y val="0.19922024310068037"/>
          <c:w val="0.89347051857677828"/>
          <c:h val="0.76522946767576383"/>
        </c:manualLayout>
      </c:layout>
      <c:lineChart>
        <c:grouping val="standard"/>
        <c:varyColors val="0"/>
        <c:ser>
          <c:idx val="0"/>
          <c:order val="0"/>
          <c:tx>
            <c:strRef>
              <c:f>'Pivot chart'!$F$6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chart'!$E$7:$E$19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chart'!$F$7:$F$19</c:f>
              <c:numCache>
                <c:formatCode>General</c:formatCode>
                <c:ptCount val="12"/>
                <c:pt idx="0">
                  <c:v>40</c:v>
                </c:pt>
                <c:pt idx="1">
                  <c:v>30</c:v>
                </c:pt>
                <c:pt idx="2">
                  <c:v>35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40</c:v>
                </c:pt>
                <c:pt idx="7">
                  <c:v>35</c:v>
                </c:pt>
                <c:pt idx="8">
                  <c:v>40</c:v>
                </c:pt>
                <c:pt idx="9">
                  <c:v>30</c:v>
                </c:pt>
                <c:pt idx="10">
                  <c:v>40</c:v>
                </c:pt>
                <c:pt idx="11">
                  <c:v>40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1868496"/>
        <c:axId val="301866320"/>
      </c:lineChart>
      <c:catAx>
        <c:axId val="30186849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1866320"/>
        <c:crosses val="autoZero"/>
        <c:auto val="1"/>
        <c:lblAlgn val="ctr"/>
        <c:lblOffset val="100"/>
        <c:noMultiLvlLbl val="0"/>
      </c:catAx>
      <c:valAx>
        <c:axId val="3018663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8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</c:name>
    <c:fmtId val="4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chart'!$O$4:$O$16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chart'!$P$4:$P$16</c:f>
              <c:numCache>
                <c:formatCode>General</c:formatCode>
                <c:ptCount val="12"/>
                <c:pt idx="0">
                  <c:v>4.7</c:v>
                </c:pt>
                <c:pt idx="1">
                  <c:v>4.2</c:v>
                </c:pt>
                <c:pt idx="2">
                  <c:v>3.7</c:v>
                </c:pt>
                <c:pt idx="3">
                  <c:v>5</c:v>
                </c:pt>
                <c:pt idx="4">
                  <c:v>4.2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4.8</c:v>
                </c:pt>
                <c:pt idx="9">
                  <c:v>5</c:v>
                </c:pt>
                <c:pt idx="10">
                  <c:v>3.7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4031280"/>
        <c:axId val="44031824"/>
      </c:barChart>
      <c:catAx>
        <c:axId val="44031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031824"/>
        <c:crosses val="autoZero"/>
        <c:auto val="1"/>
        <c:lblAlgn val="ctr"/>
        <c:lblOffset val="100"/>
        <c:noMultiLvlLbl val="0"/>
      </c:catAx>
      <c:valAx>
        <c:axId val="4403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03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</c:name>
    <c:fmtId val="4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chart'!$O$4:$O$16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chart'!$P$4:$P$16</c:f>
              <c:numCache>
                <c:formatCode>General</c:formatCode>
                <c:ptCount val="12"/>
                <c:pt idx="0">
                  <c:v>4.7</c:v>
                </c:pt>
                <c:pt idx="1">
                  <c:v>4.2</c:v>
                </c:pt>
                <c:pt idx="2">
                  <c:v>3.7</c:v>
                </c:pt>
                <c:pt idx="3">
                  <c:v>5</c:v>
                </c:pt>
                <c:pt idx="4">
                  <c:v>4.2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4.8</c:v>
                </c:pt>
                <c:pt idx="9">
                  <c:v>5</c:v>
                </c:pt>
                <c:pt idx="10">
                  <c:v>3.7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04484032"/>
        <c:axId val="2004487840"/>
      </c:barChart>
      <c:catAx>
        <c:axId val="200448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4487840"/>
        <c:crosses val="autoZero"/>
        <c:auto val="1"/>
        <c:lblAlgn val="ctr"/>
        <c:lblOffset val="100"/>
        <c:noMultiLvlLbl val="0"/>
      </c:catAx>
      <c:valAx>
        <c:axId val="2004487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448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chart!PivotTable19</c:name>
    <c:fmtId val="8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0739412412158157"/>
          <c:y val="6.2262960117923059E-2"/>
          <c:w val="0.89172031565203491"/>
          <c:h val="0.9102103099632527"/>
        </c:manualLayout>
      </c:layout>
      <c:lineChart>
        <c:grouping val="standard"/>
        <c:varyColors val="0"/>
        <c:ser>
          <c:idx val="0"/>
          <c:order val="0"/>
          <c:tx>
            <c:strRef>
              <c:f>'Pivot chart'!$F$39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chart'!$E$40:$E$52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chart'!$F$40:$F$52</c:f>
              <c:numCache>
                <c:formatCode>General</c:formatCode>
                <c:ptCount val="12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028560"/>
        <c:axId val="44028016"/>
      </c:lineChart>
      <c:catAx>
        <c:axId val="4402856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028016"/>
        <c:crosses val="autoZero"/>
        <c:auto val="1"/>
        <c:lblAlgn val="ctr"/>
        <c:lblOffset val="100"/>
        <c:noMultiLvlLbl val="0"/>
      </c:catAx>
      <c:valAx>
        <c:axId val="440280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2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chart!PivotTable18</c:name>
    <c:fmtId val="8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0820472440944882"/>
          <c:y val="0.15124671916010499"/>
          <c:w val="0.89179527559055116"/>
          <c:h val="0.79335192475940508"/>
        </c:manualLayout>
      </c:layout>
      <c:lineChart>
        <c:grouping val="standard"/>
        <c:varyColors val="0"/>
        <c:ser>
          <c:idx val="0"/>
          <c:order val="0"/>
          <c:tx>
            <c:strRef>
              <c:f>'Pivot chart'!$F$22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chart'!$E$23:$E$35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chart'!$F$23:$F$35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15</c:v>
                </c:pt>
                <c:pt idx="4">
                  <c:v>20</c:v>
                </c:pt>
                <c:pt idx="5">
                  <c:v>18</c:v>
                </c:pt>
                <c:pt idx="6">
                  <c:v>18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8322208"/>
        <c:axId val="138322752"/>
      </c:lineChart>
      <c:catAx>
        <c:axId val="13832220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8322752"/>
        <c:crosses val="autoZero"/>
        <c:auto val="1"/>
        <c:lblAlgn val="ctr"/>
        <c:lblOffset val="100"/>
        <c:noMultiLvlLbl val="0"/>
      </c:catAx>
      <c:valAx>
        <c:axId val="1383227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2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</c:name>
    <c:fmtId val="5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6510879369435218E-2"/>
          <c:y val="0.12762498706902922"/>
          <c:w val="0.92735213077448508"/>
          <c:h val="0.83483825202831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chart'!$O$4:$O$16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chart'!$P$4:$P$16</c:f>
              <c:numCache>
                <c:formatCode>General</c:formatCode>
                <c:ptCount val="12"/>
                <c:pt idx="0">
                  <c:v>4.7</c:v>
                </c:pt>
                <c:pt idx="1">
                  <c:v>4.2</c:v>
                </c:pt>
                <c:pt idx="2">
                  <c:v>3.7</c:v>
                </c:pt>
                <c:pt idx="3">
                  <c:v>5</c:v>
                </c:pt>
                <c:pt idx="4">
                  <c:v>4.2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4.8</c:v>
                </c:pt>
                <c:pt idx="9">
                  <c:v>5</c:v>
                </c:pt>
                <c:pt idx="10">
                  <c:v>3.7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3764592"/>
        <c:axId val="363765680"/>
      </c:barChart>
      <c:catAx>
        <c:axId val="363764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3765680"/>
        <c:crosses val="autoZero"/>
        <c:auto val="1"/>
        <c:lblAlgn val="ctr"/>
        <c:lblOffset val="100"/>
        <c:noMultiLvlLbl val="0"/>
      </c:catAx>
      <c:valAx>
        <c:axId val="363765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376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</c:name>
    <c:fmtId val="6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6510879369435218E-2"/>
          <c:y val="0.1951911566938094"/>
          <c:w val="0.92735213077448508"/>
          <c:h val="0.76727208240353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chart'!$O$4:$O$16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chart'!$P$4:$P$16</c:f>
              <c:numCache>
                <c:formatCode>General</c:formatCode>
                <c:ptCount val="12"/>
                <c:pt idx="0">
                  <c:v>4.7</c:v>
                </c:pt>
                <c:pt idx="1">
                  <c:v>4.2</c:v>
                </c:pt>
                <c:pt idx="2">
                  <c:v>3.7</c:v>
                </c:pt>
                <c:pt idx="3">
                  <c:v>5</c:v>
                </c:pt>
                <c:pt idx="4">
                  <c:v>4.2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4.8</c:v>
                </c:pt>
                <c:pt idx="9">
                  <c:v>5</c:v>
                </c:pt>
                <c:pt idx="10">
                  <c:v>3.7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3722784"/>
        <c:axId val="133729312"/>
      </c:barChart>
      <c:catAx>
        <c:axId val="133722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729312"/>
        <c:crosses val="autoZero"/>
        <c:auto val="1"/>
        <c:lblAlgn val="ctr"/>
        <c:lblOffset val="100"/>
        <c:noMultiLvlLbl val="0"/>
      </c:catAx>
      <c:valAx>
        <c:axId val="133729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72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chart!PivotTable20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chart'!$J$12:$J$13</c:f>
              <c:strCache>
                <c:ptCount val="1"/>
                <c:pt idx="0">
                  <c:v>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chart'!$I$14:$I$26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chart'!$J$14:$J$26</c:f>
              <c:numCache>
                <c:formatCode>General</c:formatCode>
                <c:ptCount val="12"/>
                <c:pt idx="1">
                  <c:v>4.2</c:v>
                </c:pt>
                <c:pt idx="2">
                  <c:v>3.7</c:v>
                </c:pt>
                <c:pt idx="8">
                  <c:v>4.8</c:v>
                </c:pt>
              </c:numCache>
            </c:numRef>
          </c:val>
        </c:ser>
        <c:ser>
          <c:idx val="1"/>
          <c:order val="1"/>
          <c:tx>
            <c:strRef>
              <c:f>'Pivot chart'!$K$12:$K$13</c:f>
              <c:strCache>
                <c:ptCount val="1"/>
                <c:pt idx="0">
                  <c:v>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chart'!$I$14:$I$26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chart'!$K$14:$K$26</c:f>
              <c:numCache>
                <c:formatCode>General</c:formatCode>
                <c:ptCount val="12"/>
                <c:pt idx="0">
                  <c:v>4.7</c:v>
                </c:pt>
                <c:pt idx="4">
                  <c:v>4.2</c:v>
                </c:pt>
                <c:pt idx="5">
                  <c:v>5</c:v>
                </c:pt>
                <c:pt idx="9">
                  <c:v>5</c:v>
                </c:pt>
                <c:pt idx="10">
                  <c:v>3.7</c:v>
                </c:pt>
              </c:numCache>
            </c:numRef>
          </c:val>
        </c:ser>
        <c:ser>
          <c:idx val="2"/>
          <c:order val="2"/>
          <c:tx>
            <c:strRef>
              <c:f>'Pivot chart'!$L$12:$L$13</c:f>
              <c:strCache>
                <c:ptCount val="1"/>
                <c:pt idx="0">
                  <c:v>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chart'!$I$14:$I$26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chart'!$L$14:$L$26</c:f>
              <c:numCache>
                <c:formatCode>General</c:formatCode>
                <c:ptCount val="12"/>
                <c:pt idx="11">
                  <c:v>4</c:v>
                </c:pt>
              </c:numCache>
            </c:numRef>
          </c:val>
        </c:ser>
        <c:ser>
          <c:idx val="3"/>
          <c:order val="3"/>
          <c:tx>
            <c:strRef>
              <c:f>'Pivot chart'!$M$12:$M$13</c:f>
              <c:strCache>
                <c:ptCount val="1"/>
                <c:pt idx="0">
                  <c:v>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chart'!$I$14:$I$26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chart'!$M$14:$M$26</c:f>
              <c:numCache>
                <c:formatCode>General</c:formatCode>
                <c:ptCount val="12"/>
                <c:pt idx="3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7276640"/>
        <c:axId val="137273376"/>
      </c:barChart>
      <c:catAx>
        <c:axId val="1372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73376"/>
        <c:crosses val="autoZero"/>
        <c:auto val="1"/>
        <c:lblAlgn val="ctr"/>
        <c:lblOffset val="100"/>
        <c:noMultiLvlLbl val="0"/>
      </c:catAx>
      <c:valAx>
        <c:axId val="13727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7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chart!PivotTable6</c:name>
    <c:fmtId val="9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4000"/>
                  <a:satMod val="103000"/>
                  <a:lumMod val="102000"/>
                </a:schemeClr>
              </a:gs>
              <a:gs pos="50000">
                <a:schemeClr val="accent1"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shade val="78000"/>
                  <a:satMod val="120000"/>
                  <a:lumMod val="99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chart'!$I$40</c:f>
              <c:strCache>
                <c:ptCount val="1"/>
                <c:pt idx="0">
                  <c:v>Product of Distance From Your Shop (km)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chart'!$H$41:$H$45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'Pivot chart'!$I$41:$I$45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44686784"/>
        <c:axId val="144687872"/>
      </c:barChart>
      <c:lineChart>
        <c:grouping val="standard"/>
        <c:varyColors val="0"/>
        <c:ser>
          <c:idx val="1"/>
          <c:order val="1"/>
          <c:tx>
            <c:strRef>
              <c:f>'Pivot chart'!$J$40</c:f>
              <c:strCache>
                <c:ptCount val="1"/>
                <c:pt idx="0">
                  <c:v>Count of Shops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chart'!$H$41:$H$45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'Pivot chart'!$J$41:$J$45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686784"/>
        <c:axId val="144687872"/>
      </c:lineChart>
      <c:catAx>
        <c:axId val="14468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87872"/>
        <c:crosses val="autoZero"/>
        <c:auto val="1"/>
        <c:lblAlgn val="ctr"/>
        <c:lblOffset val="100"/>
        <c:noMultiLvlLbl val="0"/>
      </c:catAx>
      <c:valAx>
        <c:axId val="14468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8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chart!PivotTable13</c:name>
    <c:fmtId val="9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8.4102224064097245E-2"/>
          <c:y val="8.7623369640822818E-2"/>
          <c:w val="0.91231827600497295"/>
          <c:h val="0.87799480390571838"/>
        </c:manualLayout>
      </c:layout>
      <c:lineChart>
        <c:grouping val="standard"/>
        <c:varyColors val="0"/>
        <c:ser>
          <c:idx val="0"/>
          <c:order val="0"/>
          <c:tx>
            <c:strRef>
              <c:f>'Pivot chart'!$C$6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chart'!$B$7:$B$19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chart'!$C$7:$C$19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45</c:v>
                </c:pt>
                <c:pt idx="3">
                  <c:v>50</c:v>
                </c:pt>
                <c:pt idx="4">
                  <c:v>55</c:v>
                </c:pt>
                <c:pt idx="5">
                  <c:v>55</c:v>
                </c:pt>
                <c:pt idx="6">
                  <c:v>50</c:v>
                </c:pt>
                <c:pt idx="7">
                  <c:v>45</c:v>
                </c:pt>
                <c:pt idx="8">
                  <c:v>55</c:v>
                </c:pt>
                <c:pt idx="9">
                  <c:v>50</c:v>
                </c:pt>
                <c:pt idx="10">
                  <c:v>45</c:v>
                </c:pt>
                <c:pt idx="11">
                  <c:v>55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686240"/>
        <c:axId val="144687328"/>
      </c:lineChart>
      <c:catAx>
        <c:axId val="14468624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4687328"/>
        <c:crosses val="autoZero"/>
        <c:auto val="1"/>
        <c:lblAlgn val="ctr"/>
        <c:lblOffset val="100"/>
        <c:noMultiLvlLbl val="0"/>
      </c:catAx>
      <c:valAx>
        <c:axId val="1446873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8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</c:name>
    <c:fmtId val="4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chart'!$O$4:$O$16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chart'!$P$4:$P$16</c:f>
              <c:numCache>
                <c:formatCode>General</c:formatCode>
                <c:ptCount val="12"/>
                <c:pt idx="0">
                  <c:v>4.7</c:v>
                </c:pt>
                <c:pt idx="1">
                  <c:v>4.2</c:v>
                </c:pt>
                <c:pt idx="2">
                  <c:v>3.7</c:v>
                </c:pt>
                <c:pt idx="3">
                  <c:v>5</c:v>
                </c:pt>
                <c:pt idx="4">
                  <c:v>4.2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4.8</c:v>
                </c:pt>
                <c:pt idx="9">
                  <c:v>5</c:v>
                </c:pt>
                <c:pt idx="10">
                  <c:v>3.7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7274464"/>
        <c:axId val="137276096"/>
      </c:barChart>
      <c:catAx>
        <c:axId val="137274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76096"/>
        <c:crosses val="autoZero"/>
        <c:auto val="1"/>
        <c:lblAlgn val="ctr"/>
        <c:lblOffset val="100"/>
        <c:noMultiLvlLbl val="0"/>
      </c:catAx>
      <c:valAx>
        <c:axId val="13727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7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chart!PivotTable14</c:name>
    <c:fmtId val="7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chart'!$C$22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chart'!$B$23:$B$35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chart'!$C$23:$C$35</c:f>
              <c:numCache>
                <c:formatCode>General</c:formatCode>
                <c:ptCount val="12"/>
                <c:pt idx="0">
                  <c:v>30</c:v>
                </c:pt>
                <c:pt idx="1">
                  <c:v>30</c:v>
                </c:pt>
                <c:pt idx="2">
                  <c:v>25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25</c:v>
                </c:pt>
                <c:pt idx="7">
                  <c:v>25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599312"/>
        <c:axId val="213603664"/>
      </c:lineChart>
      <c:catAx>
        <c:axId val="213599312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3603664"/>
        <c:crosses val="autoZero"/>
        <c:auto val="1"/>
        <c:lblAlgn val="ctr"/>
        <c:lblOffset val="100"/>
        <c:noMultiLvlLbl val="0"/>
      </c:catAx>
      <c:valAx>
        <c:axId val="2136036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9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chart!PivotTable15</c:name>
    <c:fmtId val="8"/>
  </c:pivotSource>
  <c:chart>
    <c:autoTitleDeleted val="1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1157757134689179"/>
          <c:y val="8.0648652241192581E-2"/>
          <c:w val="0.88693300980233458"/>
          <c:h val="0.85675632777864985"/>
        </c:manualLayout>
      </c:layout>
      <c:lineChart>
        <c:grouping val="standard"/>
        <c:varyColors val="0"/>
        <c:ser>
          <c:idx val="0"/>
          <c:order val="0"/>
          <c:tx>
            <c:strRef>
              <c:f>'Pivot chart'!$C$39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chart'!$B$40:$B$52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chart'!$C$40:$C$52</c:f>
              <c:numCache>
                <c:formatCode>General</c:formatCode>
                <c:ptCount val="12"/>
                <c:pt idx="0">
                  <c:v>30</c:v>
                </c:pt>
                <c:pt idx="1">
                  <c:v>35</c:v>
                </c:pt>
                <c:pt idx="2">
                  <c:v>25</c:v>
                </c:pt>
                <c:pt idx="3">
                  <c:v>25</c:v>
                </c:pt>
                <c:pt idx="4">
                  <c:v>35</c:v>
                </c:pt>
                <c:pt idx="5">
                  <c:v>25</c:v>
                </c:pt>
                <c:pt idx="6">
                  <c:v>30</c:v>
                </c:pt>
                <c:pt idx="7">
                  <c:v>30</c:v>
                </c:pt>
                <c:pt idx="8">
                  <c:v>35</c:v>
                </c:pt>
                <c:pt idx="9">
                  <c:v>25</c:v>
                </c:pt>
                <c:pt idx="10">
                  <c:v>30</c:v>
                </c:pt>
                <c:pt idx="11">
                  <c:v>35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605296"/>
        <c:axId val="213600400"/>
      </c:lineChart>
      <c:catAx>
        <c:axId val="21360529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3600400"/>
        <c:crosses val="autoZero"/>
        <c:auto val="1"/>
        <c:lblAlgn val="ctr"/>
        <c:lblOffset val="100"/>
        <c:noMultiLvlLbl val="0"/>
      </c:catAx>
      <c:valAx>
        <c:axId val="2136004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0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chart'!$O$4:$O$16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chart'!$P$4:$P$16</c:f>
              <c:numCache>
                <c:formatCode>General</c:formatCode>
                <c:ptCount val="12"/>
                <c:pt idx="0">
                  <c:v>4.7</c:v>
                </c:pt>
                <c:pt idx="1">
                  <c:v>4.2</c:v>
                </c:pt>
                <c:pt idx="2">
                  <c:v>3.7</c:v>
                </c:pt>
                <c:pt idx="3">
                  <c:v>5</c:v>
                </c:pt>
                <c:pt idx="4">
                  <c:v>4.2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4.8</c:v>
                </c:pt>
                <c:pt idx="9">
                  <c:v>5</c:v>
                </c:pt>
                <c:pt idx="10">
                  <c:v>3.7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3734208"/>
        <c:axId val="133728224"/>
      </c:barChart>
      <c:catAx>
        <c:axId val="13373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728224"/>
        <c:crosses val="autoZero"/>
        <c:auto val="1"/>
        <c:lblAlgn val="ctr"/>
        <c:lblOffset val="100"/>
        <c:noMultiLvlLbl val="0"/>
      </c:catAx>
      <c:valAx>
        <c:axId val="133728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73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[Vadapav.xlsx]Pivot chart!PivotTable2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chart'!$O$4:$O$16</c:f>
              <c:strCache>
                <c:ptCount val="12"/>
                <c:pt idx="0">
                  <c:v>BIGG VADAPAV</c:v>
                </c:pt>
                <c:pt idx="1">
                  <c:v>Garden Vadapav</c:v>
                </c:pt>
                <c:pt idx="2">
                  <c:v>Joshi Wadewale</c:v>
                </c:pt>
                <c:pt idx="3">
                  <c:v>Karjat Special Vadapav</c:v>
                </c:pt>
                <c:pt idx="4">
                  <c:v>Karjat Vadapav</c:v>
                </c:pt>
                <c:pt idx="5">
                  <c:v>Mr Wada pav Deccan bus stop</c:v>
                </c:pt>
                <c:pt idx="6">
                  <c:v>Nityanand Vada Pav</c:v>
                </c:pt>
                <c:pt idx="7">
                  <c:v>Shiv Vadapav Center</c:v>
                </c:pt>
                <c:pt idx="8">
                  <c:v>SHREEKRUSHNA'S VADAPAV</c:v>
                </c:pt>
                <c:pt idx="9">
                  <c:v>Shrimant Vadapav</c:v>
                </c:pt>
                <c:pt idx="10">
                  <c:v>Sir Misal</c:v>
                </c:pt>
                <c:pt idx="11">
                  <c:v>The Vadapav Express</c:v>
                </c:pt>
              </c:strCache>
            </c:strRef>
          </c:cat>
          <c:val>
            <c:numRef>
              <c:f>'Pivot chart'!$P$4:$P$16</c:f>
              <c:numCache>
                <c:formatCode>General</c:formatCode>
                <c:ptCount val="12"/>
                <c:pt idx="0">
                  <c:v>4.7</c:v>
                </c:pt>
                <c:pt idx="1">
                  <c:v>4.2</c:v>
                </c:pt>
                <c:pt idx="2">
                  <c:v>3.7</c:v>
                </c:pt>
                <c:pt idx="3">
                  <c:v>5</c:v>
                </c:pt>
                <c:pt idx="4">
                  <c:v>4.2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4.8</c:v>
                </c:pt>
                <c:pt idx="9">
                  <c:v>5</c:v>
                </c:pt>
                <c:pt idx="10">
                  <c:v>3.7</c:v>
                </c:pt>
                <c:pt idx="11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1595536"/>
        <c:axId val="211597168"/>
      </c:barChart>
      <c:catAx>
        <c:axId val="211595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597168"/>
        <c:crosses val="autoZero"/>
        <c:auto val="1"/>
        <c:lblAlgn val="ctr"/>
        <c:lblOffset val="100"/>
        <c:noMultiLvlLbl val="0"/>
      </c:catAx>
      <c:valAx>
        <c:axId val="211597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59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822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528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79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2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5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8390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E8CD77-E3E0-428F-9BD3-3B2E4C3C7A08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E87F95-41C8-4509-A915-8D8E5171F2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835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CASE STUDY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TRIDIBESH SASTRI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7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464" y="257577"/>
            <a:ext cx="10178322" cy="6600423"/>
          </a:xfrm>
        </p:spPr>
        <p:txBody>
          <a:bodyPr>
            <a:normAutofit/>
          </a:bodyPr>
          <a:lstStyle/>
          <a:p>
            <a:r>
              <a:rPr lang="en-US" sz="2800" dirty="0"/>
              <a:t>Big Royal </a:t>
            </a:r>
            <a:r>
              <a:rPr lang="en-US" sz="2800" dirty="0" err="1"/>
              <a:t>Vadapav</a:t>
            </a:r>
            <a:r>
              <a:rPr lang="en-US" sz="2800" dirty="0"/>
              <a:t> </a:t>
            </a:r>
            <a:r>
              <a:rPr lang="en-US" dirty="0"/>
              <a:t>in</a:t>
            </a:r>
            <a:r>
              <a:rPr lang="en-US" sz="2400" dirty="0" smtClean="0"/>
              <a:t> </a:t>
            </a:r>
            <a:r>
              <a:rPr lang="en-US" dirty="0"/>
              <a:t>the market </a:t>
            </a:r>
          </a:p>
          <a:p>
            <a:pPr marL="0" indent="0">
              <a:buNone/>
            </a:pPr>
            <a:r>
              <a:rPr lang="en-US" dirty="0"/>
              <a:t>        this </a:t>
            </a:r>
            <a:r>
              <a:rPr lang="en-US" dirty="0" err="1"/>
              <a:t>vadapav</a:t>
            </a:r>
            <a:r>
              <a:rPr lang="en-US" dirty="0"/>
              <a:t> have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55 –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70 </a:t>
            </a:r>
            <a:r>
              <a:rPr lang="en-US" dirty="0"/>
              <a:t>pricing range</a:t>
            </a:r>
          </a:p>
          <a:p>
            <a:pPr marL="0" indent="0">
              <a:buNone/>
            </a:pPr>
            <a:r>
              <a:rPr lang="en-US" dirty="0"/>
              <a:t>        where our main competitor sale it at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70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So we should make our maximum price </a:t>
            </a:r>
            <a:r>
              <a:rPr lang="en-US" dirty="0" smtClean="0"/>
              <a:t>65/-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As shown in the graph high rating shops are also </a:t>
            </a:r>
          </a:p>
          <a:p>
            <a:pPr marL="0" indent="0">
              <a:buNone/>
            </a:pPr>
            <a:r>
              <a:rPr lang="en-US" dirty="0"/>
              <a:t>       sale these </a:t>
            </a:r>
            <a:r>
              <a:rPr lang="en-US" dirty="0" err="1"/>
              <a:t>vadapav</a:t>
            </a:r>
            <a:r>
              <a:rPr lang="en-US" dirty="0"/>
              <a:t> </a:t>
            </a:r>
            <a:r>
              <a:rPr lang="en-US" dirty="0" smtClean="0"/>
              <a:t>at 55/- &amp; 70/- also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/>
              <a:t>Big </a:t>
            </a:r>
            <a:r>
              <a:rPr lang="en-US" sz="2800" dirty="0" err="1"/>
              <a:t>Varit</a:t>
            </a:r>
            <a:r>
              <a:rPr lang="en-US" sz="2800" dirty="0"/>
              <a:t> </a:t>
            </a:r>
            <a:r>
              <a:rPr lang="en-US" sz="2800" dirty="0" err="1" smtClean="0"/>
              <a:t>Vadapav</a:t>
            </a:r>
            <a:r>
              <a:rPr lang="en-US" sz="2800" dirty="0" smtClean="0"/>
              <a:t> </a:t>
            </a:r>
            <a:r>
              <a:rPr lang="en-US" dirty="0"/>
              <a:t>in</a:t>
            </a:r>
            <a:r>
              <a:rPr lang="en-US" sz="2400" dirty="0"/>
              <a:t> </a:t>
            </a:r>
            <a:r>
              <a:rPr lang="en-US" dirty="0"/>
              <a:t>the market </a:t>
            </a:r>
          </a:p>
          <a:p>
            <a:pPr marL="0" indent="0">
              <a:buNone/>
            </a:pPr>
            <a:r>
              <a:rPr lang="en-US" dirty="0"/>
              <a:t>        this </a:t>
            </a:r>
            <a:r>
              <a:rPr lang="en-US" dirty="0" err="1"/>
              <a:t>vadapav</a:t>
            </a:r>
            <a:r>
              <a:rPr lang="en-US" dirty="0"/>
              <a:t> have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40 </a:t>
            </a:r>
            <a:r>
              <a:rPr lang="en-US" dirty="0"/>
              <a:t>– 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30 </a:t>
            </a:r>
            <a:r>
              <a:rPr lang="en-US" dirty="0"/>
              <a:t>pricing range</a:t>
            </a:r>
          </a:p>
          <a:p>
            <a:pPr marL="0" indent="0">
              <a:buNone/>
            </a:pPr>
            <a:r>
              <a:rPr lang="en-US" dirty="0"/>
              <a:t>        where our main competitor sale it at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40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So we should make our maximum price </a:t>
            </a:r>
            <a:r>
              <a:rPr lang="en-US" dirty="0" smtClean="0"/>
              <a:t>35/-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As shown in the graph high rating shops are also </a:t>
            </a:r>
          </a:p>
          <a:p>
            <a:pPr marL="0" indent="0">
              <a:buNone/>
            </a:pPr>
            <a:r>
              <a:rPr lang="en-US" dirty="0"/>
              <a:t>       sale these </a:t>
            </a:r>
            <a:r>
              <a:rPr lang="en-US" dirty="0" err="1"/>
              <a:t>vadapav</a:t>
            </a:r>
            <a:r>
              <a:rPr lang="en-US" dirty="0"/>
              <a:t> </a:t>
            </a:r>
            <a:r>
              <a:rPr lang="en-US" dirty="0" smtClean="0"/>
              <a:t>at 30/- &amp; 40/- also.</a:t>
            </a:r>
            <a:endParaRPr lang="en-US" dirty="0"/>
          </a:p>
          <a:p>
            <a:endParaRPr lang="en-US" sz="3200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830398"/>
              </p:ext>
            </p:extLst>
          </p:nvPr>
        </p:nvGraphicFramePr>
        <p:xfrm>
          <a:off x="7390864" y="400183"/>
          <a:ext cx="4058454" cy="251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049785"/>
              </p:ext>
            </p:extLst>
          </p:nvPr>
        </p:nvGraphicFramePr>
        <p:xfrm>
          <a:off x="7390864" y="3799268"/>
          <a:ext cx="4058454" cy="249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55501"/>
              </p:ext>
            </p:extLst>
          </p:nvPr>
        </p:nvGraphicFramePr>
        <p:xfrm>
          <a:off x="7701562" y="2910624"/>
          <a:ext cx="364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66717"/>
              </p:ext>
            </p:extLst>
          </p:nvPr>
        </p:nvGraphicFramePr>
        <p:xfrm>
          <a:off x="7804594" y="6297769"/>
          <a:ext cx="3644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  <a:gridCol w="30372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168668"/>
              </p:ext>
            </p:extLst>
          </p:nvPr>
        </p:nvGraphicFramePr>
        <p:xfrm>
          <a:off x="7598535" y="1313645"/>
          <a:ext cx="3845949" cy="169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297400"/>
              </p:ext>
            </p:extLst>
          </p:nvPr>
        </p:nvGraphicFramePr>
        <p:xfrm>
          <a:off x="7701562" y="4850921"/>
          <a:ext cx="3845954" cy="154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0986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616" y="225381"/>
            <a:ext cx="10178322" cy="6471633"/>
          </a:xfrm>
        </p:spPr>
        <p:txBody>
          <a:bodyPr/>
          <a:lstStyle/>
          <a:p>
            <a:r>
              <a:rPr lang="en-US" sz="2800" dirty="0"/>
              <a:t>Only Vada </a:t>
            </a:r>
            <a:r>
              <a:rPr lang="en-US" dirty="0" smtClean="0"/>
              <a:t>in</a:t>
            </a:r>
            <a:r>
              <a:rPr lang="en-US" sz="2400" dirty="0" smtClean="0"/>
              <a:t> </a:t>
            </a:r>
            <a:r>
              <a:rPr lang="en-US" dirty="0"/>
              <a:t>the market </a:t>
            </a:r>
          </a:p>
          <a:p>
            <a:pPr marL="0" indent="0">
              <a:buNone/>
            </a:pPr>
            <a:r>
              <a:rPr lang="en-US" dirty="0"/>
              <a:t>        this </a:t>
            </a:r>
            <a:r>
              <a:rPr lang="en-US" dirty="0" err="1"/>
              <a:t>vadapav</a:t>
            </a:r>
            <a:r>
              <a:rPr lang="en-US" dirty="0"/>
              <a:t> have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15 </a:t>
            </a:r>
            <a:r>
              <a:rPr lang="en-US" dirty="0"/>
              <a:t>– 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20 </a:t>
            </a:r>
            <a:r>
              <a:rPr lang="en-US" dirty="0"/>
              <a:t>pricing range</a:t>
            </a:r>
          </a:p>
          <a:p>
            <a:pPr marL="0" indent="0">
              <a:buNone/>
            </a:pPr>
            <a:r>
              <a:rPr lang="en-US" dirty="0"/>
              <a:t>        where our main competitor sale it at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20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So we should make our maximum price </a:t>
            </a:r>
            <a:r>
              <a:rPr lang="en-US" dirty="0" smtClean="0"/>
              <a:t>20/-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As shown in the graph high rating shops are also </a:t>
            </a:r>
          </a:p>
          <a:p>
            <a:pPr marL="0" indent="0">
              <a:buNone/>
            </a:pPr>
            <a:r>
              <a:rPr lang="en-US" dirty="0"/>
              <a:t>       sale these </a:t>
            </a:r>
            <a:r>
              <a:rPr lang="en-US" dirty="0" err="1"/>
              <a:t>vadapav</a:t>
            </a:r>
            <a:r>
              <a:rPr lang="en-US" dirty="0"/>
              <a:t> at </a:t>
            </a:r>
            <a:r>
              <a:rPr lang="en-US" dirty="0" smtClean="0"/>
              <a:t>15/- to 20/- </a:t>
            </a:r>
            <a:r>
              <a:rPr lang="en-US" dirty="0"/>
              <a:t>also.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/>
              <a:t>Only </a:t>
            </a:r>
            <a:r>
              <a:rPr lang="en-US" sz="2800" dirty="0" err="1"/>
              <a:t>Pav</a:t>
            </a:r>
            <a:r>
              <a:rPr lang="en-US" sz="2800" dirty="0"/>
              <a:t> </a:t>
            </a:r>
            <a:r>
              <a:rPr lang="en-US" dirty="0"/>
              <a:t>in</a:t>
            </a:r>
            <a:r>
              <a:rPr lang="en-US" sz="2400" dirty="0" smtClean="0"/>
              <a:t> </a:t>
            </a:r>
            <a:r>
              <a:rPr lang="en-US" dirty="0"/>
              <a:t>the market </a:t>
            </a:r>
          </a:p>
          <a:p>
            <a:pPr marL="0" indent="0">
              <a:buNone/>
            </a:pPr>
            <a:r>
              <a:rPr lang="en-US" dirty="0"/>
              <a:t>        this </a:t>
            </a:r>
            <a:r>
              <a:rPr lang="en-US" dirty="0" err="1"/>
              <a:t>vadapav</a:t>
            </a:r>
            <a:r>
              <a:rPr lang="en-US" dirty="0"/>
              <a:t> have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10 </a:t>
            </a:r>
            <a:r>
              <a:rPr lang="en-US" dirty="0"/>
              <a:t>– 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15 </a:t>
            </a:r>
            <a:r>
              <a:rPr lang="en-US" dirty="0"/>
              <a:t>pricing range</a:t>
            </a:r>
          </a:p>
          <a:p>
            <a:pPr marL="0" indent="0">
              <a:buNone/>
            </a:pPr>
            <a:r>
              <a:rPr lang="en-US" dirty="0"/>
              <a:t>        where our main competitor sale it at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So we should make our maximum price </a:t>
            </a:r>
            <a:r>
              <a:rPr lang="en-US" dirty="0" smtClean="0"/>
              <a:t>10/-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As shown in the graph high rating shops are also </a:t>
            </a:r>
          </a:p>
          <a:p>
            <a:pPr marL="0" indent="0">
              <a:buNone/>
            </a:pPr>
            <a:r>
              <a:rPr lang="en-US" dirty="0"/>
              <a:t>       sale these </a:t>
            </a:r>
            <a:r>
              <a:rPr lang="en-US" dirty="0" err="1"/>
              <a:t>vadapav</a:t>
            </a:r>
            <a:r>
              <a:rPr lang="en-US" dirty="0"/>
              <a:t> at </a:t>
            </a:r>
            <a:r>
              <a:rPr lang="en-US" dirty="0" smtClean="0"/>
              <a:t>10/- </a:t>
            </a:r>
            <a:r>
              <a:rPr lang="en-US" dirty="0"/>
              <a:t>&amp; </a:t>
            </a:r>
            <a:r>
              <a:rPr lang="en-US" dirty="0" smtClean="0"/>
              <a:t>15/- </a:t>
            </a:r>
            <a:r>
              <a:rPr lang="en-US" dirty="0"/>
              <a:t>also.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322714"/>
              </p:ext>
            </p:extLst>
          </p:nvPr>
        </p:nvGraphicFramePr>
        <p:xfrm>
          <a:off x="7276563" y="3837905"/>
          <a:ext cx="3947375" cy="240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878835"/>
              </p:ext>
            </p:extLst>
          </p:nvPr>
        </p:nvGraphicFramePr>
        <p:xfrm>
          <a:off x="7276563" y="334851"/>
          <a:ext cx="3947375" cy="2614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039101"/>
              </p:ext>
            </p:extLst>
          </p:nvPr>
        </p:nvGraphicFramePr>
        <p:xfrm>
          <a:off x="7598535" y="1313645"/>
          <a:ext cx="3845949" cy="169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62907"/>
              </p:ext>
            </p:extLst>
          </p:nvPr>
        </p:nvGraphicFramePr>
        <p:xfrm>
          <a:off x="7598534" y="4554580"/>
          <a:ext cx="3845949" cy="169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36615"/>
              </p:ext>
            </p:extLst>
          </p:nvPr>
        </p:nvGraphicFramePr>
        <p:xfrm>
          <a:off x="7701562" y="2910624"/>
          <a:ext cx="3522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29013"/>
              </p:ext>
            </p:extLst>
          </p:nvPr>
        </p:nvGraphicFramePr>
        <p:xfrm>
          <a:off x="7701562" y="6206095"/>
          <a:ext cx="3522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  <a:gridCol w="29353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8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Specificattion</a:t>
            </a:r>
            <a:r>
              <a:rPr lang="en-US" dirty="0" smtClean="0"/>
              <a:t> Makes you Different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adding some marketing strategies like:-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make a new type of  </a:t>
            </a:r>
            <a:r>
              <a:rPr lang="en-US" dirty="0" err="1" smtClean="0"/>
              <a:t>Vadapav</a:t>
            </a:r>
            <a:r>
              <a:rPr lang="en-US" dirty="0" smtClean="0"/>
              <a:t> which is exclusively available in our shop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give some offers like buy thee get one and meal package and family package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make online </a:t>
            </a:r>
            <a:r>
              <a:rPr lang="en-US" dirty="0" err="1" smtClean="0"/>
              <a:t>rasistration</a:t>
            </a:r>
            <a:r>
              <a:rPr lang="en-US" dirty="0" smtClean="0"/>
              <a:t> on </a:t>
            </a:r>
            <a:r>
              <a:rPr lang="en-US" dirty="0"/>
              <a:t>G</a:t>
            </a:r>
            <a:r>
              <a:rPr lang="en-US" dirty="0" smtClean="0"/>
              <a:t>oogle, </a:t>
            </a:r>
            <a:r>
              <a:rPr lang="en-US" dirty="0" err="1"/>
              <a:t>S</a:t>
            </a:r>
            <a:r>
              <a:rPr lang="en-US" dirty="0" err="1" smtClean="0"/>
              <a:t>wiggy</a:t>
            </a:r>
            <a:r>
              <a:rPr lang="en-US" dirty="0" smtClean="0"/>
              <a:t>, </a:t>
            </a:r>
            <a:r>
              <a:rPr lang="en-US" dirty="0" err="1" smtClean="0"/>
              <a:t>Zomato</a:t>
            </a:r>
            <a:r>
              <a:rPr lang="en-US" dirty="0" smtClean="0"/>
              <a:t> like other online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2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Why will the Customer come to your 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We provide services like home delivery.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Customer satisfaction is our first priority.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make a new type of  </a:t>
            </a:r>
            <a:r>
              <a:rPr lang="en-US" dirty="0" err="1"/>
              <a:t>Vadapav</a:t>
            </a:r>
            <a:r>
              <a:rPr lang="en-US" dirty="0"/>
              <a:t> which is exclusively available in our </a:t>
            </a:r>
            <a:r>
              <a:rPr lang="en-US" dirty="0" smtClean="0"/>
              <a:t>shop.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give some offers like buy thee get one and meal package and family package etc.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5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gency FB" panose="020B0503020202020204" pitchFamily="34" charset="0"/>
              </a:rPr>
              <a:t>Case study (introduction)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Problem </a:t>
            </a:r>
            <a:r>
              <a:rPr lang="en-US" sz="2400" b="1" dirty="0" smtClean="0">
                <a:latin typeface="Agency FB" panose="020B0503020202020204" pitchFamily="34" charset="0"/>
              </a:rPr>
              <a:t>Statement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Objective &amp; Methodology</a:t>
            </a:r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Solution description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Impact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A man wants to open a Wada </a:t>
            </a:r>
            <a:r>
              <a:rPr lang="en-US" sz="2800" dirty="0" err="1">
                <a:latin typeface="Agency FB" panose="020B0503020202020204" pitchFamily="34" charset="0"/>
              </a:rPr>
              <a:t>Pav</a:t>
            </a:r>
            <a:r>
              <a:rPr lang="en-US" sz="2800" dirty="0">
                <a:latin typeface="Agency FB" panose="020B0503020202020204" pitchFamily="34" charset="0"/>
              </a:rPr>
              <a:t> Shop near </a:t>
            </a:r>
            <a:r>
              <a:rPr lang="en-US" sz="2800" dirty="0" err="1">
                <a:latin typeface="Agency FB" panose="020B0503020202020204" pitchFamily="34" charset="0"/>
              </a:rPr>
              <a:t>Shivaji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Nagarin</a:t>
            </a:r>
            <a:r>
              <a:rPr lang="en-US" sz="2800" dirty="0">
                <a:latin typeface="Agency FB" panose="020B0503020202020204" pitchFamily="34" charset="0"/>
              </a:rPr>
              <a:t> Pune. He has got </a:t>
            </a:r>
            <a:r>
              <a:rPr lang="en-US" sz="2800" dirty="0" err="1">
                <a:latin typeface="Agency FB" panose="020B0503020202020204" pitchFamily="34" charset="0"/>
              </a:rPr>
              <a:t>alocation</a:t>
            </a:r>
            <a:r>
              <a:rPr lang="en-US" sz="2800" dirty="0">
                <a:latin typeface="Agency FB" panose="020B0503020202020204" pitchFamily="34" charset="0"/>
              </a:rPr>
              <a:t> where there are other 4 more </a:t>
            </a:r>
            <a:r>
              <a:rPr lang="en-US" sz="2800" dirty="0" err="1">
                <a:latin typeface="Agency FB" panose="020B0503020202020204" pitchFamily="34" charset="0"/>
              </a:rPr>
              <a:t>wada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pav</a:t>
            </a:r>
            <a:r>
              <a:rPr lang="en-US" sz="2800" dirty="0">
                <a:latin typeface="Agency FB" panose="020B0503020202020204" pitchFamily="34" charset="0"/>
              </a:rPr>
              <a:t> shops. He is not able to understand what will be the strategy to take over his </a:t>
            </a:r>
            <a:r>
              <a:rPr lang="en-US" sz="2800" dirty="0" smtClean="0">
                <a:latin typeface="Agency FB" panose="020B0503020202020204" pitchFamily="34" charset="0"/>
              </a:rPr>
              <a:t>clients.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hnschrift" panose="020B0502040204020203" pitchFamily="34" charset="0"/>
              </a:rPr>
              <a:t> What </a:t>
            </a:r>
            <a:r>
              <a:rPr lang="en-US" b="1" dirty="0">
                <a:latin typeface="Bahnschrift" panose="020B0502040204020203" pitchFamily="34" charset="0"/>
              </a:rPr>
              <a:t>will be the price of each Wada </a:t>
            </a:r>
            <a:r>
              <a:rPr lang="en-US" b="1" dirty="0" err="1">
                <a:latin typeface="Bahnschrift" panose="020B0502040204020203" pitchFamily="34" charset="0"/>
              </a:rPr>
              <a:t>Pav</a:t>
            </a:r>
            <a:r>
              <a:rPr lang="en-US" b="1" dirty="0">
                <a:latin typeface="Bahnschrift" panose="020B0502040204020203" pitchFamily="34" charset="0"/>
              </a:rPr>
              <a:t>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" panose="020B0502040204020203" pitchFamily="34" charset="0"/>
              </a:rPr>
              <a:t> How will he differentiate from the other competitors?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" panose="020B0502040204020203" pitchFamily="34" charset="0"/>
              </a:rPr>
              <a:t> How will you bring insights when he has no data of his shop?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" panose="020B0502040204020203" pitchFamily="34" charset="0"/>
              </a:rPr>
              <a:t> Why will the Customer come to </a:t>
            </a:r>
            <a:r>
              <a:rPr lang="en-US" b="1" dirty="0">
                <a:latin typeface="Agency FB" panose="020B0503020202020204" pitchFamily="34" charset="0"/>
              </a:rPr>
              <a:t>your</a:t>
            </a:r>
            <a:r>
              <a:rPr lang="en-US" b="1" dirty="0">
                <a:latin typeface="Bahnschrift" panose="020B0502040204020203" pitchFamily="34" charset="0"/>
              </a:rPr>
              <a:t> shop? (What will be the positioning)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2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&amp;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collecting and analyzing the data of the local shops in </a:t>
            </a:r>
            <a:r>
              <a:rPr lang="en-US" dirty="0" err="1"/>
              <a:t>Shivaji</a:t>
            </a:r>
            <a:r>
              <a:rPr lang="en-US" dirty="0"/>
              <a:t> </a:t>
            </a:r>
            <a:r>
              <a:rPr lang="en-US" dirty="0" smtClean="0"/>
              <a:t>Nagar we will predict In which way we should make the location of our client’s shop and what should be the pricing.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Collect the other shops data from various online data sources like google, </a:t>
            </a:r>
            <a:r>
              <a:rPr lang="en-US" dirty="0" err="1" smtClean="0"/>
              <a:t>Zomato</a:t>
            </a:r>
            <a:r>
              <a:rPr lang="en-US" dirty="0" smtClean="0"/>
              <a:t>, </a:t>
            </a:r>
            <a:r>
              <a:rPr lang="en-US" dirty="0" err="1" smtClean="0"/>
              <a:t>Swiggy</a:t>
            </a:r>
            <a:r>
              <a:rPr lang="en-US" dirty="0" smtClean="0"/>
              <a:t>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Analyze and Visualize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Impactful solution.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1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1753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Location</a:t>
            </a:r>
          </a:p>
          <a:p>
            <a:pPr marL="0" indent="0">
              <a:buNone/>
            </a:pPr>
            <a:r>
              <a:rPr lang="en-US" sz="1800" b="1" dirty="0" smtClean="0"/>
              <a:t>In the given Location we found total 12 Vada </a:t>
            </a:r>
            <a:r>
              <a:rPr lang="en-US" sz="1800" b="1" dirty="0" err="1" smtClean="0"/>
              <a:t>pav</a:t>
            </a:r>
            <a:r>
              <a:rPr lang="en-US" sz="1800" b="1" dirty="0" smtClean="0"/>
              <a:t> Shops are already there In 4 km range.</a:t>
            </a:r>
          </a:p>
          <a:p>
            <a:pPr marL="0" indent="0">
              <a:buNone/>
            </a:pPr>
            <a:r>
              <a:rPr lang="en-US" sz="1800" b="1" dirty="0" smtClean="0"/>
              <a:t>We divide them distance wise in 4 Location groups (A,B,C,D)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In the given we can observe that In Location C There is only one Vada </a:t>
            </a:r>
            <a:r>
              <a:rPr lang="en-US" sz="1800" b="1" dirty="0" err="1" smtClean="0"/>
              <a:t>pav</a:t>
            </a:r>
            <a:r>
              <a:rPr lang="en-US" sz="1800" b="1" dirty="0" smtClean="0"/>
              <a:t> shop so we should open the shop in location C. </a:t>
            </a:r>
            <a:endParaRPr lang="en-US" sz="1800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88392"/>
              </p:ext>
            </p:extLst>
          </p:nvPr>
        </p:nvGraphicFramePr>
        <p:xfrm>
          <a:off x="3232597" y="4323679"/>
          <a:ext cx="5486399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60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53" y="611747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Main Competitor</a:t>
            </a:r>
          </a:p>
          <a:p>
            <a:pPr marL="0" indent="0">
              <a:buNone/>
            </a:pPr>
            <a:r>
              <a:rPr lang="en-US" sz="1800" b="1" dirty="0" smtClean="0"/>
              <a:t>We chose the main competitor In the basis of location and rating of those shops.</a:t>
            </a:r>
          </a:p>
          <a:p>
            <a:pPr marL="0" indent="0">
              <a:buNone/>
            </a:pPr>
            <a:r>
              <a:rPr lang="en-US" sz="1800" b="1" dirty="0" smtClean="0"/>
              <a:t>Our main competitor should be our most nearest and highest rating shop.</a:t>
            </a:r>
          </a:p>
          <a:p>
            <a:pPr marL="0" indent="0">
              <a:buNone/>
            </a:pPr>
            <a:r>
              <a:rPr lang="en-US" sz="1800" b="1" dirty="0" smtClean="0"/>
              <a:t>We have to always make our pricing less or equal to our main competitor’s pricing</a:t>
            </a:r>
          </a:p>
          <a:p>
            <a:pPr marL="0" indent="0">
              <a:buNone/>
            </a:pPr>
            <a:r>
              <a:rPr lang="en-US" sz="1800" b="1" dirty="0"/>
              <a:t>t</a:t>
            </a:r>
            <a:r>
              <a:rPr lang="en-US" sz="1800" b="1" dirty="0" smtClean="0"/>
              <a:t>o get the sales.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Here in these 2 graphs shows us that ‘The </a:t>
            </a:r>
            <a:r>
              <a:rPr lang="en-US" sz="1800" b="1" dirty="0" err="1" smtClean="0"/>
              <a:t>Vadapav</a:t>
            </a:r>
            <a:r>
              <a:rPr lang="en-US" sz="1800" b="1" dirty="0" smtClean="0"/>
              <a:t> Express’ is the most nearest shop </a:t>
            </a:r>
          </a:p>
          <a:p>
            <a:pPr marL="0" indent="0">
              <a:buNone/>
            </a:pPr>
            <a:r>
              <a:rPr lang="en-US" sz="1800" b="1" dirty="0"/>
              <a:t>f</a:t>
            </a:r>
            <a:r>
              <a:rPr lang="en-US" sz="1800" b="1" dirty="0" smtClean="0"/>
              <a:t>rom our location and It have 4 star rating. So we should make this our main competitor.</a:t>
            </a:r>
            <a:endParaRPr lang="en-US" sz="1800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568616"/>
              </p:ext>
            </p:extLst>
          </p:nvPr>
        </p:nvGraphicFramePr>
        <p:xfrm>
          <a:off x="1084253" y="4205338"/>
          <a:ext cx="51536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93197"/>
              </p:ext>
            </p:extLst>
          </p:nvPr>
        </p:nvGraphicFramePr>
        <p:xfrm>
          <a:off x="6400800" y="4205338"/>
          <a:ext cx="50227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04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041" y="547353"/>
            <a:ext cx="10178322" cy="631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Pricing</a:t>
            </a:r>
          </a:p>
          <a:p>
            <a:pPr marL="0" indent="0">
              <a:buNone/>
            </a:pPr>
            <a:r>
              <a:rPr lang="en-US" sz="1800" b="1" dirty="0" smtClean="0"/>
              <a:t>In the market there are total 7 types of  Vada </a:t>
            </a:r>
            <a:r>
              <a:rPr lang="en-US" sz="1800" b="1" dirty="0" err="1" smtClean="0"/>
              <a:t>Pav</a:t>
            </a:r>
            <a:r>
              <a:rPr lang="en-US" sz="1800" b="1" dirty="0" smtClean="0"/>
              <a:t> and also different pricing of each product in different shops.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800" b="1" dirty="0" smtClean="0"/>
              <a:t>Products &amp; there Price</a:t>
            </a:r>
          </a:p>
          <a:p>
            <a:r>
              <a:rPr lang="en-US" sz="2400" dirty="0"/>
              <a:t>Big </a:t>
            </a:r>
            <a:r>
              <a:rPr lang="en-US" sz="2400" dirty="0" err="1"/>
              <a:t>Zinggat</a:t>
            </a:r>
            <a:r>
              <a:rPr lang="en-US" sz="2400" dirty="0"/>
              <a:t> </a:t>
            </a:r>
            <a:r>
              <a:rPr lang="en-US" sz="2400" dirty="0" err="1" smtClean="0"/>
              <a:t>Vadapav</a:t>
            </a:r>
            <a:r>
              <a:rPr lang="en-US" sz="1800" dirty="0"/>
              <a:t> </a:t>
            </a:r>
            <a:r>
              <a:rPr lang="en-US" sz="1800" dirty="0" smtClean="0"/>
              <a:t>in the market </a:t>
            </a:r>
          </a:p>
          <a:p>
            <a:pPr marL="0" indent="0">
              <a:buNone/>
            </a:pPr>
            <a:r>
              <a:rPr lang="en-US" sz="1800" dirty="0" smtClean="0"/>
              <a:t>        this </a:t>
            </a:r>
            <a:r>
              <a:rPr lang="en-US" sz="1800" dirty="0" err="1" smtClean="0"/>
              <a:t>vadapav</a:t>
            </a:r>
            <a:r>
              <a:rPr lang="en-US" sz="1800" dirty="0" smtClean="0"/>
              <a:t> have </a:t>
            </a:r>
            <a:r>
              <a:rPr lang="en-US" sz="1800" dirty="0" err="1" smtClean="0"/>
              <a:t>Rs</a:t>
            </a:r>
            <a:r>
              <a:rPr lang="en-US" sz="1800" dirty="0" smtClean="0"/>
              <a:t>. 45 –  </a:t>
            </a:r>
            <a:r>
              <a:rPr lang="en-US" sz="1800" dirty="0" err="1" smtClean="0"/>
              <a:t>Rs</a:t>
            </a:r>
            <a:r>
              <a:rPr lang="en-US" sz="1800" dirty="0" smtClean="0"/>
              <a:t>. 55 pricing range</a:t>
            </a:r>
          </a:p>
          <a:p>
            <a:pPr marL="0" indent="0">
              <a:buNone/>
            </a:pPr>
            <a:r>
              <a:rPr lang="en-US" sz="1800" dirty="0" smtClean="0"/>
              <a:t>        where our main competitor sale it at </a:t>
            </a:r>
            <a:r>
              <a:rPr lang="en-US" sz="1800" dirty="0" err="1" smtClean="0"/>
              <a:t>Rs</a:t>
            </a:r>
            <a:r>
              <a:rPr lang="en-US" sz="1800" dirty="0" smtClean="0"/>
              <a:t>. 55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So we should make our maximum price 50/-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486363"/>
              </p:ext>
            </p:extLst>
          </p:nvPr>
        </p:nvGraphicFramePr>
        <p:xfrm>
          <a:off x="7094313" y="2372830"/>
          <a:ext cx="4097428" cy="2933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75781"/>
              </p:ext>
            </p:extLst>
          </p:nvPr>
        </p:nvGraphicFramePr>
        <p:xfrm>
          <a:off x="7405355" y="5306095"/>
          <a:ext cx="37863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2"/>
                <a:gridCol w="315532"/>
                <a:gridCol w="315532"/>
                <a:gridCol w="315532"/>
                <a:gridCol w="315532"/>
                <a:gridCol w="315532"/>
                <a:gridCol w="315532"/>
                <a:gridCol w="315532"/>
                <a:gridCol w="315532"/>
                <a:gridCol w="315532"/>
                <a:gridCol w="315532"/>
                <a:gridCol w="31553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028054"/>
              </p:ext>
            </p:extLst>
          </p:nvPr>
        </p:nvGraphicFramePr>
        <p:xfrm>
          <a:off x="7302321" y="3457977"/>
          <a:ext cx="3979572" cy="1967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435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525" y="133826"/>
            <a:ext cx="10178322" cy="6588946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Big </a:t>
            </a:r>
            <a:r>
              <a:rPr lang="en-US" sz="3200" dirty="0" err="1" smtClean="0"/>
              <a:t>Vadapav</a:t>
            </a:r>
            <a:r>
              <a:rPr lang="en-US" sz="32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market </a:t>
            </a:r>
          </a:p>
          <a:p>
            <a:pPr marL="0" indent="0">
              <a:buNone/>
            </a:pPr>
            <a:r>
              <a:rPr lang="en-US" sz="2400" dirty="0"/>
              <a:t>        this </a:t>
            </a:r>
            <a:r>
              <a:rPr lang="en-US" sz="2400" dirty="0" err="1"/>
              <a:t>vadapav</a:t>
            </a:r>
            <a:r>
              <a:rPr lang="en-US" sz="2400" dirty="0"/>
              <a:t> have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dirty="0" smtClean="0"/>
              <a:t>20 </a:t>
            </a:r>
            <a:r>
              <a:rPr lang="en-US" sz="2400" dirty="0"/>
              <a:t>– 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dirty="0" smtClean="0"/>
              <a:t>30 </a:t>
            </a:r>
            <a:r>
              <a:rPr lang="en-US" sz="2400" dirty="0"/>
              <a:t>pricing range</a:t>
            </a:r>
          </a:p>
          <a:p>
            <a:pPr marL="0" indent="0">
              <a:buNone/>
            </a:pPr>
            <a:r>
              <a:rPr lang="en-US" sz="2400" dirty="0"/>
              <a:t>        where our main competitor sale it at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dirty="0" smtClean="0"/>
              <a:t>30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So we should make our maximum price </a:t>
            </a:r>
            <a:r>
              <a:rPr lang="en-US" sz="2400" dirty="0" smtClean="0"/>
              <a:t>25/-</a:t>
            </a:r>
          </a:p>
          <a:p>
            <a:pPr marL="0" indent="0">
              <a:buNone/>
            </a:pPr>
            <a:r>
              <a:rPr lang="en-US" sz="2400" dirty="0" smtClean="0"/>
              <a:t>        As shown in the graph high rating shops are also </a:t>
            </a:r>
          </a:p>
          <a:p>
            <a:pPr marL="0" indent="0">
              <a:buNone/>
            </a:pPr>
            <a:r>
              <a:rPr lang="en-US" sz="2400" dirty="0" smtClean="0"/>
              <a:t>       sale these </a:t>
            </a:r>
            <a:r>
              <a:rPr lang="en-US" sz="2400" dirty="0" err="1" smtClean="0"/>
              <a:t>vadapav</a:t>
            </a:r>
            <a:r>
              <a:rPr lang="en-US" sz="2400" dirty="0" smtClean="0"/>
              <a:t> at only 20/-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/>
              <a:t>Big </a:t>
            </a:r>
            <a:r>
              <a:rPr lang="en-US" sz="3200" dirty="0" err="1"/>
              <a:t>Kharda</a:t>
            </a:r>
            <a:r>
              <a:rPr lang="en-US" sz="2800" dirty="0"/>
              <a:t> </a:t>
            </a:r>
            <a:r>
              <a:rPr lang="en-US" sz="2800" dirty="0" err="1" smtClean="0"/>
              <a:t>Vadapav</a:t>
            </a:r>
            <a:r>
              <a:rPr lang="en-US" sz="2800" dirty="0" smtClean="0"/>
              <a:t> </a:t>
            </a:r>
            <a:r>
              <a:rPr lang="en-US" sz="2400" dirty="0" smtClean="0"/>
              <a:t>in</a:t>
            </a:r>
            <a:r>
              <a:rPr lang="en-US" sz="2800" dirty="0" smtClean="0"/>
              <a:t> </a:t>
            </a:r>
            <a:r>
              <a:rPr lang="en-US" sz="2400" dirty="0"/>
              <a:t>the market </a:t>
            </a:r>
          </a:p>
          <a:p>
            <a:pPr marL="0" indent="0">
              <a:buNone/>
            </a:pPr>
            <a:r>
              <a:rPr lang="en-US" sz="2400" dirty="0"/>
              <a:t>        this </a:t>
            </a:r>
            <a:r>
              <a:rPr lang="en-US" sz="2400" dirty="0" err="1"/>
              <a:t>vadapav</a:t>
            </a:r>
            <a:r>
              <a:rPr lang="en-US" sz="2400" dirty="0"/>
              <a:t> have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dirty="0" smtClean="0"/>
              <a:t>25 </a:t>
            </a:r>
            <a:r>
              <a:rPr lang="en-US" sz="2400" dirty="0"/>
              <a:t>– 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dirty="0" smtClean="0"/>
              <a:t>35 </a:t>
            </a:r>
            <a:r>
              <a:rPr lang="en-US" sz="2400" dirty="0"/>
              <a:t>pricing range</a:t>
            </a:r>
          </a:p>
          <a:p>
            <a:pPr marL="0" indent="0">
              <a:buNone/>
            </a:pPr>
            <a:r>
              <a:rPr lang="en-US" sz="2400" dirty="0"/>
              <a:t>        where our main competitor sale it at </a:t>
            </a:r>
            <a:r>
              <a:rPr lang="en-US" sz="2400" dirty="0" err="1"/>
              <a:t>Rs</a:t>
            </a:r>
            <a:r>
              <a:rPr lang="en-US" sz="2400" dirty="0"/>
              <a:t>. </a:t>
            </a:r>
            <a:r>
              <a:rPr lang="en-US" sz="2400" dirty="0" smtClean="0"/>
              <a:t>35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So we should make our maximum price 25</a:t>
            </a:r>
            <a:r>
              <a:rPr lang="en-US" sz="2400" dirty="0" smtClean="0"/>
              <a:t>/-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As </a:t>
            </a:r>
            <a:r>
              <a:rPr lang="en-US" sz="2400" dirty="0"/>
              <a:t>shown in the graph high rating shops are also </a:t>
            </a:r>
          </a:p>
          <a:p>
            <a:pPr marL="0" indent="0">
              <a:buNone/>
            </a:pPr>
            <a:r>
              <a:rPr lang="en-US" sz="2400" dirty="0"/>
              <a:t>       sale these </a:t>
            </a:r>
            <a:r>
              <a:rPr lang="en-US" sz="2400" dirty="0" err="1"/>
              <a:t>vadapav</a:t>
            </a:r>
            <a:r>
              <a:rPr lang="en-US" sz="2400" dirty="0"/>
              <a:t> at only </a:t>
            </a:r>
            <a:r>
              <a:rPr lang="en-US" sz="2400" dirty="0" smtClean="0"/>
              <a:t>25/-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63488"/>
              </p:ext>
            </p:extLst>
          </p:nvPr>
        </p:nvGraphicFramePr>
        <p:xfrm>
          <a:off x="8178419" y="731678"/>
          <a:ext cx="3322415" cy="2397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692430"/>
              </p:ext>
            </p:extLst>
          </p:nvPr>
        </p:nvGraphicFramePr>
        <p:xfrm>
          <a:off x="8202232" y="3727414"/>
          <a:ext cx="3298602" cy="228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728806"/>
              </p:ext>
            </p:extLst>
          </p:nvPr>
        </p:nvGraphicFramePr>
        <p:xfrm>
          <a:off x="8409905" y="4546242"/>
          <a:ext cx="3226157" cy="154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474530"/>
              </p:ext>
            </p:extLst>
          </p:nvPr>
        </p:nvGraphicFramePr>
        <p:xfrm>
          <a:off x="8319752" y="1692165"/>
          <a:ext cx="3181082" cy="154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1223"/>
              </p:ext>
            </p:extLst>
          </p:nvPr>
        </p:nvGraphicFramePr>
        <p:xfrm>
          <a:off x="8525818" y="6034439"/>
          <a:ext cx="2975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8"/>
                <a:gridCol w="247918"/>
                <a:gridCol w="247918"/>
                <a:gridCol w="247918"/>
                <a:gridCol w="247918"/>
                <a:gridCol w="247918"/>
                <a:gridCol w="247918"/>
                <a:gridCol w="247918"/>
                <a:gridCol w="247918"/>
                <a:gridCol w="247918"/>
                <a:gridCol w="247918"/>
                <a:gridCol w="24791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52662"/>
              </p:ext>
            </p:extLst>
          </p:nvPr>
        </p:nvGraphicFramePr>
        <p:xfrm>
          <a:off x="8409907" y="3129563"/>
          <a:ext cx="3071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39"/>
                <a:gridCol w="255939"/>
                <a:gridCol w="255939"/>
                <a:gridCol w="255939"/>
                <a:gridCol w="255939"/>
                <a:gridCol w="255939"/>
                <a:gridCol w="255939"/>
                <a:gridCol w="255939"/>
                <a:gridCol w="255939"/>
                <a:gridCol w="255939"/>
                <a:gridCol w="255939"/>
                <a:gridCol w="25593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715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179</TotalTime>
  <Words>967</Words>
  <Application>Microsoft Office PowerPoint</Application>
  <PresentationFormat>Widescreen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Arial</vt:lpstr>
      <vt:lpstr>Bahnschrift</vt:lpstr>
      <vt:lpstr>Calibri</vt:lpstr>
      <vt:lpstr>Gill Sans MT</vt:lpstr>
      <vt:lpstr>Impact</vt:lpstr>
      <vt:lpstr>Wingdings</vt:lpstr>
      <vt:lpstr>Badge</vt:lpstr>
      <vt:lpstr> CASE STUDY - 2</vt:lpstr>
      <vt:lpstr>AGENDA</vt:lpstr>
      <vt:lpstr>Introduction</vt:lpstr>
      <vt:lpstr>Problem Statement</vt:lpstr>
      <vt:lpstr>Objective &amp; Methodology</vt:lpstr>
      <vt:lpstr>Solution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Specificattion Makes you Different ?</vt:lpstr>
      <vt:lpstr>Why will the Customer come to your shop?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CASE STUDY - 2</dc:title>
  <dc:creator>Niladri</dc:creator>
  <cp:lastModifiedBy>Niladri</cp:lastModifiedBy>
  <cp:revision>17</cp:revision>
  <dcterms:created xsi:type="dcterms:W3CDTF">2021-08-09T16:43:59Z</dcterms:created>
  <dcterms:modified xsi:type="dcterms:W3CDTF">2021-08-10T03:55:52Z</dcterms:modified>
</cp:coreProperties>
</file>