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8"/>
  </p:notesMasterIdLst>
  <p:sldIdLst>
    <p:sldId id="291" r:id="rId2"/>
    <p:sldId id="281" r:id="rId3"/>
    <p:sldId id="290" r:id="rId4"/>
    <p:sldId id="293" r:id="rId5"/>
    <p:sldId id="294" r:id="rId6"/>
    <p:sldId id="296" r:id="rId7"/>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9870"/>
    <a:srgbClr val="9BBB59"/>
    <a:srgbClr val="39B0D4"/>
    <a:srgbClr val="727272"/>
    <a:srgbClr val="010000"/>
    <a:srgbClr val="FFA751"/>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7E0FEB-134E-488B-B72C-448501E8DE4E}" v="64" dt="2024-09-06T07:51:39.5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4660"/>
  </p:normalViewPr>
  <p:slideViewPr>
    <p:cSldViewPr snapToGrid="0" snapToObjects="1">
      <p:cViewPr varScale="1">
        <p:scale>
          <a:sx n="70" d="100"/>
          <a:sy n="70" d="100"/>
        </p:scale>
        <p:origin x="576" y="72"/>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wapnanil Datta" userId="0cb188648b46a9bc" providerId="LiveId" clId="{EC7E0FEB-134E-488B-B72C-448501E8DE4E}"/>
    <pc:docChg chg="custSel modSld">
      <pc:chgData name="Swapnanil Datta" userId="0cb188648b46a9bc" providerId="LiveId" clId="{EC7E0FEB-134E-488B-B72C-448501E8DE4E}" dt="2024-09-06T09:00:31.955" v="275" actId="20577"/>
      <pc:docMkLst>
        <pc:docMk/>
      </pc:docMkLst>
      <pc:sldChg chg="addSp delSp modSp mod">
        <pc:chgData name="Swapnanil Datta" userId="0cb188648b46a9bc" providerId="LiveId" clId="{EC7E0FEB-134E-488B-B72C-448501E8DE4E}" dt="2024-09-06T07:41:00.510" v="182" actId="1582"/>
        <pc:sldMkLst>
          <pc:docMk/>
          <pc:sldMk cId="0" sldId="281"/>
        </pc:sldMkLst>
        <pc:spChg chg="mod">
          <ac:chgData name="Swapnanil Datta" userId="0cb188648b46a9bc" providerId="LiveId" clId="{EC7E0FEB-134E-488B-B72C-448501E8DE4E}" dt="2024-09-06T07:30:34.036" v="50" actId="14100"/>
          <ac:spMkLst>
            <pc:docMk/>
            <pc:sldMk cId="0" sldId="281"/>
            <ac:spMk id="15362" creationId="{00000000-0000-0000-0000-000000000000}"/>
          </ac:spMkLst>
        </pc:spChg>
        <pc:picChg chg="add mod">
          <ac:chgData name="Swapnanil Datta" userId="0cb188648b46a9bc" providerId="LiveId" clId="{EC7E0FEB-134E-488B-B72C-448501E8DE4E}" dt="2024-09-06T07:40:53.290" v="181" actId="1582"/>
          <ac:picMkLst>
            <pc:docMk/>
            <pc:sldMk cId="0" sldId="281"/>
            <ac:picMk id="3" creationId="{B0DB2B3A-11DC-9683-EDE4-7377698EC5FC}"/>
          </ac:picMkLst>
        </pc:picChg>
        <pc:picChg chg="mod">
          <ac:chgData name="Swapnanil Datta" userId="0cb188648b46a9bc" providerId="LiveId" clId="{EC7E0FEB-134E-488B-B72C-448501E8DE4E}" dt="2024-09-06T07:30:09.963" v="47" actId="1076"/>
          <ac:picMkLst>
            <pc:docMk/>
            <pc:sldMk cId="0" sldId="281"/>
            <ac:picMk id="4" creationId="{00000000-0000-0000-0000-000000000000}"/>
          </ac:picMkLst>
        </pc:picChg>
        <pc:picChg chg="add del">
          <ac:chgData name="Swapnanil Datta" userId="0cb188648b46a9bc" providerId="LiveId" clId="{EC7E0FEB-134E-488B-B72C-448501E8DE4E}" dt="2024-09-06T07:38:01.084" v="127" actId="478"/>
          <ac:picMkLst>
            <pc:docMk/>
            <pc:sldMk cId="0" sldId="281"/>
            <ac:picMk id="10" creationId="{AF087304-B74C-F478-9241-35F7EACE7E48}"/>
          </ac:picMkLst>
        </pc:picChg>
        <pc:picChg chg="add mod">
          <ac:chgData name="Swapnanil Datta" userId="0cb188648b46a9bc" providerId="LiveId" clId="{EC7E0FEB-134E-488B-B72C-448501E8DE4E}" dt="2024-09-06T07:41:00.510" v="182" actId="1582"/>
          <ac:picMkLst>
            <pc:docMk/>
            <pc:sldMk cId="0" sldId="281"/>
            <ac:picMk id="12" creationId="{6F0B6C54-EC4A-0AED-C1FA-82CF4DC26F2C}"/>
          </ac:picMkLst>
        </pc:picChg>
      </pc:sldChg>
      <pc:sldChg chg="addSp modSp mod">
        <pc:chgData name="Swapnanil Datta" userId="0cb188648b46a9bc" providerId="LiveId" clId="{EC7E0FEB-134E-488B-B72C-448501E8DE4E}" dt="2024-09-06T07:49:23.556" v="239" actId="1076"/>
        <pc:sldMkLst>
          <pc:docMk/>
          <pc:sldMk cId="0" sldId="290"/>
        </pc:sldMkLst>
        <pc:spChg chg="mod">
          <ac:chgData name="Swapnanil Datta" userId="0cb188648b46a9bc" providerId="LiveId" clId="{EC7E0FEB-134E-488B-B72C-448501E8DE4E}" dt="2024-09-06T05:43:45.670" v="45" actId="20577"/>
          <ac:spMkLst>
            <pc:docMk/>
            <pc:sldMk cId="0" sldId="290"/>
            <ac:spMk id="3" creationId="{00000000-0000-0000-0000-000000000000}"/>
          </ac:spMkLst>
        </pc:spChg>
        <pc:picChg chg="add mod">
          <ac:chgData name="Swapnanil Datta" userId="0cb188648b46a9bc" providerId="LiveId" clId="{EC7E0FEB-134E-488B-B72C-448501E8DE4E}" dt="2024-09-06T07:47:23.052" v="216" actId="14100"/>
          <ac:picMkLst>
            <pc:docMk/>
            <pc:sldMk cId="0" sldId="290"/>
            <ac:picMk id="1026" creationId="{55EA9F8D-6589-CC28-803E-4EFE1F8E82F4}"/>
          </ac:picMkLst>
        </pc:picChg>
        <pc:picChg chg="add mod">
          <ac:chgData name="Swapnanil Datta" userId="0cb188648b46a9bc" providerId="LiveId" clId="{EC7E0FEB-134E-488B-B72C-448501E8DE4E}" dt="2024-09-06T07:47:34.056" v="232" actId="1036"/>
          <ac:picMkLst>
            <pc:docMk/>
            <pc:sldMk cId="0" sldId="290"/>
            <ac:picMk id="1028" creationId="{D6739163-4449-A762-AB33-5FC5016908AA}"/>
          </ac:picMkLst>
        </pc:picChg>
        <pc:picChg chg="add mod">
          <ac:chgData name="Swapnanil Datta" userId="0cb188648b46a9bc" providerId="LiveId" clId="{EC7E0FEB-134E-488B-B72C-448501E8DE4E}" dt="2024-09-06T07:48:16.306" v="236" actId="1076"/>
          <ac:picMkLst>
            <pc:docMk/>
            <pc:sldMk cId="0" sldId="290"/>
            <ac:picMk id="1030" creationId="{18E46D06-99AD-E2A2-4C0D-D6C46AD8E8C9}"/>
          </ac:picMkLst>
        </pc:picChg>
        <pc:picChg chg="add mod">
          <ac:chgData name="Swapnanil Datta" userId="0cb188648b46a9bc" providerId="LiveId" clId="{EC7E0FEB-134E-488B-B72C-448501E8DE4E}" dt="2024-09-06T07:49:23.556" v="239" actId="1076"/>
          <ac:picMkLst>
            <pc:docMk/>
            <pc:sldMk cId="0" sldId="290"/>
            <ac:picMk id="1032" creationId="{EAFB23C5-B987-5227-868F-5FD9D6A481C9}"/>
          </ac:picMkLst>
        </pc:picChg>
      </pc:sldChg>
      <pc:sldChg chg="modSp mod">
        <pc:chgData name="Swapnanil Datta" userId="0cb188648b46a9bc" providerId="LiveId" clId="{EC7E0FEB-134E-488B-B72C-448501E8DE4E}" dt="2024-09-06T09:00:31.955" v="275" actId="20577"/>
        <pc:sldMkLst>
          <pc:docMk/>
          <pc:sldMk cId="0" sldId="291"/>
        </pc:sldMkLst>
        <pc:spChg chg="mod">
          <ac:chgData name="Swapnanil Datta" userId="0cb188648b46a9bc" providerId="LiveId" clId="{EC7E0FEB-134E-488B-B72C-448501E8DE4E}" dt="2024-09-06T09:00:31.955" v="275" actId="20577"/>
          <ac:spMkLst>
            <pc:docMk/>
            <pc:sldMk cId="0" sldId="291"/>
            <ac:spMk id="8" creationId="{00000000-0000-0000-0000-000000000000}"/>
          </ac:spMkLst>
        </pc:spChg>
        <pc:spChg chg="mod">
          <ac:chgData name="Swapnanil Datta" userId="0cb188648b46a9bc" providerId="LiveId" clId="{EC7E0FEB-134E-488B-B72C-448501E8DE4E}" dt="2024-09-06T08:42:32.402" v="273" actId="115"/>
          <ac:spMkLst>
            <pc:docMk/>
            <pc:sldMk cId="0" sldId="291"/>
            <ac:spMk id="10" creationId="{00000000-0000-0000-0000-000000000000}"/>
          </ac:spMkLst>
        </pc:spChg>
      </pc:sldChg>
      <pc:sldChg chg="addSp delSp modSp mod">
        <pc:chgData name="Swapnanil Datta" userId="0cb188648b46a9bc" providerId="LiveId" clId="{EC7E0FEB-134E-488B-B72C-448501E8DE4E}" dt="2024-09-06T07:53:17.583" v="265" actId="1582"/>
        <pc:sldMkLst>
          <pc:docMk/>
          <pc:sldMk cId="3753387913" sldId="293"/>
        </pc:sldMkLst>
        <pc:spChg chg="add del mod">
          <ac:chgData name="Swapnanil Datta" userId="0cb188648b46a9bc" providerId="LiveId" clId="{EC7E0FEB-134E-488B-B72C-448501E8DE4E}" dt="2024-09-06T07:50:34.972" v="248" actId="478"/>
          <ac:spMkLst>
            <pc:docMk/>
            <pc:sldMk cId="3753387913" sldId="293"/>
            <ac:spMk id="2" creationId="{A8A626F9-EE32-11E5-8B24-DC7222ACE8A2}"/>
          </ac:spMkLst>
        </pc:spChg>
        <pc:spChg chg="add del">
          <ac:chgData name="Swapnanil Datta" userId="0cb188648b46a9bc" providerId="LiveId" clId="{EC7E0FEB-134E-488B-B72C-448501E8DE4E}" dt="2024-09-06T07:51:03.641" v="250" actId="478"/>
          <ac:spMkLst>
            <pc:docMk/>
            <pc:sldMk cId="3753387913" sldId="293"/>
            <ac:spMk id="3" creationId="{11D4CB11-05D9-F434-FA03-4B966A94682A}"/>
          </ac:spMkLst>
        </pc:spChg>
        <pc:spChg chg="mod">
          <ac:chgData name="Swapnanil Datta" userId="0cb188648b46a9bc" providerId="LiveId" clId="{EC7E0FEB-134E-488B-B72C-448501E8DE4E}" dt="2024-09-06T07:50:20.318" v="244" actId="403"/>
          <ac:spMkLst>
            <pc:docMk/>
            <pc:sldMk cId="3753387913" sldId="293"/>
            <ac:spMk id="17410" creationId="{00000000-0000-0000-0000-000000000000}"/>
          </ac:spMkLst>
        </pc:spChg>
        <pc:picChg chg="add mod">
          <ac:chgData name="Swapnanil Datta" userId="0cb188648b46a9bc" providerId="LiveId" clId="{EC7E0FEB-134E-488B-B72C-448501E8DE4E}" dt="2024-09-06T07:53:17.583" v="265" actId="1582"/>
          <ac:picMkLst>
            <pc:docMk/>
            <pc:sldMk cId="3753387913" sldId="293"/>
            <ac:picMk id="5" creationId="{AE48F633-640B-78E2-3BD1-04A5936B5E4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4D5ADD5-2BBC-4A94-8F86-D9013941F742}" type="datetimeFigureOut">
              <a:rPr lang="en-US"/>
              <a:pPr/>
              <a:t>9/6/2024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C790738-CFC9-4A5E-8424-6B42AA5706F7}" type="slidenum">
              <a:rPr lang="en-US"/>
              <a:pPr/>
              <a:t>‹#›</a:t>
            </a:fld>
            <a:endParaRPr lang="en-US"/>
          </a:p>
        </p:txBody>
      </p:sp>
    </p:spTree>
    <p:extLst>
      <p:ext uri="{BB962C8B-B14F-4D97-AF65-F5344CB8AC3E}">
        <p14:creationId xmlns:p14="http://schemas.microsoft.com/office/powerpoint/2010/main" val="23574945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6387" name="Slide Number Placeholder 3"/>
          <p:cNvSpPr>
            <a:spLocks noGrp="1"/>
          </p:cNvSpPr>
          <p:nvPr>
            <p:ph type="sldNum" sz="quarter" idx="5"/>
          </p:nvPr>
        </p:nvSpPr>
        <p:spPr bwMode="auto">
          <a:noFill/>
          <a:ln>
            <a:miter lim="800000"/>
            <a:headEnd/>
            <a:tailEnd/>
          </a:ln>
        </p:spPr>
        <p:txBody>
          <a:bodyPr/>
          <a:lstStyle/>
          <a:p>
            <a:fld id="{65F62A7E-A2F8-438F-9CF8-47DE63F471B4}" type="slidenum">
              <a:rPr lang="en-US"/>
              <a:pPr/>
              <a:t>2</a:t>
            </a:fld>
            <a:endParaRPr lang="en-US"/>
          </a:p>
        </p:txBody>
      </p:sp>
    </p:spTree>
    <p:extLst>
      <p:ext uri="{BB962C8B-B14F-4D97-AF65-F5344CB8AC3E}">
        <p14:creationId xmlns:p14="http://schemas.microsoft.com/office/powerpoint/2010/main" val="2904073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fld id="{0CA7B74D-3791-4AC6-8451-F10DBCCCDD9A}" type="slidenum">
              <a:rPr lang="en-US"/>
              <a:pPr/>
              <a:t>3</a:t>
            </a:fld>
            <a:endParaRPr lang="en-US"/>
          </a:p>
        </p:txBody>
      </p:sp>
    </p:spTree>
    <p:extLst>
      <p:ext uri="{BB962C8B-B14F-4D97-AF65-F5344CB8AC3E}">
        <p14:creationId xmlns:p14="http://schemas.microsoft.com/office/powerpoint/2010/main" val="2335206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3773505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2641722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1908672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E60792E3-D524-454C-8AFD-A91972900BCB}" type="datetime1">
              <a:rPr lang="en-US" smtClean="0"/>
              <a:t>9/6/2024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5B7E1BAA-A38D-40DE-B22C-DF9BD7D8205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53C3A68-6922-42D3-8905-ECC2D82A3469}" type="datetime1">
              <a:rPr lang="en-US" smtClean="0"/>
              <a:t>9/6/2024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94FDD027-5576-4F27-AAB6-1D994836EE7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B69E9F4-7604-4950-A8B2-8ACDEDB1506E}" type="datetime1">
              <a:rPr lang="en-US" smtClean="0"/>
              <a:t>9/6/2024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2957CE61-8714-431B-A40A-01B1C5541AB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08B7524-32A2-4C20-A58C-BC3BAA1042FC}" type="datetime1">
              <a:rPr lang="en-US" smtClean="0"/>
              <a:t>9/6/2024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677C3CE7-23F7-4828-823C-E0205DF2CF9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E994447-D6B2-43BB-A877-57F1A267B999}" type="datetime1">
              <a:rPr lang="en-US" smtClean="0"/>
              <a:t>9/6/2024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41DB31D2-2A87-4F4C-A9AD-05C6CC2B321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68920E16-BD35-483C-AA6B-346FC7E46DEA}" type="datetime1">
              <a:rPr lang="en-US" smtClean="0"/>
              <a:t>9/6/2024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E1FC16D9-1635-4844-816A-0A8A2160FAD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EAC6F8-5103-4FC0-A69E-5C6AE6469DA8}" type="datetime1">
              <a:rPr lang="en-US" smtClean="0"/>
              <a:t>9/6/2024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9" name="Slide Number Placeholder 5"/>
          <p:cNvSpPr>
            <a:spLocks noGrp="1"/>
          </p:cNvSpPr>
          <p:nvPr>
            <p:ph type="sldNum" sz="quarter" idx="12"/>
          </p:nvPr>
        </p:nvSpPr>
        <p:spPr/>
        <p:txBody>
          <a:bodyPr/>
          <a:lstStyle>
            <a:lvl1pPr>
              <a:defRPr/>
            </a:lvl1pPr>
          </a:lstStyle>
          <a:p>
            <a:fld id="{71C4100A-98DE-4944-910A-A93F5CA9F72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60C6921-0627-4C8F-83D5-0CF936D2FFDD}" type="datetime1">
              <a:rPr lang="en-US" smtClean="0"/>
              <a:t>9/6/2024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5" name="Slide Number Placeholder 5"/>
          <p:cNvSpPr>
            <a:spLocks noGrp="1"/>
          </p:cNvSpPr>
          <p:nvPr>
            <p:ph type="sldNum" sz="quarter" idx="12"/>
          </p:nvPr>
        </p:nvSpPr>
        <p:spPr/>
        <p:txBody>
          <a:bodyPr/>
          <a:lstStyle>
            <a:lvl1pPr>
              <a:defRPr/>
            </a:lvl1pPr>
          </a:lstStyle>
          <a:p>
            <a:fld id="{6A63342B-5A73-45DC-864D-086DE78037E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FF08AD7-8103-40F8-983C-E2BA6BB9CBE0}" type="datetime1">
              <a:rPr lang="en-US" smtClean="0"/>
              <a:t>9/6/2024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4" name="Slide Number Placeholder 5"/>
          <p:cNvSpPr>
            <a:spLocks noGrp="1"/>
          </p:cNvSpPr>
          <p:nvPr>
            <p:ph type="sldNum" sz="quarter" idx="12"/>
          </p:nvPr>
        </p:nvSpPr>
        <p:spPr/>
        <p:txBody>
          <a:bodyPr/>
          <a:lstStyle>
            <a:lvl1pPr>
              <a:defRPr/>
            </a:lvl1pPr>
          </a:lstStyle>
          <a:p>
            <a:fld id="{B635AFB3-1ACD-44AC-8702-86B1729DF03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F8C06B4-9380-4A4D-AF49-A3596E17DAF5}" type="datetime1">
              <a:rPr lang="en-US" smtClean="0"/>
              <a:t>9/6/2024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05CF15F3-5E77-4C57-9E21-50D6D1D6C02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EF7FDEF1-C582-4E22-9E77-D68326471F28}" type="datetime1">
              <a:rPr lang="en-US" smtClean="0"/>
              <a:t>9/6/2024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1242169A-B3C7-4FB6-967F-AF95F4EB331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47625"/>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095375"/>
            <a:ext cx="10972800" cy="5030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TradeGothic" pitchFamily="1" charset="0"/>
              </a:defRPr>
            </a:lvl1pPr>
          </a:lstStyle>
          <a:p>
            <a:fld id="{780A9602-A9A9-453F-AEF1-37B5837E02CD}" type="datetime1">
              <a:rPr lang="en-US" smtClean="0"/>
              <a:t>9/6/2024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adeGothic"/>
                <a:ea typeface="+mn-ea"/>
                <a:cs typeface="+mn-cs"/>
              </a:defRPr>
            </a:lvl1pPr>
          </a:lstStyle>
          <a:p>
            <a:pPr>
              <a:defRPr/>
            </a:pPr>
            <a:r>
              <a:rPr lang="en-US"/>
              <a:t>@SIH Idea submission- Template</a:t>
            </a: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TradeGothic" pitchFamily="1" charset="0"/>
              </a:defRPr>
            </a:lvl1pPr>
          </a:lstStyle>
          <a:p>
            <a:fld id="{1411BA53-830D-4830-BB65-E58DBE17D0B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0" fontAlgn="base" hangingPunct="0">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TradeGothic"/>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TradeGothic"/>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TradeGothic"/>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hyperlink" Target="https://flowerbed.metademolab.com/" TargetMode="External"/><Relationship Id="rId3" Type="http://schemas.openxmlformats.org/officeDocument/2006/relationships/hyperlink" Target="https://bsi.gov.in/page/en/medicinal-plant-database" TargetMode="External"/><Relationship Id="rId7" Type="http://schemas.openxmlformats.org/officeDocument/2006/relationships/hyperlink" Target="https://planner5d.com/use/garden-planner"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sketchfab.com/sarvagnavemulaaimg/collections/herbal-trees-9063258a34d84299ba7c710d979443d0" TargetMode="Externa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4">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6">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6780" y="851521"/>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9120848B-B2B4-45BE-A961-AEC0B06CF41B}"/>
              </a:ext>
            </a:extLst>
          </p:cNvPr>
          <p:cNvPicPr>
            <a:picLocks noChangeAspect="1"/>
          </p:cNvPicPr>
          <p:nvPr/>
        </p:nvPicPr>
        <p:blipFill rotWithShape="1">
          <a:blip r:embed="rId2"/>
          <a:srcRect r="59916"/>
          <a:stretch/>
        </p:blipFill>
        <p:spPr>
          <a:xfrm>
            <a:off x="6854891" y="1715881"/>
            <a:ext cx="3203509" cy="3426237"/>
          </a:xfrm>
          <a:prstGeom prst="rect">
            <a:avLst/>
          </a:prstGeom>
        </p:spPr>
      </p:pic>
      <p:sp>
        <p:nvSpPr>
          <p:cNvPr id="4" name="Subtitle 3"/>
          <p:cNvSpPr>
            <a:spLocks noGrp="1"/>
          </p:cNvSpPr>
          <p:nvPr>
            <p:ph type="subTitle" idx="1"/>
          </p:nvPr>
        </p:nvSpPr>
        <p:spPr>
          <a:xfrm>
            <a:off x="1245686" y="648614"/>
            <a:ext cx="8534400" cy="1752600"/>
          </a:xfrm>
        </p:spPr>
        <p:txBody>
          <a:bodyPr/>
          <a:lstStyle/>
          <a:p>
            <a:endParaRPr lang="en-US" b="1"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TITLE PAGE</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8" name="Title 7"/>
          <p:cNvSpPr>
            <a:spLocks noGrp="1"/>
          </p:cNvSpPr>
          <p:nvPr>
            <p:ph type="ctrTitle"/>
          </p:nvPr>
        </p:nvSpPr>
        <p:spPr>
          <a:xfrm>
            <a:off x="331286" y="-526757"/>
            <a:ext cx="10363200" cy="2076450"/>
          </a:xfrm>
        </p:spPr>
        <p:txBody>
          <a:bodyPr/>
          <a:lstStyle/>
          <a:p>
            <a:r>
              <a:rPr lang="en-US" sz="4000" b="1" dirty="0">
                <a:solidFill>
                  <a:schemeClr val="tx2"/>
                </a:solidFill>
                <a:latin typeface="Garamond" panose="02020404030301010803" pitchFamily="18" charset="0"/>
              </a:rPr>
              <a:t>SMART INDIA HACKATHON 2024</a:t>
            </a:r>
            <a:endParaRPr lang="en-IN" sz="4000" b="1" dirty="0">
              <a:solidFill>
                <a:schemeClr val="tx2"/>
              </a:solidFill>
              <a:latin typeface="Garamond" panose="02020404030301010803" pitchFamily="18" charset="0"/>
            </a:endParaRPr>
          </a:p>
        </p:txBody>
      </p:sp>
      <p:sp>
        <p:nvSpPr>
          <p:cNvPr id="10" name="TextBox 9"/>
          <p:cNvSpPr txBox="1"/>
          <p:nvPr/>
        </p:nvSpPr>
        <p:spPr>
          <a:xfrm>
            <a:off x="0" y="1939290"/>
            <a:ext cx="7587419" cy="4801314"/>
          </a:xfrm>
          <a:prstGeom prst="rect">
            <a:avLst/>
          </a:prstGeom>
          <a:noFill/>
        </p:spPr>
        <p:txBody>
          <a:bodyPr wrap="square" rtlCol="0">
            <a:spAutoFit/>
          </a:bodyPr>
          <a:lstStyle/>
          <a:p>
            <a:endParaRPr lang="en-US"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Problem Statement ID: </a:t>
            </a:r>
            <a:r>
              <a:rPr lang="en-US" sz="2400" b="1" dirty="0">
                <a:solidFill>
                  <a:srgbClr val="349870"/>
                </a:solidFill>
                <a:latin typeface="Arial" panose="020B0604020202020204" pitchFamily="34" charset="0"/>
                <a:cs typeface="Arial" panose="020B0604020202020204" pitchFamily="34" charset="0"/>
              </a:rPr>
              <a:t>1555</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Problem Statement Title:</a:t>
            </a:r>
            <a:r>
              <a:rPr lang="en-US" sz="2400" b="1" dirty="0">
                <a:solidFill>
                  <a:srgbClr val="FF0000"/>
                </a:solidFill>
                <a:latin typeface="Arial" panose="020B0604020202020204" pitchFamily="34" charset="0"/>
                <a:cs typeface="Arial" panose="020B0604020202020204" pitchFamily="34" charset="0"/>
              </a:rPr>
              <a:t> </a:t>
            </a:r>
            <a:r>
              <a:rPr lang="en-US" sz="2400" b="1" dirty="0">
                <a:solidFill>
                  <a:srgbClr val="349870"/>
                </a:solidFill>
                <a:latin typeface="Arial" panose="020B0604020202020204" pitchFamily="34" charset="0"/>
                <a:cs typeface="Arial" panose="020B0604020202020204" pitchFamily="34" charset="0"/>
              </a:rPr>
              <a:t>Virtual Herbal Garden </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Theme: </a:t>
            </a:r>
            <a:r>
              <a:rPr lang="en-IN" sz="2400" b="1" i="0" dirty="0" err="1">
                <a:solidFill>
                  <a:srgbClr val="349870"/>
                </a:solidFill>
                <a:effectLst/>
                <a:latin typeface="Arial" panose="020B0604020202020204" pitchFamily="34" charset="0"/>
                <a:cs typeface="Arial" panose="020B0604020202020204" pitchFamily="34" charset="0"/>
              </a:rPr>
              <a:t>MedTech</a:t>
            </a:r>
            <a:r>
              <a:rPr lang="en-IN" sz="2400" b="1" i="0" dirty="0">
                <a:solidFill>
                  <a:srgbClr val="349870"/>
                </a:solidFill>
                <a:effectLst/>
                <a:latin typeface="Arial" panose="020B0604020202020204" pitchFamily="34" charset="0"/>
                <a:cs typeface="Arial" panose="020B0604020202020204" pitchFamily="34" charset="0"/>
              </a:rPr>
              <a:t> / </a:t>
            </a:r>
            <a:r>
              <a:rPr lang="en-IN" sz="2400" b="1" i="0" dirty="0" err="1">
                <a:solidFill>
                  <a:srgbClr val="349870"/>
                </a:solidFill>
                <a:effectLst/>
                <a:latin typeface="Arial" panose="020B0604020202020204" pitchFamily="34" charset="0"/>
                <a:cs typeface="Arial" panose="020B0604020202020204" pitchFamily="34" charset="0"/>
              </a:rPr>
              <a:t>BioTech</a:t>
            </a:r>
            <a:r>
              <a:rPr lang="en-IN" sz="2400" b="1" i="0" dirty="0">
                <a:solidFill>
                  <a:srgbClr val="349870"/>
                </a:solidFill>
                <a:effectLst/>
                <a:latin typeface="Arial" panose="020B0604020202020204" pitchFamily="34" charset="0"/>
                <a:cs typeface="Arial" panose="020B0604020202020204" pitchFamily="34" charset="0"/>
              </a:rPr>
              <a:t> / </a:t>
            </a:r>
            <a:r>
              <a:rPr lang="en-IN" sz="2400" b="1" i="0" dirty="0" err="1">
                <a:solidFill>
                  <a:srgbClr val="349870"/>
                </a:solidFill>
                <a:effectLst/>
                <a:latin typeface="Arial" panose="020B0604020202020204" pitchFamily="34" charset="0"/>
                <a:cs typeface="Arial" panose="020B0604020202020204" pitchFamily="34" charset="0"/>
              </a:rPr>
              <a:t>HealthTech</a:t>
            </a:r>
            <a:endParaRPr lang="en-US" sz="2400" b="1" dirty="0">
              <a:solidFill>
                <a:srgbClr val="349870"/>
              </a:solidFill>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PS Category: </a:t>
            </a:r>
            <a:r>
              <a:rPr lang="en-US" sz="2400" b="1" dirty="0">
                <a:solidFill>
                  <a:srgbClr val="349870"/>
                </a:solidFill>
                <a:latin typeface="Arial" panose="020B0604020202020204" pitchFamily="34" charset="0"/>
                <a:cs typeface="Arial" panose="020B0604020202020204" pitchFamily="34" charset="0"/>
              </a:rPr>
              <a:t>Software</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Team ID-</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Team Name (Registered on portal): </a:t>
            </a:r>
            <a:r>
              <a:rPr lang="en-US" sz="2400" b="1" i="1" u="sng" dirty="0" err="1">
                <a:solidFill>
                  <a:srgbClr val="349870"/>
                </a:solidFill>
                <a:latin typeface="Arial" panose="020B0604020202020204" pitchFamily="34" charset="0"/>
                <a:cs typeface="Arial" panose="020B0604020202020204" pitchFamily="34" charset="0"/>
              </a:rPr>
              <a:t>Tejastrix</a:t>
            </a:r>
            <a:endParaRPr lang="en-IN" sz="2400" b="1" i="1" u="sng" dirty="0">
              <a:solidFill>
                <a:srgbClr val="349870"/>
              </a:solidFill>
              <a:latin typeface="Arial" panose="020B0604020202020204" pitchFamily="34" charset="0"/>
              <a:cs typeface="Arial" panose="020B0604020202020204" pitchFamily="34" charset="0"/>
            </a:endParaRPr>
          </a:p>
        </p:txBody>
      </p:sp>
      <p:pic>
        <p:nvPicPr>
          <p:cNvPr id="13" name="Google Shape;93;p2"/>
          <p:cNvPicPr preferRelativeResize="0"/>
          <p:nvPr/>
        </p:nvPicPr>
        <p:blipFill rotWithShape="1">
          <a:blip r:embed="rId3">
            <a:alphaModFix/>
          </a:blip>
          <a:srcRect/>
          <a:stretch/>
        </p:blipFill>
        <p:spPr>
          <a:xfrm>
            <a:off x="9874006" y="0"/>
            <a:ext cx="2246575" cy="1149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5361" name="Title 1"/>
          <p:cNvSpPr>
            <a:spLocks noGrp="1"/>
          </p:cNvSpPr>
          <p:nvPr>
            <p:ph type="title"/>
          </p:nvPr>
        </p:nvSpPr>
        <p:spPr>
          <a:xfrm>
            <a:off x="182998" y="0"/>
            <a:ext cx="10972800" cy="1143000"/>
          </a:xfrm>
        </p:spPr>
        <p:txBody>
          <a:bodyPr/>
          <a:lstStyle/>
          <a:p>
            <a:pPr eaLnBrk="1" hangingPunct="1"/>
            <a:br>
              <a:rPr lang="en-US" sz="3600" b="1" dirty="0">
                <a:latin typeface="Times New Roman" panose="02020603050405020304" pitchFamily="18" charset="0"/>
                <a:ea typeface="ＭＳ Ｐゴシック" pitchFamily="1" charset="-128"/>
                <a:cs typeface="Times New Roman" panose="02020603050405020304" pitchFamily="18" charset="0"/>
              </a:rPr>
            </a:br>
            <a:r>
              <a:rPr lang="en-US" sz="3600" b="1" dirty="0">
                <a:latin typeface="Times New Roman" panose="02020603050405020304" pitchFamily="18" charset="0"/>
                <a:ea typeface="ＭＳ Ｐゴシック" pitchFamily="1" charset="-128"/>
                <a:cs typeface="Times New Roman" panose="02020603050405020304" pitchFamily="18" charset="0"/>
              </a:rPr>
              <a:t>IDEA TITLE</a:t>
            </a:r>
          </a:p>
        </p:txBody>
      </p:sp>
      <p:sp>
        <p:nvSpPr>
          <p:cNvPr id="15362" name="TextBox 8"/>
          <p:cNvSpPr txBox="1">
            <a:spLocks noChangeArrowheads="1"/>
          </p:cNvSpPr>
          <p:nvPr/>
        </p:nvSpPr>
        <p:spPr bwMode="auto">
          <a:xfrm>
            <a:off x="283465" y="1415714"/>
            <a:ext cx="7315200" cy="4770537"/>
          </a:xfrm>
          <a:prstGeom prst="rect">
            <a:avLst/>
          </a:prstGeom>
          <a:noFill/>
          <a:ln w="9525">
            <a:noFill/>
            <a:miter lim="800000"/>
            <a:headEnd/>
            <a:tailEnd/>
          </a:ln>
        </p:spPr>
        <p:txBody>
          <a:bodyPr wrap="square">
            <a:spAutoFit/>
          </a:bodyPr>
          <a:lstStyle/>
          <a:p>
            <a:pPr marL="342900" indent="-342900">
              <a:buFont typeface="Wingdings" panose="05000000000000000000" pitchFamily="2" charset="2"/>
              <a:buChar char="v"/>
            </a:pPr>
            <a:r>
              <a:rPr lang="en-US" sz="2400" b="1" u="sng" dirty="0">
                <a:solidFill>
                  <a:schemeClr val="tx2"/>
                </a:solidFill>
                <a:latin typeface="Arial" pitchFamily="34" charset="0"/>
                <a:cs typeface="Arial" pitchFamily="34" charset="0"/>
              </a:rPr>
              <a:t>Proposed Solution (Describe your Idea/Solution/Prototype)</a:t>
            </a:r>
            <a:endParaRPr lang="en-US" sz="2400" u="sng" dirty="0">
              <a:solidFill>
                <a:schemeClr val="tx2"/>
              </a:solidFill>
              <a:latin typeface="Arial" pitchFamily="34" charset="0"/>
              <a:cs typeface="Arial" pitchFamily="34" charset="0"/>
            </a:endParaRPr>
          </a:p>
          <a:p>
            <a:pPr marL="342900" indent="-342900">
              <a:buFont typeface="Arial" panose="020B0604020202020204" pitchFamily="34" charset="0"/>
              <a:buChar char="•"/>
            </a:pPr>
            <a:endParaRPr lang="en-US" sz="1600" u="sng" dirty="0">
              <a:solidFill>
                <a:schemeClr val="tx2"/>
              </a:solidFill>
              <a:latin typeface="Arial" pitchFamily="34" charset="0"/>
              <a:cs typeface="Arial" pitchFamily="34" charset="0"/>
            </a:endParaRPr>
          </a:p>
          <a:p>
            <a:pPr marL="342900" indent="-342900">
              <a:buFont typeface="Arial" panose="020B0604020202020204" pitchFamily="34" charset="0"/>
              <a:buChar char="•"/>
            </a:pPr>
            <a:r>
              <a:rPr lang="en-US" sz="1600" b="1" dirty="0"/>
              <a:t>Detailed Description: </a:t>
            </a:r>
            <a:r>
              <a:rPr lang="en-US" sz="1600" dirty="0"/>
              <a:t>The Virtual Herbal Garden is an interactive digital platform featuring realistic 3D models of medicinal plants, detailed botanical information, multimedia content. Users can explore plants, view them from different angles, and access comprehensive data on their uses and cultivation. </a:t>
            </a:r>
          </a:p>
          <a:p>
            <a:pPr marL="342900" indent="-342900">
              <a:buFont typeface="Arial" panose="020B0604020202020204" pitchFamily="34" charset="0"/>
              <a:buChar char="•"/>
            </a:pPr>
            <a:endParaRPr lang="en-US" sz="1600" b="1" dirty="0"/>
          </a:p>
          <a:p>
            <a:pPr marL="342900" indent="-342900">
              <a:buFont typeface="Arial" panose="020B0604020202020204" pitchFamily="34" charset="0"/>
              <a:buChar char="•"/>
            </a:pPr>
            <a:r>
              <a:rPr lang="en-US" sz="1600" b="1" dirty="0"/>
              <a:t>How It Addresses the Problem:</a:t>
            </a:r>
            <a:r>
              <a:rPr lang="en-US" sz="1600" dirty="0"/>
              <a:t> It makes medicinal plant knowledge accessible from anywhere, overcoming physical barriers of traditional gardens. By combining detailed information with immersive technology, it bridges educational gaps and engages users more effectively.</a:t>
            </a:r>
          </a:p>
          <a:p>
            <a:pPr marL="342900" indent="-342900">
              <a:buFont typeface="Arial" panose="020B0604020202020204" pitchFamily="34" charset="0"/>
              <a:buChar char="•"/>
            </a:pPr>
            <a:endParaRPr lang="en-US" sz="1600" dirty="0"/>
          </a:p>
          <a:p>
            <a:pPr marL="342900" indent="-342900">
              <a:buFont typeface="Arial" panose="020B0604020202020204" pitchFamily="34" charset="0"/>
              <a:buChar char="•"/>
            </a:pPr>
            <a:r>
              <a:rPr lang="en-US" sz="1600" b="1" dirty="0"/>
              <a:t>Innovation and Uniqueness:</a:t>
            </a:r>
            <a:r>
              <a:rPr lang="en-US" sz="1600" dirty="0"/>
              <a:t> The platform's use of interactive 3D models, multimedia elements and offers an immersive, comprehensive learning experience. Its integration of personalized features and social sharing sets it apart from traditional and digital resources.</a:t>
            </a:r>
          </a:p>
          <a:p>
            <a:pPr marL="342900" indent="-342900">
              <a:buFont typeface="Arial" panose="020B0604020202020204" pitchFamily="34" charset="0"/>
              <a:buChar char="•"/>
            </a:pPr>
            <a:endParaRPr lang="en-US" sz="1600" dirty="0"/>
          </a:p>
        </p:txBody>
      </p:sp>
      <p:sp>
        <p:nvSpPr>
          <p:cNvPr id="6" name="Slide Number Placeholder 5"/>
          <p:cNvSpPr>
            <a:spLocks noGrp="1"/>
          </p:cNvSpPr>
          <p:nvPr>
            <p:ph type="sldNum" sz="quarter" idx="12"/>
          </p:nvPr>
        </p:nvSpPr>
        <p:spPr/>
        <p:txBody>
          <a:bodyPr/>
          <a:lstStyle/>
          <a:p>
            <a:fld id="{677C3CE7-23F7-4828-823C-E0205DF2CF97}" type="slidenum">
              <a:rPr lang="en-US" b="1" smtClean="0">
                <a:solidFill>
                  <a:schemeClr val="bg1"/>
                </a:solidFill>
              </a:rPr>
              <a:pPr/>
              <a:t>2</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endParaRPr lang="en-US" dirty="0">
              <a:solidFill>
                <a:schemeClr val="bg1"/>
              </a:solidFill>
            </a:endParaRPr>
          </a:p>
        </p:txBody>
      </p:sp>
      <p:pic>
        <p:nvPicPr>
          <p:cNvPr id="8" name="Google Shape;93;p2"/>
          <p:cNvPicPr preferRelativeResize="0"/>
          <p:nvPr/>
        </p:nvPicPr>
        <p:blipFill rotWithShape="1">
          <a:blip r:embed="rId3">
            <a:alphaModFix/>
          </a:blip>
          <a:srcRect/>
          <a:stretch/>
        </p:blipFill>
        <p:spPr>
          <a:xfrm>
            <a:off x="9945424" y="26590"/>
            <a:ext cx="2246575" cy="1149075"/>
          </a:xfrm>
          <a:prstGeom prst="rect">
            <a:avLst/>
          </a:prstGeom>
          <a:noFill/>
          <a:ln>
            <a:noFill/>
          </a:ln>
        </p:spPr>
      </p:pic>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12500" t="21875" r="12500" b="21875"/>
          <a:stretch/>
        </p:blipFill>
        <p:spPr>
          <a:xfrm>
            <a:off x="182998" y="57880"/>
            <a:ext cx="1917729" cy="1438297"/>
          </a:xfrm>
          <a:prstGeom prst="rect">
            <a:avLst/>
          </a:prstGeom>
        </p:spPr>
      </p:pic>
      <p:pic>
        <p:nvPicPr>
          <p:cNvPr id="3" name="Picture 2">
            <a:extLst>
              <a:ext uri="{FF2B5EF4-FFF2-40B4-BE49-F238E27FC236}">
                <a16:creationId xmlns:a16="http://schemas.microsoft.com/office/drawing/2014/main" id="{B0DB2B3A-11DC-9683-EDE4-7377698EC5FC}"/>
              </a:ext>
            </a:extLst>
          </p:cNvPr>
          <p:cNvPicPr>
            <a:picLocks noChangeAspect="1"/>
          </p:cNvPicPr>
          <p:nvPr/>
        </p:nvPicPr>
        <p:blipFill>
          <a:blip r:embed="rId5"/>
          <a:stretch>
            <a:fillRect/>
          </a:stretch>
        </p:blipFill>
        <p:spPr>
          <a:xfrm>
            <a:off x="8119408" y="1143000"/>
            <a:ext cx="3530166" cy="2336372"/>
          </a:xfrm>
          <a:prstGeom prst="rect">
            <a:avLst/>
          </a:prstGeom>
          <a:ln w="38100">
            <a:solidFill>
              <a:schemeClr val="tx1">
                <a:lumMod val="95000"/>
                <a:lumOff val="5000"/>
              </a:schemeClr>
            </a:solidFill>
          </a:ln>
        </p:spPr>
      </p:pic>
      <p:pic>
        <p:nvPicPr>
          <p:cNvPr id="12" name="Picture 11">
            <a:extLst>
              <a:ext uri="{FF2B5EF4-FFF2-40B4-BE49-F238E27FC236}">
                <a16:creationId xmlns:a16="http://schemas.microsoft.com/office/drawing/2014/main" id="{6F0B6C54-EC4A-0AED-C1FA-82CF4DC26F2C}"/>
              </a:ext>
            </a:extLst>
          </p:cNvPr>
          <p:cNvPicPr>
            <a:picLocks noChangeAspect="1"/>
          </p:cNvPicPr>
          <p:nvPr/>
        </p:nvPicPr>
        <p:blipFill>
          <a:blip r:embed="rId6"/>
          <a:stretch>
            <a:fillRect/>
          </a:stretch>
        </p:blipFill>
        <p:spPr>
          <a:xfrm>
            <a:off x="8166910" y="3626165"/>
            <a:ext cx="3517703" cy="2198564"/>
          </a:xfrm>
          <a:prstGeom prst="rect">
            <a:avLst/>
          </a:prstGeom>
          <a:ln w="38100">
            <a:solidFill>
              <a:schemeClr val="tx1"/>
            </a:solid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TECHNICAL APPROACH</a:t>
            </a:r>
          </a:p>
        </p:txBody>
      </p:sp>
      <p:sp>
        <p:nvSpPr>
          <p:cNvPr id="17410" name="TextBox 8"/>
          <p:cNvSpPr txBox="1">
            <a:spLocks noChangeArrowheads="1"/>
          </p:cNvSpPr>
          <p:nvPr/>
        </p:nvSpPr>
        <p:spPr bwMode="auto">
          <a:xfrm>
            <a:off x="609599" y="1843841"/>
            <a:ext cx="10972800" cy="1384995"/>
          </a:xfrm>
          <a:prstGeom prst="rect">
            <a:avLst/>
          </a:prstGeom>
          <a:noFill/>
          <a:ln w="9525">
            <a:noFill/>
            <a:miter lim="800000"/>
            <a:headEnd/>
            <a:tailEnd/>
          </a:ln>
        </p:spPr>
        <p:txBody>
          <a:bodyPr wrap="square">
            <a:spAutoFit/>
          </a:bodyPr>
          <a:lstStyle/>
          <a:p>
            <a:r>
              <a:rPr lang="en-US" sz="2800" b="1" u="sng" dirty="0">
                <a:latin typeface="Arial" pitchFamily="34" charset="0"/>
                <a:cs typeface="Arial" pitchFamily="34" charset="0"/>
              </a:rPr>
              <a:t>Programming Language and Technologies: </a:t>
            </a:r>
          </a:p>
          <a:p>
            <a:pPr marL="342900" indent="-342900">
              <a:buFont typeface="Arial" panose="020B0604020202020204" pitchFamily="34" charset="0"/>
              <a:buChar char="•"/>
            </a:pPr>
            <a:endParaRPr lang="en-US" sz="2800" dirty="0">
              <a:latin typeface="Arial" pitchFamily="34" charset="0"/>
              <a:cs typeface="Arial" pitchFamily="34" charset="0"/>
            </a:endParaRPr>
          </a:p>
          <a:p>
            <a:pPr marL="342900" indent="-342900">
              <a:buFont typeface="Arial" panose="020B0604020202020204" pitchFamily="34" charset="0"/>
              <a:buChar char="•"/>
            </a:pPr>
            <a:endParaRPr lang="en-US" sz="2800" dirty="0">
              <a:latin typeface="Arial" pitchFamily="34" charset="0"/>
              <a:cs typeface="Arial" pitchFamily="34" charset="0"/>
            </a:endParaRPr>
          </a:p>
        </p:txBody>
      </p:sp>
      <p:sp>
        <p:nvSpPr>
          <p:cNvPr id="6" name="Slide Number Placeholder 5"/>
          <p:cNvSpPr>
            <a:spLocks noGrp="1"/>
          </p:cNvSpPr>
          <p:nvPr>
            <p:ph type="sldNum" sz="quarter" idx="12"/>
          </p:nvPr>
        </p:nvSpPr>
        <p:spPr/>
        <p:txBody>
          <a:bodyPr/>
          <a:lstStyle/>
          <a:p>
            <a:fld id="{677C3CE7-23F7-4828-823C-E0205DF2CF97}" type="slidenum">
              <a:rPr lang="en-US" b="1">
                <a:solidFill>
                  <a:schemeClr val="bg1"/>
                </a:solidFill>
              </a:rPr>
              <a:pPr/>
              <a:t>3</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endParaRPr lang="en-US" dirty="0">
              <a:solidFill>
                <a:schemeClr val="bg1"/>
              </a:solidFill>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3" name="Rectangle 2"/>
          <p:cNvSpPr/>
          <p:nvPr/>
        </p:nvSpPr>
        <p:spPr>
          <a:xfrm>
            <a:off x="1716504" y="2536337"/>
            <a:ext cx="8087407" cy="269338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342900" indent="-342900">
              <a:buFont typeface="Arial" panose="020B0604020202020204" pitchFamily="34" charset="0"/>
              <a:buChar char="•"/>
            </a:pPr>
            <a:r>
              <a:rPr lang="en-US" dirty="0">
                <a:solidFill>
                  <a:schemeClr val="tx1"/>
                </a:solidFill>
                <a:latin typeface="Arial" pitchFamily="34" charset="0"/>
                <a:cs typeface="Arial" pitchFamily="34" charset="0"/>
              </a:rPr>
              <a:t>HTML</a:t>
            </a:r>
          </a:p>
          <a:p>
            <a:pPr marL="342900" indent="-342900">
              <a:buFont typeface="Arial" panose="020B0604020202020204" pitchFamily="34" charset="0"/>
              <a:buChar char="•"/>
            </a:pPr>
            <a:r>
              <a:rPr lang="en-US" dirty="0">
                <a:solidFill>
                  <a:schemeClr val="tx1"/>
                </a:solidFill>
                <a:latin typeface="Arial" pitchFamily="34" charset="0"/>
                <a:cs typeface="Arial" pitchFamily="34" charset="0"/>
              </a:rPr>
              <a:t>CSS</a:t>
            </a:r>
          </a:p>
          <a:p>
            <a:pPr marL="342900" indent="-342900">
              <a:buFont typeface="Arial" panose="020B0604020202020204" pitchFamily="34" charset="0"/>
              <a:buChar char="•"/>
            </a:pPr>
            <a:r>
              <a:rPr lang="en-US" dirty="0">
                <a:solidFill>
                  <a:schemeClr val="tx1"/>
                </a:solidFill>
                <a:latin typeface="Arial" pitchFamily="34" charset="0"/>
                <a:cs typeface="Arial" pitchFamily="34" charset="0"/>
              </a:rPr>
              <a:t>JS</a:t>
            </a:r>
          </a:p>
          <a:p>
            <a:pPr marL="342900" indent="-342900">
              <a:buFont typeface="Arial" panose="020B0604020202020204" pitchFamily="34" charset="0"/>
              <a:buChar char="•"/>
            </a:pPr>
            <a:r>
              <a:rPr lang="en-US" dirty="0">
                <a:solidFill>
                  <a:schemeClr val="tx1"/>
                </a:solidFill>
                <a:latin typeface="Arial" pitchFamily="34" charset="0"/>
                <a:cs typeface="Arial" pitchFamily="34" charset="0"/>
              </a:rPr>
              <a:t>Python</a:t>
            </a:r>
          </a:p>
          <a:p>
            <a:pPr marL="342900" indent="-342900">
              <a:buFont typeface="Arial" panose="020B0604020202020204" pitchFamily="34" charset="0"/>
              <a:buChar char="•"/>
            </a:pPr>
            <a:r>
              <a:rPr lang="en-US" dirty="0" err="1">
                <a:solidFill>
                  <a:schemeClr val="tx1"/>
                </a:solidFill>
                <a:latin typeface="Arial" pitchFamily="34" charset="0"/>
                <a:cs typeface="Arial" pitchFamily="34" charset="0"/>
              </a:rPr>
              <a:t>Sketchfab</a:t>
            </a:r>
            <a:r>
              <a:rPr lang="en-US" dirty="0">
                <a:solidFill>
                  <a:schemeClr val="tx1"/>
                </a:solidFill>
                <a:latin typeface="Arial" pitchFamily="34" charset="0"/>
                <a:cs typeface="Arial" pitchFamily="34" charset="0"/>
              </a:rPr>
              <a:t> (</a:t>
            </a:r>
            <a:r>
              <a:rPr lang="en-US">
                <a:solidFill>
                  <a:schemeClr val="tx1"/>
                </a:solidFill>
                <a:latin typeface="Arial" pitchFamily="34" charset="0"/>
                <a:cs typeface="Arial" pitchFamily="34" charset="0"/>
              </a:rPr>
              <a:t>for embedding </a:t>
            </a:r>
            <a:r>
              <a:rPr lang="en-US" dirty="0">
                <a:solidFill>
                  <a:schemeClr val="tx1"/>
                </a:solidFill>
                <a:latin typeface="Arial" pitchFamily="34" charset="0"/>
                <a:cs typeface="Arial" pitchFamily="34" charset="0"/>
              </a:rPr>
              <a:t>3D models)</a:t>
            </a:r>
          </a:p>
          <a:p>
            <a:pPr marL="342900" indent="-342900">
              <a:buFont typeface="Arial" panose="020B0604020202020204" pitchFamily="34" charset="0"/>
              <a:buChar char="•"/>
            </a:pPr>
            <a:r>
              <a:rPr lang="en-US" dirty="0" err="1">
                <a:solidFill>
                  <a:schemeClr val="tx1"/>
                </a:solidFill>
                <a:latin typeface="Arial" pitchFamily="34" charset="0"/>
                <a:cs typeface="Arial" pitchFamily="34" charset="0"/>
              </a:rPr>
              <a:t>Skypack</a:t>
            </a:r>
            <a:r>
              <a:rPr lang="en-US" dirty="0">
                <a:solidFill>
                  <a:schemeClr val="tx1"/>
                </a:solidFill>
                <a:latin typeface="Arial" pitchFamily="34" charset="0"/>
                <a:cs typeface="Arial" pitchFamily="34" charset="0"/>
              </a:rPr>
              <a:t> (To import </a:t>
            </a:r>
            <a:r>
              <a:rPr lang="en-US" dirty="0" err="1">
                <a:solidFill>
                  <a:schemeClr val="tx1"/>
                </a:solidFill>
                <a:latin typeface="Arial" pitchFamily="34" charset="0"/>
                <a:cs typeface="Arial" pitchFamily="34" charset="0"/>
              </a:rPr>
              <a:t>npm</a:t>
            </a:r>
            <a:r>
              <a:rPr lang="en-US" dirty="0">
                <a:solidFill>
                  <a:schemeClr val="tx1"/>
                </a:solidFill>
                <a:latin typeface="Arial" pitchFamily="34" charset="0"/>
                <a:cs typeface="Arial" pitchFamily="34" charset="0"/>
              </a:rPr>
              <a:t> packages)</a:t>
            </a:r>
          </a:p>
          <a:p>
            <a:pPr algn="ctr"/>
            <a:endParaRPr lang="en-IN" dirty="0">
              <a:solidFill>
                <a:schemeClr val="tx1"/>
              </a:solidFill>
            </a:endParaRPr>
          </a:p>
        </p:txBody>
      </p:sp>
      <p:pic>
        <p:nvPicPr>
          <p:cNvPr id="11" name="Picture 10"/>
          <p:cNvPicPr>
            <a:picLocks noChangeAspect="1"/>
          </p:cNvPicPr>
          <p:nvPr/>
        </p:nvPicPr>
        <p:blipFill rotWithShape="1">
          <a:blip r:embed="rId4">
            <a:extLst>
              <a:ext uri="{28A0092B-C50C-407E-A947-70E740481C1C}">
                <a14:useLocalDpi xmlns:a14="http://schemas.microsoft.com/office/drawing/2010/main" val="0"/>
              </a:ext>
            </a:extLst>
          </a:blip>
          <a:srcRect l="12500" t="21875" r="12500" b="21875"/>
          <a:stretch/>
        </p:blipFill>
        <p:spPr>
          <a:xfrm>
            <a:off x="0" y="81376"/>
            <a:ext cx="1917729" cy="1438297"/>
          </a:xfrm>
          <a:prstGeom prst="rect">
            <a:avLst/>
          </a:prstGeom>
        </p:spPr>
      </p:pic>
      <p:pic>
        <p:nvPicPr>
          <p:cNvPr id="1026" name="Picture 2" descr="Amazingly Useful HTML, CSS and JavaScript Tools and Libraries | by Bradley  Nice | Level Up! | Medium">
            <a:extLst>
              <a:ext uri="{FF2B5EF4-FFF2-40B4-BE49-F238E27FC236}">
                <a16:creationId xmlns:a16="http://schemas.microsoft.com/office/drawing/2014/main" id="{55EA9F8D-6589-CC28-803E-4EFE1F8E82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7538" y="2551175"/>
            <a:ext cx="2505456" cy="138974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6739163-4449-A762-AB33-5FC5016908A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86544" y="2313432"/>
            <a:ext cx="1801030" cy="180103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Logos, Branding, &amp; Press Kit - Sketchfab">
            <a:extLst>
              <a:ext uri="{FF2B5EF4-FFF2-40B4-BE49-F238E27FC236}">
                <a16:creationId xmlns:a16="http://schemas.microsoft.com/office/drawing/2014/main" id="{18E46D06-99AD-E2A2-4C0D-D6C46AD8E8C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66919" y="4234314"/>
            <a:ext cx="3393081" cy="70201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kypack: search millions of open source JavaScript packages">
            <a:extLst>
              <a:ext uri="{FF2B5EF4-FFF2-40B4-BE49-F238E27FC236}">
                <a16:creationId xmlns:a16="http://schemas.microsoft.com/office/drawing/2014/main" id="{EAFB23C5-B987-5227-868F-5FD9D6A481C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360151" y="4078853"/>
            <a:ext cx="1621155" cy="10807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FEASIBILITY AND VIABILITY</a:t>
            </a:r>
          </a:p>
        </p:txBody>
      </p:sp>
      <p:sp>
        <p:nvSpPr>
          <p:cNvPr id="17410" name="TextBox 8"/>
          <p:cNvSpPr txBox="1">
            <a:spLocks noChangeArrowheads="1"/>
          </p:cNvSpPr>
          <p:nvPr/>
        </p:nvSpPr>
        <p:spPr bwMode="auto">
          <a:xfrm>
            <a:off x="418611" y="1502920"/>
            <a:ext cx="6320517" cy="5632311"/>
          </a:xfrm>
          <a:prstGeom prst="rect">
            <a:avLst/>
          </a:prstGeom>
          <a:noFill/>
          <a:ln w="9525">
            <a:noFill/>
            <a:miter lim="800000"/>
            <a:headEnd/>
            <a:tailEnd/>
          </a:ln>
        </p:spPr>
        <p:txBody>
          <a:bodyPr wrap="square">
            <a:spAutoFit/>
          </a:bodyPr>
          <a:lstStyle/>
          <a:p>
            <a:pPr marR="0" lvl="0" algn="just" defTabSz="457200" rtl="0" eaLnBrk="1" fontAlgn="base" latinLnBrk="0" hangingPunct="1">
              <a:lnSpc>
                <a:spcPct val="100000"/>
              </a:lnSpc>
              <a:spcBef>
                <a:spcPct val="0"/>
              </a:spcBef>
              <a:spcAft>
                <a:spcPct val="0"/>
              </a:spcAft>
              <a:buClrTx/>
              <a:buSzTx/>
              <a:tabLst/>
              <a:defRPr/>
            </a:pPr>
            <a:r>
              <a:rPr lang="en-US" sz="2000" b="1" dirty="0"/>
              <a:t>Feasibility of the Idea:</a:t>
            </a:r>
          </a:p>
          <a:p>
            <a:pPr marL="342900" lvl="0" indent="-342900" algn="just">
              <a:buFont typeface="Arial" pitchFamily="34" charset="0"/>
              <a:buChar char="•"/>
              <a:defRPr/>
            </a:pPr>
            <a:r>
              <a:rPr lang="en-US" b="1" dirty="0"/>
              <a:t>Technological Feasibility:</a:t>
            </a:r>
            <a:r>
              <a:rPr lang="en-US" dirty="0"/>
              <a:t> Advances in technology support interactive 3D models and multimedia content.</a:t>
            </a:r>
          </a:p>
          <a:p>
            <a:pPr marL="342900" lvl="0" indent="-342900" algn="just">
              <a:buFont typeface="Arial" pitchFamily="34" charset="0"/>
              <a:buChar char="•"/>
              <a:defRPr/>
            </a:pPr>
            <a:r>
              <a:rPr lang="en-US" b="1" dirty="0"/>
              <a:t>Growing Demand:</a:t>
            </a:r>
            <a:r>
              <a:rPr lang="en-US" dirty="0"/>
              <a:t> Rising interest in digital learning tools and accessible educational resources.</a:t>
            </a:r>
          </a:p>
          <a:p>
            <a:pPr marL="342900" lvl="0" indent="-342900" algn="just">
              <a:buFont typeface="Arial" pitchFamily="34" charset="0"/>
              <a:buChar char="•"/>
              <a:defRPr/>
            </a:pPr>
            <a:r>
              <a:rPr lang="en-US" b="1" dirty="0"/>
              <a:t>Widespread Use:</a:t>
            </a:r>
            <a:r>
              <a:rPr lang="en-US" dirty="0"/>
              <a:t> Increased use of internet-connected devices enhances accessibility.</a:t>
            </a:r>
            <a:endParaRPr lang="en-US" b="1" dirty="0"/>
          </a:p>
          <a:p>
            <a:pPr marR="0" lvl="0" algn="just" defTabSz="457200" rtl="0" eaLnBrk="1" fontAlgn="base" latinLnBrk="0" hangingPunct="1">
              <a:lnSpc>
                <a:spcPct val="100000"/>
              </a:lnSpc>
              <a:spcBef>
                <a:spcPct val="0"/>
              </a:spcBef>
              <a:spcAft>
                <a:spcPct val="0"/>
              </a:spcAft>
              <a:buClrTx/>
              <a:buSzTx/>
              <a:tabLst/>
              <a:defRPr/>
            </a:pPr>
            <a:r>
              <a:rPr lang="en-IN" sz="2000" b="1" dirty="0"/>
              <a:t>Technical Complexity</a:t>
            </a:r>
          </a:p>
          <a:p>
            <a:pPr marL="342900" indent="-342900">
              <a:buFont typeface="Arial" pitchFamily="34" charset="0"/>
              <a:buChar char="•"/>
            </a:pPr>
            <a:r>
              <a:rPr lang="en-IN" dirty="0"/>
              <a:t>Content Accuracy</a:t>
            </a:r>
          </a:p>
          <a:p>
            <a:pPr marL="342900" indent="-342900">
              <a:buFont typeface="Arial" pitchFamily="34" charset="0"/>
              <a:buChar char="•"/>
            </a:pPr>
            <a:r>
              <a:rPr lang="en-IN" dirty="0"/>
              <a:t>User Experience</a:t>
            </a:r>
          </a:p>
          <a:p>
            <a:pPr marL="342900" indent="-342900">
              <a:buFont typeface="Arial" pitchFamily="34" charset="0"/>
              <a:buChar char="•"/>
            </a:pPr>
            <a:r>
              <a:rPr lang="en-IN" dirty="0"/>
              <a:t>Accessibility</a:t>
            </a:r>
          </a:p>
          <a:p>
            <a:pPr marL="342900" indent="-342900">
              <a:buFont typeface="Arial" pitchFamily="34" charset="0"/>
              <a:buChar char="•"/>
            </a:pPr>
            <a:r>
              <a:rPr lang="en-IN" dirty="0"/>
              <a:t>Maintenance and Updates</a:t>
            </a:r>
          </a:p>
          <a:p>
            <a:r>
              <a:rPr lang="en-US" sz="2000" b="1" dirty="0"/>
              <a:t>Strategies for Overcoming These Challenges:</a:t>
            </a:r>
            <a:endParaRPr lang="en-IN" sz="2000" dirty="0"/>
          </a:p>
          <a:p>
            <a:pPr marL="342900" indent="-342900">
              <a:buFont typeface="Arial" pitchFamily="34" charset="0"/>
              <a:buChar char="•"/>
            </a:pPr>
            <a:r>
              <a:rPr lang="en-US" dirty="0"/>
              <a:t>Optimize the platform for various devices and internet speeds by implementing responsive design and providing lower-resolution options. Consider offline access for essential content.</a:t>
            </a:r>
            <a:endParaRPr lang="en-IN" dirty="0"/>
          </a:p>
          <a:p>
            <a:endParaRPr lang="en-IN" sz="1600" dirty="0"/>
          </a:p>
          <a:p>
            <a:endParaRPr lang="en-IN" sz="1600" dirty="0"/>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pic>
        <p:nvPicPr>
          <p:cNvPr id="9" name="Picture 8"/>
          <p:cNvPicPr>
            <a:picLocks noChangeAspect="1"/>
          </p:cNvPicPr>
          <p:nvPr/>
        </p:nvPicPr>
        <p:blipFill rotWithShape="1">
          <a:blip r:embed="rId4">
            <a:extLst>
              <a:ext uri="{28A0092B-C50C-407E-A947-70E740481C1C}">
                <a14:useLocalDpi xmlns:a14="http://schemas.microsoft.com/office/drawing/2010/main" val="0"/>
              </a:ext>
            </a:extLst>
          </a:blip>
          <a:srcRect l="12500" t="21875" r="12500" b="21875"/>
          <a:stretch/>
        </p:blipFill>
        <p:spPr>
          <a:xfrm>
            <a:off x="0" y="110001"/>
            <a:ext cx="1917729" cy="1438297"/>
          </a:xfrm>
          <a:prstGeom prst="rect">
            <a:avLst/>
          </a:prstGeom>
        </p:spPr>
      </p:pic>
      <p:pic>
        <p:nvPicPr>
          <p:cNvPr id="5" name="Picture 4">
            <a:extLst>
              <a:ext uri="{FF2B5EF4-FFF2-40B4-BE49-F238E27FC236}">
                <a16:creationId xmlns:a16="http://schemas.microsoft.com/office/drawing/2014/main" id="{AE48F633-640B-78E2-3BD1-04A5936B5E44}"/>
              </a:ext>
            </a:extLst>
          </p:cNvPr>
          <p:cNvPicPr>
            <a:picLocks noChangeAspect="1"/>
          </p:cNvPicPr>
          <p:nvPr/>
        </p:nvPicPr>
        <p:blipFill>
          <a:blip r:embed="rId5"/>
          <a:stretch>
            <a:fillRect/>
          </a:stretch>
        </p:blipFill>
        <p:spPr>
          <a:xfrm>
            <a:off x="6967369" y="1502920"/>
            <a:ext cx="4984956" cy="3498848"/>
          </a:xfrm>
          <a:prstGeom prst="rect">
            <a:avLst/>
          </a:prstGeom>
          <a:ln w="38100">
            <a:solidFill>
              <a:schemeClr val="tx1"/>
            </a:solidFill>
          </a:ln>
        </p:spPr>
      </p:pic>
    </p:spTree>
    <p:extLst>
      <p:ext uri="{BB962C8B-B14F-4D97-AF65-F5344CB8AC3E}">
        <p14:creationId xmlns:p14="http://schemas.microsoft.com/office/powerpoint/2010/main" val="3753387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IMPACT AND BENEFITS</a:t>
            </a:r>
          </a:p>
        </p:txBody>
      </p:sp>
      <p:sp>
        <p:nvSpPr>
          <p:cNvPr id="17410" name="TextBox 8"/>
          <p:cNvSpPr txBox="1">
            <a:spLocks noChangeArrowheads="1"/>
          </p:cNvSpPr>
          <p:nvPr/>
        </p:nvSpPr>
        <p:spPr bwMode="auto">
          <a:xfrm>
            <a:off x="1403350" y="1779674"/>
            <a:ext cx="9385300" cy="3477875"/>
          </a:xfrm>
          <a:prstGeom prst="rect">
            <a:avLst/>
          </a:prstGeom>
          <a:noFill/>
          <a:ln w="9525">
            <a:noFill/>
            <a:miter lim="800000"/>
            <a:headEnd/>
            <a:tailEnd/>
          </a:ln>
        </p:spPr>
        <p:txBody>
          <a:bodyPr wrap="square">
            <a:spAutoFit/>
          </a:bodyPr>
          <a:lstStyle/>
          <a:p>
            <a:pPr lvl="0" algn="just">
              <a:defRPr/>
            </a:pPr>
            <a:r>
              <a:rPr lang="en-US" sz="2000" b="1" dirty="0"/>
              <a:t>Interactive Learning:</a:t>
            </a:r>
            <a:r>
              <a:rPr lang="en-US" sz="2000" dirty="0"/>
              <a:t> Offers 3D models and detailed plant information for an engaging educational experience.</a:t>
            </a:r>
          </a:p>
          <a:p>
            <a:pPr lvl="0" algn="just">
              <a:defRPr/>
            </a:pPr>
            <a:r>
              <a:rPr lang="en-US" sz="2000" b="1" dirty="0"/>
              <a:t>Accessibility:</a:t>
            </a:r>
            <a:r>
              <a:rPr lang="en-US" sz="2000" dirty="0"/>
              <a:t> Bridges educational gaps, making traditional herbal knowledge more accessible.</a:t>
            </a:r>
          </a:p>
          <a:p>
            <a:pPr lvl="0" algn="just">
              <a:defRPr/>
            </a:pPr>
            <a:r>
              <a:rPr lang="en-US" sz="2000" b="1" dirty="0"/>
              <a:t>Global Awareness:</a:t>
            </a:r>
            <a:r>
              <a:rPr lang="en-US" sz="2000" dirty="0"/>
              <a:t> Promotes global understanding and appreciation of medicinal plants.</a:t>
            </a:r>
          </a:p>
          <a:p>
            <a:pPr lvl="0" algn="just">
              <a:defRPr/>
            </a:pPr>
            <a:r>
              <a:rPr lang="en-US" sz="2000" b="1" dirty="0"/>
              <a:t>Social Benefits:</a:t>
            </a:r>
            <a:r>
              <a:rPr lang="en-US" sz="2000" dirty="0"/>
              <a:t> Preserves and promotes herbal traditions, supporting informed health choices.</a:t>
            </a:r>
          </a:p>
          <a:p>
            <a:pPr lvl="0" algn="just">
              <a:defRPr/>
            </a:pPr>
            <a:r>
              <a:rPr lang="en-US" sz="2000" b="1" dirty="0"/>
              <a:t>Economic Impact:</a:t>
            </a:r>
            <a:r>
              <a:rPr lang="en-US" sz="2000" dirty="0"/>
              <a:t> Encourages sustainable practices and informed use of medicinal plants.</a:t>
            </a:r>
          </a:p>
          <a:p>
            <a:pPr lvl="0" algn="just">
              <a:defRPr/>
            </a:pPr>
            <a:r>
              <a:rPr lang="en-US" sz="2000" b="1" dirty="0"/>
              <a:t>Environmental Advantage:</a:t>
            </a:r>
            <a:r>
              <a:rPr lang="en-US" sz="2000" dirty="0"/>
              <a:t> Supports sustainable use of natural resources and promotes eco-friendly practices.</a:t>
            </a:r>
            <a:endParaRPr lang="en-US" sz="2000" dirty="0">
              <a:solidFill>
                <a:prstClr val="black"/>
              </a:solidFill>
              <a:latin typeface="Arial" pitchFamily="34" charset="0"/>
              <a:cs typeface="Arial" pitchFamily="34"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pic>
        <p:nvPicPr>
          <p:cNvPr id="9" name="Picture 8"/>
          <p:cNvPicPr>
            <a:picLocks noChangeAspect="1"/>
          </p:cNvPicPr>
          <p:nvPr/>
        </p:nvPicPr>
        <p:blipFill rotWithShape="1">
          <a:blip r:embed="rId4">
            <a:extLst>
              <a:ext uri="{28A0092B-C50C-407E-A947-70E740481C1C}">
                <a14:useLocalDpi xmlns:a14="http://schemas.microsoft.com/office/drawing/2010/main" val="0"/>
              </a:ext>
            </a:extLst>
          </a:blip>
          <a:srcRect l="12500" t="21875" r="12500" b="21875"/>
          <a:stretch/>
        </p:blipFill>
        <p:spPr>
          <a:xfrm>
            <a:off x="0" y="81376"/>
            <a:ext cx="1917729" cy="1438297"/>
          </a:xfrm>
          <a:prstGeom prst="rect">
            <a:avLst/>
          </a:prstGeom>
        </p:spPr>
      </p:pic>
    </p:spTree>
    <p:extLst>
      <p:ext uri="{BB962C8B-B14F-4D97-AF65-F5344CB8AC3E}">
        <p14:creationId xmlns:p14="http://schemas.microsoft.com/office/powerpoint/2010/main" val="2997144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RESEARCH  AND REFERENCES</a:t>
            </a:r>
          </a:p>
        </p:txBody>
      </p:sp>
      <p:sp>
        <p:nvSpPr>
          <p:cNvPr id="17410" name="TextBox 8"/>
          <p:cNvSpPr txBox="1">
            <a:spLocks noChangeArrowheads="1"/>
          </p:cNvSpPr>
          <p:nvPr/>
        </p:nvSpPr>
        <p:spPr bwMode="auto">
          <a:xfrm>
            <a:off x="1403349" y="1535162"/>
            <a:ext cx="9385300" cy="5201424"/>
          </a:xfrm>
          <a:prstGeom prst="rect">
            <a:avLst/>
          </a:prstGeom>
          <a:noFill/>
          <a:ln w="9525">
            <a:noFill/>
            <a:miter lim="800000"/>
            <a:headEnd/>
            <a:tailEnd/>
          </a:ln>
        </p:spPr>
        <p:txBody>
          <a:bodyPr wrap="square">
            <a:spAutoFit/>
          </a:bodyPr>
          <a:lstStyle/>
          <a:p>
            <a:pPr marL="342900" marR="0" lvl="0" indent="-342900"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2400" noProof="0" dirty="0">
                <a:solidFill>
                  <a:prstClr val="black"/>
                </a:solidFill>
                <a:latin typeface="Arial" pitchFamily="34" charset="0"/>
                <a:cs typeface="Arial" pitchFamily="34" charset="0"/>
              </a:rPr>
              <a:t>For 3D models and References:	 </a:t>
            </a:r>
          </a:p>
          <a:p>
            <a:pPr marL="342900" indent="-342900">
              <a:buFont typeface="Arial" panose="020B0604020202020204" pitchFamily="34" charset="0"/>
              <a:buChar char="•"/>
              <a:defRPr/>
            </a:pPr>
            <a:endParaRPr lang="en-US" sz="2800" u="sng" noProof="0" dirty="0">
              <a:solidFill>
                <a:prstClr val="black"/>
              </a:solidFill>
              <a:latin typeface="Arial" pitchFamily="34" charset="0"/>
              <a:cs typeface="Arial" pitchFamily="34" charset="0"/>
            </a:endParaRPr>
          </a:p>
          <a:p>
            <a:pPr marL="342900" indent="-342900">
              <a:buFont typeface="Arial" panose="020B0604020202020204" pitchFamily="34" charset="0"/>
              <a:buChar char="•"/>
              <a:defRPr/>
            </a:pPr>
            <a:endParaRPr lang="en-US" sz="2800" dirty="0">
              <a:solidFill>
                <a:prstClr val="black"/>
              </a:solidFill>
              <a:latin typeface="Arial" pitchFamily="34" charset="0"/>
              <a:cs typeface="Arial" pitchFamily="34" charset="0"/>
            </a:endParaRPr>
          </a:p>
          <a:p>
            <a:pPr marL="342900" indent="-342900">
              <a:buFont typeface="Arial" panose="020B0604020202020204" pitchFamily="34" charset="0"/>
              <a:buChar char="•"/>
              <a:defRPr/>
            </a:pPr>
            <a:endParaRPr lang="en-US" sz="2800" dirty="0">
              <a:solidFill>
                <a:prstClr val="black"/>
              </a:solidFill>
              <a:latin typeface="Arial" pitchFamily="34" charset="0"/>
              <a:cs typeface="Arial" pitchFamily="34" charset="0"/>
            </a:endParaRPr>
          </a:p>
          <a:p>
            <a:pPr marL="342900" indent="-342900">
              <a:buFont typeface="Arial" panose="020B0604020202020204" pitchFamily="34" charset="0"/>
              <a:buChar char="•"/>
              <a:defRPr/>
            </a:pPr>
            <a:endParaRPr lang="en-US" sz="2800" dirty="0">
              <a:solidFill>
                <a:prstClr val="black"/>
              </a:solidFill>
              <a:latin typeface="Arial" pitchFamily="34" charset="0"/>
              <a:cs typeface="Arial" pitchFamily="34" charset="0"/>
            </a:endParaRPr>
          </a:p>
          <a:p>
            <a:pPr marL="342900" indent="-342900">
              <a:buFont typeface="Arial" panose="020B0604020202020204" pitchFamily="34" charset="0"/>
              <a:buChar char="•"/>
              <a:defRPr/>
            </a:pPr>
            <a:endParaRPr lang="en-US" sz="2800" dirty="0">
              <a:solidFill>
                <a:prstClr val="black"/>
              </a:solidFill>
              <a:latin typeface="Arial" pitchFamily="34" charset="0"/>
              <a:cs typeface="Arial" pitchFamily="34" charset="0"/>
            </a:endParaRPr>
          </a:p>
          <a:p>
            <a:pPr marL="342900" indent="-342900">
              <a:buFont typeface="Arial" panose="020B0604020202020204" pitchFamily="34" charset="0"/>
              <a:buChar char="•"/>
              <a:defRPr/>
            </a:pPr>
            <a:endParaRPr lang="en-US" sz="2800" dirty="0">
              <a:solidFill>
                <a:prstClr val="black"/>
              </a:solidFill>
              <a:latin typeface="Arial" pitchFamily="34" charset="0"/>
              <a:cs typeface="Arial" pitchFamily="34" charset="0"/>
            </a:endParaRPr>
          </a:p>
          <a:p>
            <a:pPr marL="342900" indent="-342900">
              <a:buFont typeface="Arial" panose="020B0604020202020204" pitchFamily="34" charset="0"/>
              <a:buChar char="•"/>
              <a:defRPr/>
            </a:pPr>
            <a:r>
              <a:rPr lang="en-US" sz="2800" dirty="0">
                <a:solidFill>
                  <a:prstClr val="black"/>
                </a:solidFill>
                <a:latin typeface="Arial" pitchFamily="34" charset="0"/>
                <a:cs typeface="Arial" pitchFamily="34" charset="0"/>
              </a:rPr>
              <a:t>For Data:</a:t>
            </a:r>
          </a:p>
          <a:p>
            <a:pPr>
              <a:defRPr/>
            </a:pPr>
            <a:r>
              <a:rPr lang="en-US" b="1" dirty="0">
                <a:solidFill>
                  <a:prstClr val="black"/>
                </a:solidFill>
                <a:latin typeface="Arial" pitchFamily="34" charset="0"/>
                <a:cs typeface="Arial" pitchFamily="34" charset="0"/>
              </a:rPr>
              <a:t>	</a:t>
            </a:r>
            <a:r>
              <a:rPr lang="en-US" b="1" u="sng" dirty="0">
                <a:solidFill>
                  <a:prstClr val="black"/>
                </a:solidFill>
                <a:latin typeface="Arial" pitchFamily="34" charset="0"/>
                <a:cs typeface="Arial" pitchFamily="34" charset="0"/>
                <a:hlinkClick r:id="rId3"/>
              </a:rPr>
              <a:t>https://bsi.gov.in/page/en/medicinal-plant-database</a:t>
            </a:r>
            <a:endParaRPr lang="en-US" b="1" u="sng" dirty="0">
              <a:solidFill>
                <a:prstClr val="black"/>
              </a:solidFill>
              <a:latin typeface="Arial" pitchFamily="34" charset="0"/>
              <a:cs typeface="Arial" pitchFamily="34" charset="0"/>
            </a:endParaRPr>
          </a:p>
          <a:p>
            <a:pPr>
              <a:defRPr/>
            </a:pPr>
            <a:endParaRPr lang="en-US" sz="2800" dirty="0">
              <a:solidFill>
                <a:prstClr val="black"/>
              </a:solidFill>
              <a:latin typeface="Arial" pitchFamily="34" charset="0"/>
              <a:cs typeface="Arial" pitchFamily="34" charset="0"/>
            </a:endParaRPr>
          </a:p>
          <a:p>
            <a:pPr marL="342900" indent="-342900">
              <a:buFont typeface="Arial" panose="020B0604020202020204" pitchFamily="34" charset="0"/>
              <a:buChar char="•"/>
              <a:defRPr/>
            </a:pPr>
            <a:endParaRPr lang="en-US" sz="2800" u="sng" noProof="0" dirty="0">
              <a:solidFill>
                <a:prstClr val="black"/>
              </a:solidFill>
              <a:latin typeface="Arial" pitchFamily="34" charset="0"/>
              <a:cs typeface="Arial" pitchFamily="34" charset="0"/>
            </a:endParaRPr>
          </a:p>
          <a:p>
            <a:pPr marL="342900" marR="0" lvl="0" indent="-342900"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lang="en-US" sz="2800" u="sng" dirty="0">
              <a:solidFill>
                <a:prstClr val="black"/>
              </a:solidFill>
              <a:latin typeface="Arial" pitchFamily="34" charset="0"/>
              <a:cs typeface="Arial" pitchFamily="34"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4">
            <a:alphaModFix/>
          </a:blip>
          <a:srcRect/>
          <a:stretch/>
        </p:blipFill>
        <p:spPr>
          <a:xfrm>
            <a:off x="9803911" y="81376"/>
            <a:ext cx="2246575" cy="1149075"/>
          </a:xfrm>
          <a:prstGeom prst="rect">
            <a:avLst/>
          </a:prstGeom>
          <a:noFill/>
          <a:ln>
            <a:noFill/>
          </a:ln>
        </p:spPr>
      </p:pic>
      <p:pic>
        <p:nvPicPr>
          <p:cNvPr id="9" name="Picture 8"/>
          <p:cNvPicPr>
            <a:picLocks noChangeAspect="1"/>
          </p:cNvPicPr>
          <p:nvPr/>
        </p:nvPicPr>
        <p:blipFill rotWithShape="1">
          <a:blip r:embed="rId5">
            <a:extLst>
              <a:ext uri="{28A0092B-C50C-407E-A947-70E740481C1C}">
                <a14:useLocalDpi xmlns:a14="http://schemas.microsoft.com/office/drawing/2010/main" val="0"/>
              </a:ext>
            </a:extLst>
          </a:blip>
          <a:srcRect l="12500" t="21875" r="12500" b="21875"/>
          <a:stretch/>
        </p:blipFill>
        <p:spPr>
          <a:xfrm>
            <a:off x="0" y="81376"/>
            <a:ext cx="1917729" cy="1438297"/>
          </a:xfrm>
          <a:prstGeom prst="rect">
            <a:avLst/>
          </a:prstGeom>
        </p:spPr>
      </p:pic>
      <p:sp>
        <p:nvSpPr>
          <p:cNvPr id="3" name="Rectangle 2"/>
          <p:cNvSpPr/>
          <p:nvPr/>
        </p:nvSpPr>
        <p:spPr>
          <a:xfrm>
            <a:off x="1796716" y="1897481"/>
            <a:ext cx="6753726" cy="2433888"/>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marL="285750" lvl="0" indent="-285750">
              <a:buFont typeface="Arial" pitchFamily="34" charset="0"/>
              <a:buChar char="•"/>
              <a:defRPr/>
            </a:pPr>
            <a:r>
              <a:rPr lang="en-US" b="1" u="sng" dirty="0">
                <a:solidFill>
                  <a:schemeClr val="accent1"/>
                </a:solidFill>
                <a:latin typeface="Arial" pitchFamily="34" charset="0"/>
                <a:cs typeface="Arial" pitchFamily="34" charset="0"/>
                <a:hlinkClick r:id="rId6"/>
              </a:rPr>
              <a:t>https://sketchfab.com/sarvagnavemulaaimg/collections/herbal-trees-9063258a34d84299ba7c710d979443d0</a:t>
            </a:r>
            <a:endParaRPr lang="en-US" b="1" u="sng" dirty="0">
              <a:solidFill>
                <a:schemeClr val="accent1"/>
              </a:solidFill>
              <a:latin typeface="Arial" pitchFamily="34" charset="0"/>
              <a:cs typeface="Arial" pitchFamily="34" charset="0"/>
            </a:endParaRPr>
          </a:p>
          <a:p>
            <a:pPr marL="285750" indent="-285750">
              <a:buFont typeface="Arial" pitchFamily="34" charset="0"/>
              <a:buChar char="•"/>
              <a:defRPr/>
            </a:pPr>
            <a:r>
              <a:rPr lang="en-US" b="1" u="sng" dirty="0">
                <a:solidFill>
                  <a:schemeClr val="accent1"/>
                </a:solidFill>
                <a:latin typeface="Arial" pitchFamily="34" charset="0"/>
                <a:cs typeface="Arial" pitchFamily="34" charset="0"/>
              </a:rPr>
              <a:t> </a:t>
            </a:r>
            <a:r>
              <a:rPr lang="en-US" b="1" u="sng" dirty="0">
                <a:solidFill>
                  <a:schemeClr val="accent1"/>
                </a:solidFill>
                <a:latin typeface="Arial" pitchFamily="34" charset="0"/>
                <a:cs typeface="Arial" pitchFamily="34" charset="0"/>
                <a:hlinkClick r:id="rId7"/>
              </a:rPr>
              <a:t>https://planner5d.com/use/garden-planner</a:t>
            </a:r>
            <a:endParaRPr lang="en-US" b="1" u="sng" dirty="0">
              <a:solidFill>
                <a:schemeClr val="accent1"/>
              </a:solidFill>
              <a:latin typeface="Arial" pitchFamily="34" charset="0"/>
              <a:cs typeface="Arial" pitchFamily="34" charset="0"/>
            </a:endParaRPr>
          </a:p>
          <a:p>
            <a:pPr marL="285750" indent="-285750">
              <a:buFont typeface="Arial" pitchFamily="34" charset="0"/>
              <a:buChar char="•"/>
              <a:defRPr/>
            </a:pPr>
            <a:r>
              <a:rPr lang="en-US" b="1" u="sng" dirty="0">
                <a:solidFill>
                  <a:schemeClr val="accent1"/>
                </a:solidFill>
                <a:latin typeface="Arial" pitchFamily="34" charset="0"/>
                <a:cs typeface="Arial" pitchFamily="34" charset="0"/>
                <a:hlinkClick r:id="rId8"/>
              </a:rPr>
              <a:t>https://flowerbed.metademolab.com/#</a:t>
            </a:r>
            <a:endParaRPr lang="en-US" b="1" u="sng" dirty="0">
              <a:solidFill>
                <a:schemeClr val="accent1"/>
              </a:solidFill>
              <a:latin typeface="Arial" pitchFamily="34" charset="0"/>
              <a:cs typeface="Arial" pitchFamily="34" charset="0"/>
            </a:endParaRPr>
          </a:p>
          <a:p>
            <a:pPr marL="285750" indent="-285750" algn="ctr">
              <a:buFont typeface="Arial" pitchFamily="34" charset="0"/>
              <a:buChar char="•"/>
            </a:pPr>
            <a:endParaRPr lang="en-IN" b="1" dirty="0">
              <a:solidFill>
                <a:schemeClr val="accent1"/>
              </a:solidFill>
            </a:endParaRPr>
          </a:p>
        </p:txBody>
      </p:sp>
    </p:spTree>
    <p:extLst>
      <p:ext uri="{BB962C8B-B14F-4D97-AF65-F5344CB8AC3E}">
        <p14:creationId xmlns:p14="http://schemas.microsoft.com/office/powerpoint/2010/main" val="3916788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7627</TotalTime>
  <Words>471</Words>
  <Application>Microsoft Office PowerPoint</Application>
  <PresentationFormat>Widescreen</PresentationFormat>
  <Paragraphs>75</Paragraphs>
  <Slides>6</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ＭＳ Ｐゴシック</vt:lpstr>
      <vt:lpstr>Arial</vt:lpstr>
      <vt:lpstr>Calibri</vt:lpstr>
      <vt:lpstr>Garamond</vt:lpstr>
      <vt:lpstr>Times New Roman</vt:lpstr>
      <vt:lpstr>TradeGothic</vt:lpstr>
      <vt:lpstr>Wingdings</vt:lpstr>
      <vt:lpstr>Office Theme</vt:lpstr>
      <vt:lpstr>SMART INDIA HACKATHON 2024</vt:lpstr>
      <vt:lpstr> IDEA TITLE</vt:lpstr>
      <vt:lpstr>TECHNICAL APPROACH</vt:lpstr>
      <vt:lpstr>FEASIBILITY AND VIABILITY</vt:lpstr>
      <vt:lpstr>IMPACT AND BENEFITS</vt:lpstr>
      <vt:lpstr>RESEARCH  AND REFERENCES</vt:lpstr>
    </vt:vector>
  </TitlesOfParts>
  <Company>Crowdfunder,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Pitch Deck Template</dc:title>
  <dc:creator>Crowdfunder</dc:creator>
  <cp:lastModifiedBy>Swapnanil Datta</cp:lastModifiedBy>
  <cp:revision>152</cp:revision>
  <dcterms:created xsi:type="dcterms:W3CDTF">2013-12-12T18:46:50Z</dcterms:created>
  <dcterms:modified xsi:type="dcterms:W3CDTF">2024-09-06T09:00:42Z</dcterms:modified>
</cp:coreProperties>
</file>