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1"/>
  </p:notesMasterIdLst>
  <p:handoutMasterIdLst>
    <p:handoutMasterId r:id="rId12"/>
  </p:handoutMasterIdLst>
  <p:sldIdLst>
    <p:sldId id="312" r:id="rId5"/>
    <p:sldId id="282" r:id="rId6"/>
    <p:sldId id="323" r:id="rId7"/>
    <p:sldId id="324" r:id="rId8"/>
    <p:sldId id="325" r:id="rId9"/>
    <p:sldId id="315" r:id="rId1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C4E9"/>
    <a:srgbClr val="202C8F"/>
    <a:srgbClr val="FDFBF6"/>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5388" autoAdjust="0"/>
  </p:normalViewPr>
  <p:slideViewPr>
    <p:cSldViewPr snapToGrid="0" snapToObjects="1">
      <p:cViewPr varScale="1">
        <p:scale>
          <a:sx n="82" d="100"/>
          <a:sy n="82" d="100"/>
        </p:scale>
        <p:origin x="720" y="67"/>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8514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microsoft.com/office/2017/06/relationships/model3d" Target="../media/model3d1.glb"/><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hyperlink" Target="https://bsi.gov.in/page/en/medicinal-plant-database" TargetMode="External"/><Relationship Id="rId3" Type="http://schemas.openxmlformats.org/officeDocument/2006/relationships/hyperlink" Target="https://sketchfab.com/sarvagnavemulaaimg/collections/herbal-trees-9063258a34d84299ba7c710d979443d0" TargetMode="External"/><Relationship Id="rId7" Type="http://schemas.openxmlformats.org/officeDocument/2006/relationships/hyperlink" Target="https://www.naturalearthdata.com/downloads/10m-cultural-vectors/"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https://3dthis.com/" TargetMode="External"/><Relationship Id="rId5" Type="http://schemas.openxmlformats.org/officeDocument/2006/relationships/hyperlink" Target="https://flowerbed.metademolab.com/" TargetMode="External"/><Relationship Id="rId10" Type="http://schemas.openxmlformats.org/officeDocument/2006/relationships/image" Target="../media/image21.svg"/><Relationship Id="rId4" Type="http://schemas.openxmlformats.org/officeDocument/2006/relationships/hyperlink" Target="https://planner5d.com/use/garden-planner" TargetMode="External"/><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1183452"/>
            <a:ext cx="6392421" cy="3491950"/>
          </a:xfrm>
        </p:spPr>
        <p:txBody>
          <a:bodyPr anchor="ctr"/>
          <a:lstStyle/>
          <a:p>
            <a:r>
              <a:rPr lang="en-US" dirty="0">
                <a:solidFill>
                  <a:schemeClr val="accent6">
                    <a:lumMod val="40000"/>
                    <a:lumOff val="60000"/>
                  </a:schemeClr>
                </a:solidFill>
                <a:latin typeface="Arial Black" panose="020B0A04020102020204" pitchFamily="34" charset="0"/>
              </a:rPr>
              <a:t>Title</a:t>
            </a:r>
            <a:r>
              <a:rPr lang="en-US" dirty="0"/>
              <a:t>:</a:t>
            </a:r>
            <a:r>
              <a:rPr lang="en-US" sz="3600" b="1" dirty="0">
                <a:solidFill>
                  <a:srgbClr val="349870"/>
                </a:solidFill>
                <a:latin typeface="Arial" panose="020B0604020202020204" pitchFamily="34" charset="0"/>
                <a:cs typeface="Arial" panose="020B0604020202020204" pitchFamily="34" charset="0"/>
              </a:rPr>
              <a:t> </a:t>
            </a:r>
            <a:r>
              <a:rPr lang="en-US" sz="3600" b="1" dirty="0">
                <a:solidFill>
                  <a:schemeClr val="accent6">
                    <a:lumMod val="75000"/>
                  </a:schemeClr>
                </a:solidFill>
                <a:latin typeface="Avenir Next LT Pro Light" panose="020B0304020202020204" pitchFamily="34" charset="0"/>
                <a:cs typeface="Arial" panose="020B0604020202020204" pitchFamily="34" charset="0"/>
              </a:rPr>
              <a:t>Virtual Herbal Garden </a:t>
            </a:r>
            <a:br>
              <a:rPr lang="en-US" dirty="0">
                <a:solidFill>
                  <a:srgbClr val="349870"/>
                </a:solidFill>
                <a:latin typeface="Arial" panose="020B0604020202020204" pitchFamily="34" charset="0"/>
                <a:cs typeface="Arial" panose="020B0604020202020204" pitchFamily="34" charset="0"/>
              </a:rPr>
            </a:br>
            <a:r>
              <a:rPr lang="en-US" dirty="0">
                <a:solidFill>
                  <a:schemeClr val="accent6">
                    <a:lumMod val="75000"/>
                  </a:schemeClr>
                </a:solidFill>
                <a:cs typeface="Arial" panose="020B0604020202020204" pitchFamily="34" charset="0"/>
              </a:rPr>
              <a:t> </a:t>
            </a:r>
            <a:r>
              <a:rPr lang="en-US" dirty="0">
                <a:solidFill>
                  <a:schemeClr val="accent6">
                    <a:lumMod val="40000"/>
                    <a:lumOff val="60000"/>
                  </a:schemeClr>
                </a:solidFill>
                <a:cs typeface="Arial" panose="020B0604020202020204" pitchFamily="34" charset="0"/>
              </a:rPr>
              <a:t>team</a:t>
            </a:r>
            <a:r>
              <a:rPr lang="en-US" dirty="0">
                <a:solidFill>
                  <a:schemeClr val="accent6">
                    <a:lumMod val="75000"/>
                  </a:schemeClr>
                </a:solidFill>
                <a:cs typeface="Arial" panose="020B0604020202020204" pitchFamily="34" charset="0"/>
              </a:rPr>
              <a:t> </a:t>
            </a:r>
            <a:r>
              <a:rPr lang="en-US" dirty="0">
                <a:solidFill>
                  <a:schemeClr val="accent6">
                    <a:lumMod val="75000"/>
                  </a:schemeClr>
                </a:solidFill>
                <a:latin typeface="Arial" panose="020B0604020202020204" pitchFamily="34" charset="0"/>
                <a:cs typeface="Arial" panose="020B0604020202020204" pitchFamily="34" charset="0"/>
              </a:rPr>
              <a:t>:</a:t>
            </a:r>
            <a:r>
              <a:rPr lang="en-US" dirty="0">
                <a:solidFill>
                  <a:schemeClr val="accent6">
                    <a:lumMod val="75000"/>
                  </a:schemeClr>
                </a:solidFill>
                <a:latin typeface="Avenir Next LT Pro Light" panose="020B0304020202020204" pitchFamily="34" charset="0"/>
                <a:cs typeface="Arial" panose="020B0604020202020204" pitchFamily="34" charset="0"/>
              </a:rPr>
              <a:t>tejastrix</a:t>
            </a:r>
            <a:br>
              <a:rPr lang="en-US" dirty="0">
                <a:solidFill>
                  <a:srgbClr val="349870"/>
                </a:solidFill>
                <a:latin typeface="Arial" panose="020B0604020202020204" pitchFamily="34" charset="0"/>
                <a:cs typeface="Arial" panose="020B0604020202020204" pitchFamily="34" charset="0"/>
              </a:rPr>
            </a:br>
            <a:r>
              <a:rPr lang="en-US" dirty="0">
                <a:solidFill>
                  <a:schemeClr val="accent6">
                    <a:lumMod val="40000"/>
                    <a:lumOff val="60000"/>
                  </a:schemeClr>
                </a:solidFill>
                <a:cs typeface="Arial" panose="020B0604020202020204" pitchFamily="34" charset="0"/>
              </a:rPr>
              <a:t>category</a:t>
            </a:r>
            <a:r>
              <a:rPr lang="en-US" dirty="0">
                <a:solidFill>
                  <a:schemeClr val="accent6">
                    <a:lumMod val="75000"/>
                  </a:schemeClr>
                </a:solidFill>
                <a:latin typeface="Arial" panose="020B0604020202020204" pitchFamily="34" charset="0"/>
                <a:cs typeface="Arial" panose="020B0604020202020204" pitchFamily="34" charset="0"/>
              </a:rPr>
              <a:t> :</a:t>
            </a:r>
            <a:r>
              <a:rPr lang="en-US" dirty="0">
                <a:solidFill>
                  <a:srgbClr val="349870"/>
                </a:solidFill>
                <a:latin typeface="Arial" panose="020B0604020202020204" pitchFamily="34" charset="0"/>
                <a:cs typeface="Arial" panose="020B0604020202020204" pitchFamily="34" charset="0"/>
              </a:rPr>
              <a:t> </a:t>
            </a:r>
            <a:r>
              <a:rPr lang="en-US" dirty="0">
                <a:solidFill>
                  <a:schemeClr val="accent6">
                    <a:lumMod val="75000"/>
                  </a:schemeClr>
                </a:solidFill>
                <a:latin typeface="Avenir Next LT Pro Light" panose="020B0304020202020204" pitchFamily="34" charset="0"/>
                <a:cs typeface="Arial" panose="020B0604020202020204" pitchFamily="34" charset="0"/>
              </a:rPr>
              <a:t>software</a:t>
            </a:r>
            <a:br>
              <a:rPr lang="en-US" dirty="0">
                <a:solidFill>
                  <a:srgbClr val="349870"/>
                </a:solidFill>
                <a:latin typeface="Arial" panose="020B0604020202020204" pitchFamily="34" charset="0"/>
                <a:cs typeface="Arial" panose="020B0604020202020204" pitchFamily="34" charset="0"/>
              </a:rPr>
            </a:br>
            <a:r>
              <a:rPr lang="en-US" sz="3600" b="1" dirty="0">
                <a:solidFill>
                  <a:schemeClr val="accent6">
                    <a:lumMod val="40000"/>
                    <a:lumOff val="60000"/>
                  </a:schemeClr>
                </a:solidFill>
                <a:cs typeface="Arial" panose="020B0604020202020204" pitchFamily="34" charset="0"/>
              </a:rPr>
              <a:t>Problem Statement ID</a:t>
            </a:r>
            <a:r>
              <a:rPr lang="en-US" sz="3600" b="1" dirty="0">
                <a:latin typeface="Arial" panose="020B0604020202020204" pitchFamily="34" charset="0"/>
                <a:cs typeface="Arial" panose="020B0604020202020204" pitchFamily="34" charset="0"/>
              </a:rPr>
              <a:t>: </a:t>
            </a:r>
            <a:r>
              <a:rPr lang="en-US" sz="3600" b="1" dirty="0">
                <a:solidFill>
                  <a:schemeClr val="accent6">
                    <a:lumMod val="75000"/>
                  </a:schemeClr>
                </a:solidFill>
                <a:latin typeface="Avenir Next LT Pro Light" panose="020B0304020202020204" pitchFamily="34" charset="0"/>
                <a:cs typeface="Arial" panose="020B0604020202020204" pitchFamily="34" charset="0"/>
              </a:rPr>
              <a:t>1555</a:t>
            </a:r>
            <a:br>
              <a:rPr lang="en-US" sz="3600" b="1" dirty="0">
                <a:solidFill>
                  <a:srgbClr val="349870"/>
                </a:solidFill>
                <a:latin typeface="Arial" panose="020B0604020202020204" pitchFamily="34" charset="0"/>
                <a:cs typeface="Arial" panose="020B0604020202020204" pitchFamily="34" charset="0"/>
              </a:rPr>
            </a:br>
            <a:br>
              <a:rPr lang="en-US" dirty="0">
                <a:solidFill>
                  <a:srgbClr val="349870"/>
                </a:solidFill>
                <a:latin typeface="Arial" panose="020B0604020202020204" pitchFamily="34" charset="0"/>
                <a:cs typeface="Arial" panose="020B0604020202020204" pitchFamily="34" charset="0"/>
              </a:rPr>
            </a:br>
            <a:br>
              <a:rPr lang="en-US" sz="3600" b="1" dirty="0">
                <a:solidFill>
                  <a:srgbClr val="349870"/>
                </a:solidFill>
                <a:latin typeface="Arial" panose="020B0604020202020204" pitchFamily="34" charset="0"/>
                <a:cs typeface="Arial" panose="020B0604020202020204" pitchFamily="34" charset="0"/>
              </a:rPr>
            </a:br>
            <a:endParaRPr lang="en-US" dirty="0"/>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Proposed solution + new features</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173574"/>
            <a:ext cx="7965460" cy="4377128"/>
          </a:xfrm>
        </p:spPr>
        <p:txBody>
          <a:bodyPr>
            <a:normAutofit fontScale="70000" lnSpcReduction="20000"/>
          </a:bodyPr>
          <a:lstStyle/>
          <a:p>
            <a:pPr marL="342900" indent="-342900">
              <a:buFont typeface="Arial" panose="020B0604020202020204" pitchFamily="34" charset="0"/>
              <a:buChar char="•"/>
            </a:pPr>
            <a:r>
              <a:rPr lang="en-US" sz="1800" b="1" dirty="0">
                <a:highlight>
                  <a:srgbClr val="AAC4E9"/>
                </a:highlight>
              </a:rPr>
              <a:t>Detailed Description</a:t>
            </a:r>
            <a:r>
              <a:rPr lang="en-US" sz="1800" b="1" dirty="0"/>
              <a:t>: </a:t>
            </a:r>
            <a:r>
              <a:rPr lang="en-US" sz="1800" dirty="0"/>
              <a:t>The Virtual Herbal Garden is an interactive digital platform featuring realistic 3D models of medicinal plants, detailed botanical information, multimedia content. Users can explore plants, view them from different angles, and access comprehensive data on their uses and cultivation. </a:t>
            </a:r>
          </a:p>
          <a:p>
            <a:pPr marL="342900" indent="-342900">
              <a:buFont typeface="Arial" panose="020B0604020202020204" pitchFamily="34" charset="0"/>
              <a:buChar char="•"/>
            </a:pPr>
            <a:r>
              <a:rPr lang="en-US" sz="1800" b="1" dirty="0">
                <a:highlight>
                  <a:srgbClr val="AAC4E9"/>
                </a:highlight>
              </a:rPr>
              <a:t>How It Addresses the Problem</a:t>
            </a:r>
            <a:r>
              <a:rPr lang="en-US" sz="1800" b="1" dirty="0"/>
              <a:t>:</a:t>
            </a:r>
            <a:r>
              <a:rPr lang="en-US" sz="1800" dirty="0"/>
              <a:t> It makes medicinal plant knowledge accessible from anywhere, overcoming physical barriers of traditional gardens. By combining detailed information with immersive technology, it bridges educational gaps and engages users more effectively.</a:t>
            </a:r>
          </a:p>
          <a:p>
            <a:pPr marL="0" indent="0">
              <a:buNone/>
            </a:pPr>
            <a:r>
              <a:rPr lang="en-US" u="sng" dirty="0">
                <a:solidFill>
                  <a:schemeClr val="accent6">
                    <a:lumMod val="60000"/>
                    <a:lumOff val="40000"/>
                  </a:schemeClr>
                </a:solidFill>
                <a:latin typeface="Arial" pitchFamily="34" charset="0"/>
                <a:cs typeface="Arial" pitchFamily="34" charset="0"/>
              </a:rPr>
              <a:t>NEWLY ADDED FEATURES</a:t>
            </a:r>
          </a:p>
          <a:p>
            <a:pPr marL="342900" indent="-342900">
              <a:buFont typeface="Arial" panose="020B0604020202020204" pitchFamily="34" charset="0"/>
              <a:buChar char="•"/>
            </a:pPr>
            <a:r>
              <a:rPr lang="en-US" b="1" dirty="0">
                <a:highlight>
                  <a:srgbClr val="AAC4E9"/>
                </a:highlight>
              </a:rPr>
              <a:t>Interactive Map of Medicinal Plants in India</a:t>
            </a:r>
            <a:r>
              <a:rPr lang="en-US" b="1" dirty="0"/>
              <a:t>:</a:t>
            </a:r>
            <a:r>
              <a:rPr lang="en-US" dirty="0"/>
              <a:t> This map provides an engaging way to explore the most popular medicinal plants from each state in India. By clicking on a state, users can learn about the plant's scientific name, history, and importance, fostering awareness and appreciation of India's rich herbal heritage.</a:t>
            </a:r>
          </a:p>
          <a:p>
            <a:pPr marL="342900" indent="-342900">
              <a:buFont typeface="Arial" panose="020B0604020202020204" pitchFamily="34" charset="0"/>
              <a:buChar char="•"/>
            </a:pPr>
            <a:r>
              <a:rPr lang="en-US" b="1" dirty="0">
                <a:highlight>
                  <a:srgbClr val="AAC4E9"/>
                </a:highlight>
              </a:rPr>
              <a:t>Search Bar for Herbal Remedies</a:t>
            </a:r>
            <a:r>
              <a:rPr lang="en-US" b="1" dirty="0"/>
              <a:t>:</a:t>
            </a:r>
            <a:r>
              <a:rPr lang="en-US" dirty="0"/>
              <a:t> A unique search bar allows users to find medicinal plants based on diseases or conditions. By entering a specific ailment, the website provides the name of the relevant plant, along with its scientific details, historical uses, and healing properties.</a:t>
            </a:r>
            <a:endParaRPr lang="en-US" dirty="0">
              <a:solidFill>
                <a:schemeClr val="tx1"/>
              </a:solidFill>
              <a:latin typeface="Arial" pitchFamily="34" charset="0"/>
              <a:cs typeface="Arial" pitchFamily="34" charset="0"/>
            </a:endParaRPr>
          </a:p>
          <a:p>
            <a:pPr>
              <a:buClr>
                <a:schemeClr val="accent6">
                  <a:lumMod val="75000"/>
                </a:schemeClr>
              </a:buClr>
            </a:pPr>
            <a:r>
              <a:rPr lang="en-US" b="1" dirty="0">
                <a:highlight>
                  <a:srgbClr val="AAC4E9"/>
                </a:highlight>
              </a:rPr>
              <a:t>Filter Feature for Ailments</a:t>
            </a:r>
            <a:r>
              <a:rPr lang="en-US" b="1" dirty="0"/>
              <a:t>:</a:t>
            </a:r>
            <a:r>
              <a:rPr lang="en-US" dirty="0"/>
              <a:t> A dedicated filter allows users to quickly find herbs that can cure specific ailments such as cough, cold, or fever. This feature enhances user experience by providing targeted information on natural remedies.</a:t>
            </a:r>
          </a:p>
          <a:p>
            <a:pPr>
              <a:buClr>
                <a:schemeClr val="accent6">
                  <a:lumMod val="75000"/>
                </a:schemeClr>
              </a:buClr>
            </a:pPr>
            <a:r>
              <a:rPr lang="en-US" b="1" dirty="0">
                <a:highlight>
                  <a:srgbClr val="AAC4E9"/>
                </a:highlight>
              </a:rPr>
              <a:t>Augmented Reality (AR) Experience</a:t>
            </a:r>
            <a:r>
              <a:rPr lang="en-US" b="1" dirty="0"/>
              <a:t>:</a:t>
            </a:r>
            <a:r>
              <a:rPr lang="en-US" dirty="0"/>
              <a:t> "An AR feature brings plants to life by allowing users to access their camera and display fun 3D images of plants on any background, making learning about herbal remedies an interactive and immersive experience.</a:t>
            </a:r>
          </a:p>
          <a:p>
            <a:pPr>
              <a:buClr>
                <a:schemeClr val="accent6">
                  <a:lumMod val="75000"/>
                </a:schemeClr>
              </a:buClr>
            </a:pPr>
            <a:r>
              <a:rPr lang="en-US" b="1" dirty="0">
                <a:highlight>
                  <a:srgbClr val="AAC4E9"/>
                </a:highlight>
              </a:rPr>
              <a:t>Fun Quiz Session</a:t>
            </a:r>
            <a:r>
              <a:rPr lang="en-US" b="1" dirty="0"/>
              <a:t>:</a:t>
            </a:r>
            <a:r>
              <a:rPr lang="en-US" dirty="0"/>
              <a:t> An interactive quiz session lets users test their knowledge of herbal plants, making learning enjoyable while reinforcing key information about natural remedies.</a:t>
            </a:r>
          </a:p>
          <a:p>
            <a:pPr>
              <a:buClr>
                <a:schemeClr val="accent6">
                  <a:lumMod val="75000"/>
                </a:schemeClr>
              </a:buClr>
            </a:pPr>
            <a:endParaRPr lang="en-US" dirty="0">
              <a:solidFill>
                <a:schemeClr val="tx1"/>
              </a:solidFill>
              <a:latin typeface="Arial" pitchFamily="34" charset="0"/>
              <a:cs typeface="Arial" pitchFamily="34" charset="0"/>
            </a:endParaRPr>
          </a:p>
          <a:p>
            <a:pPr marL="0" indent="0">
              <a:buClr>
                <a:schemeClr val="accent6">
                  <a:lumMod val="75000"/>
                </a:schemeClr>
              </a:buClr>
              <a:buNone/>
            </a:pPr>
            <a:endParaRPr lang="en-US" dirty="0">
              <a:solidFill>
                <a:schemeClr val="tx1"/>
              </a:solidFill>
              <a:latin typeface="Arial" pitchFamily="34" charset="0"/>
              <a:cs typeface="Arial" pitchFamily="34" charset="0"/>
            </a:endParaRPr>
          </a:p>
        </p:txBody>
      </p:sp>
      <mc:AlternateContent xmlns:mc="http://schemas.openxmlformats.org/markup-compatibility/2006">
        <mc:Choice xmlns:am3d="http://schemas.microsoft.com/office/drawing/2017/model3d" Requires="am3d">
          <p:graphicFrame>
            <p:nvGraphicFramePr>
              <p:cNvPr id="4" name="3D Model 3" descr="Tropical Leaf 3">
                <a:extLst>
                  <a:ext uri="{FF2B5EF4-FFF2-40B4-BE49-F238E27FC236}">
                    <a16:creationId xmlns:a16="http://schemas.microsoft.com/office/drawing/2014/main" id="{6AE3875B-0788-440D-6FFB-BF2252231927}"/>
                  </a:ext>
                </a:extLst>
              </p:cNvPr>
              <p:cNvGraphicFramePr>
                <a:graphicFrameLocks noChangeAspect="1"/>
              </p:cNvGraphicFramePr>
              <p:nvPr>
                <p:extLst>
                  <p:ext uri="{D42A27DB-BD31-4B8C-83A1-F6EECF244321}">
                    <p14:modId xmlns:p14="http://schemas.microsoft.com/office/powerpoint/2010/main" val="4176861525"/>
                  </p:ext>
                </p:extLst>
              </p:nvPr>
            </p:nvGraphicFramePr>
            <p:xfrm>
              <a:off x="720661" y="1027688"/>
              <a:ext cx="1352222" cy="4532797"/>
            </p:xfrm>
            <a:graphic>
              <a:graphicData uri="http://schemas.microsoft.com/office/drawing/2017/model3d">
                <am3d:model3d r:embed="rId3">
                  <am3d:spPr>
                    <a:xfrm>
                      <a:off x="0" y="0"/>
                      <a:ext cx="1352222" cy="4532797"/>
                    </a:xfrm>
                    <a:prstGeom prst="rect">
                      <a:avLst/>
                    </a:prstGeom>
                  </am3d:spPr>
                  <am3d:camera>
                    <am3d:pos x="0" y="0" z="49494605"/>
                    <am3d:up dx="0" dy="36000000" dz="0"/>
                    <am3d:lookAt x="0" y="0" z="0"/>
                    <am3d:perspective fov="2700000"/>
                  </am3d:camera>
                  <am3d:trans>
                    <am3d:meterPerModelUnit n="33382489" d="1000000"/>
                    <am3d:preTrans dx="-4310178" dy="-18009353" dz="328386"/>
                    <am3d:scale>
                      <am3d:sx n="1000000" d="1000000"/>
                      <am3d:sy n="1000000" d="1000000"/>
                      <am3d:sz n="1000000" d="1000000"/>
                    </am3d:scale>
                    <am3d:rot ax="10541618" ay="261905" az="10780297"/>
                    <am3d:postTrans dx="0" dy="0" dz="0"/>
                  </am3d:trans>
                  <am3d:raster rName="Office3DRenderer" rVer="16.0.8326">
                    <am3d:blip r:embed="rId4"/>
                  </am3d:raster>
                  <am3d:objViewport viewportSz="521843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3D Model 3" descr="Tropical Leaf 3">
                <a:extLst>
                  <a:ext uri="{FF2B5EF4-FFF2-40B4-BE49-F238E27FC236}">
                    <a16:creationId xmlns:a16="http://schemas.microsoft.com/office/drawing/2014/main" id="{6AE3875B-0788-440D-6FFB-BF2252231927}"/>
                  </a:ext>
                </a:extLst>
              </p:cNvPr>
              <p:cNvPicPr>
                <a:picLocks noGrp="1" noRot="1" noChangeAspect="1" noMove="1" noResize="1" noEditPoints="1" noAdjustHandles="1" noChangeArrowheads="1" noChangeShapeType="1" noCrop="1"/>
              </p:cNvPicPr>
              <p:nvPr/>
            </p:nvPicPr>
            <p:blipFill>
              <a:blip r:embed="rId4"/>
              <a:stretch>
                <a:fillRect/>
              </a:stretch>
            </p:blipFill>
            <p:spPr>
              <a:xfrm>
                <a:off x="720661" y="1027688"/>
                <a:ext cx="1352222" cy="4532797"/>
              </a:xfrm>
              <a:prstGeom prst="rect">
                <a:avLst/>
              </a:prstGeom>
            </p:spPr>
          </p:pic>
        </mc:Fallback>
      </mc:AlternateContent>
    </p:spTree>
    <p:extLst>
      <p:ext uri="{BB962C8B-B14F-4D97-AF65-F5344CB8AC3E}">
        <p14:creationId xmlns:p14="http://schemas.microsoft.com/office/powerpoint/2010/main" val="685681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Technical approach</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lstStyle/>
          <a:p>
            <a:pPr marL="342900" indent="-342900">
              <a:buFont typeface="Arial" panose="020B0604020202020204" pitchFamily="34" charset="0"/>
              <a:buChar char="•"/>
            </a:pPr>
            <a:r>
              <a:rPr lang="en-US" dirty="0">
                <a:solidFill>
                  <a:schemeClr val="tx1"/>
                </a:solidFill>
                <a:latin typeface="Arial" pitchFamily="34" charset="0"/>
                <a:cs typeface="Arial" pitchFamily="34" charset="0"/>
              </a:rPr>
              <a:t>HTML</a:t>
            </a:r>
          </a:p>
          <a:p>
            <a:pPr marL="342900" indent="-342900">
              <a:buFont typeface="Arial" panose="020B0604020202020204" pitchFamily="34" charset="0"/>
              <a:buChar char="•"/>
            </a:pPr>
            <a:r>
              <a:rPr lang="en-US" dirty="0">
                <a:solidFill>
                  <a:schemeClr val="tx1"/>
                </a:solidFill>
                <a:latin typeface="Arial" pitchFamily="34" charset="0"/>
                <a:cs typeface="Arial" pitchFamily="34" charset="0"/>
              </a:rPr>
              <a:t>CSS</a:t>
            </a:r>
          </a:p>
          <a:p>
            <a:pPr marL="342900" indent="-342900">
              <a:buFont typeface="Arial" panose="020B0604020202020204" pitchFamily="34" charset="0"/>
              <a:buChar char="•"/>
            </a:pPr>
            <a:r>
              <a:rPr lang="en-US" dirty="0">
                <a:solidFill>
                  <a:schemeClr val="tx1"/>
                </a:solidFill>
                <a:latin typeface="Arial" pitchFamily="34" charset="0"/>
                <a:cs typeface="Arial" pitchFamily="34" charset="0"/>
              </a:rPr>
              <a:t>JS</a:t>
            </a:r>
          </a:p>
          <a:p>
            <a:pPr marL="342900" indent="-342900">
              <a:buFont typeface="Arial" panose="020B0604020202020204" pitchFamily="34" charset="0"/>
              <a:buChar char="•"/>
            </a:pPr>
            <a:r>
              <a:rPr lang="en-US" dirty="0">
                <a:solidFill>
                  <a:schemeClr val="tx1"/>
                </a:solidFill>
                <a:latin typeface="Arial" pitchFamily="34" charset="0"/>
                <a:cs typeface="Arial" pitchFamily="34" charset="0"/>
              </a:rPr>
              <a:t>Python</a:t>
            </a:r>
          </a:p>
          <a:p>
            <a:pPr>
              <a:buClr>
                <a:schemeClr val="accent6">
                  <a:lumMod val="75000"/>
                </a:schemeClr>
              </a:buClr>
            </a:pPr>
            <a:r>
              <a:rPr lang="en-US" dirty="0">
                <a:solidFill>
                  <a:schemeClr val="tx1"/>
                </a:solidFill>
                <a:latin typeface="Arial" pitchFamily="34" charset="0"/>
                <a:cs typeface="Arial" pitchFamily="34" charset="0"/>
              </a:rPr>
              <a:t>Sketchfab (for embedding 3D models)</a:t>
            </a:r>
          </a:p>
          <a:p>
            <a:pPr>
              <a:buClr>
                <a:schemeClr val="accent6">
                  <a:lumMod val="75000"/>
                </a:schemeClr>
              </a:buClr>
            </a:pPr>
            <a:r>
              <a:rPr lang="en-US" dirty="0">
                <a:solidFill>
                  <a:schemeClr val="tx1"/>
                </a:solidFill>
                <a:latin typeface="Arial" pitchFamily="34" charset="0"/>
                <a:cs typeface="Arial" pitchFamily="34" charset="0"/>
              </a:rPr>
              <a:t>Skypack (To import npm packages)</a:t>
            </a:r>
          </a:p>
          <a:p>
            <a:pPr marL="0" indent="0">
              <a:buClr>
                <a:schemeClr val="accent6">
                  <a:lumMod val="75000"/>
                </a:schemeClr>
              </a:buClr>
              <a:buNone/>
            </a:pPr>
            <a:endParaRPr lang="en-US" dirty="0">
              <a:solidFill>
                <a:schemeClr val="tx1"/>
              </a:solidFill>
              <a:latin typeface="Arial" pitchFamily="34" charset="0"/>
              <a:cs typeface="Arial" pitchFamily="34" charset="0"/>
            </a:endParaRPr>
          </a:p>
        </p:txBody>
      </p:sp>
      <p:pic>
        <p:nvPicPr>
          <p:cNvPr id="4" name="Picture 2" descr="Amazingly Useful HTML, CSS and JavaScript Tools and Libraries | by Bradley  Nice | Level Up! | Medium">
            <a:extLst>
              <a:ext uri="{FF2B5EF4-FFF2-40B4-BE49-F238E27FC236}">
                <a16:creationId xmlns:a16="http://schemas.microsoft.com/office/drawing/2014/main" id="{CC01B308-156F-59AA-AE19-A15E9607C7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3295" y="2303029"/>
            <a:ext cx="2505456" cy="13897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C53D297-0D6F-0D0B-1349-60153344AD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8751" y="2097386"/>
            <a:ext cx="1801030" cy="18010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Logos, Branding, &amp; Press Kit - Sketchfab">
            <a:extLst>
              <a:ext uri="{FF2B5EF4-FFF2-40B4-BE49-F238E27FC236}">
                <a16:creationId xmlns:a16="http://schemas.microsoft.com/office/drawing/2014/main" id="{4CE2DF0C-C735-781C-8AAB-FE97EAC8B4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32945" y="3840920"/>
            <a:ext cx="2505456" cy="70201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Skypack: search millions of open source JavaScript packages">
            <a:extLst>
              <a:ext uri="{FF2B5EF4-FFF2-40B4-BE49-F238E27FC236}">
                <a16:creationId xmlns:a16="http://schemas.microsoft.com/office/drawing/2014/main" id="{4EC8DC96-E933-E18F-4E3E-1A5CD9D717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25163" y="3999408"/>
            <a:ext cx="1401724" cy="850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378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592A5-0B60-7575-2060-E979D1AEF3A6}"/>
              </a:ext>
            </a:extLst>
          </p:cNvPr>
          <p:cNvSpPr>
            <a:spLocks noGrp="1"/>
          </p:cNvSpPr>
          <p:nvPr>
            <p:ph type="title"/>
          </p:nvPr>
        </p:nvSpPr>
        <p:spPr/>
        <p:txBody>
          <a:bodyPr/>
          <a:lstStyle/>
          <a:p>
            <a:r>
              <a:rPr lang="en-IN" dirty="0"/>
              <a:t>Feasibility and viability</a:t>
            </a:r>
          </a:p>
        </p:txBody>
      </p:sp>
      <p:sp>
        <p:nvSpPr>
          <p:cNvPr id="3" name="Content Placeholder 2">
            <a:extLst>
              <a:ext uri="{FF2B5EF4-FFF2-40B4-BE49-F238E27FC236}">
                <a16:creationId xmlns:a16="http://schemas.microsoft.com/office/drawing/2014/main" id="{BCC1D899-E317-4ED0-B556-34E0186DBA44}"/>
              </a:ext>
            </a:extLst>
          </p:cNvPr>
          <p:cNvSpPr>
            <a:spLocks noGrp="1"/>
          </p:cNvSpPr>
          <p:nvPr>
            <p:ph sz="half" idx="2"/>
          </p:nvPr>
        </p:nvSpPr>
        <p:spPr>
          <a:xfrm>
            <a:off x="3460565" y="2303028"/>
            <a:ext cx="7965460" cy="3911159"/>
          </a:xfrm>
        </p:spPr>
        <p:txBody>
          <a:bodyPr>
            <a:normAutofit fontScale="77500" lnSpcReduction="20000"/>
          </a:bodyPr>
          <a:lstStyle/>
          <a:p>
            <a:pPr marL="0" marR="0" lvl="0" indent="0" algn="just" defTabSz="457200" rtl="0" eaLnBrk="1" fontAlgn="base" latinLnBrk="0" hangingPunct="1">
              <a:lnSpc>
                <a:spcPct val="100000"/>
              </a:lnSpc>
              <a:spcBef>
                <a:spcPct val="0"/>
              </a:spcBef>
              <a:spcAft>
                <a:spcPct val="0"/>
              </a:spcAft>
              <a:buClrTx/>
              <a:buSzTx/>
              <a:buNone/>
              <a:tabLst/>
              <a:defRPr/>
            </a:pPr>
            <a:r>
              <a:rPr lang="en-US" sz="2000" b="1" dirty="0"/>
              <a:t>Feasibility of the Idea:</a:t>
            </a:r>
          </a:p>
          <a:p>
            <a:pPr marL="342900" lvl="0" indent="-342900" algn="just">
              <a:buFont typeface="Arial" pitchFamily="34" charset="0"/>
              <a:buChar char="•"/>
              <a:defRPr/>
            </a:pPr>
            <a:r>
              <a:rPr lang="en-US" b="1" dirty="0">
                <a:solidFill>
                  <a:schemeClr val="accent6">
                    <a:lumMod val="75000"/>
                  </a:schemeClr>
                </a:solidFill>
                <a:highlight>
                  <a:srgbClr val="AAC4E9"/>
                </a:highlight>
              </a:rPr>
              <a:t>Technological Feasibility</a:t>
            </a:r>
            <a:r>
              <a:rPr lang="en-US" b="1" dirty="0"/>
              <a:t>:</a:t>
            </a:r>
            <a:r>
              <a:rPr lang="en-US" dirty="0"/>
              <a:t> Advances in technology support interactive 3D models and multimedia content.</a:t>
            </a:r>
          </a:p>
          <a:p>
            <a:pPr marL="342900" lvl="0" indent="-342900" algn="just">
              <a:buFont typeface="Arial" pitchFamily="34" charset="0"/>
              <a:buChar char="•"/>
              <a:defRPr/>
            </a:pPr>
            <a:r>
              <a:rPr lang="en-US" b="1" dirty="0">
                <a:highlight>
                  <a:srgbClr val="AAC4E9"/>
                </a:highlight>
              </a:rPr>
              <a:t>Growing Demand</a:t>
            </a:r>
            <a:r>
              <a:rPr lang="en-US" b="1" dirty="0"/>
              <a:t>:</a:t>
            </a:r>
            <a:r>
              <a:rPr lang="en-US" dirty="0"/>
              <a:t> Rising interest in digital learning tools and accessible educational resources.</a:t>
            </a:r>
          </a:p>
          <a:p>
            <a:pPr marL="342900" lvl="0" indent="-342900" algn="just">
              <a:buFont typeface="Arial" pitchFamily="34" charset="0"/>
              <a:buChar char="•"/>
              <a:defRPr/>
            </a:pPr>
            <a:r>
              <a:rPr lang="en-US" b="1" dirty="0">
                <a:highlight>
                  <a:srgbClr val="AAC4E9"/>
                </a:highlight>
              </a:rPr>
              <a:t>Widespread Use</a:t>
            </a:r>
            <a:r>
              <a:rPr lang="en-US" b="1" dirty="0"/>
              <a:t>:</a:t>
            </a:r>
            <a:r>
              <a:rPr lang="en-US" dirty="0"/>
              <a:t> Increased use of internet-connected devices enhances accessibility.</a:t>
            </a:r>
            <a:endParaRPr lang="en-US" b="1" dirty="0"/>
          </a:p>
          <a:p>
            <a:pPr marL="0" marR="0" lvl="0" indent="0" algn="just" defTabSz="457200" rtl="0" eaLnBrk="1" fontAlgn="base" latinLnBrk="0" hangingPunct="1">
              <a:lnSpc>
                <a:spcPct val="100000"/>
              </a:lnSpc>
              <a:spcBef>
                <a:spcPct val="0"/>
              </a:spcBef>
              <a:spcAft>
                <a:spcPct val="0"/>
              </a:spcAft>
              <a:buClrTx/>
              <a:buSzTx/>
              <a:buNone/>
              <a:tabLst/>
              <a:defRPr/>
            </a:pPr>
            <a:endParaRPr lang="en-IN" sz="2000" b="1" dirty="0"/>
          </a:p>
          <a:p>
            <a:pPr marL="0" marR="0" lvl="0" indent="0" algn="just" defTabSz="457200" rtl="0" eaLnBrk="1" fontAlgn="base" latinLnBrk="0" hangingPunct="1">
              <a:lnSpc>
                <a:spcPct val="100000"/>
              </a:lnSpc>
              <a:spcBef>
                <a:spcPct val="0"/>
              </a:spcBef>
              <a:spcAft>
                <a:spcPct val="0"/>
              </a:spcAft>
              <a:buClrTx/>
              <a:buSzTx/>
              <a:buNone/>
              <a:tabLst/>
              <a:defRPr/>
            </a:pPr>
            <a:r>
              <a:rPr lang="en-IN" sz="2000" b="1" dirty="0"/>
              <a:t>Technical Complexity</a:t>
            </a:r>
          </a:p>
          <a:p>
            <a:pPr marL="342900" indent="-342900">
              <a:buFont typeface="Arial" pitchFamily="34" charset="0"/>
              <a:buChar char="•"/>
            </a:pPr>
            <a:r>
              <a:rPr lang="en-IN" dirty="0">
                <a:highlight>
                  <a:srgbClr val="AAC4E9"/>
                </a:highlight>
              </a:rPr>
              <a:t>Content Accuracy</a:t>
            </a:r>
          </a:p>
          <a:p>
            <a:pPr marL="342900" indent="-342900">
              <a:buFont typeface="Arial" pitchFamily="34" charset="0"/>
              <a:buChar char="•"/>
            </a:pPr>
            <a:r>
              <a:rPr lang="en-IN" dirty="0">
                <a:highlight>
                  <a:srgbClr val="AAC4E9"/>
                </a:highlight>
              </a:rPr>
              <a:t>User Experience</a:t>
            </a:r>
          </a:p>
          <a:p>
            <a:pPr marL="342900" indent="-342900">
              <a:buFont typeface="Arial" pitchFamily="34" charset="0"/>
              <a:buChar char="•"/>
            </a:pPr>
            <a:r>
              <a:rPr lang="en-IN" dirty="0">
                <a:highlight>
                  <a:srgbClr val="AAC4E9"/>
                </a:highlight>
              </a:rPr>
              <a:t>Accessibility</a:t>
            </a:r>
          </a:p>
          <a:p>
            <a:pPr marL="342900" indent="-342900">
              <a:buFont typeface="Arial" pitchFamily="34" charset="0"/>
              <a:buChar char="•"/>
            </a:pPr>
            <a:r>
              <a:rPr lang="en-IN" dirty="0">
                <a:highlight>
                  <a:srgbClr val="AAC4E9"/>
                </a:highlight>
              </a:rPr>
              <a:t>Maintenance and Updates</a:t>
            </a:r>
          </a:p>
          <a:p>
            <a:pPr marL="0" indent="0">
              <a:buNone/>
            </a:pPr>
            <a:r>
              <a:rPr lang="en-US" sz="2000" b="1" dirty="0"/>
              <a:t>Strategies for Overcoming These Challenges:</a:t>
            </a:r>
            <a:endParaRPr lang="en-IN" sz="2000" dirty="0"/>
          </a:p>
          <a:p>
            <a:pPr marL="342900" indent="-342900">
              <a:buFont typeface="Arial" pitchFamily="34" charset="0"/>
              <a:buChar char="•"/>
            </a:pPr>
            <a:r>
              <a:rPr lang="en-US" dirty="0"/>
              <a:t>Optimize the platform for various devices and internet speeds by implementing responsive design </a:t>
            </a:r>
          </a:p>
          <a:p>
            <a:pPr marL="0" indent="0">
              <a:buNone/>
            </a:pPr>
            <a:r>
              <a:rPr lang="en-US" dirty="0"/>
              <a:t>and providing lower-resolution options. Consider </a:t>
            </a:r>
            <a:r>
              <a:rPr lang="en-US" dirty="0">
                <a:highlight>
                  <a:srgbClr val="AAC4E9"/>
                </a:highlight>
              </a:rPr>
              <a:t>offline access for essential content</a:t>
            </a:r>
            <a:r>
              <a:rPr lang="en-US" dirty="0"/>
              <a:t>.</a:t>
            </a:r>
            <a:endParaRPr lang="en-IN" dirty="0"/>
          </a:p>
          <a:p>
            <a:endParaRPr lang="en-IN" dirty="0"/>
          </a:p>
        </p:txBody>
      </p:sp>
      <p:pic>
        <p:nvPicPr>
          <p:cNvPr id="1026" name="Picture 2" descr="Herbal Medicine Global Market Report 2024 - Research and Markets">
            <a:extLst>
              <a:ext uri="{FF2B5EF4-FFF2-40B4-BE49-F238E27FC236}">
                <a16:creationId xmlns:a16="http://schemas.microsoft.com/office/drawing/2014/main" id="{18764D32-C4CC-C3DD-27F9-A2595A7716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491273"/>
            <a:ext cx="3097763" cy="3079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569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BA41A-64A6-B85C-6316-176FF1AA513E}"/>
              </a:ext>
            </a:extLst>
          </p:cNvPr>
          <p:cNvSpPr>
            <a:spLocks noGrp="1"/>
          </p:cNvSpPr>
          <p:nvPr>
            <p:ph type="title"/>
          </p:nvPr>
        </p:nvSpPr>
        <p:spPr/>
        <p:txBody>
          <a:bodyPr/>
          <a:lstStyle/>
          <a:p>
            <a:r>
              <a:rPr lang="en-IN" dirty="0"/>
              <a:t>Impacts and benefits</a:t>
            </a:r>
          </a:p>
        </p:txBody>
      </p:sp>
      <p:sp>
        <p:nvSpPr>
          <p:cNvPr id="3" name="Content Placeholder 2">
            <a:extLst>
              <a:ext uri="{FF2B5EF4-FFF2-40B4-BE49-F238E27FC236}">
                <a16:creationId xmlns:a16="http://schemas.microsoft.com/office/drawing/2014/main" id="{B37829D5-2276-D73B-C377-92502A7E8A81}"/>
              </a:ext>
            </a:extLst>
          </p:cNvPr>
          <p:cNvSpPr>
            <a:spLocks noGrp="1"/>
          </p:cNvSpPr>
          <p:nvPr>
            <p:ph sz="half" idx="2"/>
          </p:nvPr>
        </p:nvSpPr>
        <p:spPr/>
        <p:txBody>
          <a:bodyPr>
            <a:normAutofit fontScale="92500" lnSpcReduction="10000"/>
          </a:bodyPr>
          <a:lstStyle/>
          <a:p>
            <a:pPr lvl="0" algn="just">
              <a:defRPr/>
            </a:pPr>
            <a:r>
              <a:rPr lang="en-US" sz="1800" b="1" dirty="0">
                <a:highlight>
                  <a:srgbClr val="AAC4E9"/>
                </a:highlight>
              </a:rPr>
              <a:t>Interactive Learning</a:t>
            </a:r>
            <a:r>
              <a:rPr lang="en-US" sz="1800" b="1" dirty="0"/>
              <a:t>:</a:t>
            </a:r>
            <a:r>
              <a:rPr lang="en-US" sz="1800" dirty="0"/>
              <a:t> Offers 3D models and detailed plant information for an engaging educational experience.</a:t>
            </a:r>
          </a:p>
          <a:p>
            <a:pPr lvl="0" algn="just">
              <a:defRPr/>
            </a:pPr>
            <a:r>
              <a:rPr lang="en-US" sz="1800" b="1" dirty="0">
                <a:highlight>
                  <a:srgbClr val="AAC4E9"/>
                </a:highlight>
              </a:rPr>
              <a:t>Accessibility</a:t>
            </a:r>
            <a:r>
              <a:rPr lang="en-US" sz="1800" b="1" dirty="0"/>
              <a:t>:</a:t>
            </a:r>
            <a:r>
              <a:rPr lang="en-US" sz="1800" dirty="0"/>
              <a:t> Bridges educational gaps, making traditional herbal knowledge more accessible.</a:t>
            </a:r>
          </a:p>
          <a:p>
            <a:pPr lvl="0" algn="just">
              <a:defRPr/>
            </a:pPr>
            <a:r>
              <a:rPr lang="en-US" sz="1800" b="1" dirty="0">
                <a:highlight>
                  <a:srgbClr val="AAC4E9"/>
                </a:highlight>
              </a:rPr>
              <a:t>Global Awareness</a:t>
            </a:r>
            <a:r>
              <a:rPr lang="en-US" sz="1800" b="1" dirty="0"/>
              <a:t>:</a:t>
            </a:r>
            <a:r>
              <a:rPr lang="en-US" sz="1800" dirty="0"/>
              <a:t> Promotes global understanding and appreciation of medicinal plants.</a:t>
            </a:r>
          </a:p>
          <a:p>
            <a:pPr lvl="0" algn="just">
              <a:defRPr/>
            </a:pPr>
            <a:r>
              <a:rPr lang="en-US" sz="1800" b="1" dirty="0">
                <a:highlight>
                  <a:srgbClr val="AAC4E9"/>
                </a:highlight>
              </a:rPr>
              <a:t>Social Benefits</a:t>
            </a:r>
            <a:r>
              <a:rPr lang="en-US" sz="1800" b="1" dirty="0"/>
              <a:t>:</a:t>
            </a:r>
            <a:r>
              <a:rPr lang="en-US" sz="1800" dirty="0"/>
              <a:t> Preserves and promotes herbal traditions, supporting informed health choices.</a:t>
            </a:r>
          </a:p>
          <a:p>
            <a:pPr lvl="0" algn="just">
              <a:defRPr/>
            </a:pPr>
            <a:r>
              <a:rPr lang="en-US" sz="1800" b="1" dirty="0">
                <a:highlight>
                  <a:srgbClr val="AAC4E9"/>
                </a:highlight>
              </a:rPr>
              <a:t>Economic Impact</a:t>
            </a:r>
            <a:r>
              <a:rPr lang="en-US" sz="1800" b="1" dirty="0"/>
              <a:t>:</a:t>
            </a:r>
            <a:r>
              <a:rPr lang="en-US" sz="1800" dirty="0"/>
              <a:t> Encourages sustainable practices and informed use of medicinal plants.</a:t>
            </a:r>
          </a:p>
          <a:p>
            <a:pPr lvl="0" algn="just">
              <a:defRPr/>
            </a:pPr>
            <a:r>
              <a:rPr lang="en-US" sz="1800" b="1" dirty="0">
                <a:highlight>
                  <a:srgbClr val="AAC4E9"/>
                </a:highlight>
              </a:rPr>
              <a:t>Environmental Advantage</a:t>
            </a:r>
            <a:r>
              <a:rPr lang="en-US" sz="1800" b="1" dirty="0"/>
              <a:t>:</a:t>
            </a:r>
            <a:r>
              <a:rPr lang="en-US" sz="1800" dirty="0"/>
              <a:t> Supports sustainable use of natural resources and promotes eco-friendly practices.</a:t>
            </a:r>
            <a:endParaRPr lang="en-US" sz="1800" dirty="0">
              <a:solidFill>
                <a:prstClr val="black"/>
              </a:solidFill>
              <a:latin typeface="Arial" pitchFamily="34" charset="0"/>
              <a:cs typeface="Arial" pitchFamily="34" charset="0"/>
            </a:endParaRPr>
          </a:p>
          <a:p>
            <a:endParaRPr lang="en-IN" dirty="0"/>
          </a:p>
        </p:txBody>
      </p:sp>
      <mc:AlternateContent xmlns:mc="http://schemas.openxmlformats.org/markup-compatibility/2006">
        <mc:Choice xmlns:am3d="http://schemas.microsoft.com/office/drawing/2017/model3d" Requires="am3d">
          <p:graphicFrame>
            <p:nvGraphicFramePr>
              <p:cNvPr id="5" name="3D Model 4" descr="Tropical Leaf 3">
                <a:extLst>
                  <a:ext uri="{FF2B5EF4-FFF2-40B4-BE49-F238E27FC236}">
                    <a16:creationId xmlns:a16="http://schemas.microsoft.com/office/drawing/2014/main" id="{B0FBA88D-F77C-1300-B525-1A2832696FF7}"/>
                  </a:ext>
                </a:extLst>
              </p:cNvPr>
              <p:cNvGraphicFramePr>
                <a:graphicFrameLocks noChangeAspect="1"/>
              </p:cNvGraphicFramePr>
              <p:nvPr>
                <p:extLst>
                  <p:ext uri="{D42A27DB-BD31-4B8C-83A1-F6EECF244321}">
                    <p14:modId xmlns:p14="http://schemas.microsoft.com/office/powerpoint/2010/main" val="3459732898"/>
                  </p:ext>
                </p:extLst>
              </p:nvPr>
            </p:nvGraphicFramePr>
            <p:xfrm>
              <a:off x="720661" y="818189"/>
              <a:ext cx="1352222" cy="4951795"/>
            </p:xfrm>
            <a:graphic>
              <a:graphicData uri="http://schemas.microsoft.com/office/drawing/2017/model3d">
                <am3d:model3d r:embed="rId2">
                  <am3d:spPr>
                    <a:xfrm>
                      <a:off x="0" y="0"/>
                      <a:ext cx="1352222" cy="4951795"/>
                    </a:xfrm>
                    <a:prstGeom prst="rect">
                      <a:avLst/>
                    </a:prstGeom>
                  </am3d:spPr>
                  <am3d:camera>
                    <am3d:pos x="0" y="0" z="49494605"/>
                    <am3d:up dx="0" dy="36000000" dz="0"/>
                    <am3d:lookAt x="0" y="0" z="0"/>
                    <am3d:perspective fov="2700000"/>
                  </am3d:camera>
                  <am3d:trans>
                    <am3d:meterPerModelUnit n="33382489" d="1000000"/>
                    <am3d:preTrans dx="-4310178" dy="-18009353" dz="328386"/>
                    <am3d:scale>
                      <am3d:sx n="1000000" d="1000000"/>
                      <am3d:sy n="1000000" d="1000000"/>
                      <am3d:sz n="1000000" d="1000000"/>
                    </am3d:scale>
                    <am3d:rot ax="9441287" ay="2275077" az="9937258"/>
                    <am3d:postTrans dx="0" dy="0" dz="0"/>
                  </am3d:trans>
                  <am3d:raster rName="Office3DRenderer" rVer="16.0.8326">
                    <am3d:blip r:embed="rId3"/>
                  </am3d:raster>
                  <am3d:objViewport viewportSz="521843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5" name="3D Model 4" descr="Tropical Leaf 3">
                <a:extLst>
                  <a:ext uri="{FF2B5EF4-FFF2-40B4-BE49-F238E27FC236}">
                    <a16:creationId xmlns:a16="http://schemas.microsoft.com/office/drawing/2014/main" id="{B0FBA88D-F77C-1300-B525-1A2832696FF7}"/>
                  </a:ext>
                </a:extLst>
              </p:cNvPr>
              <p:cNvPicPr>
                <a:picLocks noGrp="1" noRot="1" noChangeAspect="1" noMove="1" noResize="1" noEditPoints="1" noAdjustHandles="1" noChangeArrowheads="1" noChangeShapeType="1" noCrop="1"/>
              </p:cNvPicPr>
              <p:nvPr/>
            </p:nvPicPr>
            <p:blipFill>
              <a:blip r:embed="rId3"/>
              <a:stretch>
                <a:fillRect/>
              </a:stretch>
            </p:blipFill>
            <p:spPr>
              <a:xfrm>
                <a:off x="720661" y="818189"/>
                <a:ext cx="1352222" cy="4951795"/>
              </a:xfrm>
              <a:prstGeom prst="rect">
                <a:avLst/>
              </a:prstGeom>
            </p:spPr>
          </p:pic>
        </mc:Fallback>
      </mc:AlternateContent>
    </p:spTree>
    <p:extLst>
      <p:ext uri="{BB962C8B-B14F-4D97-AF65-F5344CB8AC3E}">
        <p14:creationId xmlns:p14="http://schemas.microsoft.com/office/powerpoint/2010/main" val="1065948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7796464" cy="1222385"/>
          </a:xfrm>
        </p:spPr>
        <p:txBody>
          <a:bodyPr/>
          <a:lstStyle/>
          <a:p>
            <a:r>
              <a:rPr lang="en-US" dirty="0"/>
              <a:t>Research and references</a:t>
            </a:r>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14400" y="2303027"/>
            <a:ext cx="7405141" cy="4217693"/>
          </a:xfrm>
        </p:spPr>
        <p:txBody>
          <a:bodyPr>
            <a:normAutofit fontScale="92500" lnSpcReduction="20000"/>
          </a:bodyPr>
          <a:lstStyle/>
          <a:p>
            <a:r>
              <a:rPr lang="en-US" sz="3200" noProof="0" dirty="0">
                <a:solidFill>
                  <a:prstClr val="black"/>
                </a:solidFill>
                <a:effectLst>
                  <a:outerShdw blurRad="38100" dist="38100" dir="2700000" algn="tl">
                    <a:srgbClr val="000000">
                      <a:alpha val="43137"/>
                    </a:srgbClr>
                  </a:outerShdw>
                </a:effectLst>
                <a:latin typeface="Avenir Next LT Pro Light" panose="020B0304020202020204" pitchFamily="34" charset="0"/>
                <a:cs typeface="Arial" pitchFamily="34" charset="0"/>
              </a:rPr>
              <a:t>For 3D models and References</a:t>
            </a:r>
            <a:r>
              <a:rPr lang="en-US" sz="1800" noProof="0" dirty="0">
                <a:solidFill>
                  <a:prstClr val="black"/>
                </a:solidFill>
                <a:latin typeface="Arial" pitchFamily="34" charset="0"/>
                <a:cs typeface="Arial" pitchFamily="34" charset="0"/>
              </a:rPr>
              <a:t>:	 </a:t>
            </a:r>
          </a:p>
          <a:p>
            <a:pPr marL="285750" lvl="0" indent="-285750">
              <a:buClr>
                <a:schemeClr val="accent6">
                  <a:lumMod val="75000"/>
                </a:schemeClr>
              </a:buClr>
              <a:buFont typeface="Arial" pitchFamily="34" charset="0"/>
              <a:buChar char="•"/>
              <a:defRPr/>
            </a:pPr>
            <a:r>
              <a:rPr lang="en-US" b="1" u="sng" dirty="0">
                <a:solidFill>
                  <a:schemeClr val="accent1"/>
                </a:solidFill>
                <a:latin typeface="Arial" pitchFamily="34" charset="0"/>
                <a:cs typeface="Arial" pitchFamily="34" charset="0"/>
                <a:hlinkClick r:id="rId3"/>
              </a:rPr>
              <a:t>https://sketchfab.com/sarvagnavemulaaimg/collections/herbal-trees-9063258a34d84299ba7c710d979443d0</a:t>
            </a:r>
            <a:endParaRPr lang="en-US" b="1" u="sng" dirty="0">
              <a:solidFill>
                <a:schemeClr val="accent1"/>
              </a:solidFill>
              <a:latin typeface="Arial" pitchFamily="34" charset="0"/>
              <a:cs typeface="Arial" pitchFamily="34" charset="0"/>
            </a:endParaRPr>
          </a:p>
          <a:p>
            <a:pPr marL="285750" indent="-285750">
              <a:buClr>
                <a:schemeClr val="accent6">
                  <a:lumMod val="75000"/>
                </a:schemeClr>
              </a:buClr>
              <a:buFont typeface="Arial" pitchFamily="34" charset="0"/>
              <a:buChar char="•"/>
              <a:defRPr/>
            </a:pPr>
            <a:r>
              <a:rPr lang="en-US" b="1" u="sng" dirty="0">
                <a:solidFill>
                  <a:schemeClr val="accent1"/>
                </a:solidFill>
                <a:latin typeface="Arial" pitchFamily="34" charset="0"/>
                <a:cs typeface="Arial" pitchFamily="34" charset="0"/>
              </a:rPr>
              <a:t> </a:t>
            </a:r>
            <a:r>
              <a:rPr lang="en-US" b="1" u="sng" dirty="0">
                <a:solidFill>
                  <a:schemeClr val="accent1"/>
                </a:solidFill>
                <a:latin typeface="Arial" pitchFamily="34" charset="0"/>
                <a:cs typeface="Arial" pitchFamily="34" charset="0"/>
                <a:hlinkClick r:id="rId4"/>
              </a:rPr>
              <a:t>https://planner5d.com/use/garden-planner</a:t>
            </a:r>
            <a:endParaRPr lang="en-US" b="1" u="sng" dirty="0">
              <a:solidFill>
                <a:schemeClr val="accent1"/>
              </a:solidFill>
              <a:latin typeface="Arial" pitchFamily="34" charset="0"/>
              <a:cs typeface="Arial" pitchFamily="34" charset="0"/>
            </a:endParaRPr>
          </a:p>
          <a:p>
            <a:pPr marL="285750" indent="-285750">
              <a:buClr>
                <a:schemeClr val="accent6">
                  <a:lumMod val="75000"/>
                </a:schemeClr>
              </a:buClr>
              <a:buFont typeface="Arial" pitchFamily="34" charset="0"/>
              <a:buChar char="•"/>
              <a:defRPr/>
            </a:pPr>
            <a:r>
              <a:rPr lang="en-US" b="1" u="sng" dirty="0">
                <a:solidFill>
                  <a:schemeClr val="accent1"/>
                </a:solidFill>
                <a:latin typeface="Arial" pitchFamily="34" charset="0"/>
                <a:cs typeface="Arial" pitchFamily="34" charset="0"/>
                <a:hlinkClick r:id="rId5"/>
              </a:rPr>
              <a:t>https://flowerbed.metademolab.com/#</a:t>
            </a:r>
            <a:endParaRPr lang="en-US" b="1" u="sng" dirty="0">
              <a:solidFill>
                <a:schemeClr val="accent1"/>
              </a:solidFill>
              <a:latin typeface="Arial" pitchFamily="34" charset="0"/>
              <a:cs typeface="Arial" pitchFamily="34" charset="0"/>
            </a:endParaRPr>
          </a:p>
          <a:p>
            <a:pPr marL="285750" indent="-285750">
              <a:buFont typeface="Arial" pitchFamily="34" charset="0"/>
              <a:buChar char="•"/>
              <a:defRPr/>
            </a:pPr>
            <a:r>
              <a:rPr lang="en-US" b="1" u="sng" dirty="0">
                <a:solidFill>
                  <a:schemeClr val="accent6">
                    <a:lumMod val="75000"/>
                  </a:schemeClr>
                </a:solidFill>
                <a:latin typeface="Arial" pitchFamily="34" charset="0"/>
                <a:cs typeface="Arial" pitchFamily="34" charset="0"/>
                <a:hlinkClick r:id="rId6"/>
              </a:rPr>
              <a:t>https://3dthis.com/</a:t>
            </a:r>
            <a:endParaRPr lang="en-US" b="1" u="sng" dirty="0">
              <a:solidFill>
                <a:schemeClr val="accent6">
                  <a:lumMod val="75000"/>
                </a:schemeClr>
              </a:solidFill>
              <a:latin typeface="Arial" pitchFamily="34" charset="0"/>
              <a:cs typeface="Arial" pitchFamily="34" charset="0"/>
            </a:endParaRPr>
          </a:p>
          <a:p>
            <a:pPr>
              <a:defRPr/>
            </a:pPr>
            <a:r>
              <a:rPr lang="en-US" sz="3200" noProof="0" dirty="0">
                <a:solidFill>
                  <a:prstClr val="black"/>
                </a:solidFill>
                <a:effectLst>
                  <a:outerShdw blurRad="38100" dist="38100" dir="2700000" algn="tl">
                    <a:srgbClr val="000000">
                      <a:alpha val="43137"/>
                    </a:srgbClr>
                  </a:outerShdw>
                </a:effectLst>
                <a:latin typeface="Avenir Next LT Pro Light" panose="020B0304020202020204" pitchFamily="34" charset="0"/>
                <a:cs typeface="Arial" pitchFamily="34" charset="0"/>
              </a:rPr>
              <a:t>For Data</a:t>
            </a:r>
            <a:r>
              <a:rPr lang="en-US" sz="3200" noProof="0" dirty="0">
                <a:solidFill>
                  <a:prstClr val="black"/>
                </a:solidFill>
                <a:latin typeface="Avenir Next LT Pro" panose="020B0504020202020204" pitchFamily="34" charset="0"/>
                <a:cs typeface="Arial" pitchFamily="34" charset="0"/>
              </a:rPr>
              <a:t>:</a:t>
            </a:r>
          </a:p>
          <a:p>
            <a:pPr marL="342900" indent="-342900">
              <a:buFont typeface="Arial" panose="020B0604020202020204" pitchFamily="34" charset="0"/>
              <a:buChar char="•"/>
              <a:defRPr/>
            </a:pPr>
            <a:r>
              <a:rPr lang="en-US" sz="1900" b="1" u="sng" dirty="0">
                <a:solidFill>
                  <a:schemeClr val="accent6">
                    <a:lumMod val="75000"/>
                  </a:schemeClr>
                </a:solidFill>
                <a:latin typeface="Arial" panose="020B0604020202020204" pitchFamily="34" charset="0"/>
                <a:cs typeface="Arial" panose="020B0604020202020204" pitchFamily="34" charset="0"/>
                <a:hlinkClick r:id="rId7"/>
              </a:rPr>
              <a:t>https://www.naturalearthdata.com/downloads/10m-cultural-vectors/</a:t>
            </a:r>
            <a:endParaRPr lang="en-US" sz="1900" b="1" u="sng" dirty="0">
              <a:solidFill>
                <a:schemeClr val="accent6">
                  <a:lumMod val="7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defRPr/>
            </a:pPr>
            <a:r>
              <a:rPr lang="en-US" sz="2000" b="1" u="sng" dirty="0">
                <a:solidFill>
                  <a:prstClr val="black"/>
                </a:solidFill>
                <a:latin typeface="Arial" pitchFamily="34" charset="0"/>
                <a:cs typeface="Arial" pitchFamily="34" charset="0"/>
                <a:hlinkClick r:id="rId8"/>
              </a:rPr>
              <a:t>https://bsi.gov.in/page/en/medicinal-plant-database</a:t>
            </a:r>
            <a:endParaRPr lang="en-US" sz="1900" b="1" u="sng" dirty="0">
              <a:solidFill>
                <a:schemeClr val="accent6">
                  <a:lumMod val="7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defRPr/>
            </a:pPr>
            <a:endParaRPr lang="en-US" sz="1900" b="1" u="sng" dirty="0">
              <a:solidFill>
                <a:schemeClr val="accent6">
                  <a:lumMod val="75000"/>
                </a:schemeClr>
              </a:solidFill>
              <a:latin typeface="Arial" panose="020B0604020202020204" pitchFamily="34" charset="0"/>
              <a:cs typeface="Arial" panose="020B0604020202020204" pitchFamily="34" charset="0"/>
            </a:endParaRPr>
          </a:p>
          <a:p>
            <a:r>
              <a:rPr lang="en-US" sz="1800" noProof="0" dirty="0">
                <a:solidFill>
                  <a:prstClr val="black"/>
                </a:solidFill>
                <a:latin typeface="Arial" pitchFamily="34" charset="0"/>
                <a:cs typeface="Arial" pitchFamily="34" charset="0"/>
              </a:rPr>
              <a:t>	 </a:t>
            </a:r>
          </a:p>
          <a:p>
            <a:endParaRPr lang="en-US" dirty="0"/>
          </a:p>
        </p:txBody>
      </p:sp>
      <p:pic>
        <p:nvPicPr>
          <p:cNvPr id="5" name="Graphic 4" descr="Internet">
            <a:extLst>
              <a:ext uri="{FF2B5EF4-FFF2-40B4-BE49-F238E27FC236}">
                <a16:creationId xmlns:a16="http://schemas.microsoft.com/office/drawing/2014/main" id="{1C27DBAA-78D2-CE71-C4BF-CB986607CE9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993" y="1265624"/>
            <a:ext cx="914400" cy="914400"/>
          </a:xfrm>
          <a:prstGeom prst="rect">
            <a:avLst/>
          </a:prstGeom>
        </p:spPr>
      </p:pic>
    </p:spTree>
    <p:extLst>
      <p:ext uri="{BB962C8B-B14F-4D97-AF65-F5344CB8AC3E}">
        <p14:creationId xmlns:p14="http://schemas.microsoft.com/office/powerpoint/2010/main" val="2468595790"/>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{97C22248-BAC2-4DE2-8B13-A24DE287AD70}tf78438558_win32</Template>
  <TotalTime>336</TotalTime>
  <Words>609</Words>
  <Application>Microsoft Office PowerPoint</Application>
  <PresentationFormat>Widescreen</PresentationFormat>
  <Paragraphs>49</Paragraphs>
  <Slides>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Arial Black</vt:lpstr>
      <vt:lpstr>Avenir Next LT Pro</vt:lpstr>
      <vt:lpstr>Avenir Next LT Pro Light</vt:lpstr>
      <vt:lpstr>Calibri</vt:lpstr>
      <vt:lpstr>Sabon Next LT</vt:lpstr>
      <vt:lpstr>Custom</vt:lpstr>
      <vt:lpstr>Title: Virtual Herbal Garden   team :tejastrix category : software Problem Statement ID: 1555   </vt:lpstr>
      <vt:lpstr>Proposed solution + new features</vt:lpstr>
      <vt:lpstr>Technical approach</vt:lpstr>
      <vt:lpstr>Feasibility and viability</vt:lpstr>
      <vt:lpstr>Impacts and benefits</vt:lpstr>
      <vt:lpstr>Research and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subhomisha chakraborty</dc:creator>
  <cp:lastModifiedBy>subhomisha chakraborty</cp:lastModifiedBy>
  <cp:revision>3</cp:revision>
  <dcterms:created xsi:type="dcterms:W3CDTF">2024-09-07T00:22:35Z</dcterms:created>
  <dcterms:modified xsi:type="dcterms:W3CDTF">2024-09-07T05:58:54Z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