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19"/>
  </p:notesMasterIdLst>
  <p:sldIdLst>
    <p:sldId id="273" r:id="rId2"/>
    <p:sldId id="294" r:id="rId3"/>
    <p:sldId id="301" r:id="rId4"/>
    <p:sldId id="295" r:id="rId5"/>
    <p:sldId id="303" r:id="rId6"/>
    <p:sldId id="304" r:id="rId7"/>
    <p:sldId id="302" r:id="rId8"/>
    <p:sldId id="305" r:id="rId9"/>
    <p:sldId id="306" r:id="rId10"/>
    <p:sldId id="307" r:id="rId11"/>
    <p:sldId id="308" r:id="rId12"/>
    <p:sldId id="309" r:id="rId13"/>
    <p:sldId id="310" r:id="rId14"/>
    <p:sldId id="312" r:id="rId15"/>
    <p:sldId id="313" r:id="rId16"/>
    <p:sldId id="314"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0F1"/>
    <a:srgbClr val="ABABAB"/>
    <a:srgbClr val="6B6A6C"/>
    <a:srgbClr val="FF3300"/>
    <a:srgbClr val="00D600"/>
    <a:srgbClr val="008000"/>
    <a:srgbClr val="2A2A2A"/>
    <a:srgbClr val="828282"/>
    <a:srgbClr val="5E5E5E"/>
    <a:srgbClr val="F7C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4" autoAdjust="0"/>
    <p:restoredTop sz="75727" autoAdjust="0"/>
  </p:normalViewPr>
  <p:slideViewPr>
    <p:cSldViewPr>
      <p:cViewPr varScale="1">
        <p:scale>
          <a:sx n="64" d="100"/>
          <a:sy n="64" d="100"/>
        </p:scale>
        <p:origin x="1406"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1A2CF5C-14DC-45BD-BCF4-3F32C833E585}" type="datetimeFigureOut">
              <a:rPr lang="en-PH"/>
              <a:pPr>
                <a:defRPr/>
              </a:pPr>
              <a:t>29/05/2024</a:t>
            </a:fld>
            <a:endParaRPr lang="en-P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PH"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F0F8A1B-7B80-4B15-A91A-CE912A613493}" type="slidenum">
              <a:rPr lang="en-PH"/>
              <a:pPr>
                <a:defRPr/>
              </a:pPr>
              <a:t>‹#›</a:t>
            </a:fld>
            <a:endParaRPr lang="en-PH"/>
          </a:p>
        </p:txBody>
      </p:sp>
    </p:spTree>
    <p:extLst>
      <p:ext uri="{BB962C8B-B14F-4D97-AF65-F5344CB8AC3E}">
        <p14:creationId xmlns:p14="http://schemas.microsoft.com/office/powerpoint/2010/main" val="3389201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2</a:t>
            </a:fld>
            <a:endParaRPr lang="en-PH"/>
          </a:p>
        </p:txBody>
      </p:sp>
    </p:spTree>
    <p:extLst>
      <p:ext uri="{BB962C8B-B14F-4D97-AF65-F5344CB8AC3E}">
        <p14:creationId xmlns:p14="http://schemas.microsoft.com/office/powerpoint/2010/main" val="1925990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11</a:t>
            </a:fld>
            <a:endParaRPr lang="en-PH"/>
          </a:p>
        </p:txBody>
      </p:sp>
    </p:spTree>
    <p:extLst>
      <p:ext uri="{BB962C8B-B14F-4D97-AF65-F5344CB8AC3E}">
        <p14:creationId xmlns:p14="http://schemas.microsoft.com/office/powerpoint/2010/main" val="279801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12</a:t>
            </a:fld>
            <a:endParaRPr lang="en-PH"/>
          </a:p>
        </p:txBody>
      </p:sp>
    </p:spTree>
    <p:extLst>
      <p:ext uri="{BB962C8B-B14F-4D97-AF65-F5344CB8AC3E}">
        <p14:creationId xmlns:p14="http://schemas.microsoft.com/office/powerpoint/2010/main" val="602563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13</a:t>
            </a:fld>
            <a:endParaRPr lang="en-PH"/>
          </a:p>
        </p:txBody>
      </p:sp>
    </p:spTree>
    <p:extLst>
      <p:ext uri="{BB962C8B-B14F-4D97-AF65-F5344CB8AC3E}">
        <p14:creationId xmlns:p14="http://schemas.microsoft.com/office/powerpoint/2010/main" val="764372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14</a:t>
            </a:fld>
            <a:endParaRPr lang="en-PH"/>
          </a:p>
        </p:txBody>
      </p:sp>
    </p:spTree>
    <p:extLst>
      <p:ext uri="{BB962C8B-B14F-4D97-AF65-F5344CB8AC3E}">
        <p14:creationId xmlns:p14="http://schemas.microsoft.com/office/powerpoint/2010/main" val="584303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15</a:t>
            </a:fld>
            <a:endParaRPr lang="en-PH"/>
          </a:p>
        </p:txBody>
      </p:sp>
    </p:spTree>
    <p:extLst>
      <p:ext uri="{BB962C8B-B14F-4D97-AF65-F5344CB8AC3E}">
        <p14:creationId xmlns:p14="http://schemas.microsoft.com/office/powerpoint/2010/main" val="471903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16</a:t>
            </a:fld>
            <a:endParaRPr lang="en-PH"/>
          </a:p>
        </p:txBody>
      </p:sp>
    </p:spTree>
    <p:extLst>
      <p:ext uri="{BB962C8B-B14F-4D97-AF65-F5344CB8AC3E}">
        <p14:creationId xmlns:p14="http://schemas.microsoft.com/office/powerpoint/2010/main" val="266042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3</a:t>
            </a:fld>
            <a:endParaRPr lang="en-PH"/>
          </a:p>
        </p:txBody>
      </p:sp>
    </p:spTree>
    <p:extLst>
      <p:ext uri="{BB962C8B-B14F-4D97-AF65-F5344CB8AC3E}">
        <p14:creationId xmlns:p14="http://schemas.microsoft.com/office/powerpoint/2010/main" val="2837947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ECECEC"/>
                </a:solidFill>
                <a:effectLst/>
                <a:highlight>
                  <a:srgbClr val="212121"/>
                </a:highlight>
                <a:latin typeface="Söhne"/>
              </a:rPr>
              <a:t>1. Tính thực tiễn và ứng dụng cao</a:t>
            </a:r>
          </a:p>
          <a:p>
            <a:pPr algn="l">
              <a:buFont typeface="Arial" panose="020B0604020202020204" pitchFamily="34" charset="0"/>
              <a:buChar char="•"/>
            </a:pPr>
            <a:r>
              <a:rPr lang="vi-VN" b="1" i="0" dirty="0">
                <a:solidFill>
                  <a:srgbClr val="ECECEC"/>
                </a:solidFill>
                <a:effectLst/>
                <a:highlight>
                  <a:srgbClr val="212121"/>
                </a:highlight>
                <a:latin typeface="Söhne"/>
              </a:rPr>
              <a:t>Nhu cầu thị trường:</a:t>
            </a:r>
            <a:r>
              <a:rPr lang="vi-VN" b="0" i="0" dirty="0">
                <a:solidFill>
                  <a:srgbClr val="ECECEC"/>
                </a:solidFill>
                <a:effectLst/>
                <a:highlight>
                  <a:srgbClr val="212121"/>
                </a:highlight>
                <a:latin typeface="Söhne"/>
              </a:rPr>
              <a:t> Văn phòng phẩm là một ngành hàng có nhu cầu ổn định và đa dạng. Việc xây dựng một website bán hàng sẽ đáp ứng nhu cầu mua sắm trực tuyến ngày càng cao của người tiêu dùng.</a:t>
            </a:r>
          </a:p>
          <a:p>
            <a:pPr algn="l">
              <a:buFont typeface="Arial" panose="020B0604020202020204" pitchFamily="34" charset="0"/>
              <a:buChar char="•"/>
            </a:pPr>
            <a:r>
              <a:rPr lang="vi-VN" b="1" i="0" dirty="0">
                <a:solidFill>
                  <a:srgbClr val="ECECEC"/>
                </a:solidFill>
                <a:effectLst/>
                <a:highlight>
                  <a:srgbClr val="212121"/>
                </a:highlight>
                <a:latin typeface="Söhne"/>
              </a:rPr>
              <a:t>Cơ hội kinh doanh:</a:t>
            </a:r>
            <a:r>
              <a:rPr lang="vi-VN" b="0" i="0" dirty="0">
                <a:solidFill>
                  <a:srgbClr val="ECECEC"/>
                </a:solidFill>
                <a:effectLst/>
                <a:highlight>
                  <a:srgbClr val="212121"/>
                </a:highlight>
                <a:latin typeface="Söhne"/>
              </a:rPr>
              <a:t> Với sự phát triển mạnh mẽ của thương mại điện tử, việc xây dựng một trang web bán văn phòng phẩm giúp mở rộng thị trường, thu hút khách hàng tiềm năng và nâng cao doanh thu.</a:t>
            </a:r>
          </a:p>
          <a:p>
            <a:pPr algn="l"/>
            <a:r>
              <a:rPr lang="vi-VN" b="1" i="0" dirty="0">
                <a:solidFill>
                  <a:srgbClr val="ECECEC"/>
                </a:solidFill>
                <a:effectLst/>
                <a:highlight>
                  <a:srgbClr val="212121"/>
                </a:highlight>
                <a:latin typeface="Söhne"/>
              </a:rPr>
              <a:t>2. Khả năng tiếp cận công nghệ hiện đại</a:t>
            </a:r>
          </a:p>
          <a:p>
            <a:pPr algn="l">
              <a:buFont typeface="Arial" panose="020B0604020202020204" pitchFamily="34" charset="0"/>
              <a:buChar char="•"/>
            </a:pPr>
            <a:r>
              <a:rPr lang="vi-VN" b="1" i="0" dirty="0">
                <a:solidFill>
                  <a:srgbClr val="ECECEC"/>
                </a:solidFill>
                <a:effectLst/>
                <a:highlight>
                  <a:srgbClr val="212121"/>
                </a:highlight>
                <a:latin typeface="Söhne"/>
              </a:rPr>
              <a:t>ASP.NET Core:</a:t>
            </a:r>
            <a:r>
              <a:rPr lang="vi-VN" b="0" i="0" dirty="0">
                <a:solidFill>
                  <a:srgbClr val="ECECEC"/>
                </a:solidFill>
                <a:effectLst/>
                <a:highlight>
                  <a:srgbClr val="212121"/>
                </a:highlight>
                <a:latin typeface="Söhne"/>
              </a:rPr>
              <a:t> Đây là một nền tảng phát triển ứng dụng web mạnh mẽ của Microsoft, hỗ trợ xây dựng các ứng dụng hiệu năng cao, bảo mật và có khả năng mở rộng tốt. Nó cũng có cộng đồng hỗ trợ rộng lớn và nhiều tài nguyên học tập.</a:t>
            </a:r>
          </a:p>
          <a:p>
            <a:pPr algn="l">
              <a:buFont typeface="Arial" panose="020B0604020202020204" pitchFamily="34" charset="0"/>
              <a:buChar char="•"/>
            </a:pPr>
            <a:r>
              <a:rPr lang="vi-VN" b="1" i="0" dirty="0">
                <a:solidFill>
                  <a:srgbClr val="ECECEC"/>
                </a:solidFill>
                <a:effectLst/>
                <a:highlight>
                  <a:srgbClr val="212121"/>
                </a:highlight>
                <a:latin typeface="Söhne"/>
              </a:rPr>
              <a:t>Vue.js:</a:t>
            </a:r>
            <a:r>
              <a:rPr lang="vi-VN" b="0" i="0" dirty="0">
                <a:solidFill>
                  <a:srgbClr val="ECECEC"/>
                </a:solidFill>
                <a:effectLst/>
                <a:highlight>
                  <a:srgbClr val="212121"/>
                </a:highlight>
                <a:latin typeface="Söhne"/>
              </a:rPr>
              <a:t> Là một framework JavaScript hiện đại, dễ học và sử dụng, Vue.js giúp xây dựng giao diện người dùng linh hoạt và phản hồi nhanh. Kết hợp Vue.js với ASP.NET Core tạo ra một giải pháp hoàn chỉnh cho việc phát triển ứng dụng web từ phía backend đến frontend.</a:t>
            </a: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3.</a:t>
            </a:r>
            <a:r>
              <a:rPr lang="vi-VN" b="1" i="0" dirty="0">
                <a:solidFill>
                  <a:srgbClr val="ECECEC"/>
                </a:solidFill>
                <a:effectLst/>
                <a:highlight>
                  <a:srgbClr val="212121"/>
                </a:highlight>
                <a:latin typeface="Söhne"/>
              </a:rPr>
              <a:t>Khả năng mở rộng và tích hợp</a:t>
            </a:r>
          </a:p>
          <a:p>
            <a:pPr algn="l">
              <a:buFont typeface="Arial" panose="020B0604020202020204" pitchFamily="34" charset="0"/>
              <a:buChar char="•"/>
            </a:pPr>
            <a:r>
              <a:rPr lang="vi-VN" b="1" i="0" dirty="0">
                <a:solidFill>
                  <a:srgbClr val="ECECEC"/>
                </a:solidFill>
                <a:effectLst/>
                <a:highlight>
                  <a:srgbClr val="212121"/>
                </a:highlight>
                <a:latin typeface="Söhne"/>
              </a:rPr>
              <a:t>Khả năng mở rộng:</a:t>
            </a:r>
            <a:r>
              <a:rPr lang="vi-VN" b="0" i="0" dirty="0">
                <a:solidFill>
                  <a:srgbClr val="ECECEC"/>
                </a:solidFill>
                <a:effectLst/>
                <a:highlight>
                  <a:srgbClr val="212121"/>
                </a:highlight>
                <a:latin typeface="Söhne"/>
              </a:rPr>
              <a:t> ASP.NET Core hỗ trợ xây dựng các ứng dụng có khả năng mở rộng tốt, phù hợp với các doanh nghiệp vừa và nhỏ mong muốn phát triển trong tương lai.</a:t>
            </a:r>
          </a:p>
          <a:p>
            <a:pPr algn="l">
              <a:buFont typeface="Arial" panose="020B0604020202020204" pitchFamily="34" charset="0"/>
              <a:buChar char="•"/>
            </a:pPr>
            <a:r>
              <a:rPr lang="vi-VN" b="1" i="0" dirty="0">
                <a:solidFill>
                  <a:srgbClr val="ECECEC"/>
                </a:solidFill>
                <a:effectLst/>
                <a:highlight>
                  <a:srgbClr val="212121"/>
                </a:highlight>
                <a:latin typeface="Söhne"/>
              </a:rPr>
              <a:t>Tích hợp dịch vụ:</a:t>
            </a:r>
            <a:r>
              <a:rPr lang="vi-VN" b="0" i="0" dirty="0">
                <a:solidFill>
                  <a:srgbClr val="ECECEC"/>
                </a:solidFill>
                <a:effectLst/>
                <a:highlight>
                  <a:srgbClr val="212121"/>
                </a:highlight>
                <a:latin typeface="Söhne"/>
              </a:rPr>
              <a:t> Việc xây dựng website bán hàng với các tính năng như quản lý đơn hàng, thanh toán trực tuyến, quản lý kho hàng, và chăm sóc khách hàng dễ dàng tích hợp với các dịch vụ bên thứ ba.</a:t>
            </a:r>
          </a:p>
          <a:p>
            <a:pPr algn="l">
              <a:buFont typeface="Arial" panose="020B0604020202020204" pitchFamily="34" charset="0"/>
              <a:buChar char="•"/>
            </a:pPr>
            <a:endParaRPr lang="vi-VN" b="0" i="0" dirty="0">
              <a:solidFill>
                <a:srgbClr val="ECECEC"/>
              </a:solidFill>
              <a:effectLst/>
              <a:highlight>
                <a:srgbClr val="212121"/>
              </a:highligh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4</a:t>
            </a:fld>
            <a:endParaRPr lang="en-PH"/>
          </a:p>
        </p:txBody>
      </p:sp>
    </p:spTree>
    <p:extLst>
      <p:ext uri="{BB962C8B-B14F-4D97-AF65-F5344CB8AC3E}">
        <p14:creationId xmlns:p14="http://schemas.microsoft.com/office/powerpoint/2010/main" val="80821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VN" b="1" i="0" dirty="0">
                <a:solidFill>
                  <a:srgbClr val="ECECEC"/>
                </a:solidFill>
                <a:effectLst/>
                <a:highlight>
                  <a:srgbClr val="212121"/>
                </a:highlight>
                <a:latin typeface="Söhne"/>
              </a:rPr>
              <a:t>Phát triển hệ thống bán hàng trực tuyến:</a:t>
            </a:r>
            <a:r>
              <a:rPr lang="vi-VN" b="0" i="0" dirty="0">
                <a:solidFill>
                  <a:srgbClr val="ECECEC"/>
                </a:solidFill>
                <a:effectLst/>
                <a:highlight>
                  <a:srgbClr val="212121"/>
                </a:highlight>
                <a:latin typeface="Söhne"/>
              </a:rPr>
              <a:t> Tạo ra một trang web giúp người dùng duyệt, tìm kiếm và mua sản phẩm văn phòng phẩm.</a:t>
            </a: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i="0" dirty="0">
                <a:solidFill>
                  <a:srgbClr val="ECECEC"/>
                </a:solidFill>
                <a:effectLst/>
                <a:highlight>
                  <a:srgbClr val="212121"/>
                </a:highlight>
                <a:latin typeface="Söhne"/>
              </a:rPr>
              <a:t>Quản lý đơn hàng và kho hàng:</a:t>
            </a:r>
            <a:r>
              <a:rPr lang="vi-VN" b="0" i="0" dirty="0">
                <a:solidFill>
                  <a:srgbClr val="ECECEC"/>
                </a:solidFill>
                <a:effectLst/>
                <a:highlight>
                  <a:srgbClr val="212121"/>
                </a:highlight>
                <a:latin typeface="Söhne"/>
              </a:rPr>
              <a:t> Xây dựng chức năng quản lý đơn hàng và kho hàng hiệu quả.</a:t>
            </a: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i="0" dirty="0">
                <a:solidFill>
                  <a:srgbClr val="ECECEC"/>
                </a:solidFill>
                <a:effectLst/>
                <a:highlight>
                  <a:srgbClr val="212121"/>
                </a:highlight>
                <a:latin typeface="Söhne"/>
              </a:rPr>
              <a:t>Quản lý cơ sở dữ liệu:</a:t>
            </a:r>
            <a:r>
              <a:rPr lang="vi-VN" b="0" i="0" dirty="0">
                <a:solidFill>
                  <a:srgbClr val="ECECEC"/>
                </a:solidFill>
                <a:effectLst/>
                <a:highlight>
                  <a:srgbClr val="212121"/>
                </a:highlight>
                <a:latin typeface="Söhne"/>
              </a:rPr>
              <a:t> Xây dựng cơ sở dữ liệu để lưu trữ thông tin sản phẩm và khách hàng.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i="0" dirty="0">
                <a:solidFill>
                  <a:srgbClr val="ECECEC"/>
                </a:solidFill>
                <a:effectLst/>
                <a:highlight>
                  <a:srgbClr val="212121"/>
                </a:highlight>
                <a:latin typeface="Söhne"/>
              </a:rPr>
              <a:t>Kiểm thử và triển khai:</a:t>
            </a:r>
            <a:r>
              <a:rPr lang="vi-VN" b="0" i="0" dirty="0">
                <a:solidFill>
                  <a:srgbClr val="ECECEC"/>
                </a:solidFill>
                <a:effectLst/>
                <a:highlight>
                  <a:srgbClr val="212121"/>
                </a:highlight>
                <a:latin typeface="Söhne"/>
              </a:rPr>
              <a:t> Đảm bảo tính ổn định của hệ thống qua kiểm thử trước khi triển khai.</a:t>
            </a:r>
          </a:p>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5</a:t>
            </a:fld>
            <a:endParaRPr lang="en-PH"/>
          </a:p>
        </p:txBody>
      </p:sp>
    </p:spTree>
    <p:extLst>
      <p:ext uri="{BB962C8B-B14F-4D97-AF65-F5344CB8AC3E}">
        <p14:creationId xmlns:p14="http://schemas.microsoft.com/office/powerpoint/2010/main" val="14420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6</a:t>
            </a:fld>
            <a:endParaRPr lang="en-PH"/>
          </a:p>
        </p:txBody>
      </p:sp>
    </p:spTree>
    <p:extLst>
      <p:ext uri="{BB962C8B-B14F-4D97-AF65-F5344CB8AC3E}">
        <p14:creationId xmlns:p14="http://schemas.microsoft.com/office/powerpoint/2010/main" val="2717484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7</a:t>
            </a:fld>
            <a:endParaRPr lang="en-PH"/>
          </a:p>
        </p:txBody>
      </p:sp>
    </p:spTree>
    <p:extLst>
      <p:ext uri="{BB962C8B-B14F-4D97-AF65-F5344CB8AC3E}">
        <p14:creationId xmlns:p14="http://schemas.microsoft.com/office/powerpoint/2010/main" val="2202262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8</a:t>
            </a:fld>
            <a:endParaRPr lang="en-PH"/>
          </a:p>
        </p:txBody>
      </p:sp>
    </p:spTree>
    <p:extLst>
      <p:ext uri="{BB962C8B-B14F-4D97-AF65-F5344CB8AC3E}">
        <p14:creationId xmlns:p14="http://schemas.microsoft.com/office/powerpoint/2010/main" val="77361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0F8A1B-7B80-4B15-A91A-CE912A613493}" type="slidenum">
              <a:rPr lang="en-PH" smtClean="0"/>
              <a:pPr>
                <a:defRPr/>
              </a:pPr>
              <a:t>9</a:t>
            </a:fld>
            <a:endParaRPr lang="en-PH"/>
          </a:p>
        </p:txBody>
      </p:sp>
    </p:spTree>
    <p:extLst>
      <p:ext uri="{BB962C8B-B14F-4D97-AF65-F5344CB8AC3E}">
        <p14:creationId xmlns:p14="http://schemas.microsoft.com/office/powerpoint/2010/main" val="2620324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F0F8A1B-7B80-4B15-A91A-CE912A613493}" type="slidenum">
              <a:rPr lang="en-PH" smtClean="0"/>
              <a:pPr>
                <a:defRPr/>
              </a:pPr>
              <a:t>10</a:t>
            </a:fld>
            <a:endParaRPr lang="en-PH"/>
          </a:p>
        </p:txBody>
      </p:sp>
    </p:spTree>
    <p:extLst>
      <p:ext uri="{BB962C8B-B14F-4D97-AF65-F5344CB8AC3E}">
        <p14:creationId xmlns:p14="http://schemas.microsoft.com/office/powerpoint/2010/main" val="2957743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FDAC442E-6DCD-4744-A250-064EF71D9268}" type="datetimeFigureOut">
              <a:rPr lang="en-US" smtClean="0"/>
              <a:pPr>
                <a:defRPr/>
              </a:pPr>
              <a:t>5/29/2024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1D1CA29-DD4D-4ECC-8A17-DAF48781D8C6}" type="slidenum">
              <a:rPr lang="en-US" smtClean="0"/>
              <a:pPr>
                <a:defRPr/>
              </a:pPr>
              <a:t>‹#›</a:t>
            </a:fld>
            <a:endParaRPr lang="en-US"/>
          </a:p>
        </p:txBody>
      </p:sp>
    </p:spTree>
    <p:extLst>
      <p:ext uri="{BB962C8B-B14F-4D97-AF65-F5344CB8AC3E}">
        <p14:creationId xmlns:p14="http://schemas.microsoft.com/office/powerpoint/2010/main" val="35098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434124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420737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3490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441610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39535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488474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2062603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527037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9F31-2C02-7334-0BFA-CDAD4F08E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D8918-8FB0-859B-CB91-24DF5B05D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18884-6AF3-8ACF-DA5C-0CC7596E8324}"/>
              </a:ext>
            </a:extLst>
          </p:cNvPr>
          <p:cNvSpPr>
            <a:spLocks noGrp="1"/>
          </p:cNvSpPr>
          <p:nvPr>
            <p:ph type="dt" sz="half" idx="10"/>
          </p:nvPr>
        </p:nvSpPr>
        <p:spPr/>
        <p:txBody>
          <a:bodyPr/>
          <a:lstStyle/>
          <a:p>
            <a:pPr>
              <a:defRPr/>
            </a:pPr>
            <a:fld id="{CC9BF731-9AAA-4F8B-9953-5BBBCD0433FC}" type="datetimeFigureOut">
              <a:rPr lang="en-US" smtClean="0"/>
              <a:pPr>
                <a:defRPr/>
              </a:pPr>
              <a:t>5/29/2024</a:t>
            </a:fld>
            <a:endParaRPr lang="en-US"/>
          </a:p>
        </p:txBody>
      </p:sp>
      <p:sp>
        <p:nvSpPr>
          <p:cNvPr id="5" name="Footer Placeholder 4">
            <a:extLst>
              <a:ext uri="{FF2B5EF4-FFF2-40B4-BE49-F238E27FC236}">
                <a16:creationId xmlns:a16="http://schemas.microsoft.com/office/drawing/2014/main" id="{3EE47AE5-FCC3-DF0E-1EF5-4A2FABE5578B}"/>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C429C13-1D25-9BCE-92F6-7BFE6BE7D9EE}"/>
              </a:ext>
            </a:extLst>
          </p:cNvPr>
          <p:cNvSpPr>
            <a:spLocks noGrp="1"/>
          </p:cNvSpPr>
          <p:nvPr>
            <p:ph type="sldNum" sz="quarter" idx="12"/>
          </p:nvPr>
        </p:nvSpPr>
        <p:spPr/>
        <p:txBody>
          <a:bodyPr/>
          <a:lstStyle/>
          <a:p>
            <a:pPr>
              <a:defRPr/>
            </a:pPr>
            <a:fld id="{6BD3B592-2A1B-4491-8764-FA0B46EECE7B}" type="slidenum">
              <a:rPr lang="en-US" smtClean="0"/>
              <a:pPr>
                <a:defRPr/>
              </a:pPr>
              <a:t>‹#›</a:t>
            </a:fld>
            <a:endParaRPr lang="en-US"/>
          </a:p>
        </p:txBody>
      </p:sp>
    </p:spTree>
    <p:extLst>
      <p:ext uri="{BB962C8B-B14F-4D97-AF65-F5344CB8AC3E}">
        <p14:creationId xmlns:p14="http://schemas.microsoft.com/office/powerpoint/2010/main" val="336618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291816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0CE2C7E-1509-4B8F-8BC9-5F1306E27D3A}" type="datetimeFigureOut">
              <a:rPr lang="en-US" smtClean="0"/>
              <a:pPr>
                <a:defRPr/>
              </a:pPr>
              <a:t>5/29/2024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3375C4C-2585-473D-8636-362D1BA865E1}" type="slidenum">
              <a:rPr lang="en-US" smtClean="0"/>
              <a:pPr>
                <a:defRPr/>
              </a:pPr>
              <a:t>‹#›</a:t>
            </a:fld>
            <a:endParaRPr lang="en-US"/>
          </a:p>
        </p:txBody>
      </p:sp>
    </p:spTree>
    <p:extLst>
      <p:ext uri="{BB962C8B-B14F-4D97-AF65-F5344CB8AC3E}">
        <p14:creationId xmlns:p14="http://schemas.microsoft.com/office/powerpoint/2010/main" val="387419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67252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39948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990939F-C255-484D-BEF2-B418FA3251E7}" type="datetimeFigureOut">
              <a:rPr lang="en-US" smtClean="0"/>
              <a:pPr>
                <a:defRPr/>
              </a:pPr>
              <a:t>5/29/2024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0329C99-F5D7-4B80-AD79-EAFA92552BDB}" type="slidenum">
              <a:rPr lang="en-US" smtClean="0"/>
              <a:pPr>
                <a:defRPr/>
              </a:pPr>
              <a:t>‹#›</a:t>
            </a:fld>
            <a:endParaRPr lang="en-US"/>
          </a:p>
        </p:txBody>
      </p:sp>
    </p:spTree>
    <p:extLst>
      <p:ext uri="{BB962C8B-B14F-4D97-AF65-F5344CB8AC3E}">
        <p14:creationId xmlns:p14="http://schemas.microsoft.com/office/powerpoint/2010/main" val="342906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fld id="{B41D775A-FA59-4472-87FC-5FA68B218A05}" type="datetimeFigureOut">
              <a:rPr lang="en-US" smtClean="0"/>
              <a:pPr>
                <a:defRPr/>
              </a:pPr>
              <a:t>5/29/2024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5A890A5-5AEB-4CEB-A5FC-431ED5599DA5}" type="slidenum">
              <a:rPr lang="en-US" smtClean="0"/>
              <a:pPr>
                <a:defRPr/>
              </a:pPr>
              <a:t>‹#›</a:t>
            </a:fld>
            <a:endParaRPr lang="en-US"/>
          </a:p>
        </p:txBody>
      </p:sp>
    </p:spTree>
    <p:extLst>
      <p:ext uri="{BB962C8B-B14F-4D97-AF65-F5344CB8AC3E}">
        <p14:creationId xmlns:p14="http://schemas.microsoft.com/office/powerpoint/2010/main" val="284669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46076FA-3ED9-4E29-9ACA-B3E5F8306385}" type="datetimeFigureOut">
              <a:rPr lang="en-US" smtClean="0"/>
              <a:pPr>
                <a:defRPr/>
              </a:pPr>
              <a:t>5/29/2024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13310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940AFCD-A1E3-4C05-A11F-681AE77E2087}" type="datetimeFigureOut">
              <a:rPr lang="en-US" smtClean="0"/>
              <a:pPr>
                <a:defRPr/>
              </a:pPr>
              <a:t>5/29/2024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D17B223-088C-4328-B9C4-AFA3611A36F2}" type="slidenum">
              <a:rPr lang="en-US" smtClean="0"/>
              <a:pPr>
                <a:defRPr/>
              </a:pPr>
              <a:t>‹#›</a:t>
            </a:fld>
            <a:endParaRPr lang="en-US"/>
          </a:p>
        </p:txBody>
      </p:sp>
    </p:spTree>
    <p:extLst>
      <p:ext uri="{BB962C8B-B14F-4D97-AF65-F5344CB8AC3E}">
        <p14:creationId xmlns:p14="http://schemas.microsoft.com/office/powerpoint/2010/main" val="354324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a:defRPr/>
            </a:pPr>
            <a:fld id="{A46076FA-3ED9-4E29-9ACA-B3E5F8306385}" type="datetimeFigureOut">
              <a:rPr lang="en-US" smtClean="0"/>
              <a:pPr>
                <a:defRPr/>
              </a:pPr>
              <a:t>5/29/2024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a:defRPr/>
            </a:pPr>
            <a:fld id="{837EE5AD-0076-4B5A-A735-D945D536D8F7}" type="slidenum">
              <a:rPr lang="en-US" smtClean="0"/>
              <a:pPr>
                <a:defRPr/>
              </a:pPr>
              <a:t>‹#›</a:t>
            </a:fld>
            <a:endParaRPr lang="en-US"/>
          </a:p>
        </p:txBody>
      </p:sp>
    </p:spTree>
    <p:extLst>
      <p:ext uri="{BB962C8B-B14F-4D97-AF65-F5344CB8AC3E}">
        <p14:creationId xmlns:p14="http://schemas.microsoft.com/office/powerpoint/2010/main" val="1442726127"/>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52600" y="2091501"/>
            <a:ext cx="8686800" cy="2308324"/>
          </a:xfrm>
          <a:prstGeom prst="rect">
            <a:avLst/>
          </a:prstGeom>
        </p:spPr>
        <p:txBody>
          <a:bodyPr wrap="square">
            <a:spAutoFit/>
          </a:bodyPr>
          <a:lstStyle/>
          <a:p>
            <a:pPr algn="ctr">
              <a:buNone/>
            </a:pPr>
            <a:r>
              <a:rPr lang="en-US" sz="3600" b="1" dirty="0">
                <a:latin typeface="Times New Roman" pitchFamily="18" charset="0"/>
                <a:cs typeface="Times New Roman" pitchFamily="18" charset="0"/>
              </a:rPr>
              <a:t>ĐỀ TÀI</a:t>
            </a:r>
          </a:p>
          <a:p>
            <a:pPr algn="ctr">
              <a:buNone/>
            </a:pPr>
            <a:endParaRPr lang="en-US" b="1" dirty="0">
              <a:latin typeface="Times New Roman" pitchFamily="18" charset="0"/>
              <a:cs typeface="Times New Roman" pitchFamily="18" charset="0"/>
            </a:endParaRPr>
          </a:p>
          <a:p>
            <a:pPr indent="457200" algn="ctr">
              <a:lnSpc>
                <a:spcPct val="150000"/>
              </a:lnSpc>
            </a:pPr>
            <a:r>
              <a:rPr lang="en-US" sz="2400" dirty="0">
                <a:solidFill>
                  <a:srgbClr val="000000"/>
                </a:solidFill>
                <a:effectLst/>
                <a:latin typeface="Times New Roman" panose="02020603050405020304" pitchFamily="18" charset="0"/>
                <a:ea typeface="Calibri" panose="020F0502020204030204" pitchFamily="34" charset="0"/>
              </a:rPr>
              <a:t>XÂY DỰNG WEBSITE BÁN VĂN PHÒNG PHẨM DZ OFFICE SỬ DỤNG ASP.NET CORE VÀ VUEJS</a:t>
            </a:r>
            <a:endParaRPr lang="en-US" b="1" dirty="0">
              <a:latin typeface="Times New Roman" pitchFamily="18" charset="0"/>
              <a:cs typeface="Times New Roman" pitchFamily="18" charset="0"/>
            </a:endParaRPr>
          </a:p>
          <a:p>
            <a:pPr algn="ctr">
              <a:buNone/>
            </a:pPr>
            <a:endParaRPr lang="en-US" b="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D589D32A-7964-28B6-3E76-EFCB6E269F9A}"/>
              </a:ext>
            </a:extLst>
          </p:cNvPr>
          <p:cNvSpPr txBox="1"/>
          <p:nvPr/>
        </p:nvSpPr>
        <p:spPr>
          <a:xfrm>
            <a:off x="4152900" y="1229910"/>
            <a:ext cx="3886200" cy="523220"/>
          </a:xfrm>
          <a:prstGeom prst="rect">
            <a:avLst/>
          </a:prstGeom>
          <a:noFill/>
        </p:spPr>
        <p:txBody>
          <a:bodyPr wrap="square" rtlCol="0">
            <a:spAutoFit/>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ĐỒ ÁN TỐT NGHIỆP</a:t>
            </a:r>
          </a:p>
        </p:txBody>
      </p:sp>
      <p:sp>
        <p:nvSpPr>
          <p:cNvPr id="6" name="TextBox 5">
            <a:extLst>
              <a:ext uri="{FF2B5EF4-FFF2-40B4-BE49-F238E27FC236}">
                <a16:creationId xmlns:a16="http://schemas.microsoft.com/office/drawing/2014/main" id="{52FA582B-4BF2-6802-45E4-AAA78BE21748}"/>
              </a:ext>
            </a:extLst>
          </p:cNvPr>
          <p:cNvSpPr txBox="1"/>
          <p:nvPr/>
        </p:nvSpPr>
        <p:spPr>
          <a:xfrm>
            <a:off x="5791200" y="4399825"/>
            <a:ext cx="55626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Sinh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Phạm Trí Đức</a:t>
            </a:r>
          </a:p>
          <a:p>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Cẩm</a:t>
            </a:r>
            <a:r>
              <a:rPr lang="en-US" dirty="0">
                <a:latin typeface="Times New Roman" panose="02020603050405020304" pitchFamily="18" charset="0"/>
                <a:cs typeface="Times New Roman" panose="02020603050405020304" pitchFamily="18" charset="0"/>
              </a:rPr>
              <a:t> Ngoan</a:t>
            </a:r>
          </a:p>
        </p:txBody>
      </p:sp>
      <p:pic>
        <p:nvPicPr>
          <p:cNvPr id="7" name="Picture 6">
            <a:extLst>
              <a:ext uri="{FF2B5EF4-FFF2-40B4-BE49-F238E27FC236}">
                <a16:creationId xmlns:a16="http://schemas.microsoft.com/office/drawing/2014/main" id="{7D8EEE84-E723-2E6E-B215-95039DF7B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79799" cy="1408112"/>
          </a:xfrm>
          <a:prstGeom prst="rect">
            <a:avLst/>
          </a:prstGeom>
        </p:spPr>
      </p:pic>
    </p:spTree>
    <p:extLst>
      <p:ext uri="{BB962C8B-B14F-4D97-AF65-F5344CB8AC3E}">
        <p14:creationId xmlns:p14="http://schemas.microsoft.com/office/powerpoint/2010/main" val="9076612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76201" y="790222"/>
            <a:ext cx="11963399" cy="5937254"/>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pic>
        <p:nvPicPr>
          <p:cNvPr id="8" name="Picture 7">
            <a:extLst>
              <a:ext uri="{FF2B5EF4-FFF2-40B4-BE49-F238E27FC236}">
                <a16:creationId xmlns:a16="http://schemas.microsoft.com/office/drawing/2014/main" id="{102F9964-859D-39B8-AB07-65FC76F6DB22}"/>
              </a:ext>
            </a:extLst>
          </p:cNvPr>
          <p:cNvPicPr>
            <a:picLocks noChangeAspect="1"/>
          </p:cNvPicPr>
          <p:nvPr/>
        </p:nvPicPr>
        <p:blipFill rotWithShape="1">
          <a:blip r:embed="rId4"/>
          <a:srcRect l="34125" t="8894" r="19436" b="20638"/>
          <a:stretch/>
        </p:blipFill>
        <p:spPr bwMode="auto">
          <a:xfrm>
            <a:off x="685800" y="1219200"/>
            <a:ext cx="10591800" cy="5322736"/>
          </a:xfrm>
          <a:prstGeom prst="rect">
            <a:avLst/>
          </a:prstGeom>
          <a:ln w="12700">
            <a:solidFill>
              <a:schemeClr val="tx1"/>
            </a:solid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5A73CD01-10FB-B33E-B409-20383EB2826F}"/>
              </a:ext>
            </a:extLst>
          </p:cNvPr>
          <p:cNvSpPr txBox="1"/>
          <p:nvPr/>
        </p:nvSpPr>
        <p:spPr>
          <a:xfrm>
            <a:off x="3741416" y="762000"/>
            <a:ext cx="4724400"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SƠ ĐỒ USECASE TỔNG QUÁT</a:t>
            </a:r>
          </a:p>
        </p:txBody>
      </p:sp>
    </p:spTree>
    <p:extLst>
      <p:ext uri="{BB962C8B-B14F-4D97-AF65-F5344CB8AC3E}">
        <p14:creationId xmlns:p14="http://schemas.microsoft.com/office/powerpoint/2010/main" val="4164746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76201" y="790222"/>
            <a:ext cx="11963399" cy="5937254"/>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pic>
        <p:nvPicPr>
          <p:cNvPr id="2" name="Picture 1">
            <a:extLst>
              <a:ext uri="{FF2B5EF4-FFF2-40B4-BE49-F238E27FC236}">
                <a16:creationId xmlns:a16="http://schemas.microsoft.com/office/drawing/2014/main" id="{B846F369-E850-6095-17A1-08F068AEE540}"/>
              </a:ext>
            </a:extLst>
          </p:cNvPr>
          <p:cNvPicPr>
            <a:picLocks noChangeAspect="1"/>
          </p:cNvPicPr>
          <p:nvPr/>
        </p:nvPicPr>
        <p:blipFill rotWithShape="1">
          <a:blip r:embed="rId4"/>
          <a:srcRect l="18246" t="18497" r="17886" b="16372"/>
          <a:stretch/>
        </p:blipFill>
        <p:spPr bwMode="auto">
          <a:xfrm>
            <a:off x="1828800" y="1600200"/>
            <a:ext cx="8534399" cy="4896113"/>
          </a:xfrm>
          <a:prstGeom prst="rect">
            <a:avLst/>
          </a:prstGeom>
          <a:ln w="12700">
            <a:solidFill>
              <a:schemeClr val="tx1"/>
            </a:solid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75032297-4CEE-FBD3-69DB-7785484F1C7B}"/>
              </a:ext>
            </a:extLst>
          </p:cNvPr>
          <p:cNvSpPr txBox="1"/>
          <p:nvPr/>
        </p:nvSpPr>
        <p:spPr>
          <a:xfrm>
            <a:off x="4819650" y="914747"/>
            <a:ext cx="2476500"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CƠ SỞ DỮ LIỆU</a:t>
            </a:r>
          </a:p>
        </p:txBody>
      </p:sp>
    </p:spTree>
    <p:extLst>
      <p:ext uri="{BB962C8B-B14F-4D97-AF65-F5344CB8AC3E}">
        <p14:creationId xmlns:p14="http://schemas.microsoft.com/office/powerpoint/2010/main" val="32748448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4343400" y="1447800"/>
            <a:ext cx="3124200" cy="29718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rtl="0">
              <a:spcBef>
                <a:spcPts val="0"/>
              </a:spcBef>
              <a:spcAft>
                <a:spcPts val="0"/>
              </a:spcAft>
            </a:pPr>
            <a:endParaRPr lang="en-US" dirty="0"/>
          </a:p>
        </p:txBody>
      </p:sp>
      <p:sp>
        <p:nvSpPr>
          <p:cNvPr id="2" name="Rectangle: Rounded Corners 1">
            <a:extLst>
              <a:ext uri="{FF2B5EF4-FFF2-40B4-BE49-F238E27FC236}">
                <a16:creationId xmlns:a16="http://schemas.microsoft.com/office/drawing/2014/main" id="{2C21DE14-59A2-C783-162D-D8B0CF2B3CDF}"/>
              </a:ext>
            </a:extLst>
          </p:cNvPr>
          <p:cNvSpPr/>
          <p:nvPr/>
        </p:nvSpPr>
        <p:spPr>
          <a:xfrm>
            <a:off x="4686300" y="1778169"/>
            <a:ext cx="2438400" cy="22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59EDE9E-2925-C91A-BCF7-818CF2BC84E1}"/>
              </a:ext>
            </a:extLst>
          </p:cNvPr>
          <p:cNvSpPr/>
          <p:nvPr/>
        </p:nvSpPr>
        <p:spPr>
          <a:xfrm>
            <a:off x="5410200" y="1943100"/>
            <a:ext cx="990600" cy="9906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BDBA2D6E-9E96-E49A-C5E4-50BC135EA000}"/>
              </a:ext>
            </a:extLst>
          </p:cNvPr>
          <p:cNvSpPr txBox="1"/>
          <p:nvPr/>
        </p:nvSpPr>
        <p:spPr>
          <a:xfrm>
            <a:off x="5676900" y="1905506"/>
            <a:ext cx="457200"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4</a:t>
            </a:r>
          </a:p>
        </p:txBody>
      </p:sp>
      <p:sp>
        <p:nvSpPr>
          <p:cNvPr id="15" name="TextBox 14">
            <a:extLst>
              <a:ext uri="{FF2B5EF4-FFF2-40B4-BE49-F238E27FC236}">
                <a16:creationId xmlns:a16="http://schemas.microsoft.com/office/drawing/2014/main" id="{591FE4EB-5BF8-8521-3A02-2C80D74F58C9}"/>
              </a:ext>
            </a:extLst>
          </p:cNvPr>
          <p:cNvSpPr txBox="1"/>
          <p:nvPr/>
        </p:nvSpPr>
        <p:spPr>
          <a:xfrm>
            <a:off x="4686300" y="2971800"/>
            <a:ext cx="2438400" cy="1077218"/>
          </a:xfrm>
          <a:prstGeom prst="rect">
            <a:avLst/>
          </a:prstGeom>
          <a:noFill/>
        </p:spPr>
        <p:txBody>
          <a:bodyPr wrap="square" rtlCol="0">
            <a:spAutoFit/>
          </a:bodyPr>
          <a:lstStyle/>
          <a:p>
            <a:pPr algn="ct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Kết</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quả</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thực</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nghiệm</a:t>
            </a: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29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76201" y="790222"/>
            <a:ext cx="11963399" cy="5937254"/>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3" name="TextBox 2">
            <a:extLst>
              <a:ext uri="{FF2B5EF4-FFF2-40B4-BE49-F238E27FC236}">
                <a16:creationId xmlns:a16="http://schemas.microsoft.com/office/drawing/2014/main" id="{75032297-4CEE-FBD3-69DB-7785484F1C7B}"/>
              </a:ext>
            </a:extLst>
          </p:cNvPr>
          <p:cNvSpPr txBox="1"/>
          <p:nvPr/>
        </p:nvSpPr>
        <p:spPr>
          <a:xfrm>
            <a:off x="4038600" y="887252"/>
            <a:ext cx="4476750"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GIAO DIỆN NGƯỜI DÙNG</a:t>
            </a:r>
          </a:p>
        </p:txBody>
      </p:sp>
      <p:pic>
        <p:nvPicPr>
          <p:cNvPr id="6" name="Picture 5">
            <a:extLst>
              <a:ext uri="{FF2B5EF4-FFF2-40B4-BE49-F238E27FC236}">
                <a16:creationId xmlns:a16="http://schemas.microsoft.com/office/drawing/2014/main" id="{3CFADE3C-7CDE-9F70-7A55-C948956134F5}"/>
              </a:ext>
            </a:extLst>
          </p:cNvPr>
          <p:cNvPicPr>
            <a:picLocks noChangeAspect="1"/>
          </p:cNvPicPr>
          <p:nvPr/>
        </p:nvPicPr>
        <p:blipFill>
          <a:blip r:embed="rId4"/>
          <a:stretch>
            <a:fillRect/>
          </a:stretch>
        </p:blipFill>
        <p:spPr>
          <a:xfrm>
            <a:off x="838200" y="1410472"/>
            <a:ext cx="10287000" cy="4923413"/>
          </a:xfrm>
          <a:prstGeom prst="rect">
            <a:avLst/>
          </a:prstGeom>
        </p:spPr>
      </p:pic>
    </p:spTree>
    <p:extLst>
      <p:ext uri="{BB962C8B-B14F-4D97-AF65-F5344CB8AC3E}">
        <p14:creationId xmlns:p14="http://schemas.microsoft.com/office/powerpoint/2010/main" val="796895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76201" y="790222"/>
            <a:ext cx="11963399" cy="5937254"/>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3" name="TextBox 2">
            <a:extLst>
              <a:ext uri="{FF2B5EF4-FFF2-40B4-BE49-F238E27FC236}">
                <a16:creationId xmlns:a16="http://schemas.microsoft.com/office/drawing/2014/main" id="{75032297-4CEE-FBD3-69DB-7785484F1C7B}"/>
              </a:ext>
            </a:extLst>
          </p:cNvPr>
          <p:cNvSpPr txBox="1"/>
          <p:nvPr/>
        </p:nvSpPr>
        <p:spPr>
          <a:xfrm>
            <a:off x="3581400" y="887252"/>
            <a:ext cx="4933950" cy="523220"/>
          </a:xfrm>
          <a:prstGeom prst="rect">
            <a:avLst/>
          </a:prstGeom>
          <a:noFill/>
        </p:spPr>
        <p:txBody>
          <a:bodyPr wrap="square" rtlCol="0">
            <a:spAutoFit/>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GIAO DIỆN ADMIN</a:t>
            </a:r>
          </a:p>
        </p:txBody>
      </p:sp>
      <p:pic>
        <p:nvPicPr>
          <p:cNvPr id="8" name="Picture 7">
            <a:extLst>
              <a:ext uri="{FF2B5EF4-FFF2-40B4-BE49-F238E27FC236}">
                <a16:creationId xmlns:a16="http://schemas.microsoft.com/office/drawing/2014/main" id="{7F1A0549-108E-78F0-A869-0A324525137F}"/>
              </a:ext>
            </a:extLst>
          </p:cNvPr>
          <p:cNvPicPr>
            <a:picLocks noChangeAspect="1"/>
          </p:cNvPicPr>
          <p:nvPr/>
        </p:nvPicPr>
        <p:blipFill>
          <a:blip r:embed="rId4"/>
          <a:stretch>
            <a:fillRect/>
          </a:stretch>
        </p:blipFill>
        <p:spPr>
          <a:xfrm>
            <a:off x="800100" y="1371600"/>
            <a:ext cx="10515600" cy="5056651"/>
          </a:xfrm>
          <a:prstGeom prst="rect">
            <a:avLst/>
          </a:prstGeom>
        </p:spPr>
      </p:pic>
    </p:spTree>
    <p:extLst>
      <p:ext uri="{BB962C8B-B14F-4D97-AF65-F5344CB8AC3E}">
        <p14:creationId xmlns:p14="http://schemas.microsoft.com/office/powerpoint/2010/main" val="23643530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4343400" y="1447800"/>
            <a:ext cx="3124200" cy="29718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rtl="0">
              <a:spcBef>
                <a:spcPts val="0"/>
              </a:spcBef>
              <a:spcAft>
                <a:spcPts val="0"/>
              </a:spcAft>
            </a:pPr>
            <a:endParaRPr lang="en-US" dirty="0"/>
          </a:p>
        </p:txBody>
      </p:sp>
      <p:sp>
        <p:nvSpPr>
          <p:cNvPr id="2" name="Rectangle: Rounded Corners 1">
            <a:extLst>
              <a:ext uri="{FF2B5EF4-FFF2-40B4-BE49-F238E27FC236}">
                <a16:creationId xmlns:a16="http://schemas.microsoft.com/office/drawing/2014/main" id="{2C21DE14-59A2-C783-162D-D8B0CF2B3CDF}"/>
              </a:ext>
            </a:extLst>
          </p:cNvPr>
          <p:cNvSpPr/>
          <p:nvPr/>
        </p:nvSpPr>
        <p:spPr>
          <a:xfrm>
            <a:off x="4686300" y="1778169"/>
            <a:ext cx="2438400" cy="22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59EDE9E-2925-C91A-BCF7-818CF2BC84E1}"/>
              </a:ext>
            </a:extLst>
          </p:cNvPr>
          <p:cNvSpPr/>
          <p:nvPr/>
        </p:nvSpPr>
        <p:spPr>
          <a:xfrm>
            <a:off x="5410200" y="1943100"/>
            <a:ext cx="990600" cy="9906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BDBA2D6E-9E96-E49A-C5E4-50BC135EA000}"/>
              </a:ext>
            </a:extLst>
          </p:cNvPr>
          <p:cNvSpPr txBox="1"/>
          <p:nvPr/>
        </p:nvSpPr>
        <p:spPr>
          <a:xfrm>
            <a:off x="5676900" y="1905506"/>
            <a:ext cx="457200"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5</a:t>
            </a:r>
          </a:p>
        </p:txBody>
      </p:sp>
      <p:sp>
        <p:nvSpPr>
          <p:cNvPr id="15" name="TextBox 14">
            <a:extLst>
              <a:ext uri="{FF2B5EF4-FFF2-40B4-BE49-F238E27FC236}">
                <a16:creationId xmlns:a16="http://schemas.microsoft.com/office/drawing/2014/main" id="{591FE4EB-5BF8-8521-3A02-2C80D74F58C9}"/>
              </a:ext>
            </a:extLst>
          </p:cNvPr>
          <p:cNvSpPr txBox="1"/>
          <p:nvPr/>
        </p:nvSpPr>
        <p:spPr>
          <a:xfrm>
            <a:off x="4686300" y="2971800"/>
            <a:ext cx="2438400" cy="584775"/>
          </a:xfrm>
          <a:prstGeom prst="rect">
            <a:avLst/>
          </a:prstGeom>
          <a:noFill/>
        </p:spPr>
        <p:txBody>
          <a:bodyPr wrap="square" rtlCol="0">
            <a:spAutoFit/>
          </a:bodyPr>
          <a:lstStyle/>
          <a:p>
            <a:pPr algn="ct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Kết</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luận</a:t>
            </a: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38219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114300" y="702832"/>
            <a:ext cx="11963399" cy="5889276"/>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5" name="TextBox 4">
            <a:extLst>
              <a:ext uri="{FF2B5EF4-FFF2-40B4-BE49-F238E27FC236}">
                <a16:creationId xmlns:a16="http://schemas.microsoft.com/office/drawing/2014/main" id="{42BC1353-4056-17DA-6E59-25075A8E283F}"/>
              </a:ext>
            </a:extLst>
          </p:cNvPr>
          <p:cNvSpPr txBox="1"/>
          <p:nvPr/>
        </p:nvSpPr>
        <p:spPr>
          <a:xfrm>
            <a:off x="2514600" y="1145357"/>
            <a:ext cx="6858000" cy="1015663"/>
          </a:xfrm>
          <a:prstGeom prst="rect">
            <a:avLst/>
          </a:prstGeom>
          <a:noFill/>
        </p:spPr>
        <p:txBody>
          <a:bodyPr wrap="square" rtlCol="0">
            <a:spAutoFit/>
          </a:bodyPr>
          <a:lstStyle/>
          <a:p>
            <a:pPr algn="ctr"/>
            <a:r>
              <a:rPr lang="en-US" sz="2000" dirty="0" err="1"/>
              <a:t>Kết</a:t>
            </a:r>
            <a:r>
              <a:rPr lang="en-US" sz="2000" dirty="0"/>
              <a:t> </a:t>
            </a:r>
            <a:r>
              <a:rPr lang="en-US" sz="2000" dirty="0" err="1"/>
              <a:t>quả</a:t>
            </a:r>
            <a:r>
              <a:rPr lang="en-US" sz="2000" dirty="0"/>
              <a:t> </a:t>
            </a:r>
            <a:r>
              <a:rPr lang="en-US" sz="2000" dirty="0" err="1"/>
              <a:t>đạt</a:t>
            </a:r>
            <a:r>
              <a:rPr lang="en-US" sz="2000" dirty="0"/>
              <a:t> </a:t>
            </a:r>
            <a:r>
              <a:rPr lang="en-US" sz="2000" dirty="0" err="1"/>
              <a:t>được</a:t>
            </a:r>
            <a:endParaRPr lang="en-US" sz="2000" dirty="0"/>
          </a:p>
          <a:p>
            <a:pPr algn="ctr"/>
            <a:r>
              <a:rPr lang="en-US" sz="2000" dirty="0" err="1"/>
              <a:t>Xây</a:t>
            </a:r>
            <a:r>
              <a:rPr lang="en-US" sz="2000" dirty="0"/>
              <a:t> </a:t>
            </a:r>
            <a:r>
              <a:rPr lang="en-US" sz="2000" dirty="0" err="1"/>
              <a:t>dựng</a:t>
            </a:r>
            <a:r>
              <a:rPr lang="en-US" sz="2000" dirty="0"/>
              <a:t> </a:t>
            </a:r>
            <a:r>
              <a:rPr lang="en-US" sz="2000" dirty="0" err="1"/>
              <a:t>được</a:t>
            </a:r>
            <a:r>
              <a:rPr lang="en-US" sz="2000" dirty="0"/>
              <a:t> website </a:t>
            </a:r>
            <a:r>
              <a:rPr lang="en-US" sz="2000" dirty="0" err="1"/>
              <a:t>bán</a:t>
            </a:r>
            <a:r>
              <a:rPr lang="en-US" sz="2000" dirty="0"/>
              <a:t> </a:t>
            </a:r>
            <a:r>
              <a:rPr lang="en-US" sz="2000" dirty="0" err="1"/>
              <a:t>văn</a:t>
            </a:r>
            <a:r>
              <a:rPr lang="en-US" sz="2000" dirty="0"/>
              <a:t> </a:t>
            </a:r>
            <a:r>
              <a:rPr lang="en-US" sz="2000" dirty="0" err="1"/>
              <a:t>phòng</a:t>
            </a:r>
            <a:r>
              <a:rPr lang="en-US" sz="2000" dirty="0"/>
              <a:t> </a:t>
            </a:r>
            <a:r>
              <a:rPr lang="en-US" sz="2000" dirty="0" err="1"/>
              <a:t>phẩm</a:t>
            </a:r>
            <a:r>
              <a:rPr lang="en-US" sz="2000" dirty="0"/>
              <a:t> </a:t>
            </a:r>
            <a:r>
              <a:rPr lang="en-US" sz="2000" dirty="0" err="1"/>
              <a:t>phù</a:t>
            </a:r>
            <a:r>
              <a:rPr lang="en-US" sz="2000" dirty="0"/>
              <a:t> </a:t>
            </a:r>
            <a:r>
              <a:rPr lang="en-US" sz="2000" dirty="0" err="1"/>
              <a:t>hợp</a:t>
            </a:r>
            <a:r>
              <a:rPr lang="en-US" sz="2000" dirty="0"/>
              <a:t> </a:t>
            </a:r>
            <a:r>
              <a:rPr lang="en-US" sz="2000" dirty="0" err="1"/>
              <a:t>và</a:t>
            </a:r>
            <a:r>
              <a:rPr lang="en-US" sz="2000" dirty="0"/>
              <a:t> </a:t>
            </a:r>
            <a:r>
              <a:rPr lang="en-US" sz="2000" dirty="0" err="1"/>
              <a:t>đầy</a:t>
            </a:r>
            <a:r>
              <a:rPr lang="en-US" sz="2000" dirty="0"/>
              <a:t> </a:t>
            </a:r>
            <a:r>
              <a:rPr lang="en-US" sz="2000" dirty="0" err="1"/>
              <a:t>đủ</a:t>
            </a:r>
            <a:r>
              <a:rPr lang="en-US" sz="2000" dirty="0"/>
              <a:t> </a:t>
            </a:r>
            <a:r>
              <a:rPr lang="en-US" sz="2000" dirty="0" err="1"/>
              <a:t>chức</a:t>
            </a:r>
            <a:r>
              <a:rPr lang="en-US" sz="2000" dirty="0"/>
              <a:t> </a:t>
            </a:r>
            <a:r>
              <a:rPr lang="en-US" sz="2000" dirty="0" err="1"/>
              <a:t>năng</a:t>
            </a:r>
            <a:r>
              <a:rPr lang="en-US" sz="2000" dirty="0"/>
              <a:t> </a:t>
            </a:r>
            <a:r>
              <a:rPr lang="en-US" sz="2000" dirty="0" err="1"/>
              <a:t>đã</a:t>
            </a:r>
            <a:r>
              <a:rPr lang="en-US" sz="2000" dirty="0"/>
              <a:t> </a:t>
            </a:r>
            <a:r>
              <a:rPr lang="en-US" sz="2000" dirty="0" err="1"/>
              <a:t>đề</a:t>
            </a:r>
            <a:r>
              <a:rPr lang="en-US" sz="2000" dirty="0"/>
              <a:t> </a:t>
            </a:r>
            <a:r>
              <a:rPr lang="en-US" sz="2000" dirty="0" err="1"/>
              <a:t>ra.</a:t>
            </a:r>
            <a:endParaRPr lang="en-US" sz="2000" dirty="0"/>
          </a:p>
        </p:txBody>
      </p:sp>
      <p:sp>
        <p:nvSpPr>
          <p:cNvPr id="6" name="TextBox 5">
            <a:extLst>
              <a:ext uri="{FF2B5EF4-FFF2-40B4-BE49-F238E27FC236}">
                <a16:creationId xmlns:a16="http://schemas.microsoft.com/office/drawing/2014/main" id="{6ADDB41F-38D2-7436-A36C-D647E10127E0}"/>
              </a:ext>
            </a:extLst>
          </p:cNvPr>
          <p:cNvSpPr txBox="1"/>
          <p:nvPr/>
        </p:nvSpPr>
        <p:spPr>
          <a:xfrm>
            <a:off x="762000" y="2558534"/>
            <a:ext cx="3657600" cy="3170099"/>
          </a:xfrm>
          <a:prstGeom prst="rect">
            <a:avLst/>
          </a:prstGeom>
          <a:noFill/>
        </p:spPr>
        <p:txBody>
          <a:bodyPr wrap="square" rtlCol="0">
            <a:spAutoFit/>
          </a:bodyPr>
          <a:lstStyle/>
          <a:p>
            <a:pPr algn="ctr"/>
            <a:r>
              <a:rPr lang="en-US" sz="2000" dirty="0" err="1"/>
              <a:t>Hạn</a:t>
            </a:r>
            <a:r>
              <a:rPr lang="en-US" sz="2000" dirty="0"/>
              <a:t> </a:t>
            </a:r>
            <a:r>
              <a:rPr lang="en-US" sz="2000" dirty="0" err="1"/>
              <a:t>chế</a:t>
            </a:r>
            <a:endParaRPr lang="en-US" sz="2000" dirty="0"/>
          </a:p>
          <a:p>
            <a:pPr marL="285750" indent="-285750">
              <a:buFont typeface="Wingdings" panose="05000000000000000000" pitchFamily="2" charset="2"/>
              <a:buChar char="ü"/>
            </a:pPr>
            <a:r>
              <a:rPr lang="en-US" sz="2000" dirty="0"/>
              <a:t>Website </a:t>
            </a:r>
            <a:r>
              <a:rPr lang="en-US" sz="2000" dirty="0" err="1"/>
              <a:t>chưa</a:t>
            </a:r>
            <a:r>
              <a:rPr lang="en-US" sz="2000" dirty="0"/>
              <a:t> </a:t>
            </a:r>
            <a:r>
              <a:rPr lang="en-US" sz="2000" dirty="0" err="1"/>
              <a:t>đầy</a:t>
            </a:r>
            <a:r>
              <a:rPr lang="en-US" sz="2000" dirty="0"/>
              <a:t> </a:t>
            </a:r>
            <a:r>
              <a:rPr lang="en-US" sz="2000" dirty="0" err="1"/>
              <a:t>đủ</a:t>
            </a:r>
            <a:r>
              <a:rPr lang="en-US" sz="2000" dirty="0"/>
              <a:t> </a:t>
            </a:r>
            <a:r>
              <a:rPr lang="en-US" sz="2000" dirty="0" err="1"/>
              <a:t>mọi</a:t>
            </a:r>
            <a:r>
              <a:rPr lang="en-US" sz="2000" dirty="0"/>
              <a:t> </a:t>
            </a:r>
            <a:r>
              <a:rPr lang="en-US" sz="2000" dirty="0" err="1"/>
              <a:t>chức</a:t>
            </a:r>
            <a:r>
              <a:rPr lang="en-US" sz="2000" dirty="0"/>
              <a:t> </a:t>
            </a:r>
            <a:r>
              <a:rPr lang="en-US" sz="2000" dirty="0" err="1"/>
              <a:t>năng</a:t>
            </a:r>
            <a:r>
              <a:rPr lang="en-US" sz="2000" dirty="0"/>
              <a:t>, </a:t>
            </a:r>
            <a:r>
              <a:rPr lang="en-US" sz="2000" dirty="0" err="1"/>
              <a:t>vẫn</a:t>
            </a:r>
            <a:r>
              <a:rPr lang="en-US" sz="2000" dirty="0"/>
              <a:t> </a:t>
            </a:r>
            <a:r>
              <a:rPr lang="en-US" sz="2000" dirty="0" err="1"/>
              <a:t>còn</a:t>
            </a:r>
            <a:r>
              <a:rPr lang="en-US" sz="2000" dirty="0"/>
              <a:t> </a:t>
            </a:r>
            <a:r>
              <a:rPr lang="en-US" sz="2000" dirty="0" err="1"/>
              <a:t>nhiều</a:t>
            </a:r>
            <a:r>
              <a:rPr lang="en-US" sz="2000" dirty="0"/>
              <a:t> </a:t>
            </a:r>
            <a:r>
              <a:rPr lang="en-US" sz="2000" dirty="0" err="1"/>
              <a:t>thiếu</a:t>
            </a:r>
            <a:r>
              <a:rPr lang="en-US" sz="2000" dirty="0"/>
              <a:t> </a:t>
            </a:r>
            <a:r>
              <a:rPr lang="en-US" sz="2000" dirty="0" err="1"/>
              <a:t>sót</a:t>
            </a:r>
            <a:r>
              <a:rPr lang="en-US" sz="2000" dirty="0"/>
              <a:t> </a:t>
            </a:r>
            <a:r>
              <a:rPr lang="en-US" sz="2000" dirty="0" err="1"/>
              <a:t>như</a:t>
            </a:r>
            <a:r>
              <a:rPr lang="en-US" sz="2000" dirty="0"/>
              <a:t> </a:t>
            </a:r>
            <a:r>
              <a:rPr lang="en-US" sz="2000" dirty="0" err="1"/>
              <a:t>chưa</a:t>
            </a:r>
            <a:r>
              <a:rPr lang="en-US" sz="2000" dirty="0"/>
              <a:t> </a:t>
            </a:r>
            <a:r>
              <a:rPr lang="en-US" sz="2000" dirty="0" err="1"/>
              <a:t>có</a:t>
            </a:r>
            <a:r>
              <a:rPr lang="en-US" sz="2000" dirty="0"/>
              <a:t> </a:t>
            </a:r>
            <a:r>
              <a:rPr lang="en-US" sz="2000" dirty="0" err="1"/>
              <a:t>thanh</a:t>
            </a:r>
            <a:r>
              <a:rPr lang="en-US" sz="2000" dirty="0"/>
              <a:t> </a:t>
            </a:r>
            <a:r>
              <a:rPr lang="en-US" sz="2000" dirty="0" err="1"/>
              <a:t>toán</a:t>
            </a:r>
            <a:r>
              <a:rPr lang="en-US" sz="2000" dirty="0"/>
              <a:t> online, </a:t>
            </a:r>
            <a:r>
              <a:rPr lang="en-US" sz="2000" dirty="0" err="1"/>
              <a:t>chưa</a:t>
            </a:r>
            <a:r>
              <a:rPr lang="en-US" sz="2000" dirty="0"/>
              <a:t> co </a:t>
            </a:r>
            <a:r>
              <a:rPr lang="en-US" sz="2000" dirty="0" err="1"/>
              <a:t>quảng</a:t>
            </a:r>
            <a:r>
              <a:rPr lang="en-US" sz="2000" dirty="0"/>
              <a:t> </a:t>
            </a:r>
            <a:r>
              <a:rPr lang="en-US" sz="2000" dirty="0" err="1"/>
              <a:t>cáo</a:t>
            </a:r>
            <a:r>
              <a:rPr lang="en-US" sz="2000" dirty="0"/>
              <a:t> </a:t>
            </a:r>
            <a:r>
              <a:rPr lang="en-US" sz="2000" dirty="0" err="1"/>
              <a:t>khuyến</a:t>
            </a:r>
            <a:r>
              <a:rPr lang="en-US" sz="2000" dirty="0"/>
              <a:t> </a:t>
            </a:r>
            <a:r>
              <a:rPr lang="en-US" sz="2000" dirty="0" err="1"/>
              <a:t>mãi</a:t>
            </a:r>
            <a:r>
              <a:rPr lang="en-US" sz="2000" dirty="0"/>
              <a:t>, …</a:t>
            </a:r>
          </a:p>
          <a:p>
            <a:pPr marL="285750" indent="-285750">
              <a:buFont typeface="Wingdings" panose="05000000000000000000" pitchFamily="2" charset="2"/>
              <a:buChar char="ü"/>
            </a:pPr>
            <a:r>
              <a:rPr lang="en-US" sz="2000" dirty="0" err="1"/>
              <a:t>Cách</a:t>
            </a:r>
            <a:r>
              <a:rPr lang="en-US" sz="2000" dirty="0"/>
              <a:t> </a:t>
            </a:r>
            <a:r>
              <a:rPr lang="en-US" sz="2000" dirty="0" err="1"/>
              <a:t>thiết</a:t>
            </a:r>
            <a:r>
              <a:rPr lang="en-US" sz="2000" dirty="0"/>
              <a:t> </a:t>
            </a:r>
            <a:r>
              <a:rPr lang="en-US" sz="2000" dirty="0" err="1"/>
              <a:t>kế</a:t>
            </a:r>
            <a:r>
              <a:rPr lang="en-US" sz="2000" dirty="0"/>
              <a:t> </a:t>
            </a:r>
            <a:r>
              <a:rPr lang="en-US" sz="2000" dirty="0" err="1"/>
              <a:t>giao</a:t>
            </a:r>
            <a:r>
              <a:rPr lang="en-US" sz="2000" dirty="0"/>
              <a:t> </a:t>
            </a:r>
            <a:r>
              <a:rPr lang="en-US" sz="2000" dirty="0" err="1"/>
              <a:t>diện</a:t>
            </a:r>
            <a:r>
              <a:rPr lang="en-US" sz="2000" dirty="0"/>
              <a:t>, </a:t>
            </a:r>
            <a:r>
              <a:rPr lang="en-US" sz="2000" dirty="0" err="1"/>
              <a:t>màu</a:t>
            </a:r>
            <a:r>
              <a:rPr lang="en-US" sz="2000" dirty="0"/>
              <a:t> </a:t>
            </a:r>
            <a:r>
              <a:rPr lang="en-US" sz="2000" dirty="0" err="1"/>
              <a:t>sắc</a:t>
            </a:r>
            <a:r>
              <a:rPr lang="en-US" sz="2000" dirty="0"/>
              <a:t> </a:t>
            </a:r>
            <a:r>
              <a:rPr lang="en-US" sz="2000" dirty="0" err="1"/>
              <a:t>vẫn</a:t>
            </a:r>
            <a:r>
              <a:rPr lang="en-US" sz="2000" dirty="0"/>
              <a:t> </a:t>
            </a:r>
            <a:r>
              <a:rPr lang="en-US" sz="2000" dirty="0" err="1"/>
              <a:t>còn</a:t>
            </a:r>
            <a:r>
              <a:rPr lang="en-US" sz="2000" dirty="0"/>
              <a:t> </a:t>
            </a:r>
            <a:r>
              <a:rPr lang="en-US" sz="2000" dirty="0" err="1"/>
              <a:t>thiếu</a:t>
            </a:r>
            <a:r>
              <a:rPr lang="en-US" sz="2000" dirty="0"/>
              <a:t> </a:t>
            </a:r>
            <a:r>
              <a:rPr lang="en-US" sz="2000" dirty="0" err="1"/>
              <a:t>chuyên</a:t>
            </a:r>
            <a:r>
              <a:rPr lang="en-US" sz="2000" dirty="0"/>
              <a:t> </a:t>
            </a:r>
            <a:r>
              <a:rPr lang="en-US" sz="2000" dirty="0" err="1"/>
              <a:t>nghiệp</a:t>
            </a:r>
            <a:r>
              <a:rPr lang="en-US" sz="2000" dirty="0"/>
              <a:t>. </a:t>
            </a:r>
            <a:r>
              <a:rPr lang="en-US" sz="2000" dirty="0" err="1"/>
              <a:t>Một</a:t>
            </a:r>
            <a:r>
              <a:rPr lang="en-US" sz="2000" dirty="0"/>
              <a:t> </a:t>
            </a:r>
            <a:r>
              <a:rPr lang="en-US" sz="2000" dirty="0" err="1"/>
              <a:t>số</a:t>
            </a:r>
            <a:r>
              <a:rPr lang="en-US" sz="2000" dirty="0"/>
              <a:t> </a:t>
            </a:r>
            <a:r>
              <a:rPr lang="en-US" sz="2000" dirty="0" err="1"/>
              <a:t>chỗ</a:t>
            </a:r>
            <a:r>
              <a:rPr lang="en-US" sz="2000" dirty="0"/>
              <a:t> </a:t>
            </a:r>
            <a:r>
              <a:rPr lang="en-US" sz="2000" dirty="0" err="1"/>
              <a:t>phông</a:t>
            </a:r>
            <a:r>
              <a:rPr lang="en-US" sz="2000" dirty="0"/>
              <a:t> </a:t>
            </a:r>
            <a:r>
              <a:rPr lang="en-US" sz="2000" dirty="0" err="1"/>
              <a:t>chứ</a:t>
            </a:r>
            <a:r>
              <a:rPr lang="en-US" sz="2000" dirty="0"/>
              <a:t> </a:t>
            </a:r>
            <a:r>
              <a:rPr lang="en-US" sz="2000" dirty="0" err="1"/>
              <a:t>vẫn</a:t>
            </a:r>
            <a:r>
              <a:rPr lang="en-US" sz="2000" dirty="0"/>
              <a:t> </a:t>
            </a:r>
            <a:r>
              <a:rPr lang="en-US" sz="2000" dirty="0" err="1"/>
              <a:t>bị</a:t>
            </a:r>
            <a:r>
              <a:rPr lang="en-US" sz="2000" dirty="0"/>
              <a:t> </a:t>
            </a:r>
            <a:r>
              <a:rPr lang="en-US" sz="2000" dirty="0" err="1"/>
              <a:t>lỗi</a:t>
            </a:r>
            <a:r>
              <a:rPr lang="en-US" sz="2000" dirty="0"/>
              <a:t>.</a:t>
            </a:r>
          </a:p>
        </p:txBody>
      </p:sp>
      <p:sp>
        <p:nvSpPr>
          <p:cNvPr id="8" name="TextBox 7">
            <a:extLst>
              <a:ext uri="{FF2B5EF4-FFF2-40B4-BE49-F238E27FC236}">
                <a16:creationId xmlns:a16="http://schemas.microsoft.com/office/drawing/2014/main" id="{30E9EA08-4912-69B3-CFCC-EE3C191C0AC2}"/>
              </a:ext>
            </a:extLst>
          </p:cNvPr>
          <p:cNvSpPr txBox="1"/>
          <p:nvPr/>
        </p:nvSpPr>
        <p:spPr>
          <a:xfrm>
            <a:off x="7543800" y="2558534"/>
            <a:ext cx="3657600" cy="2246769"/>
          </a:xfrm>
          <a:prstGeom prst="rect">
            <a:avLst/>
          </a:prstGeom>
          <a:noFill/>
        </p:spPr>
        <p:txBody>
          <a:bodyPr wrap="square" rtlCol="0">
            <a:spAutoFit/>
          </a:bodyPr>
          <a:lstStyle/>
          <a:p>
            <a:pPr algn="ctr"/>
            <a:r>
              <a:rPr lang="en-US" sz="2000" dirty="0" err="1"/>
              <a:t>Hướng</a:t>
            </a:r>
            <a:r>
              <a:rPr lang="en-US" sz="2000" dirty="0"/>
              <a:t> </a:t>
            </a:r>
            <a:r>
              <a:rPr lang="en-US" sz="2000" dirty="0" err="1"/>
              <a:t>phát</a:t>
            </a:r>
            <a:r>
              <a:rPr lang="en-US" sz="2000" dirty="0"/>
              <a:t> </a:t>
            </a:r>
            <a:r>
              <a:rPr lang="en-US" sz="2000" dirty="0" err="1"/>
              <a:t>triển</a:t>
            </a:r>
            <a:endParaRPr lang="en-US" sz="2000" dirty="0"/>
          </a:p>
          <a:p>
            <a:pPr marL="342900" indent="-342900">
              <a:buFont typeface="Wingdings" panose="05000000000000000000" pitchFamily="2" charset="2"/>
              <a:buChar char="ü"/>
            </a:pPr>
            <a:r>
              <a:rPr lang="en-US" sz="2000" dirty="0" err="1"/>
              <a:t>Xây</a:t>
            </a:r>
            <a:r>
              <a:rPr lang="en-US" sz="2000" dirty="0"/>
              <a:t> </a:t>
            </a:r>
            <a:r>
              <a:rPr lang="en-US" sz="2000" dirty="0" err="1"/>
              <a:t>dựng</a:t>
            </a:r>
            <a:r>
              <a:rPr lang="en-US" sz="2000" dirty="0"/>
              <a:t> them </a:t>
            </a:r>
            <a:r>
              <a:rPr lang="en-US" sz="2000" dirty="0" err="1"/>
              <a:t>những</a:t>
            </a:r>
            <a:r>
              <a:rPr lang="en-US" sz="2000" dirty="0"/>
              <a:t> </a:t>
            </a:r>
            <a:r>
              <a:rPr lang="en-US" sz="2000" dirty="0" err="1"/>
              <a:t>chức</a:t>
            </a:r>
            <a:r>
              <a:rPr lang="en-US" sz="2000" dirty="0"/>
              <a:t> </a:t>
            </a:r>
            <a:r>
              <a:rPr lang="en-US" sz="2000" dirty="0" err="1"/>
              <a:t>năng</a:t>
            </a:r>
            <a:r>
              <a:rPr lang="en-US" sz="2000" dirty="0"/>
              <a:t> </a:t>
            </a:r>
            <a:r>
              <a:rPr lang="en-US" sz="2000" dirty="0" err="1"/>
              <a:t>còn</a:t>
            </a:r>
            <a:r>
              <a:rPr lang="en-US" sz="2000" dirty="0"/>
              <a:t> </a:t>
            </a:r>
            <a:r>
              <a:rPr lang="en-US" sz="2000" dirty="0" err="1"/>
              <a:t>thiếu</a:t>
            </a:r>
            <a:r>
              <a:rPr lang="en-US" sz="2000" dirty="0"/>
              <a:t>.</a:t>
            </a:r>
          </a:p>
          <a:p>
            <a:pPr marL="342900" indent="-342900">
              <a:buFont typeface="Wingdings" panose="05000000000000000000" pitchFamily="2" charset="2"/>
              <a:buChar char="ü"/>
            </a:pPr>
            <a:r>
              <a:rPr lang="en-US" sz="2000" dirty="0" err="1"/>
              <a:t>Sửa</a:t>
            </a:r>
            <a:r>
              <a:rPr lang="en-US" sz="2000" dirty="0"/>
              <a:t> </a:t>
            </a:r>
            <a:r>
              <a:rPr lang="en-US" sz="2000" dirty="0" err="1"/>
              <a:t>giao</a:t>
            </a:r>
            <a:r>
              <a:rPr lang="en-US" sz="2000" dirty="0"/>
              <a:t> </a:t>
            </a:r>
            <a:r>
              <a:rPr lang="en-US" sz="2000" dirty="0" err="1"/>
              <a:t>diện</a:t>
            </a:r>
            <a:r>
              <a:rPr lang="en-US" sz="2000" dirty="0"/>
              <a:t> </a:t>
            </a:r>
            <a:r>
              <a:rPr lang="en-US" sz="2000" dirty="0" err="1"/>
              <a:t>và</a:t>
            </a:r>
            <a:r>
              <a:rPr lang="en-US" sz="2000" dirty="0"/>
              <a:t> them </a:t>
            </a:r>
            <a:r>
              <a:rPr lang="en-US" sz="2000" dirty="0" err="1"/>
              <a:t>những</a:t>
            </a:r>
            <a:r>
              <a:rPr lang="en-US" sz="2000" dirty="0"/>
              <a:t> </a:t>
            </a:r>
            <a:r>
              <a:rPr lang="en-US" sz="2000" dirty="0" err="1"/>
              <a:t>phần</a:t>
            </a:r>
            <a:r>
              <a:rPr lang="en-US" sz="2000" dirty="0"/>
              <a:t> </a:t>
            </a:r>
            <a:r>
              <a:rPr lang="en-US" sz="2000" dirty="0" err="1"/>
              <a:t>yêu</a:t>
            </a:r>
            <a:r>
              <a:rPr lang="en-US" sz="2000" dirty="0"/>
              <a:t> </a:t>
            </a:r>
            <a:r>
              <a:rPr lang="en-US" sz="2000" dirty="0" err="1"/>
              <a:t>thích</a:t>
            </a:r>
            <a:r>
              <a:rPr lang="en-US" sz="2000" dirty="0"/>
              <a:t> </a:t>
            </a:r>
            <a:r>
              <a:rPr lang="en-US" sz="2000" dirty="0" err="1"/>
              <a:t>và</a:t>
            </a:r>
            <a:r>
              <a:rPr lang="en-US" sz="2000" dirty="0"/>
              <a:t> tin </a:t>
            </a:r>
            <a:r>
              <a:rPr lang="en-US" sz="2000" dirty="0" err="1"/>
              <a:t>tức</a:t>
            </a:r>
            <a:r>
              <a:rPr lang="en-US" sz="2000" dirty="0"/>
              <a:t> </a:t>
            </a:r>
            <a:r>
              <a:rPr lang="en-US" sz="2000" dirty="0" err="1"/>
              <a:t>để</a:t>
            </a:r>
            <a:r>
              <a:rPr lang="en-US" sz="2000" dirty="0"/>
              <a:t> website </a:t>
            </a:r>
            <a:r>
              <a:rPr lang="en-US" sz="2000" dirty="0" err="1"/>
              <a:t>trong</a:t>
            </a:r>
            <a:r>
              <a:rPr lang="en-US" sz="2000" dirty="0"/>
              <a:t> </a:t>
            </a:r>
            <a:r>
              <a:rPr lang="en-US" sz="2000" dirty="0" err="1"/>
              <a:t>bắt</a:t>
            </a:r>
            <a:r>
              <a:rPr lang="en-US" sz="2000" dirty="0"/>
              <a:t> </a:t>
            </a:r>
            <a:r>
              <a:rPr lang="en-US" sz="2000" dirty="0" err="1"/>
              <a:t>mắt</a:t>
            </a:r>
            <a:r>
              <a:rPr lang="en-US" sz="2000" dirty="0"/>
              <a:t> </a:t>
            </a:r>
            <a:r>
              <a:rPr lang="en-US" sz="2000" dirty="0" err="1"/>
              <a:t>hơn</a:t>
            </a:r>
            <a:r>
              <a:rPr lang="en-US" sz="2000" dirty="0"/>
              <a:t>.</a:t>
            </a:r>
          </a:p>
          <a:p>
            <a:pPr marL="342900" indent="-342900">
              <a:buFont typeface="Wingdings" panose="05000000000000000000" pitchFamily="2" charset="2"/>
              <a:buChar char="ü"/>
            </a:pPr>
            <a:endParaRPr lang="en-US" sz="2000" dirty="0"/>
          </a:p>
        </p:txBody>
      </p:sp>
    </p:spTree>
    <p:extLst>
      <p:ext uri="{BB962C8B-B14F-4D97-AF65-F5344CB8AC3E}">
        <p14:creationId xmlns:p14="http://schemas.microsoft.com/office/powerpoint/2010/main" val="2324080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371600"/>
            <a:ext cx="8763000" cy="1796755"/>
          </a:xfrm>
        </p:spPr>
        <p:txBody>
          <a:bodyPr/>
          <a:lstStyle/>
          <a:p>
            <a:pPr eaLnBrk="1" fontAlgn="auto" hangingPunct="1">
              <a:spcAft>
                <a:spcPts val="0"/>
              </a:spcAft>
              <a:defRPr/>
            </a:pPr>
            <a:r>
              <a:rPr lang="en-PH" b="1" dirty="0">
                <a:gradFill>
                  <a:gsLst>
                    <a:gs pos="37000">
                      <a:schemeClr val="tx2"/>
                    </a:gs>
                    <a:gs pos="1000">
                      <a:schemeClr val="tx2">
                        <a:lumMod val="75000"/>
                      </a:schemeClr>
                    </a:gs>
                    <a:gs pos="13000">
                      <a:schemeClr val="tx2">
                        <a:lumMod val="75000"/>
                      </a:schemeClr>
                    </a:gs>
                    <a:gs pos="69000">
                      <a:schemeClr val="tx2">
                        <a:lumMod val="60000"/>
                        <a:lumOff val="40000"/>
                      </a:schemeClr>
                    </a:gs>
                    <a:gs pos="82001">
                      <a:schemeClr val="tx2">
                        <a:lumMod val="60000"/>
                        <a:lumOff val="40000"/>
                      </a:schemeClr>
                    </a:gs>
                    <a:gs pos="100000">
                      <a:srgbClr val="00B0F0"/>
                    </a:gs>
                  </a:gsLst>
                  <a:lin ang="16200000" scaled="0"/>
                </a:gradFill>
              </a:rPr>
              <a:t>Thanks For Listening</a:t>
            </a:r>
            <a:endParaRPr lang="en-PH" b="1" dirty="0"/>
          </a:p>
        </p:txBody>
      </p:sp>
      <p:sp>
        <p:nvSpPr>
          <p:cNvPr id="4" name="TextBox 3">
            <a:extLst>
              <a:ext uri="{FF2B5EF4-FFF2-40B4-BE49-F238E27FC236}">
                <a16:creationId xmlns:a16="http://schemas.microsoft.com/office/drawing/2014/main" id="{AE3E39A3-CB83-69E1-EC4C-D9C2CF5869A3}"/>
              </a:ext>
            </a:extLst>
          </p:cNvPr>
          <p:cNvSpPr txBox="1"/>
          <p:nvPr/>
        </p:nvSpPr>
        <p:spPr>
          <a:xfrm>
            <a:off x="3048786" y="3810000"/>
            <a:ext cx="6094428" cy="879984"/>
          </a:xfrm>
          <a:prstGeom prst="rect">
            <a:avLst/>
          </a:prstGeom>
          <a:noFill/>
        </p:spPr>
        <p:txBody>
          <a:bodyPr wrap="square">
            <a:spAutoFit/>
          </a:bodyPr>
          <a:lstStyle/>
          <a:p>
            <a:pPr algn="ctr">
              <a:lnSpc>
                <a:spcPct val="150000"/>
              </a:lnSpc>
            </a:pPr>
            <a:r>
              <a:rPr lang="en-VN" sz="1800" dirty="0"/>
              <a:t>Em xin chân thành cảm ơn hội đồng thầy cô đã lắng nghe </a:t>
            </a:r>
          </a:p>
          <a:p>
            <a:pPr algn="ctr">
              <a:lnSpc>
                <a:spcPct val="150000"/>
              </a:lnSpc>
            </a:pPr>
            <a:r>
              <a:rPr lang="en-US" sz="1800" dirty="0"/>
              <a:t>v</a:t>
            </a:r>
            <a:r>
              <a:rPr lang="en-VN" sz="1800" dirty="0"/>
              <a:t>à theo dõi bài thuyết trình của em</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2324100" y="1219200"/>
            <a:ext cx="7543800" cy="54864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p>
        </p:txBody>
      </p:sp>
      <p:sp>
        <p:nvSpPr>
          <p:cNvPr id="4" name="AutoShape 71"/>
          <p:cNvSpPr>
            <a:spLocks noChangeArrowheads="1"/>
          </p:cNvSpPr>
          <p:nvPr/>
        </p:nvSpPr>
        <p:spPr bwMode="gray">
          <a:xfrm>
            <a:off x="3469985" y="1664328"/>
            <a:ext cx="5271080" cy="493878"/>
          </a:xfrm>
          <a:prstGeom prst="roundRect">
            <a:avLst>
              <a:gd name="adj" fmla="val 16667"/>
            </a:avLst>
          </a:prstGeom>
          <a:solidFill>
            <a:schemeClr val="tx2">
              <a:lumMod val="40000"/>
              <a:lumOff val="60000"/>
            </a:schemeClr>
          </a:soli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2200">
              <a:latin typeface="Times New Roman" pitchFamily="18" charset="0"/>
              <a:cs typeface="Times New Roman" pitchFamily="18" charset="0"/>
            </a:endParaRPr>
          </a:p>
        </p:txBody>
      </p:sp>
      <p:sp>
        <p:nvSpPr>
          <p:cNvPr id="5" name="Text Box 73"/>
          <p:cNvSpPr txBox="1">
            <a:spLocks noChangeArrowheads="1"/>
          </p:cNvSpPr>
          <p:nvPr/>
        </p:nvSpPr>
        <p:spPr bwMode="gray">
          <a:xfrm>
            <a:off x="4060706" y="1695904"/>
            <a:ext cx="408963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200" b="1" dirty="0" err="1">
                <a:solidFill>
                  <a:schemeClr val="bg1"/>
                </a:solidFill>
                <a:latin typeface="Times New Roman" pitchFamily="18" charset="0"/>
                <a:cs typeface="Times New Roman" pitchFamily="18" charset="0"/>
              </a:rPr>
              <a:t>Giới</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thiệu</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đề</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tài</a:t>
            </a:r>
            <a:endParaRPr lang="en-US" sz="2200" b="1" dirty="0">
              <a:solidFill>
                <a:schemeClr val="bg1"/>
              </a:solidFill>
              <a:latin typeface="Times New Roman" pitchFamily="18" charset="0"/>
              <a:cs typeface="Times New Roman" pitchFamily="18" charset="0"/>
            </a:endParaRPr>
          </a:p>
        </p:txBody>
      </p:sp>
      <p:sp>
        <p:nvSpPr>
          <p:cNvPr id="7" name="TextBox 6"/>
          <p:cNvSpPr txBox="1"/>
          <p:nvPr/>
        </p:nvSpPr>
        <p:spPr>
          <a:xfrm>
            <a:off x="3145713" y="263404"/>
            <a:ext cx="6142451"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NỘI DUNG TRÌNH BÀY</a:t>
            </a:r>
          </a:p>
        </p:txBody>
      </p:sp>
      <p:sp>
        <p:nvSpPr>
          <p:cNvPr id="8" name="AutoShape 71"/>
          <p:cNvSpPr>
            <a:spLocks noChangeArrowheads="1"/>
          </p:cNvSpPr>
          <p:nvPr/>
        </p:nvSpPr>
        <p:spPr bwMode="gray">
          <a:xfrm>
            <a:off x="3448463" y="3805645"/>
            <a:ext cx="5302627" cy="493878"/>
          </a:xfrm>
          <a:prstGeom prst="roundRect">
            <a:avLst>
              <a:gd name="adj" fmla="val 16667"/>
            </a:avLst>
          </a:prstGeom>
          <a:solidFill>
            <a:schemeClr val="tx2">
              <a:lumMod val="40000"/>
              <a:lumOff val="60000"/>
            </a:schemeClr>
          </a:soli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2200">
              <a:latin typeface="Times New Roman" pitchFamily="18" charset="0"/>
              <a:cs typeface="Times New Roman" pitchFamily="18" charset="0"/>
            </a:endParaRPr>
          </a:p>
        </p:txBody>
      </p:sp>
      <p:sp>
        <p:nvSpPr>
          <p:cNvPr id="9" name="Text Box 73"/>
          <p:cNvSpPr txBox="1">
            <a:spLocks noChangeArrowheads="1"/>
          </p:cNvSpPr>
          <p:nvPr/>
        </p:nvSpPr>
        <p:spPr bwMode="gray">
          <a:xfrm>
            <a:off x="3711775" y="3839078"/>
            <a:ext cx="478749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200" b="1" dirty="0" err="1">
                <a:solidFill>
                  <a:schemeClr val="bg1"/>
                </a:solidFill>
                <a:latin typeface="Times New Roman" pitchFamily="18" charset="0"/>
                <a:cs typeface="Times New Roman" pitchFamily="18" charset="0"/>
              </a:rPr>
              <a:t>Phân</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tích</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và</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thiết</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kế</a:t>
            </a:r>
            <a:r>
              <a:rPr lang="en-US" sz="2200" b="1" dirty="0">
                <a:solidFill>
                  <a:schemeClr val="bg1"/>
                </a:solidFill>
                <a:latin typeface="Times New Roman" pitchFamily="18" charset="0"/>
                <a:cs typeface="Times New Roman" pitchFamily="18" charset="0"/>
              </a:rPr>
              <a:t> </a:t>
            </a:r>
          </a:p>
        </p:txBody>
      </p:sp>
      <p:sp>
        <p:nvSpPr>
          <p:cNvPr id="10" name="AutoShape 71"/>
          <p:cNvSpPr>
            <a:spLocks noChangeArrowheads="1"/>
          </p:cNvSpPr>
          <p:nvPr/>
        </p:nvSpPr>
        <p:spPr bwMode="gray">
          <a:xfrm>
            <a:off x="3448464" y="4848578"/>
            <a:ext cx="5271080" cy="493878"/>
          </a:xfrm>
          <a:prstGeom prst="roundRect">
            <a:avLst>
              <a:gd name="adj" fmla="val 16667"/>
            </a:avLst>
          </a:prstGeom>
          <a:solidFill>
            <a:schemeClr val="tx2">
              <a:lumMod val="40000"/>
              <a:lumOff val="60000"/>
            </a:schemeClr>
          </a:soli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2200">
              <a:latin typeface="Times New Roman" pitchFamily="18" charset="0"/>
              <a:cs typeface="Times New Roman" pitchFamily="18" charset="0"/>
            </a:endParaRPr>
          </a:p>
        </p:txBody>
      </p:sp>
      <p:sp>
        <p:nvSpPr>
          <p:cNvPr id="11" name="Text Box 73"/>
          <p:cNvSpPr txBox="1">
            <a:spLocks noChangeArrowheads="1"/>
          </p:cNvSpPr>
          <p:nvPr/>
        </p:nvSpPr>
        <p:spPr bwMode="gray">
          <a:xfrm>
            <a:off x="4020139" y="4843707"/>
            <a:ext cx="408963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200" b="1" dirty="0" err="1">
                <a:solidFill>
                  <a:schemeClr val="bg1"/>
                </a:solidFill>
                <a:latin typeface="Times New Roman" pitchFamily="18" charset="0"/>
                <a:cs typeface="Times New Roman" pitchFamily="18" charset="0"/>
              </a:rPr>
              <a:t>Kết</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quả</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thực</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nghiệm</a:t>
            </a:r>
            <a:endParaRPr lang="en-US" sz="2200" b="1" dirty="0">
              <a:solidFill>
                <a:schemeClr val="bg1"/>
              </a:solidFill>
              <a:latin typeface="Times New Roman" pitchFamily="18" charset="0"/>
              <a:cs typeface="Times New Roman" pitchFamily="18" charset="0"/>
            </a:endParaRPr>
          </a:p>
        </p:txBody>
      </p:sp>
      <p:sp>
        <p:nvSpPr>
          <p:cNvPr id="12" name="AutoShape 71"/>
          <p:cNvSpPr>
            <a:spLocks noChangeArrowheads="1"/>
          </p:cNvSpPr>
          <p:nvPr/>
        </p:nvSpPr>
        <p:spPr bwMode="gray">
          <a:xfrm>
            <a:off x="3469985" y="5791200"/>
            <a:ext cx="5271080" cy="493878"/>
          </a:xfrm>
          <a:prstGeom prst="roundRect">
            <a:avLst>
              <a:gd name="adj" fmla="val 16667"/>
            </a:avLst>
          </a:prstGeom>
          <a:solidFill>
            <a:schemeClr val="tx2">
              <a:lumMod val="40000"/>
              <a:lumOff val="60000"/>
            </a:schemeClr>
          </a:soli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2200">
              <a:latin typeface="Times New Roman" pitchFamily="18" charset="0"/>
              <a:cs typeface="Times New Roman" pitchFamily="18" charset="0"/>
            </a:endParaRPr>
          </a:p>
        </p:txBody>
      </p:sp>
      <p:sp>
        <p:nvSpPr>
          <p:cNvPr id="13" name="Text Box 73"/>
          <p:cNvSpPr txBox="1">
            <a:spLocks noChangeArrowheads="1"/>
          </p:cNvSpPr>
          <p:nvPr/>
        </p:nvSpPr>
        <p:spPr bwMode="gray">
          <a:xfrm>
            <a:off x="4076481" y="5816428"/>
            <a:ext cx="408963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200" b="1" dirty="0" err="1">
                <a:solidFill>
                  <a:schemeClr val="bg1"/>
                </a:solidFill>
                <a:latin typeface="Times New Roman" pitchFamily="18" charset="0"/>
                <a:cs typeface="Times New Roman" pitchFamily="18" charset="0"/>
              </a:rPr>
              <a:t>Kết</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luận</a:t>
            </a:r>
            <a:endParaRPr lang="en-US" sz="2200" b="1" dirty="0">
              <a:solidFill>
                <a:schemeClr val="bg1"/>
              </a:solidFill>
              <a:latin typeface="Times New Roman" pitchFamily="18" charset="0"/>
              <a:cs typeface="Times New Roman" pitchFamily="18" charset="0"/>
            </a:endParaRPr>
          </a:p>
        </p:txBody>
      </p:sp>
      <p:sp>
        <p:nvSpPr>
          <p:cNvPr id="2" name="AutoShape 71">
            <a:extLst>
              <a:ext uri="{FF2B5EF4-FFF2-40B4-BE49-F238E27FC236}">
                <a16:creationId xmlns:a16="http://schemas.microsoft.com/office/drawing/2014/main" id="{2352BD2A-1D5C-AC18-56FB-8037AF65298C}"/>
              </a:ext>
            </a:extLst>
          </p:cNvPr>
          <p:cNvSpPr>
            <a:spLocks noChangeArrowheads="1"/>
          </p:cNvSpPr>
          <p:nvPr/>
        </p:nvSpPr>
        <p:spPr bwMode="gray">
          <a:xfrm>
            <a:off x="3461518" y="2721372"/>
            <a:ext cx="5302627" cy="493878"/>
          </a:xfrm>
          <a:prstGeom prst="roundRect">
            <a:avLst>
              <a:gd name="adj" fmla="val 16667"/>
            </a:avLst>
          </a:prstGeom>
          <a:solidFill>
            <a:schemeClr val="tx2">
              <a:lumMod val="40000"/>
              <a:lumOff val="60000"/>
            </a:schemeClr>
          </a:soli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2200">
              <a:latin typeface="Times New Roman" pitchFamily="18" charset="0"/>
              <a:cs typeface="Times New Roman" pitchFamily="18" charset="0"/>
            </a:endParaRPr>
          </a:p>
        </p:txBody>
      </p:sp>
      <p:sp>
        <p:nvSpPr>
          <p:cNvPr id="3" name="Text Box 73">
            <a:extLst>
              <a:ext uri="{FF2B5EF4-FFF2-40B4-BE49-F238E27FC236}">
                <a16:creationId xmlns:a16="http://schemas.microsoft.com/office/drawing/2014/main" id="{20B1ED54-EA62-0F77-3AF2-DCA570586CCD}"/>
              </a:ext>
            </a:extLst>
          </p:cNvPr>
          <p:cNvSpPr txBox="1">
            <a:spLocks noChangeArrowheads="1"/>
          </p:cNvSpPr>
          <p:nvPr/>
        </p:nvSpPr>
        <p:spPr bwMode="gray">
          <a:xfrm>
            <a:off x="3734856" y="2755239"/>
            <a:ext cx="478749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200" b="1" dirty="0" err="1">
                <a:solidFill>
                  <a:schemeClr val="bg1"/>
                </a:solidFill>
                <a:latin typeface="Times New Roman" pitchFamily="18" charset="0"/>
                <a:cs typeface="Times New Roman" pitchFamily="18" charset="0"/>
              </a:rPr>
              <a:t>Công</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nghệ</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sử</a:t>
            </a:r>
            <a:r>
              <a:rPr lang="en-US" sz="2200" b="1" dirty="0">
                <a:solidFill>
                  <a:schemeClr val="bg1"/>
                </a:solidFill>
                <a:latin typeface="Times New Roman" pitchFamily="18" charset="0"/>
                <a:cs typeface="Times New Roman" pitchFamily="18" charset="0"/>
              </a:rPr>
              <a:t> </a:t>
            </a:r>
            <a:r>
              <a:rPr lang="en-US" sz="2200" b="1" dirty="0" err="1">
                <a:solidFill>
                  <a:schemeClr val="bg1"/>
                </a:solidFill>
                <a:latin typeface="Times New Roman" pitchFamily="18" charset="0"/>
                <a:cs typeface="Times New Roman" pitchFamily="18" charset="0"/>
              </a:rPr>
              <a:t>dụng</a:t>
            </a:r>
            <a:endParaRPr lang="en-US" sz="22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4574340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randombar(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P spid="10" grpId="0" animBg="1"/>
      <p:bldP spid="11" grpId="0"/>
      <p:bldP spid="12" grpId="0" animBg="1"/>
      <p:bldP spid="13" grpId="0"/>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4343400" y="1447800"/>
            <a:ext cx="3124200" cy="29718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rtl="0">
              <a:spcBef>
                <a:spcPts val="0"/>
              </a:spcBef>
              <a:spcAft>
                <a:spcPts val="0"/>
              </a:spcAft>
            </a:pPr>
            <a:endParaRPr lang="en-US" dirty="0"/>
          </a:p>
        </p:txBody>
      </p:sp>
      <p:sp>
        <p:nvSpPr>
          <p:cNvPr id="2" name="Rectangle: Rounded Corners 1">
            <a:extLst>
              <a:ext uri="{FF2B5EF4-FFF2-40B4-BE49-F238E27FC236}">
                <a16:creationId xmlns:a16="http://schemas.microsoft.com/office/drawing/2014/main" id="{2C21DE14-59A2-C783-162D-D8B0CF2B3CDF}"/>
              </a:ext>
            </a:extLst>
          </p:cNvPr>
          <p:cNvSpPr/>
          <p:nvPr/>
        </p:nvSpPr>
        <p:spPr>
          <a:xfrm>
            <a:off x="4686300" y="1778169"/>
            <a:ext cx="2438400" cy="22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59EDE9E-2925-C91A-BCF7-818CF2BC84E1}"/>
              </a:ext>
            </a:extLst>
          </p:cNvPr>
          <p:cNvSpPr/>
          <p:nvPr/>
        </p:nvSpPr>
        <p:spPr>
          <a:xfrm>
            <a:off x="5410200" y="1943100"/>
            <a:ext cx="990600" cy="9906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BDBA2D6E-9E96-E49A-C5E4-50BC135EA000}"/>
              </a:ext>
            </a:extLst>
          </p:cNvPr>
          <p:cNvSpPr txBox="1"/>
          <p:nvPr/>
        </p:nvSpPr>
        <p:spPr>
          <a:xfrm>
            <a:off x="5676900" y="1905506"/>
            <a:ext cx="457200"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id="{591FE4EB-5BF8-8521-3A02-2C80D74F58C9}"/>
              </a:ext>
            </a:extLst>
          </p:cNvPr>
          <p:cNvSpPr txBox="1"/>
          <p:nvPr/>
        </p:nvSpPr>
        <p:spPr>
          <a:xfrm>
            <a:off x="4686300" y="2971800"/>
            <a:ext cx="2438400" cy="1077218"/>
          </a:xfrm>
          <a:prstGeom prst="rect">
            <a:avLst/>
          </a:prstGeom>
          <a:noFill/>
        </p:spPr>
        <p:txBody>
          <a:bodyPr wrap="square" rtlCol="0">
            <a:spAutoFit/>
          </a:bodyPr>
          <a:lstStyle/>
          <a:p>
            <a:pPr algn="ct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Giới</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thiệu</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đề</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tài</a:t>
            </a: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4728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146426" y="711201"/>
            <a:ext cx="11893174" cy="5994399"/>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lnSpc>
                <a:spcPct val="150000"/>
              </a:lnSpc>
              <a:spcBef>
                <a:spcPts val="0"/>
              </a:spcBef>
              <a:spcAft>
                <a:spcPts val="0"/>
              </a:spcAft>
              <a:defRPr/>
            </a:pPr>
            <a:r>
              <a:rPr lang="en-US" sz="2400" dirty="0">
                <a:latin typeface="Calibri" panose="020F0502020204030204" pitchFamily="34" charset="0"/>
                <a:ea typeface="Calibri" panose="020F0502020204030204" pitchFamily="34" charset="0"/>
                <a:cs typeface="Calibri" panose="020F0502020204030204" pitchFamily="34" charset="0"/>
              </a:rPr>
              <a:t>1.1 </a:t>
            </a:r>
            <a:r>
              <a:rPr lang="en-US" sz="2400" dirty="0" err="1">
                <a:latin typeface="Calibri" panose="020F0502020204030204" pitchFamily="34" charset="0"/>
                <a:ea typeface="Calibri" panose="020F0502020204030204" pitchFamily="34" charset="0"/>
                <a:cs typeface="Calibri" panose="020F0502020204030204" pitchFamily="34" charset="0"/>
              </a:rPr>
              <a:t>lý</a:t>
            </a:r>
            <a:r>
              <a:rPr lang="en-US" sz="2400" dirty="0">
                <a:latin typeface="Calibri" panose="020F0502020204030204" pitchFamily="34" charset="0"/>
                <a:ea typeface="Calibri" panose="020F0502020204030204" pitchFamily="34" charset="0"/>
                <a:cs typeface="Calibri" panose="020F0502020204030204" pitchFamily="34" charset="0"/>
              </a:rPr>
              <a:t> do </a:t>
            </a:r>
            <a:r>
              <a:rPr lang="en-US" sz="2400" dirty="0" err="1">
                <a:latin typeface="Calibri" panose="020F0502020204030204" pitchFamily="34" charset="0"/>
                <a:ea typeface="Calibri" panose="020F0502020204030204" pitchFamily="34" charset="0"/>
                <a:cs typeface="Calibri" panose="020F0502020204030204" pitchFamily="34" charset="0"/>
              </a:rPr>
              <a:t>chọn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đề</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tài</a:t>
            </a:r>
            <a:r>
              <a:rPr lang="en-US" sz="2400" dirty="0">
                <a:latin typeface="Calibri" panose="020F0502020204030204" pitchFamily="34" charset="0"/>
                <a:ea typeface="Calibri" panose="020F0502020204030204" pitchFamily="34" charset="0"/>
                <a:cs typeface="Calibri" panose="020F0502020204030204" pitchFamily="34" charset="0"/>
              </a:rPr>
              <a:t> </a:t>
            </a:r>
          </a:p>
          <a:p>
            <a:pPr fontAlgn="auto">
              <a:lnSpc>
                <a:spcPct val="150000"/>
              </a:lnSpc>
              <a:spcBef>
                <a:spcPts val="0"/>
              </a:spcBef>
              <a:spcAft>
                <a:spcPts val="0"/>
              </a:spcAft>
              <a:defRPr/>
            </a:pPr>
            <a:r>
              <a:rPr lang="en-US" dirty="0">
                <a:latin typeface="Calibri" panose="020F0502020204030204" pitchFamily="34" charset="0"/>
                <a:ea typeface="Calibri" panose="020F0502020204030204" pitchFamily="34" charset="0"/>
                <a:cs typeface="Calibri" panose="020F0502020204030204" pitchFamily="34" charset="0"/>
              </a:rPr>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pic>
        <p:nvPicPr>
          <p:cNvPr id="2050" name="Picture 2" descr="9 lưu ý để đảm bảo an toàn khi mua sắm trực tuyến - An Toàn Thông Tin">
            <a:extLst>
              <a:ext uri="{FF2B5EF4-FFF2-40B4-BE49-F238E27FC236}">
                <a16:creationId xmlns:a16="http://schemas.microsoft.com/office/drawing/2014/main" id="{A26D58B0-9102-EE4F-D108-C1994EEC1B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1676401"/>
            <a:ext cx="3200400" cy="21087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FE6DAE-00F8-BCE1-E322-08F065EDA425}"/>
              </a:ext>
            </a:extLst>
          </p:cNvPr>
          <p:cNvSpPr txBox="1"/>
          <p:nvPr/>
        </p:nvSpPr>
        <p:spPr>
          <a:xfrm>
            <a:off x="1219200" y="3920478"/>
            <a:ext cx="3200400" cy="830997"/>
          </a:xfrm>
          <a:prstGeom prst="rect">
            <a:avLst/>
          </a:prstGeom>
          <a:noFill/>
        </p:spPr>
        <p:txBody>
          <a:bodyPr wrap="square" rtlCol="0">
            <a:spAutoFit/>
          </a:bodyPr>
          <a:lstStyle/>
          <a:p>
            <a:pPr algn="ctr"/>
            <a:r>
              <a:rPr lang="en-US" sz="2400" dirty="0" err="1">
                <a:latin typeface="Calibri" panose="020F0502020204030204" pitchFamily="34" charset="0"/>
                <a:ea typeface="Calibri" panose="020F0502020204030204" pitchFamily="34" charset="0"/>
                <a:cs typeface="Calibri" panose="020F0502020204030204" pitchFamily="34" charset="0"/>
              </a:rPr>
              <a:t>Tính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thực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tiễn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và</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ứng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dụng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cao</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2052" name="Picture 4" descr="Đánh giá năng lực tiếp thu công nghệ theo phương pháp luận Atlas công nghệ  và gợi ý cho Việt Nam">
            <a:extLst>
              <a:ext uri="{FF2B5EF4-FFF2-40B4-BE49-F238E27FC236}">
                <a16:creationId xmlns:a16="http://schemas.microsoft.com/office/drawing/2014/main" id="{9B5C2CAF-39F4-C1FB-56F6-8213A62199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682045"/>
            <a:ext cx="2874035" cy="21030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BC86E01-382C-D42D-FCD6-DD024607BBB2}"/>
              </a:ext>
            </a:extLst>
          </p:cNvPr>
          <p:cNvSpPr txBox="1"/>
          <p:nvPr/>
        </p:nvSpPr>
        <p:spPr>
          <a:xfrm>
            <a:off x="4953000" y="3951522"/>
            <a:ext cx="2874035" cy="461665"/>
          </a:xfrm>
          <a:prstGeom prst="rect">
            <a:avLst/>
          </a:prstGeom>
          <a:noFill/>
        </p:spPr>
        <p:txBody>
          <a:bodyPr wrap="square" rtlCol="0">
            <a:sp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C</a:t>
            </a:r>
            <a:r>
              <a:rPr lang="vi-VN" sz="2400" dirty="0">
                <a:latin typeface="Calibri" panose="020F0502020204030204" pitchFamily="34" charset="0"/>
                <a:ea typeface="Calibri" panose="020F0502020204030204" pitchFamily="34" charset="0"/>
                <a:cs typeface="Calibri" panose="020F0502020204030204" pitchFamily="34" charset="0"/>
              </a:rPr>
              <a:t>ông nghệ hiện đại</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2054" name="Picture 6" descr="4 Điều Cần Biết Về Tích Hợp Hệ Thống: Khái Niệm, Ưu Điểm">
            <a:extLst>
              <a:ext uri="{FF2B5EF4-FFF2-40B4-BE49-F238E27FC236}">
                <a16:creationId xmlns:a16="http://schemas.microsoft.com/office/drawing/2014/main" id="{D0E76CEB-493F-ECE0-1326-EF45F953348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38208" y="1676401"/>
            <a:ext cx="3271130" cy="210306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79D3EF9-A84F-A7B9-9B42-5B4C0AE3C7DA}"/>
              </a:ext>
            </a:extLst>
          </p:cNvPr>
          <p:cNvSpPr txBox="1"/>
          <p:nvPr/>
        </p:nvSpPr>
        <p:spPr>
          <a:xfrm>
            <a:off x="8438208" y="3951522"/>
            <a:ext cx="3271130" cy="1138773"/>
          </a:xfrm>
          <a:prstGeom prst="rect">
            <a:avLst/>
          </a:prstGeom>
          <a:noFill/>
        </p:spPr>
        <p:txBody>
          <a:bodyPr wrap="square" rtlCol="0">
            <a:spAutoFit/>
          </a:bodyPr>
          <a:lstStyle/>
          <a:p>
            <a:pPr algn="ctr"/>
            <a:r>
              <a:rPr lang="vi-VN" sz="2400" dirty="0">
                <a:latin typeface="Calibri" panose="020F0502020204030204" pitchFamily="34" charset="0"/>
                <a:ea typeface="Calibri" panose="020F0502020204030204" pitchFamily="34" charset="0"/>
                <a:cs typeface="Calibri" panose="020F0502020204030204" pitchFamily="34" charset="0"/>
              </a:rPr>
              <a:t>Khả năng mở rộng và tích hợp</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6637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1000"/>
                                        <p:tgtEl>
                                          <p:spTgt spid="2052"/>
                                        </p:tgtEl>
                                      </p:cBhvr>
                                    </p:animEffect>
                                    <p:anim calcmode="lin" valueType="num">
                                      <p:cBhvr>
                                        <p:cTn id="18" dur="1000" fill="hold"/>
                                        <p:tgtEl>
                                          <p:spTgt spid="2052"/>
                                        </p:tgtEl>
                                        <p:attrNameLst>
                                          <p:attrName>ppt_x</p:attrName>
                                        </p:attrNameLst>
                                      </p:cBhvr>
                                      <p:tavLst>
                                        <p:tav tm="0">
                                          <p:val>
                                            <p:strVal val="#ppt_x"/>
                                          </p:val>
                                        </p:tav>
                                        <p:tav tm="100000">
                                          <p:val>
                                            <p:strVal val="#ppt_x"/>
                                          </p:val>
                                        </p:tav>
                                      </p:tavLst>
                                    </p:anim>
                                    <p:anim calcmode="lin" valueType="num">
                                      <p:cBhvr>
                                        <p:cTn id="19" dur="1000" fill="hold"/>
                                        <p:tgtEl>
                                          <p:spTgt spid="205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054"/>
                                        </p:tgtEl>
                                        <p:attrNameLst>
                                          <p:attrName>style.visibility</p:attrName>
                                        </p:attrNameLst>
                                      </p:cBhvr>
                                      <p:to>
                                        <p:strVal val="visible"/>
                                      </p:to>
                                    </p:set>
                                    <p:animEffect transition="in" filter="randombar(horizontal)">
                                      <p:cBhvr>
                                        <p:cTn id="29" dur="500"/>
                                        <p:tgtEl>
                                          <p:spTgt spid="2054"/>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159851" y="764920"/>
            <a:ext cx="11887530" cy="5864480"/>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lnSpc>
                <a:spcPct val="150000"/>
              </a:lnSpc>
              <a:spcBef>
                <a:spcPts val="0"/>
              </a:spcBef>
              <a:spcAft>
                <a:spcPts val="0"/>
              </a:spcAft>
              <a:defRPr/>
            </a:pPr>
            <a:r>
              <a:rPr lang="en-US" sz="2400" dirty="0">
                <a:latin typeface="Calibri" panose="020F0502020204030204" pitchFamily="34" charset="0"/>
                <a:ea typeface="Calibri" panose="020F0502020204030204" pitchFamily="34" charset="0"/>
                <a:cs typeface="Calibri" panose="020F0502020204030204" pitchFamily="34" charset="0"/>
              </a:rPr>
              <a:t>1.2 </a:t>
            </a:r>
            <a:r>
              <a:rPr lang="en-US" sz="2400" dirty="0" err="1">
                <a:latin typeface="Calibri" panose="020F0502020204030204" pitchFamily="34" charset="0"/>
                <a:ea typeface="Calibri" panose="020F0502020204030204" pitchFamily="34" charset="0"/>
                <a:cs typeface="Calibri" panose="020F0502020204030204" pitchFamily="34" charset="0"/>
              </a:rPr>
              <a:t>Mục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tiêu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đề</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tài</a:t>
            </a:r>
            <a:r>
              <a:rPr lang="en-US" sz="2400" dirty="0">
                <a:latin typeface="Calibri" panose="020F0502020204030204" pitchFamily="34" charset="0"/>
                <a:ea typeface="Calibri" panose="020F0502020204030204" pitchFamily="34" charset="0"/>
                <a:cs typeface="Calibri" panose="020F0502020204030204" pitchFamily="34" charset="0"/>
              </a:rPr>
              <a:t> </a:t>
            </a:r>
          </a:p>
          <a:p>
            <a:pPr fontAlgn="auto">
              <a:lnSpc>
                <a:spcPct val="150000"/>
              </a:lnSpc>
              <a:spcBef>
                <a:spcPts val="0"/>
              </a:spcBef>
              <a:spcAft>
                <a:spcPts val="0"/>
              </a:spcAft>
              <a:defRPr/>
            </a:pPr>
            <a:r>
              <a:rPr lang="en-US" dirty="0">
                <a:latin typeface="Calibri" panose="020F0502020204030204" pitchFamily="34" charset="0"/>
                <a:ea typeface="Calibri" panose="020F0502020204030204" pitchFamily="34" charset="0"/>
                <a:cs typeface="Calibri" panose="020F0502020204030204" pitchFamily="34" charset="0"/>
              </a:rPr>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2" name="Oval 1">
            <a:extLst>
              <a:ext uri="{FF2B5EF4-FFF2-40B4-BE49-F238E27FC236}">
                <a16:creationId xmlns:a16="http://schemas.microsoft.com/office/drawing/2014/main" id="{272EAAE1-F8E3-9620-D3CA-8831EA2B359D}"/>
              </a:ext>
            </a:extLst>
          </p:cNvPr>
          <p:cNvSpPr/>
          <p:nvPr/>
        </p:nvSpPr>
        <p:spPr>
          <a:xfrm>
            <a:off x="4655816" y="2362200"/>
            <a:ext cx="2895600" cy="28956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624C3A-EB19-34C9-7BFC-E1494E3DEEA1}"/>
              </a:ext>
            </a:extLst>
          </p:cNvPr>
          <p:cNvSpPr txBox="1"/>
          <p:nvPr/>
        </p:nvSpPr>
        <p:spPr>
          <a:xfrm>
            <a:off x="4800435" y="3456057"/>
            <a:ext cx="2590799" cy="707886"/>
          </a:xfrm>
          <a:prstGeom prst="rect">
            <a:avLst/>
          </a:prstGeom>
          <a:noFill/>
        </p:spPr>
        <p:txBody>
          <a:bodyPr wrap="square" rtlCol="0">
            <a:spAutoFit/>
          </a:bodyPr>
          <a:lstStyle/>
          <a:p>
            <a:pPr algn="ctr"/>
            <a:r>
              <a:rPr lang="en-US" sz="4000" b="1" dirty="0">
                <a:solidFill>
                  <a:schemeClr val="bg1"/>
                </a:solidFill>
              </a:rPr>
              <a:t>MỤC TIÊU</a:t>
            </a:r>
          </a:p>
        </p:txBody>
      </p:sp>
      <p:sp>
        <p:nvSpPr>
          <p:cNvPr id="5" name="Rectangle: Rounded Corners 4">
            <a:extLst>
              <a:ext uri="{FF2B5EF4-FFF2-40B4-BE49-F238E27FC236}">
                <a16:creationId xmlns:a16="http://schemas.microsoft.com/office/drawing/2014/main" id="{D026BAAE-BFE1-B261-B24D-D6C9659B5A0E}"/>
              </a:ext>
            </a:extLst>
          </p:cNvPr>
          <p:cNvSpPr/>
          <p:nvPr/>
        </p:nvSpPr>
        <p:spPr>
          <a:xfrm>
            <a:off x="533400" y="1600200"/>
            <a:ext cx="4495800" cy="1801743"/>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12" name="Speech Bubble: Rectangle with Corners Rounded 11">
            <a:extLst>
              <a:ext uri="{FF2B5EF4-FFF2-40B4-BE49-F238E27FC236}">
                <a16:creationId xmlns:a16="http://schemas.microsoft.com/office/drawing/2014/main" id="{800EADC6-3373-C24C-5692-239D9A09F93A}"/>
              </a:ext>
            </a:extLst>
          </p:cNvPr>
          <p:cNvSpPr/>
          <p:nvPr/>
        </p:nvSpPr>
        <p:spPr>
          <a:xfrm>
            <a:off x="833513" y="1640221"/>
            <a:ext cx="3200400" cy="2008257"/>
          </a:xfrm>
          <a:prstGeom prst="wedgeRoundRectCallout">
            <a:avLst>
              <a:gd name="adj1" fmla="val 70878"/>
              <a:gd name="adj2" fmla="val 2989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Speech Bubble: Rectangle 12">
            <a:extLst>
              <a:ext uri="{FF2B5EF4-FFF2-40B4-BE49-F238E27FC236}">
                <a16:creationId xmlns:a16="http://schemas.microsoft.com/office/drawing/2014/main" id="{F8286958-EAC4-971C-5A75-1DBD3765FDC6}"/>
              </a:ext>
            </a:extLst>
          </p:cNvPr>
          <p:cNvSpPr/>
          <p:nvPr/>
        </p:nvSpPr>
        <p:spPr>
          <a:xfrm>
            <a:off x="982933" y="4457700"/>
            <a:ext cx="3348992" cy="1600200"/>
          </a:xfrm>
          <a:prstGeom prst="wedgeRectCallout">
            <a:avLst>
              <a:gd name="adj1" fmla="val 64786"/>
              <a:gd name="adj2" fmla="val -32033"/>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vi-VN" sz="2400" dirty="0">
                <a:latin typeface="Calibri" panose="020F0502020204030204" pitchFamily="34" charset="0"/>
                <a:ea typeface="Calibri" panose="020F0502020204030204" pitchFamily="34" charset="0"/>
                <a:cs typeface="Calibri" panose="020F0502020204030204" pitchFamily="34" charset="0"/>
              </a:rPr>
              <a:t>Quản lý cơ sở dữ liệu</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4" name="Speech Bubble: Oval 13">
            <a:extLst>
              <a:ext uri="{FF2B5EF4-FFF2-40B4-BE49-F238E27FC236}">
                <a16:creationId xmlns:a16="http://schemas.microsoft.com/office/drawing/2014/main" id="{47726D82-0E70-7CA4-B8BD-3475D093E0E4}"/>
              </a:ext>
            </a:extLst>
          </p:cNvPr>
          <p:cNvSpPr/>
          <p:nvPr/>
        </p:nvSpPr>
        <p:spPr>
          <a:xfrm>
            <a:off x="7568349" y="1337660"/>
            <a:ext cx="4027011" cy="2008257"/>
          </a:xfrm>
          <a:prstGeom prst="wedgeEllipseCallout">
            <a:avLst>
              <a:gd name="adj1" fmla="val -46396"/>
              <a:gd name="adj2" fmla="val 4509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sz="2400" dirty="0">
                <a:latin typeface="Calibri" panose="020F0502020204030204" pitchFamily="34" charset="0"/>
                <a:ea typeface="Calibri" panose="020F0502020204030204" pitchFamily="34" charset="0"/>
                <a:cs typeface="Calibri" panose="020F0502020204030204" pitchFamily="34" charset="0"/>
              </a:rPr>
              <a:t>Quản lý đơn hàng và kho hàng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5" name="Thought Bubble: Cloud 14">
            <a:extLst>
              <a:ext uri="{FF2B5EF4-FFF2-40B4-BE49-F238E27FC236}">
                <a16:creationId xmlns:a16="http://schemas.microsoft.com/office/drawing/2014/main" id="{F9AD85A5-0DE9-368D-64B4-E1D2A558C5C0}"/>
              </a:ext>
            </a:extLst>
          </p:cNvPr>
          <p:cNvSpPr/>
          <p:nvPr/>
        </p:nvSpPr>
        <p:spPr>
          <a:xfrm>
            <a:off x="8173319" y="3932768"/>
            <a:ext cx="3459402" cy="2438400"/>
          </a:xfrm>
          <a:prstGeom prst="cloudCallout">
            <a:avLst>
              <a:gd name="adj1" fmla="val -70108"/>
              <a:gd name="adj2" fmla="val -1805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400" dirty="0">
                <a:latin typeface="Calibri" panose="020F0502020204030204" pitchFamily="34" charset="0"/>
                <a:ea typeface="Calibri" panose="020F0502020204030204" pitchFamily="34" charset="0"/>
                <a:cs typeface="Calibri" panose="020F0502020204030204" pitchFamily="34" charset="0"/>
              </a:rPr>
              <a:t>Kiểm thử và triển khai</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166ED9A5-A721-2888-E6BC-A341091AFB0E}"/>
              </a:ext>
            </a:extLst>
          </p:cNvPr>
          <p:cNvSpPr txBox="1"/>
          <p:nvPr/>
        </p:nvSpPr>
        <p:spPr>
          <a:xfrm>
            <a:off x="1014610" y="2168394"/>
            <a:ext cx="2827067" cy="830997"/>
          </a:xfrm>
          <a:prstGeom prst="rect">
            <a:avLst/>
          </a:prstGeom>
          <a:noFill/>
        </p:spPr>
        <p:txBody>
          <a:bodyPr wrap="square" rtlCol="0">
            <a:spAutoFit/>
          </a:bodyPr>
          <a:lstStyle/>
          <a:p>
            <a:pPr algn="ctr"/>
            <a:r>
              <a:rPr lang="en-US" sz="2400" dirty="0" err="1">
                <a:latin typeface="Calibri" panose="020F0502020204030204" pitchFamily="34" charset="0"/>
                <a:ea typeface="Calibri" panose="020F0502020204030204" pitchFamily="34" charset="0"/>
                <a:cs typeface="Calibri" panose="020F0502020204030204" pitchFamily="34" charset="0"/>
              </a:rPr>
              <a:t>Phát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triển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hệ</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thống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bán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hàng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trực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tuyến</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36619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heel(1)">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4343400" y="1447800"/>
            <a:ext cx="3124200" cy="29718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rtl="0">
              <a:spcBef>
                <a:spcPts val="0"/>
              </a:spcBef>
              <a:spcAft>
                <a:spcPts val="0"/>
              </a:spcAft>
            </a:pPr>
            <a:endParaRPr lang="en-US" dirty="0"/>
          </a:p>
        </p:txBody>
      </p:sp>
      <p:sp>
        <p:nvSpPr>
          <p:cNvPr id="2" name="Rectangle: Rounded Corners 1">
            <a:extLst>
              <a:ext uri="{FF2B5EF4-FFF2-40B4-BE49-F238E27FC236}">
                <a16:creationId xmlns:a16="http://schemas.microsoft.com/office/drawing/2014/main" id="{2C21DE14-59A2-C783-162D-D8B0CF2B3CDF}"/>
              </a:ext>
            </a:extLst>
          </p:cNvPr>
          <p:cNvSpPr/>
          <p:nvPr/>
        </p:nvSpPr>
        <p:spPr>
          <a:xfrm>
            <a:off x="4686300" y="1778169"/>
            <a:ext cx="2438400" cy="22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59EDE9E-2925-C91A-BCF7-818CF2BC84E1}"/>
              </a:ext>
            </a:extLst>
          </p:cNvPr>
          <p:cNvSpPr/>
          <p:nvPr/>
        </p:nvSpPr>
        <p:spPr>
          <a:xfrm>
            <a:off x="5410200" y="1943100"/>
            <a:ext cx="990600" cy="9906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BDBA2D6E-9E96-E49A-C5E4-50BC135EA000}"/>
              </a:ext>
            </a:extLst>
          </p:cNvPr>
          <p:cNvSpPr txBox="1"/>
          <p:nvPr/>
        </p:nvSpPr>
        <p:spPr>
          <a:xfrm>
            <a:off x="5676900" y="1905506"/>
            <a:ext cx="457200"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2</a:t>
            </a:r>
          </a:p>
        </p:txBody>
      </p:sp>
      <p:sp>
        <p:nvSpPr>
          <p:cNvPr id="15" name="TextBox 14">
            <a:extLst>
              <a:ext uri="{FF2B5EF4-FFF2-40B4-BE49-F238E27FC236}">
                <a16:creationId xmlns:a16="http://schemas.microsoft.com/office/drawing/2014/main" id="{591FE4EB-5BF8-8521-3A02-2C80D74F58C9}"/>
              </a:ext>
            </a:extLst>
          </p:cNvPr>
          <p:cNvSpPr txBox="1"/>
          <p:nvPr/>
        </p:nvSpPr>
        <p:spPr>
          <a:xfrm>
            <a:off x="4686300" y="2971800"/>
            <a:ext cx="2438400" cy="1077218"/>
          </a:xfrm>
          <a:prstGeom prst="rect">
            <a:avLst/>
          </a:prstGeom>
          <a:noFill/>
        </p:spPr>
        <p:txBody>
          <a:bodyPr wrap="square" rtlCol="0">
            <a:spAutoFit/>
          </a:bodyPr>
          <a:lstStyle/>
          <a:p>
            <a:pPr algn="ct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Công</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nghệ</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170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228600" y="836956"/>
            <a:ext cx="11810999" cy="5792443"/>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5" name="TextBox 4">
            <a:extLst>
              <a:ext uri="{FF2B5EF4-FFF2-40B4-BE49-F238E27FC236}">
                <a16:creationId xmlns:a16="http://schemas.microsoft.com/office/drawing/2014/main" id="{258D6EBF-6010-5258-35EF-7E628C37DD8B}"/>
              </a:ext>
            </a:extLst>
          </p:cNvPr>
          <p:cNvSpPr txBox="1"/>
          <p:nvPr/>
        </p:nvSpPr>
        <p:spPr>
          <a:xfrm>
            <a:off x="4152900" y="836957"/>
            <a:ext cx="3886200" cy="707886"/>
          </a:xfrm>
          <a:prstGeom prst="rect">
            <a:avLst/>
          </a:prstGeom>
          <a:noFill/>
        </p:spPr>
        <p:txBody>
          <a:bodyPr wrap="square" rtlCol="0">
            <a:spAutoFit/>
          </a:bodyPr>
          <a:lstStyle/>
          <a:p>
            <a:endParaRPr lang="en-US" sz="4000" dirty="0">
              <a:latin typeface="Times New Roman" panose="02020603050405020304" pitchFamily="18" charset="0"/>
              <a:cs typeface="Times New Roman" panose="02020603050405020304" pitchFamily="18" charset="0"/>
            </a:endParaRPr>
          </a:p>
        </p:txBody>
      </p:sp>
      <p:pic>
        <p:nvPicPr>
          <p:cNvPr id="3074" name="Picture 2" descr="ASP.NET Core Tutorial for Beginners - Pragim Tech">
            <a:extLst>
              <a:ext uri="{FF2B5EF4-FFF2-40B4-BE49-F238E27FC236}">
                <a16:creationId xmlns:a16="http://schemas.microsoft.com/office/drawing/2014/main" id="{CBFF4C63-A4D4-EAE9-9FAE-7E785A120C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190900"/>
            <a:ext cx="2214562" cy="22145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790FBC9-5A52-2958-2D32-FA8777A4E93D}"/>
              </a:ext>
            </a:extLst>
          </p:cNvPr>
          <p:cNvSpPr txBox="1"/>
          <p:nvPr/>
        </p:nvSpPr>
        <p:spPr>
          <a:xfrm>
            <a:off x="4953000" y="1295400"/>
            <a:ext cx="6248400" cy="1631216"/>
          </a:xfrm>
          <a:prstGeom prst="rect">
            <a:avLst/>
          </a:prstGeom>
          <a:noFill/>
        </p:spPr>
        <p:txBody>
          <a:bodyPr wrap="square" rtlCol="0">
            <a:spAutoFit/>
          </a:bodyPr>
          <a:lstStyle/>
          <a:p>
            <a:r>
              <a:rPr lang="vi-VN" sz="2000" dirty="0">
                <a:latin typeface="Calibri" panose="020F0502020204030204" pitchFamily="34" charset="0"/>
                <a:ea typeface="Calibri" panose="020F0502020204030204" pitchFamily="34" charset="0"/>
                <a:cs typeface="Calibri" panose="020F0502020204030204" pitchFamily="34" charset="0"/>
              </a:rPr>
              <a:t>ASP.NET là một framework phát triển ứng dụng web mạnh mẽ được Microsoft phát triển và duy trì. Đây là một phần của nền tảng .NET và cung cấp nhiều tính năng hỗ trợ việc xây dựng các ứng dụng web, dịch vụ web và API hiệu quả và bảo mật.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3078" name="Picture 6" descr="VueJS là gì? - MarketEnterprise Vietnam">
            <a:extLst>
              <a:ext uri="{FF2B5EF4-FFF2-40B4-BE49-F238E27FC236}">
                <a16:creationId xmlns:a16="http://schemas.microsoft.com/office/drawing/2014/main" id="{20EE6311-428D-A869-27D7-1E3F1E7D183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3992" y="3735043"/>
            <a:ext cx="381740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15FEFA-DF4E-3673-C94C-9DCFA23C08C1}"/>
              </a:ext>
            </a:extLst>
          </p:cNvPr>
          <p:cNvSpPr txBox="1"/>
          <p:nvPr/>
        </p:nvSpPr>
        <p:spPr>
          <a:xfrm>
            <a:off x="990600" y="3810000"/>
            <a:ext cx="5181600" cy="1015663"/>
          </a:xfrm>
          <a:prstGeom prst="rect">
            <a:avLst/>
          </a:prstGeom>
          <a:noFill/>
        </p:spPr>
        <p:txBody>
          <a:bodyPr wrap="square" rtlCol="0">
            <a:spAutoFit/>
          </a:bodyPr>
          <a:lstStyle/>
          <a:p>
            <a:r>
              <a:rPr lang="vi-VN" sz="2000" dirty="0">
                <a:latin typeface="Calibri" panose="020F0502020204030204" pitchFamily="34" charset="0"/>
                <a:ea typeface="Calibri" panose="020F0502020204030204" pitchFamily="34" charset="0"/>
                <a:cs typeface="Calibri" panose="020F0502020204030204" pitchFamily="34" charset="0"/>
              </a:rPr>
              <a:t>Vue.js là một framework JavaScript mạnh mẽ, linh hoạt và dễ học, được thiết kế để xây dựng giao diện người dùng (UI) </a:t>
            </a:r>
            <a:r>
              <a:rPr lang="en-US" sz="20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33528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par>
                                <p:cTn id="16" presetID="6" presetClass="entr" presetSubtype="16" fill="hold" nodeType="withEffect">
                                  <p:stCondLst>
                                    <p:cond delay="0"/>
                                  </p:stCondLst>
                                  <p:childTnLst>
                                    <p:set>
                                      <p:cBhvr>
                                        <p:cTn id="17" dur="1" fill="hold">
                                          <p:stCondLst>
                                            <p:cond delay="0"/>
                                          </p:stCondLst>
                                        </p:cTn>
                                        <p:tgtEl>
                                          <p:spTgt spid="3078"/>
                                        </p:tgtEl>
                                        <p:attrNameLst>
                                          <p:attrName>style.visibility</p:attrName>
                                        </p:attrNameLst>
                                      </p:cBhvr>
                                      <p:to>
                                        <p:strVal val="visible"/>
                                      </p:to>
                                    </p:set>
                                    <p:animEffect transition="in" filter="circle(in)">
                                      <p:cBhvr>
                                        <p:cTn id="18" dur="20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3"/>
          <p:cNvSpPr/>
          <p:nvPr/>
        </p:nvSpPr>
        <p:spPr bwMode="auto">
          <a:xfrm>
            <a:off x="76200" y="836956"/>
            <a:ext cx="11963399" cy="5944844"/>
          </a:xfrm>
          <a:prstGeom prst="roundRect">
            <a:avLst>
              <a:gd name="adj" fmla="val 13077"/>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t"/>
          <a:lstStyle/>
          <a:p>
            <a:pPr fontAlgn="auto">
              <a:spcBef>
                <a:spcPts val="0"/>
              </a:spcBef>
              <a:spcAft>
                <a:spcPts val="0"/>
              </a:spcAft>
              <a:defRPr/>
            </a:pP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
            <a:ext cx="12207240" cy="702831"/>
          </a:xfrm>
          <a:prstGeom prst="rect">
            <a:avLst/>
          </a:prstGeom>
        </p:spPr>
      </p:pic>
      <p:sp>
        <p:nvSpPr>
          <p:cNvPr id="5" name="TextBox 4">
            <a:extLst>
              <a:ext uri="{FF2B5EF4-FFF2-40B4-BE49-F238E27FC236}">
                <a16:creationId xmlns:a16="http://schemas.microsoft.com/office/drawing/2014/main" id="{258D6EBF-6010-5258-35EF-7E628C37DD8B}"/>
              </a:ext>
            </a:extLst>
          </p:cNvPr>
          <p:cNvSpPr txBox="1"/>
          <p:nvPr/>
        </p:nvSpPr>
        <p:spPr>
          <a:xfrm>
            <a:off x="4152900" y="836957"/>
            <a:ext cx="3886200" cy="707886"/>
          </a:xfrm>
          <a:prstGeom prst="rect">
            <a:avLst/>
          </a:prstGeom>
          <a:noFill/>
        </p:spPr>
        <p:txBody>
          <a:bodyPr wrap="square" rtlCol="0">
            <a:spAutoFit/>
          </a:bodyPr>
          <a:lstStyle/>
          <a:p>
            <a:endParaRPr lang="en-US" sz="4000" dirty="0">
              <a:latin typeface="Times New Roman" panose="02020603050405020304" pitchFamily="18" charset="0"/>
              <a:cs typeface="Times New Roman" panose="02020603050405020304" pitchFamily="18" charset="0"/>
            </a:endParaRPr>
          </a:p>
        </p:txBody>
      </p:sp>
      <p:pic>
        <p:nvPicPr>
          <p:cNvPr id="4098" name="Picture 2" descr="MySQL là gì? Hướng dẫn cài đặt và sử dụng MYSQL">
            <a:extLst>
              <a:ext uri="{FF2B5EF4-FFF2-40B4-BE49-F238E27FC236}">
                <a16:creationId xmlns:a16="http://schemas.microsoft.com/office/drawing/2014/main" id="{50B5CE94-A15D-1C8E-DE6F-8C6DC57D37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00" y="1371600"/>
            <a:ext cx="381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44EF11-4AE9-38EE-C02C-4EE871626F3F}"/>
              </a:ext>
            </a:extLst>
          </p:cNvPr>
          <p:cNvSpPr txBox="1"/>
          <p:nvPr/>
        </p:nvSpPr>
        <p:spPr>
          <a:xfrm>
            <a:off x="5791200" y="1371600"/>
            <a:ext cx="5791200" cy="1631216"/>
          </a:xfrm>
          <a:prstGeom prst="rect">
            <a:avLst/>
          </a:prstGeom>
          <a:noFill/>
        </p:spPr>
        <p:txBody>
          <a:bodyPr wrap="square" rtlCol="0">
            <a:spAutoFit/>
          </a:bodyPr>
          <a:lstStyle/>
          <a:p>
            <a:r>
              <a:rPr lang="vi-VN" sz="2000" dirty="0">
                <a:latin typeface="Calibri" panose="020F0502020204030204" pitchFamily="34" charset="0"/>
                <a:ea typeface="Calibri" panose="020F0502020204030204" pitchFamily="34" charset="0"/>
                <a:cs typeface="Calibri" panose="020F0502020204030204" pitchFamily="34" charset="0"/>
              </a:rPr>
              <a:t>MySQL là một hệ quản trị cơ sở dữ liệu mã nguồn mở được sử dụng rộng rãi trên toàn thế giới. Với khả năng lưu trữ và xử lý dữ liệu, MySQL đang dần trở thành công cụ quan trọng trong ứng dụng web và các dự án phần mềm</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29190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3"/>
          <p:cNvSpPr/>
          <p:nvPr/>
        </p:nvSpPr>
        <p:spPr bwMode="auto">
          <a:xfrm>
            <a:off x="4343400" y="1447800"/>
            <a:ext cx="3124200" cy="2971800"/>
          </a:xfrm>
          <a:prstGeom prst="roundRect">
            <a:avLst>
              <a:gd name="adj" fmla="val 13077"/>
            </a:avLst>
          </a:prstGeom>
          <a:solidFill>
            <a:schemeClr val="bg1"/>
          </a:solidFill>
          <a:ln>
            <a:solidFill>
              <a:schemeClr val="bg1"/>
            </a:solidFill>
          </a:ln>
        </p:spPr>
        <p:style>
          <a:lnRef idx="1">
            <a:schemeClr val="dk1"/>
          </a:lnRef>
          <a:fillRef idx="2">
            <a:schemeClr val="dk1"/>
          </a:fillRef>
          <a:effectRef idx="1">
            <a:schemeClr val="dk1"/>
          </a:effectRef>
          <a:fontRef idx="minor">
            <a:schemeClr val="dk1"/>
          </a:fontRef>
        </p:style>
        <p:txBody>
          <a:bodyPr anchor="ctr"/>
          <a:lstStyle/>
          <a:p>
            <a:pPr algn="ctr" rtl="0">
              <a:spcBef>
                <a:spcPts val="0"/>
              </a:spcBef>
              <a:spcAft>
                <a:spcPts val="0"/>
              </a:spcAft>
            </a:pPr>
            <a:endParaRPr lang="en-US" dirty="0"/>
          </a:p>
        </p:txBody>
      </p:sp>
      <p:sp>
        <p:nvSpPr>
          <p:cNvPr id="2" name="Rectangle: Rounded Corners 1">
            <a:extLst>
              <a:ext uri="{FF2B5EF4-FFF2-40B4-BE49-F238E27FC236}">
                <a16:creationId xmlns:a16="http://schemas.microsoft.com/office/drawing/2014/main" id="{2C21DE14-59A2-C783-162D-D8B0CF2B3CDF}"/>
              </a:ext>
            </a:extLst>
          </p:cNvPr>
          <p:cNvSpPr/>
          <p:nvPr/>
        </p:nvSpPr>
        <p:spPr>
          <a:xfrm>
            <a:off x="4686300" y="1778169"/>
            <a:ext cx="2438400" cy="22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59EDE9E-2925-C91A-BCF7-818CF2BC84E1}"/>
              </a:ext>
            </a:extLst>
          </p:cNvPr>
          <p:cNvSpPr/>
          <p:nvPr/>
        </p:nvSpPr>
        <p:spPr>
          <a:xfrm>
            <a:off x="5410200" y="1943100"/>
            <a:ext cx="990600" cy="9906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BDBA2D6E-9E96-E49A-C5E4-50BC135EA000}"/>
              </a:ext>
            </a:extLst>
          </p:cNvPr>
          <p:cNvSpPr txBox="1"/>
          <p:nvPr/>
        </p:nvSpPr>
        <p:spPr>
          <a:xfrm>
            <a:off x="5676900" y="1905506"/>
            <a:ext cx="457200"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3</a:t>
            </a:r>
          </a:p>
        </p:txBody>
      </p:sp>
      <p:sp>
        <p:nvSpPr>
          <p:cNvPr id="15" name="TextBox 14">
            <a:extLst>
              <a:ext uri="{FF2B5EF4-FFF2-40B4-BE49-F238E27FC236}">
                <a16:creationId xmlns:a16="http://schemas.microsoft.com/office/drawing/2014/main" id="{591FE4EB-5BF8-8521-3A02-2C80D74F58C9}"/>
              </a:ext>
            </a:extLst>
          </p:cNvPr>
          <p:cNvSpPr txBox="1"/>
          <p:nvPr/>
        </p:nvSpPr>
        <p:spPr>
          <a:xfrm>
            <a:off x="4686300" y="2971800"/>
            <a:ext cx="2438400" cy="1077218"/>
          </a:xfrm>
          <a:prstGeom prst="rect">
            <a:avLst/>
          </a:prstGeom>
          <a:noFill/>
        </p:spPr>
        <p:txBody>
          <a:bodyPr wrap="square" rtlCol="0">
            <a:spAutoFit/>
          </a:bodyPr>
          <a:lstStyle/>
          <a:p>
            <a:pPr algn="ct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Phân</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tích</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thiết</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rPr>
              <a:t>kế</a:t>
            </a: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110245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4" grpId="0"/>
      <p:bldP spid="15"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4172</TotalTime>
  <Words>875</Words>
  <Application>Microsoft Office PowerPoint</Application>
  <PresentationFormat>Widescreen</PresentationFormat>
  <Paragraphs>80</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Söhne</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Đức Phạm Trí</cp:lastModifiedBy>
  <cp:revision>166</cp:revision>
  <dcterms:created xsi:type="dcterms:W3CDTF">2006-08-16T00:00:00Z</dcterms:created>
  <dcterms:modified xsi:type="dcterms:W3CDTF">2024-05-29T00:47:05Z</dcterms:modified>
</cp:coreProperties>
</file>