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Josefin Sans" panose="020B0604020202020204" charset="0"/>
      <p:regular r:id="rId21"/>
    </p:embeddedFont>
    <p:embeddedFont>
      <p:font typeface="Josefin Sa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8406908" y="2363201"/>
            <a:ext cx="9179145" cy="4582855"/>
            <a:chOff x="0" y="0"/>
            <a:chExt cx="12238861" cy="6110473"/>
          </a:xfrm>
        </p:grpSpPr>
        <p:sp>
          <p:nvSpPr>
            <p:cNvPr id="3" name="TextBox 3"/>
            <p:cNvSpPr txBox="1"/>
            <p:nvPr/>
          </p:nvSpPr>
          <p:spPr>
            <a:xfrm>
              <a:off x="0" y="2895484"/>
              <a:ext cx="12238861" cy="3214989"/>
            </a:xfrm>
            <a:prstGeom prst="rect">
              <a:avLst/>
            </a:prstGeom>
          </p:spPr>
          <p:txBody>
            <a:bodyPr lIns="0" tIns="0" rIns="0" bIns="0" rtlCol="0" anchor="t">
              <a:spAutoFit/>
            </a:bodyPr>
            <a:lstStyle/>
            <a:p>
              <a:pPr>
                <a:lnSpc>
                  <a:spcPts val="9352"/>
                </a:lnSpc>
              </a:pPr>
              <a:r>
                <a:rPr lang="en-US" sz="8350">
                  <a:solidFill>
                    <a:srgbClr val="F7B4A7"/>
                  </a:solidFill>
                  <a:latin typeface="Josefin Sans Bold"/>
                </a:rPr>
                <a:t>LINEAR REGRESSION</a:t>
              </a:r>
            </a:p>
          </p:txBody>
        </p:sp>
        <p:sp>
          <p:nvSpPr>
            <p:cNvPr id="4" name="TextBox 4"/>
            <p:cNvSpPr txBox="1"/>
            <p:nvPr/>
          </p:nvSpPr>
          <p:spPr>
            <a:xfrm>
              <a:off x="0" y="-85725"/>
              <a:ext cx="12238861" cy="1638721"/>
            </a:xfrm>
            <a:prstGeom prst="rect">
              <a:avLst/>
            </a:prstGeom>
          </p:spPr>
          <p:txBody>
            <a:bodyPr lIns="0" tIns="0" rIns="0" bIns="0" rtlCol="0" anchor="t">
              <a:spAutoFit/>
            </a:bodyPr>
            <a:lstStyle/>
            <a:p>
              <a:pPr>
                <a:lnSpc>
                  <a:spcPts val="5004"/>
                </a:lnSpc>
              </a:pPr>
              <a:r>
                <a:rPr lang="en-US" sz="3574" spc="664">
                  <a:solidFill>
                    <a:srgbClr val="94DDDE"/>
                  </a:solidFill>
                  <a:latin typeface="Josefin Sans"/>
                </a:rPr>
                <a:t>MACHINE LEARNING FUNDAMENTALS</a:t>
              </a:r>
            </a:p>
          </p:txBody>
        </p:sp>
      </p:grpSp>
      <p:sp>
        <p:nvSpPr>
          <p:cNvPr id="5" name="Freeform 5"/>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11556496" y="1676400"/>
            <a:ext cx="6338112" cy="6384545"/>
          </a:xfrm>
          <a:custGeom>
            <a:avLst/>
            <a:gdLst/>
            <a:ahLst/>
            <a:cxnLst/>
            <a:rect l="l" t="t" r="r" b="b"/>
            <a:pathLst>
              <a:path w="6338112" h="6384545">
                <a:moveTo>
                  <a:pt x="0" y="0"/>
                </a:moveTo>
                <a:lnTo>
                  <a:pt x="6338112" y="0"/>
                </a:lnTo>
                <a:lnTo>
                  <a:pt x="6338112" y="6384545"/>
                </a:lnTo>
                <a:lnTo>
                  <a:pt x="0" y="63845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5375" y="4856702"/>
            <a:ext cx="2695142" cy="1595571"/>
            <a:chOff x="0" y="0"/>
            <a:chExt cx="1372933" cy="812800"/>
          </a:xfrm>
        </p:grpSpPr>
        <p:sp>
          <p:nvSpPr>
            <p:cNvPr id="4" name="Freeform 4"/>
            <p:cNvSpPr/>
            <p:nvPr/>
          </p:nvSpPr>
          <p:spPr>
            <a:xfrm>
              <a:off x="0" y="0"/>
              <a:ext cx="1372933" cy="812800"/>
            </a:xfrm>
            <a:custGeom>
              <a:avLst/>
              <a:gdLst/>
              <a:ahLst/>
              <a:cxnLst/>
              <a:rect l="l" t="t" r="r" b="b"/>
              <a:pathLst>
                <a:path w="1372933" h="812800">
                  <a:moveTo>
                    <a:pt x="1372933" y="406400"/>
                  </a:moveTo>
                  <a:lnTo>
                    <a:pt x="966533" y="0"/>
                  </a:lnTo>
                  <a:lnTo>
                    <a:pt x="966533" y="203200"/>
                  </a:lnTo>
                  <a:lnTo>
                    <a:pt x="0" y="203200"/>
                  </a:lnTo>
                  <a:lnTo>
                    <a:pt x="0" y="609600"/>
                  </a:lnTo>
                  <a:lnTo>
                    <a:pt x="966533" y="609600"/>
                  </a:lnTo>
                  <a:lnTo>
                    <a:pt x="966533" y="812800"/>
                  </a:lnTo>
                  <a:lnTo>
                    <a:pt x="1372933" y="406400"/>
                  </a:lnTo>
                  <a:close/>
                </a:path>
              </a:pathLst>
            </a:custGeom>
            <a:solidFill>
              <a:srgbClr val="94DDDE"/>
            </a:solidFill>
          </p:spPr>
        </p:sp>
        <p:sp>
          <p:nvSpPr>
            <p:cNvPr id="5" name="TextBox 5"/>
            <p:cNvSpPr txBox="1"/>
            <p:nvPr/>
          </p:nvSpPr>
          <p:spPr>
            <a:xfrm>
              <a:off x="0" y="136525"/>
              <a:ext cx="1271333" cy="473075"/>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025375" y="2922770"/>
            <a:ext cx="9317030" cy="1348891"/>
            <a:chOff x="0" y="0"/>
            <a:chExt cx="2453868" cy="355264"/>
          </a:xfrm>
        </p:grpSpPr>
        <p:sp>
          <p:nvSpPr>
            <p:cNvPr id="7" name="Freeform 7"/>
            <p:cNvSpPr/>
            <p:nvPr/>
          </p:nvSpPr>
          <p:spPr>
            <a:xfrm>
              <a:off x="0" y="0"/>
              <a:ext cx="2453868" cy="355264"/>
            </a:xfrm>
            <a:custGeom>
              <a:avLst/>
              <a:gdLst/>
              <a:ahLst/>
              <a:cxnLst/>
              <a:rect l="l" t="t" r="r" b="b"/>
              <a:pathLst>
                <a:path w="2453868" h="355264">
                  <a:moveTo>
                    <a:pt x="0" y="0"/>
                  </a:moveTo>
                  <a:lnTo>
                    <a:pt x="2453868" y="0"/>
                  </a:lnTo>
                  <a:lnTo>
                    <a:pt x="2453868" y="355264"/>
                  </a:lnTo>
                  <a:lnTo>
                    <a:pt x="0" y="355264"/>
                  </a:lnTo>
                  <a:close/>
                </a:path>
              </a:pathLst>
            </a:custGeom>
            <a:solidFill>
              <a:srgbClr val="94DDDE"/>
            </a:solidFill>
          </p:spPr>
        </p:sp>
        <p:sp>
          <p:nvSpPr>
            <p:cNvPr id="8" name="TextBox 8"/>
            <p:cNvSpPr txBox="1"/>
            <p:nvPr/>
          </p:nvSpPr>
          <p:spPr>
            <a:xfrm>
              <a:off x="0" y="-76200"/>
              <a:ext cx="2453868" cy="431464"/>
            </a:xfrm>
            <a:prstGeom prst="rect">
              <a:avLst/>
            </a:prstGeom>
          </p:spPr>
          <p:txBody>
            <a:bodyPr lIns="50800" tIns="50800" rIns="50800" bIns="50800" rtlCol="0" anchor="ctr"/>
            <a:lstStyle/>
            <a:p>
              <a:pPr marL="690876" lvl="1" indent="-345438">
                <a:lnSpc>
                  <a:spcPts val="4479"/>
                </a:lnSpc>
                <a:buFont typeface="Arial"/>
                <a:buChar char="•"/>
              </a:pPr>
              <a:r>
                <a:rPr lang="en-US" sz="3199">
                  <a:solidFill>
                    <a:srgbClr val="000000"/>
                  </a:solidFill>
                  <a:latin typeface="Josefin Sans"/>
                </a:rPr>
                <a:t>the zero derivative equation is equivalent to:</a:t>
              </a:r>
            </a:p>
          </p:txBody>
        </p:sp>
      </p:grpSp>
      <p:sp>
        <p:nvSpPr>
          <p:cNvPr id="9" name="Freeform 9"/>
          <p:cNvSpPr/>
          <p:nvPr/>
        </p:nvSpPr>
        <p:spPr>
          <a:xfrm>
            <a:off x="4838196" y="4714030"/>
            <a:ext cx="5087721" cy="1880915"/>
          </a:xfrm>
          <a:custGeom>
            <a:avLst/>
            <a:gdLst/>
            <a:ahLst/>
            <a:cxnLst/>
            <a:rect l="l" t="t" r="r" b="b"/>
            <a:pathLst>
              <a:path w="5087721" h="1880915">
                <a:moveTo>
                  <a:pt x="0" y="0"/>
                </a:moveTo>
                <a:lnTo>
                  <a:pt x="5087721" y="0"/>
                </a:lnTo>
                <a:lnTo>
                  <a:pt x="5087721" y="1880915"/>
                </a:lnTo>
                <a:lnTo>
                  <a:pt x="0" y="1880915"/>
                </a:lnTo>
                <a:lnTo>
                  <a:pt x="0" y="0"/>
                </a:lnTo>
                <a:close/>
              </a:path>
            </a:pathLst>
          </a:custGeom>
          <a:blipFill>
            <a:blip r:embed="rId4"/>
            <a:stretch>
              <a:fillRect/>
            </a:stretch>
          </a:blipFill>
        </p:spPr>
      </p:sp>
      <p:grpSp>
        <p:nvGrpSpPr>
          <p:cNvPr id="10" name="Group 10"/>
          <p:cNvGrpSpPr/>
          <p:nvPr/>
        </p:nvGrpSpPr>
        <p:grpSpPr>
          <a:xfrm>
            <a:off x="812493" y="7149201"/>
            <a:ext cx="4210739" cy="1707228"/>
            <a:chOff x="0" y="0"/>
            <a:chExt cx="1109001" cy="449640"/>
          </a:xfrm>
        </p:grpSpPr>
        <p:sp>
          <p:nvSpPr>
            <p:cNvPr id="11" name="Freeform 11"/>
            <p:cNvSpPr/>
            <p:nvPr/>
          </p:nvSpPr>
          <p:spPr>
            <a:xfrm>
              <a:off x="0" y="0"/>
              <a:ext cx="1109001" cy="449640"/>
            </a:xfrm>
            <a:custGeom>
              <a:avLst/>
              <a:gdLst/>
              <a:ahLst/>
              <a:cxnLst/>
              <a:rect l="l" t="t" r="r" b="b"/>
              <a:pathLst>
                <a:path w="1109001" h="449640">
                  <a:moveTo>
                    <a:pt x="0" y="0"/>
                  </a:moveTo>
                  <a:lnTo>
                    <a:pt x="1109001" y="0"/>
                  </a:lnTo>
                  <a:lnTo>
                    <a:pt x="1109001" y="449640"/>
                  </a:lnTo>
                  <a:lnTo>
                    <a:pt x="0" y="449640"/>
                  </a:lnTo>
                  <a:close/>
                </a:path>
              </a:pathLst>
            </a:custGeom>
            <a:solidFill>
              <a:srgbClr val="94DDDE"/>
            </a:solidFill>
          </p:spPr>
        </p:sp>
        <p:sp>
          <p:nvSpPr>
            <p:cNvPr id="12" name="TextBox 12"/>
            <p:cNvSpPr txBox="1"/>
            <p:nvPr/>
          </p:nvSpPr>
          <p:spPr>
            <a:xfrm>
              <a:off x="0" y="-66675"/>
              <a:ext cx="1109001" cy="516315"/>
            </a:xfrm>
            <a:prstGeom prst="rect">
              <a:avLst/>
            </a:prstGeom>
          </p:spPr>
          <p:txBody>
            <a:bodyPr lIns="50800" tIns="50800" rIns="50800" bIns="50800" rtlCol="0" anchor="ctr"/>
            <a:lstStyle/>
            <a:p>
              <a:pPr>
                <a:lnSpc>
                  <a:spcPts val="4899"/>
                </a:lnSpc>
              </a:pPr>
              <a:r>
                <a:rPr lang="en-US" sz="3499">
                  <a:solidFill>
                    <a:srgbClr val="000000"/>
                  </a:solidFill>
                  <a:latin typeface="Josefin Sans"/>
                </a:rPr>
                <a:t>Call A = </a:t>
              </a:r>
            </a:p>
          </p:txBody>
        </p:sp>
      </p:grpSp>
      <p:sp>
        <p:nvSpPr>
          <p:cNvPr id="13" name="Freeform 13"/>
          <p:cNvSpPr/>
          <p:nvPr/>
        </p:nvSpPr>
        <p:spPr>
          <a:xfrm>
            <a:off x="2917862" y="7500526"/>
            <a:ext cx="1181481" cy="843915"/>
          </a:xfrm>
          <a:custGeom>
            <a:avLst/>
            <a:gdLst/>
            <a:ahLst/>
            <a:cxnLst/>
            <a:rect l="l" t="t" r="r" b="b"/>
            <a:pathLst>
              <a:path w="1181481" h="843915">
                <a:moveTo>
                  <a:pt x="0" y="0"/>
                </a:moveTo>
                <a:lnTo>
                  <a:pt x="1181481" y="0"/>
                </a:lnTo>
                <a:lnTo>
                  <a:pt x="1181481" y="843915"/>
                </a:lnTo>
                <a:lnTo>
                  <a:pt x="0" y="843915"/>
                </a:lnTo>
                <a:lnTo>
                  <a:pt x="0" y="0"/>
                </a:lnTo>
                <a:close/>
              </a:path>
            </a:pathLst>
          </a:custGeom>
          <a:blipFill>
            <a:blip r:embed="rId5"/>
            <a:stretch>
              <a:fillRect/>
            </a:stretch>
          </a:blipFill>
        </p:spPr>
      </p:sp>
      <p:sp>
        <p:nvSpPr>
          <p:cNvPr id="14" name="TextBox 14"/>
          <p:cNvSpPr txBox="1"/>
          <p:nvPr/>
        </p:nvSpPr>
        <p:spPr>
          <a:xfrm>
            <a:off x="1810617" y="361950"/>
            <a:ext cx="16230600" cy="1314450"/>
          </a:xfrm>
          <a:prstGeom prst="rect">
            <a:avLst/>
          </a:prstGeom>
        </p:spPr>
        <p:txBody>
          <a:bodyPr lIns="0" tIns="0" rIns="0" bIns="0" rtlCol="0" anchor="t">
            <a:spAutoFit/>
          </a:bodyPr>
          <a:lstStyle/>
          <a:p>
            <a:pPr>
              <a:lnSpc>
                <a:spcPts val="10200"/>
              </a:lnSpc>
            </a:pPr>
            <a:r>
              <a:rPr lang="en-US" sz="8500">
                <a:solidFill>
                  <a:srgbClr val="F7B4A7"/>
                </a:solidFill>
                <a:latin typeface="Josefin Sans Bold"/>
              </a:rPr>
              <a:t>MATHEMATICAL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11556496" y="1676400"/>
            <a:ext cx="6338112" cy="6384545"/>
          </a:xfrm>
          <a:custGeom>
            <a:avLst/>
            <a:gdLst/>
            <a:ahLst/>
            <a:cxnLst/>
            <a:rect l="l" t="t" r="r" b="b"/>
            <a:pathLst>
              <a:path w="6338112" h="6384545">
                <a:moveTo>
                  <a:pt x="0" y="0"/>
                </a:moveTo>
                <a:lnTo>
                  <a:pt x="6338112" y="0"/>
                </a:lnTo>
                <a:lnTo>
                  <a:pt x="6338112" y="6384545"/>
                </a:lnTo>
                <a:lnTo>
                  <a:pt x="0" y="63845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84423" y="4280437"/>
            <a:ext cx="3177129" cy="1823742"/>
            <a:chOff x="0" y="0"/>
            <a:chExt cx="1618462" cy="929033"/>
          </a:xfrm>
        </p:grpSpPr>
        <p:sp>
          <p:nvSpPr>
            <p:cNvPr id="4" name="Freeform 4"/>
            <p:cNvSpPr/>
            <p:nvPr/>
          </p:nvSpPr>
          <p:spPr>
            <a:xfrm>
              <a:off x="0" y="0"/>
              <a:ext cx="1618462" cy="929033"/>
            </a:xfrm>
            <a:custGeom>
              <a:avLst/>
              <a:gdLst/>
              <a:ahLst/>
              <a:cxnLst/>
              <a:rect l="l" t="t" r="r" b="b"/>
              <a:pathLst>
                <a:path w="1618462" h="929033">
                  <a:moveTo>
                    <a:pt x="1618462" y="464516"/>
                  </a:moveTo>
                  <a:lnTo>
                    <a:pt x="1212062" y="0"/>
                  </a:lnTo>
                  <a:lnTo>
                    <a:pt x="1212062" y="203200"/>
                  </a:lnTo>
                  <a:lnTo>
                    <a:pt x="0" y="203200"/>
                  </a:lnTo>
                  <a:lnTo>
                    <a:pt x="0" y="725833"/>
                  </a:lnTo>
                  <a:lnTo>
                    <a:pt x="1212062" y="725833"/>
                  </a:lnTo>
                  <a:lnTo>
                    <a:pt x="1212062" y="929033"/>
                  </a:lnTo>
                  <a:lnTo>
                    <a:pt x="1618462" y="464516"/>
                  </a:lnTo>
                  <a:close/>
                </a:path>
              </a:pathLst>
            </a:custGeom>
            <a:solidFill>
              <a:srgbClr val="94DDDE"/>
            </a:solidFill>
          </p:spPr>
        </p:sp>
        <p:sp>
          <p:nvSpPr>
            <p:cNvPr id="5" name="TextBox 5"/>
            <p:cNvSpPr txBox="1"/>
            <p:nvPr/>
          </p:nvSpPr>
          <p:spPr>
            <a:xfrm>
              <a:off x="0" y="136525"/>
              <a:ext cx="1516862" cy="589308"/>
            </a:xfrm>
            <a:prstGeom prst="rect">
              <a:avLst/>
            </a:prstGeom>
          </p:spPr>
          <p:txBody>
            <a:bodyPr lIns="50800" tIns="50800" rIns="50800" bIns="50800" rtlCol="0" anchor="ctr"/>
            <a:lstStyle/>
            <a:p>
              <a:pPr algn="ctr">
                <a:lnSpc>
                  <a:spcPts val="3359"/>
                </a:lnSpc>
              </a:pPr>
              <a:r>
                <a:rPr lang="en-US" sz="2400">
                  <a:solidFill>
                    <a:srgbClr val="000000"/>
                  </a:solidFill>
                  <a:latin typeface="Josefin Sans Bold"/>
                </a:rPr>
                <a:t>the equation have unique solution:</a:t>
              </a:r>
            </a:p>
          </p:txBody>
        </p:sp>
      </p:grpSp>
      <p:grpSp>
        <p:nvGrpSpPr>
          <p:cNvPr id="6" name="Group 6"/>
          <p:cNvGrpSpPr/>
          <p:nvPr/>
        </p:nvGrpSpPr>
        <p:grpSpPr>
          <a:xfrm>
            <a:off x="1028700" y="1838087"/>
            <a:ext cx="9615403" cy="1967902"/>
            <a:chOff x="0" y="0"/>
            <a:chExt cx="2532452" cy="518295"/>
          </a:xfrm>
        </p:grpSpPr>
        <p:sp>
          <p:nvSpPr>
            <p:cNvPr id="7" name="Freeform 7"/>
            <p:cNvSpPr/>
            <p:nvPr/>
          </p:nvSpPr>
          <p:spPr>
            <a:xfrm>
              <a:off x="0" y="0"/>
              <a:ext cx="2532452" cy="518295"/>
            </a:xfrm>
            <a:custGeom>
              <a:avLst/>
              <a:gdLst/>
              <a:ahLst/>
              <a:cxnLst/>
              <a:rect l="l" t="t" r="r" b="b"/>
              <a:pathLst>
                <a:path w="2532452" h="518295">
                  <a:moveTo>
                    <a:pt x="0" y="0"/>
                  </a:moveTo>
                  <a:lnTo>
                    <a:pt x="2532452" y="0"/>
                  </a:lnTo>
                  <a:lnTo>
                    <a:pt x="2532452" y="518295"/>
                  </a:lnTo>
                  <a:lnTo>
                    <a:pt x="0" y="518295"/>
                  </a:lnTo>
                  <a:close/>
                </a:path>
              </a:pathLst>
            </a:custGeom>
            <a:solidFill>
              <a:srgbClr val="94DDDE"/>
            </a:solidFill>
          </p:spPr>
        </p:sp>
        <p:sp>
          <p:nvSpPr>
            <p:cNvPr id="8" name="TextBox 8"/>
            <p:cNvSpPr txBox="1"/>
            <p:nvPr/>
          </p:nvSpPr>
          <p:spPr>
            <a:xfrm>
              <a:off x="0" y="-76200"/>
              <a:ext cx="2532452" cy="594495"/>
            </a:xfrm>
            <a:prstGeom prst="rect">
              <a:avLst/>
            </a:prstGeom>
          </p:spPr>
          <p:txBody>
            <a:bodyPr lIns="50800" tIns="50800" rIns="50800" bIns="50800" rtlCol="0" anchor="ctr"/>
            <a:lstStyle/>
            <a:p>
              <a:pPr marL="690876" lvl="1" indent="-345438">
                <a:lnSpc>
                  <a:spcPts val="4479"/>
                </a:lnSpc>
                <a:buFont typeface="Arial"/>
                <a:buChar char="•"/>
              </a:pPr>
              <a:r>
                <a:rPr lang="en-US" sz="3199" dirty="0">
                  <a:solidFill>
                    <a:srgbClr val="000000"/>
                  </a:solidFill>
                  <a:latin typeface="Josefin Sans"/>
                </a:rPr>
                <a:t>Skip some complicated </a:t>
              </a:r>
              <a:r>
                <a:rPr lang="en-US" sz="3199" dirty="0" err="1">
                  <a:solidFill>
                    <a:srgbClr val="000000"/>
                  </a:solidFill>
                  <a:latin typeface="Josefin Sans"/>
                </a:rPr>
                <a:t>tranformations</a:t>
              </a:r>
              <a:r>
                <a:rPr lang="en-US" sz="3199" dirty="0">
                  <a:solidFill>
                    <a:srgbClr val="000000"/>
                  </a:solidFill>
                  <a:latin typeface="Josefin Sans"/>
                </a:rPr>
                <a:t>. We will infer the solution of the equation.</a:t>
              </a:r>
            </a:p>
            <a:p>
              <a:pPr marL="690876" lvl="1" indent="-345438">
                <a:lnSpc>
                  <a:spcPts val="4479"/>
                </a:lnSpc>
                <a:buFont typeface="Arial"/>
                <a:buChar char="•"/>
              </a:pPr>
              <a:r>
                <a:rPr lang="en-US" sz="3199" dirty="0">
                  <a:solidFill>
                    <a:srgbClr val="000000"/>
                  </a:solidFill>
                  <a:latin typeface="Josefin Sans"/>
                </a:rPr>
                <a:t>If A is an invertible matrix:</a:t>
              </a:r>
            </a:p>
          </p:txBody>
        </p:sp>
      </p:grpSp>
      <p:sp>
        <p:nvSpPr>
          <p:cNvPr id="9" name="Freeform 9"/>
          <p:cNvSpPr/>
          <p:nvPr/>
        </p:nvSpPr>
        <p:spPr>
          <a:xfrm>
            <a:off x="4796384" y="4391970"/>
            <a:ext cx="4904720" cy="1503059"/>
          </a:xfrm>
          <a:custGeom>
            <a:avLst/>
            <a:gdLst/>
            <a:ahLst/>
            <a:cxnLst/>
            <a:rect l="l" t="t" r="r" b="b"/>
            <a:pathLst>
              <a:path w="4904720" h="1503059">
                <a:moveTo>
                  <a:pt x="0" y="0"/>
                </a:moveTo>
                <a:lnTo>
                  <a:pt x="4904720" y="0"/>
                </a:lnTo>
                <a:lnTo>
                  <a:pt x="4904720" y="1503060"/>
                </a:lnTo>
                <a:lnTo>
                  <a:pt x="0" y="1503060"/>
                </a:lnTo>
                <a:lnTo>
                  <a:pt x="0" y="0"/>
                </a:lnTo>
                <a:close/>
              </a:path>
            </a:pathLst>
          </a:custGeom>
          <a:blipFill>
            <a:blip r:embed="rId4"/>
            <a:stretch>
              <a:fillRect/>
            </a:stretch>
          </a:blipFill>
        </p:spPr>
      </p:sp>
      <p:grpSp>
        <p:nvGrpSpPr>
          <p:cNvPr id="10" name="Group 10"/>
          <p:cNvGrpSpPr/>
          <p:nvPr/>
        </p:nvGrpSpPr>
        <p:grpSpPr>
          <a:xfrm>
            <a:off x="1156770" y="6564217"/>
            <a:ext cx="8769147" cy="922932"/>
            <a:chOff x="0" y="0"/>
            <a:chExt cx="2309570" cy="243077"/>
          </a:xfrm>
        </p:grpSpPr>
        <p:sp>
          <p:nvSpPr>
            <p:cNvPr id="11" name="Freeform 11"/>
            <p:cNvSpPr/>
            <p:nvPr/>
          </p:nvSpPr>
          <p:spPr>
            <a:xfrm>
              <a:off x="0" y="0"/>
              <a:ext cx="2309569" cy="243077"/>
            </a:xfrm>
            <a:custGeom>
              <a:avLst/>
              <a:gdLst/>
              <a:ahLst/>
              <a:cxnLst/>
              <a:rect l="l" t="t" r="r" b="b"/>
              <a:pathLst>
                <a:path w="2309569" h="243077">
                  <a:moveTo>
                    <a:pt x="0" y="0"/>
                  </a:moveTo>
                  <a:lnTo>
                    <a:pt x="2309569" y="0"/>
                  </a:lnTo>
                  <a:lnTo>
                    <a:pt x="2309569" y="243077"/>
                  </a:lnTo>
                  <a:lnTo>
                    <a:pt x="0" y="243077"/>
                  </a:lnTo>
                  <a:close/>
                </a:path>
              </a:pathLst>
            </a:custGeom>
            <a:solidFill>
              <a:srgbClr val="94DDDE"/>
            </a:solidFill>
          </p:spPr>
        </p:sp>
        <p:sp>
          <p:nvSpPr>
            <p:cNvPr id="12" name="TextBox 12"/>
            <p:cNvSpPr txBox="1"/>
            <p:nvPr/>
          </p:nvSpPr>
          <p:spPr>
            <a:xfrm>
              <a:off x="0" y="-76200"/>
              <a:ext cx="2309570" cy="319277"/>
            </a:xfrm>
            <a:prstGeom prst="rect">
              <a:avLst/>
            </a:prstGeom>
          </p:spPr>
          <p:txBody>
            <a:bodyPr lIns="50800" tIns="50800" rIns="50800" bIns="50800" rtlCol="0" anchor="ctr"/>
            <a:lstStyle/>
            <a:p>
              <a:pPr marL="690876" lvl="1" indent="-345438">
                <a:lnSpc>
                  <a:spcPts val="4479"/>
                </a:lnSpc>
                <a:buFont typeface="Arial"/>
                <a:buChar char="•"/>
              </a:pPr>
              <a:r>
                <a:rPr lang="en-US" sz="3199" dirty="0">
                  <a:solidFill>
                    <a:srgbClr val="000000"/>
                  </a:solidFill>
                  <a:latin typeface="Josefin Sans"/>
                </a:rPr>
                <a:t>If A is not an invertible matrix:</a:t>
              </a:r>
            </a:p>
          </p:txBody>
        </p:sp>
      </p:grpSp>
      <p:grpSp>
        <p:nvGrpSpPr>
          <p:cNvPr id="13" name="Group 13"/>
          <p:cNvGrpSpPr/>
          <p:nvPr/>
        </p:nvGrpSpPr>
        <p:grpSpPr>
          <a:xfrm>
            <a:off x="488910" y="7631580"/>
            <a:ext cx="3177129" cy="1823742"/>
            <a:chOff x="0" y="0"/>
            <a:chExt cx="1618462" cy="929033"/>
          </a:xfrm>
        </p:grpSpPr>
        <p:sp>
          <p:nvSpPr>
            <p:cNvPr id="14" name="Freeform 14"/>
            <p:cNvSpPr/>
            <p:nvPr/>
          </p:nvSpPr>
          <p:spPr>
            <a:xfrm>
              <a:off x="0" y="0"/>
              <a:ext cx="1618462" cy="929033"/>
            </a:xfrm>
            <a:custGeom>
              <a:avLst/>
              <a:gdLst/>
              <a:ahLst/>
              <a:cxnLst/>
              <a:rect l="l" t="t" r="r" b="b"/>
              <a:pathLst>
                <a:path w="1618462" h="929033">
                  <a:moveTo>
                    <a:pt x="1618462" y="464516"/>
                  </a:moveTo>
                  <a:lnTo>
                    <a:pt x="1212062" y="0"/>
                  </a:lnTo>
                  <a:lnTo>
                    <a:pt x="1212062" y="203200"/>
                  </a:lnTo>
                  <a:lnTo>
                    <a:pt x="0" y="203200"/>
                  </a:lnTo>
                  <a:lnTo>
                    <a:pt x="0" y="725833"/>
                  </a:lnTo>
                  <a:lnTo>
                    <a:pt x="1212062" y="725833"/>
                  </a:lnTo>
                  <a:lnTo>
                    <a:pt x="1212062" y="929033"/>
                  </a:lnTo>
                  <a:lnTo>
                    <a:pt x="1618462" y="464516"/>
                  </a:lnTo>
                  <a:close/>
                </a:path>
              </a:pathLst>
            </a:custGeom>
            <a:solidFill>
              <a:srgbClr val="94DDDE"/>
            </a:solidFill>
          </p:spPr>
        </p:sp>
        <p:sp>
          <p:nvSpPr>
            <p:cNvPr id="15" name="TextBox 15"/>
            <p:cNvSpPr txBox="1"/>
            <p:nvPr/>
          </p:nvSpPr>
          <p:spPr>
            <a:xfrm>
              <a:off x="0" y="136525"/>
              <a:ext cx="1516862" cy="589308"/>
            </a:xfrm>
            <a:prstGeom prst="rect">
              <a:avLst/>
            </a:prstGeom>
          </p:spPr>
          <p:txBody>
            <a:bodyPr lIns="50800" tIns="50800" rIns="50800" bIns="50800" rtlCol="0" anchor="ctr"/>
            <a:lstStyle/>
            <a:p>
              <a:pPr algn="ctr">
                <a:lnSpc>
                  <a:spcPts val="3359"/>
                </a:lnSpc>
              </a:pPr>
              <a:r>
                <a:rPr lang="en-US" sz="2400">
                  <a:solidFill>
                    <a:srgbClr val="000000"/>
                  </a:solidFill>
                  <a:latin typeface="Josefin Sans Bold"/>
                </a:rPr>
                <a:t>solution of equation:</a:t>
              </a:r>
            </a:p>
          </p:txBody>
        </p:sp>
      </p:grpSp>
      <p:sp>
        <p:nvSpPr>
          <p:cNvPr id="16" name="Freeform 16"/>
          <p:cNvSpPr/>
          <p:nvPr/>
        </p:nvSpPr>
        <p:spPr>
          <a:xfrm>
            <a:off x="4304214" y="7946468"/>
            <a:ext cx="6615751" cy="1193967"/>
          </a:xfrm>
          <a:custGeom>
            <a:avLst/>
            <a:gdLst/>
            <a:ahLst/>
            <a:cxnLst/>
            <a:rect l="l" t="t" r="r" b="b"/>
            <a:pathLst>
              <a:path w="6615751" h="1193967">
                <a:moveTo>
                  <a:pt x="0" y="0"/>
                </a:moveTo>
                <a:lnTo>
                  <a:pt x="6615751" y="0"/>
                </a:lnTo>
                <a:lnTo>
                  <a:pt x="6615751" y="1193967"/>
                </a:lnTo>
                <a:lnTo>
                  <a:pt x="0" y="1193967"/>
                </a:lnTo>
                <a:lnTo>
                  <a:pt x="0" y="0"/>
                </a:lnTo>
                <a:close/>
              </a:path>
            </a:pathLst>
          </a:custGeom>
          <a:blipFill>
            <a:blip r:embed="rId5"/>
            <a:stretch>
              <a:fillRect/>
            </a:stretch>
          </a:blipFill>
        </p:spPr>
      </p:sp>
      <p:sp>
        <p:nvSpPr>
          <p:cNvPr id="17" name="TextBox 17"/>
          <p:cNvSpPr txBox="1"/>
          <p:nvPr/>
        </p:nvSpPr>
        <p:spPr>
          <a:xfrm>
            <a:off x="1810617" y="361950"/>
            <a:ext cx="16230600" cy="1314450"/>
          </a:xfrm>
          <a:prstGeom prst="rect">
            <a:avLst/>
          </a:prstGeom>
        </p:spPr>
        <p:txBody>
          <a:bodyPr lIns="0" tIns="0" rIns="0" bIns="0" rtlCol="0" anchor="t">
            <a:spAutoFit/>
          </a:bodyPr>
          <a:lstStyle/>
          <a:p>
            <a:pPr>
              <a:lnSpc>
                <a:spcPts val="10200"/>
              </a:lnSpc>
            </a:pPr>
            <a:r>
              <a:rPr lang="en-US" sz="8500">
                <a:solidFill>
                  <a:srgbClr val="F7B4A7"/>
                </a:solidFill>
                <a:latin typeface="Josefin Sans Bold"/>
              </a:rPr>
              <a:t>MATHEMATICAL ANALYSIS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9788934" y="3108982"/>
            <a:ext cx="4180074" cy="4210698"/>
          </a:xfrm>
          <a:custGeom>
            <a:avLst/>
            <a:gdLst/>
            <a:ahLst/>
            <a:cxnLst/>
            <a:rect l="l" t="t" r="r" b="b"/>
            <a:pathLst>
              <a:path w="4180074" h="4210698">
                <a:moveTo>
                  <a:pt x="0" y="0"/>
                </a:moveTo>
                <a:lnTo>
                  <a:pt x="4180074" y="0"/>
                </a:lnTo>
                <a:lnTo>
                  <a:pt x="4180074" y="4210698"/>
                </a:lnTo>
                <a:lnTo>
                  <a:pt x="0" y="4210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77180" y="3108982"/>
            <a:ext cx="9231737" cy="4729283"/>
            <a:chOff x="0" y="0"/>
            <a:chExt cx="2431404" cy="1245572"/>
          </a:xfrm>
        </p:grpSpPr>
        <p:sp>
          <p:nvSpPr>
            <p:cNvPr id="4" name="Freeform 4"/>
            <p:cNvSpPr/>
            <p:nvPr/>
          </p:nvSpPr>
          <p:spPr>
            <a:xfrm>
              <a:off x="0" y="0"/>
              <a:ext cx="2431404" cy="1245572"/>
            </a:xfrm>
            <a:custGeom>
              <a:avLst/>
              <a:gdLst/>
              <a:ahLst/>
              <a:cxnLst/>
              <a:rect l="l" t="t" r="r" b="b"/>
              <a:pathLst>
                <a:path w="2431404" h="1245572">
                  <a:moveTo>
                    <a:pt x="0" y="0"/>
                  </a:moveTo>
                  <a:lnTo>
                    <a:pt x="2431404" y="0"/>
                  </a:lnTo>
                  <a:lnTo>
                    <a:pt x="2431404" y="1245572"/>
                  </a:lnTo>
                  <a:lnTo>
                    <a:pt x="0" y="1245572"/>
                  </a:lnTo>
                  <a:close/>
                </a:path>
              </a:pathLst>
            </a:custGeom>
            <a:solidFill>
              <a:srgbClr val="94DDDE"/>
            </a:solidFill>
          </p:spPr>
        </p:sp>
        <p:sp>
          <p:nvSpPr>
            <p:cNvPr id="5" name="TextBox 5"/>
            <p:cNvSpPr txBox="1"/>
            <p:nvPr/>
          </p:nvSpPr>
          <p:spPr>
            <a:xfrm>
              <a:off x="0" y="-114300"/>
              <a:ext cx="2431404" cy="1359872"/>
            </a:xfrm>
            <a:prstGeom prst="rect">
              <a:avLst/>
            </a:prstGeom>
          </p:spPr>
          <p:txBody>
            <a:bodyPr lIns="50800" tIns="50800" rIns="50800" bIns="50800" rtlCol="0" anchor="ctr"/>
            <a:lstStyle/>
            <a:p>
              <a:pPr marL="1036307" lvl="1" indent="-518154">
                <a:lnSpc>
                  <a:spcPts val="6719"/>
                </a:lnSpc>
                <a:buFont typeface="Arial"/>
                <a:buChar char="•"/>
              </a:pPr>
              <a:r>
                <a:rPr lang="en-US" sz="4799">
                  <a:solidFill>
                    <a:srgbClr val="000000"/>
                  </a:solidFill>
                  <a:latin typeface="Josefin Sans"/>
                </a:rPr>
                <a:t>Estimate a continuous value</a:t>
              </a:r>
            </a:p>
            <a:p>
              <a:pPr marL="1036307" lvl="1" indent="-518154">
                <a:lnSpc>
                  <a:spcPts val="6719"/>
                </a:lnSpc>
                <a:buFont typeface="Arial"/>
                <a:buChar char="•"/>
              </a:pPr>
              <a:r>
                <a:rPr lang="en-US" sz="4799">
                  <a:solidFill>
                    <a:srgbClr val="000000"/>
                  </a:solidFill>
                  <a:latin typeface="Josefin Sans"/>
                </a:rPr>
                <a:t>Sale forecasting</a:t>
              </a:r>
            </a:p>
            <a:p>
              <a:pPr marL="1036307" lvl="1" indent="-518154">
                <a:lnSpc>
                  <a:spcPts val="6719"/>
                </a:lnSpc>
                <a:buFont typeface="Arial"/>
                <a:buChar char="•"/>
              </a:pPr>
              <a:r>
                <a:rPr lang="en-US" sz="4799">
                  <a:solidFill>
                    <a:srgbClr val="000000"/>
                  </a:solidFill>
                  <a:latin typeface="Josefin Sans"/>
                </a:rPr>
                <a:t>Satisfaction analysic</a:t>
              </a:r>
            </a:p>
            <a:p>
              <a:pPr marL="1036307" lvl="1" indent="-518154">
                <a:lnSpc>
                  <a:spcPts val="6719"/>
                </a:lnSpc>
                <a:buFont typeface="Arial"/>
                <a:buChar char="•"/>
              </a:pPr>
              <a:r>
                <a:rPr lang="en-US" sz="4799">
                  <a:solidFill>
                    <a:srgbClr val="000000"/>
                  </a:solidFill>
                  <a:latin typeface="Josefin Sans"/>
                </a:rPr>
                <a:t>price estimation</a:t>
              </a:r>
            </a:p>
            <a:p>
              <a:pPr marL="1036307" lvl="1" indent="-518154">
                <a:lnSpc>
                  <a:spcPts val="6719"/>
                </a:lnSpc>
                <a:buFont typeface="Arial"/>
                <a:buChar char="•"/>
              </a:pPr>
              <a:r>
                <a:rPr lang="en-US" sz="4799">
                  <a:solidFill>
                    <a:srgbClr val="000000"/>
                  </a:solidFill>
                  <a:latin typeface="Josefin Sans"/>
                </a:rPr>
                <a:t>Employment income</a:t>
              </a:r>
            </a:p>
          </p:txBody>
        </p:sp>
      </p:grpSp>
      <p:sp>
        <p:nvSpPr>
          <p:cNvPr id="6" name="Freeform 6"/>
          <p:cNvSpPr/>
          <p:nvPr/>
        </p:nvSpPr>
        <p:spPr>
          <a:xfrm>
            <a:off x="13969008" y="3108982"/>
            <a:ext cx="4290920" cy="4227193"/>
          </a:xfrm>
          <a:custGeom>
            <a:avLst/>
            <a:gdLst/>
            <a:ahLst/>
            <a:cxnLst/>
            <a:rect l="l" t="t" r="r" b="b"/>
            <a:pathLst>
              <a:path w="4290920" h="4227193">
                <a:moveTo>
                  <a:pt x="0" y="0"/>
                </a:moveTo>
                <a:lnTo>
                  <a:pt x="4290920" y="0"/>
                </a:lnTo>
                <a:lnTo>
                  <a:pt x="4290920" y="4227193"/>
                </a:lnTo>
                <a:lnTo>
                  <a:pt x="0" y="4227193"/>
                </a:lnTo>
                <a:lnTo>
                  <a:pt x="0" y="0"/>
                </a:lnTo>
                <a:close/>
              </a:path>
            </a:pathLst>
          </a:custGeom>
          <a:blipFill>
            <a:blip r:embed="rId4"/>
            <a:stretch>
              <a:fillRect/>
            </a:stretch>
          </a:blipFill>
        </p:spPr>
      </p:sp>
      <p:sp>
        <p:nvSpPr>
          <p:cNvPr id="7" name="TextBox 7"/>
          <p:cNvSpPr txBox="1"/>
          <p:nvPr/>
        </p:nvSpPr>
        <p:spPr>
          <a:xfrm>
            <a:off x="4853375" y="361950"/>
            <a:ext cx="8581251" cy="1314450"/>
          </a:xfrm>
          <a:prstGeom prst="rect">
            <a:avLst/>
          </a:prstGeom>
        </p:spPr>
        <p:txBody>
          <a:bodyPr lIns="0" tIns="0" rIns="0" bIns="0" rtlCol="0" anchor="t">
            <a:spAutoFit/>
          </a:bodyPr>
          <a:lstStyle/>
          <a:p>
            <a:pPr>
              <a:lnSpc>
                <a:spcPts val="10200"/>
              </a:lnSpc>
            </a:pPr>
            <a:r>
              <a:rPr lang="en-US" sz="8500">
                <a:solidFill>
                  <a:srgbClr val="F7B4A7"/>
                </a:solidFill>
                <a:latin typeface="Josefin Sans Bold"/>
              </a:rPr>
              <a:t>APPLICATIONS</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97253"/>
            <a:ext cx="9231737" cy="5402171"/>
            <a:chOff x="0" y="0"/>
            <a:chExt cx="2431404" cy="1422794"/>
          </a:xfrm>
        </p:grpSpPr>
        <p:sp>
          <p:nvSpPr>
            <p:cNvPr id="3" name="Freeform 3"/>
            <p:cNvSpPr/>
            <p:nvPr/>
          </p:nvSpPr>
          <p:spPr>
            <a:xfrm>
              <a:off x="0" y="0"/>
              <a:ext cx="2431404" cy="1422794"/>
            </a:xfrm>
            <a:custGeom>
              <a:avLst/>
              <a:gdLst/>
              <a:ahLst/>
              <a:cxnLst/>
              <a:rect l="l" t="t" r="r" b="b"/>
              <a:pathLst>
                <a:path w="2431404" h="1422794">
                  <a:moveTo>
                    <a:pt x="0" y="0"/>
                  </a:moveTo>
                  <a:lnTo>
                    <a:pt x="2431404" y="0"/>
                  </a:lnTo>
                  <a:lnTo>
                    <a:pt x="2431404" y="1422794"/>
                  </a:lnTo>
                  <a:lnTo>
                    <a:pt x="0" y="1422794"/>
                  </a:lnTo>
                  <a:close/>
                </a:path>
              </a:pathLst>
            </a:custGeom>
            <a:solidFill>
              <a:srgbClr val="94DDDE"/>
            </a:solidFill>
          </p:spPr>
        </p:sp>
        <p:sp>
          <p:nvSpPr>
            <p:cNvPr id="4" name="TextBox 4"/>
            <p:cNvSpPr txBox="1"/>
            <p:nvPr/>
          </p:nvSpPr>
          <p:spPr>
            <a:xfrm>
              <a:off x="0" y="-114300"/>
              <a:ext cx="2431404" cy="1537094"/>
            </a:xfrm>
            <a:prstGeom prst="rect">
              <a:avLst/>
            </a:prstGeom>
          </p:spPr>
          <p:txBody>
            <a:bodyPr lIns="50800" tIns="50800" rIns="50800" bIns="50800" rtlCol="0" anchor="ctr"/>
            <a:lstStyle/>
            <a:p>
              <a:pPr marL="1036307" lvl="1" indent="-518154">
                <a:lnSpc>
                  <a:spcPts val="6719"/>
                </a:lnSpc>
                <a:buFont typeface="Arial"/>
                <a:buChar char="•"/>
              </a:pPr>
              <a:r>
                <a:rPr lang="en-US" sz="4799">
                  <a:solidFill>
                    <a:srgbClr val="000000"/>
                  </a:solidFill>
                  <a:latin typeface="Josefin Sans"/>
                </a:rPr>
                <a:t>Sometimes the linear assumption is not true in real problems.</a:t>
              </a:r>
            </a:p>
            <a:p>
              <a:pPr marL="1036307" lvl="1" indent="-518154">
                <a:lnSpc>
                  <a:spcPts val="6719"/>
                </a:lnSpc>
                <a:buFont typeface="Arial"/>
                <a:buChar char="•"/>
              </a:pPr>
              <a:r>
                <a:rPr lang="en-US" sz="4799">
                  <a:solidFill>
                    <a:srgbClr val="000000"/>
                  </a:solidFill>
                  <a:latin typeface="Josefin Sans"/>
                </a:rPr>
                <a:t>Having difficulty modeling complex problems.</a:t>
              </a:r>
            </a:p>
            <a:p>
              <a:pPr marL="1036307" lvl="1" indent="-518154">
                <a:lnSpc>
                  <a:spcPts val="6719"/>
                </a:lnSpc>
                <a:buFont typeface="Arial"/>
                <a:buChar char="•"/>
              </a:pPr>
              <a:r>
                <a:rPr lang="en-US" sz="4799">
                  <a:solidFill>
                    <a:srgbClr val="000000"/>
                  </a:solidFill>
                  <a:latin typeface="Josefin Sans"/>
                </a:rPr>
                <a:t>Sensitive with interference.</a:t>
              </a:r>
            </a:p>
          </p:txBody>
        </p:sp>
      </p:grpSp>
      <p:sp>
        <p:nvSpPr>
          <p:cNvPr id="5" name="TextBox 5"/>
          <p:cNvSpPr txBox="1"/>
          <p:nvPr/>
        </p:nvSpPr>
        <p:spPr>
          <a:xfrm>
            <a:off x="5418291" y="361950"/>
            <a:ext cx="8581251" cy="1314450"/>
          </a:xfrm>
          <a:prstGeom prst="rect">
            <a:avLst/>
          </a:prstGeom>
        </p:spPr>
        <p:txBody>
          <a:bodyPr lIns="0" tIns="0" rIns="0" bIns="0" rtlCol="0" anchor="t">
            <a:spAutoFit/>
          </a:bodyPr>
          <a:lstStyle/>
          <a:p>
            <a:pPr>
              <a:lnSpc>
                <a:spcPts val="10200"/>
              </a:lnSpc>
            </a:pPr>
            <a:r>
              <a:rPr lang="en-US" sz="8500">
                <a:solidFill>
                  <a:srgbClr val="F7B4A7"/>
                </a:solidFill>
                <a:latin typeface="Josefin Sans Bold"/>
              </a:rPr>
              <a:t>LIMITATIONS</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303645" y="2824817"/>
            <a:ext cx="8568633" cy="5692448"/>
          </a:xfrm>
          <a:custGeom>
            <a:avLst/>
            <a:gdLst/>
            <a:ahLst/>
            <a:cxnLst/>
            <a:rect l="l" t="t" r="r" b="b"/>
            <a:pathLst>
              <a:path w="8568633" h="5692448">
                <a:moveTo>
                  <a:pt x="0" y="0"/>
                </a:moveTo>
                <a:lnTo>
                  <a:pt x="8568633" y="0"/>
                </a:lnTo>
                <a:lnTo>
                  <a:pt x="8568633" y="5692448"/>
                </a:lnTo>
                <a:lnTo>
                  <a:pt x="0" y="5692448"/>
                </a:lnTo>
                <a:lnTo>
                  <a:pt x="0" y="0"/>
                </a:lnTo>
                <a:close/>
              </a:path>
            </a:pathLst>
          </a:custGeom>
          <a:blipFill>
            <a:blip r:embed="rId2"/>
            <a:stretch>
              <a:fillRect/>
            </a:stretch>
          </a:blipFill>
        </p:spPr>
        <p:txBody>
          <a:bodyPr/>
          <a:lstStyle/>
          <a:p>
            <a:endParaRPr lang="en-US" dirty="0"/>
          </a:p>
        </p:txBody>
      </p:sp>
      <p:sp>
        <p:nvSpPr>
          <p:cNvPr id="3" name="Freeform 3"/>
          <p:cNvSpPr/>
          <p:nvPr/>
        </p:nvSpPr>
        <p:spPr>
          <a:xfrm>
            <a:off x="9291683" y="2824817"/>
            <a:ext cx="8720795" cy="5685380"/>
          </a:xfrm>
          <a:custGeom>
            <a:avLst/>
            <a:gdLst/>
            <a:ahLst/>
            <a:cxnLst/>
            <a:rect l="l" t="t" r="r" b="b"/>
            <a:pathLst>
              <a:path w="8720795" h="5685380">
                <a:moveTo>
                  <a:pt x="0" y="0"/>
                </a:moveTo>
                <a:lnTo>
                  <a:pt x="8720795" y="0"/>
                </a:lnTo>
                <a:lnTo>
                  <a:pt x="8720795" y="5685380"/>
                </a:lnTo>
                <a:lnTo>
                  <a:pt x="0" y="5685380"/>
                </a:lnTo>
                <a:lnTo>
                  <a:pt x="0" y="0"/>
                </a:lnTo>
                <a:close/>
              </a:path>
            </a:pathLst>
          </a:custGeom>
          <a:blipFill>
            <a:blip r:embed="rId3"/>
            <a:stretch>
              <a:fillRect/>
            </a:stretch>
          </a:blipFill>
        </p:spPr>
      </p:sp>
      <p:sp>
        <p:nvSpPr>
          <p:cNvPr id="4" name="TextBox 4"/>
          <p:cNvSpPr txBox="1"/>
          <p:nvPr/>
        </p:nvSpPr>
        <p:spPr>
          <a:xfrm>
            <a:off x="5418291" y="361950"/>
            <a:ext cx="8581251" cy="1314450"/>
          </a:xfrm>
          <a:prstGeom prst="rect">
            <a:avLst/>
          </a:prstGeom>
        </p:spPr>
        <p:txBody>
          <a:bodyPr lIns="0" tIns="0" rIns="0" bIns="0" rtlCol="0" anchor="t">
            <a:spAutoFit/>
          </a:bodyPr>
          <a:lstStyle/>
          <a:p>
            <a:pPr>
              <a:lnSpc>
                <a:spcPts val="10200"/>
              </a:lnSpc>
            </a:pPr>
            <a:r>
              <a:rPr lang="en-US" sz="8500">
                <a:solidFill>
                  <a:srgbClr val="F7B4A7"/>
                </a:solidFill>
                <a:latin typeface="Josefin Sans Bold"/>
              </a:rPr>
              <a:t>LIMITATIONS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5898430" y="3444586"/>
            <a:ext cx="6491139" cy="3397829"/>
            <a:chOff x="0" y="0"/>
            <a:chExt cx="1709601" cy="894901"/>
          </a:xfrm>
        </p:grpSpPr>
        <p:sp>
          <p:nvSpPr>
            <p:cNvPr id="3" name="Freeform 3"/>
            <p:cNvSpPr/>
            <p:nvPr/>
          </p:nvSpPr>
          <p:spPr>
            <a:xfrm>
              <a:off x="0" y="0"/>
              <a:ext cx="1709600" cy="894901"/>
            </a:xfrm>
            <a:custGeom>
              <a:avLst/>
              <a:gdLst/>
              <a:ahLst/>
              <a:cxnLst/>
              <a:rect l="l" t="t" r="r" b="b"/>
              <a:pathLst>
                <a:path w="1709600" h="894901">
                  <a:moveTo>
                    <a:pt x="854800" y="0"/>
                  </a:moveTo>
                  <a:cubicBezTo>
                    <a:pt x="382707" y="0"/>
                    <a:pt x="0" y="200331"/>
                    <a:pt x="0" y="447451"/>
                  </a:cubicBezTo>
                  <a:cubicBezTo>
                    <a:pt x="0" y="694571"/>
                    <a:pt x="382707" y="894901"/>
                    <a:pt x="854800" y="894901"/>
                  </a:cubicBezTo>
                  <a:cubicBezTo>
                    <a:pt x="1326893" y="894901"/>
                    <a:pt x="1709600" y="694571"/>
                    <a:pt x="1709600" y="447451"/>
                  </a:cubicBezTo>
                  <a:cubicBezTo>
                    <a:pt x="1709600" y="200331"/>
                    <a:pt x="1326893" y="0"/>
                    <a:pt x="854800" y="0"/>
                  </a:cubicBezTo>
                  <a:close/>
                </a:path>
              </a:pathLst>
            </a:custGeom>
            <a:solidFill>
              <a:srgbClr val="94DDDE"/>
            </a:solidFill>
          </p:spPr>
        </p:sp>
        <p:sp>
          <p:nvSpPr>
            <p:cNvPr id="4" name="TextBox 4"/>
            <p:cNvSpPr txBox="1"/>
            <p:nvPr/>
          </p:nvSpPr>
          <p:spPr>
            <a:xfrm>
              <a:off x="160275" y="-154228"/>
              <a:ext cx="1389050" cy="965232"/>
            </a:xfrm>
            <a:prstGeom prst="rect">
              <a:avLst/>
            </a:prstGeom>
          </p:spPr>
          <p:txBody>
            <a:bodyPr lIns="50800" tIns="50800" rIns="50800" bIns="50800" rtlCol="0" anchor="ctr"/>
            <a:lstStyle/>
            <a:p>
              <a:pPr algn="ctr">
                <a:lnSpc>
                  <a:spcPts val="16238"/>
                </a:lnSpc>
              </a:pPr>
              <a:r>
                <a:rPr lang="en-US" sz="11598">
                  <a:solidFill>
                    <a:srgbClr val="000000"/>
                  </a:solidFill>
                  <a:latin typeface="Josefin Sans Bold"/>
                </a:rPr>
                <a:t>END</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16135350" cy="990600"/>
          </a:xfrm>
          <a:prstGeom prst="rect">
            <a:avLst/>
          </a:prstGeom>
        </p:spPr>
        <p:txBody>
          <a:bodyPr lIns="0" tIns="0" rIns="0" bIns="0" rtlCol="0" anchor="t">
            <a:spAutoFit/>
          </a:bodyPr>
          <a:lstStyle/>
          <a:p>
            <a:pPr algn="ctr">
              <a:lnSpc>
                <a:spcPts val="7680"/>
              </a:lnSpc>
            </a:pPr>
            <a:r>
              <a:rPr lang="en-US" sz="6400">
                <a:solidFill>
                  <a:srgbClr val="2B4B82"/>
                </a:solidFill>
                <a:latin typeface="Josefin Sans Bold"/>
              </a:rPr>
              <a:t>CURRICULUM</a:t>
            </a:r>
          </a:p>
        </p:txBody>
      </p:sp>
      <p:grpSp>
        <p:nvGrpSpPr>
          <p:cNvPr id="3" name="Group 3"/>
          <p:cNvGrpSpPr/>
          <p:nvPr/>
        </p:nvGrpSpPr>
        <p:grpSpPr>
          <a:xfrm>
            <a:off x="4560810" y="3919265"/>
            <a:ext cx="4185417" cy="1996871"/>
            <a:chOff x="0" y="0"/>
            <a:chExt cx="5580557" cy="2662494"/>
          </a:xfrm>
        </p:grpSpPr>
        <p:sp>
          <p:nvSpPr>
            <p:cNvPr id="4" name="TextBox 4"/>
            <p:cNvSpPr txBox="1"/>
            <p:nvPr/>
          </p:nvSpPr>
          <p:spPr>
            <a:xfrm>
              <a:off x="0" y="-57150"/>
              <a:ext cx="5580557" cy="1270235"/>
            </a:xfrm>
            <a:prstGeom prst="rect">
              <a:avLst/>
            </a:prstGeom>
          </p:spPr>
          <p:txBody>
            <a:bodyPr lIns="0" tIns="0" rIns="0" bIns="0" rtlCol="0" anchor="t">
              <a:spAutoFit/>
            </a:bodyPr>
            <a:lstStyle/>
            <a:p>
              <a:pPr algn="ctr">
                <a:lnSpc>
                  <a:spcPts val="3919"/>
                </a:lnSpc>
              </a:pPr>
              <a:r>
                <a:rPr lang="en-US" sz="2800" spc="478">
                  <a:solidFill>
                    <a:srgbClr val="2B4B82"/>
                  </a:solidFill>
                  <a:latin typeface="Josefin Sans Bold"/>
                </a:rPr>
                <a:t>MATHEMMATICAL ANALYSIS</a:t>
              </a:r>
            </a:p>
          </p:txBody>
        </p:sp>
        <p:sp>
          <p:nvSpPr>
            <p:cNvPr id="5" name="TextBox 5"/>
            <p:cNvSpPr txBox="1"/>
            <p:nvPr/>
          </p:nvSpPr>
          <p:spPr>
            <a:xfrm>
              <a:off x="0" y="1550283"/>
              <a:ext cx="5580557" cy="1112211"/>
            </a:xfrm>
            <a:prstGeom prst="rect">
              <a:avLst/>
            </a:prstGeom>
          </p:spPr>
          <p:txBody>
            <a:bodyPr lIns="0" tIns="0" rIns="0" bIns="0" rtlCol="0" anchor="t">
              <a:spAutoFit/>
            </a:bodyPr>
            <a:lstStyle/>
            <a:p>
              <a:pPr algn="ctr">
                <a:lnSpc>
                  <a:spcPts val="3360"/>
                </a:lnSpc>
              </a:pPr>
              <a:r>
                <a:rPr lang="en-US" sz="2400">
                  <a:solidFill>
                    <a:srgbClr val="2B4B82"/>
                  </a:solidFill>
                  <a:latin typeface="Josefin Sans Bold"/>
                </a:rPr>
                <a:t>Mathematical formulas</a:t>
              </a:r>
            </a:p>
            <a:p>
              <a:pPr algn="ctr">
                <a:lnSpc>
                  <a:spcPts val="3359"/>
                </a:lnSpc>
              </a:pPr>
              <a:r>
                <a:rPr lang="en-US" sz="2400">
                  <a:solidFill>
                    <a:srgbClr val="2B4B82"/>
                  </a:solidFill>
                  <a:latin typeface="Josefin Sans Bold"/>
                </a:rPr>
                <a:t>and solutions of equations</a:t>
              </a:r>
            </a:p>
          </p:txBody>
        </p:sp>
      </p:grpSp>
      <p:grpSp>
        <p:nvGrpSpPr>
          <p:cNvPr id="6" name="Group 6"/>
          <p:cNvGrpSpPr/>
          <p:nvPr/>
        </p:nvGrpSpPr>
        <p:grpSpPr>
          <a:xfrm>
            <a:off x="0" y="3919265"/>
            <a:ext cx="3852198" cy="1924768"/>
            <a:chOff x="0" y="0"/>
            <a:chExt cx="5136264" cy="2566357"/>
          </a:xfrm>
        </p:grpSpPr>
        <p:sp>
          <p:nvSpPr>
            <p:cNvPr id="7" name="TextBox 7"/>
            <p:cNvSpPr txBox="1"/>
            <p:nvPr/>
          </p:nvSpPr>
          <p:spPr>
            <a:xfrm>
              <a:off x="0" y="-57150"/>
              <a:ext cx="5136264" cy="616279"/>
            </a:xfrm>
            <a:prstGeom prst="rect">
              <a:avLst/>
            </a:prstGeom>
          </p:spPr>
          <p:txBody>
            <a:bodyPr lIns="0" tIns="0" rIns="0" bIns="0" rtlCol="0" anchor="t">
              <a:spAutoFit/>
            </a:bodyPr>
            <a:lstStyle/>
            <a:p>
              <a:pPr algn="ctr">
                <a:lnSpc>
                  <a:spcPts val="3919"/>
                </a:lnSpc>
              </a:pPr>
              <a:r>
                <a:rPr lang="en-US" sz="2799" spc="478" dirty="0">
                  <a:solidFill>
                    <a:srgbClr val="2B4B82"/>
                  </a:solidFill>
                  <a:latin typeface="Josefin Sans Bold"/>
                </a:rPr>
                <a:t>INTRODUCTION</a:t>
              </a:r>
            </a:p>
          </p:txBody>
        </p:sp>
        <p:sp>
          <p:nvSpPr>
            <p:cNvPr id="8" name="TextBox 8"/>
            <p:cNvSpPr txBox="1"/>
            <p:nvPr/>
          </p:nvSpPr>
          <p:spPr>
            <a:xfrm>
              <a:off x="0" y="890738"/>
              <a:ext cx="5136264" cy="1675619"/>
            </a:xfrm>
            <a:prstGeom prst="rect">
              <a:avLst/>
            </a:prstGeom>
          </p:spPr>
          <p:txBody>
            <a:bodyPr lIns="0" tIns="0" rIns="0" bIns="0" rtlCol="0" anchor="t">
              <a:spAutoFit/>
            </a:bodyPr>
            <a:lstStyle/>
            <a:p>
              <a:pPr algn="ctr">
                <a:lnSpc>
                  <a:spcPts val="3360"/>
                </a:lnSpc>
              </a:pPr>
              <a:r>
                <a:rPr lang="en-US" sz="2400" dirty="0">
                  <a:solidFill>
                    <a:srgbClr val="2B4B82"/>
                  </a:solidFill>
                  <a:latin typeface="Josefin Sans Bold"/>
                </a:rPr>
                <a:t>Introduce the algorithm</a:t>
              </a:r>
            </a:p>
            <a:p>
              <a:pPr algn="ctr">
                <a:lnSpc>
                  <a:spcPts val="3360"/>
                </a:lnSpc>
              </a:pPr>
              <a:r>
                <a:rPr lang="en-US" sz="2400" dirty="0">
                  <a:solidFill>
                    <a:srgbClr val="2B4B82"/>
                  </a:solidFill>
                  <a:latin typeface="Josefin Sans Bold"/>
                </a:rPr>
                <a:t>and give corresponding</a:t>
              </a:r>
            </a:p>
            <a:p>
              <a:pPr algn="ctr">
                <a:lnSpc>
                  <a:spcPts val="3359"/>
                </a:lnSpc>
              </a:pPr>
              <a:r>
                <a:rPr lang="en-US" sz="2400" dirty="0">
                  <a:solidFill>
                    <a:srgbClr val="2B4B82"/>
                  </a:solidFill>
                  <a:latin typeface="Josefin Sans Bold"/>
                </a:rPr>
                <a:t>problem</a:t>
              </a:r>
            </a:p>
          </p:txBody>
        </p:sp>
      </p:grpSp>
      <p:grpSp>
        <p:nvGrpSpPr>
          <p:cNvPr id="9" name="Group 9"/>
          <p:cNvGrpSpPr/>
          <p:nvPr/>
        </p:nvGrpSpPr>
        <p:grpSpPr>
          <a:xfrm>
            <a:off x="14881528" y="3919265"/>
            <a:ext cx="3216890" cy="1506404"/>
            <a:chOff x="0" y="0"/>
            <a:chExt cx="4289187" cy="2008539"/>
          </a:xfrm>
        </p:grpSpPr>
        <p:sp>
          <p:nvSpPr>
            <p:cNvPr id="10" name="TextBox 10"/>
            <p:cNvSpPr txBox="1"/>
            <p:nvPr/>
          </p:nvSpPr>
          <p:spPr>
            <a:xfrm>
              <a:off x="0" y="-57150"/>
              <a:ext cx="4289187" cy="616279"/>
            </a:xfrm>
            <a:prstGeom prst="rect">
              <a:avLst/>
            </a:prstGeom>
          </p:spPr>
          <p:txBody>
            <a:bodyPr lIns="0" tIns="0" rIns="0" bIns="0" rtlCol="0" anchor="t">
              <a:spAutoFit/>
            </a:bodyPr>
            <a:lstStyle/>
            <a:p>
              <a:pPr algn="ctr">
                <a:lnSpc>
                  <a:spcPts val="3919"/>
                </a:lnSpc>
              </a:pPr>
              <a:r>
                <a:rPr lang="en-US" sz="2799" spc="478" dirty="0">
                  <a:solidFill>
                    <a:srgbClr val="2B4B82"/>
                  </a:solidFill>
                  <a:latin typeface="Josefin Sans Bold"/>
                </a:rPr>
                <a:t>LIMITATIONS</a:t>
              </a:r>
            </a:p>
          </p:txBody>
        </p:sp>
        <p:sp>
          <p:nvSpPr>
            <p:cNvPr id="11" name="TextBox 11"/>
            <p:cNvSpPr txBox="1"/>
            <p:nvPr/>
          </p:nvSpPr>
          <p:spPr>
            <a:xfrm>
              <a:off x="0" y="896327"/>
              <a:ext cx="4289187" cy="1112211"/>
            </a:xfrm>
            <a:prstGeom prst="rect">
              <a:avLst/>
            </a:prstGeom>
          </p:spPr>
          <p:txBody>
            <a:bodyPr lIns="0" tIns="0" rIns="0" bIns="0" rtlCol="0" anchor="t">
              <a:spAutoFit/>
            </a:bodyPr>
            <a:lstStyle/>
            <a:p>
              <a:pPr algn="ctr">
                <a:lnSpc>
                  <a:spcPts val="3359"/>
                </a:lnSpc>
              </a:pPr>
              <a:r>
                <a:rPr lang="en-US" sz="2400" dirty="0">
                  <a:solidFill>
                    <a:srgbClr val="2B4B82"/>
                  </a:solidFill>
                  <a:latin typeface="Josefin Sans Bold"/>
                </a:rPr>
                <a:t>Give some limitations of algorithm</a:t>
              </a:r>
            </a:p>
          </p:txBody>
        </p:sp>
      </p:grpSp>
      <p:grpSp>
        <p:nvGrpSpPr>
          <p:cNvPr id="12" name="Group 12"/>
          <p:cNvGrpSpPr/>
          <p:nvPr/>
        </p:nvGrpSpPr>
        <p:grpSpPr>
          <a:xfrm>
            <a:off x="9819897" y="3959929"/>
            <a:ext cx="3579368" cy="1506404"/>
            <a:chOff x="0" y="0"/>
            <a:chExt cx="4772491" cy="2008539"/>
          </a:xfrm>
        </p:grpSpPr>
        <p:sp>
          <p:nvSpPr>
            <p:cNvPr id="13" name="TextBox 13"/>
            <p:cNvSpPr txBox="1"/>
            <p:nvPr/>
          </p:nvSpPr>
          <p:spPr>
            <a:xfrm>
              <a:off x="0" y="-57150"/>
              <a:ext cx="4772491" cy="616279"/>
            </a:xfrm>
            <a:prstGeom prst="rect">
              <a:avLst/>
            </a:prstGeom>
          </p:spPr>
          <p:txBody>
            <a:bodyPr lIns="0" tIns="0" rIns="0" bIns="0" rtlCol="0" anchor="t">
              <a:spAutoFit/>
            </a:bodyPr>
            <a:lstStyle/>
            <a:p>
              <a:pPr algn="ctr">
                <a:lnSpc>
                  <a:spcPts val="3919"/>
                </a:lnSpc>
              </a:pPr>
              <a:r>
                <a:rPr lang="en-US" sz="2800" spc="478">
                  <a:solidFill>
                    <a:srgbClr val="2B4B82"/>
                  </a:solidFill>
                  <a:latin typeface="Josefin Sans Bold"/>
                </a:rPr>
                <a:t>APPLICATIONS</a:t>
              </a:r>
            </a:p>
          </p:txBody>
        </p:sp>
        <p:sp>
          <p:nvSpPr>
            <p:cNvPr id="14" name="TextBox 14"/>
            <p:cNvSpPr txBox="1"/>
            <p:nvPr/>
          </p:nvSpPr>
          <p:spPr>
            <a:xfrm>
              <a:off x="0" y="896327"/>
              <a:ext cx="4772491" cy="1112211"/>
            </a:xfrm>
            <a:prstGeom prst="rect">
              <a:avLst/>
            </a:prstGeom>
          </p:spPr>
          <p:txBody>
            <a:bodyPr lIns="0" tIns="0" rIns="0" bIns="0" rtlCol="0" anchor="t">
              <a:spAutoFit/>
            </a:bodyPr>
            <a:lstStyle/>
            <a:p>
              <a:pPr algn="ctr">
                <a:lnSpc>
                  <a:spcPts val="3359"/>
                </a:lnSpc>
              </a:pPr>
              <a:r>
                <a:rPr lang="en-US" sz="2400">
                  <a:solidFill>
                    <a:srgbClr val="2B4B82"/>
                  </a:solidFill>
                  <a:latin typeface="Josefin Sans Bold"/>
                </a:rPr>
                <a:t>Applications of algorithm in reality</a:t>
              </a:r>
            </a:p>
          </p:txBody>
        </p:sp>
      </p:grpSp>
      <p:grpSp>
        <p:nvGrpSpPr>
          <p:cNvPr id="15" name="Group 15"/>
          <p:cNvGrpSpPr/>
          <p:nvPr/>
        </p:nvGrpSpPr>
        <p:grpSpPr>
          <a:xfrm>
            <a:off x="1532800" y="3014566"/>
            <a:ext cx="15305542" cy="945363"/>
            <a:chOff x="0" y="0"/>
            <a:chExt cx="20407389" cy="1260484"/>
          </a:xfrm>
        </p:grpSpPr>
        <p:sp>
          <p:nvSpPr>
            <p:cNvPr id="16" name="TextBox 16"/>
            <p:cNvSpPr txBox="1"/>
            <p:nvPr/>
          </p:nvSpPr>
          <p:spPr>
            <a:xfrm>
              <a:off x="0" y="-123825"/>
              <a:ext cx="1134182" cy="1384309"/>
            </a:xfrm>
            <a:prstGeom prst="rect">
              <a:avLst/>
            </a:prstGeom>
          </p:spPr>
          <p:txBody>
            <a:bodyPr lIns="0" tIns="0" rIns="0" bIns="0" rtlCol="0" anchor="t">
              <a:spAutoFit/>
            </a:bodyPr>
            <a:lstStyle/>
            <a:p>
              <a:pPr algn="ctr">
                <a:lnSpc>
                  <a:spcPts val="8684"/>
                </a:lnSpc>
              </a:pPr>
              <a:r>
                <a:rPr lang="en-US" sz="6203" spc="1060">
                  <a:solidFill>
                    <a:srgbClr val="2B4B82"/>
                  </a:solidFill>
                  <a:latin typeface="Josefin Sans Bold"/>
                </a:rPr>
                <a:t>1</a:t>
              </a:r>
            </a:p>
          </p:txBody>
        </p:sp>
        <p:sp>
          <p:nvSpPr>
            <p:cNvPr id="17" name="TextBox 17"/>
            <p:cNvSpPr txBox="1"/>
            <p:nvPr/>
          </p:nvSpPr>
          <p:spPr>
            <a:xfrm>
              <a:off x="6450566" y="-123825"/>
              <a:ext cx="1134182" cy="1384309"/>
            </a:xfrm>
            <a:prstGeom prst="rect">
              <a:avLst/>
            </a:prstGeom>
          </p:spPr>
          <p:txBody>
            <a:bodyPr lIns="0" tIns="0" rIns="0" bIns="0" rtlCol="0" anchor="t">
              <a:spAutoFit/>
            </a:bodyPr>
            <a:lstStyle/>
            <a:p>
              <a:pPr algn="ctr">
                <a:lnSpc>
                  <a:spcPts val="8684"/>
                </a:lnSpc>
              </a:pPr>
              <a:r>
                <a:rPr lang="en-US" sz="6203" spc="1060">
                  <a:solidFill>
                    <a:srgbClr val="2B4B82"/>
                  </a:solidFill>
                  <a:latin typeface="Josefin Sans Bold"/>
                </a:rPr>
                <a:t>2</a:t>
              </a:r>
            </a:p>
          </p:txBody>
        </p:sp>
        <p:sp>
          <p:nvSpPr>
            <p:cNvPr id="18" name="TextBox 18"/>
            <p:cNvSpPr txBox="1"/>
            <p:nvPr/>
          </p:nvSpPr>
          <p:spPr>
            <a:xfrm>
              <a:off x="12585092" y="-123825"/>
              <a:ext cx="1134182" cy="1384309"/>
            </a:xfrm>
            <a:prstGeom prst="rect">
              <a:avLst/>
            </a:prstGeom>
          </p:spPr>
          <p:txBody>
            <a:bodyPr lIns="0" tIns="0" rIns="0" bIns="0" rtlCol="0" anchor="t">
              <a:spAutoFit/>
            </a:bodyPr>
            <a:lstStyle/>
            <a:p>
              <a:pPr algn="ctr">
                <a:lnSpc>
                  <a:spcPts val="8684"/>
                </a:lnSpc>
              </a:pPr>
              <a:r>
                <a:rPr lang="en-US" sz="6203" spc="1060">
                  <a:solidFill>
                    <a:srgbClr val="2B4B82"/>
                  </a:solidFill>
                  <a:latin typeface="Josefin Sans Bold"/>
                </a:rPr>
                <a:t>3</a:t>
              </a:r>
            </a:p>
          </p:txBody>
        </p:sp>
        <p:sp>
          <p:nvSpPr>
            <p:cNvPr id="19" name="TextBox 19"/>
            <p:cNvSpPr txBox="1"/>
            <p:nvPr/>
          </p:nvSpPr>
          <p:spPr>
            <a:xfrm>
              <a:off x="19273207" y="-123825"/>
              <a:ext cx="1134182" cy="1384309"/>
            </a:xfrm>
            <a:prstGeom prst="rect">
              <a:avLst/>
            </a:prstGeom>
          </p:spPr>
          <p:txBody>
            <a:bodyPr lIns="0" tIns="0" rIns="0" bIns="0" rtlCol="0" anchor="t">
              <a:spAutoFit/>
            </a:bodyPr>
            <a:lstStyle/>
            <a:p>
              <a:pPr algn="ctr">
                <a:lnSpc>
                  <a:spcPts val="8684"/>
                </a:lnSpc>
              </a:pPr>
              <a:r>
                <a:rPr lang="en-US" sz="6203" spc="1060">
                  <a:solidFill>
                    <a:srgbClr val="2B4B82"/>
                  </a:solidFill>
                  <a:latin typeface="Josefin Sans Bold"/>
                </a:rPr>
                <a:t>4</a:t>
              </a:r>
            </a:p>
          </p:txBody>
        </p:sp>
        <p:sp>
          <p:nvSpPr>
            <p:cNvPr id="20" name="AutoShape 20"/>
            <p:cNvSpPr/>
            <p:nvPr/>
          </p:nvSpPr>
          <p:spPr>
            <a:xfrm>
              <a:off x="1134182" y="584287"/>
              <a:ext cx="4975872" cy="0"/>
            </a:xfrm>
            <a:prstGeom prst="line">
              <a:avLst/>
            </a:prstGeom>
            <a:ln w="53714" cap="flat">
              <a:solidFill>
                <a:srgbClr val="2B4B82"/>
              </a:solidFill>
              <a:prstDash val="solid"/>
              <a:headEnd type="none" w="sm" len="sm"/>
              <a:tailEnd type="none" w="sm" len="sm"/>
            </a:ln>
          </p:spPr>
        </p:sp>
        <p:sp>
          <p:nvSpPr>
            <p:cNvPr id="21" name="AutoShape 21"/>
            <p:cNvSpPr/>
            <p:nvPr/>
          </p:nvSpPr>
          <p:spPr>
            <a:xfrm>
              <a:off x="7609220" y="584287"/>
              <a:ext cx="4975872" cy="0"/>
            </a:xfrm>
            <a:prstGeom prst="line">
              <a:avLst/>
            </a:prstGeom>
            <a:ln w="53714" cap="flat">
              <a:solidFill>
                <a:srgbClr val="2B4B82"/>
              </a:solidFill>
              <a:prstDash val="solid"/>
              <a:headEnd type="none" w="sm" len="sm"/>
              <a:tailEnd type="none" w="sm" len="sm"/>
            </a:ln>
          </p:spPr>
        </p:sp>
        <p:sp>
          <p:nvSpPr>
            <p:cNvPr id="22" name="AutoShape 22"/>
            <p:cNvSpPr/>
            <p:nvPr/>
          </p:nvSpPr>
          <p:spPr>
            <a:xfrm>
              <a:off x="14070447" y="584287"/>
              <a:ext cx="4975872" cy="0"/>
            </a:xfrm>
            <a:prstGeom prst="line">
              <a:avLst/>
            </a:prstGeom>
            <a:ln w="53714" cap="flat">
              <a:solidFill>
                <a:srgbClr val="2B4B82"/>
              </a:solidFill>
              <a:prstDash val="solid"/>
              <a:headEnd type="none" w="sm" len="sm"/>
              <a:tailEnd type="none" w="sm" len="sm"/>
            </a:ln>
          </p:spPr>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746219" y="2324100"/>
            <a:ext cx="9159443" cy="6934200"/>
            <a:chOff x="0" y="0"/>
            <a:chExt cx="2412363" cy="1826291"/>
          </a:xfrm>
        </p:grpSpPr>
        <p:sp>
          <p:nvSpPr>
            <p:cNvPr id="3" name="Freeform 3"/>
            <p:cNvSpPr/>
            <p:nvPr/>
          </p:nvSpPr>
          <p:spPr>
            <a:xfrm>
              <a:off x="0" y="0"/>
              <a:ext cx="2412363" cy="1826291"/>
            </a:xfrm>
            <a:custGeom>
              <a:avLst/>
              <a:gdLst/>
              <a:ahLst/>
              <a:cxnLst/>
              <a:rect l="l" t="t" r="r" b="b"/>
              <a:pathLst>
                <a:path w="2412363" h="1826291">
                  <a:moveTo>
                    <a:pt x="43107" y="0"/>
                  </a:moveTo>
                  <a:lnTo>
                    <a:pt x="2369256" y="0"/>
                  </a:lnTo>
                  <a:cubicBezTo>
                    <a:pt x="2380689" y="0"/>
                    <a:pt x="2391653" y="4542"/>
                    <a:pt x="2399738" y="12626"/>
                  </a:cubicBezTo>
                  <a:cubicBezTo>
                    <a:pt x="2407822" y="20710"/>
                    <a:pt x="2412363" y="31674"/>
                    <a:pt x="2412363" y="43107"/>
                  </a:cubicBezTo>
                  <a:lnTo>
                    <a:pt x="2412363" y="1783184"/>
                  </a:lnTo>
                  <a:cubicBezTo>
                    <a:pt x="2412363" y="1794617"/>
                    <a:pt x="2407822" y="1805581"/>
                    <a:pt x="2399738" y="1813666"/>
                  </a:cubicBezTo>
                  <a:cubicBezTo>
                    <a:pt x="2391653" y="1821750"/>
                    <a:pt x="2380689" y="1826291"/>
                    <a:pt x="2369256" y="1826291"/>
                  </a:cubicBezTo>
                  <a:lnTo>
                    <a:pt x="43107" y="1826291"/>
                  </a:lnTo>
                  <a:cubicBezTo>
                    <a:pt x="31674" y="1826291"/>
                    <a:pt x="20710" y="1821750"/>
                    <a:pt x="12626" y="1813666"/>
                  </a:cubicBezTo>
                  <a:cubicBezTo>
                    <a:pt x="4542" y="1805581"/>
                    <a:pt x="0" y="1794617"/>
                    <a:pt x="0" y="1783184"/>
                  </a:cubicBezTo>
                  <a:lnTo>
                    <a:pt x="0" y="43107"/>
                  </a:lnTo>
                  <a:cubicBezTo>
                    <a:pt x="0" y="31674"/>
                    <a:pt x="4542" y="20710"/>
                    <a:pt x="12626" y="12626"/>
                  </a:cubicBezTo>
                  <a:cubicBezTo>
                    <a:pt x="20710" y="4542"/>
                    <a:pt x="31674" y="0"/>
                    <a:pt x="43107" y="0"/>
                  </a:cubicBezTo>
                  <a:close/>
                </a:path>
              </a:pathLst>
            </a:custGeom>
            <a:solidFill>
              <a:srgbClr val="94DDDE"/>
            </a:solidFill>
          </p:spPr>
        </p:sp>
        <p:sp>
          <p:nvSpPr>
            <p:cNvPr id="4" name="TextBox 4"/>
            <p:cNvSpPr txBox="1"/>
            <p:nvPr/>
          </p:nvSpPr>
          <p:spPr>
            <a:xfrm>
              <a:off x="0" y="-76200"/>
              <a:ext cx="2412363" cy="1902491"/>
            </a:xfrm>
            <a:prstGeom prst="rect">
              <a:avLst/>
            </a:prstGeom>
          </p:spPr>
          <p:txBody>
            <a:bodyPr lIns="50800" tIns="50800" rIns="50800" bIns="50800" rtlCol="0" anchor="ctr"/>
            <a:lstStyle/>
            <a:p>
              <a:pPr marL="734055" lvl="1" indent="-367027">
                <a:lnSpc>
                  <a:spcPts val="4759"/>
                </a:lnSpc>
                <a:buFont typeface="Arial"/>
                <a:buChar char="•"/>
              </a:pPr>
              <a:r>
                <a:rPr lang="en-US" sz="3399" dirty="0">
                  <a:solidFill>
                    <a:srgbClr val="000000"/>
                  </a:solidFill>
                  <a:latin typeface="Josefin Sans"/>
                </a:rPr>
                <a:t>Linear Regression is one of the most basic and simplest algorithms in Machine Learning.</a:t>
              </a:r>
            </a:p>
            <a:p>
              <a:pPr marL="734055" lvl="1" indent="-367027">
                <a:lnSpc>
                  <a:spcPts val="4759"/>
                </a:lnSpc>
                <a:buFont typeface="Arial"/>
                <a:buChar char="•"/>
              </a:pPr>
              <a:r>
                <a:rPr lang="en-US" sz="3399" dirty="0">
                  <a:solidFill>
                    <a:srgbClr val="000000"/>
                  </a:solidFill>
                  <a:latin typeface="Josefin Sans"/>
                </a:rPr>
                <a:t>This is supervised learning algorithm.</a:t>
              </a:r>
            </a:p>
            <a:p>
              <a:pPr marL="734055" lvl="1" indent="-367027">
                <a:lnSpc>
                  <a:spcPts val="4759"/>
                </a:lnSpc>
                <a:buFont typeface="Arial"/>
                <a:buChar char="•"/>
              </a:pPr>
              <a:r>
                <a:rPr lang="en-US" sz="3399" dirty="0">
                  <a:solidFill>
                    <a:srgbClr val="000000"/>
                  </a:solidFill>
                  <a:latin typeface="Josefin Sans"/>
                </a:rPr>
                <a:t>It is used to model the relationship. between the predicting object and one or more features. </a:t>
              </a:r>
            </a:p>
          </p:txBody>
        </p:sp>
      </p:grpSp>
      <p:sp>
        <p:nvSpPr>
          <p:cNvPr id="5" name="Freeform 5"/>
          <p:cNvSpPr/>
          <p:nvPr/>
        </p:nvSpPr>
        <p:spPr>
          <a:xfrm>
            <a:off x="10046902" y="2547133"/>
            <a:ext cx="8055953" cy="5192733"/>
          </a:xfrm>
          <a:custGeom>
            <a:avLst/>
            <a:gdLst/>
            <a:ahLst/>
            <a:cxnLst/>
            <a:rect l="l" t="t" r="r" b="b"/>
            <a:pathLst>
              <a:path w="8055953" h="5192733">
                <a:moveTo>
                  <a:pt x="0" y="0"/>
                </a:moveTo>
                <a:lnTo>
                  <a:pt x="8055953" y="0"/>
                </a:lnTo>
                <a:lnTo>
                  <a:pt x="8055953" y="5192734"/>
                </a:lnTo>
                <a:lnTo>
                  <a:pt x="0" y="5192734"/>
                </a:lnTo>
                <a:lnTo>
                  <a:pt x="0" y="0"/>
                </a:lnTo>
                <a:close/>
              </a:path>
            </a:pathLst>
          </a:custGeom>
          <a:blipFill>
            <a:blip r:embed="rId2"/>
            <a:stretch>
              <a:fillRect/>
            </a:stretch>
          </a:blipFill>
        </p:spPr>
      </p:sp>
      <p:sp>
        <p:nvSpPr>
          <p:cNvPr id="6" name="TextBox 6"/>
          <p:cNvSpPr txBox="1"/>
          <p:nvPr/>
        </p:nvSpPr>
        <p:spPr>
          <a:xfrm>
            <a:off x="4542763" y="361950"/>
            <a:ext cx="9202475" cy="1314450"/>
          </a:xfrm>
          <a:prstGeom prst="rect">
            <a:avLst/>
          </a:prstGeom>
        </p:spPr>
        <p:txBody>
          <a:bodyPr lIns="0" tIns="0" rIns="0" bIns="0" rtlCol="0" anchor="t">
            <a:spAutoFit/>
          </a:bodyPr>
          <a:lstStyle/>
          <a:p>
            <a:pPr>
              <a:lnSpc>
                <a:spcPts val="10200"/>
              </a:lnSpc>
            </a:pPr>
            <a:r>
              <a:rPr lang="en-US" sz="8500">
                <a:solidFill>
                  <a:srgbClr val="F7B4A7"/>
                </a:solidFill>
                <a:latin typeface="Josefin Sans Bold"/>
              </a:rPr>
              <a:t>INTRODUCTION</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194032"/>
            <a:ext cx="9159443" cy="4768512"/>
            <a:chOff x="0" y="0"/>
            <a:chExt cx="2412363" cy="1255904"/>
          </a:xfrm>
        </p:grpSpPr>
        <p:sp>
          <p:nvSpPr>
            <p:cNvPr id="3" name="Freeform 3"/>
            <p:cNvSpPr/>
            <p:nvPr/>
          </p:nvSpPr>
          <p:spPr>
            <a:xfrm>
              <a:off x="0" y="0"/>
              <a:ext cx="2412363" cy="1255904"/>
            </a:xfrm>
            <a:custGeom>
              <a:avLst/>
              <a:gdLst/>
              <a:ahLst/>
              <a:cxnLst/>
              <a:rect l="l" t="t" r="r" b="b"/>
              <a:pathLst>
                <a:path w="2412363" h="1255904">
                  <a:moveTo>
                    <a:pt x="43107" y="0"/>
                  </a:moveTo>
                  <a:lnTo>
                    <a:pt x="2369256" y="0"/>
                  </a:lnTo>
                  <a:cubicBezTo>
                    <a:pt x="2380689" y="0"/>
                    <a:pt x="2391653" y="4542"/>
                    <a:pt x="2399738" y="12626"/>
                  </a:cubicBezTo>
                  <a:cubicBezTo>
                    <a:pt x="2407822" y="20710"/>
                    <a:pt x="2412363" y="31674"/>
                    <a:pt x="2412363" y="43107"/>
                  </a:cubicBezTo>
                  <a:lnTo>
                    <a:pt x="2412363" y="1212797"/>
                  </a:lnTo>
                  <a:cubicBezTo>
                    <a:pt x="2412363" y="1236605"/>
                    <a:pt x="2393064" y="1255904"/>
                    <a:pt x="2369256" y="1255904"/>
                  </a:cubicBezTo>
                  <a:lnTo>
                    <a:pt x="43107" y="1255904"/>
                  </a:lnTo>
                  <a:cubicBezTo>
                    <a:pt x="31674" y="1255904"/>
                    <a:pt x="20710" y="1251363"/>
                    <a:pt x="12626" y="1243279"/>
                  </a:cubicBezTo>
                  <a:cubicBezTo>
                    <a:pt x="4542" y="1235194"/>
                    <a:pt x="0" y="1224230"/>
                    <a:pt x="0" y="1212797"/>
                  </a:cubicBezTo>
                  <a:lnTo>
                    <a:pt x="0" y="43107"/>
                  </a:lnTo>
                  <a:cubicBezTo>
                    <a:pt x="0" y="31674"/>
                    <a:pt x="4542" y="20710"/>
                    <a:pt x="12626" y="12626"/>
                  </a:cubicBezTo>
                  <a:cubicBezTo>
                    <a:pt x="20710" y="4542"/>
                    <a:pt x="31674" y="0"/>
                    <a:pt x="43107" y="0"/>
                  </a:cubicBezTo>
                  <a:close/>
                </a:path>
              </a:pathLst>
            </a:custGeom>
            <a:solidFill>
              <a:srgbClr val="94DDDE"/>
            </a:solidFill>
          </p:spPr>
        </p:sp>
        <p:sp>
          <p:nvSpPr>
            <p:cNvPr id="4" name="TextBox 4"/>
            <p:cNvSpPr txBox="1"/>
            <p:nvPr/>
          </p:nvSpPr>
          <p:spPr>
            <a:xfrm>
              <a:off x="0" y="-85725"/>
              <a:ext cx="2412363" cy="1341629"/>
            </a:xfrm>
            <a:prstGeom prst="rect">
              <a:avLst/>
            </a:prstGeom>
          </p:spPr>
          <p:txBody>
            <a:bodyPr lIns="50800" tIns="50800" rIns="50800" bIns="50800" rtlCol="0" anchor="ctr"/>
            <a:lstStyle/>
            <a:p>
              <a:pPr>
                <a:lnSpc>
                  <a:spcPts val="5039"/>
                </a:lnSpc>
              </a:pPr>
              <a:r>
                <a:rPr lang="en-US" sz="3599">
                  <a:solidFill>
                    <a:srgbClr val="000000"/>
                  </a:solidFill>
                  <a:latin typeface="Josefin Sans"/>
                </a:rPr>
                <a:t>Problem</a:t>
              </a:r>
            </a:p>
            <a:p>
              <a:pPr marL="734055" lvl="1" indent="-367027">
                <a:lnSpc>
                  <a:spcPts val="4759"/>
                </a:lnSpc>
                <a:buFont typeface="Arial"/>
                <a:buChar char="•"/>
              </a:pPr>
              <a:r>
                <a:rPr lang="en-US" sz="3399">
                  <a:solidFill>
                    <a:srgbClr val="000000"/>
                  </a:solidFill>
                  <a:latin typeface="Josefin Sans"/>
                </a:rPr>
                <a:t>In a research problem that the value of real estate depends on Area(x1), how many bedrooms(x2), how far from the city center(x3),  number of floors(x4),..... and What is the corresponding apartment cost? (y).</a:t>
              </a:r>
            </a:p>
          </p:txBody>
        </p:sp>
      </p:grpSp>
      <p:sp>
        <p:nvSpPr>
          <p:cNvPr id="5" name="TextBox 5"/>
          <p:cNvSpPr txBox="1"/>
          <p:nvPr/>
        </p:nvSpPr>
        <p:spPr>
          <a:xfrm>
            <a:off x="4542763" y="361950"/>
            <a:ext cx="9202475" cy="1314450"/>
          </a:xfrm>
          <a:prstGeom prst="rect">
            <a:avLst/>
          </a:prstGeom>
        </p:spPr>
        <p:txBody>
          <a:bodyPr lIns="0" tIns="0" rIns="0" bIns="0" rtlCol="0" anchor="t">
            <a:spAutoFit/>
          </a:bodyPr>
          <a:lstStyle/>
          <a:p>
            <a:pPr>
              <a:lnSpc>
                <a:spcPts val="10200"/>
              </a:lnSpc>
            </a:pPr>
            <a:r>
              <a:rPr lang="en-US" sz="8500">
                <a:solidFill>
                  <a:srgbClr val="F7B4A7"/>
                </a:solidFill>
                <a:latin typeface="Josefin Sans Bold"/>
              </a:rPr>
              <a:t>INTRODUCTION</a:t>
            </a:r>
          </a:p>
        </p:txBody>
      </p:sp>
      <p:sp>
        <p:nvSpPr>
          <p:cNvPr id="6" name="Freeform 6"/>
          <p:cNvSpPr/>
          <p:nvPr/>
        </p:nvSpPr>
        <p:spPr>
          <a:xfrm>
            <a:off x="10921188" y="1951228"/>
            <a:ext cx="6338112" cy="6384545"/>
          </a:xfrm>
          <a:custGeom>
            <a:avLst/>
            <a:gdLst/>
            <a:ahLst/>
            <a:cxnLst/>
            <a:rect l="l" t="t" r="r" b="b"/>
            <a:pathLst>
              <a:path w="6338112" h="6384545">
                <a:moveTo>
                  <a:pt x="0" y="0"/>
                </a:moveTo>
                <a:lnTo>
                  <a:pt x="6338112" y="0"/>
                </a:lnTo>
                <a:lnTo>
                  <a:pt x="6338112" y="6384544"/>
                </a:lnTo>
                <a:lnTo>
                  <a:pt x="0" y="6384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1268666" y="1676400"/>
            <a:ext cx="15750667" cy="2408046"/>
            <a:chOff x="0" y="0"/>
            <a:chExt cx="4148324" cy="634218"/>
          </a:xfrm>
        </p:grpSpPr>
        <p:sp>
          <p:nvSpPr>
            <p:cNvPr id="3" name="Freeform 3"/>
            <p:cNvSpPr/>
            <p:nvPr/>
          </p:nvSpPr>
          <p:spPr>
            <a:xfrm>
              <a:off x="0" y="0"/>
              <a:ext cx="4148324" cy="634218"/>
            </a:xfrm>
            <a:custGeom>
              <a:avLst/>
              <a:gdLst/>
              <a:ahLst/>
              <a:cxnLst/>
              <a:rect l="l" t="t" r="r" b="b"/>
              <a:pathLst>
                <a:path w="4148324" h="634218">
                  <a:moveTo>
                    <a:pt x="25068" y="0"/>
                  </a:moveTo>
                  <a:lnTo>
                    <a:pt x="4123256" y="0"/>
                  </a:lnTo>
                  <a:cubicBezTo>
                    <a:pt x="4129905" y="0"/>
                    <a:pt x="4136280" y="2641"/>
                    <a:pt x="4140982" y="7342"/>
                  </a:cubicBezTo>
                  <a:cubicBezTo>
                    <a:pt x="4145683" y="12043"/>
                    <a:pt x="4148324" y="18420"/>
                    <a:pt x="4148324" y="25068"/>
                  </a:cubicBezTo>
                  <a:lnTo>
                    <a:pt x="4148324" y="609150"/>
                  </a:lnTo>
                  <a:cubicBezTo>
                    <a:pt x="4148324" y="622994"/>
                    <a:pt x="4137101" y="634218"/>
                    <a:pt x="4123256" y="634218"/>
                  </a:cubicBezTo>
                  <a:lnTo>
                    <a:pt x="25068" y="634218"/>
                  </a:lnTo>
                  <a:cubicBezTo>
                    <a:pt x="18420" y="634218"/>
                    <a:pt x="12043" y="631577"/>
                    <a:pt x="7342" y="626876"/>
                  </a:cubicBezTo>
                  <a:cubicBezTo>
                    <a:pt x="2641" y="622174"/>
                    <a:pt x="0" y="615798"/>
                    <a:pt x="0" y="609150"/>
                  </a:cubicBezTo>
                  <a:lnTo>
                    <a:pt x="0" y="25068"/>
                  </a:lnTo>
                  <a:cubicBezTo>
                    <a:pt x="0" y="11223"/>
                    <a:pt x="11223" y="0"/>
                    <a:pt x="25068" y="0"/>
                  </a:cubicBezTo>
                  <a:close/>
                </a:path>
              </a:pathLst>
            </a:custGeom>
            <a:solidFill>
              <a:srgbClr val="94DDDE"/>
            </a:solidFill>
          </p:spPr>
        </p:sp>
        <p:sp>
          <p:nvSpPr>
            <p:cNvPr id="4" name="TextBox 4"/>
            <p:cNvSpPr txBox="1"/>
            <p:nvPr/>
          </p:nvSpPr>
          <p:spPr>
            <a:xfrm>
              <a:off x="0" y="-85725"/>
              <a:ext cx="4148324" cy="719943"/>
            </a:xfrm>
            <a:prstGeom prst="rect">
              <a:avLst/>
            </a:prstGeom>
          </p:spPr>
          <p:txBody>
            <a:bodyPr lIns="50800" tIns="50800" rIns="50800" bIns="50800" rtlCol="0" anchor="ctr"/>
            <a:lstStyle/>
            <a:p>
              <a:pPr marL="777234" lvl="1" indent="-388617">
                <a:lnSpc>
                  <a:spcPts val="5039"/>
                </a:lnSpc>
                <a:buFont typeface="Arial"/>
                <a:buChar char="•"/>
              </a:pPr>
              <a:r>
                <a:rPr lang="en-US" sz="3599" dirty="0">
                  <a:solidFill>
                    <a:srgbClr val="000000"/>
                  </a:solidFill>
                  <a:latin typeface="Josefin Sans"/>
                </a:rPr>
                <a:t>X = [x1, x2, x3,....., </a:t>
              </a:r>
              <a:r>
                <a:rPr lang="en-US" sz="3599" dirty="0" err="1">
                  <a:solidFill>
                    <a:srgbClr val="000000"/>
                  </a:solidFill>
                  <a:latin typeface="Josefin Sans"/>
                </a:rPr>
                <a:t>xN</a:t>
              </a:r>
              <a:r>
                <a:rPr lang="en-US" sz="3599" dirty="0">
                  <a:solidFill>
                    <a:srgbClr val="000000"/>
                  </a:solidFill>
                  <a:latin typeface="Josefin Sans"/>
                </a:rPr>
                <a:t>] : Vector contains input </a:t>
              </a:r>
              <a:r>
                <a:rPr lang="en-US" sz="3599" dirty="0" err="1">
                  <a:solidFill>
                    <a:srgbClr val="000000"/>
                  </a:solidFill>
                  <a:latin typeface="Josefin Sans"/>
                </a:rPr>
                <a:t>informations</a:t>
              </a:r>
              <a:endParaRPr lang="en-US" sz="3599" dirty="0">
                <a:solidFill>
                  <a:srgbClr val="000000"/>
                </a:solidFill>
                <a:latin typeface="Josefin Sans"/>
              </a:endParaRPr>
            </a:p>
            <a:p>
              <a:pPr marL="777234" lvl="1" indent="-388617">
                <a:lnSpc>
                  <a:spcPts val="5039"/>
                </a:lnSpc>
                <a:buFont typeface="Arial"/>
                <a:buChar char="•"/>
              </a:pPr>
              <a:r>
                <a:rPr lang="en-US" sz="3599" dirty="0">
                  <a:solidFill>
                    <a:srgbClr val="000000"/>
                  </a:solidFill>
                  <a:latin typeface="Josefin Sans"/>
                </a:rPr>
                <a:t>W = [w0, w1, w2, x3,...., </a:t>
              </a:r>
              <a:r>
                <a:rPr lang="en-US" sz="3599" dirty="0" err="1">
                  <a:solidFill>
                    <a:srgbClr val="000000"/>
                  </a:solidFill>
                  <a:latin typeface="Josefin Sans"/>
                </a:rPr>
                <a:t>wN</a:t>
              </a:r>
              <a:r>
                <a:rPr lang="en-US" sz="3599" dirty="0">
                  <a:solidFill>
                    <a:srgbClr val="000000"/>
                  </a:solidFill>
                  <a:latin typeface="Josefin Sans"/>
                </a:rPr>
                <a:t>] : Vector contains features</a:t>
              </a:r>
            </a:p>
            <a:p>
              <a:pPr marL="777234" lvl="1" indent="-388617">
                <a:lnSpc>
                  <a:spcPts val="5039"/>
                </a:lnSpc>
                <a:buFont typeface="Arial"/>
                <a:buChar char="•"/>
              </a:pPr>
              <a:r>
                <a:rPr lang="en-US" sz="3599" dirty="0">
                  <a:solidFill>
                    <a:srgbClr val="000000"/>
                  </a:solidFill>
                  <a:latin typeface="Josefin Sans"/>
                </a:rPr>
                <a:t>w0 is bias</a:t>
              </a:r>
            </a:p>
          </p:txBody>
        </p:sp>
      </p:grpSp>
      <p:sp>
        <p:nvSpPr>
          <p:cNvPr id="5" name="Freeform 5"/>
          <p:cNvSpPr/>
          <p:nvPr/>
        </p:nvSpPr>
        <p:spPr>
          <a:xfrm>
            <a:off x="4542763" y="4409650"/>
            <a:ext cx="8352301" cy="1858240"/>
          </a:xfrm>
          <a:custGeom>
            <a:avLst/>
            <a:gdLst/>
            <a:ahLst/>
            <a:cxnLst/>
            <a:rect l="l" t="t" r="r" b="b"/>
            <a:pathLst>
              <a:path w="8352301" h="1858240">
                <a:moveTo>
                  <a:pt x="0" y="0"/>
                </a:moveTo>
                <a:lnTo>
                  <a:pt x="8352301" y="0"/>
                </a:lnTo>
                <a:lnTo>
                  <a:pt x="8352301" y="1858241"/>
                </a:lnTo>
                <a:lnTo>
                  <a:pt x="0" y="1858241"/>
                </a:lnTo>
                <a:lnTo>
                  <a:pt x="0" y="0"/>
                </a:lnTo>
                <a:close/>
              </a:path>
            </a:pathLst>
          </a:custGeom>
          <a:blipFill>
            <a:blip r:embed="rId2"/>
            <a:stretch>
              <a:fillRect/>
            </a:stretch>
          </a:blipFill>
        </p:spPr>
      </p:sp>
      <p:grpSp>
        <p:nvGrpSpPr>
          <p:cNvPr id="6" name="Group 6"/>
          <p:cNvGrpSpPr/>
          <p:nvPr/>
        </p:nvGrpSpPr>
        <p:grpSpPr>
          <a:xfrm>
            <a:off x="2091970" y="4217223"/>
            <a:ext cx="2243096" cy="2243096"/>
            <a:chOff x="0" y="0"/>
            <a:chExt cx="812800" cy="812800"/>
          </a:xfrm>
        </p:grpSpPr>
        <p:sp>
          <p:nvSpPr>
            <p:cNvPr id="7" name="Freeform 7"/>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94DDDE"/>
            </a:solidFill>
          </p:spPr>
        </p:sp>
        <p:sp>
          <p:nvSpPr>
            <p:cNvPr id="8" name="TextBox 8"/>
            <p:cNvSpPr txBox="1"/>
            <p:nvPr/>
          </p:nvSpPr>
          <p:spPr>
            <a:xfrm>
              <a:off x="0" y="136525"/>
              <a:ext cx="711200" cy="473075"/>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268666" y="6593668"/>
            <a:ext cx="15990634" cy="3086100"/>
            <a:chOff x="0" y="0"/>
            <a:chExt cx="4211525" cy="812800"/>
          </a:xfrm>
        </p:grpSpPr>
        <p:sp>
          <p:nvSpPr>
            <p:cNvPr id="10" name="Freeform 10"/>
            <p:cNvSpPr/>
            <p:nvPr/>
          </p:nvSpPr>
          <p:spPr>
            <a:xfrm>
              <a:off x="0" y="0"/>
              <a:ext cx="4211525" cy="812800"/>
            </a:xfrm>
            <a:custGeom>
              <a:avLst/>
              <a:gdLst/>
              <a:ahLst/>
              <a:cxnLst/>
              <a:rect l="l" t="t" r="r" b="b"/>
              <a:pathLst>
                <a:path w="4211525" h="812800">
                  <a:moveTo>
                    <a:pt x="0" y="0"/>
                  </a:moveTo>
                  <a:lnTo>
                    <a:pt x="4211525" y="0"/>
                  </a:lnTo>
                  <a:lnTo>
                    <a:pt x="4211525" y="812800"/>
                  </a:lnTo>
                  <a:lnTo>
                    <a:pt x="0" y="812800"/>
                  </a:lnTo>
                  <a:close/>
                </a:path>
              </a:pathLst>
            </a:custGeom>
            <a:solidFill>
              <a:srgbClr val="94DDDE"/>
            </a:solidFill>
          </p:spPr>
        </p:sp>
        <p:sp>
          <p:nvSpPr>
            <p:cNvPr id="11" name="TextBox 11"/>
            <p:cNvSpPr txBox="1"/>
            <p:nvPr/>
          </p:nvSpPr>
          <p:spPr>
            <a:xfrm>
              <a:off x="0" y="-85725"/>
              <a:ext cx="4211525" cy="898525"/>
            </a:xfrm>
            <a:prstGeom prst="rect">
              <a:avLst/>
            </a:prstGeom>
          </p:spPr>
          <p:txBody>
            <a:bodyPr lIns="50800" tIns="50800" rIns="50800" bIns="50800" rtlCol="0" anchor="ctr"/>
            <a:lstStyle/>
            <a:p>
              <a:pPr marL="777234" lvl="1" indent="-388617">
                <a:lnSpc>
                  <a:spcPts val="5039"/>
                </a:lnSpc>
                <a:buFont typeface="Arial"/>
                <a:buChar char="•"/>
              </a:pPr>
              <a:r>
                <a:rPr lang="en-US" sz="3599" dirty="0">
                  <a:solidFill>
                    <a:srgbClr val="000000"/>
                  </a:solidFill>
                  <a:latin typeface="Josefin Sans"/>
                </a:rPr>
                <a:t>y : is real value</a:t>
              </a:r>
            </a:p>
            <a:p>
              <a:pPr marL="777234" lvl="1" indent="-388617">
                <a:lnSpc>
                  <a:spcPts val="5039"/>
                </a:lnSpc>
                <a:buFont typeface="Arial"/>
                <a:buChar char="•"/>
              </a:pPr>
              <a:r>
                <a:rPr lang="en-US" sz="3599" dirty="0">
                  <a:solidFill>
                    <a:srgbClr val="000000"/>
                  </a:solidFill>
                  <a:latin typeface="Josefin Sans"/>
                </a:rPr>
                <a:t>y^ : is predicted value</a:t>
              </a:r>
            </a:p>
            <a:p>
              <a:pPr>
                <a:lnSpc>
                  <a:spcPts val="5039"/>
                </a:lnSpc>
              </a:pPr>
              <a:r>
                <a:rPr lang="en-US" sz="3599" dirty="0">
                  <a:solidFill>
                    <a:srgbClr val="000000"/>
                  </a:solidFill>
                  <a:latin typeface="Josefin Sans"/>
                </a:rPr>
                <a:t>  -&gt; In general, y and y^ is two different values due to model errors, however, we want that model errors to be as small as possible.</a:t>
              </a:r>
            </a:p>
          </p:txBody>
        </p:sp>
      </p:grpSp>
      <p:sp>
        <p:nvSpPr>
          <p:cNvPr id="12" name="TextBox 12"/>
          <p:cNvSpPr txBox="1"/>
          <p:nvPr/>
        </p:nvSpPr>
        <p:spPr>
          <a:xfrm>
            <a:off x="4542763" y="361950"/>
            <a:ext cx="9202475" cy="1314450"/>
          </a:xfrm>
          <a:prstGeom prst="rect">
            <a:avLst/>
          </a:prstGeom>
        </p:spPr>
        <p:txBody>
          <a:bodyPr lIns="0" tIns="0" rIns="0" bIns="0" rtlCol="0" anchor="t">
            <a:spAutoFit/>
          </a:bodyPr>
          <a:lstStyle/>
          <a:p>
            <a:pPr>
              <a:lnSpc>
                <a:spcPts val="10200"/>
              </a:lnSpc>
            </a:pPr>
            <a:r>
              <a:rPr lang="en-US" sz="8500">
                <a:solidFill>
                  <a:srgbClr val="F7B4A7"/>
                </a:solidFill>
                <a:latin typeface="Josefin Sans Bold"/>
              </a:rPr>
              <a:t>INTRODUCTION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676400"/>
            <a:ext cx="9159443" cy="3033634"/>
            <a:chOff x="0" y="0"/>
            <a:chExt cx="2412363" cy="798982"/>
          </a:xfrm>
        </p:grpSpPr>
        <p:sp>
          <p:nvSpPr>
            <p:cNvPr id="3" name="Freeform 3"/>
            <p:cNvSpPr/>
            <p:nvPr/>
          </p:nvSpPr>
          <p:spPr>
            <a:xfrm>
              <a:off x="0" y="0"/>
              <a:ext cx="2412363" cy="798982"/>
            </a:xfrm>
            <a:custGeom>
              <a:avLst/>
              <a:gdLst/>
              <a:ahLst/>
              <a:cxnLst/>
              <a:rect l="l" t="t" r="r" b="b"/>
              <a:pathLst>
                <a:path w="2412363" h="798982">
                  <a:moveTo>
                    <a:pt x="43107" y="0"/>
                  </a:moveTo>
                  <a:lnTo>
                    <a:pt x="2369256" y="0"/>
                  </a:lnTo>
                  <a:cubicBezTo>
                    <a:pt x="2380689" y="0"/>
                    <a:pt x="2391653" y="4542"/>
                    <a:pt x="2399738" y="12626"/>
                  </a:cubicBezTo>
                  <a:cubicBezTo>
                    <a:pt x="2407822" y="20710"/>
                    <a:pt x="2412363" y="31674"/>
                    <a:pt x="2412363" y="43107"/>
                  </a:cubicBezTo>
                  <a:lnTo>
                    <a:pt x="2412363" y="755875"/>
                  </a:lnTo>
                  <a:cubicBezTo>
                    <a:pt x="2412363" y="779682"/>
                    <a:pt x="2393064" y="798982"/>
                    <a:pt x="2369256" y="798982"/>
                  </a:cubicBezTo>
                  <a:lnTo>
                    <a:pt x="43107" y="798982"/>
                  </a:lnTo>
                  <a:cubicBezTo>
                    <a:pt x="31674" y="798982"/>
                    <a:pt x="20710" y="794440"/>
                    <a:pt x="12626" y="786356"/>
                  </a:cubicBezTo>
                  <a:cubicBezTo>
                    <a:pt x="4542" y="778272"/>
                    <a:pt x="0" y="767307"/>
                    <a:pt x="0" y="755875"/>
                  </a:cubicBezTo>
                  <a:lnTo>
                    <a:pt x="0" y="43107"/>
                  </a:lnTo>
                  <a:cubicBezTo>
                    <a:pt x="0" y="31674"/>
                    <a:pt x="4542" y="20710"/>
                    <a:pt x="12626" y="12626"/>
                  </a:cubicBezTo>
                  <a:cubicBezTo>
                    <a:pt x="20710" y="4542"/>
                    <a:pt x="31674" y="0"/>
                    <a:pt x="43107" y="0"/>
                  </a:cubicBezTo>
                  <a:close/>
                </a:path>
              </a:pathLst>
            </a:custGeom>
            <a:solidFill>
              <a:srgbClr val="94DDDE"/>
            </a:solidFill>
          </p:spPr>
        </p:sp>
        <p:sp>
          <p:nvSpPr>
            <p:cNvPr id="4" name="TextBox 4"/>
            <p:cNvSpPr txBox="1"/>
            <p:nvPr/>
          </p:nvSpPr>
          <p:spPr>
            <a:xfrm>
              <a:off x="0" y="-66675"/>
              <a:ext cx="2412363" cy="865657"/>
            </a:xfrm>
            <a:prstGeom prst="rect">
              <a:avLst/>
            </a:prstGeom>
          </p:spPr>
          <p:txBody>
            <a:bodyPr lIns="50800" tIns="50800" rIns="50800" bIns="50800" rtlCol="0" anchor="ctr"/>
            <a:lstStyle/>
            <a:p>
              <a:pPr marL="755644" lvl="1" indent="-377822">
                <a:lnSpc>
                  <a:spcPts val="4899"/>
                </a:lnSpc>
                <a:buFont typeface="Arial"/>
                <a:buChar char="•"/>
              </a:pPr>
              <a:r>
                <a:rPr lang="en-US" sz="3499" dirty="0">
                  <a:solidFill>
                    <a:srgbClr val="000000"/>
                  </a:solidFill>
                  <a:latin typeface="Josefin Sans"/>
                </a:rPr>
                <a:t>Call w = W^T is features vector(column) that needs to be optimized</a:t>
              </a:r>
            </a:p>
            <a:p>
              <a:pPr marL="777234" lvl="1" indent="-388617">
                <a:lnSpc>
                  <a:spcPts val="5039"/>
                </a:lnSpc>
                <a:buFont typeface="Arial"/>
                <a:buChar char="•"/>
              </a:pPr>
              <a:r>
                <a:rPr lang="en-US" sz="3599" dirty="0">
                  <a:solidFill>
                    <a:srgbClr val="000000"/>
                  </a:solidFill>
                  <a:latin typeface="Josefin Sans"/>
                </a:rPr>
                <a:t> x = [1, x1, x2, x3,...., </a:t>
              </a:r>
              <a:r>
                <a:rPr lang="en-US" sz="3599" dirty="0" err="1">
                  <a:solidFill>
                    <a:srgbClr val="000000"/>
                  </a:solidFill>
                  <a:latin typeface="Josefin Sans"/>
                </a:rPr>
                <a:t>xN</a:t>
              </a:r>
              <a:r>
                <a:rPr lang="en-US" sz="3599" dirty="0">
                  <a:solidFill>
                    <a:srgbClr val="000000"/>
                  </a:solidFill>
                  <a:latin typeface="Josefin Sans"/>
                </a:rPr>
                <a:t>] is </a:t>
              </a:r>
              <a:r>
                <a:rPr lang="en-US" sz="3599" dirty="0" err="1">
                  <a:solidFill>
                    <a:srgbClr val="000000"/>
                  </a:solidFill>
                  <a:latin typeface="Josefin Sans"/>
                </a:rPr>
                <a:t>extemded</a:t>
              </a:r>
              <a:r>
                <a:rPr lang="en-US" sz="3599" dirty="0">
                  <a:solidFill>
                    <a:srgbClr val="000000"/>
                  </a:solidFill>
                  <a:latin typeface="Josefin Sans"/>
                </a:rPr>
                <a:t> input vector </a:t>
              </a:r>
            </a:p>
          </p:txBody>
        </p:sp>
      </p:grpSp>
      <p:sp>
        <p:nvSpPr>
          <p:cNvPr id="5" name="Freeform 5"/>
          <p:cNvSpPr/>
          <p:nvPr/>
        </p:nvSpPr>
        <p:spPr>
          <a:xfrm>
            <a:off x="11703105" y="1951228"/>
            <a:ext cx="6338112" cy="6384545"/>
          </a:xfrm>
          <a:custGeom>
            <a:avLst/>
            <a:gdLst/>
            <a:ahLst/>
            <a:cxnLst/>
            <a:rect l="l" t="t" r="r" b="b"/>
            <a:pathLst>
              <a:path w="6338112" h="6384545">
                <a:moveTo>
                  <a:pt x="0" y="0"/>
                </a:moveTo>
                <a:lnTo>
                  <a:pt x="6338112" y="0"/>
                </a:lnTo>
                <a:lnTo>
                  <a:pt x="6338112" y="6384544"/>
                </a:lnTo>
                <a:lnTo>
                  <a:pt x="0" y="6384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5608421" y="5143500"/>
            <a:ext cx="4223690" cy="1314658"/>
          </a:xfrm>
          <a:custGeom>
            <a:avLst/>
            <a:gdLst/>
            <a:ahLst/>
            <a:cxnLst/>
            <a:rect l="l" t="t" r="r" b="b"/>
            <a:pathLst>
              <a:path w="4223690" h="1314658">
                <a:moveTo>
                  <a:pt x="0" y="0"/>
                </a:moveTo>
                <a:lnTo>
                  <a:pt x="4223690" y="0"/>
                </a:lnTo>
                <a:lnTo>
                  <a:pt x="4223690" y="1314658"/>
                </a:lnTo>
                <a:lnTo>
                  <a:pt x="0" y="1314658"/>
                </a:lnTo>
                <a:lnTo>
                  <a:pt x="0" y="0"/>
                </a:lnTo>
                <a:close/>
              </a:path>
            </a:pathLst>
          </a:custGeom>
          <a:blipFill>
            <a:blip r:embed="rId4"/>
            <a:stretch>
              <a:fillRect/>
            </a:stretch>
          </a:blipFill>
        </p:spPr>
      </p:sp>
      <p:grpSp>
        <p:nvGrpSpPr>
          <p:cNvPr id="7" name="Group 7"/>
          <p:cNvGrpSpPr/>
          <p:nvPr/>
        </p:nvGrpSpPr>
        <p:grpSpPr>
          <a:xfrm>
            <a:off x="2519229" y="5003044"/>
            <a:ext cx="2695142" cy="1595571"/>
            <a:chOff x="0" y="0"/>
            <a:chExt cx="1372933" cy="812800"/>
          </a:xfrm>
        </p:grpSpPr>
        <p:sp>
          <p:nvSpPr>
            <p:cNvPr id="8" name="Freeform 8"/>
            <p:cNvSpPr/>
            <p:nvPr/>
          </p:nvSpPr>
          <p:spPr>
            <a:xfrm>
              <a:off x="0" y="0"/>
              <a:ext cx="1372933" cy="812800"/>
            </a:xfrm>
            <a:custGeom>
              <a:avLst/>
              <a:gdLst/>
              <a:ahLst/>
              <a:cxnLst/>
              <a:rect l="l" t="t" r="r" b="b"/>
              <a:pathLst>
                <a:path w="1372933" h="812800">
                  <a:moveTo>
                    <a:pt x="1372933" y="406400"/>
                  </a:moveTo>
                  <a:lnTo>
                    <a:pt x="966533" y="0"/>
                  </a:lnTo>
                  <a:lnTo>
                    <a:pt x="966533" y="203200"/>
                  </a:lnTo>
                  <a:lnTo>
                    <a:pt x="0" y="203200"/>
                  </a:lnTo>
                  <a:lnTo>
                    <a:pt x="0" y="609600"/>
                  </a:lnTo>
                  <a:lnTo>
                    <a:pt x="966533" y="609600"/>
                  </a:lnTo>
                  <a:lnTo>
                    <a:pt x="966533" y="812800"/>
                  </a:lnTo>
                  <a:lnTo>
                    <a:pt x="1372933" y="406400"/>
                  </a:lnTo>
                  <a:close/>
                </a:path>
              </a:pathLst>
            </a:custGeom>
            <a:solidFill>
              <a:srgbClr val="94DDDE"/>
            </a:solidFill>
          </p:spPr>
        </p:sp>
        <p:sp>
          <p:nvSpPr>
            <p:cNvPr id="9" name="TextBox 9"/>
            <p:cNvSpPr txBox="1"/>
            <p:nvPr/>
          </p:nvSpPr>
          <p:spPr>
            <a:xfrm>
              <a:off x="0" y="136525"/>
              <a:ext cx="1271333" cy="473075"/>
            </a:xfrm>
            <a:prstGeom prst="rect">
              <a:avLst/>
            </a:prstGeom>
          </p:spPr>
          <p:txBody>
            <a:bodyPr lIns="50800" tIns="50800" rIns="50800" bIns="50800" rtlCol="0" anchor="ctr"/>
            <a:lstStyle/>
            <a:p>
              <a:pPr algn="ctr">
                <a:lnSpc>
                  <a:spcPts val="3359"/>
                </a:lnSpc>
              </a:pPr>
              <a:r>
                <a:rPr lang="en-US" sz="2400">
                  <a:solidFill>
                    <a:srgbClr val="000000"/>
                  </a:solidFill>
                  <a:latin typeface="Josefin Sans Bold"/>
                </a:rPr>
                <a:t>Equation (1)</a:t>
              </a:r>
            </a:p>
          </p:txBody>
        </p:sp>
      </p:grpSp>
      <p:grpSp>
        <p:nvGrpSpPr>
          <p:cNvPr id="10" name="Group 10"/>
          <p:cNvGrpSpPr/>
          <p:nvPr/>
        </p:nvGrpSpPr>
        <p:grpSpPr>
          <a:xfrm>
            <a:off x="1028700" y="6893890"/>
            <a:ext cx="3770306" cy="1645555"/>
            <a:chOff x="0" y="0"/>
            <a:chExt cx="993002" cy="433397"/>
          </a:xfrm>
        </p:grpSpPr>
        <p:sp>
          <p:nvSpPr>
            <p:cNvPr id="11" name="Freeform 11"/>
            <p:cNvSpPr/>
            <p:nvPr/>
          </p:nvSpPr>
          <p:spPr>
            <a:xfrm>
              <a:off x="0" y="0"/>
              <a:ext cx="993002" cy="433397"/>
            </a:xfrm>
            <a:custGeom>
              <a:avLst/>
              <a:gdLst/>
              <a:ahLst/>
              <a:cxnLst/>
              <a:rect l="l" t="t" r="r" b="b"/>
              <a:pathLst>
                <a:path w="993002" h="433397">
                  <a:moveTo>
                    <a:pt x="0" y="0"/>
                  </a:moveTo>
                  <a:lnTo>
                    <a:pt x="993002" y="0"/>
                  </a:lnTo>
                  <a:lnTo>
                    <a:pt x="993002" y="433397"/>
                  </a:lnTo>
                  <a:lnTo>
                    <a:pt x="0" y="433397"/>
                  </a:lnTo>
                  <a:close/>
                </a:path>
              </a:pathLst>
            </a:custGeom>
            <a:solidFill>
              <a:srgbClr val="94DDDE"/>
            </a:solidFill>
          </p:spPr>
        </p:sp>
        <p:sp>
          <p:nvSpPr>
            <p:cNvPr id="12" name="TextBox 12"/>
            <p:cNvSpPr txBox="1"/>
            <p:nvPr/>
          </p:nvSpPr>
          <p:spPr>
            <a:xfrm>
              <a:off x="0" y="-76200"/>
              <a:ext cx="993002" cy="509597"/>
            </a:xfrm>
            <a:prstGeom prst="rect">
              <a:avLst/>
            </a:prstGeom>
          </p:spPr>
          <p:txBody>
            <a:bodyPr lIns="50800" tIns="50800" rIns="50800" bIns="50800" rtlCol="0" anchor="ctr"/>
            <a:lstStyle/>
            <a:p>
              <a:pPr marL="690876" lvl="1" indent="-345438">
                <a:lnSpc>
                  <a:spcPts val="4479"/>
                </a:lnSpc>
                <a:buFont typeface="Arial"/>
                <a:buChar char="•"/>
              </a:pPr>
              <a:r>
                <a:rPr lang="en-US" sz="3199">
                  <a:solidFill>
                    <a:srgbClr val="000000"/>
                  </a:solidFill>
                  <a:latin typeface="Josefin Sans"/>
                </a:rPr>
                <a:t>Loss funtion: </a:t>
              </a:r>
            </a:p>
          </p:txBody>
        </p:sp>
      </p:grpSp>
      <p:sp>
        <p:nvSpPr>
          <p:cNvPr id="13" name="Freeform 13"/>
          <p:cNvSpPr/>
          <p:nvPr/>
        </p:nvSpPr>
        <p:spPr>
          <a:xfrm>
            <a:off x="5145735" y="6893890"/>
            <a:ext cx="6210641" cy="1645555"/>
          </a:xfrm>
          <a:custGeom>
            <a:avLst/>
            <a:gdLst/>
            <a:ahLst/>
            <a:cxnLst/>
            <a:rect l="l" t="t" r="r" b="b"/>
            <a:pathLst>
              <a:path w="6210641" h="1645555">
                <a:moveTo>
                  <a:pt x="0" y="0"/>
                </a:moveTo>
                <a:lnTo>
                  <a:pt x="6210641" y="0"/>
                </a:lnTo>
                <a:lnTo>
                  <a:pt x="6210641" y="1645554"/>
                </a:lnTo>
                <a:lnTo>
                  <a:pt x="0" y="1645554"/>
                </a:lnTo>
                <a:lnTo>
                  <a:pt x="0" y="0"/>
                </a:lnTo>
                <a:close/>
              </a:path>
            </a:pathLst>
          </a:custGeom>
          <a:blipFill>
            <a:blip r:embed="rId5"/>
            <a:stretch>
              <a:fillRect/>
            </a:stretch>
          </a:blipFill>
        </p:spPr>
      </p:sp>
      <p:sp>
        <p:nvSpPr>
          <p:cNvPr id="14" name="TextBox 14"/>
          <p:cNvSpPr txBox="1"/>
          <p:nvPr/>
        </p:nvSpPr>
        <p:spPr>
          <a:xfrm>
            <a:off x="1810617" y="361950"/>
            <a:ext cx="16230600" cy="1314450"/>
          </a:xfrm>
          <a:prstGeom prst="rect">
            <a:avLst/>
          </a:prstGeom>
        </p:spPr>
        <p:txBody>
          <a:bodyPr lIns="0" tIns="0" rIns="0" bIns="0" rtlCol="0" anchor="t">
            <a:spAutoFit/>
          </a:bodyPr>
          <a:lstStyle/>
          <a:p>
            <a:pPr>
              <a:lnSpc>
                <a:spcPts val="10200"/>
              </a:lnSpc>
            </a:pPr>
            <a:r>
              <a:rPr lang="en-US" sz="8500">
                <a:solidFill>
                  <a:srgbClr val="F7B4A7"/>
                </a:solidFill>
                <a:latin typeface="Josefin Sans Bold"/>
              </a:rPr>
              <a:t>MATHEMATICAL ANALYSIS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676400"/>
            <a:ext cx="9159443" cy="4328684"/>
            <a:chOff x="0" y="0"/>
            <a:chExt cx="2412363" cy="1140065"/>
          </a:xfrm>
        </p:grpSpPr>
        <p:sp>
          <p:nvSpPr>
            <p:cNvPr id="3" name="Freeform 3"/>
            <p:cNvSpPr/>
            <p:nvPr/>
          </p:nvSpPr>
          <p:spPr>
            <a:xfrm>
              <a:off x="0" y="0"/>
              <a:ext cx="2412363" cy="1140065"/>
            </a:xfrm>
            <a:custGeom>
              <a:avLst/>
              <a:gdLst/>
              <a:ahLst/>
              <a:cxnLst/>
              <a:rect l="l" t="t" r="r" b="b"/>
              <a:pathLst>
                <a:path w="2412363" h="1140065">
                  <a:moveTo>
                    <a:pt x="43107" y="0"/>
                  </a:moveTo>
                  <a:lnTo>
                    <a:pt x="2369256" y="0"/>
                  </a:lnTo>
                  <a:cubicBezTo>
                    <a:pt x="2380689" y="0"/>
                    <a:pt x="2391653" y="4542"/>
                    <a:pt x="2399738" y="12626"/>
                  </a:cubicBezTo>
                  <a:cubicBezTo>
                    <a:pt x="2407822" y="20710"/>
                    <a:pt x="2412363" y="31674"/>
                    <a:pt x="2412363" y="43107"/>
                  </a:cubicBezTo>
                  <a:lnTo>
                    <a:pt x="2412363" y="1096958"/>
                  </a:lnTo>
                  <a:cubicBezTo>
                    <a:pt x="2412363" y="1120765"/>
                    <a:pt x="2393064" y="1140065"/>
                    <a:pt x="2369256" y="1140065"/>
                  </a:cubicBezTo>
                  <a:lnTo>
                    <a:pt x="43107" y="1140065"/>
                  </a:lnTo>
                  <a:cubicBezTo>
                    <a:pt x="31674" y="1140065"/>
                    <a:pt x="20710" y="1135523"/>
                    <a:pt x="12626" y="1127439"/>
                  </a:cubicBezTo>
                  <a:cubicBezTo>
                    <a:pt x="4542" y="1119355"/>
                    <a:pt x="0" y="1108390"/>
                    <a:pt x="0" y="1096958"/>
                  </a:cubicBezTo>
                  <a:lnTo>
                    <a:pt x="0" y="43107"/>
                  </a:lnTo>
                  <a:cubicBezTo>
                    <a:pt x="0" y="31674"/>
                    <a:pt x="4542" y="20710"/>
                    <a:pt x="12626" y="12626"/>
                  </a:cubicBezTo>
                  <a:cubicBezTo>
                    <a:pt x="20710" y="4542"/>
                    <a:pt x="31674" y="0"/>
                    <a:pt x="43107" y="0"/>
                  </a:cubicBezTo>
                  <a:close/>
                </a:path>
              </a:pathLst>
            </a:custGeom>
            <a:solidFill>
              <a:srgbClr val="94DDDE"/>
            </a:solidFill>
          </p:spPr>
        </p:sp>
        <p:sp>
          <p:nvSpPr>
            <p:cNvPr id="4" name="TextBox 4"/>
            <p:cNvSpPr txBox="1"/>
            <p:nvPr/>
          </p:nvSpPr>
          <p:spPr>
            <a:xfrm>
              <a:off x="0" y="-66675"/>
              <a:ext cx="2412363" cy="1206740"/>
            </a:xfrm>
            <a:prstGeom prst="rect">
              <a:avLst/>
            </a:prstGeom>
          </p:spPr>
          <p:txBody>
            <a:bodyPr lIns="50800" tIns="50800" rIns="50800" bIns="50800" rtlCol="0" anchor="ctr"/>
            <a:lstStyle/>
            <a:p>
              <a:pPr>
                <a:lnSpc>
                  <a:spcPts val="4899"/>
                </a:lnSpc>
              </a:pPr>
              <a:r>
                <a:rPr lang="en-US" sz="3499">
                  <a:solidFill>
                    <a:srgbClr val="000000"/>
                  </a:solidFill>
                  <a:latin typeface="Josefin Sans"/>
                </a:rPr>
                <a:t>We alway want the loss funtion to be minimal. So, the requirement wil be “find the vector w such that the value of loss funtion is minimal.</a:t>
              </a:r>
            </a:p>
          </p:txBody>
        </p:sp>
      </p:grpSp>
      <p:sp>
        <p:nvSpPr>
          <p:cNvPr id="5" name="Freeform 5"/>
          <p:cNvSpPr/>
          <p:nvPr/>
        </p:nvSpPr>
        <p:spPr>
          <a:xfrm>
            <a:off x="11458756" y="1951228"/>
            <a:ext cx="6338112" cy="6384545"/>
          </a:xfrm>
          <a:custGeom>
            <a:avLst/>
            <a:gdLst/>
            <a:ahLst/>
            <a:cxnLst/>
            <a:rect l="l" t="t" r="r" b="b"/>
            <a:pathLst>
              <a:path w="6338112" h="6384545">
                <a:moveTo>
                  <a:pt x="0" y="0"/>
                </a:moveTo>
                <a:lnTo>
                  <a:pt x="6338112" y="0"/>
                </a:lnTo>
                <a:lnTo>
                  <a:pt x="6338112" y="6384544"/>
                </a:lnTo>
                <a:lnTo>
                  <a:pt x="0" y="6384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028700" y="6982820"/>
            <a:ext cx="2695142" cy="1595571"/>
            <a:chOff x="0" y="0"/>
            <a:chExt cx="1372933" cy="812800"/>
          </a:xfrm>
        </p:grpSpPr>
        <p:sp>
          <p:nvSpPr>
            <p:cNvPr id="7" name="Freeform 7"/>
            <p:cNvSpPr/>
            <p:nvPr/>
          </p:nvSpPr>
          <p:spPr>
            <a:xfrm>
              <a:off x="0" y="0"/>
              <a:ext cx="1372933" cy="812800"/>
            </a:xfrm>
            <a:custGeom>
              <a:avLst/>
              <a:gdLst/>
              <a:ahLst/>
              <a:cxnLst/>
              <a:rect l="l" t="t" r="r" b="b"/>
              <a:pathLst>
                <a:path w="1372933" h="812800">
                  <a:moveTo>
                    <a:pt x="1372933" y="406400"/>
                  </a:moveTo>
                  <a:lnTo>
                    <a:pt x="966533" y="0"/>
                  </a:lnTo>
                  <a:lnTo>
                    <a:pt x="966533" y="203200"/>
                  </a:lnTo>
                  <a:lnTo>
                    <a:pt x="0" y="203200"/>
                  </a:lnTo>
                  <a:lnTo>
                    <a:pt x="0" y="609600"/>
                  </a:lnTo>
                  <a:lnTo>
                    <a:pt x="966533" y="609600"/>
                  </a:lnTo>
                  <a:lnTo>
                    <a:pt x="966533" y="812800"/>
                  </a:lnTo>
                  <a:lnTo>
                    <a:pt x="1372933" y="406400"/>
                  </a:lnTo>
                  <a:close/>
                </a:path>
              </a:pathLst>
            </a:custGeom>
            <a:solidFill>
              <a:srgbClr val="94DDDE"/>
            </a:solidFill>
          </p:spPr>
        </p:sp>
        <p:sp>
          <p:nvSpPr>
            <p:cNvPr id="8" name="TextBox 8"/>
            <p:cNvSpPr txBox="1"/>
            <p:nvPr/>
          </p:nvSpPr>
          <p:spPr>
            <a:xfrm>
              <a:off x="0" y="136525"/>
              <a:ext cx="1271333" cy="473075"/>
            </a:xfrm>
            <a:prstGeom prst="rect">
              <a:avLst/>
            </a:prstGeom>
          </p:spPr>
          <p:txBody>
            <a:bodyPr lIns="50800" tIns="50800" rIns="50800" bIns="50800" rtlCol="0" anchor="ctr"/>
            <a:lstStyle/>
            <a:p>
              <a:pPr algn="ctr">
                <a:lnSpc>
                  <a:spcPts val="3359"/>
                </a:lnSpc>
              </a:pPr>
              <a:endParaRPr/>
            </a:p>
          </p:txBody>
        </p:sp>
      </p:grpSp>
      <p:sp>
        <p:nvSpPr>
          <p:cNvPr id="9" name="Freeform 9"/>
          <p:cNvSpPr/>
          <p:nvPr/>
        </p:nvSpPr>
        <p:spPr>
          <a:xfrm>
            <a:off x="4432634" y="6982820"/>
            <a:ext cx="5493283" cy="1316363"/>
          </a:xfrm>
          <a:custGeom>
            <a:avLst/>
            <a:gdLst/>
            <a:ahLst/>
            <a:cxnLst/>
            <a:rect l="l" t="t" r="r" b="b"/>
            <a:pathLst>
              <a:path w="5493283" h="1316363">
                <a:moveTo>
                  <a:pt x="0" y="0"/>
                </a:moveTo>
                <a:lnTo>
                  <a:pt x="5493283" y="0"/>
                </a:lnTo>
                <a:lnTo>
                  <a:pt x="5493283" y="1316363"/>
                </a:lnTo>
                <a:lnTo>
                  <a:pt x="0" y="1316363"/>
                </a:lnTo>
                <a:lnTo>
                  <a:pt x="0" y="0"/>
                </a:lnTo>
                <a:close/>
              </a:path>
            </a:pathLst>
          </a:custGeom>
          <a:blipFill>
            <a:blip r:embed="rId4"/>
            <a:stretch>
              <a:fillRect/>
            </a:stretch>
          </a:blipFill>
        </p:spPr>
      </p:sp>
      <p:sp>
        <p:nvSpPr>
          <p:cNvPr id="10" name="TextBox 10"/>
          <p:cNvSpPr txBox="1"/>
          <p:nvPr/>
        </p:nvSpPr>
        <p:spPr>
          <a:xfrm>
            <a:off x="1810617" y="361950"/>
            <a:ext cx="16230600" cy="1314450"/>
          </a:xfrm>
          <a:prstGeom prst="rect">
            <a:avLst/>
          </a:prstGeom>
        </p:spPr>
        <p:txBody>
          <a:bodyPr lIns="0" tIns="0" rIns="0" bIns="0" rtlCol="0" anchor="t">
            <a:spAutoFit/>
          </a:bodyPr>
          <a:lstStyle/>
          <a:p>
            <a:pPr>
              <a:lnSpc>
                <a:spcPts val="10200"/>
              </a:lnSpc>
            </a:pPr>
            <a:r>
              <a:rPr lang="en-US" sz="8500">
                <a:solidFill>
                  <a:srgbClr val="F7B4A7"/>
                </a:solidFill>
                <a:latin typeface="Josefin Sans Bold"/>
              </a:rPr>
              <a:t>MATHEMATICAL ANALYSIS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11556496" y="1676400"/>
            <a:ext cx="6338112" cy="6384545"/>
          </a:xfrm>
          <a:custGeom>
            <a:avLst/>
            <a:gdLst/>
            <a:ahLst/>
            <a:cxnLst/>
            <a:rect l="l" t="t" r="r" b="b"/>
            <a:pathLst>
              <a:path w="6338112" h="6384545">
                <a:moveTo>
                  <a:pt x="0" y="0"/>
                </a:moveTo>
                <a:lnTo>
                  <a:pt x="6338112" y="0"/>
                </a:lnTo>
                <a:lnTo>
                  <a:pt x="6338112" y="6384545"/>
                </a:lnTo>
                <a:lnTo>
                  <a:pt x="0" y="638454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1370789" y="4133262"/>
            <a:ext cx="2695142" cy="1595571"/>
            <a:chOff x="0" y="0"/>
            <a:chExt cx="1372933" cy="812800"/>
          </a:xfrm>
        </p:grpSpPr>
        <p:sp>
          <p:nvSpPr>
            <p:cNvPr id="4" name="Freeform 4"/>
            <p:cNvSpPr/>
            <p:nvPr/>
          </p:nvSpPr>
          <p:spPr>
            <a:xfrm>
              <a:off x="0" y="0"/>
              <a:ext cx="1372933" cy="812800"/>
            </a:xfrm>
            <a:custGeom>
              <a:avLst/>
              <a:gdLst/>
              <a:ahLst/>
              <a:cxnLst/>
              <a:rect l="l" t="t" r="r" b="b"/>
              <a:pathLst>
                <a:path w="1372933" h="812800">
                  <a:moveTo>
                    <a:pt x="1372933" y="406400"/>
                  </a:moveTo>
                  <a:lnTo>
                    <a:pt x="966533" y="0"/>
                  </a:lnTo>
                  <a:lnTo>
                    <a:pt x="966533" y="203200"/>
                  </a:lnTo>
                  <a:lnTo>
                    <a:pt x="0" y="203200"/>
                  </a:lnTo>
                  <a:lnTo>
                    <a:pt x="0" y="609600"/>
                  </a:lnTo>
                  <a:lnTo>
                    <a:pt x="966533" y="609600"/>
                  </a:lnTo>
                  <a:lnTo>
                    <a:pt x="966533" y="812800"/>
                  </a:lnTo>
                  <a:lnTo>
                    <a:pt x="1372933" y="406400"/>
                  </a:lnTo>
                  <a:close/>
                </a:path>
              </a:pathLst>
            </a:custGeom>
            <a:solidFill>
              <a:srgbClr val="94DDDE"/>
            </a:solidFill>
          </p:spPr>
        </p:sp>
        <p:sp>
          <p:nvSpPr>
            <p:cNvPr id="5" name="TextBox 5"/>
            <p:cNvSpPr txBox="1"/>
            <p:nvPr/>
          </p:nvSpPr>
          <p:spPr>
            <a:xfrm>
              <a:off x="0" y="136525"/>
              <a:ext cx="1271333" cy="473075"/>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028700" y="1910231"/>
            <a:ext cx="9317030" cy="1348891"/>
            <a:chOff x="0" y="0"/>
            <a:chExt cx="2453868" cy="355264"/>
          </a:xfrm>
        </p:grpSpPr>
        <p:sp>
          <p:nvSpPr>
            <p:cNvPr id="7" name="Freeform 7"/>
            <p:cNvSpPr/>
            <p:nvPr/>
          </p:nvSpPr>
          <p:spPr>
            <a:xfrm>
              <a:off x="0" y="0"/>
              <a:ext cx="2453868" cy="355264"/>
            </a:xfrm>
            <a:custGeom>
              <a:avLst/>
              <a:gdLst/>
              <a:ahLst/>
              <a:cxnLst/>
              <a:rect l="l" t="t" r="r" b="b"/>
              <a:pathLst>
                <a:path w="2453868" h="355264">
                  <a:moveTo>
                    <a:pt x="0" y="0"/>
                  </a:moveTo>
                  <a:lnTo>
                    <a:pt x="2453868" y="0"/>
                  </a:lnTo>
                  <a:lnTo>
                    <a:pt x="2453868" y="355264"/>
                  </a:lnTo>
                  <a:lnTo>
                    <a:pt x="0" y="355264"/>
                  </a:lnTo>
                  <a:close/>
                </a:path>
              </a:pathLst>
            </a:custGeom>
            <a:solidFill>
              <a:srgbClr val="94DDDE"/>
            </a:solidFill>
          </p:spPr>
        </p:sp>
        <p:sp>
          <p:nvSpPr>
            <p:cNvPr id="8" name="TextBox 8"/>
            <p:cNvSpPr txBox="1"/>
            <p:nvPr/>
          </p:nvSpPr>
          <p:spPr>
            <a:xfrm>
              <a:off x="0" y="-76200"/>
              <a:ext cx="2453868" cy="431464"/>
            </a:xfrm>
            <a:prstGeom prst="rect">
              <a:avLst/>
            </a:prstGeom>
          </p:spPr>
          <p:txBody>
            <a:bodyPr lIns="50800" tIns="50800" rIns="50800" bIns="50800" rtlCol="0" anchor="ctr"/>
            <a:lstStyle/>
            <a:p>
              <a:pPr marL="690876" lvl="1" indent="-345438">
                <a:lnSpc>
                  <a:spcPts val="4479"/>
                </a:lnSpc>
                <a:buFont typeface="Arial"/>
                <a:buChar char="•"/>
              </a:pPr>
              <a:r>
                <a:rPr lang="en-US" sz="3199" dirty="0">
                  <a:solidFill>
                    <a:srgbClr val="000000"/>
                  </a:solidFill>
                  <a:latin typeface="Josefin Sans"/>
                </a:rPr>
                <a:t>To make the loss </a:t>
              </a:r>
              <a:r>
                <a:rPr lang="en-US" sz="3199" dirty="0" err="1">
                  <a:solidFill>
                    <a:srgbClr val="000000"/>
                  </a:solidFill>
                  <a:latin typeface="Josefin Sans"/>
                </a:rPr>
                <a:t>funtion</a:t>
              </a:r>
              <a:r>
                <a:rPr lang="en-US" sz="3199" dirty="0">
                  <a:solidFill>
                    <a:srgbClr val="000000"/>
                  </a:solidFill>
                  <a:latin typeface="Josefin Sans"/>
                </a:rPr>
                <a:t> simpler, we are going convert it to a matrix operation</a:t>
              </a:r>
            </a:p>
          </p:txBody>
        </p:sp>
      </p:grpSp>
      <p:sp>
        <p:nvSpPr>
          <p:cNvPr id="9" name="Freeform 9"/>
          <p:cNvSpPr/>
          <p:nvPr/>
        </p:nvSpPr>
        <p:spPr>
          <a:xfrm>
            <a:off x="4782999" y="3497248"/>
            <a:ext cx="4996308" cy="2867599"/>
          </a:xfrm>
          <a:custGeom>
            <a:avLst/>
            <a:gdLst/>
            <a:ahLst/>
            <a:cxnLst/>
            <a:rect l="l" t="t" r="r" b="b"/>
            <a:pathLst>
              <a:path w="4996308" h="2867599">
                <a:moveTo>
                  <a:pt x="0" y="0"/>
                </a:moveTo>
                <a:lnTo>
                  <a:pt x="4996309" y="0"/>
                </a:lnTo>
                <a:lnTo>
                  <a:pt x="4996309" y="2867599"/>
                </a:lnTo>
                <a:lnTo>
                  <a:pt x="0" y="2867599"/>
                </a:lnTo>
                <a:lnTo>
                  <a:pt x="0" y="0"/>
                </a:lnTo>
                <a:close/>
              </a:path>
            </a:pathLst>
          </a:custGeom>
          <a:blipFill>
            <a:blip r:embed="rId5"/>
            <a:stretch>
              <a:fillRect/>
            </a:stretch>
          </a:blipFill>
        </p:spPr>
      </p:sp>
      <p:grpSp>
        <p:nvGrpSpPr>
          <p:cNvPr id="10" name="Group 10"/>
          <p:cNvGrpSpPr/>
          <p:nvPr/>
        </p:nvGrpSpPr>
        <p:grpSpPr>
          <a:xfrm>
            <a:off x="2718359" y="6812452"/>
            <a:ext cx="8645055" cy="3234613"/>
            <a:chOff x="0" y="0"/>
            <a:chExt cx="2276887" cy="851914"/>
          </a:xfrm>
        </p:grpSpPr>
        <p:sp>
          <p:nvSpPr>
            <p:cNvPr id="11" name="Freeform 11"/>
            <p:cNvSpPr/>
            <p:nvPr/>
          </p:nvSpPr>
          <p:spPr>
            <a:xfrm>
              <a:off x="0" y="0"/>
              <a:ext cx="2276887" cy="851914"/>
            </a:xfrm>
            <a:custGeom>
              <a:avLst/>
              <a:gdLst/>
              <a:ahLst/>
              <a:cxnLst/>
              <a:rect l="l" t="t" r="r" b="b"/>
              <a:pathLst>
                <a:path w="2276887" h="851914">
                  <a:moveTo>
                    <a:pt x="0" y="0"/>
                  </a:moveTo>
                  <a:lnTo>
                    <a:pt x="2276887" y="0"/>
                  </a:lnTo>
                  <a:lnTo>
                    <a:pt x="2276887" y="851914"/>
                  </a:lnTo>
                  <a:lnTo>
                    <a:pt x="0" y="851914"/>
                  </a:lnTo>
                  <a:close/>
                </a:path>
              </a:pathLst>
            </a:custGeom>
            <a:solidFill>
              <a:srgbClr val="94DDDE"/>
            </a:solidFill>
          </p:spPr>
        </p:sp>
        <p:sp>
          <p:nvSpPr>
            <p:cNvPr id="12" name="TextBox 12"/>
            <p:cNvSpPr txBox="1"/>
            <p:nvPr/>
          </p:nvSpPr>
          <p:spPr>
            <a:xfrm>
              <a:off x="0" y="-76200"/>
              <a:ext cx="2276887" cy="928114"/>
            </a:xfrm>
            <a:prstGeom prst="rect">
              <a:avLst/>
            </a:prstGeom>
          </p:spPr>
          <p:txBody>
            <a:bodyPr lIns="50800" tIns="50800" rIns="50800" bIns="50800" rtlCol="0" anchor="ctr"/>
            <a:lstStyle/>
            <a:p>
              <a:pPr>
                <a:lnSpc>
                  <a:spcPts val="4759"/>
                </a:lnSpc>
              </a:pPr>
              <a:r>
                <a:rPr lang="en-US" sz="3399">
                  <a:solidFill>
                    <a:srgbClr val="000000"/>
                  </a:solidFill>
                  <a:latin typeface="Josefin Sans"/>
                </a:rPr>
                <a:t>is the Euclidean norm (Euclidean norm, or Euclidean distance), in other words x is the sum of the squares of each element of the vector. At this point, we have a simple form of the loss function written as equation (3).</a:t>
              </a:r>
            </a:p>
          </p:txBody>
        </p:sp>
      </p:grpSp>
      <p:sp>
        <p:nvSpPr>
          <p:cNvPr id="13" name="Freeform 13"/>
          <p:cNvSpPr/>
          <p:nvPr/>
        </p:nvSpPr>
        <p:spPr>
          <a:xfrm>
            <a:off x="1028700" y="6812452"/>
            <a:ext cx="1252754" cy="1031680"/>
          </a:xfrm>
          <a:custGeom>
            <a:avLst/>
            <a:gdLst/>
            <a:ahLst/>
            <a:cxnLst/>
            <a:rect l="l" t="t" r="r" b="b"/>
            <a:pathLst>
              <a:path w="1252754" h="1031680">
                <a:moveTo>
                  <a:pt x="0" y="0"/>
                </a:moveTo>
                <a:lnTo>
                  <a:pt x="1252754" y="0"/>
                </a:lnTo>
                <a:lnTo>
                  <a:pt x="1252754" y="1031680"/>
                </a:lnTo>
                <a:lnTo>
                  <a:pt x="0" y="1031680"/>
                </a:lnTo>
                <a:lnTo>
                  <a:pt x="0" y="0"/>
                </a:lnTo>
                <a:close/>
              </a:path>
            </a:pathLst>
          </a:custGeom>
          <a:blipFill>
            <a:blip r:embed="rId6"/>
            <a:stretch>
              <a:fillRect/>
            </a:stretch>
          </a:blipFill>
        </p:spPr>
      </p:sp>
      <p:sp>
        <p:nvSpPr>
          <p:cNvPr id="14" name="TextBox 14"/>
          <p:cNvSpPr txBox="1"/>
          <p:nvPr/>
        </p:nvSpPr>
        <p:spPr>
          <a:xfrm>
            <a:off x="1810617" y="361950"/>
            <a:ext cx="16230600" cy="1314450"/>
          </a:xfrm>
          <a:prstGeom prst="rect">
            <a:avLst/>
          </a:prstGeom>
        </p:spPr>
        <p:txBody>
          <a:bodyPr lIns="0" tIns="0" rIns="0" bIns="0" rtlCol="0" anchor="t">
            <a:spAutoFit/>
          </a:bodyPr>
          <a:lstStyle/>
          <a:p>
            <a:pPr>
              <a:lnSpc>
                <a:spcPts val="10200"/>
              </a:lnSpc>
            </a:pPr>
            <a:r>
              <a:rPr lang="en-US" sz="8500">
                <a:solidFill>
                  <a:srgbClr val="F7B4A7"/>
                </a:solidFill>
                <a:latin typeface="Josefin Sans Bold"/>
              </a:rPr>
              <a:t>MATHEMATICAL ANALYSIS</a:t>
            </a:r>
          </a:p>
        </p:txBody>
      </p:sp>
    </p:spTree>
    <p:custDataLst>
      <p:tags r:id="rId1"/>
    </p:custDataLst>
  </p:cSld>
  <p:clrMapOvr>
    <a:masterClrMapping/>
  </p:clrMapOvr>
  <p:transition spd="slow" advTm="377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11556496" y="1676400"/>
            <a:ext cx="6338112" cy="6384545"/>
          </a:xfrm>
          <a:custGeom>
            <a:avLst/>
            <a:gdLst/>
            <a:ahLst/>
            <a:cxnLst/>
            <a:rect l="l" t="t" r="r" b="b"/>
            <a:pathLst>
              <a:path w="6338112" h="6384545">
                <a:moveTo>
                  <a:pt x="0" y="0"/>
                </a:moveTo>
                <a:lnTo>
                  <a:pt x="6338112" y="0"/>
                </a:lnTo>
                <a:lnTo>
                  <a:pt x="6338112" y="6384545"/>
                </a:lnTo>
                <a:lnTo>
                  <a:pt x="0" y="63845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5811269"/>
            <a:ext cx="2695142" cy="1595571"/>
            <a:chOff x="0" y="0"/>
            <a:chExt cx="1372933" cy="812800"/>
          </a:xfrm>
        </p:grpSpPr>
        <p:sp>
          <p:nvSpPr>
            <p:cNvPr id="4" name="Freeform 4"/>
            <p:cNvSpPr/>
            <p:nvPr/>
          </p:nvSpPr>
          <p:spPr>
            <a:xfrm>
              <a:off x="0" y="0"/>
              <a:ext cx="1372933" cy="812800"/>
            </a:xfrm>
            <a:custGeom>
              <a:avLst/>
              <a:gdLst/>
              <a:ahLst/>
              <a:cxnLst/>
              <a:rect l="l" t="t" r="r" b="b"/>
              <a:pathLst>
                <a:path w="1372933" h="812800">
                  <a:moveTo>
                    <a:pt x="1372933" y="406400"/>
                  </a:moveTo>
                  <a:lnTo>
                    <a:pt x="966533" y="0"/>
                  </a:lnTo>
                  <a:lnTo>
                    <a:pt x="966533" y="203200"/>
                  </a:lnTo>
                  <a:lnTo>
                    <a:pt x="0" y="203200"/>
                  </a:lnTo>
                  <a:lnTo>
                    <a:pt x="0" y="609600"/>
                  </a:lnTo>
                  <a:lnTo>
                    <a:pt x="966533" y="609600"/>
                  </a:lnTo>
                  <a:lnTo>
                    <a:pt x="966533" y="812800"/>
                  </a:lnTo>
                  <a:lnTo>
                    <a:pt x="1372933" y="406400"/>
                  </a:lnTo>
                  <a:close/>
                </a:path>
              </a:pathLst>
            </a:custGeom>
            <a:solidFill>
              <a:srgbClr val="94DDDE"/>
            </a:solidFill>
          </p:spPr>
        </p:sp>
        <p:sp>
          <p:nvSpPr>
            <p:cNvPr id="5" name="TextBox 5"/>
            <p:cNvSpPr txBox="1"/>
            <p:nvPr/>
          </p:nvSpPr>
          <p:spPr>
            <a:xfrm>
              <a:off x="0" y="136525"/>
              <a:ext cx="1271333" cy="473075"/>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028700" y="1660421"/>
            <a:ext cx="9317030" cy="2472841"/>
            <a:chOff x="0" y="0"/>
            <a:chExt cx="2453868" cy="651283"/>
          </a:xfrm>
        </p:grpSpPr>
        <p:sp>
          <p:nvSpPr>
            <p:cNvPr id="7" name="Freeform 7"/>
            <p:cNvSpPr/>
            <p:nvPr/>
          </p:nvSpPr>
          <p:spPr>
            <a:xfrm>
              <a:off x="0" y="0"/>
              <a:ext cx="2453868" cy="651283"/>
            </a:xfrm>
            <a:custGeom>
              <a:avLst/>
              <a:gdLst/>
              <a:ahLst/>
              <a:cxnLst/>
              <a:rect l="l" t="t" r="r" b="b"/>
              <a:pathLst>
                <a:path w="2453868" h="651283">
                  <a:moveTo>
                    <a:pt x="0" y="0"/>
                  </a:moveTo>
                  <a:lnTo>
                    <a:pt x="2453868" y="0"/>
                  </a:lnTo>
                  <a:lnTo>
                    <a:pt x="2453868" y="651283"/>
                  </a:lnTo>
                  <a:lnTo>
                    <a:pt x="0" y="651283"/>
                  </a:lnTo>
                  <a:close/>
                </a:path>
              </a:pathLst>
            </a:custGeom>
            <a:solidFill>
              <a:srgbClr val="94DDDE"/>
            </a:solidFill>
          </p:spPr>
        </p:sp>
        <p:sp>
          <p:nvSpPr>
            <p:cNvPr id="8" name="TextBox 8"/>
            <p:cNvSpPr txBox="1"/>
            <p:nvPr/>
          </p:nvSpPr>
          <p:spPr>
            <a:xfrm>
              <a:off x="0" y="-76200"/>
              <a:ext cx="2453868" cy="727483"/>
            </a:xfrm>
            <a:prstGeom prst="rect">
              <a:avLst/>
            </a:prstGeom>
          </p:spPr>
          <p:txBody>
            <a:bodyPr lIns="50800" tIns="50800" rIns="50800" bIns="50800" rtlCol="0" anchor="ctr"/>
            <a:lstStyle/>
            <a:p>
              <a:pPr marL="690876" lvl="1" indent="-345438">
                <a:lnSpc>
                  <a:spcPts val="4479"/>
                </a:lnSpc>
                <a:buFont typeface="Arial"/>
                <a:buChar char="•"/>
              </a:pPr>
              <a:r>
                <a:rPr lang="en-US" sz="3199" dirty="0">
                  <a:solidFill>
                    <a:srgbClr val="000000"/>
                  </a:solidFill>
                  <a:latin typeface="Josefin Sans"/>
                </a:rPr>
                <a:t>The most common way to find the solution in optimization problem is to solve the </a:t>
              </a:r>
              <a:r>
                <a:rPr lang="en-US" sz="3199" dirty="0" err="1">
                  <a:solidFill>
                    <a:srgbClr val="000000"/>
                  </a:solidFill>
                  <a:latin typeface="Josefin Sans"/>
                </a:rPr>
                <a:t>dericative</a:t>
              </a:r>
              <a:r>
                <a:rPr lang="en-US" sz="3199" dirty="0">
                  <a:solidFill>
                    <a:srgbClr val="000000"/>
                  </a:solidFill>
                  <a:latin typeface="Josefin Sans"/>
                </a:rPr>
                <a:t> equation.</a:t>
              </a:r>
            </a:p>
            <a:p>
              <a:pPr marL="690876" lvl="1" indent="-345438">
                <a:lnSpc>
                  <a:spcPts val="4479"/>
                </a:lnSpc>
                <a:buFont typeface="Arial"/>
                <a:buChar char="•"/>
              </a:pPr>
              <a:r>
                <a:rPr lang="en-US" sz="3199" dirty="0">
                  <a:solidFill>
                    <a:srgbClr val="000000"/>
                  </a:solidFill>
                  <a:latin typeface="Josefin Sans"/>
                </a:rPr>
                <a:t>Derivative with w of the loss </a:t>
              </a:r>
              <a:r>
                <a:rPr lang="en-US" sz="3199" dirty="0" err="1">
                  <a:solidFill>
                    <a:srgbClr val="000000"/>
                  </a:solidFill>
                  <a:latin typeface="Josefin Sans"/>
                </a:rPr>
                <a:t>funtion</a:t>
              </a:r>
              <a:r>
                <a:rPr lang="en-US" sz="3199" dirty="0">
                  <a:solidFill>
                    <a:srgbClr val="000000"/>
                  </a:solidFill>
                  <a:latin typeface="Josefin Sans"/>
                </a:rPr>
                <a:t>:</a:t>
              </a:r>
            </a:p>
          </p:txBody>
        </p:sp>
      </p:grpSp>
      <p:sp>
        <p:nvSpPr>
          <p:cNvPr id="9" name="Freeform 9"/>
          <p:cNvSpPr/>
          <p:nvPr/>
        </p:nvSpPr>
        <p:spPr>
          <a:xfrm>
            <a:off x="4549192" y="5654488"/>
            <a:ext cx="6181953" cy="1909133"/>
          </a:xfrm>
          <a:custGeom>
            <a:avLst/>
            <a:gdLst/>
            <a:ahLst/>
            <a:cxnLst/>
            <a:rect l="l" t="t" r="r" b="b"/>
            <a:pathLst>
              <a:path w="6181953" h="1909133">
                <a:moveTo>
                  <a:pt x="0" y="0"/>
                </a:moveTo>
                <a:lnTo>
                  <a:pt x="6181953" y="0"/>
                </a:lnTo>
                <a:lnTo>
                  <a:pt x="6181953" y="1909132"/>
                </a:lnTo>
                <a:lnTo>
                  <a:pt x="0" y="1909132"/>
                </a:lnTo>
                <a:lnTo>
                  <a:pt x="0" y="0"/>
                </a:lnTo>
                <a:close/>
              </a:path>
            </a:pathLst>
          </a:custGeom>
          <a:blipFill>
            <a:blip r:embed="rId4"/>
            <a:stretch>
              <a:fillRect/>
            </a:stretch>
          </a:blipFill>
        </p:spPr>
      </p:sp>
      <p:sp>
        <p:nvSpPr>
          <p:cNvPr id="10" name="TextBox 10"/>
          <p:cNvSpPr txBox="1"/>
          <p:nvPr/>
        </p:nvSpPr>
        <p:spPr>
          <a:xfrm>
            <a:off x="1810617" y="361950"/>
            <a:ext cx="16230600" cy="1314450"/>
          </a:xfrm>
          <a:prstGeom prst="rect">
            <a:avLst/>
          </a:prstGeom>
        </p:spPr>
        <p:txBody>
          <a:bodyPr lIns="0" tIns="0" rIns="0" bIns="0" rtlCol="0" anchor="t">
            <a:spAutoFit/>
          </a:bodyPr>
          <a:lstStyle/>
          <a:p>
            <a:pPr>
              <a:lnSpc>
                <a:spcPts val="10200"/>
              </a:lnSpc>
            </a:pPr>
            <a:r>
              <a:rPr lang="en-US" sz="8500">
                <a:solidFill>
                  <a:srgbClr val="F7B4A7"/>
                </a:solidFill>
                <a:latin typeface="Josefin Sans Bold"/>
              </a:rPr>
              <a:t>MATHEMATICAL ANALYSIS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7|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470</Words>
  <Application>Microsoft Office PowerPoint</Application>
  <PresentationFormat>Custom</PresentationFormat>
  <Paragraphs>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Josefin Sans</vt:lpstr>
      <vt:lpstr>Calibri</vt:lpstr>
      <vt:lpstr>Josefin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Cẩm nang thông tin ngắn gọn</dc:title>
  <cp:lastModifiedBy>Tri Duong Minh</cp:lastModifiedBy>
  <cp:revision>3</cp:revision>
  <dcterms:created xsi:type="dcterms:W3CDTF">2006-08-16T00:00:00Z</dcterms:created>
  <dcterms:modified xsi:type="dcterms:W3CDTF">2024-01-07T10:06:45Z</dcterms:modified>
  <dc:identifier>DAF5H69APPo</dc:identifier>
</cp:coreProperties>
</file>