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65" r:id="rId5"/>
    <p:sldId id="310" r:id="rId6"/>
    <p:sldId id="311" r:id="rId7"/>
    <p:sldId id="317" r:id="rId8"/>
    <p:sldId id="316" r:id="rId9"/>
    <p:sldId id="312" r:id="rId10"/>
    <p:sldId id="313" r:id="rId11"/>
    <p:sldId id="314" r:id="rId12"/>
    <p:sldId id="315"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8" d="100"/>
          <a:sy n="68" d="100"/>
        </p:scale>
        <p:origin x="61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12/11/2017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12/11/2017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12/11/2017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12/11/2017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12/11/2017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12/11/2017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12/11/2017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Kyberharjoitus</a:t>
            </a:r>
            <a:r>
              <a:rPr lang="en-US" dirty="0"/>
              <a:t> </a:t>
            </a:r>
            <a:r>
              <a:rPr lang="en-US" dirty="0" err="1"/>
              <a:t>perehdytys</a:t>
            </a:r>
            <a:r>
              <a:rPr lang="en-US" dirty="0"/>
              <a:t> – </a:t>
            </a:r>
            <a:r>
              <a:rPr lang="en-US" dirty="0" err="1"/>
              <a:t>verkkokauppayritys</a:t>
            </a:r>
            <a:endParaRPr lang="en-US" dirty="0"/>
          </a:p>
        </p:txBody>
      </p:sp>
      <p:sp>
        <p:nvSpPr>
          <p:cNvPr id="4" name="Subtitle 3"/>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Yleisjärjestelyt</a:t>
            </a:r>
            <a:endParaRPr lang="en-US" dirty="0"/>
          </a:p>
        </p:txBody>
      </p:sp>
      <p:sp>
        <p:nvSpPr>
          <p:cNvPr id="14" name="Content Placeholder 13"/>
          <p:cNvSpPr>
            <a:spLocks noGrp="1"/>
          </p:cNvSpPr>
          <p:nvPr>
            <p:ph idx="1"/>
          </p:nvPr>
        </p:nvSpPr>
        <p:spPr/>
        <p:txBody>
          <a:bodyPr/>
          <a:lstStyle/>
          <a:p>
            <a:r>
              <a:rPr lang="en-US" dirty="0" err="1"/>
              <a:t>Verkkokauppa</a:t>
            </a:r>
            <a:r>
              <a:rPr lang="en-US" dirty="0"/>
              <a:t> </a:t>
            </a:r>
            <a:r>
              <a:rPr lang="en-US" dirty="0" err="1"/>
              <a:t>yritys</a:t>
            </a:r>
            <a:r>
              <a:rPr lang="en-US" dirty="0"/>
              <a:t>: webbikauppa.fi</a:t>
            </a:r>
          </a:p>
          <a:p>
            <a:r>
              <a:rPr lang="en-US" dirty="0" err="1"/>
              <a:t>Harjoitukseen</a:t>
            </a:r>
            <a:r>
              <a:rPr lang="en-US" dirty="0"/>
              <a:t> </a:t>
            </a:r>
            <a:r>
              <a:rPr lang="en-US" dirty="0" err="1"/>
              <a:t>osallistujat</a:t>
            </a:r>
            <a:r>
              <a:rPr lang="en-US" dirty="0"/>
              <a:t> </a:t>
            </a:r>
            <a:r>
              <a:rPr lang="en-US" dirty="0" err="1"/>
              <a:t>ottavat</a:t>
            </a:r>
            <a:r>
              <a:rPr lang="en-US" dirty="0"/>
              <a:t> </a:t>
            </a:r>
            <a:r>
              <a:rPr lang="en-US" dirty="0" err="1"/>
              <a:t>etäyhteyden</a:t>
            </a:r>
            <a:r>
              <a:rPr lang="en-US" dirty="0"/>
              <a:t> </a:t>
            </a:r>
            <a:r>
              <a:rPr lang="en-US" dirty="0" err="1"/>
              <a:t>harjoitusympäristössä</a:t>
            </a:r>
            <a:r>
              <a:rPr lang="en-US" dirty="0"/>
              <a:t> </a:t>
            </a:r>
            <a:r>
              <a:rPr lang="en-US" dirty="0" err="1"/>
              <a:t>oleville</a:t>
            </a:r>
            <a:r>
              <a:rPr lang="en-US" dirty="0"/>
              <a:t> </a:t>
            </a:r>
            <a:r>
              <a:rPr lang="en-US" dirty="0" err="1"/>
              <a:t>työasemille</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Harjoitettavat</a:t>
            </a:r>
            <a:r>
              <a:rPr lang="en-US" dirty="0"/>
              <a:t> </a:t>
            </a:r>
            <a:r>
              <a:rPr lang="en-US" dirty="0" err="1"/>
              <a:t>organisaation</a:t>
            </a:r>
            <a:r>
              <a:rPr lang="en-US" dirty="0"/>
              <a:t> </a:t>
            </a:r>
            <a:r>
              <a:rPr lang="en-US" dirty="0" err="1"/>
              <a:t>osat</a:t>
            </a:r>
            <a:r>
              <a:rPr lang="en-US" dirty="0"/>
              <a:t>/-</a:t>
            </a:r>
            <a:r>
              <a:rPr lang="en-US" dirty="0" err="1"/>
              <a:t>roolit</a:t>
            </a:r>
            <a:endParaRPr lang="en-US" dirty="0"/>
          </a:p>
        </p:txBody>
      </p:sp>
      <p:sp>
        <p:nvSpPr>
          <p:cNvPr id="14" name="Content Placeholder 13"/>
          <p:cNvSpPr>
            <a:spLocks noGrp="1"/>
          </p:cNvSpPr>
          <p:nvPr>
            <p:ph idx="1"/>
          </p:nvPr>
        </p:nvSpPr>
        <p:spPr/>
        <p:txBody>
          <a:bodyPr>
            <a:normAutofit fontScale="85000" lnSpcReduction="20000"/>
          </a:bodyPr>
          <a:lstStyle/>
          <a:p>
            <a:r>
              <a:rPr lang="en-US" dirty="0" err="1"/>
              <a:t>Valkoinen</a:t>
            </a:r>
            <a:r>
              <a:rPr lang="en-US" dirty="0"/>
              <a:t> </a:t>
            </a:r>
            <a:r>
              <a:rPr lang="en-US" dirty="0" err="1"/>
              <a:t>tiimi</a:t>
            </a:r>
            <a:endParaRPr lang="en-US" dirty="0"/>
          </a:p>
          <a:p>
            <a:pPr lvl="1"/>
            <a:r>
              <a:rPr lang="en-US" dirty="0" err="1"/>
              <a:t>Harjoituksen</a:t>
            </a:r>
            <a:r>
              <a:rPr lang="en-US" dirty="0"/>
              <a:t> </a:t>
            </a:r>
            <a:r>
              <a:rPr lang="en-US" dirty="0" err="1"/>
              <a:t>järjestäjät</a:t>
            </a:r>
            <a:r>
              <a:rPr lang="en-US" dirty="0"/>
              <a:t>: </a:t>
            </a:r>
            <a:r>
              <a:rPr lang="en-US" dirty="0" err="1"/>
              <a:t>Tikkanen</a:t>
            </a:r>
            <a:r>
              <a:rPr lang="en-US" dirty="0"/>
              <a:t> </a:t>
            </a:r>
            <a:r>
              <a:rPr lang="en-US" dirty="0" err="1"/>
              <a:t>Teemu</a:t>
            </a:r>
            <a:endParaRPr lang="en-US" dirty="0"/>
          </a:p>
          <a:p>
            <a:r>
              <a:rPr lang="en-US" dirty="0" err="1"/>
              <a:t>Punainen</a:t>
            </a:r>
            <a:r>
              <a:rPr lang="en-US" dirty="0"/>
              <a:t> </a:t>
            </a:r>
            <a:r>
              <a:rPr lang="en-US" dirty="0" err="1"/>
              <a:t>tiimi</a:t>
            </a:r>
            <a:endParaRPr lang="en-US" dirty="0"/>
          </a:p>
          <a:p>
            <a:pPr lvl="1"/>
            <a:r>
              <a:rPr lang="en-US" dirty="0" err="1"/>
              <a:t>Harjoituksen</a:t>
            </a:r>
            <a:r>
              <a:rPr lang="en-US" dirty="0"/>
              <a:t> </a:t>
            </a:r>
            <a:r>
              <a:rPr lang="en-US" dirty="0" err="1"/>
              <a:t>järjestäjät</a:t>
            </a:r>
            <a:r>
              <a:rPr lang="en-US" dirty="0"/>
              <a:t>: </a:t>
            </a:r>
            <a:r>
              <a:rPr lang="en-US" dirty="0" err="1"/>
              <a:t>Ahola</a:t>
            </a:r>
            <a:r>
              <a:rPr lang="en-US" dirty="0"/>
              <a:t> </a:t>
            </a:r>
            <a:r>
              <a:rPr lang="en-US" dirty="0" err="1"/>
              <a:t>Aleksi</a:t>
            </a:r>
            <a:r>
              <a:rPr lang="en-US" dirty="0"/>
              <a:t>, </a:t>
            </a:r>
            <a:r>
              <a:rPr lang="en-US" dirty="0" err="1"/>
              <a:t>Hakkari</a:t>
            </a:r>
            <a:r>
              <a:rPr lang="en-US" dirty="0"/>
              <a:t> </a:t>
            </a:r>
            <a:r>
              <a:rPr lang="en-US" dirty="0" err="1"/>
              <a:t>Onni</a:t>
            </a:r>
            <a:r>
              <a:rPr lang="en-US" dirty="0"/>
              <a:t>, </a:t>
            </a:r>
            <a:r>
              <a:rPr lang="en-US" dirty="0" err="1"/>
              <a:t>Luukkanen</a:t>
            </a:r>
            <a:r>
              <a:rPr lang="en-US" dirty="0"/>
              <a:t> Eetu, </a:t>
            </a:r>
            <a:r>
              <a:rPr lang="en-US" dirty="0" err="1"/>
              <a:t>Puumalainen</a:t>
            </a:r>
            <a:r>
              <a:rPr lang="en-US" dirty="0"/>
              <a:t> </a:t>
            </a:r>
            <a:r>
              <a:rPr lang="en-US" dirty="0" err="1"/>
              <a:t>Pasi</a:t>
            </a:r>
            <a:endParaRPr lang="en-US" dirty="0"/>
          </a:p>
          <a:p>
            <a:r>
              <a:rPr lang="en-US" dirty="0" err="1"/>
              <a:t>Sininen</a:t>
            </a:r>
            <a:r>
              <a:rPr lang="en-US" dirty="0"/>
              <a:t> </a:t>
            </a:r>
            <a:r>
              <a:rPr lang="en-US" dirty="0" err="1"/>
              <a:t>tiimi</a:t>
            </a:r>
            <a:r>
              <a:rPr lang="en-US" dirty="0"/>
              <a:t> 1</a:t>
            </a:r>
          </a:p>
          <a:p>
            <a:pPr lvl="1"/>
            <a:r>
              <a:rPr lang="en-US" dirty="0" err="1"/>
              <a:t>Toimitusjohtaja</a:t>
            </a:r>
            <a:r>
              <a:rPr lang="en-US" dirty="0"/>
              <a:t> ja </a:t>
            </a:r>
            <a:r>
              <a:rPr lang="en-US" dirty="0" err="1"/>
              <a:t>varatoimitusjohtaja</a:t>
            </a:r>
            <a:endParaRPr lang="en-US" dirty="0"/>
          </a:p>
          <a:p>
            <a:pPr lvl="1"/>
            <a:r>
              <a:rPr lang="en-US" dirty="0" err="1"/>
              <a:t>Asiakaspalvelu-osasto</a:t>
            </a:r>
            <a:r>
              <a:rPr lang="en-US" dirty="0"/>
              <a:t>: </a:t>
            </a:r>
            <a:r>
              <a:rPr lang="en-US" dirty="0" err="1"/>
              <a:t>Asiakaspalvelu-osaston</a:t>
            </a:r>
            <a:r>
              <a:rPr lang="en-US" dirty="0"/>
              <a:t> </a:t>
            </a:r>
            <a:r>
              <a:rPr lang="en-US" dirty="0" err="1"/>
              <a:t>vastuuhenkilö</a:t>
            </a:r>
            <a:r>
              <a:rPr lang="en-US" dirty="0"/>
              <a:t>, </a:t>
            </a:r>
            <a:r>
              <a:rPr lang="en-US" dirty="0" err="1"/>
              <a:t>sekä</a:t>
            </a:r>
            <a:r>
              <a:rPr lang="en-US" dirty="0"/>
              <a:t> </a:t>
            </a:r>
            <a:r>
              <a:rPr lang="en-US" dirty="0" err="1"/>
              <a:t>työntekijät</a:t>
            </a:r>
            <a:endParaRPr lang="en-US" dirty="0"/>
          </a:p>
          <a:p>
            <a:r>
              <a:rPr lang="en-US" dirty="0" err="1"/>
              <a:t>Sininen</a:t>
            </a:r>
            <a:r>
              <a:rPr lang="en-US" dirty="0"/>
              <a:t> </a:t>
            </a:r>
            <a:r>
              <a:rPr lang="en-US" dirty="0" err="1"/>
              <a:t>tiimi</a:t>
            </a:r>
            <a:r>
              <a:rPr lang="en-US" dirty="0"/>
              <a:t> 2</a:t>
            </a:r>
          </a:p>
          <a:p>
            <a:pPr lvl="1"/>
            <a:r>
              <a:rPr lang="en-US" dirty="0" err="1"/>
              <a:t>Toimitusjohtaja</a:t>
            </a:r>
            <a:r>
              <a:rPr lang="en-US" dirty="0"/>
              <a:t> ja </a:t>
            </a:r>
            <a:r>
              <a:rPr lang="en-US" dirty="0" err="1"/>
              <a:t>varatoimitusjohtaja</a:t>
            </a:r>
            <a:endParaRPr lang="en-US" dirty="0"/>
          </a:p>
          <a:p>
            <a:pPr lvl="1"/>
            <a:r>
              <a:rPr lang="fi-FI" dirty="0"/>
              <a:t>IT-osasto: IT-osaston vastuuhenkilö, sekä työntekijät</a:t>
            </a:r>
          </a:p>
          <a:p>
            <a:pPr lvl="2"/>
            <a:r>
              <a:rPr lang="fi-FI" sz="2000" dirty="0"/>
              <a:t>Tehtävä myös hallinnoida webbikauppa.fi palvelinta</a:t>
            </a:r>
          </a:p>
          <a:p>
            <a:pPr lvl="1"/>
            <a:endParaRPr lang="en-US" dirty="0"/>
          </a:p>
        </p:txBody>
      </p:sp>
    </p:spTree>
    <p:extLst>
      <p:ext uri="{BB962C8B-B14F-4D97-AF65-F5344CB8AC3E}">
        <p14:creationId xmlns:p14="http://schemas.microsoft.com/office/powerpoint/2010/main" val="332490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03" y="116632"/>
            <a:ext cx="9144001" cy="1371600"/>
          </a:xfrm>
        </p:spPr>
        <p:txBody>
          <a:bodyPr/>
          <a:lstStyle/>
          <a:p>
            <a:r>
              <a:rPr lang="en-US" dirty="0" err="1"/>
              <a:t>Harjoitettavat</a:t>
            </a:r>
            <a:r>
              <a:rPr lang="en-US" dirty="0"/>
              <a:t> </a:t>
            </a:r>
            <a:r>
              <a:rPr lang="en-US" dirty="0" err="1"/>
              <a:t>organisaation</a:t>
            </a:r>
            <a:r>
              <a:rPr lang="en-US" dirty="0"/>
              <a:t> </a:t>
            </a:r>
            <a:r>
              <a:rPr lang="en-US" dirty="0" err="1"/>
              <a:t>osat</a:t>
            </a:r>
            <a:r>
              <a:rPr lang="en-US" dirty="0"/>
              <a:t>/-</a:t>
            </a:r>
            <a:r>
              <a:rPr lang="en-US" dirty="0" err="1"/>
              <a:t>roolit</a:t>
            </a:r>
            <a:endParaRPr lang="en-US" dirty="0"/>
          </a:p>
        </p:txBody>
      </p:sp>
      <p:sp>
        <p:nvSpPr>
          <p:cNvPr id="14" name="Content Placeholder 13"/>
          <p:cNvSpPr>
            <a:spLocks noGrp="1"/>
          </p:cNvSpPr>
          <p:nvPr>
            <p:ph idx="1"/>
          </p:nvPr>
        </p:nvSpPr>
        <p:spPr>
          <a:xfrm>
            <a:off x="1522413" y="1490806"/>
            <a:ext cx="9134391" cy="4114801"/>
          </a:xfrm>
        </p:spPr>
        <p:txBody>
          <a:bodyPr/>
          <a:lstStyle/>
          <a:p>
            <a:r>
              <a:rPr lang="en-US" dirty="0" err="1"/>
              <a:t>Harjoituksessa</a:t>
            </a:r>
            <a:r>
              <a:rPr lang="en-US" dirty="0"/>
              <a:t> </a:t>
            </a:r>
            <a:r>
              <a:rPr lang="en-US" dirty="0" err="1"/>
              <a:t>käytetään</a:t>
            </a:r>
            <a:r>
              <a:rPr lang="en-US" dirty="0"/>
              <a:t> </a:t>
            </a:r>
            <a:r>
              <a:rPr lang="en-US" dirty="0" err="1"/>
              <a:t>organisaatiokaavion</a:t>
            </a:r>
            <a:r>
              <a:rPr lang="en-US" dirty="0"/>
              <a:t> </a:t>
            </a:r>
            <a:r>
              <a:rPr lang="en-US" dirty="0" err="1"/>
              <a:t>mukaista</a:t>
            </a:r>
            <a:r>
              <a:rPr lang="en-US" dirty="0"/>
              <a:t> </a:t>
            </a:r>
            <a:r>
              <a:rPr lang="en-US" dirty="0" err="1"/>
              <a:t>mallia</a:t>
            </a:r>
            <a:endParaRPr lang="en-US" dirty="0"/>
          </a:p>
          <a:p>
            <a:r>
              <a:rPr lang="en-US" dirty="0" err="1"/>
              <a:t>Sinisten</a:t>
            </a:r>
            <a:r>
              <a:rPr lang="en-US" dirty="0"/>
              <a:t> </a:t>
            </a:r>
            <a:r>
              <a:rPr lang="en-US" dirty="0" err="1"/>
              <a:t>tiimien</a:t>
            </a:r>
            <a:r>
              <a:rPr lang="en-US" dirty="0"/>
              <a:t> </a:t>
            </a:r>
            <a:r>
              <a:rPr lang="en-US" dirty="0" err="1"/>
              <a:t>jäsenten</a:t>
            </a:r>
            <a:r>
              <a:rPr lang="en-US" dirty="0"/>
              <a:t> </a:t>
            </a:r>
            <a:r>
              <a:rPr lang="en-US" dirty="0" err="1"/>
              <a:t>tulee</a:t>
            </a:r>
            <a:r>
              <a:rPr lang="en-US" dirty="0"/>
              <a:t> </a:t>
            </a:r>
            <a:r>
              <a:rPr lang="en-US" dirty="0" err="1"/>
              <a:t>toimia</a:t>
            </a:r>
            <a:r>
              <a:rPr lang="en-US" dirty="0"/>
              <a:t> </a:t>
            </a:r>
            <a:r>
              <a:rPr lang="en-US" dirty="0" err="1"/>
              <a:t>normaalisti</a:t>
            </a:r>
            <a:r>
              <a:rPr lang="en-US" dirty="0"/>
              <a:t> </a:t>
            </a:r>
            <a:r>
              <a:rPr lang="en-US" dirty="0" err="1"/>
              <a:t>organisaation</a:t>
            </a:r>
            <a:r>
              <a:rPr lang="en-US" dirty="0"/>
              <a:t> </a:t>
            </a:r>
            <a:r>
              <a:rPr lang="en-US" dirty="0" err="1"/>
              <a:t>sisällä</a:t>
            </a:r>
            <a:endParaRPr lang="en-US" dirty="0"/>
          </a:p>
          <a:p>
            <a:pPr lvl="1"/>
            <a:r>
              <a:rPr lang="en-US" dirty="0" err="1"/>
              <a:t>Pelitapahtumista</a:t>
            </a:r>
            <a:r>
              <a:rPr lang="en-US" dirty="0"/>
              <a:t> </a:t>
            </a:r>
            <a:r>
              <a:rPr lang="en-US" dirty="0" err="1"/>
              <a:t>ilmoitetaan</a:t>
            </a:r>
            <a:r>
              <a:rPr lang="en-US" dirty="0"/>
              <a:t> </a:t>
            </a:r>
            <a:r>
              <a:rPr lang="en-US" dirty="0" err="1"/>
              <a:t>aina</a:t>
            </a:r>
            <a:r>
              <a:rPr lang="en-US" dirty="0"/>
              <a:t> </a:t>
            </a:r>
            <a:r>
              <a:rPr lang="en-US" dirty="0" err="1"/>
              <a:t>ylemmälle</a:t>
            </a:r>
            <a:r>
              <a:rPr lang="en-US" dirty="0"/>
              <a:t> </a:t>
            </a:r>
            <a:r>
              <a:rPr lang="en-US" dirty="0" err="1"/>
              <a:t>esimiehelle</a:t>
            </a:r>
            <a:r>
              <a:rPr lang="en-US" dirty="0"/>
              <a:t>, </a:t>
            </a:r>
            <a:r>
              <a:rPr lang="en-US" dirty="0" err="1"/>
              <a:t>mikäli</a:t>
            </a:r>
            <a:r>
              <a:rPr lang="en-US" dirty="0"/>
              <a:t> </a:t>
            </a:r>
            <a:r>
              <a:rPr lang="en-US" dirty="0" err="1"/>
              <a:t>tapahtuma</a:t>
            </a:r>
            <a:r>
              <a:rPr lang="en-US" dirty="0"/>
              <a:t> on </a:t>
            </a:r>
            <a:r>
              <a:rPr lang="en-US" dirty="0" err="1"/>
              <a:t>ilmoitusluontoinen</a:t>
            </a:r>
            <a:r>
              <a:rPr lang="en-US" dirty="0"/>
              <a:t> ja/tai </a:t>
            </a:r>
            <a:r>
              <a:rPr lang="en-US" dirty="0" err="1"/>
              <a:t>vaatii</a:t>
            </a:r>
            <a:r>
              <a:rPr lang="en-US" dirty="0"/>
              <a:t> </a:t>
            </a:r>
            <a:r>
              <a:rPr lang="en-US" dirty="0" err="1"/>
              <a:t>esimiehen</a:t>
            </a:r>
            <a:r>
              <a:rPr lang="en-US" dirty="0"/>
              <a:t> </a:t>
            </a:r>
            <a:r>
              <a:rPr lang="en-US" dirty="0" err="1"/>
              <a:t>lupaa</a:t>
            </a:r>
            <a:r>
              <a:rPr lang="en-US" dirty="0"/>
              <a:t> </a:t>
            </a:r>
            <a:r>
              <a:rPr lang="en-US" dirty="0" err="1"/>
              <a:t>toimia</a:t>
            </a:r>
            <a:endParaRPr lang="en-US" dirty="0"/>
          </a:p>
          <a:p>
            <a:pPr lvl="1"/>
            <a:r>
              <a:rPr lang="en-US" dirty="0" err="1"/>
              <a:t>Lähtökohtaisesti</a:t>
            </a:r>
            <a:r>
              <a:rPr lang="en-US" dirty="0"/>
              <a:t> </a:t>
            </a:r>
            <a:r>
              <a:rPr lang="en-US" dirty="0" err="1"/>
              <a:t>toimitusjohtaja</a:t>
            </a:r>
            <a:r>
              <a:rPr lang="en-US" dirty="0"/>
              <a:t> ja </a:t>
            </a:r>
            <a:r>
              <a:rPr lang="en-US" dirty="0" err="1"/>
              <a:t>varatoimitusjohtaja</a:t>
            </a:r>
            <a:r>
              <a:rPr lang="en-US" dirty="0"/>
              <a:t> </a:t>
            </a:r>
            <a:r>
              <a:rPr lang="en-US" dirty="0" err="1"/>
              <a:t>kommunikoivat</a:t>
            </a:r>
            <a:r>
              <a:rPr lang="en-US" dirty="0"/>
              <a:t> </a:t>
            </a:r>
            <a:r>
              <a:rPr lang="en-US" dirty="0" err="1"/>
              <a:t>järjestäjätahon</a:t>
            </a:r>
            <a:r>
              <a:rPr lang="en-US" dirty="0"/>
              <a:t> </a:t>
            </a:r>
            <a:r>
              <a:rPr lang="en-US" dirty="0" err="1"/>
              <a:t>kanssa</a:t>
            </a:r>
            <a:r>
              <a:rPr lang="en-US" dirty="0"/>
              <a:t> </a:t>
            </a:r>
            <a:r>
              <a:rPr lang="en-US" dirty="0" err="1"/>
              <a:t>mikäli</a:t>
            </a:r>
            <a:r>
              <a:rPr lang="en-US" dirty="0"/>
              <a:t> </a:t>
            </a:r>
            <a:r>
              <a:rPr lang="en-US" dirty="0" err="1"/>
              <a:t>kysyttävää</a:t>
            </a:r>
            <a:endParaRPr lang="en-US" dirty="0"/>
          </a:p>
          <a:p>
            <a:pPr lvl="2"/>
            <a:r>
              <a:rPr lang="en-US" dirty="0" err="1"/>
              <a:t>Yhteys</a:t>
            </a:r>
            <a:r>
              <a:rPr lang="en-US" dirty="0"/>
              <a:t> </a:t>
            </a:r>
            <a:r>
              <a:rPr lang="en-US" dirty="0" err="1"/>
              <a:t>valkoiseen</a:t>
            </a:r>
            <a:r>
              <a:rPr lang="en-US" dirty="0"/>
              <a:t> </a:t>
            </a:r>
            <a:r>
              <a:rPr lang="en-US" dirty="0" err="1"/>
              <a:t>tiimiin</a:t>
            </a:r>
            <a:endParaRPr lang="en-US" dirty="0"/>
          </a:p>
        </p:txBody>
      </p:sp>
      <p:pic>
        <p:nvPicPr>
          <p:cNvPr id="2" name="Picture 1">
            <a:extLst>
              <a:ext uri="{FF2B5EF4-FFF2-40B4-BE49-F238E27FC236}">
                <a16:creationId xmlns:a16="http://schemas.microsoft.com/office/drawing/2014/main" id="{D267690F-DB51-4F48-93FC-5478680295A7}"/>
              </a:ext>
            </a:extLst>
          </p:cNvPr>
          <p:cNvPicPr>
            <a:picLocks noChangeAspect="1"/>
          </p:cNvPicPr>
          <p:nvPr/>
        </p:nvPicPr>
        <p:blipFill>
          <a:blip r:embed="rId2"/>
          <a:stretch>
            <a:fillRect/>
          </a:stretch>
        </p:blipFill>
        <p:spPr>
          <a:xfrm>
            <a:off x="6814492" y="3933056"/>
            <a:ext cx="4347927" cy="2808312"/>
          </a:xfrm>
          <a:prstGeom prst="rect">
            <a:avLst/>
          </a:prstGeom>
        </p:spPr>
      </p:pic>
    </p:spTree>
    <p:extLst>
      <p:ext uri="{BB962C8B-B14F-4D97-AF65-F5344CB8AC3E}">
        <p14:creationId xmlns:p14="http://schemas.microsoft.com/office/powerpoint/2010/main" val="28967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9" y="28600"/>
            <a:ext cx="9144001" cy="1371600"/>
          </a:xfrm>
        </p:spPr>
        <p:txBody>
          <a:bodyPr/>
          <a:lstStyle/>
          <a:p>
            <a:r>
              <a:rPr lang="en-US" dirty="0" err="1"/>
              <a:t>Taustakertomus</a:t>
            </a:r>
            <a:endParaRPr lang="en-US" dirty="0"/>
          </a:p>
        </p:txBody>
      </p:sp>
      <p:sp>
        <p:nvSpPr>
          <p:cNvPr id="14" name="Content Placeholder 13"/>
          <p:cNvSpPr>
            <a:spLocks noGrp="1"/>
          </p:cNvSpPr>
          <p:nvPr>
            <p:ph idx="1"/>
          </p:nvPr>
        </p:nvSpPr>
        <p:spPr>
          <a:xfrm>
            <a:off x="117749" y="1700809"/>
            <a:ext cx="11953328" cy="5040560"/>
          </a:xfrm>
        </p:spPr>
        <p:txBody>
          <a:bodyPr>
            <a:normAutofit fontScale="92500" lnSpcReduction="20000"/>
          </a:bodyPr>
          <a:lstStyle/>
          <a:p>
            <a:pPr marL="0" indent="0">
              <a:buNone/>
            </a:pPr>
            <a:r>
              <a:rPr lang="fi-FI" dirty="0"/>
              <a:t>Kim Jong-unin ja Kim Jong-chunin salaperäinen velipuoli on aktiivinen amatöörihakkeri, jonka olemassa olosta suurimaailma ei tiedä. Pohjois-Korealainen ”demokraattinen kansantasavalta” on halunnut pitää tämän äpärän visusti salassa, sillä hän on häpeäpilkku edesmenneen hallitsijan niin muutoin ”puhtoisissa” kirjoissa. Mitähän muu maailma saatika sitten Pohjois-Korean kansalaiset tuumaisi mahtavasta entisestä hallitsijasta, joka on tämän häpeäpilkun siinnyt maailmaan?  Äpärän nimi on Kimjongaml. Kimjongaml on erittäin tykästynyt Suomalaiseen Keisari olueeseen. Hän pääsi maistamaan sitä ensimmäisen kerran salaisella Suomen matkallaan vuonna 1995. Huurteisen Keisarin hän sai ensimmäisen kerran huulilleen juhliessaan helsinkiläisessä yökerhossa Suomen jääkiekon MM-kultaa suomalaisten paidattomien ja karjalalippalakkeihin pukeutuneiden perskännisten kanssa. Kimjongaml oli rakastunut eikä paluuta enää ollut. Vuodesta 1995 lähtien hän on haaveillut Pohjois-Koreassa saavansa nostaa tuon kylmän Keisarin jälleen huulilleen ja nauttivan siitä kulauksen täyteläistä mallasta. Nettiä selatessaan hän kuitenkin huomasi eräänä päivänä Suomalaisen webbikauppa.fi:n myyvän Keisari 1000-pack. Hän tilasi sitä välittömästi kotimaahansa. Pettymys oli kuitenkin suuri, kun rahti saapui perille erikoiskuljetuksella helikopterilla. Webbikauppa.fi oli tehnyt virheen ja lähettänyt hänelle 100-packin Karjalaa Keisarin 1000-packin sijasta. Tuo maltillinen ja vetinen Karjalan maku hiipi hänen suuhunsa. Hän sylkäisi saadakseen maun pois suustaan. Raivosta kihisten ja puhisten hän vannoi kostoa ja päätti kostaa webbikauppa.fi:lle heidän tekemänsä virheen. Hän iskisi suuren kulutusjuhlan aikaan BlackFridayna, jolloin webbikauppa.fi:n liikevaihto olisi suurimmillaan.</a:t>
            </a:r>
          </a:p>
        </p:txBody>
      </p:sp>
      <p:pic>
        <p:nvPicPr>
          <p:cNvPr id="3" name="Picture 2">
            <a:extLst>
              <a:ext uri="{FF2B5EF4-FFF2-40B4-BE49-F238E27FC236}">
                <a16:creationId xmlns:a16="http://schemas.microsoft.com/office/drawing/2014/main" id="{0E057EF7-32BE-4D92-BB2E-AF934919DE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2725" y="28600"/>
            <a:ext cx="2677414" cy="1672209"/>
          </a:xfrm>
          <a:prstGeom prst="rect">
            <a:avLst/>
          </a:prstGeom>
        </p:spPr>
      </p:pic>
    </p:spTree>
    <p:extLst>
      <p:ext uri="{BB962C8B-B14F-4D97-AF65-F5344CB8AC3E}">
        <p14:creationId xmlns:p14="http://schemas.microsoft.com/office/powerpoint/2010/main" val="59258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Harjoitustavoitteet</a:t>
            </a:r>
            <a:endParaRPr lang="en-US" dirty="0"/>
          </a:p>
        </p:txBody>
      </p:sp>
      <p:sp>
        <p:nvSpPr>
          <p:cNvPr id="14" name="Content Placeholder 13"/>
          <p:cNvSpPr>
            <a:spLocks noGrp="1"/>
          </p:cNvSpPr>
          <p:nvPr>
            <p:ph idx="1"/>
          </p:nvPr>
        </p:nvSpPr>
        <p:spPr/>
        <p:txBody>
          <a:bodyPr>
            <a:normAutofit lnSpcReduction="10000"/>
          </a:bodyPr>
          <a:lstStyle/>
          <a:p>
            <a:r>
              <a:rPr lang="en-US" dirty="0"/>
              <a:t>BT1 </a:t>
            </a:r>
            <a:r>
              <a:rPr lang="en-US" dirty="0" err="1"/>
              <a:t>tavoite</a:t>
            </a:r>
            <a:r>
              <a:rPr lang="en-US" dirty="0"/>
              <a:t> on </a:t>
            </a:r>
            <a:r>
              <a:rPr lang="en-US" dirty="0" err="1"/>
              <a:t>havaita</a:t>
            </a:r>
            <a:r>
              <a:rPr lang="en-US" dirty="0"/>
              <a:t> </a:t>
            </a:r>
            <a:r>
              <a:rPr lang="en-US" dirty="0" err="1"/>
              <a:t>palvelunestohyökkäykset</a:t>
            </a:r>
            <a:r>
              <a:rPr lang="en-US" dirty="0"/>
              <a:t> ja </a:t>
            </a:r>
            <a:r>
              <a:rPr lang="en-US" dirty="0" err="1"/>
              <a:t>ilmoittaa</a:t>
            </a:r>
            <a:r>
              <a:rPr lang="en-US" dirty="0"/>
              <a:t> </a:t>
            </a:r>
            <a:r>
              <a:rPr lang="en-US" dirty="0" err="1"/>
              <a:t>niistä</a:t>
            </a:r>
            <a:r>
              <a:rPr lang="en-US" dirty="0"/>
              <a:t> BT2lle.</a:t>
            </a:r>
          </a:p>
          <a:p>
            <a:r>
              <a:rPr lang="en-US" dirty="0"/>
              <a:t>BT2n </a:t>
            </a:r>
            <a:r>
              <a:rPr lang="en-US" dirty="0" err="1"/>
              <a:t>tavoite</a:t>
            </a:r>
            <a:r>
              <a:rPr lang="en-US" dirty="0"/>
              <a:t> on </a:t>
            </a:r>
            <a:r>
              <a:rPr lang="en-US" dirty="0" err="1"/>
              <a:t>estää</a:t>
            </a:r>
            <a:r>
              <a:rPr lang="en-US" dirty="0"/>
              <a:t> </a:t>
            </a:r>
            <a:r>
              <a:rPr lang="en-US" dirty="0" err="1"/>
              <a:t>palvelunestohyökkäykset</a:t>
            </a:r>
            <a:endParaRPr lang="en-US" dirty="0"/>
          </a:p>
          <a:p>
            <a:r>
              <a:rPr lang="en-US" dirty="0" err="1"/>
              <a:t>Harjoituksen</a:t>
            </a:r>
            <a:r>
              <a:rPr lang="en-US" dirty="0"/>
              <a:t> </a:t>
            </a:r>
            <a:r>
              <a:rPr lang="en-US" dirty="0" err="1"/>
              <a:t>tavoite</a:t>
            </a:r>
            <a:r>
              <a:rPr lang="en-US" dirty="0"/>
              <a:t> on </a:t>
            </a:r>
            <a:r>
              <a:rPr lang="en-US" dirty="0" err="1"/>
              <a:t>lisätä</a:t>
            </a:r>
            <a:r>
              <a:rPr lang="en-US" dirty="0"/>
              <a:t> </a:t>
            </a:r>
            <a:r>
              <a:rPr lang="en-US" dirty="0" err="1"/>
              <a:t>verkkosivuston</a:t>
            </a:r>
            <a:r>
              <a:rPr lang="en-US" dirty="0"/>
              <a:t> ja </a:t>
            </a:r>
            <a:r>
              <a:rPr lang="en-US" dirty="0" err="1"/>
              <a:t>henkilöstön</a:t>
            </a:r>
            <a:r>
              <a:rPr lang="en-US" dirty="0"/>
              <a:t> </a:t>
            </a:r>
            <a:r>
              <a:rPr lang="en-US" dirty="0" err="1"/>
              <a:t>turvallisuustoimia</a:t>
            </a:r>
            <a:r>
              <a:rPr lang="en-US" dirty="0"/>
              <a:t> ja testate </a:t>
            </a:r>
            <a:r>
              <a:rPr lang="en-US" dirty="0" err="1"/>
              <a:t>sekä</a:t>
            </a:r>
            <a:r>
              <a:rPr lang="en-US" dirty="0"/>
              <a:t> </a:t>
            </a:r>
            <a:r>
              <a:rPr lang="en-US" dirty="0" err="1"/>
              <a:t>parantaa</a:t>
            </a:r>
            <a:r>
              <a:rPr lang="en-US" dirty="0"/>
              <a:t> </a:t>
            </a:r>
            <a:r>
              <a:rPr lang="en-US" dirty="0" err="1"/>
              <a:t>teknisen</a:t>
            </a:r>
            <a:r>
              <a:rPr lang="en-US" dirty="0"/>
              <a:t> </a:t>
            </a:r>
            <a:r>
              <a:rPr lang="en-US" dirty="0" err="1"/>
              <a:t>puolen</a:t>
            </a:r>
            <a:r>
              <a:rPr lang="en-US" dirty="0"/>
              <a:t> </a:t>
            </a:r>
            <a:r>
              <a:rPr lang="en-US" dirty="0" err="1"/>
              <a:t>henkilöstön</a:t>
            </a:r>
            <a:r>
              <a:rPr lang="en-US" dirty="0"/>
              <a:t> </a:t>
            </a:r>
            <a:r>
              <a:rPr lang="en-US" dirty="0" err="1"/>
              <a:t>toimintatehokkuutta</a:t>
            </a:r>
            <a:r>
              <a:rPr lang="en-US" dirty="0"/>
              <a:t> </a:t>
            </a:r>
            <a:r>
              <a:rPr lang="en-US" dirty="0" err="1"/>
              <a:t>kyberuhkan</a:t>
            </a:r>
            <a:r>
              <a:rPr lang="en-US" dirty="0"/>
              <a:t> </a:t>
            </a:r>
            <a:r>
              <a:rPr lang="en-US" dirty="0" err="1"/>
              <a:t>koittaessa</a:t>
            </a:r>
            <a:r>
              <a:rPr lang="en-US" dirty="0"/>
              <a:t>.</a:t>
            </a:r>
          </a:p>
          <a:p>
            <a:r>
              <a:rPr lang="en-US" dirty="0" err="1"/>
              <a:t>Pyritään</a:t>
            </a:r>
            <a:endParaRPr lang="en-US" dirty="0"/>
          </a:p>
          <a:p>
            <a:pPr lvl="1"/>
            <a:r>
              <a:rPr lang="en-US" dirty="0" err="1"/>
              <a:t>Pitämään</a:t>
            </a:r>
            <a:r>
              <a:rPr lang="en-US" dirty="0"/>
              <a:t> </a:t>
            </a:r>
            <a:r>
              <a:rPr lang="en-US" dirty="0" err="1"/>
              <a:t>asiakastiedot</a:t>
            </a:r>
            <a:r>
              <a:rPr lang="en-US" dirty="0"/>
              <a:t> </a:t>
            </a:r>
            <a:r>
              <a:rPr lang="en-US" dirty="0" err="1"/>
              <a:t>turvassa</a:t>
            </a:r>
            <a:endParaRPr lang="en-US" dirty="0"/>
          </a:p>
          <a:p>
            <a:pPr lvl="1"/>
            <a:r>
              <a:rPr lang="en-US" dirty="0" err="1"/>
              <a:t>Poistamaan</a:t>
            </a:r>
            <a:r>
              <a:rPr lang="en-US" dirty="0"/>
              <a:t> </a:t>
            </a:r>
            <a:r>
              <a:rPr lang="en-US" dirty="0" err="1"/>
              <a:t>asiakastiedot</a:t>
            </a:r>
            <a:r>
              <a:rPr lang="en-US" dirty="0"/>
              <a:t> </a:t>
            </a:r>
            <a:r>
              <a:rPr lang="en-US" dirty="0" err="1"/>
              <a:t>julkisilta</a:t>
            </a:r>
            <a:r>
              <a:rPr lang="en-US" dirty="0"/>
              <a:t> </a:t>
            </a:r>
            <a:r>
              <a:rPr lang="en-US" dirty="0" err="1"/>
              <a:t>sivuilta</a:t>
            </a:r>
            <a:endParaRPr lang="en-US" dirty="0"/>
          </a:p>
          <a:p>
            <a:pPr lvl="1"/>
            <a:r>
              <a:rPr lang="en-US" dirty="0" err="1"/>
              <a:t>Pitämään</a:t>
            </a:r>
            <a:r>
              <a:rPr lang="en-US" dirty="0"/>
              <a:t> </a:t>
            </a:r>
            <a:r>
              <a:rPr lang="en-US" dirty="0" err="1"/>
              <a:t>verkkokaupan</a:t>
            </a:r>
            <a:r>
              <a:rPr lang="en-US" dirty="0"/>
              <a:t> </a:t>
            </a:r>
            <a:r>
              <a:rPr lang="en-US" dirty="0" err="1"/>
              <a:t>perustoiminnot</a:t>
            </a:r>
            <a:r>
              <a:rPr lang="en-US" dirty="0"/>
              <a:t> </a:t>
            </a:r>
            <a:r>
              <a:rPr lang="en-US" dirty="0" err="1"/>
              <a:t>ylhäällä</a:t>
            </a:r>
            <a:endParaRPr lang="en-US" dirty="0"/>
          </a:p>
        </p:txBody>
      </p:sp>
    </p:spTree>
    <p:extLst>
      <p:ext uri="{BB962C8B-B14F-4D97-AF65-F5344CB8AC3E}">
        <p14:creationId xmlns:p14="http://schemas.microsoft.com/office/powerpoint/2010/main" val="210349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03" y="0"/>
            <a:ext cx="9144001" cy="1371600"/>
          </a:xfrm>
        </p:spPr>
        <p:txBody>
          <a:bodyPr/>
          <a:lstStyle/>
          <a:p>
            <a:r>
              <a:rPr lang="en-US" dirty="0" err="1"/>
              <a:t>Tekninen</a:t>
            </a:r>
            <a:r>
              <a:rPr lang="en-US" dirty="0"/>
              <a:t> </a:t>
            </a:r>
            <a:r>
              <a:rPr lang="en-US" dirty="0" err="1"/>
              <a:t>toimintaympäristö</a:t>
            </a:r>
            <a:endParaRPr lang="en-US" dirty="0"/>
          </a:p>
        </p:txBody>
      </p:sp>
      <p:sp>
        <p:nvSpPr>
          <p:cNvPr id="3" name="Content Placeholder 2">
            <a:extLst>
              <a:ext uri="{FF2B5EF4-FFF2-40B4-BE49-F238E27FC236}">
                <a16:creationId xmlns:a16="http://schemas.microsoft.com/office/drawing/2014/main" id="{EC12F77C-D911-42EE-ADB3-D6027EB961E4}"/>
              </a:ext>
            </a:extLst>
          </p:cNvPr>
          <p:cNvSpPr>
            <a:spLocks noGrp="1"/>
          </p:cNvSpPr>
          <p:nvPr>
            <p:ph idx="1"/>
          </p:nvPr>
        </p:nvSpPr>
        <p:spPr>
          <a:xfrm>
            <a:off x="5637669" y="2132856"/>
            <a:ext cx="6552728" cy="4114801"/>
          </a:xfrm>
        </p:spPr>
        <p:txBody>
          <a:bodyPr>
            <a:normAutofit lnSpcReduction="10000"/>
          </a:bodyPr>
          <a:lstStyle/>
          <a:p>
            <a:r>
              <a:rPr lang="fi-FI" dirty="0"/>
              <a:t>Ajankohtaisia uutisia: cybernews.com</a:t>
            </a:r>
          </a:p>
          <a:p>
            <a:r>
              <a:rPr lang="fi-FI" dirty="0"/>
              <a:t>Muhkeita tietovuotoja: cyberleaks.com</a:t>
            </a:r>
          </a:p>
          <a:p>
            <a:r>
              <a:rPr lang="fi-FI" dirty="0"/>
              <a:t>Nettikauppa toimii osoitteessa webbikauppa.fi</a:t>
            </a:r>
          </a:p>
          <a:p>
            <a:r>
              <a:rPr lang="fi-FI" dirty="0"/>
              <a:t>RT omassa tilassaan</a:t>
            </a:r>
          </a:p>
          <a:p>
            <a:r>
              <a:rPr lang="fi-FI" dirty="0"/>
              <a:t>BT1, BT2 ja WT samassa tilassa</a:t>
            </a:r>
          </a:p>
          <a:p>
            <a:r>
              <a:rPr lang="fi-FI" dirty="0"/>
              <a:t>Viestintä BT1:n ja BT2:n välillä hoidetaan Whatsappa-pikaviestipalvelulla. </a:t>
            </a:r>
          </a:p>
          <a:p>
            <a:pPr lvl="1"/>
            <a:r>
              <a:rPr lang="fi-FI" dirty="0"/>
              <a:t>Samoin RT ja WT kommunoikavat Whatsappin avulla</a:t>
            </a:r>
          </a:p>
          <a:p>
            <a:pPr lvl="1"/>
            <a:r>
              <a:rPr lang="fi-FI"/>
              <a:t>BT ja WT suullinen kommunikointi</a:t>
            </a:r>
            <a:endParaRPr lang="fi-FI" dirty="0"/>
          </a:p>
        </p:txBody>
      </p:sp>
      <p:pic>
        <p:nvPicPr>
          <p:cNvPr id="6" name="Image1">
            <a:extLst>
              <a:ext uri="{FF2B5EF4-FFF2-40B4-BE49-F238E27FC236}">
                <a16:creationId xmlns:a16="http://schemas.microsoft.com/office/drawing/2014/main" id="{99EA0F0B-6922-4C77-8850-6CACF63557F3}"/>
              </a:ext>
            </a:extLst>
          </p:cNvPr>
          <p:cNvPicPr/>
          <p:nvPr/>
        </p:nvPicPr>
        <p:blipFill>
          <a:blip r:embed="rId2"/>
          <a:stretch>
            <a:fillRect/>
          </a:stretch>
        </p:blipFill>
        <p:spPr bwMode="auto">
          <a:xfrm>
            <a:off x="261764" y="1371600"/>
            <a:ext cx="5291061" cy="5254206"/>
          </a:xfrm>
          <a:prstGeom prst="rect">
            <a:avLst/>
          </a:prstGeom>
        </p:spPr>
      </p:pic>
    </p:spTree>
    <p:extLst>
      <p:ext uri="{BB962C8B-B14F-4D97-AF65-F5344CB8AC3E}">
        <p14:creationId xmlns:p14="http://schemas.microsoft.com/office/powerpoint/2010/main" val="45348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Harjoituksen</a:t>
            </a:r>
            <a:r>
              <a:rPr lang="en-US" dirty="0"/>
              <a:t> </a:t>
            </a:r>
            <a:r>
              <a:rPr lang="en-US" dirty="0" err="1"/>
              <a:t>toimintaperiaate</a:t>
            </a:r>
            <a:r>
              <a:rPr lang="en-US" dirty="0"/>
              <a:t> ja </a:t>
            </a:r>
            <a:r>
              <a:rPr lang="en-US" dirty="0" err="1"/>
              <a:t>säännöt</a:t>
            </a:r>
            <a:endParaRPr lang="en-US" dirty="0"/>
          </a:p>
        </p:txBody>
      </p:sp>
      <p:sp>
        <p:nvSpPr>
          <p:cNvPr id="14" name="Content Placeholder 13"/>
          <p:cNvSpPr>
            <a:spLocks noGrp="1"/>
          </p:cNvSpPr>
          <p:nvPr>
            <p:ph idx="1"/>
          </p:nvPr>
        </p:nvSpPr>
        <p:spPr/>
        <p:txBody>
          <a:bodyPr/>
          <a:lstStyle/>
          <a:p>
            <a:r>
              <a:rPr lang="en-US" dirty="0" err="1"/>
              <a:t>Organisaatio</a:t>
            </a:r>
            <a:r>
              <a:rPr lang="en-US" dirty="0"/>
              <a:t> </a:t>
            </a:r>
            <a:r>
              <a:rPr lang="en-US" dirty="0" err="1"/>
              <a:t>jaetaan</a:t>
            </a:r>
            <a:r>
              <a:rPr lang="en-US" dirty="0"/>
              <a:t> </a:t>
            </a:r>
            <a:r>
              <a:rPr lang="en-US" dirty="0" err="1"/>
              <a:t>punaiseen</a:t>
            </a:r>
            <a:r>
              <a:rPr lang="en-US" dirty="0"/>
              <a:t> ja </a:t>
            </a:r>
            <a:r>
              <a:rPr lang="en-US" dirty="0" err="1"/>
              <a:t>kahteen</a:t>
            </a:r>
            <a:r>
              <a:rPr lang="en-US" dirty="0"/>
              <a:t> </a:t>
            </a:r>
            <a:r>
              <a:rPr lang="en-US" dirty="0" err="1"/>
              <a:t>siniseen</a:t>
            </a:r>
            <a:r>
              <a:rPr lang="en-US" dirty="0"/>
              <a:t> </a:t>
            </a:r>
            <a:r>
              <a:rPr lang="en-US" dirty="0" err="1"/>
              <a:t>tiimiin</a:t>
            </a:r>
            <a:endParaRPr lang="en-US" dirty="0"/>
          </a:p>
          <a:p>
            <a:r>
              <a:rPr lang="en-US" dirty="0" err="1"/>
              <a:t>Pysytään</a:t>
            </a:r>
            <a:r>
              <a:rPr lang="en-US" dirty="0"/>
              <a:t> </a:t>
            </a:r>
            <a:r>
              <a:rPr lang="en-US" dirty="0" err="1"/>
              <a:t>Suomen</a:t>
            </a:r>
            <a:r>
              <a:rPr lang="en-US" dirty="0"/>
              <a:t> </a:t>
            </a:r>
            <a:r>
              <a:rPr lang="en-US" dirty="0" err="1"/>
              <a:t>lainsäädännön</a:t>
            </a:r>
            <a:r>
              <a:rPr lang="en-US" dirty="0"/>
              <a:t> </a:t>
            </a:r>
            <a:r>
              <a:rPr lang="en-US" dirty="0" err="1"/>
              <a:t>puitteissa</a:t>
            </a:r>
            <a:endParaRPr lang="en-US" dirty="0"/>
          </a:p>
          <a:p>
            <a:r>
              <a:rPr lang="en-US" dirty="0" err="1"/>
              <a:t>Tulipalon</a:t>
            </a:r>
            <a:r>
              <a:rPr lang="en-US" dirty="0"/>
              <a:t> </a:t>
            </a:r>
            <a:r>
              <a:rPr lang="en-US" dirty="0" err="1"/>
              <a:t>sattuessa</a:t>
            </a:r>
            <a:r>
              <a:rPr lang="en-US" dirty="0"/>
              <a:t> </a:t>
            </a:r>
            <a:r>
              <a:rPr lang="en-US" dirty="0" err="1"/>
              <a:t>seurataan</a:t>
            </a:r>
            <a:r>
              <a:rPr lang="en-US" dirty="0"/>
              <a:t> </a:t>
            </a:r>
            <a:r>
              <a:rPr lang="en-US" dirty="0" err="1"/>
              <a:t>hätäuloskäyntikylttejä</a:t>
            </a:r>
            <a:r>
              <a:rPr lang="en-US" dirty="0"/>
              <a:t> </a:t>
            </a:r>
            <a:r>
              <a:rPr lang="en-US" dirty="0" err="1"/>
              <a:t>ulos</a:t>
            </a:r>
            <a:r>
              <a:rPr lang="en-US" dirty="0"/>
              <a:t> </a:t>
            </a:r>
            <a:r>
              <a:rPr lang="en-US" dirty="0" err="1"/>
              <a:t>rakennuksesta</a:t>
            </a:r>
            <a:endParaRPr lang="en-US" dirty="0"/>
          </a:p>
          <a:p>
            <a:pPr lvl="1"/>
            <a:r>
              <a:rPr lang="en-US" dirty="0" err="1"/>
              <a:t>Kokoontumispaikkana</a:t>
            </a:r>
            <a:r>
              <a:rPr lang="en-US" dirty="0"/>
              <a:t> </a:t>
            </a:r>
            <a:r>
              <a:rPr lang="en-US" dirty="0" err="1"/>
              <a:t>Schaumanin</a:t>
            </a:r>
            <a:r>
              <a:rPr lang="en-US" dirty="0"/>
              <a:t> </a:t>
            </a:r>
            <a:r>
              <a:rPr lang="en-US" dirty="0" err="1"/>
              <a:t>patsas</a:t>
            </a:r>
            <a:endParaRPr lang="en-US" dirty="0"/>
          </a:p>
          <a:p>
            <a:r>
              <a:rPr lang="en-US" dirty="0"/>
              <a:t>Jos et </a:t>
            </a:r>
            <a:r>
              <a:rPr lang="en-US" dirty="0" err="1"/>
              <a:t>tiedä</a:t>
            </a:r>
            <a:r>
              <a:rPr lang="en-US" dirty="0"/>
              <a:t> </a:t>
            </a:r>
            <a:r>
              <a:rPr lang="en-US" dirty="0" err="1"/>
              <a:t>mitä</a:t>
            </a:r>
            <a:r>
              <a:rPr lang="en-US" dirty="0"/>
              <a:t> </a:t>
            </a:r>
            <a:r>
              <a:rPr lang="en-US" dirty="0" err="1"/>
              <a:t>olet</a:t>
            </a:r>
            <a:r>
              <a:rPr lang="en-US" dirty="0"/>
              <a:t> </a:t>
            </a:r>
            <a:r>
              <a:rPr lang="en-US" dirty="0" err="1"/>
              <a:t>tekemässä</a:t>
            </a:r>
            <a:r>
              <a:rPr lang="en-US" dirty="0"/>
              <a:t>, </a:t>
            </a:r>
            <a:r>
              <a:rPr lang="en-US" dirty="0" err="1"/>
              <a:t>älä</a:t>
            </a:r>
            <a:r>
              <a:rPr lang="en-US" dirty="0"/>
              <a:t> tee </a:t>
            </a:r>
            <a:r>
              <a:rPr lang="en-US" dirty="0" err="1"/>
              <a:t>vaan</a:t>
            </a:r>
            <a:r>
              <a:rPr lang="en-US" dirty="0"/>
              <a:t> </a:t>
            </a:r>
            <a:r>
              <a:rPr lang="en-US" dirty="0" err="1"/>
              <a:t>kysy</a:t>
            </a:r>
            <a:r>
              <a:rPr lang="en-US" dirty="0"/>
              <a:t> </a:t>
            </a:r>
            <a:r>
              <a:rPr lang="en-US" dirty="0" err="1"/>
              <a:t>vastuuhenkiöltä</a:t>
            </a:r>
            <a:endParaRPr lang="en-US" dirty="0"/>
          </a:p>
          <a:p>
            <a:r>
              <a:rPr lang="en-US" dirty="0" err="1"/>
              <a:t>Palomuurista</a:t>
            </a:r>
            <a:r>
              <a:rPr lang="en-US" dirty="0"/>
              <a:t> </a:t>
            </a:r>
            <a:r>
              <a:rPr lang="en-US" dirty="0" err="1"/>
              <a:t>ei</a:t>
            </a:r>
            <a:r>
              <a:rPr lang="en-US" dirty="0"/>
              <a:t> </a:t>
            </a:r>
            <a:r>
              <a:rPr lang="en-US" dirty="0" err="1"/>
              <a:t>saa</a:t>
            </a:r>
            <a:r>
              <a:rPr lang="en-US" dirty="0"/>
              <a:t> </a:t>
            </a:r>
            <a:r>
              <a:rPr lang="en-US" dirty="0" err="1"/>
              <a:t>estää</a:t>
            </a:r>
            <a:r>
              <a:rPr lang="en-US" dirty="0"/>
              <a:t> </a:t>
            </a:r>
            <a:r>
              <a:rPr lang="en-US" dirty="0" err="1"/>
              <a:t>kokonaisia</a:t>
            </a:r>
            <a:r>
              <a:rPr lang="en-US" dirty="0"/>
              <a:t> </a:t>
            </a:r>
            <a:r>
              <a:rPr lang="en-US" dirty="0" err="1"/>
              <a:t>osoiteavaruuksia</a:t>
            </a:r>
            <a:endParaRPr lang="en-US" dirty="0"/>
          </a:p>
          <a:p>
            <a:pPr marL="231775" lvl="1" indent="0">
              <a:buNone/>
            </a:pPr>
            <a:endParaRPr lang="en-US" dirty="0"/>
          </a:p>
        </p:txBody>
      </p:sp>
    </p:spTree>
    <p:extLst>
      <p:ext uri="{BB962C8B-B14F-4D97-AF65-F5344CB8AC3E}">
        <p14:creationId xmlns:p14="http://schemas.microsoft.com/office/powerpoint/2010/main" val="63271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Harjoituksen</a:t>
            </a:r>
            <a:r>
              <a:rPr lang="en-US" dirty="0"/>
              <a:t> </a:t>
            </a:r>
            <a:r>
              <a:rPr lang="en-US" dirty="0" err="1"/>
              <a:t>aikataulu</a:t>
            </a:r>
            <a:endParaRPr lang="en-US" dirty="0"/>
          </a:p>
        </p:txBody>
      </p:sp>
      <p:sp>
        <p:nvSpPr>
          <p:cNvPr id="14" name="Content Placeholder 13"/>
          <p:cNvSpPr>
            <a:spLocks noGrp="1"/>
          </p:cNvSpPr>
          <p:nvPr>
            <p:ph idx="1"/>
          </p:nvPr>
        </p:nvSpPr>
        <p:spPr/>
        <p:txBody>
          <a:bodyPr/>
          <a:lstStyle/>
          <a:p>
            <a:r>
              <a:rPr lang="en-US" dirty="0"/>
              <a:t>8:00 </a:t>
            </a:r>
            <a:r>
              <a:rPr lang="en-US" dirty="0" err="1"/>
              <a:t>Harjoituksen</a:t>
            </a:r>
            <a:r>
              <a:rPr lang="en-US" dirty="0"/>
              <a:t> </a:t>
            </a:r>
            <a:r>
              <a:rPr lang="en-US" dirty="0" err="1"/>
              <a:t>valmistelu</a:t>
            </a:r>
            <a:endParaRPr lang="en-US" dirty="0"/>
          </a:p>
          <a:p>
            <a:r>
              <a:rPr lang="en-US" dirty="0"/>
              <a:t>8:30 </a:t>
            </a:r>
            <a:r>
              <a:rPr lang="en-US" dirty="0" err="1"/>
              <a:t>Harjoitus</a:t>
            </a:r>
            <a:r>
              <a:rPr lang="en-US" dirty="0"/>
              <a:t> </a:t>
            </a:r>
            <a:r>
              <a:rPr lang="en-US" dirty="0" err="1"/>
              <a:t>alkaa</a:t>
            </a:r>
            <a:endParaRPr lang="en-US" dirty="0"/>
          </a:p>
          <a:p>
            <a:r>
              <a:rPr lang="en-US" dirty="0"/>
              <a:t>9:15 </a:t>
            </a:r>
            <a:r>
              <a:rPr lang="en-US" dirty="0" err="1"/>
              <a:t>Tauko</a:t>
            </a:r>
            <a:r>
              <a:rPr lang="en-US" dirty="0"/>
              <a:t> </a:t>
            </a:r>
            <a:r>
              <a:rPr lang="en-US" dirty="0" err="1"/>
              <a:t>alkaa</a:t>
            </a:r>
            <a:endParaRPr lang="en-US" dirty="0"/>
          </a:p>
          <a:p>
            <a:r>
              <a:rPr lang="en-US" dirty="0"/>
              <a:t>9:30 </a:t>
            </a:r>
            <a:r>
              <a:rPr lang="en-US" dirty="0" err="1"/>
              <a:t>Harjoitus</a:t>
            </a:r>
            <a:r>
              <a:rPr lang="en-US" dirty="0"/>
              <a:t> </a:t>
            </a:r>
            <a:r>
              <a:rPr lang="en-US" dirty="0" err="1"/>
              <a:t>jatkuu</a:t>
            </a:r>
            <a:endParaRPr lang="en-US" dirty="0"/>
          </a:p>
          <a:p>
            <a:r>
              <a:rPr lang="en-US" dirty="0"/>
              <a:t>11:00 </a:t>
            </a:r>
            <a:r>
              <a:rPr lang="en-US" dirty="0" err="1"/>
              <a:t>Harjoitus</a:t>
            </a:r>
            <a:r>
              <a:rPr lang="en-US" dirty="0"/>
              <a:t> </a:t>
            </a:r>
            <a:r>
              <a:rPr lang="en-US" dirty="0" err="1"/>
              <a:t>päättyy</a:t>
            </a:r>
            <a:r>
              <a:rPr lang="en-US" dirty="0"/>
              <a:t>, </a:t>
            </a:r>
            <a:r>
              <a:rPr lang="en-US" dirty="0" err="1"/>
              <a:t>purku</a:t>
            </a:r>
            <a:r>
              <a:rPr lang="en-US" dirty="0"/>
              <a:t> ja </a:t>
            </a:r>
            <a:r>
              <a:rPr lang="en-US" dirty="0" err="1"/>
              <a:t>palaute</a:t>
            </a:r>
            <a:endParaRPr lang="en-US" dirty="0"/>
          </a:p>
        </p:txBody>
      </p:sp>
    </p:spTree>
    <p:extLst>
      <p:ext uri="{BB962C8B-B14F-4D97-AF65-F5344CB8AC3E}">
        <p14:creationId xmlns:p14="http://schemas.microsoft.com/office/powerpoint/2010/main" val="422907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83</TotalTime>
  <Words>532</Words>
  <Application>Microsoft Office PowerPoint</Application>
  <PresentationFormat>Custom</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Digital Blue Tunnel 16x9</vt:lpstr>
      <vt:lpstr>Kyberharjoitus perehdytys – verkkokauppayritys</vt:lpstr>
      <vt:lpstr>Yleisjärjestelyt</vt:lpstr>
      <vt:lpstr>Harjoitettavat organisaation osat/-roolit</vt:lpstr>
      <vt:lpstr>Harjoitettavat organisaation osat/-roolit</vt:lpstr>
      <vt:lpstr>Taustakertomus</vt:lpstr>
      <vt:lpstr>Harjoitustavoitteet</vt:lpstr>
      <vt:lpstr>Tekninen toimintaympäristö</vt:lpstr>
      <vt:lpstr>Harjoituksen toimintaperiaate ja säännöt</vt:lpstr>
      <vt:lpstr>Harjoituksen aikataulu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Kyberharjoitus perehdytys – verkkokauppayritys</dc:title>
  <dc:creator>Luukkanen Eetu</dc:creator>
  <cp:lastModifiedBy>Eetu</cp:lastModifiedBy>
  <cp:revision>18</cp:revision>
  <dcterms:created xsi:type="dcterms:W3CDTF">2017-11-15T11:56:03Z</dcterms:created>
  <dcterms:modified xsi:type="dcterms:W3CDTF">2017-12-11T10:11:43Z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