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C9255-E7E9-4FE3-98A1-9FB51FC55406}" type="datetimeFigureOut">
              <a:rPr lang="en-US" smtClean="0"/>
              <a:pPr/>
              <a:t>01/08/2016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CF6C3-59AC-4463-B54B-342848390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2482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CF6C3-59AC-4463-B54B-34284839053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01/08/2016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01/08/2016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01/08/2016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01/08/2016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01/08/2016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01/08/2016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01/08/2016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01/08/2016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01/08/2016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01/08/2016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01/08/2016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01/08/2016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r.wikipedia.org/wiki/CERT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ert.societegenerale.com/" TargetMode="External"/><Relationship Id="rId5" Type="http://schemas.openxmlformats.org/officeDocument/2006/relationships/hyperlink" Target="http://cert.lexsi.com/" TargetMode="External"/><Relationship Id="rId4" Type="http://schemas.openxmlformats.org/officeDocument/2006/relationships/hyperlink" Target="http://www.cert-devoteam.f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"/>
            <a:ext cx="7772400" cy="685799"/>
          </a:xfrm>
        </p:spPr>
        <p:txBody>
          <a:bodyPr>
            <a:normAutofit/>
          </a:bodyPr>
          <a:lstStyle/>
          <a:p>
            <a:r>
              <a:rPr lang="fr-FR" sz="2400" b="1" dirty="0" smtClean="0"/>
              <a:t>Introduction - Les enjeux de la cyberdéfense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152400" y="685800"/>
            <a:ext cx="8839200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Contexte</a:t>
            </a:r>
            <a:endParaRPr lang="en-US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0" y="1447800"/>
            <a:ext cx="99060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LPM</a:t>
            </a:r>
            <a:endParaRPr lang="en-US" dirty="0"/>
          </a:p>
        </p:txBody>
      </p:sp>
      <p:sp>
        <p:nvSpPr>
          <p:cNvPr id="10" name="Flowchart: Alternate Process 9"/>
          <p:cNvSpPr/>
          <p:nvPr/>
        </p:nvSpPr>
        <p:spPr>
          <a:xfrm>
            <a:off x="0" y="2057400"/>
            <a:ext cx="99060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OIV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19200" y="1447800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Une </a:t>
            </a:r>
            <a:r>
              <a:rPr lang="fr-FR" sz="1000" b="1" dirty="0" smtClean="0"/>
              <a:t>Loi de Programmation Militaire </a:t>
            </a:r>
            <a:r>
              <a:rPr lang="fr-FR" sz="1000" dirty="0" smtClean="0"/>
              <a:t>a pour objet de déterminer, pour une durée de plusieurs années, </a:t>
            </a:r>
          </a:p>
          <a:p>
            <a:r>
              <a:rPr lang="fr-FR" sz="1000" dirty="0" smtClean="0"/>
              <a:t>le montant et l'affectation des crédits de l'État en matière de dépenses militaires (</a:t>
            </a:r>
            <a:r>
              <a:rPr lang="fr-FR" sz="1000" b="1" dirty="0" smtClean="0"/>
              <a:t>2014-2019</a:t>
            </a:r>
            <a:r>
              <a:rPr lang="fr-FR" sz="1000" dirty="0" smtClean="0"/>
              <a:t>, </a:t>
            </a:r>
            <a:r>
              <a:rPr lang="fr-FR" sz="1000" b="1" dirty="0" smtClean="0"/>
              <a:t>31.4 milliards par an)</a:t>
            </a:r>
            <a:endParaRPr lang="en-US" sz="1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19200" y="2057400"/>
            <a:ext cx="7007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/>
              <a:t>Obligation</a:t>
            </a:r>
            <a:r>
              <a:rPr lang="fr-FR" sz="1000" dirty="0" smtClean="0"/>
              <a:t> pour les Opérateurs d’Importance Vitale (OIV) </a:t>
            </a:r>
            <a:r>
              <a:rPr lang="fr-FR" sz="1000" b="1" dirty="0" smtClean="0"/>
              <a:t>d’assurer la protection et la résilience </a:t>
            </a:r>
            <a:r>
              <a:rPr lang="fr-FR" sz="1000" dirty="0" smtClean="0"/>
              <a:t>(continuité d’activité) </a:t>
            </a:r>
          </a:p>
          <a:p>
            <a:r>
              <a:rPr lang="fr-FR" sz="1000" b="1" dirty="0" smtClean="0"/>
              <a:t>de leurs systèmes d'information </a:t>
            </a:r>
            <a:r>
              <a:rPr lang="fr-FR" sz="1000" dirty="0" smtClean="0"/>
              <a:t>(SI) contre les cyber-attaques.</a:t>
            </a:r>
            <a:endParaRPr lang="en-US" sz="1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524000" y="2667000"/>
            <a:ext cx="6827510" cy="2700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On dénombre environ 250 OIV publics et privés répartis dans 12 </a:t>
            </a:r>
          </a:p>
          <a:p>
            <a:pPr algn="ctr"/>
            <a:r>
              <a:rPr lang="fr-FR" dirty="0" smtClean="0"/>
              <a:t>secteurs d’activité dits «d’importance vitale »</a:t>
            </a:r>
          </a:p>
          <a:p>
            <a:pPr algn="ctr"/>
            <a:endParaRPr lang="fr-FR" dirty="0" smtClean="0"/>
          </a:p>
          <a:p>
            <a:pPr algn="ctr">
              <a:buFont typeface="Arial" pitchFamily="34" charset="0"/>
              <a:buChar char="•"/>
            </a:pPr>
            <a:r>
              <a:rPr lang="fr-FR" sz="1050" dirty="0" smtClean="0"/>
              <a:t>la santé</a:t>
            </a:r>
          </a:p>
          <a:p>
            <a:pPr algn="ctr">
              <a:buFont typeface="Arial" pitchFamily="34" charset="0"/>
              <a:buChar char="•"/>
            </a:pPr>
            <a:r>
              <a:rPr lang="fr-FR" sz="1050" dirty="0" smtClean="0"/>
              <a:t>la gestion de l’eau</a:t>
            </a:r>
          </a:p>
          <a:p>
            <a:pPr algn="ctr">
              <a:buFont typeface="Arial" pitchFamily="34" charset="0"/>
              <a:buChar char="•"/>
            </a:pPr>
            <a:r>
              <a:rPr lang="fr-FR" sz="1050" dirty="0" smtClean="0"/>
              <a:t>l’alimentation</a:t>
            </a:r>
          </a:p>
          <a:p>
            <a:pPr algn="ctr">
              <a:buFont typeface="Arial" pitchFamily="34" charset="0"/>
              <a:buChar char="•"/>
            </a:pPr>
            <a:r>
              <a:rPr lang="fr-FR" sz="1050" dirty="0" smtClean="0"/>
              <a:t>l’énergie</a:t>
            </a:r>
          </a:p>
          <a:p>
            <a:pPr algn="ctr">
              <a:buFont typeface="Arial" pitchFamily="34" charset="0"/>
              <a:buChar char="•"/>
            </a:pPr>
            <a:r>
              <a:rPr lang="fr-FR" sz="1050" dirty="0" smtClean="0"/>
              <a:t>les télécommunications &amp; les médias d’information</a:t>
            </a:r>
          </a:p>
          <a:p>
            <a:pPr algn="ctr">
              <a:buFont typeface="Arial" pitchFamily="34" charset="0"/>
              <a:buChar char="•"/>
            </a:pPr>
            <a:r>
              <a:rPr lang="fr-FR" sz="1050" dirty="0" smtClean="0"/>
              <a:t>les transports</a:t>
            </a:r>
          </a:p>
          <a:p>
            <a:pPr algn="ctr">
              <a:buFont typeface="Arial" pitchFamily="34" charset="0"/>
              <a:buChar char="•"/>
            </a:pPr>
            <a:r>
              <a:rPr lang="fr-FR" sz="1050" dirty="0" smtClean="0"/>
              <a:t>la finance</a:t>
            </a:r>
          </a:p>
          <a:p>
            <a:pPr algn="ctr">
              <a:buFont typeface="Arial" pitchFamily="34" charset="0"/>
              <a:buChar char="•"/>
            </a:pPr>
            <a:r>
              <a:rPr lang="fr-FR" sz="1050" dirty="0" smtClean="0"/>
              <a:t>l’industrie</a:t>
            </a:r>
          </a:p>
          <a:p>
            <a:pPr algn="ctr">
              <a:buFont typeface="Arial" pitchFamily="34" charset="0"/>
              <a:buChar char="•"/>
            </a:pPr>
            <a:r>
              <a:rPr lang="fr-FR" sz="1050" dirty="0" smtClean="0"/>
              <a:t>la sécurité civile</a:t>
            </a:r>
          </a:p>
          <a:p>
            <a:pPr algn="ctr">
              <a:buFont typeface="Arial" pitchFamily="34" charset="0"/>
              <a:buChar char="•"/>
            </a:pPr>
            <a:r>
              <a:rPr lang="fr-FR" sz="1050" dirty="0" smtClean="0"/>
              <a:t>les activités militaires</a:t>
            </a:r>
          </a:p>
          <a:p>
            <a:pPr algn="ctr">
              <a:buFont typeface="Arial" pitchFamily="34" charset="0"/>
              <a:buChar char="•"/>
            </a:pPr>
            <a:r>
              <a:rPr lang="fr-FR" sz="1050" dirty="0" smtClean="0"/>
              <a:t>la justice et enfin l’espace et la recherche</a:t>
            </a:r>
            <a:endParaRPr lang="en-US" sz="1050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0" y="5638800"/>
            <a:ext cx="99060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ANSSI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19200" y="5638800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Agence nationale de la sécurité des systèmes d’information</a:t>
            </a:r>
          </a:p>
          <a:p>
            <a:r>
              <a:rPr lang="fr-FR" sz="1000" dirty="0" smtClean="0"/>
              <a:t>L’ANSSI estime que la durée nécessaire aux OIV pour un </a:t>
            </a:r>
            <a:r>
              <a:rPr lang="fr-FR" sz="1000" b="1" dirty="0" smtClean="0"/>
              <a:t>déploiement global des mesures de cyber-sécurité </a:t>
            </a:r>
            <a:r>
              <a:rPr lang="fr-FR" sz="1000" dirty="0" smtClean="0"/>
              <a:t>serait de</a:t>
            </a:r>
            <a:r>
              <a:rPr lang="fr-FR" sz="1000" b="1" dirty="0" smtClean="0"/>
              <a:t> trois ans</a:t>
            </a:r>
            <a:r>
              <a:rPr lang="fr-FR" sz="1000" dirty="0" smtClean="0"/>
              <a:t>.</a:t>
            </a:r>
            <a:endParaRPr 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"/>
            <a:ext cx="7772400" cy="685799"/>
          </a:xfrm>
        </p:spPr>
        <p:txBody>
          <a:bodyPr>
            <a:normAutofit/>
          </a:bodyPr>
          <a:lstStyle/>
          <a:p>
            <a:r>
              <a:rPr lang="fr-FR" sz="2400" b="1" dirty="0"/>
              <a:t>Introduction - Les enjeux de la cyberdéfense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152400" y="685800"/>
            <a:ext cx="8839200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Activités / Entités</a:t>
            </a:r>
            <a:endParaRPr lang="en-US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0" y="1447800"/>
            <a:ext cx="99060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IAM</a:t>
            </a:r>
            <a:endParaRPr lang="en-US" dirty="0"/>
          </a:p>
        </p:txBody>
      </p:sp>
      <p:sp>
        <p:nvSpPr>
          <p:cNvPr id="10" name="Flowchart: Alternate Process 9"/>
          <p:cNvSpPr/>
          <p:nvPr/>
        </p:nvSpPr>
        <p:spPr>
          <a:xfrm>
            <a:off x="0" y="2286000"/>
            <a:ext cx="99060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SIEM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19200" y="1447800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Identity</a:t>
            </a:r>
            <a:r>
              <a:rPr lang="fr-FR" sz="1000" dirty="0" smtClean="0"/>
              <a:t> &amp; Access Management: Gestion des authentifications et des contrôles d’accès, « qui a accès à quoi ».</a:t>
            </a:r>
          </a:p>
          <a:p>
            <a:r>
              <a:rPr lang="fr-FR" sz="1000" b="1" dirty="0" smtClean="0"/>
              <a:t>SAILPOINT , ITIM (IBM Tivoli </a:t>
            </a:r>
            <a:r>
              <a:rPr lang="fr-FR" sz="1000" b="1" dirty="0" err="1" smtClean="0"/>
              <a:t>Identity</a:t>
            </a:r>
            <a:r>
              <a:rPr lang="fr-FR" sz="1000" b="1" dirty="0" smtClean="0"/>
              <a:t> Manager)</a:t>
            </a:r>
            <a:endParaRPr lang="en-US" sz="1000" b="1" dirty="0"/>
          </a:p>
        </p:txBody>
      </p:sp>
      <p:sp>
        <p:nvSpPr>
          <p:cNvPr id="17" name="Flowchart: Alternate Process 16"/>
          <p:cNvSpPr/>
          <p:nvPr/>
        </p:nvSpPr>
        <p:spPr>
          <a:xfrm>
            <a:off x="0" y="3124200"/>
            <a:ext cx="99060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SOC</a:t>
            </a:r>
            <a:endParaRPr lang="en-US" dirty="0"/>
          </a:p>
        </p:txBody>
      </p:sp>
      <p:sp>
        <p:nvSpPr>
          <p:cNvPr id="18" name="Flowchart: Alternate Process 17"/>
          <p:cNvSpPr/>
          <p:nvPr/>
        </p:nvSpPr>
        <p:spPr>
          <a:xfrm>
            <a:off x="0" y="4038600"/>
            <a:ext cx="99060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CSIRT/CERT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219200" y="2286000"/>
            <a:ext cx="7772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Security </a:t>
            </a:r>
            <a:r>
              <a:rPr lang="fr-FR" sz="1000" dirty="0" err="1" smtClean="0"/>
              <a:t>event</a:t>
            </a:r>
            <a:r>
              <a:rPr lang="fr-FR" sz="1000" dirty="0" smtClean="0"/>
              <a:t> information management (</a:t>
            </a:r>
            <a:r>
              <a:rPr lang="fr-FR" sz="1000" dirty="0" err="1" smtClean="0"/>
              <a:t>élement</a:t>
            </a:r>
            <a:r>
              <a:rPr lang="fr-FR" sz="1000" dirty="0" smtClean="0"/>
              <a:t> constitutif du SOC): Gestion et corrélation des logs, collecte (non altération pour valeur juridique - </a:t>
            </a:r>
            <a:r>
              <a:rPr lang="fr-FR" sz="1000" dirty="0" err="1" smtClean="0"/>
              <a:t>forensics</a:t>
            </a:r>
            <a:r>
              <a:rPr lang="fr-FR" sz="1000" dirty="0" smtClean="0"/>
              <a:t>), </a:t>
            </a:r>
            <a:r>
              <a:rPr lang="fr-FR" sz="1000" dirty="0" err="1" smtClean="0"/>
              <a:t>reporting</a:t>
            </a:r>
            <a:r>
              <a:rPr lang="fr-FR" sz="1000" dirty="0" smtClean="0"/>
              <a:t>, analyse temps réel des risques, enquête post incident, rapports de conformité (PCI DSS).</a:t>
            </a:r>
          </a:p>
          <a:p>
            <a:r>
              <a:rPr lang="fr-FR" sz="1000" b="1" dirty="0" smtClean="0"/>
              <a:t>Selon une source gros besoin dans ce </a:t>
            </a:r>
            <a:r>
              <a:rPr lang="fr-FR" sz="1000" b="1" dirty="0" smtClean="0"/>
              <a:t>domaine </a:t>
            </a:r>
            <a:r>
              <a:rPr lang="fr-FR" sz="1000" dirty="0" smtClean="0"/>
              <a:t>(Marc Rodriguez - </a:t>
            </a:r>
            <a:r>
              <a:rPr lang="fr-FR" sz="1000" dirty="0" err="1" smtClean="0"/>
              <a:t>Aduneo</a:t>
            </a:r>
            <a:r>
              <a:rPr lang="fr-FR" sz="1000" dirty="0" smtClean="0"/>
              <a:t>). </a:t>
            </a:r>
            <a:r>
              <a:rPr lang="fr-FR" sz="1000" b="1" dirty="0" smtClean="0"/>
              <a:t>(IBM </a:t>
            </a:r>
            <a:r>
              <a:rPr lang="fr-FR" sz="1000" b="1" dirty="0" err="1" smtClean="0"/>
              <a:t>Qradar</a:t>
            </a:r>
            <a:r>
              <a:rPr lang="fr-FR" sz="1000" b="1" dirty="0" smtClean="0"/>
              <a:t>, …)</a:t>
            </a:r>
            <a:endParaRPr lang="en-US" sz="1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219200" y="3124200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Security operating center: centre de supervision et d'administration de la sécurité. Coordination des incidents, surveillance du réseau (IDS: intrusion </a:t>
            </a:r>
            <a:r>
              <a:rPr lang="fr-FR" sz="1000" dirty="0" err="1" smtClean="0"/>
              <a:t>detection</a:t>
            </a:r>
            <a:r>
              <a:rPr lang="fr-FR" sz="1000" dirty="0" smtClean="0"/>
              <a:t> system, ex </a:t>
            </a:r>
            <a:r>
              <a:rPr lang="fr-FR" sz="1000" b="1" dirty="0" err="1" smtClean="0"/>
              <a:t>Gatewatcher</a:t>
            </a:r>
            <a:r>
              <a:rPr lang="fr-FR" sz="1000" b="1" dirty="0" smtClean="0"/>
              <a:t> </a:t>
            </a:r>
            <a:r>
              <a:rPr lang="fr-FR" sz="1000" dirty="0" smtClean="0"/>
              <a:t>).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219200" y="4038600"/>
            <a:ext cx="77724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CSIRT (Computer Security Incident Response Team) / CERT (Computer Emergency Response Team – Marque </a:t>
            </a:r>
            <a:r>
              <a:rPr lang="en-US" sz="1000" dirty="0" err="1" smtClean="0"/>
              <a:t>américaine</a:t>
            </a:r>
            <a:r>
              <a:rPr lang="en-US" sz="1000" dirty="0" smtClean="0"/>
              <a:t>).</a:t>
            </a:r>
          </a:p>
          <a:p>
            <a:r>
              <a:rPr lang="fr-FR" sz="1000" b="1" dirty="0" smtClean="0"/>
              <a:t>Equipe de sécurité opérationnelle</a:t>
            </a:r>
            <a:r>
              <a:rPr lang="fr-FR" sz="1000" dirty="0" smtClean="0"/>
              <a:t>, composée d’experts de différents domaines (malwares, test d’intrusion, veille, lutte contre la cybercriminalité, </a:t>
            </a:r>
            <a:r>
              <a:rPr lang="fr-FR" sz="1000" dirty="0" err="1" smtClean="0"/>
              <a:t>forensics</a:t>
            </a:r>
            <a:r>
              <a:rPr lang="fr-FR" sz="1000" dirty="0" smtClean="0"/>
              <a:t>…). Elle est chargée de </a:t>
            </a:r>
            <a:r>
              <a:rPr lang="fr-FR" sz="1000" b="1" dirty="0" smtClean="0"/>
              <a:t>prévenir</a:t>
            </a:r>
            <a:r>
              <a:rPr lang="fr-FR" sz="1000" dirty="0" smtClean="0"/>
              <a:t> et de </a:t>
            </a:r>
            <a:r>
              <a:rPr lang="fr-FR" sz="1000" b="1" dirty="0" smtClean="0"/>
              <a:t>réagir</a:t>
            </a:r>
            <a:r>
              <a:rPr lang="fr-FR" sz="1000" dirty="0" smtClean="0"/>
              <a:t> en cas d’incidents, et d’échanger avec d’autres CSIRT.</a:t>
            </a:r>
          </a:p>
          <a:p>
            <a:endParaRPr lang="fr-FR" sz="1000" dirty="0" smtClean="0"/>
          </a:p>
          <a:p>
            <a:r>
              <a:rPr lang="fr-FR" sz="1000" dirty="0" smtClean="0"/>
              <a:t>Quelques CSIRT;</a:t>
            </a:r>
          </a:p>
          <a:p>
            <a:pPr>
              <a:buFont typeface="Arial" pitchFamily="34" charset="0"/>
              <a:buChar char="•"/>
            </a:pPr>
            <a:r>
              <a:rPr lang="fr-FR" sz="1000" dirty="0" smtClean="0"/>
              <a:t> Le </a:t>
            </a:r>
            <a:r>
              <a:rPr lang="fr-FR" sz="1000" dirty="0" smtClean="0">
                <a:hlinkClick r:id="rId3" tooltip="CERTA"/>
              </a:rPr>
              <a:t>CERTA</a:t>
            </a:r>
            <a:r>
              <a:rPr lang="fr-FR" sz="1000" dirty="0" smtClean="0"/>
              <a:t> est le CERT de l’administration française (opéré par l’ANSSI au sein du COSSI)</a:t>
            </a:r>
          </a:p>
          <a:p>
            <a:pPr>
              <a:buFont typeface="Arial" pitchFamily="34" charset="0"/>
              <a:buChar char="•"/>
            </a:pPr>
            <a:r>
              <a:rPr lang="fr-FR" sz="1000" dirty="0" smtClean="0"/>
              <a:t> Le </a:t>
            </a:r>
            <a:r>
              <a:rPr lang="fr-FR" sz="1000" dirty="0" smtClean="0">
                <a:hlinkClick r:id="rId4"/>
              </a:rPr>
              <a:t>CERT-DEVOTEAM</a:t>
            </a:r>
            <a:r>
              <a:rPr lang="fr-FR" sz="1000" dirty="0" smtClean="0"/>
              <a:t> est un CSIRT commercial du groupe </a:t>
            </a:r>
            <a:r>
              <a:rPr lang="fr-FR" sz="1000" dirty="0" err="1" smtClean="0"/>
              <a:t>Devoteam</a:t>
            </a:r>
            <a:r>
              <a:rPr lang="fr-FR" sz="1000" dirty="0" smtClean="0"/>
              <a:t> ; </a:t>
            </a:r>
          </a:p>
          <a:p>
            <a:pPr>
              <a:buFont typeface="Arial" pitchFamily="34" charset="0"/>
              <a:buChar char="•"/>
            </a:pPr>
            <a:r>
              <a:rPr lang="fr-FR" sz="1000" dirty="0" smtClean="0"/>
              <a:t> Le </a:t>
            </a:r>
            <a:r>
              <a:rPr lang="fr-FR" sz="1000" dirty="0" smtClean="0">
                <a:hlinkClick r:id="rId5"/>
              </a:rPr>
              <a:t>CERT-LEXSI</a:t>
            </a:r>
            <a:r>
              <a:rPr lang="fr-FR" sz="1000" dirty="0" smtClean="0"/>
              <a:t> est un CSIRT commercial du groupe LEXSI ;</a:t>
            </a:r>
          </a:p>
          <a:p>
            <a:pPr>
              <a:buFont typeface="Arial" pitchFamily="34" charset="0"/>
              <a:buChar char="•"/>
            </a:pPr>
            <a:r>
              <a:rPr lang="fr-FR" sz="1000" dirty="0" smtClean="0"/>
              <a:t> Le </a:t>
            </a:r>
            <a:r>
              <a:rPr lang="fr-FR" sz="1000" dirty="0" smtClean="0">
                <a:hlinkClick r:id="rId6"/>
              </a:rPr>
              <a:t>CERT-</a:t>
            </a:r>
            <a:r>
              <a:rPr lang="fr-FR" sz="1000" dirty="0" err="1" smtClean="0">
                <a:hlinkClick r:id="rId6"/>
              </a:rPr>
              <a:t>Societe</a:t>
            </a:r>
            <a:r>
              <a:rPr lang="fr-FR" sz="1000" dirty="0" smtClean="0">
                <a:hlinkClick r:id="rId6"/>
              </a:rPr>
              <a:t> </a:t>
            </a:r>
            <a:r>
              <a:rPr lang="fr-FR" sz="1000" dirty="0" err="1" smtClean="0">
                <a:hlinkClick r:id="rId6"/>
              </a:rPr>
              <a:t>Generale</a:t>
            </a:r>
            <a:r>
              <a:rPr lang="fr-FR" sz="1000" dirty="0" smtClean="0"/>
              <a:t> est un CSIRT interne du groupe Société Générale</a:t>
            </a:r>
          </a:p>
          <a:p>
            <a:pPr>
              <a:buFont typeface="Arial" pitchFamily="34" charset="0"/>
              <a:buChar char="•"/>
            </a:pPr>
            <a:r>
              <a:rPr lang="fr-FR" sz="1000" dirty="0" smtClean="0"/>
              <a:t> Le </a:t>
            </a:r>
            <a:r>
              <a:rPr lang="fr-FR" sz="1000" dirty="0" smtClean="0">
                <a:hlinkClick r:id="rId3" tooltip="CERTA"/>
              </a:rPr>
              <a:t>CSIRT BNP Paribas </a:t>
            </a:r>
            <a:r>
              <a:rPr lang="fr-FR" sz="1000" dirty="0" smtClean="0"/>
              <a:t>est un CSIRT interne du groupe BNP Paribas</a:t>
            </a:r>
          </a:p>
          <a:p>
            <a:pPr>
              <a:buFont typeface="Arial" pitchFamily="34" charset="0"/>
              <a:buChar char="•"/>
            </a:pPr>
            <a:r>
              <a:rPr lang="fr-FR" sz="1000" dirty="0" smtClean="0"/>
              <a:t> Le </a:t>
            </a:r>
            <a:r>
              <a:rPr lang="fr-FR" sz="1000" dirty="0" smtClean="0">
                <a:hlinkClick r:id="rId3" tooltip="CERTA"/>
              </a:rPr>
              <a:t>ORANGE-CERT-CC</a:t>
            </a:r>
            <a:r>
              <a:rPr lang="fr-FR" sz="1000" dirty="0" smtClean="0"/>
              <a:t> est le CERT interne d’Orange</a:t>
            </a:r>
          </a:p>
          <a:p>
            <a:r>
              <a:rPr lang="fr-FR" sz="1000" dirty="0" smtClean="0"/>
              <a:t>…</a:t>
            </a:r>
          </a:p>
          <a:p>
            <a:endParaRPr lang="en-US" sz="1000" dirty="0"/>
          </a:p>
        </p:txBody>
      </p:sp>
      <p:sp>
        <p:nvSpPr>
          <p:cNvPr id="22" name="Flowchart: Alternate Process 21"/>
          <p:cNvSpPr/>
          <p:nvPr/>
        </p:nvSpPr>
        <p:spPr>
          <a:xfrm>
            <a:off x="0" y="6172200"/>
            <a:ext cx="99060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CONFORMITE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1219200" y="6148626"/>
            <a:ext cx="7772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ISO/CEI 27000 </a:t>
            </a:r>
            <a:r>
              <a:rPr lang="en-US" sz="1000" dirty="0" smtClean="0"/>
              <a:t>(</a:t>
            </a:r>
            <a:r>
              <a:rPr lang="fr-FR" sz="1000" dirty="0" smtClean="0"/>
              <a:t>norme de sécurité de l'information), </a:t>
            </a:r>
            <a:r>
              <a:rPr lang="fr-FR" sz="1000" b="1" dirty="0" smtClean="0"/>
              <a:t>PCI DSS </a:t>
            </a:r>
            <a:r>
              <a:rPr lang="fr-FR" sz="1000" dirty="0" smtClean="0"/>
              <a:t>(Industrie des cartes de paiement), </a:t>
            </a:r>
            <a:r>
              <a:rPr lang="fr-FR" sz="1000" b="1" dirty="0" smtClean="0"/>
              <a:t>CNIL</a:t>
            </a:r>
          </a:p>
          <a:p>
            <a:r>
              <a:rPr lang="fr-FR" sz="1000" b="1" dirty="0" smtClean="0"/>
              <a:t>Gouvernance du SI: </a:t>
            </a:r>
            <a:r>
              <a:rPr lang="fr-FR" sz="1000" dirty="0" smtClean="0"/>
              <a:t>aligner ses mécanismes organisationnels de l’entreprise avec son système informatique pour fournir des services IT efficaces, sécurisés et conformes aux obligations légales en vigueur. </a:t>
            </a:r>
            <a:br>
              <a:rPr lang="fr-FR" sz="1000" dirty="0" smtClean="0"/>
            </a:br>
            <a:endParaRPr lang="fr-FR" sz="1000" dirty="0" smtClean="0"/>
          </a:p>
          <a:p>
            <a:r>
              <a:rPr lang="fr-FR" sz="1000" b="1" dirty="0" smtClean="0"/>
              <a:t> </a:t>
            </a:r>
            <a:r>
              <a:rPr lang="fr-FR" sz="1000" dirty="0" smtClean="0"/>
              <a:t> </a:t>
            </a:r>
            <a:endParaRPr lang="en-US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"/>
            <a:ext cx="7772400" cy="685799"/>
          </a:xfrm>
        </p:spPr>
        <p:txBody>
          <a:bodyPr>
            <a:normAutofit/>
          </a:bodyPr>
          <a:lstStyle/>
          <a:p>
            <a:r>
              <a:rPr lang="fr-FR" sz="2400" b="1" dirty="0"/>
              <a:t>Introduction - Les enjeux de la cyberdéfense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152400" y="685800"/>
            <a:ext cx="8839200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Mots clés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19200" y="1447800"/>
            <a:ext cx="7772400" cy="4001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Importance de développer le marché français pour protéger nos entreprises et éviter toute fuite sur des logiciels principalement américains ou israéliens</a:t>
            </a:r>
            <a:endParaRPr lang="en-US" sz="1000" b="1" dirty="0"/>
          </a:p>
        </p:txBody>
      </p:sp>
      <p:sp>
        <p:nvSpPr>
          <p:cNvPr id="20" name="Cloud 19"/>
          <p:cNvSpPr/>
          <p:nvPr/>
        </p:nvSpPr>
        <p:spPr>
          <a:xfrm>
            <a:off x="1600200" y="2209800"/>
            <a:ext cx="1143000" cy="762000"/>
          </a:xfrm>
          <a:prstGeom prst="cloud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Audits / Pen tests</a:t>
            </a:r>
            <a:endParaRPr lang="en-US" sz="1100" b="1" dirty="0"/>
          </a:p>
        </p:txBody>
      </p:sp>
      <p:sp>
        <p:nvSpPr>
          <p:cNvPr id="21" name="Cloud 20"/>
          <p:cNvSpPr/>
          <p:nvPr/>
        </p:nvSpPr>
        <p:spPr>
          <a:xfrm>
            <a:off x="2743200" y="3048000"/>
            <a:ext cx="1143000" cy="685800"/>
          </a:xfrm>
          <a:prstGeom prst="cloud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Infra PKI</a:t>
            </a:r>
            <a:endParaRPr lang="en-US" sz="1100" b="1" dirty="0"/>
          </a:p>
        </p:txBody>
      </p:sp>
      <p:sp>
        <p:nvSpPr>
          <p:cNvPr id="22" name="Cloud 21"/>
          <p:cNvSpPr/>
          <p:nvPr/>
        </p:nvSpPr>
        <p:spPr>
          <a:xfrm>
            <a:off x="1219200" y="3352800"/>
            <a:ext cx="1066800" cy="762000"/>
          </a:xfrm>
          <a:prstGeom prst="cloud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ISO 27000</a:t>
            </a:r>
            <a:endParaRPr lang="en-US" sz="1100" b="1" dirty="0"/>
          </a:p>
        </p:txBody>
      </p:sp>
      <p:sp>
        <p:nvSpPr>
          <p:cNvPr id="25" name="Cloud 24"/>
          <p:cNvSpPr/>
          <p:nvPr/>
        </p:nvSpPr>
        <p:spPr>
          <a:xfrm>
            <a:off x="4495800" y="2590800"/>
            <a:ext cx="1371600" cy="685800"/>
          </a:xfrm>
          <a:prstGeom prst="cloud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Continuité d’activité</a:t>
            </a:r>
            <a:endParaRPr lang="en-US" sz="1100" b="1" dirty="0"/>
          </a:p>
        </p:txBody>
      </p:sp>
      <p:sp>
        <p:nvSpPr>
          <p:cNvPr id="26" name="Cloud 25"/>
          <p:cNvSpPr/>
          <p:nvPr/>
        </p:nvSpPr>
        <p:spPr>
          <a:xfrm>
            <a:off x="3124200" y="2057400"/>
            <a:ext cx="1600200" cy="685800"/>
          </a:xfrm>
          <a:prstGeom prst="cloud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 smtClean="0"/>
              <a:t>Risk</a:t>
            </a:r>
            <a:r>
              <a:rPr lang="fr-FR" sz="1100" b="1" dirty="0" smtClean="0"/>
              <a:t> Management</a:t>
            </a:r>
            <a:endParaRPr lang="en-US" sz="11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143000" y="4343400"/>
            <a:ext cx="7772400" cy="24622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Quelques acteurs;</a:t>
            </a:r>
            <a:endParaRPr lang="en-US" sz="1000" b="1" dirty="0"/>
          </a:p>
        </p:txBody>
      </p:sp>
      <p:sp>
        <p:nvSpPr>
          <p:cNvPr id="30" name="Flowchart: Alternate Process 29"/>
          <p:cNvSpPr/>
          <p:nvPr/>
        </p:nvSpPr>
        <p:spPr>
          <a:xfrm>
            <a:off x="1447800" y="4876800"/>
            <a:ext cx="1143000" cy="612648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Orange </a:t>
            </a:r>
            <a:r>
              <a:rPr lang="fr-FR" sz="1100" dirty="0" err="1" smtClean="0"/>
              <a:t>Cyberdéfense</a:t>
            </a:r>
            <a:endParaRPr lang="en-US" sz="1100" dirty="0"/>
          </a:p>
        </p:txBody>
      </p:sp>
      <p:sp>
        <p:nvSpPr>
          <p:cNvPr id="31" name="Flowchart: Alternate Process 30"/>
          <p:cNvSpPr/>
          <p:nvPr/>
        </p:nvSpPr>
        <p:spPr>
          <a:xfrm>
            <a:off x="2895600" y="4876800"/>
            <a:ext cx="1143000" cy="612648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Lexsi</a:t>
            </a:r>
            <a:endParaRPr lang="en-US" sz="1100" dirty="0"/>
          </a:p>
        </p:txBody>
      </p:sp>
      <p:cxnSp>
        <p:nvCxnSpPr>
          <p:cNvPr id="33" name="Straight Arrow Connector 32"/>
          <p:cNvCxnSpPr>
            <a:stCxn id="30" idx="3"/>
            <a:endCxn id="31" idx="1"/>
          </p:cNvCxnSpPr>
          <p:nvPr/>
        </p:nvCxnSpPr>
        <p:spPr>
          <a:xfrm>
            <a:off x="2590800" y="5183124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Alternate Process 33"/>
          <p:cNvSpPr/>
          <p:nvPr/>
        </p:nvSpPr>
        <p:spPr>
          <a:xfrm>
            <a:off x="1447800" y="5791200"/>
            <a:ext cx="1143000" cy="612648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Atheos</a:t>
            </a:r>
            <a:endParaRPr lang="en-US" sz="1100" dirty="0"/>
          </a:p>
        </p:txBody>
      </p:sp>
      <p:cxnSp>
        <p:nvCxnSpPr>
          <p:cNvPr id="35" name="Straight Arrow Connector 34"/>
          <p:cNvCxnSpPr>
            <a:stCxn id="30" idx="2"/>
            <a:endCxn id="34" idx="0"/>
          </p:cNvCxnSpPr>
          <p:nvPr/>
        </p:nvCxnSpPr>
        <p:spPr>
          <a:xfrm>
            <a:off x="2019300" y="5489448"/>
            <a:ext cx="0" cy="301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Alternate Process 37"/>
          <p:cNvSpPr/>
          <p:nvPr/>
        </p:nvSpPr>
        <p:spPr>
          <a:xfrm>
            <a:off x="4267200" y="4876800"/>
            <a:ext cx="1143000" cy="612648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Aduneo</a:t>
            </a:r>
            <a:endParaRPr lang="en-US" sz="1100" dirty="0"/>
          </a:p>
        </p:txBody>
      </p:sp>
      <p:sp>
        <p:nvSpPr>
          <p:cNvPr id="39" name="Flowchart: Alternate Process 38"/>
          <p:cNvSpPr/>
          <p:nvPr/>
        </p:nvSpPr>
        <p:spPr>
          <a:xfrm>
            <a:off x="5562600" y="4876800"/>
            <a:ext cx="1143000" cy="612648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Harmonie technologie</a:t>
            </a:r>
            <a:endParaRPr lang="en-US" sz="1100" dirty="0"/>
          </a:p>
        </p:txBody>
      </p:sp>
      <p:sp>
        <p:nvSpPr>
          <p:cNvPr id="40" name="Cloud 39"/>
          <p:cNvSpPr/>
          <p:nvPr/>
        </p:nvSpPr>
        <p:spPr>
          <a:xfrm>
            <a:off x="3886200" y="3505200"/>
            <a:ext cx="1447800" cy="685800"/>
          </a:xfrm>
          <a:prstGeom prst="cloud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Intégration</a:t>
            </a:r>
            <a:endParaRPr lang="en-US" sz="1100" b="1" dirty="0"/>
          </a:p>
        </p:txBody>
      </p:sp>
      <p:sp>
        <p:nvSpPr>
          <p:cNvPr id="42" name="Cloud 41"/>
          <p:cNvSpPr/>
          <p:nvPr/>
        </p:nvSpPr>
        <p:spPr>
          <a:xfrm>
            <a:off x="5638800" y="3352800"/>
            <a:ext cx="1447800" cy="685800"/>
          </a:xfrm>
          <a:prstGeom prst="cloud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Conseil et conformité</a:t>
            </a:r>
            <a:endParaRPr lang="en-US" sz="1100" b="1" dirty="0"/>
          </a:p>
        </p:txBody>
      </p:sp>
      <p:sp>
        <p:nvSpPr>
          <p:cNvPr id="43" name="Cloud 42"/>
          <p:cNvSpPr/>
          <p:nvPr/>
        </p:nvSpPr>
        <p:spPr>
          <a:xfrm>
            <a:off x="5943600" y="1905000"/>
            <a:ext cx="1600200" cy="762000"/>
          </a:xfrm>
          <a:prstGeom prst="cloud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Gestion des identités</a:t>
            </a:r>
            <a:endParaRPr lang="en-US" sz="1100" b="1" dirty="0"/>
          </a:p>
        </p:txBody>
      </p:sp>
      <p:sp>
        <p:nvSpPr>
          <p:cNvPr id="44" name="Cloud 43"/>
          <p:cNvSpPr/>
          <p:nvPr/>
        </p:nvSpPr>
        <p:spPr>
          <a:xfrm>
            <a:off x="7086600" y="2743200"/>
            <a:ext cx="838200" cy="609600"/>
          </a:xfrm>
          <a:prstGeom prst="cloud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IDS</a:t>
            </a:r>
            <a:endParaRPr lang="en-US" sz="1100" b="1" dirty="0"/>
          </a:p>
        </p:txBody>
      </p:sp>
      <p:sp>
        <p:nvSpPr>
          <p:cNvPr id="46" name="Cloud 45"/>
          <p:cNvSpPr/>
          <p:nvPr/>
        </p:nvSpPr>
        <p:spPr>
          <a:xfrm>
            <a:off x="7467600" y="3429000"/>
            <a:ext cx="1371600" cy="762000"/>
          </a:xfrm>
          <a:prstGeom prst="cloud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Ingénierie sociale</a:t>
            </a:r>
            <a:endParaRPr lang="en-US" sz="1100" b="1" dirty="0"/>
          </a:p>
        </p:txBody>
      </p:sp>
      <p:sp>
        <p:nvSpPr>
          <p:cNvPr id="47" name="Flowchart: Alternate Process 46"/>
          <p:cNvSpPr/>
          <p:nvPr/>
        </p:nvSpPr>
        <p:spPr>
          <a:xfrm>
            <a:off x="6934200" y="4876800"/>
            <a:ext cx="1143000" cy="612648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Devoteam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265</TotalTime>
  <Words>478</Words>
  <Application>Microsoft Office PowerPoint</Application>
  <PresentationFormat>On-screen Show (4:3)</PresentationFormat>
  <Paragraphs>72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Solstice</vt:lpstr>
      <vt:lpstr>Introduction - Les enjeux de la cyberdéfense</vt:lpstr>
      <vt:lpstr>Introduction - Les enjeux de la cyberdéfense</vt:lpstr>
      <vt:lpstr>Introduction - Les enjeux de la cyberdéfense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enjeux de la cyberdéfense</dc:title>
  <dc:creator>Gabriel COMPAN</dc:creator>
  <cp:lastModifiedBy>Gabriel COMPAN (gcompan051214)</cp:lastModifiedBy>
  <cp:revision>32</cp:revision>
  <dcterms:created xsi:type="dcterms:W3CDTF">2006-08-16T00:00:00Z</dcterms:created>
  <dcterms:modified xsi:type="dcterms:W3CDTF">2016-08-01T15:40:31Z</dcterms:modified>
</cp:coreProperties>
</file>