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32"/>
  </p:notesMasterIdLst>
  <p:sldIdLst>
    <p:sldId id="256" r:id="rId2"/>
    <p:sldId id="286" r:id="rId3"/>
    <p:sldId id="287" r:id="rId4"/>
    <p:sldId id="274" r:id="rId5"/>
    <p:sldId id="275" r:id="rId6"/>
    <p:sldId id="276" r:id="rId7"/>
    <p:sldId id="277" r:id="rId8"/>
    <p:sldId id="278" r:id="rId9"/>
    <p:sldId id="279" r:id="rId10"/>
    <p:sldId id="280" r:id="rId11"/>
    <p:sldId id="281" r:id="rId12"/>
    <p:sldId id="284" r:id="rId13"/>
    <p:sldId id="259" r:id="rId14"/>
    <p:sldId id="299" r:id="rId15"/>
    <p:sldId id="272" r:id="rId16"/>
    <p:sldId id="257" r:id="rId17"/>
    <p:sldId id="291" r:id="rId18"/>
    <p:sldId id="294" r:id="rId19"/>
    <p:sldId id="297" r:id="rId20"/>
    <p:sldId id="301" r:id="rId21"/>
    <p:sldId id="307" r:id="rId22"/>
    <p:sldId id="261" r:id="rId23"/>
    <p:sldId id="262" r:id="rId24"/>
    <p:sldId id="263" r:id="rId25"/>
    <p:sldId id="265" r:id="rId26"/>
    <p:sldId id="308" r:id="rId27"/>
    <p:sldId id="309" r:id="rId28"/>
    <p:sldId id="306" r:id="rId29"/>
    <p:sldId id="305" r:id="rId30"/>
    <p:sldId id="30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3250" autoAdjust="0"/>
  </p:normalViewPr>
  <p:slideViewPr>
    <p:cSldViewPr snapToGrid="0">
      <p:cViewPr varScale="1">
        <p:scale>
          <a:sx n="54" d="100"/>
          <a:sy n="54" d="100"/>
        </p:scale>
        <p:origin x="1380" y="78"/>
      </p:cViewPr>
      <p:guideLst/>
    </p:cSldViewPr>
  </p:slideViewPr>
  <p:notesTextViewPr>
    <p:cViewPr>
      <p:scale>
        <a:sx n="1" d="1"/>
        <a:sy n="1" d="1"/>
      </p:scale>
      <p:origin x="0" y="0"/>
    </p:cViewPr>
  </p:notesTextViewPr>
  <p:notesViewPr>
    <p:cSldViewPr snapToGrid="0" showGuides="1">
      <p:cViewPr>
        <p:scale>
          <a:sx n="98" d="100"/>
          <a:sy n="98" d="100"/>
        </p:scale>
        <p:origin x="1932" y="-26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78CC3-75C8-4EA7-9CB8-BD817FBF625B}" type="datetimeFigureOut">
              <a:rPr lang="en-US" smtClean="0"/>
              <a:t>5/13/2019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en-US" b="0" i="0" dirty="0" err="1" smtClean="0">
                <a:solidFill>
                  <a:srgbClr val="252525"/>
                </a:solidFill>
                <a:effectLst/>
                <a:latin typeface="Roboto"/>
              </a:rPr>
              <a:t>xác</a:t>
            </a:r>
            <a:r>
              <a:rPr lang="en-US" b="0" i="0" dirty="0" smtClean="0">
                <a:solidFill>
                  <a:srgbClr val="252525"/>
                </a:solidFill>
                <a:effectLst/>
                <a:latin typeface="Roboto"/>
              </a:rPr>
              <a:t> </a:t>
            </a:r>
            <a:r>
              <a:rPr lang="en-US" b="0" i="0" dirty="0" err="1" smtClean="0">
                <a:solidFill>
                  <a:srgbClr val="252525"/>
                </a:solidFill>
                <a:effectLst/>
                <a:latin typeface="Roboto"/>
              </a:rPr>
              <a:t>định</a:t>
            </a:r>
            <a:r>
              <a:rPr lang="en-US" b="0" i="0" dirty="0" smtClean="0">
                <a:solidFill>
                  <a:srgbClr val="252525"/>
                </a:solidFill>
                <a:effectLst/>
                <a:latin typeface="Roboto"/>
              </a:rPr>
              <a:t> </a:t>
            </a:r>
            <a:r>
              <a:rPr lang="en-US" b="0" i="0" dirty="0" err="1" smtClean="0">
                <a:solidFill>
                  <a:srgbClr val="252525"/>
                </a:solidFill>
                <a:effectLst/>
                <a:latin typeface="Roboto"/>
              </a:rPr>
              <a:t>quy</a:t>
            </a:r>
            <a:r>
              <a:rPr lang="en-US" b="0" i="0" dirty="0" smtClean="0">
                <a:solidFill>
                  <a:srgbClr val="252525"/>
                </a:solidFill>
                <a:effectLst/>
                <a:latin typeface="Roboto"/>
              </a:rPr>
              <a:t> </a:t>
            </a:r>
            <a:r>
              <a:rPr lang="en-US" b="0" i="0" dirty="0" err="1" smtClean="0">
                <a:solidFill>
                  <a:srgbClr val="252525"/>
                </a:solidFill>
                <a:effectLst/>
                <a:latin typeface="Roboto"/>
              </a:rPr>
              <a:t>tắc</a:t>
            </a:r>
            <a:r>
              <a:rPr lang="en-US" b="0" i="0" dirty="0" smtClean="0">
                <a:solidFill>
                  <a:srgbClr val="252525"/>
                </a:solidFill>
                <a:effectLst/>
                <a:latin typeface="Roboto"/>
              </a:rPr>
              <a:t> </a:t>
            </a:r>
            <a:r>
              <a:rPr lang="en-US" b="0" i="0" dirty="0" err="1" smtClean="0">
                <a:solidFill>
                  <a:srgbClr val="252525"/>
                </a:solidFill>
                <a:effectLst/>
                <a:latin typeface="Roboto"/>
              </a:rPr>
              <a:t>kiểm</a:t>
            </a:r>
            <a:r>
              <a:rPr lang="en-US" b="0" i="0" dirty="0" smtClean="0">
                <a:solidFill>
                  <a:srgbClr val="252525"/>
                </a:solidFill>
                <a:effectLst/>
                <a:latin typeface="Roboto"/>
              </a:rPr>
              <a:t> </a:t>
            </a:r>
            <a:r>
              <a:rPr lang="en-US" b="0" i="0" dirty="0" err="1" smtClean="0">
                <a:solidFill>
                  <a:srgbClr val="252525"/>
                </a:solidFill>
                <a:effectLst/>
                <a:latin typeface="Roboto"/>
              </a:rPr>
              <a:t>soát</a:t>
            </a:r>
            <a:r>
              <a:rPr lang="en-US" b="0" i="0" dirty="0" smtClean="0">
                <a:solidFill>
                  <a:srgbClr val="252525"/>
                </a:solidFill>
                <a:effectLst/>
                <a:latin typeface="Roboto"/>
              </a:rPr>
              <a:t> </a:t>
            </a:r>
            <a:r>
              <a:rPr lang="en-US" b="0" i="0" dirty="0" err="1" smtClean="0">
                <a:solidFill>
                  <a:srgbClr val="252525"/>
                </a:solidFill>
                <a:effectLst/>
                <a:latin typeface="Roboto"/>
              </a:rPr>
              <a:t>truy</a:t>
            </a:r>
            <a:r>
              <a:rPr lang="en-US" b="0" i="0" dirty="0" smtClean="0">
                <a:solidFill>
                  <a:srgbClr val="252525"/>
                </a:solidFill>
                <a:effectLst/>
                <a:latin typeface="Roboto"/>
              </a:rPr>
              <a:t> </a:t>
            </a:r>
            <a:r>
              <a:rPr lang="en-US" b="0" i="0" dirty="0" err="1" smtClean="0">
                <a:solidFill>
                  <a:srgbClr val="252525"/>
                </a:solidFill>
                <a:effectLst/>
                <a:latin typeface="Roboto"/>
              </a:rPr>
              <a:t>cập</a:t>
            </a:r>
            <a:endParaRPr lang="en-US" b="0" i="0" dirty="0" smtClean="0">
              <a:solidFill>
                <a:srgbClr val="252525"/>
              </a:solidFill>
              <a:effectLst/>
              <a:latin typeface="Roboto"/>
            </a:endParaRPr>
          </a:p>
          <a:p>
            <a:r>
              <a:rPr lang="en-US" b="0" i="0" dirty="0" smtClean="0">
                <a:solidFill>
                  <a:srgbClr val="252525"/>
                </a:solidFill>
                <a:effectLst/>
                <a:latin typeface="Roboto"/>
              </a:rPr>
              <a:t/>
            </a:r>
            <a:br>
              <a:rPr lang="en-US" b="0" i="0" dirty="0" smtClean="0">
                <a:solidFill>
                  <a:srgbClr val="252525"/>
                </a:solidFill>
                <a:effectLst/>
                <a:latin typeface="Roboto"/>
              </a:rPr>
            </a:br>
            <a:endParaRPr lang="en-US" b="0" i="0" dirty="0" smtClean="0">
              <a:solidFill>
                <a:srgbClr val="252525"/>
              </a:solidFill>
              <a:effectLst/>
              <a:latin typeface="Roboto"/>
            </a:endParaRPr>
          </a:p>
          <a:p>
            <a:r>
              <a:rPr lang="en-US" dirty="0" smtClean="0"/>
              <a:t/>
            </a:r>
            <a:br>
              <a:rPr lang="en-US" dirty="0" smtClean="0"/>
            </a:b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43D970-F15C-4010-8917-CF9945E625C2}" type="slidenum">
              <a:rPr lang="en-US" smtClean="0"/>
              <a:t>‹#›</a:t>
            </a:fld>
            <a:endParaRPr lang="en-US"/>
          </a:p>
        </p:txBody>
      </p:sp>
    </p:spTree>
    <p:extLst>
      <p:ext uri="{BB962C8B-B14F-4D97-AF65-F5344CB8AC3E}">
        <p14:creationId xmlns:p14="http://schemas.microsoft.com/office/powerpoint/2010/main" val="781761998"/>
      </p:ext>
    </p:extLst>
  </p:cSld>
  <p:clrMap bg1="lt1" tx1="dk1" bg2="lt2" tx2="dk2" accent1="accent1" accent2="accent2" accent3="accent3" accent4="accent4" accent5="accent5" accent6="accent6" hlink="hlink" folHlink="folHlink"/>
  <p:notesStyle>
    <a:lvl1pPr marL="0" algn="l" defTabSz="914400" rtl="0" eaLnBrk="1" latinLnBrk="0" hangingPunct="1">
      <a:defRPr lang="en-US" sz="1200" b="0" i="0" kern="1200" smtClean="0">
        <a:solidFill>
          <a:schemeClr val="tx1"/>
        </a:solidFill>
        <a:effectLst/>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Trong</a:t>
            </a:r>
            <a:r>
              <a:rPr lang="en-US" dirty="0" smtClean="0"/>
              <a:t> </a:t>
            </a:r>
            <a:r>
              <a:rPr lang="en-US" dirty="0" err="1" smtClean="0"/>
              <a:t>bức</a:t>
            </a:r>
            <a:r>
              <a:rPr lang="en-US" dirty="0" smtClean="0"/>
              <a:t> </a:t>
            </a:r>
            <a:r>
              <a:rPr lang="en-US" dirty="0" err="1" smtClean="0"/>
              <a:t>hình</a:t>
            </a:r>
            <a:r>
              <a:rPr lang="en-US" dirty="0" smtClean="0"/>
              <a:t>  </a:t>
            </a:r>
            <a:r>
              <a:rPr lang="en-US" dirty="0" err="1" smtClean="0"/>
              <a:t>trên</a:t>
            </a:r>
            <a:r>
              <a:rPr lang="en-US" dirty="0" smtClean="0"/>
              <a:t> : </a:t>
            </a:r>
            <a:r>
              <a:rPr lang="en-US" dirty="0" err="1" smtClean="0"/>
              <a:t>có</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người</a:t>
            </a:r>
            <a:r>
              <a:rPr lang="en-US" dirty="0" smtClean="0"/>
              <a:t> </a:t>
            </a:r>
            <a:r>
              <a:rPr lang="en-US" dirty="0" err="1" smtClean="0"/>
              <a:t>dùng</a:t>
            </a:r>
            <a:r>
              <a:rPr lang="en-US" dirty="0" smtClean="0"/>
              <a:t>(user), </a:t>
            </a:r>
            <a:r>
              <a:rPr lang="en-US" dirty="0" err="1" smtClean="0"/>
              <a:t>hành</a:t>
            </a:r>
            <a:r>
              <a:rPr lang="en-US" dirty="0" smtClean="0"/>
              <a:t> </a:t>
            </a:r>
            <a:r>
              <a:rPr lang="en-US" dirty="0" err="1" smtClean="0"/>
              <a:t>động</a:t>
            </a:r>
            <a:r>
              <a:rPr lang="en-US" dirty="0" smtClean="0"/>
              <a:t> : </a:t>
            </a:r>
            <a:r>
              <a:rPr lang="en-US" dirty="0" err="1" smtClean="0"/>
              <a:t>vào</a:t>
            </a:r>
            <a:r>
              <a:rPr lang="en-US" dirty="0" smtClean="0"/>
              <a:t>. </a:t>
            </a:r>
            <a:r>
              <a:rPr lang="en-US" dirty="0" err="1" smtClean="0"/>
              <a:t>Tài</a:t>
            </a:r>
            <a:r>
              <a:rPr lang="en-US" dirty="0" smtClean="0"/>
              <a:t> </a:t>
            </a:r>
            <a:r>
              <a:rPr lang="en-US" dirty="0" err="1" smtClean="0"/>
              <a:t>nguyên</a:t>
            </a:r>
            <a:r>
              <a:rPr lang="en-US" dirty="0" smtClean="0"/>
              <a:t> </a:t>
            </a:r>
            <a:r>
              <a:rPr lang="en-US" dirty="0" err="1" smtClean="0"/>
              <a:t>và</a:t>
            </a:r>
            <a:r>
              <a:rPr lang="en-US" dirty="0" smtClean="0"/>
              <a:t> </a:t>
            </a:r>
            <a:r>
              <a:rPr lang="en-US" dirty="0" err="1" smtClean="0"/>
              <a:t>môi</a:t>
            </a:r>
            <a:r>
              <a:rPr lang="en-US" dirty="0" smtClean="0"/>
              <a:t> </a:t>
            </a:r>
            <a:r>
              <a:rPr lang="en-US" dirty="0" err="1" smtClean="0"/>
              <a:t>trường</a:t>
            </a:r>
            <a:r>
              <a:rPr lang="en-US" dirty="0" smtClean="0"/>
              <a:t>: </a:t>
            </a:r>
            <a:r>
              <a:rPr lang="en-US" dirty="0" err="1" smtClean="0"/>
              <a:t>vào</a:t>
            </a:r>
            <a:r>
              <a:rPr lang="en-US" dirty="0" smtClean="0"/>
              <a:t> </a:t>
            </a:r>
            <a:r>
              <a:rPr lang="en-US" dirty="0" err="1" smtClean="0"/>
              <a:t>trong</a:t>
            </a:r>
            <a:r>
              <a:rPr lang="en-US" dirty="0" smtClean="0"/>
              <a:t> </a:t>
            </a:r>
            <a:r>
              <a:rPr lang="en-US" dirty="0" err="1" smtClean="0"/>
              <a:t>cánh</a:t>
            </a:r>
            <a:r>
              <a:rPr lang="en-US" dirty="0" smtClean="0"/>
              <a:t> </a:t>
            </a:r>
            <a:r>
              <a:rPr lang="en-US" dirty="0" err="1" smtClean="0"/>
              <a:t>cửa</a:t>
            </a:r>
            <a:r>
              <a:rPr lang="en-US" dirty="0" smtClean="0"/>
              <a:t>. </a:t>
            </a:r>
            <a:r>
              <a:rPr lang="en-US" dirty="0" err="1" smtClean="0"/>
              <a:t>Bảo</a:t>
            </a:r>
            <a:r>
              <a:rPr lang="en-US" dirty="0" smtClean="0"/>
              <a:t> </a:t>
            </a:r>
            <a:r>
              <a:rPr lang="en-US" dirty="0" err="1" smtClean="0"/>
              <a:t>vệ</a:t>
            </a:r>
            <a:r>
              <a:rPr lang="en-US" dirty="0" smtClean="0"/>
              <a:t> ở </a:t>
            </a:r>
            <a:r>
              <a:rPr lang="en-US" dirty="0" err="1" smtClean="0"/>
              <a:t>đây</a:t>
            </a:r>
            <a:r>
              <a:rPr lang="en-US" dirty="0" smtClean="0"/>
              <a:t> </a:t>
            </a:r>
            <a:r>
              <a:rPr lang="en-US" dirty="0" err="1" smtClean="0"/>
              <a:t>được</a:t>
            </a:r>
            <a:r>
              <a:rPr lang="en-US" dirty="0" smtClean="0"/>
              <a:t> </a:t>
            </a:r>
            <a:r>
              <a:rPr lang="en-US" dirty="0" err="1" smtClean="0"/>
              <a:t>coi</a:t>
            </a:r>
            <a:r>
              <a:rPr lang="en-US" dirty="0" smtClean="0"/>
              <a:t> </a:t>
            </a:r>
            <a:r>
              <a:rPr lang="en-US" dirty="0" err="1" smtClean="0"/>
              <a:t>nhưng</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quản</a:t>
            </a:r>
            <a:r>
              <a:rPr lang="en-US" dirty="0" smtClean="0"/>
              <a:t> </a:t>
            </a:r>
            <a:r>
              <a:rPr lang="en-US" dirty="0" err="1" smtClean="0"/>
              <a:t>lý</a:t>
            </a:r>
            <a:r>
              <a:rPr lang="en-US" dirty="0" smtClean="0"/>
              <a:t> </a:t>
            </a:r>
            <a:r>
              <a:rPr lang="en-US" dirty="0" err="1" smtClean="0"/>
              <a:t>nó</a:t>
            </a:r>
            <a:r>
              <a:rPr lang="en-US" dirty="0" smtClean="0"/>
              <a:t> </a:t>
            </a:r>
            <a:r>
              <a:rPr lang="en-US" dirty="0" err="1" smtClean="0"/>
              <a:t>sẽ</a:t>
            </a:r>
            <a:r>
              <a:rPr lang="en-US" dirty="0" smtClean="0"/>
              <a:t> </a:t>
            </a:r>
            <a:r>
              <a:rPr lang="en-US" dirty="0" err="1" smtClean="0"/>
              <a:t>loại</a:t>
            </a:r>
            <a:r>
              <a:rPr lang="en-US" dirty="0" smtClean="0"/>
              <a:t> </a:t>
            </a:r>
            <a:r>
              <a:rPr lang="en-US" dirty="0" err="1" smtClean="0"/>
              <a:t>bỏ</a:t>
            </a:r>
            <a:r>
              <a:rPr lang="en-US" dirty="0" smtClean="0"/>
              <a:t> user </a:t>
            </a:r>
            <a:r>
              <a:rPr lang="en-US" dirty="0" err="1" smtClean="0"/>
              <a:t>nào</a:t>
            </a:r>
            <a:r>
              <a:rPr lang="en-US" dirty="0" smtClean="0"/>
              <a:t> </a:t>
            </a:r>
            <a:r>
              <a:rPr lang="en-US" dirty="0" err="1" smtClean="0"/>
              <a:t>không</a:t>
            </a:r>
            <a:r>
              <a:rPr lang="en-US" dirty="0" smtClean="0"/>
              <a:t> </a:t>
            </a:r>
            <a:r>
              <a:rPr lang="en-US" dirty="0" err="1" smtClean="0"/>
              <a:t>nằm</a:t>
            </a:r>
            <a:r>
              <a:rPr lang="en-US" dirty="0" smtClean="0"/>
              <a:t> </a:t>
            </a:r>
            <a:r>
              <a:rPr lang="en-US" dirty="0" err="1" smtClean="0"/>
              <a:t>trong</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của</a:t>
            </a:r>
            <a:r>
              <a:rPr lang="en-US" dirty="0" smtClean="0"/>
              <a:t> </a:t>
            </a:r>
            <a:r>
              <a:rPr lang="en-US" dirty="0" err="1" smtClean="0"/>
              <a:t>nó</a:t>
            </a:r>
            <a:r>
              <a:rPr lang="en-US" dirty="0" smtClean="0"/>
              <a:t> </a:t>
            </a:r>
            <a:r>
              <a:rPr lang="en-US" dirty="0" err="1" smtClean="0"/>
              <a:t>ra</a:t>
            </a:r>
            <a:r>
              <a:rPr lang="en-US" dirty="0" smtClean="0"/>
              <a:t> </a:t>
            </a:r>
            <a:r>
              <a:rPr lang="en-US" dirty="0" err="1" smtClean="0"/>
              <a:t>ngoài</a:t>
            </a:r>
            <a:r>
              <a:rPr lang="en-US" dirty="0" smtClean="0"/>
              <a:t>. </a:t>
            </a:r>
            <a:r>
              <a:rPr lang="en-US" dirty="0" err="1" smtClean="0"/>
              <a:t>Cũng</a:t>
            </a:r>
            <a:r>
              <a:rPr lang="en-US" dirty="0" smtClean="0"/>
              <a:t> </a:t>
            </a:r>
            <a:r>
              <a:rPr lang="en-US" dirty="0" err="1" smtClean="0"/>
              <a:t>như</a:t>
            </a:r>
            <a:r>
              <a:rPr lang="en-US" dirty="0" smtClean="0"/>
              <a:t> </a:t>
            </a:r>
            <a:r>
              <a:rPr lang="en-US" dirty="0" err="1" smtClean="0"/>
              <a:t>trong</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a:t>
            </a:r>
            <a:r>
              <a:rPr lang="en-US" dirty="0" err="1" smtClean="0"/>
              <a:t>phụ</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từng</a:t>
            </a:r>
            <a:r>
              <a:rPr lang="en-US" dirty="0" smtClean="0"/>
              <a:t> </a:t>
            </a:r>
            <a:r>
              <a:rPr lang="en-US" dirty="0" err="1" smtClean="0"/>
              <a:t>nhóm</a:t>
            </a:r>
            <a:r>
              <a:rPr lang="en-US" dirty="0" smtClean="0"/>
              <a:t> </a:t>
            </a:r>
            <a:r>
              <a:rPr lang="en-US" dirty="0" err="1" smtClean="0"/>
              <a:t>người</a:t>
            </a:r>
            <a:r>
              <a:rPr lang="en-US" dirty="0" smtClean="0"/>
              <a:t> dung </a:t>
            </a:r>
            <a:r>
              <a:rPr lang="en-US" dirty="0" err="1" smtClean="0"/>
              <a:t>với</a:t>
            </a:r>
            <a:r>
              <a:rPr lang="en-US" dirty="0" smtClean="0"/>
              <a:t> </a:t>
            </a:r>
            <a:r>
              <a:rPr lang="en-US" dirty="0" err="1" smtClean="0"/>
              <a:t>những</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khác</a:t>
            </a:r>
            <a:r>
              <a:rPr lang="en-US" dirty="0" smtClean="0"/>
              <a:t> </a:t>
            </a:r>
            <a:r>
              <a:rPr lang="en-US" dirty="0" err="1" smtClean="0"/>
              <a:t>nhau</a:t>
            </a:r>
            <a:r>
              <a:rPr lang="en-US" dirty="0" smtClean="0"/>
              <a:t>, </a:t>
            </a:r>
            <a:r>
              <a:rPr lang="en-US" dirty="0" err="1" smtClean="0"/>
              <a:t>vai</a:t>
            </a:r>
            <a:r>
              <a:rPr lang="en-US" dirty="0" smtClean="0"/>
              <a:t> </a:t>
            </a:r>
            <a:r>
              <a:rPr lang="en-US" dirty="0" err="1" smtClean="0"/>
              <a:t>trò</a:t>
            </a:r>
            <a:r>
              <a:rPr lang="en-US" dirty="0" smtClean="0"/>
              <a:t> </a:t>
            </a:r>
            <a:r>
              <a:rPr lang="en-US" dirty="0" err="1" smtClean="0"/>
              <a:t>khác</a:t>
            </a:r>
            <a:r>
              <a:rPr lang="en-US" dirty="0" smtClean="0"/>
              <a:t> </a:t>
            </a:r>
            <a:r>
              <a:rPr lang="en-US" dirty="0" err="1" smtClean="0"/>
              <a:t>nhau</a:t>
            </a:r>
            <a:r>
              <a:rPr lang="en-US" dirty="0" smtClean="0"/>
              <a:t> </a:t>
            </a:r>
            <a:r>
              <a:rPr lang="en-US" dirty="0" err="1" smtClean="0"/>
              <a:t>trong</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thì</a:t>
            </a:r>
            <a:r>
              <a:rPr lang="en-US" dirty="0" smtClean="0"/>
              <a:t> </a:t>
            </a:r>
            <a:r>
              <a:rPr lang="en-US" dirty="0" err="1" smtClean="0"/>
              <a:t>dựa</a:t>
            </a:r>
            <a:r>
              <a:rPr lang="en-US" dirty="0" smtClean="0"/>
              <a:t> </a:t>
            </a:r>
            <a:r>
              <a:rPr lang="en-US" dirty="0" err="1" smtClean="0"/>
              <a:t>vào</a:t>
            </a:r>
            <a:r>
              <a:rPr lang="en-US" dirty="0" smtClean="0"/>
              <a:t> </a:t>
            </a:r>
            <a:r>
              <a:rPr lang="en-US" dirty="0" err="1" smtClean="0"/>
              <a:t>thông</a:t>
            </a:r>
            <a:r>
              <a:rPr lang="en-US" dirty="0" smtClean="0"/>
              <a:t> tin </a:t>
            </a:r>
            <a:r>
              <a:rPr lang="en-US" dirty="0" err="1" smtClean="0"/>
              <a:t>đó</a:t>
            </a:r>
            <a:r>
              <a:rPr lang="en-US" dirty="0" smtClean="0"/>
              <a:t> </a:t>
            </a:r>
            <a:r>
              <a:rPr lang="en-US" dirty="0" err="1" smtClean="0"/>
              <a:t>mà</a:t>
            </a:r>
            <a:r>
              <a:rPr lang="en-US" dirty="0" smtClean="0"/>
              <a:t> user </a:t>
            </a:r>
            <a:r>
              <a:rPr lang="en-US" dirty="0" err="1" smtClean="0"/>
              <a:t>được</a:t>
            </a:r>
            <a:r>
              <a:rPr lang="en-US" dirty="0" smtClean="0"/>
              <a:t> </a:t>
            </a:r>
            <a:r>
              <a:rPr lang="en-US" dirty="0" err="1" smtClean="0"/>
              <a:t>phép</a:t>
            </a:r>
            <a:r>
              <a:rPr lang="en-US" dirty="0" smtClean="0"/>
              <a:t> hay </a:t>
            </a:r>
            <a:r>
              <a:rPr lang="en-US" dirty="0" err="1" smtClean="0"/>
              <a:t>không</a:t>
            </a:r>
            <a:r>
              <a:rPr lang="en-US" dirty="0" smtClean="0"/>
              <a:t> </a:t>
            </a:r>
            <a:r>
              <a:rPr lang="en-US" dirty="0" err="1" smtClean="0"/>
              <a:t>được</a:t>
            </a:r>
            <a:r>
              <a:rPr lang="en-US" dirty="0" smtClean="0"/>
              <a:t> </a:t>
            </a:r>
            <a:r>
              <a:rPr lang="en-US" dirty="0" err="1" smtClean="0"/>
              <a:t>phép</a:t>
            </a:r>
            <a:r>
              <a:rPr lang="en-US" dirty="0" smtClean="0"/>
              <a:t> </a:t>
            </a:r>
            <a:r>
              <a:rPr lang="en-US" dirty="0" err="1" smtClean="0"/>
              <a:t>truy</a:t>
            </a:r>
            <a:r>
              <a:rPr lang="en-US" dirty="0" smtClean="0"/>
              <a:t> </a:t>
            </a:r>
            <a:r>
              <a:rPr lang="en-US" dirty="0" err="1" smtClean="0"/>
              <a:t>xuất</a:t>
            </a:r>
            <a:r>
              <a:rPr lang="en-US" dirty="0" smtClean="0"/>
              <a:t> </a:t>
            </a:r>
            <a:r>
              <a:rPr lang="en-US" dirty="0" err="1" smtClean="0"/>
              <a:t>vào</a:t>
            </a:r>
            <a:r>
              <a:rPr lang="en-US" dirty="0" smtClean="0"/>
              <a:t> </a:t>
            </a:r>
            <a:r>
              <a:rPr lang="en-US" dirty="0" err="1" smtClean="0"/>
              <a:t>hệ</a:t>
            </a:r>
            <a:r>
              <a:rPr lang="en-US" dirty="0" smtClean="0"/>
              <a:t> </a:t>
            </a:r>
            <a:r>
              <a:rPr lang="en-US" dirty="0" err="1" smtClean="0"/>
              <a:t>thống</a:t>
            </a:r>
            <a:r>
              <a:rPr lang="en-US" dirty="0" smtClean="0"/>
              <a:t> . </a:t>
            </a:r>
            <a:r>
              <a:rPr lang="en-US" dirty="0" err="1" smtClean="0"/>
              <a:t>Hệ</a:t>
            </a:r>
            <a:r>
              <a:rPr lang="en-US" dirty="0" smtClean="0"/>
              <a:t> </a:t>
            </a:r>
            <a:r>
              <a:rPr lang="en-US" dirty="0" err="1" smtClean="0"/>
              <a:t>thống</a:t>
            </a:r>
            <a:r>
              <a:rPr lang="en-US" dirty="0" smtClean="0"/>
              <a:t> </a:t>
            </a:r>
            <a:r>
              <a:rPr lang="en-US" dirty="0" err="1" smtClean="0"/>
              <a:t>đó</a:t>
            </a:r>
            <a:r>
              <a:rPr lang="en-US" dirty="0" smtClean="0"/>
              <a:t> </a:t>
            </a:r>
            <a:r>
              <a:rPr lang="en-US" dirty="0" err="1" smtClean="0"/>
              <a:t>chính</a:t>
            </a:r>
            <a:r>
              <a:rPr lang="en-US" dirty="0" smtClean="0"/>
              <a:t> </a:t>
            </a:r>
            <a:r>
              <a:rPr lang="en-US" dirty="0" err="1" smtClean="0"/>
              <a:t>là</a:t>
            </a:r>
            <a:r>
              <a:rPr lang="en-US" dirty="0" smtClean="0"/>
              <a:t> access control. </a:t>
            </a:r>
            <a:r>
              <a:rPr lang="en-US" dirty="0" err="1" smtClean="0"/>
              <a:t>Thế</a:t>
            </a:r>
            <a:r>
              <a:rPr lang="en-US" dirty="0" smtClean="0"/>
              <a:t> access control </a:t>
            </a:r>
            <a:r>
              <a:rPr lang="en-US" dirty="0" err="1" smtClean="0"/>
              <a:t>là</a:t>
            </a:r>
            <a:r>
              <a:rPr lang="en-US" dirty="0" smtClean="0"/>
              <a:t> </a:t>
            </a:r>
            <a:r>
              <a:rPr lang="en-US" dirty="0" err="1" smtClean="0"/>
              <a:t>gì</a:t>
            </a:r>
            <a:r>
              <a:rPr lang="en-US" dirty="0" smtClean="0"/>
              <a:t> ? </a:t>
            </a:r>
            <a:r>
              <a:rPr lang="en-US" dirty="0" err="1" smtClean="0"/>
              <a:t>Em</a:t>
            </a:r>
            <a:r>
              <a:rPr lang="en-US" dirty="0" smtClean="0"/>
              <a:t> </a:t>
            </a:r>
            <a:r>
              <a:rPr lang="en-US" dirty="0" err="1" smtClean="0"/>
              <a:t>sẽ</a:t>
            </a:r>
            <a:r>
              <a:rPr lang="en-US" dirty="0" smtClean="0"/>
              <a:t> </a:t>
            </a:r>
            <a:r>
              <a:rPr lang="en-US" dirty="0" err="1" smtClean="0"/>
              <a:t>trình</a:t>
            </a:r>
            <a:r>
              <a:rPr lang="en-US" dirty="0" smtClean="0"/>
              <a:t>  </a:t>
            </a:r>
            <a:r>
              <a:rPr lang="en-US" dirty="0" err="1" smtClean="0"/>
              <a:t>bày</a:t>
            </a:r>
            <a:r>
              <a:rPr lang="en-US" dirty="0" smtClean="0"/>
              <a:t> </a:t>
            </a:r>
            <a:r>
              <a:rPr lang="en-US" dirty="0" err="1" smtClean="0"/>
              <a:t>nói</a:t>
            </a:r>
            <a:endParaRPr lang="en-US" dirty="0" smtClean="0"/>
          </a:p>
          <a:p>
            <a:endParaRPr lang="en-US" dirty="0"/>
          </a:p>
        </p:txBody>
      </p:sp>
      <p:sp>
        <p:nvSpPr>
          <p:cNvPr id="4" name="Slide Number Placeholder 3"/>
          <p:cNvSpPr>
            <a:spLocks noGrp="1"/>
          </p:cNvSpPr>
          <p:nvPr>
            <p:ph type="sldNum" sz="quarter" idx="10"/>
          </p:nvPr>
        </p:nvSpPr>
        <p:spPr/>
        <p:txBody>
          <a:bodyPr/>
          <a:lstStyle/>
          <a:p>
            <a:fld id="{4F43D970-F15C-4010-8917-CF9945E625C2}" type="slidenum">
              <a:rPr lang="en-US" smtClean="0"/>
              <a:t>2</a:t>
            </a:fld>
            <a:endParaRPr lang="en-US"/>
          </a:p>
        </p:txBody>
      </p:sp>
    </p:spTree>
    <p:extLst>
      <p:ext uri="{BB962C8B-B14F-4D97-AF65-F5344CB8AC3E}">
        <p14:creationId xmlns:p14="http://schemas.microsoft.com/office/powerpoint/2010/main" val="17548634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xác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định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quy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tắc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kiểm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soát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truy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cập</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F43D970-F15C-4010-8917-CF9945E625C2}" type="slidenum">
              <a:rPr lang="en-US" smtClean="0"/>
              <a:t>22</a:t>
            </a:fld>
            <a:endParaRPr lang="en-US"/>
          </a:p>
        </p:txBody>
      </p:sp>
    </p:spTree>
    <p:extLst>
      <p:ext uri="{BB962C8B-B14F-4D97-AF65-F5344CB8AC3E}">
        <p14:creationId xmlns:p14="http://schemas.microsoft.com/office/powerpoint/2010/main" val="2272411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tr-TR" sz="1200" dirty="0" smtClean="0">
                <a:solidFill>
                  <a:srgbClr val="002060"/>
                </a:solidFill>
              </a:rPr>
              <a:t>source(e.g. users, processes):</a:t>
            </a:r>
            <a:r>
              <a:rPr lang="vi-VN" sz="1200" b="0" i="0" kern="1200" dirty="0" smtClean="0">
                <a:solidFill>
                  <a:schemeClr val="tx1"/>
                </a:solidFill>
                <a:effectLst/>
                <a:latin typeface="+mn-lt"/>
                <a:ea typeface="+mn-ea"/>
                <a:cs typeface="+mn-cs"/>
              </a:rPr>
              <a:t>nguồn (ví dụ: người dùng, quy trình)</a:t>
            </a:r>
          </a:p>
          <a:p>
            <a:r>
              <a:rPr lang="en-US" sz="1200" b="0" i="0" kern="1200" dirty="0" err="1" smtClean="0">
                <a:solidFill>
                  <a:schemeClr val="tx1"/>
                </a:solidFill>
                <a:effectLst/>
                <a:latin typeface="+mn-lt"/>
                <a:ea typeface="+mn-ea"/>
                <a:cs typeface="+mn-cs"/>
              </a:rPr>
              <a:t>chấp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nhận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yêu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cầu</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bảo vệ</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màn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hình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tham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khảo</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tài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nguyên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tệp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máy</a:t>
            </a:r>
            <a:r>
              <a:rPr lang="en-US" sz="1200" b="0" i="0" kern="1200" dirty="0" smtClean="0">
                <a:solidFill>
                  <a:schemeClr val="tx1"/>
                </a:solidFill>
                <a:effectLst/>
                <a:latin typeface="+mn-lt"/>
                <a:ea typeface="+mn-ea"/>
                <a:cs typeface="+mn-cs"/>
              </a:rPr>
              <a:t> in)</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vi-VN" sz="1200" b="0" i="0" kern="1200" dirty="0" smtClean="0">
                <a:solidFill>
                  <a:schemeClr val="tx1"/>
                </a:solidFill>
                <a:effectLst/>
                <a:latin typeface="+mn-lt"/>
                <a:ea typeface="+mn-ea"/>
                <a:cs typeface="+mn-cs"/>
              </a:rPr>
              <a:t/>
            </a:r>
            <a:br>
              <a:rPr lang="vi-VN" sz="1200" b="0" i="0" kern="1200" dirty="0" smtClean="0">
                <a:solidFill>
                  <a:schemeClr val="tx1"/>
                </a:solidFill>
                <a:effectLst/>
                <a:latin typeface="+mn-lt"/>
                <a:ea typeface="+mn-ea"/>
                <a:cs typeface="+mn-cs"/>
              </a:rPr>
            </a:br>
            <a:endParaRPr lang="vi-VN" sz="1200" b="0" i="0" kern="1200" dirty="0" smtClean="0">
              <a:solidFill>
                <a:schemeClr val="tx1"/>
              </a:solidFill>
              <a:effectLst/>
              <a:latin typeface="+mn-lt"/>
              <a:ea typeface="+mn-ea"/>
              <a:cs typeface="+mn-cs"/>
            </a:endParaRPr>
          </a:p>
          <a:p>
            <a:r>
              <a:rPr lang="vi-VN" dirty="0" smtClean="0"/>
              <a:t/>
            </a:r>
            <a:br>
              <a:rPr lang="vi-VN" dirty="0" smtClean="0"/>
            </a:br>
            <a:endParaRPr lang="de-DE" altLang="tr-TR" sz="1200" dirty="0" smtClean="0">
              <a:solidFill>
                <a:srgbClr val="002060"/>
              </a:solidFill>
            </a:endParaRPr>
          </a:p>
          <a:p>
            <a:endParaRPr lang="en-US" dirty="0"/>
          </a:p>
        </p:txBody>
      </p:sp>
      <p:sp>
        <p:nvSpPr>
          <p:cNvPr id="4" name="Slide Number Placeholder 3"/>
          <p:cNvSpPr>
            <a:spLocks noGrp="1"/>
          </p:cNvSpPr>
          <p:nvPr>
            <p:ph type="sldNum" sz="quarter" idx="10"/>
          </p:nvPr>
        </p:nvSpPr>
        <p:spPr/>
        <p:txBody>
          <a:bodyPr/>
          <a:lstStyle/>
          <a:p>
            <a:fld id="{4F43D970-F15C-4010-8917-CF9945E625C2}" type="slidenum">
              <a:rPr lang="en-US" smtClean="0"/>
              <a:t>4</a:t>
            </a:fld>
            <a:endParaRPr lang="en-US"/>
          </a:p>
        </p:txBody>
      </p:sp>
    </p:spTree>
    <p:extLst>
      <p:ext uri="{BB962C8B-B14F-4D97-AF65-F5344CB8AC3E}">
        <p14:creationId xmlns:p14="http://schemas.microsoft.com/office/powerpoint/2010/main" val="1080540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43D970-F15C-4010-8917-CF9945E625C2}" type="slidenum">
              <a:rPr lang="en-US" smtClean="0"/>
              <a:t>6</a:t>
            </a:fld>
            <a:endParaRPr lang="en-US"/>
          </a:p>
        </p:txBody>
      </p:sp>
    </p:spTree>
    <p:extLst>
      <p:ext uri="{BB962C8B-B14F-4D97-AF65-F5344CB8AC3E}">
        <p14:creationId xmlns:p14="http://schemas.microsoft.com/office/powerpoint/2010/main" val="2090780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bí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mật:confidential</a:t>
            </a:r>
            <a:endParaRPr lang="en-US" dirty="0"/>
          </a:p>
        </p:txBody>
      </p:sp>
      <p:sp>
        <p:nvSpPr>
          <p:cNvPr id="4" name="Slide Number Placeholder 3"/>
          <p:cNvSpPr>
            <a:spLocks noGrp="1"/>
          </p:cNvSpPr>
          <p:nvPr>
            <p:ph type="sldNum" sz="quarter" idx="10"/>
          </p:nvPr>
        </p:nvSpPr>
        <p:spPr/>
        <p:txBody>
          <a:bodyPr/>
          <a:lstStyle/>
          <a:p>
            <a:fld id="{4F43D970-F15C-4010-8917-CF9945E625C2}" type="slidenum">
              <a:rPr lang="en-US" smtClean="0"/>
              <a:t>7</a:t>
            </a:fld>
            <a:endParaRPr lang="en-US"/>
          </a:p>
        </p:txBody>
      </p:sp>
    </p:spTree>
    <p:extLst>
      <p:ext uri="{BB962C8B-B14F-4D97-AF65-F5344CB8AC3E}">
        <p14:creationId xmlns:p14="http://schemas.microsoft.com/office/powerpoint/2010/main" val="2947874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Người tiêu dùng</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dirty="0" smtClean="0">
                <a:effectLst/>
              </a:rPr>
              <a:t>Điểm thực thi chính sách</a:t>
            </a:r>
            <a:endParaRPr lang="en-US" sz="1200" dirty="0" smtClean="0">
              <a:effectLst/>
            </a:endParaRPr>
          </a:p>
          <a:p>
            <a:r>
              <a:rPr lang="en-US" sz="1200" b="0" i="0" kern="1200" dirty="0" err="1" smtClean="0">
                <a:solidFill>
                  <a:schemeClr val="tx1"/>
                </a:solidFill>
                <a:effectLst/>
                <a:latin typeface="+mn-lt"/>
                <a:ea typeface="+mn-ea"/>
                <a:cs typeface="+mn-cs"/>
              </a:rPr>
              <a:t>dịch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vụ</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quyết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định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chính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sách</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Policy -&gt;  </a:t>
            </a:r>
            <a:r>
              <a:rPr lang="en-US" sz="1200" b="0" i="0" kern="1200" dirty="0" err="1" smtClean="0">
                <a:solidFill>
                  <a:schemeClr val="tx1"/>
                </a:solidFill>
                <a:effectLst/>
                <a:latin typeface="+mn-lt"/>
                <a:ea typeface="+mn-ea"/>
                <a:cs typeface="+mn-cs"/>
              </a:rPr>
              <a:t>dich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vụ</a:t>
            </a:r>
            <a:r>
              <a:rPr lang="en-US" sz="1200" b="0" i="0" kern="1200" baseline="0" dirty="0" smtClean="0">
                <a:solidFill>
                  <a:schemeClr val="tx1"/>
                </a:solidFill>
                <a:effectLst/>
                <a:latin typeface="+mn-lt"/>
                <a:ea typeface="+mn-ea"/>
                <a:cs typeface="+mn-cs"/>
              </a:rPr>
              <a:t> -&gt;  </a:t>
            </a:r>
            <a:r>
              <a:rPr lang="en-US" sz="1200" b="0" i="0" kern="1200" baseline="0" dirty="0" err="1" smtClean="0">
                <a:solidFill>
                  <a:schemeClr val="tx1"/>
                </a:solidFill>
                <a:effectLst/>
                <a:latin typeface="+mn-lt"/>
                <a:ea typeface="+mn-ea"/>
                <a:cs typeface="+mn-cs"/>
              </a:rPr>
              <a:t>thuộc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tính</a:t>
            </a:r>
            <a:r>
              <a:rPr lang="en-US" sz="1200" b="0" i="0" kern="1200" baseline="0" dirty="0" smtClean="0">
                <a:solidFill>
                  <a:schemeClr val="tx1"/>
                </a:solidFill>
                <a:effectLst/>
                <a:latin typeface="+mn-lt"/>
                <a:ea typeface="+mn-ea"/>
                <a:cs typeface="+mn-cs"/>
              </a:rPr>
              <a:t> -&gt; </a:t>
            </a:r>
            <a:r>
              <a:rPr lang="en-US" sz="1200" b="0" i="0" kern="1200" baseline="0" dirty="0" err="1" smtClean="0">
                <a:solidFill>
                  <a:schemeClr val="tx1"/>
                </a:solidFill>
                <a:effectLst/>
                <a:latin typeface="+mn-lt"/>
                <a:ea typeface="+mn-ea"/>
                <a:cs typeface="+mn-cs"/>
              </a:rPr>
              <a:t>dich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trả</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diểm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thi</a:t>
            </a:r>
            <a:r>
              <a:rPr lang="en-US" sz="1200" b="0" i="0" kern="1200" baseline="0" dirty="0" smtClean="0">
                <a:solidFill>
                  <a:schemeClr val="tx1"/>
                </a:solidFill>
                <a:effectLst/>
                <a:latin typeface="+mn-lt"/>
                <a:ea typeface="+mn-ea"/>
                <a:cs typeface="+mn-cs"/>
              </a:rPr>
              <a:t> -&gt; </a:t>
            </a:r>
            <a:r>
              <a:rPr lang="en-US" sz="1200" b="0" i="0" kern="1200" baseline="0" dirty="0" err="1" smtClean="0">
                <a:solidFill>
                  <a:schemeClr val="tx1"/>
                </a:solidFill>
                <a:effectLst/>
                <a:latin typeface="+mn-lt"/>
                <a:ea typeface="+mn-ea"/>
                <a:cs typeface="+mn-cs"/>
              </a:rPr>
              <a:t>resoucres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100" dirty="0" smtClean="0"/>
              <a:t/>
            </a:r>
            <a:br>
              <a:rPr lang="en-US" sz="1100" dirty="0" smtClean="0"/>
            </a:b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4F43D970-F15C-4010-8917-CF9945E625C2}" type="slidenum">
              <a:rPr lang="en-US" smtClean="0"/>
              <a:t>9</a:t>
            </a:fld>
            <a:endParaRPr lang="en-US"/>
          </a:p>
        </p:txBody>
      </p:sp>
    </p:spTree>
    <p:extLst>
      <p:ext uri="{BB962C8B-B14F-4D97-AF65-F5344CB8AC3E}">
        <p14:creationId xmlns:p14="http://schemas.microsoft.com/office/powerpoint/2010/main" val="3680953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43D970-F15C-4010-8917-CF9945E625C2}" type="slidenum">
              <a:rPr lang="en-US" smtClean="0"/>
              <a:t>12</a:t>
            </a:fld>
            <a:endParaRPr lang="en-US"/>
          </a:p>
        </p:txBody>
      </p:sp>
    </p:spTree>
    <p:extLst>
      <p:ext uri="{BB962C8B-B14F-4D97-AF65-F5344CB8AC3E}">
        <p14:creationId xmlns:p14="http://schemas.microsoft.com/office/powerpoint/2010/main" val="2066011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43D970-F15C-4010-8917-CF9945E625C2}" type="slidenum">
              <a:rPr lang="en-US" smtClean="0"/>
              <a:t>13</a:t>
            </a:fld>
            <a:endParaRPr lang="en-US"/>
          </a:p>
        </p:txBody>
      </p:sp>
    </p:spTree>
    <p:extLst>
      <p:ext uri="{BB962C8B-B14F-4D97-AF65-F5344CB8AC3E}">
        <p14:creationId xmlns:p14="http://schemas.microsoft.com/office/powerpoint/2010/main" val="433572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43D970-F15C-4010-8917-CF9945E625C2}" type="slidenum">
              <a:rPr lang="en-US" smtClean="0"/>
              <a:t>17</a:t>
            </a:fld>
            <a:endParaRPr lang="en-US"/>
          </a:p>
        </p:txBody>
      </p:sp>
    </p:spTree>
    <p:extLst>
      <p:ext uri="{BB962C8B-B14F-4D97-AF65-F5344CB8AC3E}">
        <p14:creationId xmlns:p14="http://schemas.microsoft.com/office/powerpoint/2010/main" val="3069410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Mô hình đề xuất của chúng tôi hoạt động như sau. Quản trị viên tạo Chính sách [Bước 1] bằng PAP. Các chính sách này sau khi được tạo sẽ được thêm vào cơ sở dữ liệu [Bước 2] có tên Cơ sở dữ liệu chính sách. Người dùng cuối tạo một yêu cầu truy cập sau đó gửi nó đến hệ thống. PEP nhận các yêu cầu này [Bước 4] Định dạng PEP yêu cầu người dùng và sau đó gửi chúng đến PDP [Bước 5]. PDP sẽ phân tích và tìm ra các chính sách phù hợp. Dựa trên chính sách đã chọn, liệu các Yêu cầu này có được phép truy cập [Bước 3] hay không. Trong mô hình đề xuất PDP tích hợp SMT-Z3 của chúng tôi được sử dụng để đánh giá các yêu cầu truy cập vào hệ thống thông qua Bộ chính sách được lấy từ Cơ sở dữ liệu chính sách. Khi Yêu cầu của người dùng yêu cầu quyền truy cập vào DOM Parsers [Bước 6], họ sẽ được chuyển đổi thành các cấp tương ứng: ShowAtPolicyOnly, ShowAtPolicyWithTargetCombination, ShowAtRule, ShowAtConstraint. Từ Chính sách của SMT sẽ được thực hiện thông qua Quy tắc SMT [Bước 10] để đánh giá. Sau khi thực hiện SMT-Z3, đánh giá sẽ trả về 1 trong 4 kết quả [Bước 11] như: Cho phép, Từ chối, Không xác định, Không áp dụng. Kết quả trả về Permit, tài khoản sẽ được truy cập dữ liệu cơ sở dữ liệu [Bước 12] Hoặc kết quả trả về Từ chối / Không xác định / Không áp dụng, tài khoản sẽ không thể truy cập dữ liệu. Đồng thời trả về thông báo cho người dùng cuối thông qua PEP. PEP sẽ hiển thị màn hình kết quả của phản hồi đó cho người dùng cuối.</a:t>
            </a:r>
            <a:endParaRPr lang="en-US" dirty="0"/>
          </a:p>
        </p:txBody>
      </p:sp>
      <p:sp>
        <p:nvSpPr>
          <p:cNvPr id="4" name="Slide Number Placeholder 3"/>
          <p:cNvSpPr>
            <a:spLocks noGrp="1"/>
          </p:cNvSpPr>
          <p:nvPr>
            <p:ph type="sldNum" sz="quarter" idx="10"/>
          </p:nvPr>
        </p:nvSpPr>
        <p:spPr/>
        <p:txBody>
          <a:bodyPr/>
          <a:lstStyle/>
          <a:p>
            <a:fld id="{4F43D970-F15C-4010-8917-CF9945E625C2}" type="slidenum">
              <a:rPr lang="en-US" smtClean="0"/>
              <a:t>20</a:t>
            </a:fld>
            <a:endParaRPr lang="en-US"/>
          </a:p>
        </p:txBody>
      </p:sp>
    </p:spTree>
    <p:extLst>
      <p:ext uri="{BB962C8B-B14F-4D97-AF65-F5344CB8AC3E}">
        <p14:creationId xmlns:p14="http://schemas.microsoft.com/office/powerpoint/2010/main" val="2888763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C063C4-A3E2-4EF1-BC18-7D893EB39FBC}"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8A94C-86C1-4982-97B9-1288B4A6DEE9}" type="slidenum">
              <a:rPr lang="en-US" smtClean="0"/>
              <a:t>‹#›</a:t>
            </a:fld>
            <a:endParaRPr lang="en-US"/>
          </a:p>
        </p:txBody>
      </p:sp>
    </p:spTree>
    <p:extLst>
      <p:ext uri="{BB962C8B-B14F-4D97-AF65-F5344CB8AC3E}">
        <p14:creationId xmlns:p14="http://schemas.microsoft.com/office/powerpoint/2010/main" val="1543028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C063C4-A3E2-4EF1-BC18-7D893EB39FBC}"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8A94C-86C1-4982-97B9-1288B4A6DEE9}" type="slidenum">
              <a:rPr lang="en-US" smtClean="0"/>
              <a:t>‹#›</a:t>
            </a:fld>
            <a:endParaRPr lang="en-US"/>
          </a:p>
        </p:txBody>
      </p:sp>
    </p:spTree>
    <p:extLst>
      <p:ext uri="{BB962C8B-B14F-4D97-AF65-F5344CB8AC3E}">
        <p14:creationId xmlns:p14="http://schemas.microsoft.com/office/powerpoint/2010/main" val="3800064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C063C4-A3E2-4EF1-BC18-7D893EB39FBC}"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8A94C-86C1-4982-97B9-1288B4A6DEE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34347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C063C4-A3E2-4EF1-BC18-7D893EB39FBC}"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8A94C-86C1-4982-97B9-1288B4A6DEE9}" type="slidenum">
              <a:rPr lang="en-US" smtClean="0"/>
              <a:t>‹#›</a:t>
            </a:fld>
            <a:endParaRPr lang="en-US"/>
          </a:p>
        </p:txBody>
      </p:sp>
    </p:spTree>
    <p:extLst>
      <p:ext uri="{BB962C8B-B14F-4D97-AF65-F5344CB8AC3E}">
        <p14:creationId xmlns:p14="http://schemas.microsoft.com/office/powerpoint/2010/main" val="792657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C063C4-A3E2-4EF1-BC18-7D893EB39FBC}"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8A94C-86C1-4982-97B9-1288B4A6DEE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812182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C063C4-A3E2-4EF1-BC18-7D893EB39FBC}"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8A94C-86C1-4982-97B9-1288B4A6DEE9}" type="slidenum">
              <a:rPr lang="en-US" smtClean="0"/>
              <a:t>‹#›</a:t>
            </a:fld>
            <a:endParaRPr lang="en-US"/>
          </a:p>
        </p:txBody>
      </p:sp>
    </p:spTree>
    <p:extLst>
      <p:ext uri="{BB962C8B-B14F-4D97-AF65-F5344CB8AC3E}">
        <p14:creationId xmlns:p14="http://schemas.microsoft.com/office/powerpoint/2010/main" val="3503743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C063C4-A3E2-4EF1-BC18-7D893EB39FBC}"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8A94C-86C1-4982-97B9-1288B4A6DEE9}" type="slidenum">
              <a:rPr lang="en-US" smtClean="0"/>
              <a:t>‹#›</a:t>
            </a:fld>
            <a:endParaRPr lang="en-US"/>
          </a:p>
        </p:txBody>
      </p:sp>
    </p:spTree>
    <p:extLst>
      <p:ext uri="{BB962C8B-B14F-4D97-AF65-F5344CB8AC3E}">
        <p14:creationId xmlns:p14="http://schemas.microsoft.com/office/powerpoint/2010/main" val="18913628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C063C4-A3E2-4EF1-BC18-7D893EB39FBC}"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8A94C-86C1-4982-97B9-1288B4A6DEE9}" type="slidenum">
              <a:rPr lang="en-US" smtClean="0"/>
              <a:t>‹#›</a:t>
            </a:fld>
            <a:endParaRPr lang="en-US"/>
          </a:p>
        </p:txBody>
      </p:sp>
    </p:spTree>
    <p:extLst>
      <p:ext uri="{BB962C8B-B14F-4D97-AF65-F5344CB8AC3E}">
        <p14:creationId xmlns:p14="http://schemas.microsoft.com/office/powerpoint/2010/main" val="1967770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C063C4-A3E2-4EF1-BC18-7D893EB39FBC}"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8A94C-86C1-4982-97B9-1288B4A6DEE9}" type="slidenum">
              <a:rPr lang="en-US" smtClean="0"/>
              <a:t>‹#›</a:t>
            </a:fld>
            <a:endParaRPr lang="en-US"/>
          </a:p>
        </p:txBody>
      </p:sp>
    </p:spTree>
    <p:extLst>
      <p:ext uri="{BB962C8B-B14F-4D97-AF65-F5344CB8AC3E}">
        <p14:creationId xmlns:p14="http://schemas.microsoft.com/office/powerpoint/2010/main" val="1801781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C063C4-A3E2-4EF1-BC18-7D893EB39FBC}"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8A94C-86C1-4982-97B9-1288B4A6DEE9}" type="slidenum">
              <a:rPr lang="en-US" smtClean="0"/>
              <a:t>‹#›</a:t>
            </a:fld>
            <a:endParaRPr lang="en-US"/>
          </a:p>
        </p:txBody>
      </p:sp>
    </p:spTree>
    <p:extLst>
      <p:ext uri="{BB962C8B-B14F-4D97-AF65-F5344CB8AC3E}">
        <p14:creationId xmlns:p14="http://schemas.microsoft.com/office/powerpoint/2010/main" val="4104642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C063C4-A3E2-4EF1-BC18-7D893EB39FBC}" type="datetimeFigureOut">
              <a:rPr lang="en-US" smtClean="0"/>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A8A94C-86C1-4982-97B9-1288B4A6DEE9}" type="slidenum">
              <a:rPr lang="en-US" smtClean="0"/>
              <a:t>‹#›</a:t>
            </a:fld>
            <a:endParaRPr lang="en-US"/>
          </a:p>
        </p:txBody>
      </p:sp>
    </p:spTree>
    <p:extLst>
      <p:ext uri="{BB962C8B-B14F-4D97-AF65-F5344CB8AC3E}">
        <p14:creationId xmlns:p14="http://schemas.microsoft.com/office/powerpoint/2010/main" val="3243628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C063C4-A3E2-4EF1-BC18-7D893EB39FBC}" type="datetimeFigureOut">
              <a:rPr lang="en-US" smtClean="0"/>
              <a:t>5/13/2019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A8A94C-86C1-4982-97B9-1288B4A6DEE9}" type="slidenum">
              <a:rPr lang="en-US" smtClean="0"/>
              <a:t>‹#›</a:t>
            </a:fld>
            <a:endParaRPr lang="en-US"/>
          </a:p>
        </p:txBody>
      </p:sp>
    </p:spTree>
    <p:extLst>
      <p:ext uri="{BB962C8B-B14F-4D97-AF65-F5344CB8AC3E}">
        <p14:creationId xmlns:p14="http://schemas.microsoft.com/office/powerpoint/2010/main" val="3833327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C063C4-A3E2-4EF1-BC18-7D893EB39FBC}" type="datetimeFigureOut">
              <a:rPr lang="en-US" smtClean="0"/>
              <a:t>5/13/2019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A8A94C-86C1-4982-97B9-1288B4A6DEE9}" type="slidenum">
              <a:rPr lang="en-US" smtClean="0"/>
              <a:t>‹#›</a:t>
            </a:fld>
            <a:endParaRPr lang="en-US"/>
          </a:p>
        </p:txBody>
      </p:sp>
    </p:spTree>
    <p:extLst>
      <p:ext uri="{BB962C8B-B14F-4D97-AF65-F5344CB8AC3E}">
        <p14:creationId xmlns:p14="http://schemas.microsoft.com/office/powerpoint/2010/main" val="1954452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C063C4-A3E2-4EF1-BC18-7D893EB39FBC}" type="datetimeFigureOut">
              <a:rPr lang="en-US" smtClean="0"/>
              <a:t>5/13/2019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A8A94C-86C1-4982-97B9-1288B4A6DEE9}" type="slidenum">
              <a:rPr lang="en-US" smtClean="0"/>
              <a:t>‹#›</a:t>
            </a:fld>
            <a:endParaRPr lang="en-US"/>
          </a:p>
        </p:txBody>
      </p:sp>
    </p:spTree>
    <p:extLst>
      <p:ext uri="{BB962C8B-B14F-4D97-AF65-F5344CB8AC3E}">
        <p14:creationId xmlns:p14="http://schemas.microsoft.com/office/powerpoint/2010/main" val="4000863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C063C4-A3E2-4EF1-BC18-7D893EB39FBC}" type="datetimeFigureOut">
              <a:rPr lang="en-US" smtClean="0"/>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A8A94C-86C1-4982-97B9-1288B4A6DEE9}" type="slidenum">
              <a:rPr lang="en-US" smtClean="0"/>
              <a:t>‹#›</a:t>
            </a:fld>
            <a:endParaRPr lang="en-US"/>
          </a:p>
        </p:txBody>
      </p:sp>
    </p:spTree>
    <p:extLst>
      <p:ext uri="{BB962C8B-B14F-4D97-AF65-F5344CB8AC3E}">
        <p14:creationId xmlns:p14="http://schemas.microsoft.com/office/powerpoint/2010/main" val="3563146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C063C4-A3E2-4EF1-BC18-7D893EB39FBC}" type="datetimeFigureOut">
              <a:rPr lang="en-US" smtClean="0"/>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A8A94C-86C1-4982-97B9-1288B4A6DEE9}" type="slidenum">
              <a:rPr lang="en-US" smtClean="0"/>
              <a:t>‹#›</a:t>
            </a:fld>
            <a:endParaRPr lang="en-US"/>
          </a:p>
        </p:txBody>
      </p:sp>
    </p:spTree>
    <p:extLst>
      <p:ext uri="{BB962C8B-B14F-4D97-AF65-F5344CB8AC3E}">
        <p14:creationId xmlns:p14="http://schemas.microsoft.com/office/powerpoint/2010/main" val="2846704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AC063C4-A3E2-4EF1-BC18-7D893EB39FBC}" type="datetimeFigureOut">
              <a:rPr lang="en-US" smtClean="0"/>
              <a:t>5/13/2019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A8A94C-86C1-4982-97B9-1288B4A6DEE9}" type="slidenum">
              <a:rPr lang="en-US" smtClean="0"/>
              <a:t>‹#›</a:t>
            </a:fld>
            <a:endParaRPr lang="en-US"/>
          </a:p>
        </p:txBody>
      </p:sp>
    </p:spTree>
    <p:extLst>
      <p:ext uri="{BB962C8B-B14F-4D97-AF65-F5344CB8AC3E}">
        <p14:creationId xmlns:p14="http://schemas.microsoft.com/office/powerpoint/2010/main" val="28902778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research.tue.nl/en/publications/analysis-of-xacml-policies-with-sm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0817" y="362509"/>
            <a:ext cx="9144000" cy="1152392"/>
          </a:xfrm>
        </p:spPr>
        <p:txBody>
          <a:bodyPr/>
          <a:lstStyle/>
          <a:p>
            <a:pPr algn="ctr"/>
            <a:r>
              <a:rPr lang="en-US" dirty="0" err="1" smtClean="0"/>
              <a:t>Báo</a:t>
            </a:r>
            <a:r>
              <a:rPr lang="en-US" dirty="0" smtClean="0"/>
              <a:t> </a:t>
            </a:r>
            <a:r>
              <a:rPr lang="en-US" dirty="0" err="1" smtClean="0"/>
              <a:t>cáo</a:t>
            </a:r>
            <a:endParaRPr lang="en-US" dirty="0"/>
          </a:p>
        </p:txBody>
      </p:sp>
      <p:sp>
        <p:nvSpPr>
          <p:cNvPr id="3" name="Subtitle 2"/>
          <p:cNvSpPr>
            <a:spLocks noGrp="1"/>
          </p:cNvSpPr>
          <p:nvPr>
            <p:ph type="subTitle" idx="1"/>
          </p:nvPr>
        </p:nvSpPr>
        <p:spPr>
          <a:xfrm>
            <a:off x="1330817" y="3847697"/>
            <a:ext cx="9144000" cy="1655762"/>
          </a:xfrm>
        </p:spPr>
        <p:txBody>
          <a:bodyPr/>
          <a:lstStyle/>
          <a:p>
            <a:pPr algn="ctr"/>
            <a:r>
              <a:rPr lang="en-US" dirty="0" err="1" smtClean="0"/>
              <a:t>Triệu</a:t>
            </a:r>
            <a:r>
              <a:rPr lang="en-US" dirty="0" smtClean="0"/>
              <a:t> </a:t>
            </a:r>
            <a:r>
              <a:rPr lang="en-US" dirty="0" err="1" smtClean="0"/>
              <a:t>Phương</a:t>
            </a:r>
            <a:r>
              <a:rPr lang="en-US" dirty="0" smtClean="0"/>
              <a:t> Nam</a:t>
            </a:r>
          </a:p>
        </p:txBody>
      </p:sp>
      <p:sp>
        <p:nvSpPr>
          <p:cNvPr id="4" name="Rectangle 3"/>
          <p:cNvSpPr/>
          <p:nvPr/>
        </p:nvSpPr>
        <p:spPr>
          <a:xfrm>
            <a:off x="3016315" y="1883391"/>
            <a:ext cx="5773003" cy="923330"/>
          </a:xfrm>
          <a:prstGeom prst="rect">
            <a:avLst/>
          </a:prstGeom>
        </p:spPr>
        <p:txBody>
          <a:bodyPr wrap="square">
            <a:spAutoFit/>
          </a:bodyPr>
          <a:lstStyle/>
          <a:p>
            <a:r>
              <a:rPr lang="en-US" dirty="0"/>
              <a:t/>
            </a:r>
            <a:br>
              <a:rPr lang="en-US" dirty="0"/>
            </a:br>
            <a:r>
              <a:rPr lang="en-US" dirty="0" err="1"/>
              <a:t>Hệ</a:t>
            </a:r>
            <a:r>
              <a:rPr lang="en-US" dirty="0"/>
              <a:t> </a:t>
            </a:r>
            <a:r>
              <a:rPr lang="en-US" dirty="0" err="1"/>
              <a:t>thống</a:t>
            </a:r>
            <a:r>
              <a:rPr lang="en-US" dirty="0"/>
              <a:t> </a:t>
            </a:r>
            <a:r>
              <a:rPr lang="en-US" dirty="0" err="1"/>
              <a:t>điều</a:t>
            </a:r>
            <a:r>
              <a:rPr lang="en-US" dirty="0"/>
              <a:t> </a:t>
            </a:r>
            <a:r>
              <a:rPr lang="en-US" dirty="0" err="1"/>
              <a:t>khiển</a:t>
            </a:r>
            <a:r>
              <a:rPr lang="en-US" dirty="0"/>
              <a:t> </a:t>
            </a:r>
            <a:r>
              <a:rPr lang="en-US" dirty="0" err="1"/>
              <a:t>truy</a:t>
            </a:r>
            <a:r>
              <a:rPr lang="en-US" dirty="0"/>
              <a:t> </a:t>
            </a:r>
            <a:r>
              <a:rPr lang="en-US" dirty="0" err="1"/>
              <a:t>xuất</a:t>
            </a:r>
            <a:r>
              <a:rPr lang="en-US" dirty="0"/>
              <a:t>, </a:t>
            </a:r>
            <a:r>
              <a:rPr lang="en-US" dirty="0" err="1"/>
              <a:t>phân</a:t>
            </a:r>
            <a:r>
              <a:rPr lang="en-US" dirty="0"/>
              <a:t> </a:t>
            </a:r>
            <a:r>
              <a:rPr lang="en-US" dirty="0" err="1"/>
              <a:t>tích</a:t>
            </a:r>
            <a:r>
              <a:rPr lang="en-US" dirty="0"/>
              <a:t> </a:t>
            </a:r>
            <a:r>
              <a:rPr lang="en-US" dirty="0" err="1"/>
              <a:t>chính</a:t>
            </a:r>
            <a:r>
              <a:rPr lang="en-US" dirty="0"/>
              <a:t> </a:t>
            </a:r>
            <a:r>
              <a:rPr lang="en-US" dirty="0" err="1"/>
              <a:t>sách</a:t>
            </a:r>
            <a:r>
              <a:rPr lang="en-US" dirty="0"/>
              <a:t>, </a:t>
            </a:r>
            <a:r>
              <a:rPr lang="en-US" dirty="0" err="1"/>
              <a:t>tích</a:t>
            </a:r>
            <a:r>
              <a:rPr lang="en-US" dirty="0"/>
              <a:t> </a:t>
            </a:r>
            <a:r>
              <a:rPr lang="en-US" dirty="0" err="1"/>
              <a:t>hợp</a:t>
            </a:r>
            <a:r>
              <a:rPr lang="en-US" dirty="0"/>
              <a:t>, </a:t>
            </a:r>
            <a:r>
              <a:rPr lang="en-US" dirty="0" err="1"/>
              <a:t>đánh</a:t>
            </a:r>
            <a:r>
              <a:rPr lang="en-US" dirty="0"/>
              <a:t> </a:t>
            </a:r>
            <a:r>
              <a:rPr lang="en-US" dirty="0" err="1"/>
              <a:t>giá</a:t>
            </a:r>
            <a:r>
              <a:rPr lang="en-US" dirty="0"/>
              <a:t> </a:t>
            </a:r>
            <a:r>
              <a:rPr lang="en-US" dirty="0" err="1"/>
              <a:t>chính</a:t>
            </a:r>
            <a:r>
              <a:rPr lang="en-US" dirty="0"/>
              <a:t> </a:t>
            </a:r>
            <a:r>
              <a:rPr lang="en-US" dirty="0" err="1"/>
              <a:t>sách</a:t>
            </a:r>
            <a:r>
              <a:rPr lang="en-US" dirty="0"/>
              <a:t> </a:t>
            </a:r>
            <a:r>
              <a:rPr lang="en-US" dirty="0" err="1"/>
              <a:t>trên</a:t>
            </a:r>
            <a:r>
              <a:rPr lang="en-US" dirty="0"/>
              <a:t> SMT Solver</a:t>
            </a:r>
          </a:p>
        </p:txBody>
      </p:sp>
    </p:spTree>
    <p:extLst>
      <p:ext uri="{BB962C8B-B14F-4D97-AF65-F5344CB8AC3E}">
        <p14:creationId xmlns:p14="http://schemas.microsoft.com/office/powerpoint/2010/main" val="3284571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wipe(down)">
                                      <p:cBhvr>
                                        <p:cTn id="2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dirty="0" err="1"/>
              <a:t>Chương</a:t>
            </a:r>
            <a:r>
              <a:rPr lang="en-US" dirty="0"/>
              <a:t> II: XACML</a:t>
            </a:r>
          </a:p>
        </p:txBody>
      </p:sp>
      <p:sp>
        <p:nvSpPr>
          <p:cNvPr id="4" name="Rectangle 3"/>
          <p:cNvSpPr/>
          <p:nvPr/>
        </p:nvSpPr>
        <p:spPr>
          <a:xfrm>
            <a:off x="645457" y="1049946"/>
            <a:ext cx="7951209" cy="2031325"/>
          </a:xfrm>
          <a:prstGeom prst="rect">
            <a:avLst/>
          </a:prstGeom>
        </p:spPr>
        <p:txBody>
          <a:bodyPr wrap="square">
            <a:spAutoFit/>
          </a:bodyPr>
          <a:lstStyle/>
          <a:p>
            <a:r>
              <a:rPr lang="fr-FR" dirty="0"/>
              <a:t>Là </a:t>
            </a:r>
            <a:r>
              <a:rPr lang="fr-FR" dirty="0" err="1" smtClean="0"/>
              <a:t>viết</a:t>
            </a:r>
            <a:r>
              <a:rPr lang="fr-FR" dirty="0" smtClean="0"/>
              <a:t> </a:t>
            </a:r>
            <a:r>
              <a:rPr lang="fr-FR" dirty="0" err="1" smtClean="0"/>
              <a:t>tắt</a:t>
            </a:r>
            <a:r>
              <a:rPr lang="fr-FR" dirty="0" smtClean="0"/>
              <a:t> </a:t>
            </a:r>
            <a:r>
              <a:rPr lang="fr-FR" dirty="0" err="1" smtClean="0"/>
              <a:t>của</a:t>
            </a:r>
            <a:r>
              <a:rPr lang="fr-FR" dirty="0" smtClean="0"/>
              <a:t> </a:t>
            </a:r>
            <a:r>
              <a:rPr lang="fr-FR" dirty="0" err="1"/>
              <a:t>eXtensible</a:t>
            </a:r>
            <a:r>
              <a:rPr lang="fr-FR" dirty="0"/>
              <a:t> Access Control </a:t>
            </a:r>
            <a:r>
              <a:rPr lang="fr-FR" dirty="0" err="1"/>
              <a:t>Markup</a:t>
            </a:r>
            <a:r>
              <a:rPr lang="fr-FR" dirty="0"/>
              <a:t> </a:t>
            </a:r>
            <a:r>
              <a:rPr lang="fr-FR" dirty="0" err="1"/>
              <a:t>Language</a:t>
            </a:r>
            <a:r>
              <a:rPr lang="fr-FR" dirty="0" smtClean="0"/>
              <a:t>.</a:t>
            </a:r>
            <a:r>
              <a:rPr lang="fr-FR" dirty="0"/>
              <a:t/>
            </a:r>
            <a:br>
              <a:rPr lang="fr-FR" dirty="0"/>
            </a:br>
            <a:r>
              <a:rPr lang="en-US" dirty="0" err="1"/>
              <a:t>Là</a:t>
            </a:r>
            <a:r>
              <a:rPr lang="en-US" dirty="0"/>
              <a:t> </a:t>
            </a:r>
            <a:r>
              <a:rPr lang="en-US" dirty="0" err="1"/>
              <a:t>ngôn</a:t>
            </a:r>
            <a:r>
              <a:rPr lang="en-US" dirty="0"/>
              <a:t> </a:t>
            </a:r>
            <a:r>
              <a:rPr lang="en-US" dirty="0" err="1" smtClean="0"/>
              <a:t>ngữ</a:t>
            </a:r>
            <a:r>
              <a:rPr lang="en-US" dirty="0"/>
              <a:t> </a:t>
            </a:r>
            <a:r>
              <a:rPr lang="en-US" dirty="0" err="1" smtClean="0"/>
              <a:t>đặc</a:t>
            </a:r>
            <a:r>
              <a:rPr lang="en-US" dirty="0" smtClean="0"/>
              <a:t> </a:t>
            </a:r>
            <a:r>
              <a:rPr lang="en-US" dirty="0" err="1" smtClean="0"/>
              <a:t>tả</a:t>
            </a:r>
            <a:r>
              <a:rPr lang="en-US" dirty="0" smtClean="0"/>
              <a:t> </a:t>
            </a:r>
            <a:r>
              <a:rPr lang="en-US" dirty="0" err="1" smtClean="0"/>
              <a:t>chính</a:t>
            </a:r>
            <a:r>
              <a:rPr lang="en-US" dirty="0" smtClean="0"/>
              <a:t> </a:t>
            </a:r>
            <a:r>
              <a:rPr lang="en-US" dirty="0" err="1"/>
              <a:t>sách</a:t>
            </a:r>
            <a:r>
              <a:rPr lang="en-US" dirty="0"/>
              <a:t> </a:t>
            </a:r>
            <a:r>
              <a:rPr lang="en-US" dirty="0" err="1" smtClean="0"/>
              <a:t>kiểm</a:t>
            </a:r>
            <a:r>
              <a:rPr lang="en-US" dirty="0" smtClean="0"/>
              <a:t> </a:t>
            </a:r>
            <a:r>
              <a:rPr lang="en-US" dirty="0" err="1"/>
              <a:t>soát</a:t>
            </a:r>
            <a:r>
              <a:rPr lang="en-US" dirty="0"/>
              <a:t> </a:t>
            </a:r>
            <a:r>
              <a:rPr lang="en-US" dirty="0" err="1"/>
              <a:t>truy</a:t>
            </a:r>
            <a:r>
              <a:rPr lang="en-US" dirty="0"/>
              <a:t> </a:t>
            </a:r>
            <a:r>
              <a:rPr lang="en-US" dirty="0" err="1" smtClean="0"/>
              <a:t>cập</a:t>
            </a:r>
            <a:r>
              <a:rPr lang="en-US" dirty="0" smtClean="0"/>
              <a:t> </a:t>
            </a:r>
            <a:r>
              <a:rPr lang="en-US" dirty="0" err="1" smtClean="0"/>
              <a:t>kiểu</a:t>
            </a:r>
            <a:r>
              <a:rPr lang="en-US" dirty="0" smtClean="0"/>
              <a:t> </a:t>
            </a:r>
            <a:r>
              <a:rPr lang="en-US" dirty="0" err="1"/>
              <a:t>khai</a:t>
            </a:r>
            <a:r>
              <a:rPr lang="en-US" dirty="0"/>
              <a:t> </a:t>
            </a:r>
            <a:r>
              <a:rPr lang="en-US" dirty="0" err="1"/>
              <a:t>báo</a:t>
            </a:r>
            <a:r>
              <a:rPr lang="en-US" dirty="0"/>
              <a:t> </a:t>
            </a:r>
            <a:r>
              <a:rPr lang="en-US" dirty="0" err="1" smtClean="0"/>
              <a:t>dựa</a:t>
            </a:r>
            <a:r>
              <a:rPr lang="en-US" dirty="0" smtClean="0"/>
              <a:t> </a:t>
            </a:r>
            <a:r>
              <a:rPr lang="en-US" dirty="0" err="1" smtClean="0"/>
              <a:t>trên</a:t>
            </a:r>
            <a:r>
              <a:rPr lang="en-US" dirty="0" smtClean="0"/>
              <a:t> </a:t>
            </a:r>
            <a:r>
              <a:rPr lang="en-US" dirty="0" err="1" smtClean="0"/>
              <a:t>ngôn</a:t>
            </a:r>
            <a:r>
              <a:rPr lang="en-US" dirty="0" smtClean="0"/>
              <a:t> </a:t>
            </a:r>
            <a:r>
              <a:rPr lang="en-US" dirty="0" err="1" smtClean="0"/>
              <a:t>ngữ</a:t>
            </a:r>
            <a:r>
              <a:rPr lang="en-US" dirty="0"/>
              <a:t> </a:t>
            </a:r>
            <a:r>
              <a:rPr lang="en-US" dirty="0" smtClean="0"/>
              <a:t>XML.</a:t>
            </a:r>
            <a:r>
              <a:rPr lang="vi-VN" dirty="0"/>
              <a:t> Và đây cũng là </a:t>
            </a:r>
            <a:r>
              <a:rPr lang="vi-VN" dirty="0" smtClean="0"/>
              <a:t>một </a:t>
            </a:r>
            <a:r>
              <a:rPr lang="vi-VN" dirty="0"/>
              <a:t>hình </a:t>
            </a:r>
            <a:r>
              <a:rPr lang="vi-VN" dirty="0" smtClean="0"/>
              <a:t>thức xử</a:t>
            </a:r>
            <a:r>
              <a:rPr lang="en-US" dirty="0"/>
              <a:t> </a:t>
            </a:r>
            <a:r>
              <a:rPr lang="vi-VN" dirty="0" smtClean="0"/>
              <a:t>lý </a:t>
            </a:r>
            <a:r>
              <a:rPr lang="vi-VN" dirty="0"/>
              <a:t>mô </a:t>
            </a:r>
            <a:r>
              <a:rPr lang="vi-VN" dirty="0" smtClean="0"/>
              <a:t>tả</a:t>
            </a:r>
            <a:r>
              <a:rPr lang="en-US" dirty="0"/>
              <a:t> </a:t>
            </a:r>
            <a:r>
              <a:rPr lang="vi-VN" dirty="0" smtClean="0"/>
              <a:t>làm thế</a:t>
            </a:r>
            <a:r>
              <a:rPr lang="vi-VN" dirty="0"/>
              <a:t> </a:t>
            </a:r>
            <a:r>
              <a:rPr lang="vi-VN" dirty="0" smtClean="0"/>
              <a:t>nào để</a:t>
            </a:r>
            <a:r>
              <a:rPr lang="vi-VN" dirty="0"/>
              <a:t> </a:t>
            </a:r>
            <a:r>
              <a:rPr lang="vi-VN" dirty="0" smtClean="0"/>
              <a:t>giải </a:t>
            </a:r>
            <a:r>
              <a:rPr lang="vi-VN" dirty="0"/>
              <a:t>thích được các chính sách đó.</a:t>
            </a:r>
          </a:p>
          <a:p>
            <a:r>
              <a:rPr lang="vi-VN" dirty="0"/>
              <a:t> </a:t>
            </a:r>
          </a:p>
          <a:p>
            <a:endParaRPr lang="en-US" dirty="0"/>
          </a:p>
          <a:p>
            <a:endParaRPr lang="en-US" dirty="0"/>
          </a:p>
        </p:txBody>
      </p:sp>
      <p:sp>
        <p:nvSpPr>
          <p:cNvPr id="5" name="Rectangle 4"/>
          <p:cNvSpPr/>
          <p:nvPr/>
        </p:nvSpPr>
        <p:spPr>
          <a:xfrm>
            <a:off x="645457" y="1533267"/>
            <a:ext cx="8596668" cy="369332"/>
          </a:xfrm>
          <a:prstGeom prst="rect">
            <a:avLst/>
          </a:prstGeom>
        </p:spPr>
        <p:txBody>
          <a:bodyPr wrap="square">
            <a:spAutoFit/>
          </a:bodyPr>
          <a:lstStyle/>
          <a:p>
            <a:endParaRPr lang="en-US" dirty="0"/>
          </a:p>
        </p:txBody>
      </p:sp>
      <p:pic>
        <p:nvPicPr>
          <p:cNvPr id="6" name="Picture 5"/>
          <p:cNvPicPr/>
          <p:nvPr/>
        </p:nvPicPr>
        <p:blipFill>
          <a:blip r:embed="rId2"/>
          <a:stretch>
            <a:fillRect/>
          </a:stretch>
        </p:blipFill>
        <p:spPr>
          <a:xfrm>
            <a:off x="1362635" y="2370746"/>
            <a:ext cx="7673789" cy="4215235"/>
          </a:xfrm>
          <a:prstGeom prst="rect">
            <a:avLst/>
          </a:prstGeom>
        </p:spPr>
      </p:pic>
      <p:sp>
        <p:nvSpPr>
          <p:cNvPr id="3" name="TextBox 2"/>
          <p:cNvSpPr txBox="1"/>
          <p:nvPr/>
        </p:nvSpPr>
        <p:spPr>
          <a:xfrm>
            <a:off x="197224" y="623620"/>
            <a:ext cx="1506070" cy="369332"/>
          </a:xfrm>
          <a:prstGeom prst="rect">
            <a:avLst/>
          </a:prstGeom>
          <a:noFill/>
        </p:spPr>
        <p:txBody>
          <a:bodyPr wrap="square" rtlCol="0">
            <a:spAutoFit/>
          </a:bodyPr>
          <a:lstStyle/>
          <a:p>
            <a:r>
              <a:rPr lang="en-US" dirty="0" smtClean="0"/>
              <a:t>1. </a:t>
            </a:r>
            <a:r>
              <a:rPr lang="en-US" dirty="0" err="1" smtClean="0"/>
              <a:t>Khái</a:t>
            </a:r>
            <a:r>
              <a:rPr lang="en-US" dirty="0" smtClean="0"/>
              <a:t> </a:t>
            </a:r>
            <a:r>
              <a:rPr lang="en-US" dirty="0" err="1" smtClean="0"/>
              <a:t>niệm</a:t>
            </a:r>
            <a:endParaRPr lang="en-US" dirty="0"/>
          </a:p>
        </p:txBody>
      </p:sp>
    </p:spTree>
    <p:extLst>
      <p:ext uri="{BB962C8B-B14F-4D97-AF65-F5344CB8AC3E}">
        <p14:creationId xmlns:p14="http://schemas.microsoft.com/office/powerpoint/2010/main" val="42872744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0"/>
            <a:ext cx="8596668" cy="1320800"/>
          </a:xfrm>
        </p:spPr>
        <p:txBody>
          <a:bodyPr/>
          <a:lstStyle/>
          <a:p>
            <a:r>
              <a:rPr lang="en-US" dirty="0" err="1"/>
              <a:t>Chương</a:t>
            </a:r>
            <a:r>
              <a:rPr lang="en-US" dirty="0"/>
              <a:t> II: XACML</a:t>
            </a:r>
          </a:p>
        </p:txBody>
      </p:sp>
      <p:graphicFrame>
        <p:nvGraphicFramePr>
          <p:cNvPr id="10" name="Table 9"/>
          <p:cNvGraphicFramePr>
            <a:graphicFrameLocks noGrp="1"/>
          </p:cNvGraphicFramePr>
          <p:nvPr>
            <p:extLst>
              <p:ext uri="{D42A27DB-BD31-4B8C-83A1-F6EECF244321}">
                <p14:modId xmlns:p14="http://schemas.microsoft.com/office/powerpoint/2010/main" val="447246211"/>
              </p:ext>
            </p:extLst>
          </p:nvPr>
        </p:nvGraphicFramePr>
        <p:xfrm>
          <a:off x="690115" y="968189"/>
          <a:ext cx="8274590" cy="5495364"/>
        </p:xfrm>
        <a:graphic>
          <a:graphicData uri="http://schemas.openxmlformats.org/drawingml/2006/table">
            <a:tbl>
              <a:tblPr firstRow="1" firstCol="1" bandRow="1">
                <a:tableStyleId>{5C22544A-7EE6-4342-B048-85BDC9FD1C3A}</a:tableStyleId>
              </a:tblPr>
              <a:tblGrid>
                <a:gridCol w="1160592"/>
                <a:gridCol w="2321183"/>
                <a:gridCol w="2398556"/>
                <a:gridCol w="2394259"/>
              </a:tblGrid>
              <a:tr h="422720">
                <a:tc>
                  <a:txBody>
                    <a:bodyPr/>
                    <a:lstStyle/>
                    <a:p>
                      <a:pPr marL="0" marR="0" algn="just">
                        <a:lnSpc>
                          <a:spcPct val="107000"/>
                        </a:lnSpc>
                        <a:spcBef>
                          <a:spcPts val="0"/>
                        </a:spcBef>
                        <a:spcAft>
                          <a:spcPts val="0"/>
                        </a:spcAft>
                      </a:pPr>
                      <a:r>
                        <a:rPr lang="vi-VN" sz="900" dirty="0">
                          <a:effectLst/>
                        </a:rPr>
                        <a:t>Tên viết tắt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301" marR="48301" marT="0" marB="0"/>
                </a:tc>
                <a:tc>
                  <a:txBody>
                    <a:bodyPr/>
                    <a:lstStyle/>
                    <a:p>
                      <a:pPr marL="0" marR="0" algn="just">
                        <a:lnSpc>
                          <a:spcPct val="107000"/>
                        </a:lnSpc>
                        <a:spcBef>
                          <a:spcPts val="0"/>
                        </a:spcBef>
                        <a:spcAft>
                          <a:spcPts val="0"/>
                        </a:spcAft>
                      </a:pPr>
                      <a:r>
                        <a:rPr lang="vi-VN" sz="900">
                          <a:effectLst/>
                        </a:rPr>
                        <a:t>Tên tiếng anh</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301" marR="48301" marT="0" marB="0"/>
                </a:tc>
                <a:tc>
                  <a:txBody>
                    <a:bodyPr/>
                    <a:lstStyle/>
                    <a:p>
                      <a:pPr marL="0" marR="0" algn="just">
                        <a:lnSpc>
                          <a:spcPct val="107000"/>
                        </a:lnSpc>
                        <a:spcBef>
                          <a:spcPts val="0"/>
                        </a:spcBef>
                        <a:spcAft>
                          <a:spcPts val="0"/>
                        </a:spcAft>
                      </a:pPr>
                      <a:r>
                        <a:rPr lang="vi-VN" sz="900">
                          <a:effectLst/>
                        </a:rPr>
                        <a:t>Tên tiếng việt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301" marR="48301" marT="0" marB="0"/>
                </a:tc>
                <a:tc>
                  <a:txBody>
                    <a:bodyPr/>
                    <a:lstStyle/>
                    <a:p>
                      <a:pPr marL="0" marR="0" algn="just">
                        <a:lnSpc>
                          <a:spcPct val="107000"/>
                        </a:lnSpc>
                        <a:spcBef>
                          <a:spcPts val="0"/>
                        </a:spcBef>
                        <a:spcAft>
                          <a:spcPts val="0"/>
                        </a:spcAft>
                      </a:pPr>
                      <a:r>
                        <a:rPr lang="vi-VN" sz="900">
                          <a:effectLst/>
                        </a:rPr>
                        <a:t>Mô tả</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301" marR="48301" marT="0" marB="0"/>
                </a:tc>
              </a:tr>
              <a:tr h="1056801">
                <a:tc>
                  <a:txBody>
                    <a:bodyPr/>
                    <a:lstStyle/>
                    <a:p>
                      <a:pPr marL="0" marR="0" algn="just">
                        <a:lnSpc>
                          <a:spcPct val="107000"/>
                        </a:lnSpc>
                        <a:spcBef>
                          <a:spcPts val="0"/>
                        </a:spcBef>
                        <a:spcAft>
                          <a:spcPts val="0"/>
                        </a:spcAft>
                      </a:pPr>
                      <a:r>
                        <a:rPr lang="vi-VN" sz="900">
                          <a:effectLst/>
                        </a:rPr>
                        <a:t>PEP</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301" marR="48301" marT="0" marB="0"/>
                </a:tc>
                <a:tc>
                  <a:txBody>
                    <a:bodyPr/>
                    <a:lstStyle/>
                    <a:p>
                      <a:pPr marL="0" marR="0" algn="just">
                        <a:lnSpc>
                          <a:spcPct val="107000"/>
                        </a:lnSpc>
                        <a:spcBef>
                          <a:spcPts val="0"/>
                        </a:spcBef>
                        <a:spcAft>
                          <a:spcPts val="0"/>
                        </a:spcAft>
                      </a:pPr>
                      <a:r>
                        <a:rPr lang="vi-VN" sz="900">
                          <a:effectLst/>
                        </a:rPr>
                        <a:t>Policy Enforcement Point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301" marR="48301" marT="0" marB="0"/>
                </a:tc>
                <a:tc>
                  <a:txBody>
                    <a:bodyPr/>
                    <a:lstStyle/>
                    <a:p>
                      <a:pPr marL="0" marR="0" algn="just">
                        <a:lnSpc>
                          <a:spcPct val="107000"/>
                        </a:lnSpc>
                        <a:spcBef>
                          <a:spcPts val="0"/>
                        </a:spcBef>
                        <a:spcAft>
                          <a:spcPts val="0"/>
                        </a:spcAft>
                      </a:pPr>
                      <a:r>
                        <a:rPr lang="vi-VN" sz="900" dirty="0">
                          <a:effectLst/>
                        </a:rPr>
                        <a:t>Điểm thực thi chính sách</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301" marR="48301" marT="0" marB="0"/>
                </a:tc>
                <a:tc>
                  <a:txBody>
                    <a:bodyPr/>
                    <a:lstStyle/>
                    <a:p>
                      <a:pPr marL="0" marR="0" algn="just">
                        <a:lnSpc>
                          <a:spcPct val="107000"/>
                        </a:lnSpc>
                        <a:spcBef>
                          <a:spcPts val="0"/>
                        </a:spcBef>
                        <a:spcAft>
                          <a:spcPts val="0"/>
                        </a:spcAft>
                      </a:pPr>
                      <a:r>
                        <a:rPr lang="vi-VN" sz="900">
                          <a:effectLst/>
                        </a:rPr>
                        <a:t>Thực hiện kiểm soát truy cập bằng cách yêu cầu quyết định và thực thi các quyết định ủy quyền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301" marR="48301" marT="0" marB="0"/>
                </a:tc>
              </a:tr>
              <a:tr h="422720">
                <a:tc>
                  <a:txBody>
                    <a:bodyPr/>
                    <a:lstStyle/>
                    <a:p>
                      <a:pPr marL="0" marR="0" algn="just">
                        <a:lnSpc>
                          <a:spcPct val="107000"/>
                        </a:lnSpc>
                        <a:spcBef>
                          <a:spcPts val="0"/>
                        </a:spcBef>
                        <a:spcAft>
                          <a:spcPts val="0"/>
                        </a:spcAft>
                      </a:pPr>
                      <a:r>
                        <a:rPr lang="vi-VN" sz="900">
                          <a:effectLst/>
                        </a:rPr>
                        <a:t>PAP</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301" marR="48301" marT="0" marB="0"/>
                </a:tc>
                <a:tc>
                  <a:txBody>
                    <a:bodyPr/>
                    <a:lstStyle/>
                    <a:p>
                      <a:pPr marL="0" marR="0" algn="just">
                        <a:lnSpc>
                          <a:spcPct val="107000"/>
                        </a:lnSpc>
                        <a:spcBef>
                          <a:spcPts val="0"/>
                        </a:spcBef>
                        <a:spcAft>
                          <a:spcPts val="0"/>
                        </a:spcAft>
                      </a:pPr>
                      <a:r>
                        <a:rPr lang="vi-VN" sz="900" dirty="0">
                          <a:effectLst/>
                        </a:rPr>
                        <a:t>Policy Administration Point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301" marR="48301" marT="0" marB="0"/>
                </a:tc>
                <a:tc>
                  <a:txBody>
                    <a:bodyPr/>
                    <a:lstStyle/>
                    <a:p>
                      <a:pPr marL="0" marR="0" algn="just">
                        <a:lnSpc>
                          <a:spcPct val="107000"/>
                        </a:lnSpc>
                        <a:spcBef>
                          <a:spcPts val="0"/>
                        </a:spcBef>
                        <a:spcAft>
                          <a:spcPts val="0"/>
                        </a:spcAft>
                      </a:pPr>
                      <a:r>
                        <a:rPr lang="vi-VN" sz="900">
                          <a:effectLst/>
                        </a:rPr>
                        <a:t>Điểm quản lý chính sách</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301" marR="48301" marT="0" marB="0"/>
                </a:tc>
                <a:tc>
                  <a:txBody>
                    <a:bodyPr/>
                    <a:lstStyle/>
                    <a:p>
                      <a:pPr marL="0" marR="0" algn="just">
                        <a:lnSpc>
                          <a:spcPct val="107000"/>
                        </a:lnSpc>
                        <a:spcBef>
                          <a:spcPts val="0"/>
                        </a:spcBef>
                        <a:spcAft>
                          <a:spcPts val="0"/>
                        </a:spcAft>
                      </a:pPr>
                      <a:r>
                        <a:rPr lang="vi-VN" sz="900">
                          <a:effectLst/>
                        </a:rPr>
                        <a:t>Tạo và lưu trữ chính sách bảo mật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301" marR="48301" marT="0" marB="0"/>
                </a:tc>
              </a:tr>
              <a:tr h="1056801">
                <a:tc>
                  <a:txBody>
                    <a:bodyPr/>
                    <a:lstStyle/>
                    <a:p>
                      <a:pPr marL="0" marR="0" algn="just">
                        <a:lnSpc>
                          <a:spcPct val="107000"/>
                        </a:lnSpc>
                        <a:spcBef>
                          <a:spcPts val="0"/>
                        </a:spcBef>
                        <a:spcAft>
                          <a:spcPts val="0"/>
                        </a:spcAft>
                      </a:pPr>
                      <a:r>
                        <a:rPr lang="vi-VN" sz="900">
                          <a:effectLst/>
                        </a:rPr>
                        <a:t>PDP</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301" marR="48301" marT="0" marB="0"/>
                </a:tc>
                <a:tc>
                  <a:txBody>
                    <a:bodyPr/>
                    <a:lstStyle/>
                    <a:p>
                      <a:pPr marL="0" marR="0" algn="just">
                        <a:lnSpc>
                          <a:spcPct val="107000"/>
                        </a:lnSpc>
                        <a:spcBef>
                          <a:spcPts val="0"/>
                        </a:spcBef>
                        <a:spcAft>
                          <a:spcPts val="0"/>
                        </a:spcAft>
                      </a:pPr>
                      <a:r>
                        <a:rPr lang="vi-VN" sz="900" dirty="0">
                          <a:effectLst/>
                        </a:rPr>
                        <a:t>The Policy Decision Point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301" marR="48301" marT="0" marB="0"/>
                </a:tc>
                <a:tc>
                  <a:txBody>
                    <a:bodyPr/>
                    <a:lstStyle/>
                    <a:p>
                      <a:pPr marL="0" marR="0" algn="just">
                        <a:lnSpc>
                          <a:spcPct val="107000"/>
                        </a:lnSpc>
                        <a:spcBef>
                          <a:spcPts val="0"/>
                        </a:spcBef>
                        <a:spcAft>
                          <a:spcPts val="0"/>
                        </a:spcAft>
                      </a:pPr>
                      <a:r>
                        <a:rPr lang="vi-VN" sz="900">
                          <a:effectLst/>
                        </a:rPr>
                        <a:t>Điểm quyết định chính sách</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301" marR="48301" marT="0" marB="0"/>
                </a:tc>
                <a:tc>
                  <a:txBody>
                    <a:bodyPr/>
                    <a:lstStyle/>
                    <a:p>
                      <a:pPr marL="0" marR="0" algn="just">
                        <a:lnSpc>
                          <a:spcPct val="107000"/>
                        </a:lnSpc>
                        <a:spcBef>
                          <a:spcPts val="0"/>
                        </a:spcBef>
                        <a:spcAft>
                          <a:spcPts val="0"/>
                        </a:spcAft>
                      </a:pPr>
                      <a:r>
                        <a:rPr lang="vi-VN" sz="900" dirty="0">
                          <a:effectLst/>
                        </a:rPr>
                        <a:t>Nhận, xem xét yêu cầu. Sau đó áp dụng các chính sách cùng với việc đánh giá các chính sách đó rồi trả về PEP</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301" marR="48301" marT="0" marB="0"/>
                </a:tc>
              </a:tr>
              <a:tr h="845440">
                <a:tc>
                  <a:txBody>
                    <a:bodyPr/>
                    <a:lstStyle/>
                    <a:p>
                      <a:pPr marL="0" marR="0" algn="just">
                        <a:lnSpc>
                          <a:spcPct val="107000"/>
                        </a:lnSpc>
                        <a:spcBef>
                          <a:spcPts val="0"/>
                        </a:spcBef>
                        <a:spcAft>
                          <a:spcPts val="0"/>
                        </a:spcAft>
                      </a:pPr>
                      <a:r>
                        <a:rPr lang="vi-VN" sz="900">
                          <a:effectLst/>
                        </a:rPr>
                        <a:t>PIP</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301" marR="48301" marT="0" marB="0"/>
                </a:tc>
                <a:tc>
                  <a:txBody>
                    <a:bodyPr/>
                    <a:lstStyle/>
                    <a:p>
                      <a:pPr marL="0" marR="0" algn="just">
                        <a:lnSpc>
                          <a:spcPct val="107000"/>
                        </a:lnSpc>
                        <a:spcBef>
                          <a:spcPts val="0"/>
                        </a:spcBef>
                        <a:spcAft>
                          <a:spcPts val="0"/>
                        </a:spcAft>
                      </a:pPr>
                      <a:r>
                        <a:rPr lang="vi-VN" sz="900">
                          <a:effectLst/>
                        </a:rPr>
                        <a:t>Policy Information Point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301" marR="48301" marT="0" marB="0"/>
                </a:tc>
                <a:tc>
                  <a:txBody>
                    <a:bodyPr/>
                    <a:lstStyle/>
                    <a:p>
                      <a:pPr marL="0" marR="0" algn="just">
                        <a:lnSpc>
                          <a:spcPct val="107000"/>
                        </a:lnSpc>
                        <a:spcBef>
                          <a:spcPts val="0"/>
                        </a:spcBef>
                        <a:spcAft>
                          <a:spcPts val="0"/>
                        </a:spcAft>
                      </a:pPr>
                      <a:r>
                        <a:rPr lang="vi-VN" sz="900">
                          <a:effectLst/>
                        </a:rPr>
                        <a:t>Điểm thông tin chính sách</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301" marR="48301" marT="0" marB="0"/>
                </a:tc>
                <a:tc>
                  <a:txBody>
                    <a:bodyPr/>
                    <a:lstStyle/>
                    <a:p>
                      <a:pPr marL="0" marR="0" algn="just">
                        <a:lnSpc>
                          <a:spcPct val="107000"/>
                        </a:lnSpc>
                        <a:spcBef>
                          <a:spcPts val="0"/>
                        </a:spcBef>
                        <a:spcAft>
                          <a:spcPts val="0"/>
                        </a:spcAft>
                      </a:pPr>
                      <a:r>
                        <a:rPr lang="vi-VN" sz="900" dirty="0">
                          <a:effectLst/>
                        </a:rPr>
                        <a:t>Là nguồn gốc của các giá trị thuộc tính hoặc các dữ liệu cần thiết để đánh giá chính sách</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301" marR="48301" marT="0" marB="0"/>
                </a:tc>
              </a:tr>
              <a:tr h="1690882">
                <a:tc>
                  <a:txBody>
                    <a:bodyPr/>
                    <a:lstStyle/>
                    <a:p>
                      <a:pPr marL="0" marR="0" algn="just">
                        <a:lnSpc>
                          <a:spcPct val="107000"/>
                        </a:lnSpc>
                        <a:spcBef>
                          <a:spcPts val="0"/>
                        </a:spcBef>
                        <a:spcAft>
                          <a:spcPts val="0"/>
                        </a:spcAft>
                      </a:pPr>
                      <a:r>
                        <a:rPr lang="vi-VN" sz="9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301" marR="48301" marT="0" marB="0"/>
                </a:tc>
                <a:tc>
                  <a:txBody>
                    <a:bodyPr/>
                    <a:lstStyle/>
                    <a:p>
                      <a:pPr marL="0" marR="0" algn="just">
                        <a:lnSpc>
                          <a:spcPct val="107000"/>
                        </a:lnSpc>
                        <a:spcBef>
                          <a:spcPts val="0"/>
                        </a:spcBef>
                        <a:spcAft>
                          <a:spcPts val="0"/>
                        </a:spcAft>
                      </a:pPr>
                      <a:r>
                        <a:rPr lang="vi-VN" sz="900" dirty="0">
                          <a:effectLst/>
                        </a:rPr>
                        <a:t>Context Handler</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301" marR="48301" marT="0" marB="0"/>
                </a:tc>
                <a:tc>
                  <a:txBody>
                    <a:bodyPr/>
                    <a:lstStyle/>
                    <a:p>
                      <a:pPr marL="0" marR="0" algn="just">
                        <a:lnSpc>
                          <a:spcPct val="107000"/>
                        </a:lnSpc>
                        <a:spcBef>
                          <a:spcPts val="0"/>
                        </a:spcBef>
                        <a:spcAft>
                          <a:spcPts val="0"/>
                        </a:spcAft>
                      </a:pPr>
                      <a:r>
                        <a:rPr lang="vi-VN" sz="900">
                          <a:effectLst/>
                        </a:rPr>
                        <a:t>Bối cảnh xử lý</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301" marR="48301" marT="0" marB="0"/>
                </a:tc>
                <a:tc>
                  <a:txBody>
                    <a:bodyPr/>
                    <a:lstStyle/>
                    <a:p>
                      <a:pPr marL="0" marR="0" algn="just">
                        <a:lnSpc>
                          <a:spcPct val="107000"/>
                        </a:lnSpc>
                        <a:spcBef>
                          <a:spcPts val="0"/>
                        </a:spcBef>
                        <a:spcAft>
                          <a:spcPts val="0"/>
                        </a:spcAft>
                      </a:pPr>
                      <a:r>
                        <a:rPr lang="vi-VN" sz="900" dirty="0">
                          <a:effectLst/>
                        </a:rPr>
                        <a:t>Xác định để chuyển đổi các yêu cầu theo định dạng gốc của nó với hình thức XACML và chuyển đổi các quyết định ủy quyền theo hình thức XACML sang định dạng gốc</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301" marR="48301" marT="0" marB="0"/>
                </a:tc>
              </a:tr>
            </a:tbl>
          </a:graphicData>
        </a:graphic>
      </p:graphicFrame>
      <p:sp>
        <p:nvSpPr>
          <p:cNvPr id="2" name="TextBox 1"/>
          <p:cNvSpPr txBox="1"/>
          <p:nvPr/>
        </p:nvSpPr>
        <p:spPr>
          <a:xfrm>
            <a:off x="466165" y="475734"/>
            <a:ext cx="2333331" cy="369332"/>
          </a:xfrm>
          <a:prstGeom prst="rect">
            <a:avLst/>
          </a:prstGeom>
          <a:noFill/>
        </p:spPr>
        <p:txBody>
          <a:bodyPr wrap="none" rtlCol="0">
            <a:spAutoFit/>
          </a:bodyPr>
          <a:lstStyle/>
          <a:p>
            <a:r>
              <a:rPr lang="en-US" dirty="0" smtClean="0"/>
              <a:t>2. </a:t>
            </a:r>
            <a:r>
              <a:rPr lang="en-US" dirty="0" err="1" smtClean="0"/>
              <a:t>Thành</a:t>
            </a:r>
            <a:r>
              <a:rPr lang="en-US" dirty="0" smtClean="0"/>
              <a:t> </a:t>
            </a:r>
            <a:r>
              <a:rPr lang="en-US" dirty="0" err="1" smtClean="0"/>
              <a:t>phần</a:t>
            </a:r>
            <a:r>
              <a:rPr lang="en-US" dirty="0" smtClean="0"/>
              <a:t> </a:t>
            </a:r>
            <a:r>
              <a:rPr lang="en-US" dirty="0" err="1" smtClean="0"/>
              <a:t>xacml</a:t>
            </a:r>
            <a:endParaRPr lang="en-US" dirty="0"/>
          </a:p>
        </p:txBody>
      </p:sp>
    </p:spTree>
    <p:extLst>
      <p:ext uri="{BB962C8B-B14F-4D97-AF65-F5344CB8AC3E}">
        <p14:creationId xmlns:p14="http://schemas.microsoft.com/office/powerpoint/2010/main" val="41248329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76" y="0"/>
            <a:ext cx="8596668" cy="1320800"/>
          </a:xfrm>
        </p:spPr>
        <p:txBody>
          <a:bodyPr/>
          <a:lstStyle/>
          <a:p>
            <a:r>
              <a:rPr lang="en-US" dirty="0" err="1"/>
              <a:t>Chương</a:t>
            </a:r>
            <a:r>
              <a:rPr lang="en-US" dirty="0"/>
              <a:t> II: XACML</a:t>
            </a:r>
            <a:br>
              <a:rPr lang="en-US" dirty="0"/>
            </a:br>
            <a:endParaRPr lang="en-US" dirty="0"/>
          </a:p>
        </p:txBody>
      </p:sp>
      <p:sp>
        <p:nvSpPr>
          <p:cNvPr id="4" name="Rectangle 3"/>
          <p:cNvSpPr>
            <a:spLocks noChangeArrowheads="1"/>
          </p:cNvSpPr>
          <p:nvPr/>
        </p:nvSpPr>
        <p:spPr bwMode="auto">
          <a:xfrm>
            <a:off x="391886" y="5586704"/>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1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r>
            <a:br>
              <a:rPr kumimoji="0" lang="vi-VN" altLang="en-US" sz="11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kumimoji="0" lang="vi-VN"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4"/>
          <p:cNvSpPr/>
          <p:nvPr/>
        </p:nvSpPr>
        <p:spPr>
          <a:xfrm>
            <a:off x="391886" y="2649881"/>
            <a:ext cx="1584152" cy="369332"/>
          </a:xfrm>
          <a:prstGeom prst="rect">
            <a:avLst/>
          </a:prstGeom>
        </p:spPr>
        <p:txBody>
          <a:bodyPr wrap="none">
            <a:spAutoFit/>
          </a:bodyPr>
          <a:lstStyle/>
          <a:p>
            <a:r>
              <a:rPr lang="en-US" altLang="en-US" dirty="0" smtClean="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A &gt;.P</a:t>
            </a:r>
            <a:r>
              <a:rPr lang="vi-VN" altLang="en-US" dirty="0" smtClean="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olicy</a:t>
            </a:r>
            <a:r>
              <a:rPr lang="en-US" altLang="en-US" dirty="0" smtClean="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S</a:t>
            </a:r>
            <a:r>
              <a:rPr lang="vi-VN" altLang="en-US" dirty="0" smtClean="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et </a:t>
            </a:r>
            <a:endParaRPr lang="en-US" dirty="0"/>
          </a:p>
        </p:txBody>
      </p:sp>
      <p:sp>
        <p:nvSpPr>
          <p:cNvPr id="6" name="Rectangle 5"/>
          <p:cNvSpPr/>
          <p:nvPr/>
        </p:nvSpPr>
        <p:spPr>
          <a:xfrm>
            <a:off x="573466" y="3207528"/>
            <a:ext cx="8283663" cy="2679836"/>
          </a:xfrm>
          <a:prstGeom prst="rect">
            <a:avLst/>
          </a:prstGeom>
        </p:spPr>
        <p:txBody>
          <a:bodyPr wrap="square">
            <a:spAutoFit/>
          </a:bodyPr>
          <a:lstStyle/>
          <a:p>
            <a:pPr marL="342900" marR="0" algn="just">
              <a:lnSpc>
                <a:spcPct val="107000"/>
              </a:lnSpc>
              <a:spcBef>
                <a:spcPts val="400"/>
              </a:spcBef>
              <a:spcAft>
                <a:spcPts val="400"/>
              </a:spcAft>
            </a:pPr>
            <a:r>
              <a:rPr lang="vi-V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Một </a:t>
            </a:r>
            <a:r>
              <a:rPr lang="vi-VN" b="1"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Policy set </a:t>
            </a:r>
            <a:r>
              <a:rPr lang="vi-V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bao gồm bốn thành phần chính:</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400"/>
              </a:spcBef>
              <a:spcAft>
                <a:spcPts val="400"/>
              </a:spcAft>
              <a:buFont typeface="Symbol" panose="05050102010706020507" pitchFamily="18" charset="2"/>
              <a:buChar char=""/>
            </a:pPr>
            <a:r>
              <a:rPr lang="vi-V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Target;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400"/>
              </a:spcBef>
              <a:spcAft>
                <a:spcPts val="400"/>
              </a:spcAft>
              <a:buFont typeface="Symbol" panose="05050102010706020507" pitchFamily="18" charset="2"/>
              <a:buChar char=""/>
            </a:pPr>
            <a:r>
              <a:rPr lang="vi-V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a:t>
            </a:r>
            <a:r>
              <a:rPr lang="vi-VN" b="1"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policy-combining algorithm</a:t>
            </a:r>
            <a:r>
              <a:rPr lang="vi-V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-identifier</a:t>
            </a:r>
            <a:r>
              <a:rPr lang="vi-V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b="1"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chính sách kết hợp thuật toán</a:t>
            </a:r>
            <a:r>
              <a:rPr lang="vi-V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–định danh)</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400"/>
              </a:spcBef>
              <a:spcAft>
                <a:spcPts val="400"/>
              </a:spcAft>
              <a:buFont typeface="Symbol" panose="05050102010706020507" pitchFamily="18" charset="2"/>
              <a:buChar char=""/>
            </a:pPr>
            <a:r>
              <a:rPr lang="vi-V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 policy set;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400"/>
              </a:spcBef>
              <a:spcAft>
                <a:spcPts val="400"/>
              </a:spcAft>
              <a:buFont typeface="Symbol" panose="05050102010706020507" pitchFamily="18" charset="2"/>
              <a:buChar char=""/>
            </a:pPr>
            <a:r>
              <a:rPr lang="vi-V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Biểu thức </a:t>
            </a:r>
            <a:r>
              <a:rPr lang="vi-VN" dirty="0">
                <a:latin typeface="Times New Roman" panose="02020603050405020304" pitchFamily="18" charset="0"/>
                <a:ea typeface="Calibri" panose="020F0502020204030204" pitchFamily="34" charset="0"/>
                <a:cs typeface="Times New Roman" panose="02020603050405020304" pitchFamily="18" charset="0"/>
              </a:rPr>
              <a:t>Obligation</a:t>
            </a:r>
            <a:r>
              <a:rPr lang="vi-VN" dirty="0">
                <a:solidFill>
                  <a:srgbClr val="3B006F"/>
                </a:solidFill>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400"/>
              </a:spcBef>
              <a:spcAft>
                <a:spcPts val="400"/>
              </a:spcAft>
              <a:buFont typeface="Symbol" panose="05050102010706020507" pitchFamily="18" charset="2"/>
              <a:buChar char=""/>
            </a:pPr>
            <a:r>
              <a:rPr lang="vi-V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Biểu thức</a:t>
            </a:r>
            <a:r>
              <a:rPr lang="vi-VN" b="1"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b="1"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advice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a:off x="65476" y="660400"/>
            <a:ext cx="3489866" cy="369332"/>
          </a:xfrm>
          <a:prstGeom prst="rect">
            <a:avLst/>
          </a:prstGeom>
          <a:noFill/>
        </p:spPr>
        <p:txBody>
          <a:bodyPr wrap="none" rtlCol="0">
            <a:spAutoFit/>
          </a:bodyPr>
          <a:lstStyle/>
          <a:p>
            <a:r>
              <a:rPr lang="en-US" dirty="0"/>
              <a:t>3</a:t>
            </a:r>
            <a:r>
              <a:rPr lang="en-US" dirty="0" smtClean="0"/>
              <a:t>. </a:t>
            </a:r>
            <a:r>
              <a:rPr lang="en-US" dirty="0" err="1" smtClean="0"/>
              <a:t>Cấu</a:t>
            </a:r>
            <a:r>
              <a:rPr lang="en-US" dirty="0" smtClean="0"/>
              <a:t> </a:t>
            </a:r>
            <a:r>
              <a:rPr lang="en-US" dirty="0" err="1" smtClean="0"/>
              <a:t>trúc</a:t>
            </a:r>
            <a:r>
              <a:rPr lang="en-US" dirty="0" smtClean="0"/>
              <a:t> XACML Policy </a:t>
            </a:r>
            <a:r>
              <a:rPr lang="en-US" dirty="0" err="1" smtClean="0"/>
              <a:t>cơ</a:t>
            </a:r>
            <a:r>
              <a:rPr lang="en-US" dirty="0" smtClean="0"/>
              <a:t> </a:t>
            </a:r>
            <a:r>
              <a:rPr lang="en-US" dirty="0" err="1" smtClean="0"/>
              <a:t>bản</a:t>
            </a:r>
            <a:endParaRPr lang="en-US" dirty="0"/>
          </a:p>
        </p:txBody>
      </p:sp>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3467940" y="572689"/>
            <a:ext cx="3248025" cy="2181225"/>
          </a:xfrm>
          <a:prstGeom prst="rect">
            <a:avLst/>
          </a:prstGeom>
        </p:spPr>
      </p:pic>
    </p:spTree>
    <p:extLst>
      <p:ext uri="{BB962C8B-B14F-4D97-AF65-F5344CB8AC3E}">
        <p14:creationId xmlns:p14="http://schemas.microsoft.com/office/powerpoint/2010/main" val="39979480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ircle(in)">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1000"/>
                                        <p:tgtEl>
                                          <p:spTgt spid="5">
                                            <p:txEl>
                                              <p:pRg st="0" end="0"/>
                                            </p:txEl>
                                          </p:spTgt>
                                        </p:tgtEl>
                                      </p:cBhvr>
                                    </p:animEffect>
                                    <p:anim calcmode="lin" valueType="num">
                                      <p:cBhvr>
                                        <p:cTn id="2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down)">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69" y="0"/>
            <a:ext cx="8596668" cy="1320800"/>
          </a:xfrm>
        </p:spPr>
        <p:txBody>
          <a:bodyPr/>
          <a:lstStyle/>
          <a:p>
            <a:r>
              <a:rPr lang="en-US" dirty="0" err="1"/>
              <a:t>Chương</a:t>
            </a:r>
            <a:r>
              <a:rPr lang="en-US" dirty="0"/>
              <a:t> II: XACML</a:t>
            </a:r>
            <a:br>
              <a:rPr lang="en-US" dirty="0"/>
            </a:br>
            <a:endParaRPr lang="en-US" dirty="0"/>
          </a:p>
        </p:txBody>
      </p:sp>
      <p:sp>
        <p:nvSpPr>
          <p:cNvPr id="3" name="Rectangle 2"/>
          <p:cNvSpPr/>
          <p:nvPr/>
        </p:nvSpPr>
        <p:spPr>
          <a:xfrm>
            <a:off x="1093695" y="660400"/>
            <a:ext cx="8390965" cy="2976199"/>
          </a:xfrm>
          <a:prstGeom prst="rect">
            <a:avLst/>
          </a:prstGeom>
        </p:spPr>
        <p:txBody>
          <a:bodyPr wrap="square">
            <a:spAutoFit/>
          </a:bodyPr>
          <a:lstStyle/>
          <a:p>
            <a:pPr marL="114300" marR="0" indent="342900" algn="just">
              <a:lnSpc>
                <a:spcPct val="107000"/>
              </a:lnSpc>
              <a:spcBef>
                <a:spcPts val="400"/>
              </a:spcBef>
              <a:spcAft>
                <a:spcPts val="400"/>
              </a:spcAft>
            </a:pPr>
            <a:r>
              <a:rPr lang="vi-V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Từ mô hình luồng dữ liệu, người ta có thể thấy rằng </a:t>
            </a:r>
            <a:r>
              <a:rPr lang="vi-VN" b="1"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các Rule </a:t>
            </a:r>
            <a:r>
              <a:rPr lang="vi-V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không được trao đổi giữa các thực thể hệ thống. Do đó, </a:t>
            </a:r>
            <a:r>
              <a:rPr lang="vi-VN" b="1"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PAP</a:t>
            </a:r>
            <a:r>
              <a:rPr lang="vi-V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kết hợp </a:t>
            </a:r>
            <a:r>
              <a:rPr lang="vi-VN" b="1"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các Rule </a:t>
            </a:r>
            <a:r>
              <a:rPr lang="vi-V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trong một </a:t>
            </a:r>
            <a:r>
              <a:rPr lang="vi-VN" b="1"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Policy</a:t>
            </a:r>
            <a:r>
              <a:rPr lang="vi-V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Một </a:t>
            </a:r>
            <a:r>
              <a:rPr lang="vi-VN" b="1" dirty="0">
                <a:latin typeface="Times New Roman" panose="02020603050405020304" pitchFamily="18" charset="0"/>
                <a:ea typeface="Calibri" panose="020F0502020204030204" pitchFamily="34" charset="0"/>
                <a:cs typeface="Times New Roman" panose="02020603050405020304" pitchFamily="18" charset="0"/>
              </a:rPr>
              <a:t>Policy</a:t>
            </a:r>
            <a:r>
              <a:rPr lang="vi-V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bao gồm bốn thành phần chính:</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400"/>
              </a:spcBef>
              <a:spcAft>
                <a:spcPts val="400"/>
              </a:spcAft>
              <a:buFont typeface="Symbol" panose="05050102010706020507" pitchFamily="18" charset="2"/>
              <a:buChar char=""/>
            </a:pPr>
            <a:r>
              <a:rPr lang="vi-V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Target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400"/>
              </a:spcBef>
              <a:spcAft>
                <a:spcPts val="400"/>
              </a:spcAft>
              <a:buFont typeface="Symbol" panose="05050102010706020507" pitchFamily="18" charset="2"/>
              <a:buChar char=""/>
            </a:pPr>
            <a:r>
              <a:rPr lang="vi-V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a:t>
            </a:r>
            <a:r>
              <a:rPr lang="vi-VN" b="1"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rule-combining algorithm</a:t>
            </a:r>
            <a:r>
              <a:rPr lang="vi-V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-identifier (thuật toán kết hợp thuật toán- quy tắc).</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400"/>
              </a:spcBef>
              <a:spcAft>
                <a:spcPts val="400"/>
              </a:spcAft>
              <a:buFont typeface="Symbol" panose="05050102010706020507" pitchFamily="18" charset="2"/>
              <a:buChar char=""/>
            </a:pPr>
            <a:r>
              <a:rPr lang="vi-V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set Rule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400"/>
              </a:spcBef>
              <a:spcAft>
                <a:spcPts val="400"/>
              </a:spcAft>
              <a:buFont typeface="Symbol" panose="05050102010706020507" pitchFamily="18" charset="2"/>
              <a:buChar char=""/>
            </a:pPr>
            <a:r>
              <a:rPr lang="vi-V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Biểu thức </a:t>
            </a:r>
            <a:r>
              <a:rPr lang="vi-VN" b="1"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obligation</a:t>
            </a:r>
            <a:r>
              <a:rPr lang="vi-V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400"/>
              </a:spcBef>
              <a:spcAft>
                <a:spcPts val="400"/>
              </a:spcAft>
              <a:buFont typeface="Symbol" panose="05050102010706020507" pitchFamily="18" charset="2"/>
              <a:buChar char=""/>
            </a:pPr>
            <a:r>
              <a:rPr lang="vi-V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Biểu thức </a:t>
            </a:r>
            <a:r>
              <a:rPr lang="vi-VN" b="1"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advice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p:nvSpPr>
        <p:spPr>
          <a:xfrm>
            <a:off x="163788" y="660400"/>
            <a:ext cx="1106778" cy="369332"/>
          </a:xfrm>
          <a:prstGeom prst="rect">
            <a:avLst/>
          </a:prstGeom>
          <a:noFill/>
        </p:spPr>
        <p:txBody>
          <a:bodyPr wrap="none" rtlCol="0">
            <a:spAutoFit/>
          </a:bodyPr>
          <a:lstStyle/>
          <a:p>
            <a:r>
              <a:rPr lang="en-US" dirty="0" smtClean="0"/>
              <a:t>B&gt; Policy</a:t>
            </a:r>
            <a:endParaRPr lang="en-US" dirty="0"/>
          </a:p>
        </p:txBody>
      </p:sp>
      <p:sp>
        <p:nvSpPr>
          <p:cNvPr id="5" name="Rectangle 4"/>
          <p:cNvSpPr/>
          <p:nvPr/>
        </p:nvSpPr>
        <p:spPr>
          <a:xfrm>
            <a:off x="340659" y="3578868"/>
            <a:ext cx="962123" cy="374077"/>
          </a:xfrm>
          <a:prstGeom prst="rect">
            <a:avLst/>
          </a:prstGeom>
        </p:spPr>
        <p:txBody>
          <a:bodyPr wrap="none">
            <a:spAutoFit/>
          </a:bodyPr>
          <a:lstStyle/>
          <a:p>
            <a:pPr marR="0" lvl="0">
              <a:lnSpc>
                <a:spcPct val="107000"/>
              </a:lnSpc>
              <a:spcBef>
                <a:spcPts val="0"/>
              </a:spcBef>
              <a:spcAft>
                <a:spcPts val="800"/>
              </a:spcAft>
            </a:pPr>
            <a:r>
              <a:rPr lang="en-US" dirty="0" smtClean="0">
                <a:solidFill>
                  <a:srgbClr val="212121"/>
                </a:solidFill>
                <a:latin typeface="Times New Roman" panose="02020603050405020304" pitchFamily="18" charset="0"/>
                <a:ea typeface="Calibri" panose="020F0502020204030204" pitchFamily="34" charset="0"/>
                <a:cs typeface="Times New Roman" panose="02020603050405020304" pitchFamily="18" charset="0"/>
              </a:rPr>
              <a:t>C&gt; Rule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1302782" y="3636599"/>
            <a:ext cx="8713694" cy="2759602"/>
          </a:xfrm>
          <a:prstGeom prst="rect">
            <a:avLst/>
          </a:prstGeom>
        </p:spPr>
        <p:txBody>
          <a:bodyPr wrap="square">
            <a:spAutoFit/>
          </a:bodyPr>
          <a:lstStyle/>
          <a:p>
            <a:pPr marL="57150" marR="0" algn="just">
              <a:lnSpc>
                <a:spcPct val="107000"/>
              </a:lnSpc>
              <a:spcBef>
                <a:spcPts val="0"/>
              </a:spcBef>
              <a:spcAft>
                <a:spcPts val="0"/>
              </a:spcAft>
            </a:pPr>
            <a:r>
              <a:rPr lang="vi-VN" dirty="0">
                <a:latin typeface="Times New Roman" panose="02020603050405020304" pitchFamily="18" charset="0"/>
                <a:ea typeface="Calibri" panose="020F0502020204030204" pitchFamily="34" charset="0"/>
                <a:cs typeface="Times New Roman" panose="02020603050405020304" pitchFamily="18" charset="0"/>
              </a:rPr>
              <a:t>Một Rule là đơn vị cơ bản nhất của Policy. Nó có thể tồn tại trong sự cô lập trong những tác nhân chính của miền XACML. Để trao đổi các Rule giữa các tác nhân chính, chúng phải được đóng gói trong Policy. Một Rule có thể được đánh giá dựa trên nội dung của nó. Các thành phần chính Của Rule: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vi-VN" dirty="0">
                <a:latin typeface="Times New Roman" panose="02020603050405020304" pitchFamily="18" charset="0"/>
                <a:ea typeface="Calibri" panose="020F0502020204030204" pitchFamily="34" charset="0"/>
                <a:cs typeface="Times New Roman" panose="02020603050405020304" pitchFamily="18" charset="0"/>
              </a:rPr>
              <a:t>Một </a:t>
            </a:r>
            <a:r>
              <a:rPr lang="vi-VN" b="1" dirty="0">
                <a:latin typeface="Times New Roman" panose="02020603050405020304" pitchFamily="18" charset="0"/>
                <a:ea typeface="Calibri" panose="020F0502020204030204" pitchFamily="34" charset="0"/>
                <a:cs typeface="Times New Roman" panose="02020603050405020304" pitchFamily="18" charset="0"/>
              </a:rPr>
              <a:t>target</a:t>
            </a:r>
            <a:r>
              <a:rPr lang="vi-VN" dirty="0">
                <a:latin typeface="Times New Roman" panose="02020603050405020304" pitchFamily="18"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vi-VN" dirty="0">
                <a:latin typeface="Times New Roman" panose="02020603050405020304" pitchFamily="18" charset="0"/>
                <a:ea typeface="Calibri" panose="020F0502020204030204" pitchFamily="34" charset="0"/>
                <a:cs typeface="Times New Roman" panose="02020603050405020304" pitchFamily="18" charset="0"/>
              </a:rPr>
              <a:t>Một </a:t>
            </a:r>
            <a:r>
              <a:rPr lang="vi-VN" b="1" dirty="0">
                <a:latin typeface="Times New Roman" panose="02020603050405020304" pitchFamily="18" charset="0"/>
                <a:ea typeface="Calibri" panose="020F0502020204030204" pitchFamily="34" charset="0"/>
                <a:cs typeface="Times New Roman" panose="02020603050405020304" pitchFamily="18" charset="0"/>
              </a:rPr>
              <a:t>effect</a:t>
            </a:r>
            <a:r>
              <a:rPr lang="vi-VN" dirty="0">
                <a:latin typeface="Times New Roman" panose="02020603050405020304" pitchFamily="18"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vi-VN" dirty="0">
                <a:latin typeface="Times New Roman" panose="02020603050405020304" pitchFamily="18" charset="0"/>
                <a:ea typeface="Calibri" panose="020F0502020204030204" pitchFamily="34" charset="0"/>
                <a:cs typeface="Times New Roman" panose="02020603050405020304" pitchFamily="18" charset="0"/>
              </a:rPr>
              <a:t>Một </a:t>
            </a:r>
            <a:r>
              <a:rPr lang="vi-VN" b="1" dirty="0">
                <a:latin typeface="Times New Roman" panose="02020603050405020304" pitchFamily="18" charset="0"/>
                <a:ea typeface="Calibri" panose="020F0502020204030204" pitchFamily="34" charset="0"/>
                <a:cs typeface="Times New Roman" panose="02020603050405020304" pitchFamily="18" charset="0"/>
              </a:rPr>
              <a:t>condition.</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Biểu thức </a:t>
            </a:r>
            <a:r>
              <a:rPr lang="vi-VN" b="1"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obligation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Biểu thức </a:t>
            </a:r>
            <a:r>
              <a:rPr lang="vi-VN" b="1"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advice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14952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arn(inVertic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circle(in)">
                                      <p:cBhvr>
                                        <p:cTn id="2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040"/>
            <a:ext cx="8596668" cy="1320800"/>
          </a:xfrm>
        </p:spPr>
        <p:txBody>
          <a:bodyPr/>
          <a:lstStyle/>
          <a:p>
            <a:r>
              <a:rPr lang="en-US" dirty="0" err="1"/>
              <a:t>Chương</a:t>
            </a:r>
            <a:r>
              <a:rPr lang="en-US" dirty="0"/>
              <a:t> II: XACML</a:t>
            </a:r>
            <a:br>
              <a:rPr lang="en-US" dirty="0"/>
            </a:br>
            <a:endParaRPr lang="en-US" dirty="0"/>
          </a:p>
        </p:txBody>
      </p:sp>
      <p:sp>
        <p:nvSpPr>
          <p:cNvPr id="3" name="TextBox 2"/>
          <p:cNvSpPr txBox="1"/>
          <p:nvPr/>
        </p:nvSpPr>
        <p:spPr>
          <a:xfrm>
            <a:off x="990600" y="952500"/>
            <a:ext cx="7401385" cy="369332"/>
          </a:xfrm>
          <a:prstGeom prst="rect">
            <a:avLst/>
          </a:prstGeom>
          <a:noFill/>
        </p:spPr>
        <p:txBody>
          <a:bodyPr wrap="none" rtlCol="0">
            <a:spAutoFit/>
          </a:bodyPr>
          <a:lstStyle/>
          <a:p>
            <a:r>
              <a:rPr lang="en-US" dirty="0" err="1" smtClean="0"/>
              <a:t>Những</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hiện</a:t>
            </a:r>
            <a:r>
              <a:rPr lang="en-US" dirty="0" smtClean="0"/>
              <a:t> </a:t>
            </a:r>
            <a:r>
              <a:rPr lang="en-US" dirty="0" err="1" smtClean="0"/>
              <a:t>tại</a:t>
            </a:r>
            <a:r>
              <a:rPr lang="en-US" dirty="0" smtClean="0"/>
              <a:t> </a:t>
            </a:r>
            <a:r>
              <a:rPr lang="en-US" dirty="0" err="1" smtClean="0"/>
              <a:t>đã</a:t>
            </a:r>
            <a:r>
              <a:rPr lang="en-US" dirty="0" smtClean="0"/>
              <a:t> </a:t>
            </a:r>
            <a:r>
              <a:rPr lang="en-US" dirty="0" err="1" smtClean="0"/>
              <a:t>hỗ</a:t>
            </a:r>
            <a:r>
              <a:rPr lang="en-US" dirty="0" smtClean="0"/>
              <a:t> </a:t>
            </a:r>
            <a:r>
              <a:rPr lang="en-US" dirty="0" err="1" smtClean="0"/>
              <a:t>trợ</a:t>
            </a:r>
            <a:r>
              <a:rPr lang="en-US" dirty="0" smtClean="0"/>
              <a:t> </a:t>
            </a:r>
            <a:r>
              <a:rPr lang="en-US" dirty="0" err="1" smtClean="0"/>
              <a:t>Xacml</a:t>
            </a:r>
            <a:r>
              <a:rPr lang="en-US" dirty="0" smtClean="0"/>
              <a:t> </a:t>
            </a:r>
            <a:r>
              <a:rPr lang="en-US" dirty="0" err="1" smtClean="0"/>
              <a:t>bao</a:t>
            </a:r>
            <a:r>
              <a:rPr lang="en-US" dirty="0" smtClean="0"/>
              <a:t> </a:t>
            </a:r>
            <a:r>
              <a:rPr lang="en-US" dirty="0" err="1" smtClean="0"/>
              <a:t>gồm</a:t>
            </a:r>
            <a:r>
              <a:rPr lang="en-US" dirty="0" smtClean="0"/>
              <a:t> </a:t>
            </a:r>
            <a:r>
              <a:rPr lang="en-US" dirty="0" err="1" smtClean="0"/>
              <a:t>những</a:t>
            </a:r>
            <a:r>
              <a:rPr lang="en-US" dirty="0" smtClean="0"/>
              <a:t> tool </a:t>
            </a:r>
            <a:r>
              <a:rPr lang="en-US" dirty="0" err="1" smtClean="0"/>
              <a:t>sau</a:t>
            </a:r>
            <a:r>
              <a:rPr lang="en-US" dirty="0" smtClean="0"/>
              <a:t> </a:t>
            </a:r>
            <a:r>
              <a:rPr lang="en-US" dirty="0" err="1" smtClean="0"/>
              <a:t>đây</a:t>
            </a:r>
            <a:r>
              <a:rPr lang="en-US" dirty="0" smtClean="0"/>
              <a:t>:</a:t>
            </a:r>
            <a:endParaRPr lang="en-US" dirty="0"/>
          </a:p>
        </p:txBody>
      </p:sp>
      <p:sp>
        <p:nvSpPr>
          <p:cNvPr id="4" name="TextBox 3"/>
          <p:cNvSpPr txBox="1"/>
          <p:nvPr/>
        </p:nvSpPr>
        <p:spPr>
          <a:xfrm>
            <a:off x="1936376" y="1972235"/>
            <a:ext cx="2719014" cy="369332"/>
          </a:xfrm>
          <a:prstGeom prst="rect">
            <a:avLst/>
          </a:prstGeom>
          <a:noFill/>
        </p:spPr>
        <p:txBody>
          <a:bodyPr wrap="none" rtlCol="0">
            <a:spAutoFit/>
          </a:bodyPr>
          <a:lstStyle/>
          <a:p>
            <a:r>
              <a:rPr lang="en-US" dirty="0" err="1" smtClean="0"/>
              <a:t>Balana</a:t>
            </a:r>
            <a:r>
              <a:rPr lang="en-US" dirty="0" smtClean="0"/>
              <a:t> : </a:t>
            </a:r>
            <a:r>
              <a:rPr lang="en-US" dirty="0" err="1" smtClean="0"/>
              <a:t>Xacml</a:t>
            </a:r>
            <a:r>
              <a:rPr lang="en-US" dirty="0" smtClean="0"/>
              <a:t> version 3</a:t>
            </a:r>
            <a:endParaRPr lang="en-US" dirty="0"/>
          </a:p>
        </p:txBody>
      </p:sp>
      <p:sp>
        <p:nvSpPr>
          <p:cNvPr id="5" name="Rectangle 4"/>
          <p:cNvSpPr/>
          <p:nvPr/>
        </p:nvSpPr>
        <p:spPr>
          <a:xfrm>
            <a:off x="1972278" y="3353261"/>
            <a:ext cx="2829621" cy="369332"/>
          </a:xfrm>
          <a:prstGeom prst="rect">
            <a:avLst/>
          </a:prstGeom>
        </p:spPr>
        <p:txBody>
          <a:bodyPr wrap="none">
            <a:spAutoFit/>
          </a:bodyPr>
          <a:lstStyle/>
          <a:p>
            <a:r>
              <a:rPr lang="en-US" dirty="0" err="1" smtClean="0"/>
              <a:t>xEngine</a:t>
            </a:r>
            <a:r>
              <a:rPr lang="en-US" dirty="0"/>
              <a:t> </a:t>
            </a:r>
            <a:r>
              <a:rPr lang="en-US" dirty="0" smtClean="0"/>
              <a:t>: </a:t>
            </a:r>
            <a:r>
              <a:rPr lang="en-US" dirty="0" err="1" smtClean="0"/>
              <a:t>Xacml</a:t>
            </a:r>
            <a:r>
              <a:rPr lang="en-US" dirty="0" smtClean="0"/>
              <a:t> version 1</a:t>
            </a:r>
            <a:endParaRPr lang="en-US" dirty="0"/>
          </a:p>
        </p:txBody>
      </p:sp>
      <p:sp>
        <p:nvSpPr>
          <p:cNvPr id="6" name="Rectangle 5"/>
          <p:cNvSpPr/>
          <p:nvPr/>
        </p:nvSpPr>
        <p:spPr>
          <a:xfrm>
            <a:off x="1973659" y="2640137"/>
            <a:ext cx="2324675" cy="369332"/>
          </a:xfrm>
          <a:prstGeom prst="rect">
            <a:avLst/>
          </a:prstGeom>
        </p:spPr>
        <p:txBody>
          <a:bodyPr wrap="none">
            <a:spAutoFit/>
          </a:bodyPr>
          <a:lstStyle/>
          <a:p>
            <a:r>
              <a:rPr lang="en-US" dirty="0" err="1" smtClean="0"/>
              <a:t>Sne</a:t>
            </a:r>
            <a:r>
              <a:rPr lang="en-US" dirty="0" smtClean="0"/>
              <a:t>: </a:t>
            </a:r>
            <a:r>
              <a:rPr lang="en-US" dirty="0" err="1" smtClean="0"/>
              <a:t>Xacml</a:t>
            </a:r>
            <a:r>
              <a:rPr lang="en-US" dirty="0" smtClean="0"/>
              <a:t> version 3</a:t>
            </a:r>
            <a:endParaRPr lang="en-US" dirty="0"/>
          </a:p>
        </p:txBody>
      </p:sp>
      <p:sp>
        <p:nvSpPr>
          <p:cNvPr id="7" name="Rectangle 6"/>
          <p:cNvSpPr/>
          <p:nvPr/>
        </p:nvSpPr>
        <p:spPr>
          <a:xfrm>
            <a:off x="1936376" y="4003664"/>
            <a:ext cx="2991525" cy="369332"/>
          </a:xfrm>
          <a:prstGeom prst="rect">
            <a:avLst/>
          </a:prstGeom>
        </p:spPr>
        <p:txBody>
          <a:bodyPr wrap="none">
            <a:spAutoFit/>
          </a:bodyPr>
          <a:lstStyle/>
          <a:p>
            <a:r>
              <a:rPr lang="en-US" dirty="0" smtClean="0"/>
              <a:t>Sun </a:t>
            </a:r>
            <a:r>
              <a:rPr lang="en-US" dirty="0" err="1" smtClean="0"/>
              <a:t>xacml</a:t>
            </a:r>
            <a:r>
              <a:rPr lang="en-US" dirty="0" smtClean="0"/>
              <a:t>: </a:t>
            </a:r>
            <a:r>
              <a:rPr lang="en-US" dirty="0" err="1" smtClean="0"/>
              <a:t>xacml</a:t>
            </a:r>
            <a:r>
              <a:rPr lang="en-US" dirty="0" smtClean="0"/>
              <a:t> version 1</a:t>
            </a:r>
            <a:endParaRPr lang="en-US" dirty="0"/>
          </a:p>
        </p:txBody>
      </p:sp>
      <p:sp>
        <p:nvSpPr>
          <p:cNvPr id="8" name="TextBox 7"/>
          <p:cNvSpPr txBox="1"/>
          <p:nvPr/>
        </p:nvSpPr>
        <p:spPr>
          <a:xfrm>
            <a:off x="1255059" y="5540188"/>
            <a:ext cx="5585183" cy="369332"/>
          </a:xfrm>
          <a:prstGeom prst="rect">
            <a:avLst/>
          </a:prstGeom>
          <a:noFill/>
        </p:spPr>
        <p:txBody>
          <a:bodyPr wrap="none" rtlCol="0">
            <a:spAutoFit/>
          </a:bodyPr>
          <a:lstStyle/>
          <a:p>
            <a:r>
              <a:rPr lang="en-US" dirty="0" err="1" smtClean="0"/>
              <a:t>Nhưng</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của</a:t>
            </a:r>
            <a:r>
              <a:rPr lang="en-US" dirty="0" smtClean="0"/>
              <a:t> </a:t>
            </a:r>
            <a:r>
              <a:rPr lang="en-US" dirty="0" err="1" smtClean="0"/>
              <a:t>em</a:t>
            </a:r>
            <a:r>
              <a:rPr lang="en-US" dirty="0" smtClean="0"/>
              <a:t>, </a:t>
            </a:r>
            <a:r>
              <a:rPr lang="en-US" dirty="0" err="1" smtClean="0"/>
              <a:t>em</a:t>
            </a:r>
            <a:r>
              <a:rPr lang="en-US" dirty="0" smtClean="0"/>
              <a:t> </a:t>
            </a:r>
            <a:r>
              <a:rPr lang="en-US" dirty="0" err="1" smtClean="0"/>
              <a:t>hỗ</a:t>
            </a:r>
            <a:r>
              <a:rPr lang="en-US" dirty="0" smtClean="0"/>
              <a:t> </a:t>
            </a:r>
            <a:r>
              <a:rPr lang="en-US" dirty="0" err="1" smtClean="0"/>
              <a:t>trợ</a:t>
            </a:r>
            <a:r>
              <a:rPr lang="en-US" dirty="0" smtClean="0"/>
              <a:t> </a:t>
            </a:r>
            <a:r>
              <a:rPr lang="en-US" dirty="0" err="1" smtClean="0"/>
              <a:t>trên</a:t>
            </a:r>
            <a:r>
              <a:rPr lang="en-US" dirty="0" smtClean="0"/>
              <a:t> </a:t>
            </a:r>
            <a:r>
              <a:rPr lang="en-US" dirty="0" err="1" smtClean="0"/>
              <a:t>cả</a:t>
            </a:r>
            <a:r>
              <a:rPr lang="en-US" dirty="0" smtClean="0"/>
              <a:t> 2 version</a:t>
            </a:r>
            <a:endParaRPr lang="en-US" dirty="0"/>
          </a:p>
        </p:txBody>
      </p:sp>
    </p:spTree>
    <p:extLst>
      <p:ext uri="{BB962C8B-B14F-4D97-AF65-F5344CB8AC3E}">
        <p14:creationId xmlns:p14="http://schemas.microsoft.com/office/powerpoint/2010/main" val="251449202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circle(in)">
                                      <p:cBhvr>
                                        <p:cTn id="23" dur="2000"/>
                                        <p:tgtEl>
                                          <p:spTgt spid="6">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circle(in)">
                                      <p:cBhvr>
                                        <p:cTn id="39"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734096"/>
          </a:xfrm>
        </p:spPr>
        <p:txBody>
          <a:bodyPr>
            <a:normAutofit fontScale="90000"/>
          </a:bodyPr>
          <a:lstStyle/>
          <a:p>
            <a:r>
              <a:rPr lang="en-US" dirty="0" err="1" smtClean="0"/>
              <a:t>Chương</a:t>
            </a:r>
            <a:r>
              <a:rPr lang="en-US" dirty="0" smtClean="0"/>
              <a:t> II: XACML</a:t>
            </a:r>
            <a:br>
              <a:rPr lang="en-US" dirty="0" smtClean="0"/>
            </a:br>
            <a:endParaRPr lang="en-US" dirty="0"/>
          </a:p>
        </p:txBody>
      </p:sp>
      <p:sp>
        <p:nvSpPr>
          <p:cNvPr id="4" name="Rectangle 3"/>
          <p:cNvSpPr/>
          <p:nvPr/>
        </p:nvSpPr>
        <p:spPr>
          <a:xfrm>
            <a:off x="735179" y="1801436"/>
            <a:ext cx="7126310" cy="369332"/>
          </a:xfrm>
          <a:prstGeom prst="rect">
            <a:avLst/>
          </a:prstGeom>
        </p:spPr>
        <p:txBody>
          <a:bodyPr wrap="square">
            <a:spAutoFit/>
          </a:bodyPr>
          <a:lstStyle/>
          <a:p>
            <a:r>
              <a:rPr lang="en-US" dirty="0"/>
              <a:t>- </a:t>
            </a:r>
            <a:r>
              <a:rPr lang="vi-VN" dirty="0"/>
              <a:t>JSON là một định dạng trao đổi dữ liệu độc lập, tương tự như XML</a:t>
            </a:r>
          </a:p>
        </p:txBody>
      </p:sp>
      <p:sp>
        <p:nvSpPr>
          <p:cNvPr id="5" name="Rectangle 4"/>
          <p:cNvSpPr/>
          <p:nvPr/>
        </p:nvSpPr>
        <p:spPr>
          <a:xfrm>
            <a:off x="804219" y="2551270"/>
            <a:ext cx="6096000" cy="923330"/>
          </a:xfrm>
          <a:prstGeom prst="rect">
            <a:avLst/>
          </a:prstGeom>
        </p:spPr>
        <p:txBody>
          <a:bodyPr>
            <a:spAutoFit/>
          </a:bodyPr>
          <a:lstStyle/>
          <a:p>
            <a:r>
              <a:rPr lang="vi-VN" dirty="0"/>
              <a:t>Cấu trúc của JSON dựa trên các cặp khóa / giá trị</a:t>
            </a:r>
          </a:p>
          <a:p>
            <a:r>
              <a:rPr lang="vi-VN" dirty="0"/>
              <a:t>  - Khóa là một chuỗi</a:t>
            </a:r>
          </a:p>
          <a:p>
            <a:r>
              <a:rPr lang="vi-VN" dirty="0"/>
              <a:t>- Giá trị có thể là chuỗi số, boolean hoặc giá trị đối tượng</a:t>
            </a:r>
          </a:p>
        </p:txBody>
      </p:sp>
      <p:sp>
        <p:nvSpPr>
          <p:cNvPr id="6" name="Rectangle 5"/>
          <p:cNvSpPr/>
          <p:nvPr/>
        </p:nvSpPr>
        <p:spPr>
          <a:xfrm>
            <a:off x="804219" y="3855102"/>
            <a:ext cx="8581623" cy="923330"/>
          </a:xfrm>
          <a:prstGeom prst="rect">
            <a:avLst/>
          </a:prstGeom>
        </p:spPr>
        <p:txBody>
          <a:bodyPr wrap="square">
            <a:spAutoFit/>
          </a:bodyPr>
          <a:lstStyle/>
          <a:p>
            <a:r>
              <a:rPr lang="vi-VN" dirty="0"/>
              <a:t>Do cấu trúc cơ bản của json, thật dễ dàng để đọc và ghi vào hashMapDomain, HashMapRequest, từ đó tạo ra hashMapNegVaule. Khi có hashMap đầy đủ, soucre sẽ tạo một </a:t>
            </a:r>
            <a:r>
              <a:rPr lang="vi-VN" dirty="0" smtClean="0"/>
              <a:t> </a:t>
            </a:r>
            <a:r>
              <a:rPr lang="en-US" dirty="0"/>
              <a:t>q</a:t>
            </a:r>
            <a:r>
              <a:rPr lang="vi-VN" dirty="0" smtClean="0"/>
              <a:t>uery </a:t>
            </a:r>
            <a:r>
              <a:rPr lang="vi-VN" dirty="0"/>
              <a:t>và sau đó tạo ra một phản hồi</a:t>
            </a:r>
            <a:endParaRPr lang="en-US" dirty="0"/>
          </a:p>
        </p:txBody>
      </p:sp>
      <p:sp>
        <p:nvSpPr>
          <p:cNvPr id="3" name="Rectangle 2"/>
          <p:cNvSpPr/>
          <p:nvPr/>
        </p:nvSpPr>
        <p:spPr>
          <a:xfrm>
            <a:off x="225869" y="1102483"/>
            <a:ext cx="1912703" cy="369332"/>
          </a:xfrm>
          <a:prstGeom prst="rect">
            <a:avLst/>
          </a:prstGeom>
        </p:spPr>
        <p:txBody>
          <a:bodyPr wrap="none">
            <a:spAutoFit/>
          </a:bodyPr>
          <a:lstStyle/>
          <a:p>
            <a:r>
              <a:rPr lang="en-US" dirty="0"/>
              <a:t>5.Hướng </a:t>
            </a:r>
            <a:r>
              <a:rPr lang="en-US" dirty="0" err="1"/>
              <a:t>tới</a:t>
            </a:r>
            <a:r>
              <a:rPr lang="en-US" dirty="0"/>
              <a:t> </a:t>
            </a:r>
            <a:r>
              <a:rPr lang="en-US" dirty="0" err="1"/>
              <a:t>json</a:t>
            </a:r>
            <a:endParaRPr lang="en-US" dirty="0"/>
          </a:p>
        </p:txBody>
      </p:sp>
    </p:spTree>
    <p:extLst>
      <p:ext uri="{BB962C8B-B14F-4D97-AF65-F5344CB8AC3E}">
        <p14:creationId xmlns:p14="http://schemas.microsoft.com/office/powerpoint/2010/main" val="373090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dirty="0" err="1" smtClean="0"/>
              <a:t>Chương</a:t>
            </a:r>
            <a:r>
              <a:rPr lang="en-US" dirty="0" smtClean="0"/>
              <a:t> IV: ALFA</a:t>
            </a:r>
            <a:endParaRPr lang="en-US" dirty="0"/>
          </a:p>
        </p:txBody>
      </p:sp>
      <p:sp>
        <p:nvSpPr>
          <p:cNvPr id="3" name="Rectangle 2"/>
          <p:cNvSpPr/>
          <p:nvPr/>
        </p:nvSpPr>
        <p:spPr>
          <a:xfrm>
            <a:off x="528430" y="1442506"/>
            <a:ext cx="8068237" cy="646331"/>
          </a:xfrm>
          <a:prstGeom prst="rect">
            <a:avLst/>
          </a:prstGeom>
        </p:spPr>
        <p:txBody>
          <a:bodyPr wrap="square">
            <a:spAutoFit/>
          </a:bodyPr>
          <a:lstStyle/>
          <a:p>
            <a:pPr marL="342900" marR="0" lvl="0" indent="-342900" algn="just" fontAlgn="base">
              <a:spcBef>
                <a:spcPts val="0"/>
              </a:spcBef>
              <a:spcAft>
                <a:spcPts val="0"/>
              </a:spcAft>
              <a:buFont typeface="Symbol" panose="05050102010706020507" pitchFamily="18" charset="2"/>
              <a:buChar char=""/>
            </a:pPr>
            <a:r>
              <a:rPr lang="en-US" dirty="0">
                <a:solidFill>
                  <a:srgbClr val="000000"/>
                </a:solidFill>
                <a:latin typeface="Times New Roman" panose="02020603050405020304" pitchFamily="18" charset="0"/>
                <a:ea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rPr>
              <a:t>Nhà</a:t>
            </a:r>
            <a:r>
              <a:rPr lang="en-US" dirty="0">
                <a:solidFill>
                  <a:srgbClr val="000000"/>
                </a:solidFill>
                <a:latin typeface="Times New Roman" panose="02020603050405020304" pitchFamily="18" charset="0"/>
                <a:ea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rPr>
              <a:t>nghiên</a:t>
            </a:r>
            <a:r>
              <a:rPr lang="en-US" dirty="0">
                <a:solidFill>
                  <a:srgbClr val="000000"/>
                </a:solidFill>
                <a:latin typeface="Times New Roman" panose="02020603050405020304" pitchFamily="18" charset="0"/>
                <a:ea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rPr>
              <a:t>cứu</a:t>
            </a:r>
            <a:r>
              <a:rPr lang="en-US" dirty="0">
                <a:solidFill>
                  <a:srgbClr val="000000"/>
                </a:solidFill>
                <a:latin typeface="Times New Roman" panose="02020603050405020304" pitchFamily="18" charset="0"/>
                <a:ea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rPr>
              <a:t>Axiomatics</a:t>
            </a:r>
            <a:r>
              <a:rPr lang="en-US" dirty="0">
                <a:solidFill>
                  <a:srgbClr val="000000"/>
                </a:solidFill>
                <a:latin typeface="Times New Roman" panose="02020603050405020304" pitchFamily="18" charset="0"/>
                <a:ea typeface="Times New Roman" panose="02020603050405020304" pitchFamily="18" charset="0"/>
              </a:rPr>
              <a:t>, Pablo </a:t>
            </a:r>
            <a:r>
              <a:rPr lang="en-US" dirty="0" err="1">
                <a:solidFill>
                  <a:srgbClr val="000000"/>
                </a:solidFill>
                <a:latin typeface="Times New Roman" panose="02020603050405020304" pitchFamily="18" charset="0"/>
                <a:ea typeface="Times New Roman" panose="02020603050405020304" pitchFamily="18" charset="0"/>
              </a:rPr>
              <a:t>Giambiagi</a:t>
            </a:r>
            <a:r>
              <a:rPr lang="en-US" dirty="0">
                <a:solidFill>
                  <a:srgbClr val="000000"/>
                </a:solidFill>
                <a:latin typeface="Times New Roman" panose="02020603050405020304" pitchFamily="18" charset="0"/>
                <a:ea typeface="Times New Roman" panose="02020603050405020304" pitchFamily="18" charset="0"/>
              </a:rPr>
              <a:t>, do </a:t>
            </a:r>
            <a:r>
              <a:rPr lang="en-US" dirty="0" err="1">
                <a:solidFill>
                  <a:srgbClr val="000000"/>
                </a:solidFill>
                <a:latin typeface="Times New Roman" panose="02020603050405020304" pitchFamily="18" charset="0"/>
                <a:ea typeface="Times New Roman" panose="02020603050405020304" pitchFamily="18" charset="0"/>
              </a:rPr>
              <a:t>đó</a:t>
            </a:r>
            <a:r>
              <a:rPr lang="en-US" dirty="0">
                <a:solidFill>
                  <a:srgbClr val="000000"/>
                </a:solidFill>
                <a:latin typeface="Times New Roman" panose="02020603050405020304" pitchFamily="18" charset="0"/>
                <a:ea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rPr>
              <a:t>thiết</a:t>
            </a:r>
            <a:r>
              <a:rPr lang="en-US" dirty="0">
                <a:solidFill>
                  <a:srgbClr val="000000"/>
                </a:solidFill>
                <a:latin typeface="Times New Roman" panose="02020603050405020304" pitchFamily="18" charset="0"/>
                <a:ea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rPr>
              <a:t>kế</a:t>
            </a:r>
            <a:r>
              <a:rPr lang="en-US" dirty="0">
                <a:solidFill>
                  <a:srgbClr val="000000"/>
                </a:solidFill>
                <a:latin typeface="Times New Roman" panose="02020603050405020304" pitchFamily="18" charset="0"/>
                <a:ea typeface="Times New Roman" panose="02020603050405020304" pitchFamily="18" charset="0"/>
              </a:rPr>
              <a:t> ALFA, </a:t>
            </a:r>
            <a:r>
              <a:rPr lang="en-US" dirty="0" err="1">
                <a:solidFill>
                  <a:srgbClr val="000000"/>
                </a:solidFill>
                <a:latin typeface="Times New Roman" panose="02020603050405020304" pitchFamily="18" charset="0"/>
                <a:ea typeface="Times New Roman" panose="02020603050405020304" pitchFamily="18" charset="0"/>
              </a:rPr>
              <a:t>Ngôn</a:t>
            </a:r>
            <a:r>
              <a:rPr lang="en-US" dirty="0">
                <a:solidFill>
                  <a:srgbClr val="000000"/>
                </a:solidFill>
                <a:latin typeface="Times New Roman" panose="02020603050405020304" pitchFamily="18" charset="0"/>
                <a:ea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rPr>
              <a:t>ngữ</a:t>
            </a:r>
            <a:r>
              <a:rPr lang="en-US" dirty="0">
                <a:solidFill>
                  <a:srgbClr val="000000"/>
                </a:solidFill>
                <a:latin typeface="Times New Roman" panose="02020603050405020304" pitchFamily="18" charset="0"/>
                <a:ea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rPr>
              <a:t>Axiomatics</a:t>
            </a:r>
            <a:r>
              <a:rPr lang="en-US" dirty="0">
                <a:solidFill>
                  <a:srgbClr val="000000"/>
                </a:solidFill>
                <a:latin typeface="Times New Roman" panose="02020603050405020304" pitchFamily="18" charset="0"/>
                <a:ea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rPr>
              <a:t>cho</a:t>
            </a:r>
            <a:r>
              <a:rPr lang="en-US" dirty="0">
                <a:solidFill>
                  <a:srgbClr val="000000"/>
                </a:solidFill>
                <a:latin typeface="Times New Roman" panose="02020603050405020304" pitchFamily="18" charset="0"/>
                <a:ea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rPr>
              <a:t>phép</a:t>
            </a:r>
            <a:r>
              <a:rPr lang="en-US" dirty="0" smtClean="0">
                <a:solidFill>
                  <a:srgbClr val="000000"/>
                </a:solidFill>
                <a:latin typeface="Times New Roman" panose="02020603050405020304" pitchFamily="18" charset="0"/>
                <a:ea typeface="Times New Roman" panose="02020603050405020304" pitchFamily="18" charset="0"/>
              </a:rPr>
              <a:t>.</a:t>
            </a:r>
            <a:endParaRPr lang="en-US" sz="1600" dirty="0">
              <a:latin typeface="Times New Roman" panose="02020603050405020304" pitchFamily="18" charset="0"/>
              <a:ea typeface="Times New Roman" panose="02020603050405020304" pitchFamily="18" charset="0"/>
            </a:endParaRPr>
          </a:p>
        </p:txBody>
      </p:sp>
      <p:sp>
        <p:nvSpPr>
          <p:cNvPr id="4" name="TextBox 3"/>
          <p:cNvSpPr txBox="1"/>
          <p:nvPr/>
        </p:nvSpPr>
        <p:spPr>
          <a:xfrm>
            <a:off x="353358" y="584805"/>
            <a:ext cx="1476686" cy="369332"/>
          </a:xfrm>
          <a:prstGeom prst="rect">
            <a:avLst/>
          </a:prstGeom>
          <a:noFill/>
        </p:spPr>
        <p:txBody>
          <a:bodyPr wrap="none" rtlCol="0">
            <a:spAutoFit/>
          </a:bodyPr>
          <a:lstStyle/>
          <a:p>
            <a:r>
              <a:rPr lang="en-US" dirty="0" smtClean="0"/>
              <a:t>1. </a:t>
            </a:r>
            <a:r>
              <a:rPr lang="en-US" dirty="0" err="1" smtClean="0"/>
              <a:t>Khái</a:t>
            </a:r>
            <a:r>
              <a:rPr lang="en-US" dirty="0" smtClean="0"/>
              <a:t> </a:t>
            </a:r>
            <a:r>
              <a:rPr lang="en-US" dirty="0" err="1" smtClean="0"/>
              <a:t>niệm</a:t>
            </a:r>
            <a:endParaRPr lang="en-US" dirty="0"/>
          </a:p>
        </p:txBody>
      </p:sp>
      <p:sp>
        <p:nvSpPr>
          <p:cNvPr id="5" name="Rectangle 4"/>
          <p:cNvSpPr/>
          <p:nvPr/>
        </p:nvSpPr>
        <p:spPr>
          <a:xfrm>
            <a:off x="528430" y="2497603"/>
            <a:ext cx="8068237" cy="646331"/>
          </a:xfrm>
          <a:prstGeom prst="rect">
            <a:avLst/>
          </a:prstGeom>
        </p:spPr>
        <p:txBody>
          <a:bodyPr wrap="square">
            <a:spAutoFit/>
          </a:bodyPr>
          <a:lstStyle/>
          <a:p>
            <a:pPr marL="342900" marR="0" lvl="0" indent="-342900" algn="just" fontAlgn="base">
              <a:spcBef>
                <a:spcPts val="0"/>
              </a:spcBef>
              <a:spcAft>
                <a:spcPts val="0"/>
              </a:spcAft>
              <a:buFont typeface="Symbol" panose="05050102010706020507" pitchFamily="18" charset="2"/>
              <a:buChar char=""/>
            </a:pPr>
            <a:r>
              <a:rPr lang="en-US" dirty="0">
                <a:solidFill>
                  <a:srgbClr val="000000"/>
                </a:solidFill>
                <a:latin typeface="Times New Roman" panose="02020603050405020304" pitchFamily="18" charset="0"/>
                <a:ea typeface="Times New Roman" panose="02020603050405020304" pitchFamily="18" charset="0"/>
              </a:rPr>
              <a:t>ALFA </a:t>
            </a:r>
            <a:r>
              <a:rPr lang="en-US" dirty="0" err="1">
                <a:solidFill>
                  <a:srgbClr val="000000"/>
                </a:solidFill>
                <a:latin typeface="Times New Roman" panose="02020603050405020304" pitchFamily="18" charset="0"/>
                <a:ea typeface="Times New Roman" panose="02020603050405020304" pitchFamily="18" charset="0"/>
              </a:rPr>
              <a:t>ánh</a:t>
            </a:r>
            <a:r>
              <a:rPr lang="en-US" dirty="0">
                <a:solidFill>
                  <a:srgbClr val="000000"/>
                </a:solidFill>
                <a:latin typeface="Times New Roman" panose="02020603050405020304" pitchFamily="18" charset="0"/>
                <a:ea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rPr>
              <a:t>xạ</a:t>
            </a:r>
            <a:r>
              <a:rPr lang="en-US" dirty="0">
                <a:solidFill>
                  <a:srgbClr val="000000"/>
                </a:solidFill>
                <a:latin typeface="Times New Roman" panose="02020603050405020304" pitchFamily="18" charset="0"/>
                <a:ea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rPr>
              <a:t>trực</a:t>
            </a:r>
            <a:r>
              <a:rPr lang="en-US" dirty="0">
                <a:solidFill>
                  <a:srgbClr val="000000"/>
                </a:solidFill>
                <a:latin typeface="Times New Roman" panose="02020603050405020304" pitchFamily="18" charset="0"/>
                <a:ea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rPr>
              <a:t>tiếp</a:t>
            </a:r>
            <a:r>
              <a:rPr lang="en-US" dirty="0">
                <a:solidFill>
                  <a:srgbClr val="000000"/>
                </a:solidFill>
                <a:latin typeface="Times New Roman" panose="02020603050405020304" pitchFamily="18" charset="0"/>
                <a:ea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rPr>
              <a:t>vào</a:t>
            </a:r>
            <a:r>
              <a:rPr lang="en-US" dirty="0">
                <a:solidFill>
                  <a:srgbClr val="000000"/>
                </a:solidFill>
                <a:latin typeface="Times New Roman" panose="02020603050405020304" pitchFamily="18" charset="0"/>
                <a:ea typeface="Times New Roman" panose="02020603050405020304" pitchFamily="18" charset="0"/>
              </a:rPr>
              <a:t> XACML. ALFA </a:t>
            </a:r>
            <a:r>
              <a:rPr lang="en-US" dirty="0" err="1">
                <a:solidFill>
                  <a:srgbClr val="000000"/>
                </a:solidFill>
                <a:latin typeface="Times New Roman" panose="02020603050405020304" pitchFamily="18" charset="0"/>
                <a:ea typeface="Times New Roman" panose="02020603050405020304" pitchFamily="18" charset="0"/>
              </a:rPr>
              <a:t>chứa</a:t>
            </a:r>
            <a:r>
              <a:rPr lang="en-US" dirty="0">
                <a:solidFill>
                  <a:srgbClr val="000000"/>
                </a:solidFill>
                <a:latin typeface="Times New Roman" panose="02020603050405020304" pitchFamily="18" charset="0"/>
                <a:ea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rPr>
              <a:t>các</a:t>
            </a:r>
            <a:r>
              <a:rPr lang="en-US" dirty="0">
                <a:solidFill>
                  <a:srgbClr val="000000"/>
                </a:solidFill>
                <a:latin typeface="Times New Roman" panose="02020603050405020304" pitchFamily="18" charset="0"/>
                <a:ea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rPr>
              <a:t>phần</a:t>
            </a:r>
            <a:r>
              <a:rPr lang="en-US" dirty="0">
                <a:solidFill>
                  <a:srgbClr val="000000"/>
                </a:solidFill>
                <a:latin typeface="Times New Roman" panose="02020603050405020304" pitchFamily="18" charset="0"/>
                <a:ea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rPr>
              <a:t>tử</a:t>
            </a:r>
            <a:r>
              <a:rPr lang="en-US" dirty="0">
                <a:solidFill>
                  <a:srgbClr val="000000"/>
                </a:solidFill>
                <a:latin typeface="Times New Roman" panose="02020603050405020304" pitchFamily="18" charset="0"/>
                <a:ea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rPr>
              <a:t>cấu</a:t>
            </a:r>
            <a:r>
              <a:rPr lang="en-US" dirty="0">
                <a:solidFill>
                  <a:srgbClr val="000000"/>
                </a:solidFill>
                <a:latin typeface="Times New Roman" panose="02020603050405020304" pitchFamily="18" charset="0"/>
                <a:ea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rPr>
              <a:t>trúc</a:t>
            </a:r>
            <a:r>
              <a:rPr lang="en-US" dirty="0">
                <a:solidFill>
                  <a:srgbClr val="000000"/>
                </a:solidFill>
                <a:latin typeface="Times New Roman" panose="02020603050405020304" pitchFamily="18" charset="0"/>
                <a:ea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rPr>
              <a:t>giống</a:t>
            </a:r>
            <a:r>
              <a:rPr lang="en-US" dirty="0">
                <a:solidFill>
                  <a:srgbClr val="000000"/>
                </a:solidFill>
                <a:latin typeface="Times New Roman" panose="02020603050405020304" pitchFamily="18" charset="0"/>
                <a:ea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rPr>
              <a:t>như</a:t>
            </a:r>
            <a:r>
              <a:rPr lang="en-US" dirty="0">
                <a:solidFill>
                  <a:srgbClr val="000000"/>
                </a:solidFill>
                <a:latin typeface="Times New Roman" panose="02020603050405020304" pitchFamily="18" charset="0"/>
                <a:ea typeface="Times New Roman" panose="02020603050405020304" pitchFamily="18" charset="0"/>
              </a:rPr>
              <a:t> XACML, </a:t>
            </a:r>
            <a:r>
              <a:rPr lang="en-US" dirty="0" err="1">
                <a:solidFill>
                  <a:srgbClr val="000000"/>
                </a:solidFill>
                <a:latin typeface="Times New Roman" panose="02020603050405020304" pitchFamily="18" charset="0"/>
                <a:ea typeface="Times New Roman" panose="02020603050405020304" pitchFamily="18" charset="0"/>
              </a:rPr>
              <a:t>ví</a:t>
            </a:r>
            <a:r>
              <a:rPr lang="en-US" dirty="0">
                <a:solidFill>
                  <a:srgbClr val="000000"/>
                </a:solidFill>
                <a:latin typeface="Times New Roman" panose="02020603050405020304" pitchFamily="18" charset="0"/>
                <a:ea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rPr>
              <a:t>dụ</a:t>
            </a:r>
            <a:r>
              <a:rPr lang="en-US" dirty="0">
                <a:solidFill>
                  <a:srgbClr val="000000"/>
                </a:solidFill>
                <a:latin typeface="Times New Roman" panose="02020603050405020304" pitchFamily="18" charset="0"/>
                <a:ea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rPr>
              <a:t>như</a:t>
            </a:r>
            <a:r>
              <a:rPr lang="en-US" dirty="0">
                <a:solidFill>
                  <a:srgbClr val="000000"/>
                </a:solidFill>
                <a:latin typeface="Times New Roman" panose="02020603050405020304" pitchFamily="18" charset="0"/>
                <a:ea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rPr>
              <a:t>PolicySet</a:t>
            </a:r>
            <a:r>
              <a:rPr lang="en-US" dirty="0">
                <a:solidFill>
                  <a:srgbClr val="000000"/>
                </a:solidFill>
                <a:latin typeface="Times New Roman" panose="02020603050405020304" pitchFamily="18" charset="0"/>
                <a:ea typeface="Times New Roman" panose="02020603050405020304" pitchFamily="18" charset="0"/>
              </a:rPr>
              <a:t>, Policy </a:t>
            </a:r>
            <a:r>
              <a:rPr lang="en-US" dirty="0" err="1">
                <a:solidFill>
                  <a:srgbClr val="000000"/>
                </a:solidFill>
                <a:latin typeface="Times New Roman" panose="02020603050405020304" pitchFamily="18" charset="0"/>
                <a:ea typeface="Times New Roman" panose="02020603050405020304" pitchFamily="18" charset="0"/>
              </a:rPr>
              <a:t>và</a:t>
            </a:r>
            <a:r>
              <a:rPr lang="en-US" dirty="0">
                <a:solidFill>
                  <a:srgbClr val="000000"/>
                </a:solidFill>
                <a:latin typeface="Times New Roman" panose="02020603050405020304" pitchFamily="18" charset="0"/>
                <a:ea typeface="Times New Roman" panose="02020603050405020304" pitchFamily="18" charset="0"/>
              </a:rPr>
              <a:t> Rule</a:t>
            </a:r>
            <a:endParaRPr lang="en-US" sz="16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5690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arn(inVertic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arn(inVertic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9647"/>
            <a:ext cx="8596668" cy="1320800"/>
          </a:xfrm>
        </p:spPr>
        <p:txBody>
          <a:bodyPr/>
          <a:lstStyle/>
          <a:p>
            <a:r>
              <a:rPr lang="en-US" dirty="0" err="1"/>
              <a:t>Chương</a:t>
            </a:r>
            <a:r>
              <a:rPr lang="en-US" dirty="0"/>
              <a:t> IV: ALFA</a:t>
            </a:r>
          </a:p>
        </p:txBody>
      </p:sp>
      <p:sp>
        <p:nvSpPr>
          <p:cNvPr id="7" name="Rectangle 2"/>
          <p:cNvSpPr>
            <a:spLocks noChangeArrowheads="1"/>
          </p:cNvSpPr>
          <p:nvPr/>
        </p:nvSpPr>
        <p:spPr bwMode="auto">
          <a:xfrm>
            <a:off x="288450" y="1577621"/>
            <a:ext cx="8731624" cy="8002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69619"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smtClean="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P</a:t>
            </a:r>
            <a:r>
              <a:rPr kumimoji="0" lang="vi-VN" altLang="en-US" sz="1300" b="0" i="0" u="none" strike="noStrike" cap="none" normalizeH="0" baseline="0" dirty="0" smtClean="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olicyset là tập hợp các policy</a:t>
            </a:r>
            <a:r>
              <a:rPr kumimoji="0" lang="en-US" altLang="en-US" sz="1300" b="0" i="0" u="none" strike="noStrike" cap="none" normalizeH="0" baseline="0" dirty="0" smtClean="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vi-VN" altLang="en-US" sz="1300" b="0" i="0" u="none" strike="noStrike" cap="none" normalizeH="0" baseline="0" dirty="0" smtClean="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hoặc các policyset khác. Một bộ chính sách được khai báo với từ khóa policyset</a:t>
            </a:r>
            <a:r>
              <a:rPr kumimoji="0" lang="vi-VN" altLang="en-US" sz="1000" b="0" i="0" u="none" strike="noStrike" cap="none" normalizeH="0" baseline="0" dirty="0" smtClean="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300" b="0" i="0" u="none" strike="noStrike" cap="none" normalizeH="0" baseline="0" dirty="0" smtClean="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P</a:t>
            </a:r>
            <a:r>
              <a:rPr kumimoji="0" lang="vi-VN" altLang="en-US" sz="1300" b="0" i="0" u="none" strike="noStrike" cap="none" normalizeH="0" baseline="0" dirty="0" smtClean="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olicy set  có thể chứa a target and/or a condition. Mục tiêu và điều kiện xác định xem tập hợp chính sách có áp dụng cho yêu cầu hay không. Nếu không có mục tiêu hoặc điều kiện, thì tập hợp chính sách sẽ áp dụng cho tất cả các yêu cầu.</a:t>
            </a:r>
            <a:r>
              <a:rPr kumimoji="0" lang="en-US" altLang="en-US" sz="11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TextBox 2"/>
          <p:cNvSpPr txBox="1"/>
          <p:nvPr/>
        </p:nvSpPr>
        <p:spPr>
          <a:xfrm>
            <a:off x="288450" y="1177721"/>
            <a:ext cx="1387303" cy="369332"/>
          </a:xfrm>
          <a:prstGeom prst="rect">
            <a:avLst/>
          </a:prstGeom>
          <a:noFill/>
        </p:spPr>
        <p:txBody>
          <a:bodyPr wrap="none" rtlCol="0">
            <a:spAutoFit/>
          </a:bodyPr>
          <a:lstStyle/>
          <a:p>
            <a:r>
              <a:rPr lang="en-US" dirty="0" err="1"/>
              <a:t>A</a:t>
            </a:r>
            <a:r>
              <a:rPr lang="en-US" dirty="0" err="1" smtClean="0"/>
              <a:t>.Policy</a:t>
            </a:r>
            <a:r>
              <a:rPr lang="en-US" dirty="0" smtClean="0"/>
              <a:t> set</a:t>
            </a:r>
            <a:endParaRPr lang="en-US" dirty="0"/>
          </a:p>
        </p:txBody>
      </p:sp>
      <p:sp>
        <p:nvSpPr>
          <p:cNvPr id="5" name="TextBox 4"/>
          <p:cNvSpPr txBox="1"/>
          <p:nvPr/>
        </p:nvSpPr>
        <p:spPr>
          <a:xfrm>
            <a:off x="179357" y="767903"/>
            <a:ext cx="2339102" cy="369332"/>
          </a:xfrm>
          <a:prstGeom prst="rect">
            <a:avLst/>
          </a:prstGeom>
          <a:noFill/>
        </p:spPr>
        <p:txBody>
          <a:bodyPr wrap="none" rtlCol="0">
            <a:spAutoFit/>
          </a:bodyPr>
          <a:lstStyle/>
          <a:p>
            <a:r>
              <a:rPr lang="en-US" dirty="0" smtClean="0"/>
              <a:t>2.Thành </a:t>
            </a:r>
            <a:r>
              <a:rPr lang="en-US" dirty="0" err="1" smtClean="0"/>
              <a:t>phần</a:t>
            </a:r>
            <a:r>
              <a:rPr lang="en-US" dirty="0" smtClean="0"/>
              <a:t> </a:t>
            </a:r>
            <a:r>
              <a:rPr lang="en-US" dirty="0" err="1" smtClean="0"/>
              <a:t>cơ</a:t>
            </a:r>
            <a:r>
              <a:rPr lang="en-US" dirty="0" smtClean="0"/>
              <a:t> </a:t>
            </a:r>
            <a:r>
              <a:rPr lang="en-US" dirty="0" err="1" smtClean="0"/>
              <a:t>bản</a:t>
            </a:r>
            <a:endParaRPr lang="en-US" dirty="0"/>
          </a:p>
        </p:txBody>
      </p:sp>
      <p:sp>
        <p:nvSpPr>
          <p:cNvPr id="6" name="Rectangle 2"/>
          <p:cNvSpPr>
            <a:spLocks noChangeArrowheads="1"/>
          </p:cNvSpPr>
          <p:nvPr/>
        </p:nvSpPr>
        <p:spPr bwMode="auto">
          <a:xfrm>
            <a:off x="824816" y="2748208"/>
            <a:ext cx="8641914" cy="8002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584"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en-US" sz="1300" b="0" i="0" u="none" strike="noStrike" cap="none" normalizeH="0" baseline="0" dirty="0" smtClean="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Các chính sách được sử dụng để thu thập nhiều quy tắc. Chính sách được khai báo bằng chính sách từ khóa và có thể được xác định bằng tên, được nêu sau từ khóa. </a:t>
            </a:r>
            <a:endParaRPr kumimoji="0" lang="en-US" altLang="en-US" sz="1300" b="0" i="0" u="none" strike="noStrike" cap="none" normalizeH="0" baseline="0" dirty="0" smtClean="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en-US" sz="1300" b="0" i="0" u="none" strike="noStrike" cap="none" normalizeH="0" baseline="0" dirty="0" smtClean="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Đặt tên cho một chính sách là tùy chọn, nhưng nó rất hữu ích để định nghĩa nó cho các chính sách mức cao nhất kể từ vùng tên và tên chính sách COULD được sử dụng để xác nhận tên của tệp XACML XML được trình biên dịch tạo ra. </a:t>
            </a: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1348909" y="3625371"/>
            <a:ext cx="8297116"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en-US" sz="1300" b="0" i="0" u="none" strike="noStrike" cap="none" normalizeH="0" baseline="0" dirty="0" smtClean="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Chính sách có thể a target and/or a condition. Chúng được sử dụng để xác định xem chính sách có áp dụng cho yêu cầu hay không. Nếu không có mục tiêu hoặc điều kiện, thì chính sách sẽ áp dụng cho mọi yêu cầu.</a:t>
            </a:r>
            <a:r>
              <a:rPr kumimoji="0" lang="en-US" altLang="en-US" sz="11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TextBox 8"/>
          <p:cNvSpPr txBox="1"/>
          <p:nvPr/>
        </p:nvSpPr>
        <p:spPr>
          <a:xfrm>
            <a:off x="179357" y="2308092"/>
            <a:ext cx="1080745" cy="369332"/>
          </a:xfrm>
          <a:prstGeom prst="rect">
            <a:avLst/>
          </a:prstGeom>
          <a:noFill/>
        </p:spPr>
        <p:txBody>
          <a:bodyPr wrap="none" rtlCol="0">
            <a:spAutoFit/>
          </a:bodyPr>
          <a:lstStyle/>
          <a:p>
            <a:r>
              <a:rPr lang="en-US" dirty="0"/>
              <a:t>B</a:t>
            </a:r>
            <a:r>
              <a:rPr lang="en-US" dirty="0" smtClean="0"/>
              <a:t>. policy</a:t>
            </a:r>
            <a:endParaRPr lang="en-US" dirty="0"/>
          </a:p>
        </p:txBody>
      </p:sp>
      <p:sp>
        <p:nvSpPr>
          <p:cNvPr id="10" name="Rectangle 1"/>
          <p:cNvSpPr>
            <a:spLocks noChangeArrowheads="1"/>
          </p:cNvSpPr>
          <p:nvPr/>
        </p:nvSpPr>
        <p:spPr bwMode="auto">
          <a:xfrm>
            <a:off x="324623" y="4388803"/>
            <a:ext cx="9142107" cy="14003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7916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vi-VN" altLang="en-US" sz="1300" b="0" i="0" u="none" strike="noStrike" cap="none" normalizeH="0" baseline="0" dirty="0" smtClean="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Một chính sách có chứa một hoặc nhiều quy tắc, yếu tố cơ bản nhất để xác định các chính sách kiểm soát truy cập</a:t>
            </a:r>
            <a:r>
              <a:rPr kumimoji="0" lang="en-US" altLang="en-US" sz="1300" b="0" i="0" u="none" strike="noStrike" cap="none" normalizeH="0" baseline="0" dirty="0" smtClean="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vi-VN" altLang="en-US" sz="1300" b="0" i="0" u="none" strike="noStrike" cap="none" normalizeH="0" baseline="0" dirty="0" smtClean="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Quy tắc được khai báo với quy tắc từ khóa. Mỗi quy tắc </a:t>
            </a:r>
            <a:r>
              <a:rPr kumimoji="0" lang="en-US" altLang="en-US" sz="1300" b="0" i="0" u="none" strike="noStrike" cap="none" normalizeH="0" baseline="0" dirty="0" err="1" smtClean="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phải</a:t>
            </a:r>
            <a:r>
              <a:rPr kumimoji="0" lang="en-US" altLang="en-US" sz="1300" b="0" i="0" u="none" strike="noStrike" cap="none" normalizeH="0" baseline="0" dirty="0" smtClean="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vi-VN" altLang="en-US" sz="1300" b="0" i="0" u="none" strike="noStrike" cap="none" normalizeH="0" baseline="0" dirty="0" smtClean="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chứa hiệu ứng </a:t>
            </a:r>
            <a:r>
              <a:rPr kumimoji="0" lang="en-US" altLang="en-US" sz="1300" b="0" i="0" u="none" strike="noStrike" cap="none" normalizeH="0" baseline="0" dirty="0" smtClean="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vi-VN" altLang="en-US" sz="1300" b="0" i="0" u="none" strike="noStrike" cap="none" normalizeH="0" baseline="0" dirty="0" smtClean="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của quy tắc, hoặc là giấy phép hoặc từ chối.Quy tắc có thể chứa mục tiêu và / hoặc điều kiện và điều này xác định liệu quy tắc có áp dụng cho yêu cầu hay không. Nếu quy tắc không có điều kiện hoặc mục tiêu, thì quy tắc sẽ áp dụng cho mọi yêu cầu</a:t>
            </a:r>
            <a:r>
              <a:rPr kumimoji="0" lang="en-US" altLang="en-US" sz="1300" b="0" i="0" u="none" strike="noStrike" cap="none" normalizeH="0" baseline="0" dirty="0" smtClean="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vi-VN" altLang="en-US" sz="1300" b="0" i="0" u="none" strike="noStrike" cap="none" normalizeH="0" baseline="0" dirty="0" smtClean="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Quy tắc có thể được đặt tên rõ ràng sau từ khóa quy tắc trong khai báo. Với tên này, bạn có thể tham khảo quy tắc từ các chính sách và trình biên dịch sẽ sử dụng tên này khi tạo ID quy tắc XACML.Nếu khai báo quy tắc không xác định tên, trình biên dịch sẽ tự động tạo một ID duy nhất cho quy tắc.</a:t>
            </a:r>
            <a:r>
              <a:rPr kumimoji="0" lang="en-US" altLang="en-US" sz="11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TextBox 10"/>
          <p:cNvSpPr txBox="1"/>
          <p:nvPr/>
        </p:nvSpPr>
        <p:spPr>
          <a:xfrm>
            <a:off x="161865" y="4134045"/>
            <a:ext cx="924997" cy="369332"/>
          </a:xfrm>
          <a:prstGeom prst="rect">
            <a:avLst/>
          </a:prstGeom>
          <a:noFill/>
        </p:spPr>
        <p:txBody>
          <a:bodyPr wrap="none" rtlCol="0">
            <a:spAutoFit/>
          </a:bodyPr>
          <a:lstStyle/>
          <a:p>
            <a:r>
              <a:rPr lang="en-US" dirty="0"/>
              <a:t>C</a:t>
            </a:r>
            <a:r>
              <a:rPr lang="en-US" dirty="0" smtClean="0"/>
              <a:t>. Rule</a:t>
            </a:r>
            <a:endParaRPr lang="en-US" dirty="0"/>
          </a:p>
        </p:txBody>
      </p:sp>
    </p:spTree>
    <p:extLst>
      <p:ext uri="{BB962C8B-B14F-4D97-AF65-F5344CB8AC3E}">
        <p14:creationId xmlns:p14="http://schemas.microsoft.com/office/powerpoint/2010/main" val="24082505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arn(inVertic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circle(in)">
                                      <p:cBhvr>
                                        <p:cTn id="22" dur="20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barn(inVertical)">
                                      <p:cBhvr>
                                        <p:cTn id="27" dur="5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arn(inVertic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down)">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8" grpId="0" animBg="1"/>
      <p:bldP spid="10" grpId="0" animBg="1"/>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dirty="0" err="1" smtClean="0"/>
              <a:t>Chương</a:t>
            </a:r>
            <a:r>
              <a:rPr lang="en-US" dirty="0" smtClean="0"/>
              <a:t> 4: </a:t>
            </a:r>
            <a:r>
              <a:rPr lang="en-US" b="1" dirty="0"/>
              <a:t>SMT </a:t>
            </a:r>
            <a:r>
              <a:rPr lang="en-US" b="1" dirty="0" err="1" smtClean="0"/>
              <a:t>và</a:t>
            </a:r>
            <a:r>
              <a:rPr lang="en-US" b="1" dirty="0" smtClean="0"/>
              <a:t> Z3</a:t>
            </a:r>
            <a:endParaRPr lang="en-US" dirty="0"/>
          </a:p>
        </p:txBody>
      </p:sp>
      <p:sp>
        <p:nvSpPr>
          <p:cNvPr id="3" name="Rectangle 1"/>
          <p:cNvSpPr>
            <a:spLocks noChangeArrowheads="1"/>
          </p:cNvSpPr>
          <p:nvPr/>
        </p:nvSpPr>
        <p:spPr bwMode="auto">
          <a:xfrm>
            <a:off x="1189291" y="966766"/>
            <a:ext cx="8081896" cy="8002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300" b="0" i="0" u="none" strike="noStrike" cap="none" normalizeH="0" baseline="0" dirty="0" smtClean="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SMT xây dựng một mô hình nội bộ của XACML chính sách được đưa ra làm đầu vào bằng cách trích xuất thông tin liên quan và cơ cấu chính sách. </a:t>
            </a:r>
            <a:endParaRPr kumimoji="0" lang="en-US" altLang="en-US" sz="1300" b="0" i="0" u="none" strike="noStrike" cap="none" normalizeH="0" baseline="0" dirty="0" smtClean="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300" b="0" i="0" u="none" strike="noStrike" cap="none" normalizeH="0" baseline="0" dirty="0" smtClean="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Đánh giá của họ phân vùng không gian chính sách (tất cả các yêu cầu có thể) thành </a:t>
            </a:r>
            <a:r>
              <a:rPr lang="en-US" altLang="en-US" sz="1300" dirty="0" err="1" smtClean="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ba</a:t>
            </a:r>
            <a:r>
              <a:rPr lang="en-US" altLang="en-US" sz="1300" dirty="0" smtClean="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vi-VN" altLang="en-US" sz="1300" b="0" i="0" u="none" strike="noStrike" cap="none" normalizeH="0" baseline="0" dirty="0" smtClean="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không gian con khác nhau (nghĩa là Applicable, Indeterminate, NotApplicable).</a:t>
            </a:r>
            <a:r>
              <a:rPr kumimoji="0" lang="en-US" altLang="en-US" sz="11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1189291" y="1927779"/>
            <a:ext cx="8297049" cy="6001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300" b="0" i="0" u="none" strike="noStrike" cap="none" normalizeH="0" baseline="0" dirty="0" smtClean="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Mô hình nội bộ được sử dụng để tạo các công thức chính sách mã hóa các không gian quyết định của policy, </a:t>
            </a:r>
            <a:endParaRPr kumimoji="0" lang="en-US" altLang="en-US" sz="1300" b="0" i="0" u="none" strike="noStrike" cap="none" normalizeH="0" baseline="0" dirty="0" smtClean="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300" b="0" i="0" u="none" strike="noStrike" cap="none" normalizeH="0" baseline="0" dirty="0" smtClean="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tức là các điều kiện theo đó một quyết định truy cập được trả về bởi đánh giá policy ( là</a:t>
            </a:r>
            <a:r>
              <a:rPr kumimoji="0" lang="vi-VN" altLang="en-US" sz="13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vi-VN" altLang="en-US" sz="1300" b="0" i="0" u="none" strike="noStrike" cap="none" normalizeH="0" baseline="0" dirty="0" smtClean="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Permit, Deny, Indeterminate and NotApplicable</a:t>
            </a:r>
            <a:r>
              <a:rPr kumimoji="0" lang="en-US" altLang="en-US" sz="1300" b="0" i="0" u="none" strike="noStrike" cap="none" normalizeH="0" baseline="0" dirty="0" smtClean="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1313116" y="660400"/>
            <a:ext cx="2626232" cy="306366"/>
          </a:xfrm>
          <a:prstGeom prst="rect">
            <a:avLst/>
          </a:prstGeom>
        </p:spPr>
        <p:txBody>
          <a:bodyPr wrap="none">
            <a:spAutoFit/>
          </a:bodyPr>
          <a:lstStyle/>
          <a:p>
            <a:pPr marL="1600200" marR="0" lvl="3" indent="-228600">
              <a:lnSpc>
                <a:spcPct val="107000"/>
              </a:lnSpc>
              <a:spcBef>
                <a:spcPts val="0"/>
              </a:spcBef>
              <a:spcAft>
                <a:spcPts val="800"/>
              </a:spcAft>
              <a:buFont typeface="+mj-lt"/>
              <a:buAutoNum type="romanUcPeriod"/>
              <a:tabLst>
                <a:tab pos="285750" algn="l"/>
              </a:tabLst>
            </a:pPr>
            <a:r>
              <a:rPr lang="en-US" sz="1300" b="1" dirty="0">
                <a:highlight>
                  <a:srgbClr val="FFFFFF"/>
                </a:highlight>
                <a:latin typeface="Times New Roman" panose="02020603050405020304" pitchFamily="18" charset="0"/>
                <a:ea typeface="Calibri" panose="020F0502020204030204" pitchFamily="34" charset="0"/>
                <a:cs typeface="Times New Roman" panose="02020603050405020304" pitchFamily="18" charset="0"/>
              </a:rPr>
              <a:t>SMT </a:t>
            </a:r>
            <a:r>
              <a:rPr lang="en-US" sz="1300" b="1" dirty="0" err="1">
                <a:highlight>
                  <a:srgbClr val="FFFFFF"/>
                </a:highlight>
                <a:latin typeface="Times New Roman" panose="02020603050405020304" pitchFamily="18" charset="0"/>
                <a:ea typeface="Calibri" panose="020F0502020204030204" pitchFamily="34" charset="0"/>
                <a:cs typeface="Times New Roman" panose="02020603050405020304" pitchFamily="18" charset="0"/>
              </a:rPr>
              <a:t>là</a:t>
            </a:r>
            <a:r>
              <a:rPr lang="en-US" sz="1300" b="1" dirty="0">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r>
              <a:rPr lang="en-US" sz="1300" b="1" dirty="0" err="1">
                <a:highlight>
                  <a:srgbClr val="FFFFFF"/>
                </a:highlight>
                <a:latin typeface="Times New Roman" panose="02020603050405020304" pitchFamily="18" charset="0"/>
                <a:ea typeface="Calibri" panose="020F0502020204030204" pitchFamily="34" charset="0"/>
                <a:cs typeface="Times New Roman" panose="02020603050405020304" pitchFamily="18" charset="0"/>
              </a:rPr>
              <a:t>gì</a:t>
            </a:r>
            <a:r>
              <a:rPr lang="en-US" sz="1300" b="1" dirty="0">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1294733" y="3122272"/>
            <a:ext cx="8086164" cy="1464568"/>
          </a:xfrm>
          <a:prstGeom prst="rect">
            <a:avLst/>
          </a:prstGeom>
        </p:spPr>
        <p:txBody>
          <a:bodyPr wrap="square">
            <a:spAutoFit/>
          </a:bodyPr>
          <a:lstStyle/>
          <a:p>
            <a:pPr marL="57150" marR="0">
              <a:lnSpc>
                <a:spcPct val="107000"/>
              </a:lnSpc>
              <a:spcBef>
                <a:spcPts val="0"/>
              </a:spcBef>
              <a:spcAft>
                <a:spcPts val="800"/>
              </a:spcAft>
              <a:tabLst>
                <a:tab pos="285750" algn="l"/>
              </a:tabLst>
            </a:pPr>
            <a:r>
              <a:rPr lang="vi-VN" sz="13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Z3 là một nhà tiên tri tiên tiến của Microsoft Research. Nó có thể được sử dụng để kiểm tra sự thỏa mãn của các công thức logic qua một hoặc nhiều lý </a:t>
            </a:r>
            <a:r>
              <a:rPr lang="vi-VN" sz="13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thuyế</a:t>
            </a:r>
            <a:r>
              <a:rPr lang="en-US" sz="13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vi-VN" sz="13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vi-VN" sz="13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endParaRPr lang="en-US" sz="13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57150" marR="0">
              <a:lnSpc>
                <a:spcPct val="107000"/>
              </a:lnSpc>
              <a:spcBef>
                <a:spcPts val="0"/>
              </a:spcBef>
              <a:spcAft>
                <a:spcPts val="800"/>
              </a:spcAft>
              <a:tabLst>
                <a:tab pos="285750" algn="l"/>
              </a:tabLst>
            </a:pPr>
            <a:r>
              <a:rPr lang="vi-VN" sz="1300" dirty="0" smtClean="0">
                <a:solidFill>
                  <a:srgbClr val="000000"/>
                </a:solidFill>
                <a:latin typeface="Times New Roman" panose="02020603050405020304" pitchFamily="18" charset="0"/>
                <a:ea typeface="Calibri" panose="020F0502020204030204" pitchFamily="34" charset="0"/>
              </a:rPr>
              <a:t>Z3 là một công cụ cấp thấp. Nó được sử dụng tốt nhất như là một thành phần trong ngữ cảnh của các công cụ khác yêu cầu giải các công thức logic. Do đó, Z3 trưng bày một số phương tiện API để thuận tiện cho các công cụ ánh xạ vào Z3, nhưng không có trình soạn thảo độc lập hoặc phương tiện lấy người dùng làm trung tâm để tương tác với Z3. Cú pháp ngôn ngữ được sử dụng ở phía trước ưu tiên sự đơn giản trái ngược với sự thuận tiện </a:t>
            </a:r>
            <a:endParaRPr lang="en-US" sz="1300" dirty="0"/>
          </a:p>
        </p:txBody>
      </p:sp>
      <p:sp>
        <p:nvSpPr>
          <p:cNvPr id="7" name="Rectangle 6"/>
          <p:cNvSpPr/>
          <p:nvPr/>
        </p:nvSpPr>
        <p:spPr>
          <a:xfrm>
            <a:off x="161925" y="2733751"/>
            <a:ext cx="1809150" cy="369332"/>
          </a:xfrm>
          <a:prstGeom prst="rect">
            <a:avLst/>
          </a:prstGeom>
        </p:spPr>
        <p:txBody>
          <a:bodyPr wrap="none">
            <a:spAutoFit/>
          </a:bodyPr>
          <a:lstStyle/>
          <a:p>
            <a:r>
              <a:rPr lang="en-US" b="1" dirty="0" smtClean="0">
                <a:solidFill>
                  <a:srgbClr val="212121"/>
                </a:solidFill>
                <a:latin typeface="Times New Roman" panose="02020603050405020304" pitchFamily="18" charset="0"/>
                <a:ea typeface="Calibri" panose="020F0502020204030204" pitchFamily="34" charset="0"/>
              </a:rPr>
              <a:t>2. Z3-</a:t>
            </a:r>
            <a:r>
              <a:rPr lang="en-US" b="1" dirty="0" smtClean="0">
                <a:latin typeface="Times New Roman" panose="02020603050405020304" pitchFamily="18" charset="0"/>
                <a:ea typeface="Calibri" panose="020F0502020204030204" pitchFamily="34" charset="0"/>
              </a:rPr>
              <a:t> </a:t>
            </a:r>
            <a:r>
              <a:rPr lang="en-US" b="1" dirty="0" err="1">
                <a:solidFill>
                  <a:srgbClr val="212121"/>
                </a:solidFill>
                <a:latin typeface="Times New Roman" panose="02020603050405020304" pitchFamily="18" charset="0"/>
                <a:ea typeface="Calibri" panose="020F0502020204030204" pitchFamily="34" charset="0"/>
              </a:rPr>
              <a:t>microsoft</a:t>
            </a:r>
            <a:r>
              <a:rPr lang="en-US" b="1" dirty="0">
                <a:solidFill>
                  <a:srgbClr val="212121"/>
                </a:solidFill>
                <a:latin typeface="Times New Roman" panose="02020603050405020304" pitchFamily="18" charset="0"/>
                <a:ea typeface="Calibri" panose="020F0502020204030204" pitchFamily="34" charset="0"/>
              </a:rPr>
              <a:t> </a:t>
            </a:r>
            <a:endParaRPr lang="en-US" dirty="0"/>
          </a:p>
        </p:txBody>
      </p:sp>
    </p:spTree>
    <p:extLst>
      <p:ext uri="{BB962C8B-B14F-4D97-AF65-F5344CB8AC3E}">
        <p14:creationId xmlns:p14="http://schemas.microsoft.com/office/powerpoint/2010/main" val="6522755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arn(inVertic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barn(inVertical)">
                                      <p:cBhvr>
                                        <p:cTn id="29" dur="500"/>
                                        <p:tgtEl>
                                          <p:spTgt spid="7">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barn(inVertical)">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dirty="0" err="1"/>
              <a:t>Chương</a:t>
            </a:r>
            <a:r>
              <a:rPr lang="en-US" dirty="0"/>
              <a:t> 4: </a:t>
            </a:r>
            <a:r>
              <a:rPr lang="en-US" b="1" dirty="0"/>
              <a:t>SMT </a:t>
            </a:r>
            <a:r>
              <a:rPr lang="en-US" b="1" dirty="0" err="1"/>
              <a:t>và</a:t>
            </a:r>
            <a:r>
              <a:rPr lang="en-US" b="1" dirty="0"/>
              <a:t> Z3</a:t>
            </a:r>
            <a:endParaRPr lang="en-US" dirty="0"/>
          </a:p>
        </p:txBody>
      </p:sp>
      <p:sp>
        <p:nvSpPr>
          <p:cNvPr id="4" name="Rectangle 3"/>
          <p:cNvSpPr/>
          <p:nvPr/>
        </p:nvSpPr>
        <p:spPr>
          <a:xfrm>
            <a:off x="1183341" y="1912244"/>
            <a:ext cx="7857578" cy="2664704"/>
          </a:xfrm>
          <a:prstGeom prst="rect">
            <a:avLst/>
          </a:prstGeom>
        </p:spPr>
        <p:txBody>
          <a:bodyPr wrap="square">
            <a:spAutoFit/>
          </a:bodyPr>
          <a:lstStyle/>
          <a:p>
            <a:pPr>
              <a:lnSpc>
                <a:spcPct val="107000"/>
              </a:lnSpc>
              <a:spcAft>
                <a:spcPts val="800"/>
              </a:spcAft>
            </a:pP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kết</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hợp</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SMT-z3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vào</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bài</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toán</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evaluation policy ta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cần</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có</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Query-</a:t>
            </a:r>
            <a:r>
              <a:rPr lang="en-US" dirty="0">
                <a:latin typeface="Calibri" panose="020F0502020204030204" pitchFamily="34" charset="0"/>
                <a:ea typeface="Calibri" panose="020F0502020204030204" pitchFamily="34" charset="0"/>
                <a:cs typeface="Times New Roman" panose="02020603050405020304" pitchFamily="18" charset="0"/>
              </a:rPr>
              <a:t> </a:t>
            </a:r>
            <a:r>
              <a:rPr lang="vi-VN" b="1" dirty="0">
                <a:solidFill>
                  <a:srgbClr val="660099"/>
                </a:solidFill>
                <a:ea typeface="Calibri" panose="020F0502020204030204" pitchFamily="34" charset="0"/>
                <a:cs typeface="Times New Roman" panose="02020603050405020304" pitchFamily="18" charset="0"/>
                <a:hlinkClick r:id="rId2"/>
              </a:rPr>
              <a:t>Analysis</a:t>
            </a:r>
            <a:r>
              <a:rPr lang="en-US" b="1" dirty="0">
                <a:solidFill>
                  <a:srgbClr val="660099"/>
                </a:solidFill>
                <a:latin typeface="Arial" panose="020B0604020202020204" pitchFamily="34" charset="0"/>
                <a:ea typeface="Calibri" panose="020F0502020204030204" pitchFamily="34" charset="0"/>
                <a:cs typeface="Times New Roman" panose="02020603050405020304" pitchFamily="18" charset="0"/>
                <a:hlinkClick r:id="rId2"/>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vi-VN" dirty="0">
                <a:latin typeface="Calibri" panose="020F0502020204030204" pitchFamily="34" charset="0"/>
                <a:ea typeface="Calibri" panose="020F0502020204030204" pitchFamily="34" charset="0"/>
                <a:cs typeface="Times New Roman" panose="02020603050405020304" pitchFamily="18" charset="0"/>
              </a:rPr>
              <a:t>Khi đã có policy thì SMT-Policy sẽ chia bài toán thành 4 vùng không gian(ShowAtPolicyOnly, ShowAtPolicyWithTargetCombination, ShowAtRule, ShowAtConstraint )và policyFormulas. Còn z3 sẽ dựa vào policyFormulas và </a:t>
            </a:r>
            <a:r>
              <a:rPr lang="vi-V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Query-</a:t>
            </a:r>
            <a:r>
              <a:rPr lang="vi-VN" dirty="0">
                <a:latin typeface="Calibri" panose="020F0502020204030204" pitchFamily="34" charset="0"/>
                <a:ea typeface="Calibri" panose="020F0502020204030204" pitchFamily="34" charset="0"/>
                <a:cs typeface="Times New Roman" panose="02020603050405020304" pitchFamily="18" charset="0"/>
              </a:rPr>
              <a:t> </a:t>
            </a:r>
            <a:r>
              <a:rPr lang="vi-VN" b="1" dirty="0">
                <a:solidFill>
                  <a:srgbClr val="660099"/>
                </a:solidFill>
                <a:ea typeface="Calibri" panose="020F0502020204030204" pitchFamily="34" charset="0"/>
                <a:cs typeface="Times New Roman" panose="02020603050405020304" pitchFamily="18" charset="0"/>
                <a:hlinkClick r:id="rId2"/>
              </a:rPr>
              <a:t>Analysis </a:t>
            </a:r>
            <a:r>
              <a:rPr lang="vi-VN" b="1" dirty="0">
                <a:solidFill>
                  <a:srgbClr val="000000"/>
                </a:solidFill>
                <a:ea typeface="Calibri" panose="020F0502020204030204" pitchFamily="34" charset="0"/>
                <a:cs typeface="Times New Roman" panose="02020603050405020304" pitchFamily="18" charset="0"/>
                <a:hlinkClick r:id="rId2"/>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hlinkClick r:id="rId2"/>
              </a:rPr>
              <a:t>sinh</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hlinkClick r:id="rId2"/>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hlinkClick r:id="rId2"/>
              </a:rPr>
              <a:t>ra</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hlinkClick r:id="rId2"/>
              </a:rPr>
              <a:t> Tree .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hlinkClick r:id="rId2"/>
              </a:rPr>
              <a:t>Cuối</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hlinkClick r:id="rId2"/>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hlinkClick r:id="rId2"/>
              </a:rPr>
              <a:t>cùng</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hlinkClick r:id="rId2"/>
              </a:rPr>
              <a:t> z3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hlinkClick r:id="rId2"/>
              </a:rPr>
              <a:t>và</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hlinkClick r:id="rId2"/>
              </a:rPr>
              <a:t> tree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hlinkClick r:id="rId2"/>
              </a:rPr>
              <a:t>trả</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hlinkClick r:id="rId2"/>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hlinkClick r:id="rId2"/>
              </a:rPr>
              <a:t>ra</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hlinkClick r:id="rId2"/>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hlinkClick r:id="rId2"/>
              </a:rPr>
              <a:t>kết</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hlinkClick r:id="rId2"/>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hlinkClick r:id="rId2"/>
              </a:rPr>
              <a:t>quả</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hlinkClick r:id="rId2"/>
              </a:rPr>
              <a:t> </a:t>
            </a:r>
            <a:r>
              <a:rPr lang="vi-VN" sz="2400" dirty="0">
                <a:solidFill>
                  <a:srgbClr val="212121"/>
                </a:solidFill>
                <a:latin typeface="Times New Roman" panose="02020603050405020304" pitchFamily="18" charset="0"/>
                <a:ea typeface="Calibri" panose="020F0502020204030204" pitchFamily="34" charset="0"/>
                <a:cs typeface="Times New Roman" panose="02020603050405020304" pitchFamily="18" charset="0"/>
                <a:hlinkClick r:id="rId2"/>
              </a:rPr>
              <a:t>Permit or Deny or Indeterminate or NotApplicable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980690" y="1136134"/>
            <a:ext cx="2106346" cy="369332"/>
          </a:xfrm>
          <a:prstGeom prst="rect">
            <a:avLst/>
          </a:prstGeom>
        </p:spPr>
        <p:txBody>
          <a:bodyPr wrap="none">
            <a:spAutoFit/>
          </a:bodyPr>
          <a:lstStyle/>
          <a:p>
            <a:r>
              <a:rPr lang="en-US" b="1" dirty="0" smtClean="0">
                <a:solidFill>
                  <a:srgbClr val="000000"/>
                </a:solidFill>
                <a:latin typeface="Times New Roman" panose="02020603050405020304" pitchFamily="18" charset="0"/>
                <a:ea typeface="Calibri" panose="020F0502020204030204" pitchFamily="34" charset="0"/>
              </a:rPr>
              <a:t>3. </a:t>
            </a:r>
            <a:r>
              <a:rPr lang="en-US" b="1" dirty="0" err="1" smtClean="0">
                <a:solidFill>
                  <a:srgbClr val="000000"/>
                </a:solidFill>
                <a:latin typeface="Times New Roman" panose="02020603050405020304" pitchFamily="18" charset="0"/>
                <a:ea typeface="Calibri" panose="020F0502020204030204" pitchFamily="34" charset="0"/>
              </a:rPr>
              <a:t>Kết</a:t>
            </a:r>
            <a:r>
              <a:rPr lang="en-US" b="1" dirty="0" smtClean="0">
                <a:solidFill>
                  <a:srgbClr val="000000"/>
                </a:solidFill>
                <a:latin typeface="Times New Roman" panose="02020603050405020304" pitchFamily="18" charset="0"/>
                <a:ea typeface="Calibri" panose="020F0502020204030204" pitchFamily="34" charset="0"/>
              </a:rPr>
              <a:t> </a:t>
            </a:r>
            <a:r>
              <a:rPr lang="en-US" b="1" dirty="0" err="1">
                <a:solidFill>
                  <a:srgbClr val="000000"/>
                </a:solidFill>
                <a:latin typeface="Times New Roman" panose="02020603050405020304" pitchFamily="18" charset="0"/>
                <a:ea typeface="Calibri" panose="020F0502020204030204" pitchFamily="34" charset="0"/>
              </a:rPr>
              <a:t>hợp</a:t>
            </a:r>
            <a:r>
              <a:rPr lang="en-US" b="1" dirty="0">
                <a:solidFill>
                  <a:srgbClr val="000000"/>
                </a:solidFill>
                <a:latin typeface="Times New Roman" panose="02020603050405020304" pitchFamily="18" charset="0"/>
                <a:ea typeface="Calibri" panose="020F0502020204030204" pitchFamily="34" charset="0"/>
              </a:rPr>
              <a:t> SMT-z3</a:t>
            </a:r>
            <a:r>
              <a:rPr lang="en-US" dirty="0">
                <a:solidFill>
                  <a:srgbClr val="000000"/>
                </a:solidFill>
                <a:latin typeface="Times New Roman" panose="02020603050405020304" pitchFamily="18" charset="0"/>
                <a:ea typeface="Calibri" panose="020F0502020204030204" pitchFamily="34" charset="0"/>
              </a:rPr>
              <a:t> </a:t>
            </a:r>
            <a:endParaRPr lang="en-US" dirty="0"/>
          </a:p>
        </p:txBody>
      </p:sp>
    </p:spTree>
    <p:extLst>
      <p:ext uri="{BB962C8B-B14F-4D97-AF65-F5344CB8AC3E}">
        <p14:creationId xmlns:p14="http://schemas.microsoft.com/office/powerpoint/2010/main" val="30099368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68150" y="948676"/>
            <a:ext cx="8045544" cy="3867150"/>
          </a:xfrm>
          <a:prstGeom prst="rect">
            <a:avLst/>
          </a:prstGeom>
        </p:spPr>
      </p:pic>
    </p:spTree>
    <p:extLst>
      <p:ext uri="{BB962C8B-B14F-4D97-AF65-F5344CB8AC3E}">
        <p14:creationId xmlns:p14="http://schemas.microsoft.com/office/powerpoint/2010/main" val="35684662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dirty="0" err="1" smtClean="0"/>
              <a:t>Chương</a:t>
            </a:r>
            <a:r>
              <a:rPr lang="en-US" dirty="0" smtClean="0"/>
              <a:t> 5: </a:t>
            </a:r>
            <a:r>
              <a:rPr lang="en-US" dirty="0" err="1" smtClean="0"/>
              <a:t>Phát</a:t>
            </a:r>
            <a:r>
              <a:rPr lang="en-US" dirty="0" smtClean="0"/>
              <a:t> </a:t>
            </a:r>
            <a:r>
              <a:rPr lang="en-US" dirty="0" err="1" smtClean="0"/>
              <a:t>triển</a:t>
            </a:r>
            <a:r>
              <a:rPr lang="en-US" dirty="0" smtClean="0"/>
              <a:t> </a:t>
            </a:r>
            <a:r>
              <a:rPr lang="en-US" dirty="0" err="1" smtClean="0"/>
              <a:t>hệ</a:t>
            </a:r>
            <a:r>
              <a:rPr lang="en-US" dirty="0" smtClean="0"/>
              <a:t> </a:t>
            </a:r>
            <a:r>
              <a:rPr lang="en-US" dirty="0" err="1" smtClean="0"/>
              <a:t>thống</a:t>
            </a:r>
            <a:endParaRPr lang="en-US" dirty="0"/>
          </a:p>
        </p:txBody>
      </p:sp>
      <p:sp>
        <p:nvSpPr>
          <p:cNvPr id="6" name="Rectangle 5"/>
          <p:cNvSpPr/>
          <p:nvPr/>
        </p:nvSpPr>
        <p:spPr>
          <a:xfrm>
            <a:off x="824753" y="805934"/>
            <a:ext cx="1896673" cy="369332"/>
          </a:xfrm>
          <a:prstGeom prst="rect">
            <a:avLst/>
          </a:prstGeom>
        </p:spPr>
        <p:txBody>
          <a:bodyPr wrap="none">
            <a:spAutoFit/>
          </a:bodyPr>
          <a:lstStyle/>
          <a:p>
            <a:r>
              <a:rPr lang="en-US" b="1" dirty="0" err="1" smtClean="0">
                <a:highlight>
                  <a:srgbClr val="FFFFFF"/>
                </a:highlight>
                <a:latin typeface="Times New Roman" panose="02020603050405020304" pitchFamily="18" charset="0"/>
                <a:ea typeface="Calibri" panose="020F0502020204030204" pitchFamily="34" charset="0"/>
              </a:rPr>
              <a:t>Evaluetion</a:t>
            </a:r>
            <a:r>
              <a:rPr lang="en-US" b="1" dirty="0" smtClean="0">
                <a:highlight>
                  <a:srgbClr val="FFFFFF"/>
                </a:highlight>
                <a:latin typeface="Times New Roman" panose="02020603050405020304" pitchFamily="18" charset="0"/>
                <a:ea typeface="Calibri" panose="020F0502020204030204" pitchFamily="34" charset="0"/>
              </a:rPr>
              <a:t> </a:t>
            </a:r>
            <a:r>
              <a:rPr lang="en-US" b="1" dirty="0">
                <a:highlight>
                  <a:srgbClr val="FFFFFF"/>
                </a:highlight>
                <a:latin typeface="Times New Roman" panose="02020603050405020304" pitchFamily="18" charset="0"/>
                <a:ea typeface="Calibri" panose="020F0502020204030204" pitchFamily="34" charset="0"/>
              </a:rPr>
              <a:t>policy</a:t>
            </a:r>
            <a:endParaRPr lang="en-US" dirty="0"/>
          </a:p>
        </p:txBody>
      </p:sp>
      <p:pic>
        <p:nvPicPr>
          <p:cNvPr id="3" name="Picture 2"/>
          <p:cNvPicPr>
            <a:picLocks noChangeAspect="1"/>
          </p:cNvPicPr>
          <p:nvPr/>
        </p:nvPicPr>
        <p:blipFill>
          <a:blip r:embed="rId3"/>
          <a:stretch>
            <a:fillRect/>
          </a:stretch>
        </p:blipFill>
        <p:spPr>
          <a:xfrm>
            <a:off x="958396" y="1728561"/>
            <a:ext cx="6508373" cy="3511096"/>
          </a:xfrm>
          <a:prstGeom prst="rect">
            <a:avLst/>
          </a:prstGeom>
        </p:spPr>
      </p:pic>
    </p:spTree>
    <p:extLst>
      <p:ext uri="{BB962C8B-B14F-4D97-AF65-F5344CB8AC3E}">
        <p14:creationId xmlns:p14="http://schemas.microsoft.com/office/powerpoint/2010/main" val="107587625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Chương</a:t>
            </a:r>
            <a:r>
              <a:rPr lang="en-US" dirty="0"/>
              <a:t> 6: </a:t>
            </a:r>
            <a:r>
              <a:rPr lang="en-US" dirty="0" err="1"/>
              <a:t>phân</a:t>
            </a:r>
            <a:r>
              <a:rPr lang="en-US" dirty="0"/>
              <a:t> </a:t>
            </a:r>
            <a:r>
              <a:rPr lang="en-US" dirty="0" err="1"/>
              <a:t>tích</a:t>
            </a:r>
            <a:r>
              <a:rPr lang="en-US" dirty="0"/>
              <a:t> policy</a:t>
            </a:r>
          </a:p>
        </p:txBody>
      </p:sp>
      <p:sp>
        <p:nvSpPr>
          <p:cNvPr id="5" name="TextBox 4"/>
          <p:cNvSpPr txBox="1"/>
          <p:nvPr/>
        </p:nvSpPr>
        <p:spPr>
          <a:xfrm>
            <a:off x="932329" y="1930400"/>
            <a:ext cx="2957861" cy="369332"/>
          </a:xfrm>
          <a:prstGeom prst="rect">
            <a:avLst/>
          </a:prstGeom>
          <a:noFill/>
        </p:spPr>
        <p:txBody>
          <a:bodyPr wrap="none" rtlCol="0">
            <a:spAutoFit/>
          </a:bodyPr>
          <a:lstStyle/>
          <a:p>
            <a:r>
              <a:rPr lang="en-US" dirty="0" smtClean="0"/>
              <a:t>1.Giải </a:t>
            </a:r>
            <a:r>
              <a:rPr lang="en-US" dirty="0" err="1" smtClean="0"/>
              <a:t>thuật</a:t>
            </a:r>
            <a:r>
              <a:rPr lang="en-US" dirty="0" smtClean="0"/>
              <a:t> Query analysis</a:t>
            </a:r>
            <a:endParaRPr lang="en-US" dirty="0"/>
          </a:p>
        </p:txBody>
      </p:sp>
      <p:pic>
        <p:nvPicPr>
          <p:cNvPr id="6" name="Picture 5"/>
          <p:cNvPicPr>
            <a:picLocks noChangeAspect="1"/>
          </p:cNvPicPr>
          <p:nvPr/>
        </p:nvPicPr>
        <p:blipFill>
          <a:blip r:embed="rId2"/>
          <a:stretch>
            <a:fillRect/>
          </a:stretch>
        </p:blipFill>
        <p:spPr>
          <a:xfrm>
            <a:off x="1645024" y="2482663"/>
            <a:ext cx="5029200" cy="3219450"/>
          </a:xfrm>
          <a:prstGeom prst="rect">
            <a:avLst/>
          </a:prstGeom>
        </p:spPr>
      </p:pic>
    </p:spTree>
    <p:extLst>
      <p:ext uri="{BB962C8B-B14F-4D97-AF65-F5344CB8AC3E}">
        <p14:creationId xmlns:p14="http://schemas.microsoft.com/office/powerpoint/2010/main" val="345289308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664" y="0"/>
            <a:ext cx="8596668" cy="1320800"/>
          </a:xfrm>
        </p:spPr>
        <p:txBody>
          <a:bodyPr/>
          <a:lstStyle/>
          <a:p>
            <a:r>
              <a:rPr lang="en-US" dirty="0" err="1" smtClean="0"/>
              <a:t>Chương</a:t>
            </a:r>
            <a:r>
              <a:rPr lang="en-US" dirty="0" smtClean="0"/>
              <a:t> </a:t>
            </a:r>
            <a:r>
              <a:rPr lang="en-US" dirty="0"/>
              <a:t>6</a:t>
            </a:r>
            <a:r>
              <a:rPr lang="en-US" dirty="0" smtClean="0"/>
              <a:t>: </a:t>
            </a:r>
            <a:r>
              <a:rPr lang="en-US" dirty="0" err="1" smtClean="0"/>
              <a:t>phân</a:t>
            </a:r>
            <a:r>
              <a:rPr lang="en-US" dirty="0" smtClean="0"/>
              <a:t> </a:t>
            </a:r>
            <a:r>
              <a:rPr lang="en-US" dirty="0" err="1" smtClean="0"/>
              <a:t>tích</a:t>
            </a:r>
            <a:r>
              <a:rPr lang="en-US" dirty="0" smtClean="0"/>
              <a:t> policy</a:t>
            </a:r>
            <a:endParaRPr lang="en-US" dirty="0"/>
          </a:p>
        </p:txBody>
      </p:sp>
      <p:sp>
        <p:nvSpPr>
          <p:cNvPr id="5" name="Rectangle 4"/>
          <p:cNvSpPr/>
          <p:nvPr/>
        </p:nvSpPr>
        <p:spPr>
          <a:xfrm>
            <a:off x="589421" y="1467050"/>
            <a:ext cx="9353843" cy="923330"/>
          </a:xfrm>
          <a:prstGeom prst="rect">
            <a:avLst/>
          </a:prstGeom>
        </p:spPr>
        <p:txBody>
          <a:bodyPr wrap="none">
            <a:spAutoFit/>
          </a:bodyPr>
          <a:lstStyle/>
          <a:p>
            <a:r>
              <a:rPr lang="vi-VN" dirty="0"/>
              <a:t>Đọc tệp chính sách, khóa bộ lọc và giá trị, trong đó khóa là vai trò, tài nguyên, hành động,</a:t>
            </a:r>
          </a:p>
          <a:p>
            <a:r>
              <a:rPr lang="vi-VN" dirty="0"/>
              <a:t>  môi trường cũng làm thay đổi giá trị của khóa.</a:t>
            </a:r>
          </a:p>
          <a:p>
            <a:r>
              <a:rPr lang="vi-VN" dirty="0"/>
              <a:t>  Lưu khóa và vaule vào file.txt. Định dạng file.txt có dạng</a:t>
            </a:r>
            <a:endParaRPr lang="en-US" dirty="0"/>
          </a:p>
        </p:txBody>
      </p:sp>
      <p:pic>
        <p:nvPicPr>
          <p:cNvPr id="8" name="Picture 7"/>
          <p:cNvPicPr>
            <a:picLocks noChangeAspect="1"/>
          </p:cNvPicPr>
          <p:nvPr/>
        </p:nvPicPr>
        <p:blipFill>
          <a:blip r:embed="rId3"/>
          <a:stretch>
            <a:fillRect/>
          </a:stretch>
        </p:blipFill>
        <p:spPr>
          <a:xfrm>
            <a:off x="710752" y="3115278"/>
            <a:ext cx="8291580" cy="1740057"/>
          </a:xfrm>
          <a:prstGeom prst="rect">
            <a:avLst/>
          </a:prstGeom>
        </p:spPr>
      </p:pic>
      <p:sp>
        <p:nvSpPr>
          <p:cNvPr id="9"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TextBox 2"/>
          <p:cNvSpPr txBox="1"/>
          <p:nvPr/>
        </p:nvSpPr>
        <p:spPr>
          <a:xfrm>
            <a:off x="1776211" y="2568163"/>
            <a:ext cx="6160661" cy="369332"/>
          </a:xfrm>
          <a:prstGeom prst="rect">
            <a:avLst/>
          </a:prstGeom>
          <a:noFill/>
        </p:spPr>
        <p:txBody>
          <a:bodyPr wrap="none" rtlCol="0">
            <a:spAutoFit/>
          </a:bodyPr>
          <a:lstStyle/>
          <a:p>
            <a:r>
              <a:rPr lang="en-US" dirty="0" err="1" smtClean="0"/>
              <a:t>Đây</a:t>
            </a:r>
            <a:r>
              <a:rPr lang="en-US" dirty="0" smtClean="0"/>
              <a:t> </a:t>
            </a:r>
            <a:r>
              <a:rPr lang="en-US" dirty="0" err="1" smtClean="0"/>
              <a:t>là</a:t>
            </a:r>
            <a:r>
              <a:rPr lang="en-US" dirty="0" smtClean="0"/>
              <a:t> </a:t>
            </a:r>
            <a:r>
              <a:rPr lang="en-US" dirty="0" err="1" smtClean="0"/>
              <a:t>ví</a:t>
            </a:r>
            <a:r>
              <a:rPr lang="en-US" dirty="0" smtClean="0"/>
              <a:t> </a:t>
            </a:r>
            <a:r>
              <a:rPr lang="en-US" dirty="0" err="1" smtClean="0"/>
              <a:t>dụ</a:t>
            </a:r>
            <a:r>
              <a:rPr lang="en-US" dirty="0" smtClean="0"/>
              <a:t> </a:t>
            </a:r>
            <a:r>
              <a:rPr lang="en-US" dirty="0" err="1" smtClean="0"/>
              <a:t>Kmarket</a:t>
            </a:r>
            <a:r>
              <a:rPr lang="en-US" dirty="0" smtClean="0"/>
              <a:t> </a:t>
            </a:r>
            <a:r>
              <a:rPr lang="en-US" dirty="0" err="1" smtClean="0"/>
              <a:t>điển</a:t>
            </a:r>
            <a:r>
              <a:rPr lang="en-US" dirty="0" smtClean="0"/>
              <a:t> </a:t>
            </a:r>
            <a:r>
              <a:rPr lang="en-US" dirty="0" err="1" smtClean="0"/>
              <a:t>hình</a:t>
            </a:r>
            <a:r>
              <a:rPr lang="en-US" dirty="0" smtClean="0"/>
              <a:t> </a:t>
            </a:r>
            <a:r>
              <a:rPr lang="en-US" dirty="0" err="1" smtClean="0"/>
              <a:t>trong</a:t>
            </a:r>
            <a:r>
              <a:rPr lang="en-US" dirty="0" smtClean="0"/>
              <a:t> </a:t>
            </a:r>
            <a:r>
              <a:rPr lang="en-US" dirty="0" err="1" smtClean="0"/>
              <a:t>việc</a:t>
            </a:r>
            <a:r>
              <a:rPr lang="en-US" dirty="0" smtClean="0"/>
              <a:t> </a:t>
            </a:r>
            <a:r>
              <a:rPr lang="en-US" dirty="0" err="1" smtClean="0"/>
              <a:t>phân</a:t>
            </a:r>
            <a:r>
              <a:rPr lang="en-US" dirty="0" smtClean="0"/>
              <a:t> </a:t>
            </a:r>
            <a:r>
              <a:rPr lang="en-US" dirty="0" err="1" smtClean="0"/>
              <a:t>tích</a:t>
            </a:r>
            <a:r>
              <a:rPr lang="en-US" dirty="0" smtClean="0"/>
              <a:t> policy</a:t>
            </a:r>
            <a:endParaRPr lang="en-US" dirty="0"/>
          </a:p>
        </p:txBody>
      </p:sp>
      <p:sp>
        <p:nvSpPr>
          <p:cNvPr id="4" name="TextBox 3"/>
          <p:cNvSpPr txBox="1"/>
          <p:nvPr/>
        </p:nvSpPr>
        <p:spPr>
          <a:xfrm>
            <a:off x="465682" y="951468"/>
            <a:ext cx="2000869" cy="369332"/>
          </a:xfrm>
          <a:prstGeom prst="rect">
            <a:avLst/>
          </a:prstGeom>
          <a:noFill/>
        </p:spPr>
        <p:txBody>
          <a:bodyPr wrap="none" rtlCol="0">
            <a:spAutoFit/>
          </a:bodyPr>
          <a:lstStyle/>
          <a:p>
            <a:r>
              <a:rPr lang="en-US" dirty="0" err="1" smtClean="0"/>
              <a:t>a.Tạo</a:t>
            </a:r>
            <a:r>
              <a:rPr lang="en-US" dirty="0" smtClean="0"/>
              <a:t> file domain</a:t>
            </a:r>
            <a:endParaRPr lang="en-US" dirty="0"/>
          </a:p>
        </p:txBody>
      </p:sp>
    </p:spTree>
    <p:extLst>
      <p:ext uri="{BB962C8B-B14F-4D97-AF65-F5344CB8AC3E}">
        <p14:creationId xmlns:p14="http://schemas.microsoft.com/office/powerpoint/2010/main" val="296137951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barn(inVertical)">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4445"/>
            <a:ext cx="8596668" cy="1320800"/>
          </a:xfrm>
        </p:spPr>
        <p:txBody>
          <a:bodyPr/>
          <a:lstStyle/>
          <a:p>
            <a:r>
              <a:rPr lang="en-US" dirty="0" err="1"/>
              <a:t>Chương</a:t>
            </a:r>
            <a:r>
              <a:rPr lang="en-US" dirty="0"/>
              <a:t> 6: </a:t>
            </a:r>
            <a:r>
              <a:rPr lang="en-US" dirty="0" err="1"/>
              <a:t>phân</a:t>
            </a:r>
            <a:r>
              <a:rPr lang="en-US" dirty="0"/>
              <a:t> </a:t>
            </a:r>
            <a:r>
              <a:rPr lang="en-US" dirty="0" err="1"/>
              <a:t>tích</a:t>
            </a:r>
            <a:r>
              <a:rPr lang="en-US" dirty="0"/>
              <a:t> policy</a:t>
            </a:r>
          </a:p>
        </p:txBody>
      </p:sp>
      <p:sp>
        <p:nvSpPr>
          <p:cNvPr id="4" name="Rectangle 3"/>
          <p:cNvSpPr/>
          <p:nvPr/>
        </p:nvSpPr>
        <p:spPr>
          <a:xfrm>
            <a:off x="270456" y="1812715"/>
            <a:ext cx="10753859" cy="923330"/>
          </a:xfrm>
          <a:prstGeom prst="rect">
            <a:avLst/>
          </a:prstGeom>
        </p:spPr>
        <p:txBody>
          <a:bodyPr wrap="square">
            <a:spAutoFit/>
          </a:bodyPr>
          <a:lstStyle/>
          <a:p>
            <a:r>
              <a:rPr lang="en-US" dirty="0"/>
              <a:t>{http://kmarket.com/id/role=kmarket-blue, </a:t>
            </a:r>
            <a:r>
              <a:rPr lang="en-US" dirty="0" err="1"/>
              <a:t>kmarket</a:t>
            </a:r>
            <a:r>
              <a:rPr lang="en-US" dirty="0"/>
              <a:t>-gold, </a:t>
            </a:r>
            <a:r>
              <a:rPr lang="en-US" dirty="0" err="1"/>
              <a:t>kmarket</a:t>
            </a:r>
            <a:r>
              <a:rPr lang="en-US" dirty="0"/>
              <a:t>-silver, urn:oasis:names:tc:xacml:1.0:resource:resource-id=Medicine, Liquor, Drink, http://kmarket.com/id/totalAmount=100, 500, 1000, http://kmarket.com/id/amount=5, 50, 10}</a:t>
            </a:r>
          </a:p>
        </p:txBody>
      </p:sp>
      <p:sp>
        <p:nvSpPr>
          <p:cNvPr id="5" name="Rectangle 4"/>
          <p:cNvSpPr/>
          <p:nvPr/>
        </p:nvSpPr>
        <p:spPr>
          <a:xfrm>
            <a:off x="1026016" y="1415245"/>
            <a:ext cx="7911921" cy="369332"/>
          </a:xfrm>
          <a:prstGeom prst="rect">
            <a:avLst/>
          </a:prstGeom>
        </p:spPr>
        <p:txBody>
          <a:bodyPr wrap="square">
            <a:spAutoFit/>
          </a:bodyPr>
          <a:lstStyle/>
          <a:p>
            <a:pPr lvl="0" eaLnBrk="0" fontAlgn="base" hangingPunct="0">
              <a:spcBef>
                <a:spcPct val="0"/>
              </a:spcBef>
              <a:spcAft>
                <a:spcPct val="0"/>
              </a:spcAft>
            </a:pPr>
            <a:r>
              <a:rPr lang="vi-VN" altLang="en-US" dirty="0">
                <a:solidFill>
                  <a:srgbClr val="212121"/>
                </a:solidFill>
                <a:latin typeface="inherit"/>
              </a:rPr>
              <a:t>Đọc tệp domainomain.txt lưu khóa và giá trị vào HashMap. Mang hình thức:</a:t>
            </a:r>
          </a:p>
        </p:txBody>
      </p:sp>
      <p:sp>
        <p:nvSpPr>
          <p:cNvPr id="6" name="Rectangle 5"/>
          <p:cNvSpPr/>
          <p:nvPr/>
        </p:nvSpPr>
        <p:spPr>
          <a:xfrm>
            <a:off x="1026016" y="2935836"/>
            <a:ext cx="7570652" cy="369332"/>
          </a:xfrm>
          <a:prstGeom prst="rect">
            <a:avLst/>
          </a:prstGeom>
        </p:spPr>
        <p:txBody>
          <a:bodyPr wrap="square">
            <a:spAutoFit/>
          </a:bodyPr>
          <a:lstStyle/>
          <a:p>
            <a:pPr lvl="0" eaLnBrk="0" fontAlgn="base" hangingPunct="0">
              <a:spcBef>
                <a:spcPct val="0"/>
              </a:spcBef>
              <a:spcAft>
                <a:spcPct val="0"/>
              </a:spcAft>
            </a:pPr>
            <a:r>
              <a:rPr lang="vi-VN" altLang="en-US" dirty="0">
                <a:solidFill>
                  <a:srgbClr val="212121"/>
                </a:solidFill>
                <a:latin typeface="inherit"/>
              </a:rPr>
              <a:t>Đọc tệp request.xml để lưu khóa và giá trị vào HashMap</a:t>
            </a:r>
          </a:p>
        </p:txBody>
      </p:sp>
      <p:sp>
        <p:nvSpPr>
          <p:cNvPr id="7" name="Rectangle 6"/>
          <p:cNvSpPr/>
          <p:nvPr/>
        </p:nvSpPr>
        <p:spPr>
          <a:xfrm>
            <a:off x="270456" y="3357152"/>
            <a:ext cx="10097036" cy="646331"/>
          </a:xfrm>
          <a:prstGeom prst="rect">
            <a:avLst/>
          </a:prstGeom>
        </p:spPr>
        <p:txBody>
          <a:bodyPr wrap="square">
            <a:spAutoFit/>
          </a:bodyPr>
          <a:lstStyle/>
          <a:p>
            <a:r>
              <a:rPr lang="en-US" dirty="0"/>
              <a:t>{urn:oasis:names:tc:xacml:1.0:resource:resource-id=Liquor, http://kmarket.com/id/role=kmarket-blue}</a:t>
            </a:r>
          </a:p>
        </p:txBody>
      </p:sp>
      <p:sp>
        <p:nvSpPr>
          <p:cNvPr id="8" name="Rectangle 7"/>
          <p:cNvSpPr/>
          <p:nvPr/>
        </p:nvSpPr>
        <p:spPr>
          <a:xfrm>
            <a:off x="720153" y="4526224"/>
            <a:ext cx="8182378" cy="369332"/>
          </a:xfrm>
          <a:prstGeom prst="rect">
            <a:avLst/>
          </a:prstGeom>
        </p:spPr>
        <p:txBody>
          <a:bodyPr wrap="square">
            <a:spAutoFit/>
          </a:bodyPr>
          <a:lstStyle/>
          <a:p>
            <a:pPr lvl="0" eaLnBrk="0" fontAlgn="base" hangingPunct="0">
              <a:spcBef>
                <a:spcPct val="0"/>
              </a:spcBef>
              <a:spcAft>
                <a:spcPct val="0"/>
              </a:spcAft>
            </a:pPr>
            <a:r>
              <a:rPr lang="en-US" dirty="0" err="1"/>
              <a:t>Nếu</a:t>
            </a:r>
            <a:r>
              <a:rPr lang="en-US" dirty="0"/>
              <a:t> </a:t>
            </a:r>
            <a:r>
              <a:rPr lang="en-US" dirty="0" err="1"/>
              <a:t>hai</a:t>
            </a:r>
            <a:r>
              <a:rPr lang="en-US" dirty="0"/>
              <a:t> </a:t>
            </a:r>
            <a:r>
              <a:rPr lang="en-US" dirty="0" err="1"/>
              <a:t>khóa</a:t>
            </a:r>
            <a:r>
              <a:rPr lang="en-US" dirty="0"/>
              <a:t> </a:t>
            </a:r>
            <a:r>
              <a:rPr lang="en-US" dirty="0" err="1"/>
              <a:t>bằng</a:t>
            </a:r>
            <a:r>
              <a:rPr lang="en-US" dirty="0"/>
              <a:t> </a:t>
            </a:r>
            <a:r>
              <a:rPr lang="en-US" dirty="0" err="1"/>
              <a:t>nhau</a:t>
            </a:r>
            <a:r>
              <a:rPr lang="en-US" dirty="0"/>
              <a:t>, </a:t>
            </a:r>
            <a:r>
              <a:rPr lang="en-US" dirty="0" err="1"/>
              <a:t>thì</a:t>
            </a:r>
            <a:r>
              <a:rPr lang="en-US" dirty="0"/>
              <a:t> so </a:t>
            </a:r>
            <a:r>
              <a:rPr lang="en-US" dirty="0" err="1"/>
              <a:t>sánh</a:t>
            </a:r>
            <a:r>
              <a:rPr lang="en-US" dirty="0"/>
              <a:t> </a:t>
            </a:r>
            <a:r>
              <a:rPr lang="en-US" dirty="0" err="1"/>
              <a:t>giá</a:t>
            </a:r>
            <a:r>
              <a:rPr lang="en-US" dirty="0"/>
              <a:t> </a:t>
            </a:r>
            <a:r>
              <a:rPr lang="en-US" dirty="0" err="1" smtClean="0"/>
              <a:t>trị</a:t>
            </a:r>
            <a:r>
              <a:rPr lang="en-US" dirty="0"/>
              <a:t> </a:t>
            </a:r>
            <a:r>
              <a:rPr lang="en-US" dirty="0" smtClean="0"/>
              <a:t>. </a:t>
            </a:r>
            <a:r>
              <a:rPr lang="en-US" dirty="0" err="1" smtClean="0"/>
              <a:t>Giá</a:t>
            </a:r>
            <a:r>
              <a:rPr lang="en-US" dirty="0" smtClean="0"/>
              <a:t> </a:t>
            </a:r>
            <a:r>
              <a:rPr lang="en-US" dirty="0" err="1" smtClean="0"/>
              <a:t>trị</a:t>
            </a:r>
            <a:r>
              <a:rPr lang="en-US" dirty="0" smtClean="0"/>
              <a:t> </a:t>
            </a:r>
            <a:r>
              <a:rPr lang="en-US" dirty="0" err="1" smtClean="0"/>
              <a:t>trùng</a:t>
            </a:r>
            <a:r>
              <a:rPr lang="en-US" dirty="0" smtClean="0"/>
              <a:t> </a:t>
            </a:r>
            <a:r>
              <a:rPr lang="en-US" dirty="0" err="1" smtClean="0"/>
              <a:t>thì</a:t>
            </a:r>
            <a:r>
              <a:rPr lang="en-US" dirty="0" smtClean="0"/>
              <a:t> </a:t>
            </a:r>
            <a:r>
              <a:rPr lang="en-US" dirty="0" err="1" smtClean="0"/>
              <a:t>xóa</a:t>
            </a:r>
            <a:r>
              <a:rPr lang="en-US" dirty="0" smtClean="0"/>
              <a:t> </a:t>
            </a:r>
            <a:endParaRPr lang="en-US" dirty="0"/>
          </a:p>
        </p:txBody>
      </p:sp>
      <p:sp>
        <p:nvSpPr>
          <p:cNvPr id="11" name="Rectangle 10"/>
          <p:cNvSpPr/>
          <p:nvPr/>
        </p:nvSpPr>
        <p:spPr>
          <a:xfrm>
            <a:off x="555937" y="5172010"/>
            <a:ext cx="9122536" cy="646331"/>
          </a:xfrm>
          <a:prstGeom prst="rect">
            <a:avLst/>
          </a:prstGeom>
        </p:spPr>
        <p:txBody>
          <a:bodyPr wrap="square">
            <a:spAutoFit/>
          </a:bodyPr>
          <a:lstStyle/>
          <a:p>
            <a:r>
              <a:rPr lang="en-US" dirty="0">
                <a:latin typeface="Consolas" panose="020B0609020204030204" pitchFamily="49" charset="0"/>
              </a:rPr>
              <a:t>{http://kmarket.com/id/role=kmarket-gold, </a:t>
            </a:r>
            <a:r>
              <a:rPr lang="en-US" dirty="0" err="1">
                <a:latin typeface="Consolas" panose="020B0609020204030204" pitchFamily="49" charset="0"/>
              </a:rPr>
              <a:t>kmarket</a:t>
            </a:r>
            <a:r>
              <a:rPr lang="en-US" dirty="0">
                <a:latin typeface="Consolas" panose="020B0609020204030204" pitchFamily="49" charset="0"/>
              </a:rPr>
              <a:t>-silver, urn:oasis:names:tc:xacml:1.0:resource:resource-id=Medicine, Drink}</a:t>
            </a:r>
            <a:endParaRPr lang="en-US" dirty="0"/>
          </a:p>
        </p:txBody>
      </p:sp>
      <p:sp>
        <p:nvSpPr>
          <p:cNvPr id="17" name="Rectangle 8"/>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9"/>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TextBox 2"/>
          <p:cNvSpPr txBox="1"/>
          <p:nvPr/>
        </p:nvSpPr>
        <p:spPr>
          <a:xfrm>
            <a:off x="430306" y="910436"/>
            <a:ext cx="1741182" cy="369332"/>
          </a:xfrm>
          <a:prstGeom prst="rect">
            <a:avLst/>
          </a:prstGeom>
          <a:noFill/>
        </p:spPr>
        <p:txBody>
          <a:bodyPr wrap="none" rtlCol="0">
            <a:spAutoFit/>
          </a:bodyPr>
          <a:lstStyle/>
          <a:p>
            <a:r>
              <a:rPr lang="en-US" dirty="0" err="1" smtClean="0"/>
              <a:t>b.Tạo</a:t>
            </a:r>
            <a:r>
              <a:rPr lang="en-US" dirty="0" smtClean="0"/>
              <a:t> </a:t>
            </a:r>
            <a:r>
              <a:rPr lang="en-US" dirty="0" err="1" smtClean="0"/>
              <a:t>HashMap</a:t>
            </a:r>
            <a:endParaRPr lang="en-US" dirty="0"/>
          </a:p>
        </p:txBody>
      </p:sp>
    </p:spTree>
    <p:extLst>
      <p:ext uri="{BB962C8B-B14F-4D97-AF65-F5344CB8AC3E}">
        <p14:creationId xmlns:p14="http://schemas.microsoft.com/office/powerpoint/2010/main" val="105530999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arn(inVertical)">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8">
                                            <p:txEl>
                                              <p:pRg st="0" end="0"/>
                                            </p:txEl>
                                          </p:spTgt>
                                        </p:tgtEl>
                                        <p:attrNameLst>
                                          <p:attrName>style.visibility</p:attrName>
                                        </p:attrNameLst>
                                      </p:cBhvr>
                                      <p:to>
                                        <p:strVal val="visible"/>
                                      </p:to>
                                    </p:set>
                                    <p:animEffect transition="in" filter="wipe(down)">
                                      <p:cBhvr>
                                        <p:cTn id="38" dur="500"/>
                                        <p:tgtEl>
                                          <p:spTgt spid="8">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circle(in)">
                                      <p:cBhvr>
                                        <p:cTn id="43"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dirty="0" err="1"/>
              <a:t>Chương</a:t>
            </a:r>
            <a:r>
              <a:rPr lang="en-US" dirty="0"/>
              <a:t> 6: </a:t>
            </a:r>
            <a:r>
              <a:rPr lang="en-US" dirty="0" err="1"/>
              <a:t>phân</a:t>
            </a:r>
            <a:r>
              <a:rPr lang="en-US" dirty="0"/>
              <a:t> </a:t>
            </a:r>
            <a:r>
              <a:rPr lang="en-US" dirty="0" err="1"/>
              <a:t>tích</a:t>
            </a:r>
            <a:r>
              <a:rPr lang="en-US" dirty="0"/>
              <a:t> policy</a:t>
            </a:r>
          </a:p>
        </p:txBody>
      </p:sp>
      <p:sp>
        <p:nvSpPr>
          <p:cNvPr id="4" name="Rectangle 3"/>
          <p:cNvSpPr/>
          <p:nvPr/>
        </p:nvSpPr>
        <p:spPr>
          <a:xfrm>
            <a:off x="465784" y="2165264"/>
            <a:ext cx="9392992" cy="1754326"/>
          </a:xfrm>
          <a:prstGeom prst="rect">
            <a:avLst/>
          </a:prstGeom>
        </p:spPr>
        <p:txBody>
          <a:bodyPr wrap="square">
            <a:spAutoFit/>
          </a:bodyPr>
          <a:lstStyle/>
          <a:p>
            <a:r>
              <a:rPr lang="en-US" dirty="0">
                <a:solidFill>
                  <a:srgbClr val="000000"/>
                </a:solidFill>
                <a:latin typeface="Consolas" panose="020B0609020204030204" pitchFamily="49" charset="0"/>
              </a:rPr>
              <a:t>(\REPLC (http://kmarket.com/id/role = </a:t>
            </a:r>
            <a:r>
              <a:rPr lang="en-US" dirty="0" err="1">
                <a:solidFill>
                  <a:srgbClr val="000000"/>
                </a:solidFill>
                <a:latin typeface="Consolas" panose="020B0609020204030204" pitchFamily="49" charset="0"/>
              </a:rPr>
              <a:t>kmarket</a:t>
            </a:r>
            <a:r>
              <a:rPr lang="en-US" dirty="0">
                <a:solidFill>
                  <a:srgbClr val="000000"/>
                </a:solidFill>
                <a:latin typeface="Consolas" panose="020B0609020204030204" pitchFamily="49" charset="0"/>
              </a:rPr>
              <a:t>-blue \WEDGE (\NEG (http://kmarket.com/id/role = </a:t>
            </a:r>
            <a:r>
              <a:rPr lang="en-US" dirty="0" err="1">
                <a:solidFill>
                  <a:srgbClr val="000000"/>
                </a:solidFill>
                <a:latin typeface="Consolas" panose="020B0609020204030204" pitchFamily="49" charset="0"/>
              </a:rPr>
              <a:t>kmarket</a:t>
            </a:r>
            <a:r>
              <a:rPr lang="en-US" dirty="0">
                <a:solidFill>
                  <a:srgbClr val="000000"/>
                </a:solidFill>
                <a:latin typeface="Consolas" panose="020B0609020204030204" pitchFamily="49" charset="0"/>
              </a:rPr>
              <a:t>-gold \WEDGE http://kmarket.com/id/role = </a:t>
            </a:r>
            <a:r>
              <a:rPr lang="en-US" dirty="0" err="1">
                <a:solidFill>
                  <a:srgbClr val="000000"/>
                </a:solidFill>
                <a:latin typeface="Consolas" panose="020B0609020204030204" pitchFamily="49" charset="0"/>
              </a:rPr>
              <a:t>kmarket</a:t>
            </a:r>
            <a:r>
              <a:rPr lang="en-US" dirty="0">
                <a:solidFill>
                  <a:srgbClr val="000000"/>
                </a:solidFill>
                <a:latin typeface="Consolas" panose="020B0609020204030204" pitchFamily="49" charset="0"/>
              </a:rPr>
              <a:t>-silver)))((\REPLC (urn:oasis:names:tc:xacml:1.0:resource:resource-id = Liquor \WEDGE (\NEG (urn:oasis:names:tc:xacml:1.0:resource:resource-id = Medicine \WEDGE urn:oasis:names:tc:xacml:1.0:resource:resource-id = Drink)))(P_1))))</a:t>
            </a:r>
          </a:p>
        </p:txBody>
      </p:sp>
      <p:sp>
        <p:nvSpPr>
          <p:cNvPr id="5" name="Rectangle 4"/>
          <p:cNvSpPr/>
          <p:nvPr/>
        </p:nvSpPr>
        <p:spPr>
          <a:xfrm>
            <a:off x="948742" y="998828"/>
            <a:ext cx="8092225" cy="646331"/>
          </a:xfrm>
          <a:prstGeom prst="rect">
            <a:avLst/>
          </a:prstGeom>
        </p:spPr>
        <p:txBody>
          <a:bodyPr wrap="square">
            <a:spAutoFit/>
          </a:bodyPr>
          <a:lstStyle/>
          <a:p>
            <a:r>
              <a:rPr lang="en-US" dirty="0" err="1"/>
              <a:t>Sau</a:t>
            </a:r>
            <a:r>
              <a:rPr lang="en-US" dirty="0"/>
              <a:t> </a:t>
            </a:r>
            <a:r>
              <a:rPr lang="en-US" dirty="0" err="1"/>
              <a:t>khi</a:t>
            </a:r>
            <a:r>
              <a:rPr lang="en-US" dirty="0"/>
              <a:t> </a:t>
            </a:r>
            <a:r>
              <a:rPr lang="en-US" dirty="0" err="1"/>
              <a:t>có</a:t>
            </a:r>
            <a:r>
              <a:rPr lang="en-US" dirty="0"/>
              <a:t> </a:t>
            </a:r>
            <a:r>
              <a:rPr lang="en-US" dirty="0" err="1"/>
              <a:t>các</a:t>
            </a:r>
            <a:r>
              <a:rPr lang="en-US" dirty="0"/>
              <a:t> </a:t>
            </a:r>
            <a:r>
              <a:rPr lang="en-US" dirty="0" err="1"/>
              <a:t>biến</a:t>
            </a:r>
            <a:r>
              <a:rPr lang="en-US" dirty="0"/>
              <a:t> </a:t>
            </a:r>
            <a:r>
              <a:rPr lang="en-US" dirty="0" err="1"/>
              <a:t>trên</a:t>
            </a:r>
            <a:r>
              <a:rPr lang="en-US" dirty="0"/>
              <a:t>, </a:t>
            </a:r>
            <a:r>
              <a:rPr lang="en-US" dirty="0" err="1"/>
              <a:t>chúng</a:t>
            </a:r>
            <a:r>
              <a:rPr lang="en-US" dirty="0"/>
              <a:t> ta </a:t>
            </a:r>
            <a:r>
              <a:rPr lang="en-US" dirty="0" err="1"/>
              <a:t>truyền</a:t>
            </a:r>
            <a:r>
              <a:rPr lang="en-US" dirty="0"/>
              <a:t> </a:t>
            </a:r>
            <a:r>
              <a:rPr lang="en-US" dirty="0" err="1"/>
              <a:t>hàm</a:t>
            </a:r>
            <a:r>
              <a:rPr lang="en-US" dirty="0"/>
              <a:t> </a:t>
            </a:r>
            <a:r>
              <a:rPr lang="en-US" dirty="0" err="1"/>
              <a:t>thay</a:t>
            </a:r>
            <a:r>
              <a:rPr lang="en-US" dirty="0"/>
              <a:t> </a:t>
            </a:r>
            <a:r>
              <a:rPr lang="en-US" dirty="0" err="1"/>
              <a:t>thế</a:t>
            </a:r>
            <a:r>
              <a:rPr lang="en-US" dirty="0"/>
              <a:t> (</a:t>
            </a:r>
            <a:r>
              <a:rPr lang="en-US" dirty="0" err="1"/>
              <a:t>strQuery</a:t>
            </a:r>
            <a:r>
              <a:rPr lang="en-US" dirty="0"/>
              <a:t>, </a:t>
            </a:r>
            <a:r>
              <a:rPr lang="en-US" dirty="0" err="1"/>
              <a:t>getKey</a:t>
            </a:r>
            <a:r>
              <a:rPr lang="en-US" dirty="0"/>
              <a:t> (), </a:t>
            </a:r>
            <a:r>
              <a:rPr lang="en-US" dirty="0" err="1"/>
              <a:t>getValue</a:t>
            </a:r>
            <a:r>
              <a:rPr lang="en-US" dirty="0"/>
              <a:t> (), </a:t>
            </a:r>
            <a:r>
              <a:rPr lang="en-US" dirty="0" err="1"/>
              <a:t>negValues</a:t>
            </a:r>
            <a:r>
              <a:rPr lang="en-US" dirty="0"/>
              <a:t>)</a:t>
            </a:r>
          </a:p>
        </p:txBody>
      </p:sp>
      <p:sp>
        <p:nvSpPr>
          <p:cNvPr id="3" name="TextBox 2"/>
          <p:cNvSpPr txBox="1"/>
          <p:nvPr/>
        </p:nvSpPr>
        <p:spPr>
          <a:xfrm>
            <a:off x="268942" y="660400"/>
            <a:ext cx="1946367" cy="369332"/>
          </a:xfrm>
          <a:prstGeom prst="rect">
            <a:avLst/>
          </a:prstGeom>
          <a:noFill/>
        </p:spPr>
        <p:txBody>
          <a:bodyPr wrap="none" rtlCol="0">
            <a:spAutoFit/>
          </a:bodyPr>
          <a:lstStyle/>
          <a:p>
            <a:r>
              <a:rPr lang="en-US" dirty="0" smtClean="0"/>
              <a:t>C.&gt;Query </a:t>
            </a:r>
            <a:r>
              <a:rPr lang="en-US" dirty="0"/>
              <a:t>analyst</a:t>
            </a:r>
          </a:p>
        </p:txBody>
      </p:sp>
    </p:spTree>
    <p:extLst>
      <p:ext uri="{BB962C8B-B14F-4D97-AF65-F5344CB8AC3E}">
        <p14:creationId xmlns:p14="http://schemas.microsoft.com/office/powerpoint/2010/main" val="42192167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down)">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798490"/>
          </a:xfrm>
        </p:spPr>
        <p:txBody>
          <a:bodyPr/>
          <a:lstStyle/>
          <a:p>
            <a:r>
              <a:rPr lang="en-US" dirty="0" err="1"/>
              <a:t>Chương</a:t>
            </a:r>
            <a:r>
              <a:rPr lang="en-US" dirty="0"/>
              <a:t> 6: </a:t>
            </a:r>
            <a:r>
              <a:rPr lang="en-US" dirty="0" err="1"/>
              <a:t>phân</a:t>
            </a:r>
            <a:r>
              <a:rPr lang="en-US" dirty="0"/>
              <a:t> </a:t>
            </a:r>
            <a:r>
              <a:rPr lang="en-US" dirty="0" err="1"/>
              <a:t>tích</a:t>
            </a:r>
            <a:r>
              <a:rPr lang="en-US" dirty="0"/>
              <a:t> policy</a:t>
            </a:r>
          </a:p>
        </p:txBody>
      </p:sp>
      <p:pic>
        <p:nvPicPr>
          <p:cNvPr id="5" name="Picture 4"/>
          <p:cNvPicPr>
            <a:picLocks noChangeAspect="1"/>
          </p:cNvPicPr>
          <p:nvPr/>
        </p:nvPicPr>
        <p:blipFill>
          <a:blip r:embed="rId2"/>
          <a:stretch>
            <a:fillRect/>
          </a:stretch>
        </p:blipFill>
        <p:spPr>
          <a:xfrm>
            <a:off x="1889801" y="1304075"/>
            <a:ext cx="3086100" cy="1019175"/>
          </a:xfrm>
          <a:prstGeom prst="rect">
            <a:avLst/>
          </a:prstGeom>
        </p:spPr>
      </p:pic>
      <p:sp>
        <p:nvSpPr>
          <p:cNvPr id="7" name="Rectangle 6"/>
          <p:cNvSpPr/>
          <p:nvPr/>
        </p:nvSpPr>
        <p:spPr>
          <a:xfrm>
            <a:off x="942066" y="2459503"/>
            <a:ext cx="6096000" cy="369332"/>
          </a:xfrm>
          <a:prstGeom prst="rect">
            <a:avLst/>
          </a:prstGeom>
        </p:spPr>
        <p:txBody>
          <a:bodyPr>
            <a:spAutoFit/>
          </a:bodyPr>
          <a:lstStyle/>
          <a:p>
            <a:r>
              <a:rPr lang="en-US" dirty="0" smtClean="0"/>
              <a:t>And </a:t>
            </a:r>
            <a:r>
              <a:rPr lang="en-US" dirty="0" err="1" smtClean="0"/>
              <a:t>hashMap</a:t>
            </a:r>
            <a:r>
              <a:rPr lang="en-US" dirty="0" smtClean="0"/>
              <a:t> request</a:t>
            </a:r>
            <a:endParaRPr lang="en-US" dirty="0"/>
          </a:p>
        </p:txBody>
      </p:sp>
      <p:sp>
        <p:nvSpPr>
          <p:cNvPr id="8" name="Rectangle 7"/>
          <p:cNvSpPr/>
          <p:nvPr/>
        </p:nvSpPr>
        <p:spPr>
          <a:xfrm>
            <a:off x="1697809" y="2965088"/>
            <a:ext cx="6898859" cy="646331"/>
          </a:xfrm>
          <a:prstGeom prst="rect">
            <a:avLst/>
          </a:prstGeom>
        </p:spPr>
        <p:txBody>
          <a:bodyPr wrap="square">
            <a:spAutoFit/>
          </a:bodyPr>
          <a:lstStyle/>
          <a:p>
            <a:r>
              <a:rPr lang="en-US" dirty="0">
                <a:latin typeface="Consolas" panose="020B0609020204030204" pitchFamily="49" charset="0"/>
              </a:rPr>
              <a:t>{resource-student=</a:t>
            </a:r>
            <a:r>
              <a:rPr lang="en-US" dirty="0" err="1">
                <a:latin typeface="Consolas" panose="020B0609020204030204" pitchFamily="49" charset="0"/>
              </a:rPr>
              <a:t>patient_information</a:t>
            </a:r>
            <a:r>
              <a:rPr lang="en-US" dirty="0">
                <a:latin typeface="Consolas" panose="020B0609020204030204" pitchFamily="49" charset="0"/>
              </a:rPr>
              <a:t>, role=Nurse, urn:oasis:names:tc:xacml:1.0:action:action-id=read}</a:t>
            </a:r>
            <a:endParaRPr lang="en-US" dirty="0"/>
          </a:p>
        </p:txBody>
      </p:sp>
      <p:sp>
        <p:nvSpPr>
          <p:cNvPr id="3" name="TextBox 2"/>
          <p:cNvSpPr txBox="1"/>
          <p:nvPr/>
        </p:nvSpPr>
        <p:spPr>
          <a:xfrm>
            <a:off x="272181" y="822067"/>
            <a:ext cx="2558970" cy="369332"/>
          </a:xfrm>
          <a:prstGeom prst="rect">
            <a:avLst/>
          </a:prstGeom>
          <a:noFill/>
        </p:spPr>
        <p:txBody>
          <a:bodyPr wrap="none" rtlCol="0">
            <a:spAutoFit/>
          </a:bodyPr>
          <a:lstStyle/>
          <a:p>
            <a:r>
              <a:rPr lang="en-US" dirty="0" smtClean="0"/>
              <a:t>d.&gt;</a:t>
            </a:r>
            <a:r>
              <a:rPr lang="en-US" dirty="0" err="1" smtClean="0"/>
              <a:t>Trường</a:t>
            </a:r>
            <a:r>
              <a:rPr lang="en-US" dirty="0" smtClean="0"/>
              <a:t> </a:t>
            </a:r>
            <a:r>
              <a:rPr lang="en-US" dirty="0" err="1" smtClean="0"/>
              <a:t>hợp</a:t>
            </a:r>
            <a:r>
              <a:rPr lang="en-US" dirty="0" smtClean="0"/>
              <a:t> </a:t>
            </a:r>
            <a:r>
              <a:rPr lang="en-US" dirty="0" err="1" smtClean="0"/>
              <a:t>đặt</a:t>
            </a:r>
            <a:r>
              <a:rPr lang="en-US" dirty="0" smtClean="0"/>
              <a:t> </a:t>
            </a:r>
            <a:r>
              <a:rPr lang="en-US" dirty="0" err="1" smtClean="0"/>
              <a:t>biệt</a:t>
            </a:r>
            <a:endParaRPr lang="en-US" dirty="0"/>
          </a:p>
        </p:txBody>
      </p:sp>
      <p:sp>
        <p:nvSpPr>
          <p:cNvPr id="4" name="Rectangle 3"/>
          <p:cNvSpPr/>
          <p:nvPr/>
        </p:nvSpPr>
        <p:spPr>
          <a:xfrm>
            <a:off x="806823" y="3357997"/>
            <a:ext cx="6096000" cy="646331"/>
          </a:xfrm>
          <a:prstGeom prst="rect">
            <a:avLst/>
          </a:prstGeom>
        </p:spPr>
        <p:txBody>
          <a:bodyPr>
            <a:spAutoFit/>
          </a:bodyPr>
          <a:lstStyle/>
          <a:p>
            <a:r>
              <a:rPr lang="en-US" dirty="0"/>
              <a:t/>
            </a:r>
            <a:br>
              <a:rPr lang="en-US" dirty="0"/>
            </a:br>
            <a:r>
              <a:rPr lang="en-US" dirty="0" err="1"/>
              <a:t>Khi</a:t>
            </a:r>
            <a:r>
              <a:rPr lang="en-US" dirty="0"/>
              <a:t> </a:t>
            </a:r>
            <a:r>
              <a:rPr lang="en-US" dirty="0" err="1"/>
              <a:t>đó</a:t>
            </a:r>
            <a:r>
              <a:rPr lang="en-US" dirty="0"/>
              <a:t> </a:t>
            </a:r>
            <a:r>
              <a:rPr lang="en-US" dirty="0" err="1"/>
              <a:t>negvalue</a:t>
            </a:r>
            <a:r>
              <a:rPr lang="en-US" dirty="0"/>
              <a:t> </a:t>
            </a:r>
            <a:r>
              <a:rPr lang="en-US" dirty="0" err="1"/>
              <a:t>sẽ</a:t>
            </a:r>
            <a:r>
              <a:rPr lang="en-US" dirty="0"/>
              <a:t> </a:t>
            </a:r>
            <a:r>
              <a:rPr lang="en-US" dirty="0" err="1"/>
              <a:t>bị</a:t>
            </a:r>
            <a:r>
              <a:rPr lang="en-US" dirty="0"/>
              <a:t> </a:t>
            </a:r>
            <a:r>
              <a:rPr lang="en-US" dirty="0" err="1"/>
              <a:t>rỗng</a:t>
            </a:r>
            <a:r>
              <a:rPr lang="en-US" dirty="0"/>
              <a:t> </a:t>
            </a:r>
            <a:r>
              <a:rPr lang="en-US" dirty="0" err="1"/>
              <a:t>dẫn</a:t>
            </a:r>
            <a:r>
              <a:rPr lang="en-US" dirty="0"/>
              <a:t> </a:t>
            </a:r>
            <a:r>
              <a:rPr lang="en-US" dirty="0" err="1"/>
              <a:t>đến</a:t>
            </a:r>
            <a:r>
              <a:rPr lang="en-US" dirty="0"/>
              <a:t> Error System</a:t>
            </a:r>
          </a:p>
        </p:txBody>
      </p:sp>
      <p:sp>
        <p:nvSpPr>
          <p:cNvPr id="14" name="Rectangle 13"/>
          <p:cNvSpPr/>
          <p:nvPr/>
        </p:nvSpPr>
        <p:spPr>
          <a:xfrm>
            <a:off x="1545538" y="4759893"/>
            <a:ext cx="3791423" cy="369332"/>
          </a:xfrm>
          <a:prstGeom prst="rect">
            <a:avLst/>
          </a:prstGeom>
        </p:spPr>
        <p:txBody>
          <a:bodyPr wrap="none">
            <a:spAutoFit/>
          </a:bodyPr>
          <a:lstStyle/>
          <a:p>
            <a:r>
              <a:rPr lang="en-US" dirty="0" err="1"/>
              <a:t>Kết</a:t>
            </a:r>
            <a:r>
              <a:rPr lang="en-US" dirty="0"/>
              <a:t> </a:t>
            </a:r>
            <a:r>
              <a:rPr lang="en-US" dirty="0" err="1"/>
              <a:t>quả</a:t>
            </a:r>
            <a:r>
              <a:rPr lang="en-US" dirty="0"/>
              <a:t> </a:t>
            </a:r>
            <a:r>
              <a:rPr lang="en-US" dirty="0" err="1"/>
              <a:t>là</a:t>
            </a:r>
            <a:r>
              <a:rPr lang="en-US" dirty="0"/>
              <a:t>, </a:t>
            </a:r>
            <a:r>
              <a:rPr lang="en-US" dirty="0" err="1"/>
              <a:t>chúng</a:t>
            </a:r>
            <a:r>
              <a:rPr lang="en-US" dirty="0"/>
              <a:t> </a:t>
            </a:r>
            <a:r>
              <a:rPr lang="en-US" dirty="0" err="1"/>
              <a:t>tôi</a:t>
            </a:r>
            <a:r>
              <a:rPr lang="en-US" dirty="0"/>
              <a:t> </a:t>
            </a:r>
            <a:r>
              <a:rPr lang="en-US" dirty="0" err="1"/>
              <a:t>có</a:t>
            </a:r>
            <a:r>
              <a:rPr lang="en-US" dirty="0"/>
              <a:t> </a:t>
            </a:r>
            <a:r>
              <a:rPr lang="en-US" dirty="0" err="1" smtClean="0"/>
              <a:t>một</a:t>
            </a:r>
            <a:r>
              <a:rPr lang="en-US" dirty="0" smtClean="0"/>
              <a:t> Query</a:t>
            </a:r>
            <a:endParaRPr lang="en-US" dirty="0"/>
          </a:p>
        </p:txBody>
      </p:sp>
      <p:sp>
        <p:nvSpPr>
          <p:cNvPr id="15" name="Rectangle 14"/>
          <p:cNvSpPr/>
          <p:nvPr/>
        </p:nvSpPr>
        <p:spPr>
          <a:xfrm>
            <a:off x="1171645" y="5380672"/>
            <a:ext cx="7954425" cy="923330"/>
          </a:xfrm>
          <a:prstGeom prst="rect">
            <a:avLst/>
          </a:prstGeom>
        </p:spPr>
        <p:txBody>
          <a:bodyPr wrap="square">
            <a:spAutoFit/>
          </a:bodyPr>
          <a:lstStyle/>
          <a:p>
            <a:r>
              <a:rPr lang="en-US" dirty="0">
                <a:solidFill>
                  <a:srgbClr val="000000"/>
                </a:solidFill>
                <a:latin typeface="Consolas" panose="020B0609020204030204" pitchFamily="49" charset="0"/>
              </a:rPr>
              <a:t>(\REPLC (urn:oasis:names:tc:xacml:1.0:action:action-id = read)((\REPLC (role = Nurse)((\REPLC (resource-student = </a:t>
            </a:r>
            <a:r>
              <a:rPr lang="en-US" dirty="0" err="1">
                <a:solidFill>
                  <a:srgbClr val="000000"/>
                </a:solidFill>
                <a:latin typeface="Consolas" panose="020B0609020204030204" pitchFamily="49" charset="0"/>
              </a:rPr>
              <a:t>patient_information</a:t>
            </a:r>
            <a:r>
              <a:rPr lang="en-US" dirty="0">
                <a:solidFill>
                  <a:srgbClr val="000000"/>
                </a:solidFill>
                <a:latin typeface="Consolas" panose="020B0609020204030204" pitchFamily="49" charset="0"/>
              </a:rPr>
              <a:t>)(P_1))))))</a:t>
            </a:r>
          </a:p>
        </p:txBody>
      </p:sp>
      <p:sp>
        <p:nvSpPr>
          <p:cNvPr id="16" name="Rectangle 15"/>
          <p:cNvSpPr/>
          <p:nvPr/>
        </p:nvSpPr>
        <p:spPr>
          <a:xfrm>
            <a:off x="1244562" y="4305182"/>
            <a:ext cx="4993675" cy="369332"/>
          </a:xfrm>
          <a:prstGeom prst="rect">
            <a:avLst/>
          </a:prstGeom>
        </p:spPr>
        <p:txBody>
          <a:bodyPr wrap="none">
            <a:spAutoFit/>
          </a:bodyPr>
          <a:lstStyle/>
          <a:p>
            <a:pPr lvl="0" eaLnBrk="0" fontAlgn="base" hangingPunct="0">
              <a:spcBef>
                <a:spcPct val="0"/>
              </a:spcBef>
              <a:spcAft>
                <a:spcPct val="0"/>
              </a:spcAft>
            </a:pPr>
            <a:r>
              <a:rPr lang="vi-VN" altLang="en-US" dirty="0">
                <a:solidFill>
                  <a:srgbClr val="212121"/>
                </a:solidFill>
                <a:latin typeface="inherit"/>
                <a:cs typeface="Arial" panose="020B0604020202020204" pitchFamily="34" charset="0"/>
              </a:rPr>
              <a:t>Nhưng </a:t>
            </a:r>
            <a:r>
              <a:rPr lang="en-US" altLang="en-US" dirty="0" err="1" smtClean="0">
                <a:solidFill>
                  <a:srgbClr val="212121"/>
                </a:solidFill>
                <a:latin typeface="inherit"/>
                <a:cs typeface="Arial" panose="020B0604020202020204" pitchFamily="34" charset="0"/>
              </a:rPr>
              <a:t>em</a:t>
            </a:r>
            <a:r>
              <a:rPr lang="vi-VN" altLang="en-US" dirty="0" smtClean="0">
                <a:solidFill>
                  <a:srgbClr val="212121"/>
                </a:solidFill>
                <a:latin typeface="inherit"/>
                <a:cs typeface="Arial" panose="020B0604020202020204" pitchFamily="34" charset="0"/>
              </a:rPr>
              <a:t> </a:t>
            </a:r>
            <a:r>
              <a:rPr lang="vi-VN" altLang="en-US" dirty="0">
                <a:solidFill>
                  <a:srgbClr val="212121"/>
                </a:solidFill>
                <a:latin typeface="inherit"/>
                <a:cs typeface="Arial" panose="020B0604020202020204" pitchFamily="34" charset="0"/>
              </a:rPr>
              <a:t>đã giải quyết nó bằng một mã khác:</a:t>
            </a:r>
          </a:p>
        </p:txBody>
      </p:sp>
    </p:spTree>
    <p:extLst>
      <p:ext uri="{BB962C8B-B14F-4D97-AF65-F5344CB8AC3E}">
        <p14:creationId xmlns:p14="http://schemas.microsoft.com/office/powerpoint/2010/main" val="20282235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0"/>
                                        <p:tgtEl>
                                          <p:spTgt spid="16"/>
                                        </p:tgtEl>
                                      </p:cBhvr>
                                    </p:animEffect>
                                    <p:anim calcmode="lin" valueType="num">
                                      <p:cBhvr>
                                        <p:cTn id="25" dur="1000" fill="hold"/>
                                        <p:tgtEl>
                                          <p:spTgt spid="16"/>
                                        </p:tgtEl>
                                        <p:attrNameLst>
                                          <p:attrName>ppt_x</p:attrName>
                                        </p:attrNameLst>
                                      </p:cBhvr>
                                      <p:tavLst>
                                        <p:tav tm="0">
                                          <p:val>
                                            <p:strVal val="#ppt_x"/>
                                          </p:val>
                                        </p:tav>
                                        <p:tav tm="100000">
                                          <p:val>
                                            <p:strVal val="#ppt_x"/>
                                          </p:val>
                                        </p:tav>
                                      </p:tavLst>
                                    </p:anim>
                                    <p:anim calcmode="lin" valueType="num">
                                      <p:cBhvr>
                                        <p:cTn id="2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14">
                                            <p:txEl>
                                              <p:pRg st="0" end="0"/>
                                            </p:txEl>
                                          </p:spTgt>
                                        </p:tgtEl>
                                        <p:attrNameLst>
                                          <p:attrName>style.visibility</p:attrName>
                                        </p:attrNameLst>
                                      </p:cBhvr>
                                      <p:to>
                                        <p:strVal val="visible"/>
                                      </p:to>
                                    </p:set>
                                    <p:animEffect transition="in" filter="barn(inVertical)">
                                      <p:cBhvr>
                                        <p:cTn id="31" dur="500"/>
                                        <p:tgtEl>
                                          <p:spTgt spid="14">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circle(in)">
                                      <p:cBhvr>
                                        <p:cTn id="36"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dirty="0" err="1"/>
              <a:t>Chương</a:t>
            </a:r>
            <a:r>
              <a:rPr lang="en-US" dirty="0"/>
              <a:t> 7: </a:t>
            </a:r>
            <a:r>
              <a:rPr lang="en-US" dirty="0" err="1"/>
              <a:t>kết</a:t>
            </a:r>
            <a:r>
              <a:rPr lang="en-US" dirty="0"/>
              <a:t> </a:t>
            </a:r>
            <a:r>
              <a:rPr lang="en-US" dirty="0" err="1"/>
              <a:t>quả</a:t>
            </a:r>
            <a:r>
              <a:rPr lang="en-US" dirty="0"/>
              <a:t> </a:t>
            </a:r>
            <a:r>
              <a:rPr lang="en-US" dirty="0" err="1"/>
              <a:t>đạt</a:t>
            </a:r>
            <a:r>
              <a:rPr lang="en-US" dirty="0"/>
              <a:t> </a:t>
            </a:r>
            <a:r>
              <a:rPr lang="en-US" dirty="0" err="1"/>
              <a:t>được</a:t>
            </a:r>
            <a:endParaRPr lang="en-US" dirty="0"/>
          </a:p>
        </p:txBody>
      </p:sp>
      <p:pic>
        <p:nvPicPr>
          <p:cNvPr id="4" name="Picture 3"/>
          <p:cNvPicPr>
            <a:picLocks noChangeAspect="1"/>
          </p:cNvPicPr>
          <p:nvPr/>
        </p:nvPicPr>
        <p:blipFill>
          <a:blip r:embed="rId2"/>
          <a:stretch>
            <a:fillRect/>
          </a:stretch>
        </p:blipFill>
        <p:spPr>
          <a:xfrm>
            <a:off x="1492982" y="4074178"/>
            <a:ext cx="6238875" cy="1076325"/>
          </a:xfrm>
          <a:prstGeom prst="rect">
            <a:avLst/>
          </a:prstGeom>
        </p:spPr>
      </p:pic>
      <p:sp>
        <p:nvSpPr>
          <p:cNvPr id="5" name="TextBox 4"/>
          <p:cNvSpPr txBox="1"/>
          <p:nvPr/>
        </p:nvSpPr>
        <p:spPr>
          <a:xfrm>
            <a:off x="766682" y="997634"/>
            <a:ext cx="6821739" cy="646331"/>
          </a:xfrm>
          <a:prstGeom prst="rect">
            <a:avLst/>
          </a:prstGeom>
          <a:noFill/>
        </p:spPr>
        <p:txBody>
          <a:bodyPr wrap="none" rtlCol="0">
            <a:spAutoFit/>
          </a:bodyPr>
          <a:lstStyle/>
          <a:p>
            <a:r>
              <a:rPr lang="en-US" dirty="0" err="1" smtClean="0"/>
              <a:t>Sau</a:t>
            </a:r>
            <a:r>
              <a:rPr lang="en-US" dirty="0" smtClean="0"/>
              <a:t> </a:t>
            </a:r>
            <a:r>
              <a:rPr lang="en-US" dirty="0" err="1" smtClean="0"/>
              <a:t>khi</a:t>
            </a:r>
            <a:r>
              <a:rPr lang="en-US" dirty="0" smtClean="0"/>
              <a:t> </a:t>
            </a:r>
            <a:r>
              <a:rPr lang="en-US" dirty="0" err="1" smtClean="0"/>
              <a:t>có</a:t>
            </a:r>
            <a:r>
              <a:rPr lang="en-US" dirty="0" smtClean="0"/>
              <a:t> </a:t>
            </a:r>
            <a:r>
              <a:rPr lang="en-US" dirty="0" err="1" smtClean="0"/>
              <a:t>câu</a:t>
            </a:r>
            <a:r>
              <a:rPr lang="en-US" dirty="0" smtClean="0"/>
              <a:t> query , </a:t>
            </a:r>
            <a:r>
              <a:rPr lang="en-US" dirty="0" err="1" smtClean="0"/>
              <a:t>em</a:t>
            </a:r>
            <a:r>
              <a:rPr lang="en-US" dirty="0" smtClean="0"/>
              <a:t> </a:t>
            </a:r>
            <a:r>
              <a:rPr lang="en-US" dirty="0" err="1" smtClean="0"/>
              <a:t>kết</a:t>
            </a:r>
            <a:r>
              <a:rPr lang="en-US" dirty="0" smtClean="0"/>
              <a:t> </a:t>
            </a:r>
            <a:r>
              <a:rPr lang="en-US" dirty="0" err="1" smtClean="0"/>
              <a:t>hợp</a:t>
            </a:r>
            <a:r>
              <a:rPr lang="en-US" dirty="0" smtClean="0"/>
              <a:t> SMT </a:t>
            </a:r>
            <a:r>
              <a:rPr lang="en-US" dirty="0" err="1" smtClean="0"/>
              <a:t>và</a:t>
            </a:r>
            <a:r>
              <a:rPr lang="en-US" dirty="0" smtClean="0"/>
              <a:t> z3 </a:t>
            </a:r>
            <a:r>
              <a:rPr lang="en-US" dirty="0" err="1" smtClean="0"/>
              <a:t>để</a:t>
            </a:r>
            <a:r>
              <a:rPr lang="en-US" dirty="0" smtClean="0"/>
              <a:t> </a:t>
            </a:r>
            <a:r>
              <a:rPr lang="en-US" dirty="0" err="1" smtClean="0"/>
              <a:t>sinh</a:t>
            </a:r>
            <a:r>
              <a:rPr lang="en-US" dirty="0" smtClean="0"/>
              <a:t> </a:t>
            </a:r>
            <a:r>
              <a:rPr lang="en-US" dirty="0" err="1" smtClean="0"/>
              <a:t>ra</a:t>
            </a:r>
            <a:r>
              <a:rPr lang="en-US" dirty="0" smtClean="0"/>
              <a:t> </a:t>
            </a:r>
            <a:r>
              <a:rPr lang="en-US" dirty="0" err="1" smtClean="0"/>
              <a:t>kết</a:t>
            </a:r>
            <a:r>
              <a:rPr lang="en-US" dirty="0" smtClean="0"/>
              <a:t>  </a:t>
            </a:r>
            <a:r>
              <a:rPr lang="en-US" dirty="0" err="1" smtClean="0"/>
              <a:t>quả</a:t>
            </a:r>
            <a:r>
              <a:rPr lang="en-US" dirty="0" smtClean="0"/>
              <a:t> </a:t>
            </a:r>
          </a:p>
          <a:p>
            <a:r>
              <a:rPr lang="vi-VN" altLang="en-US" dirty="0" smtClean="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Permit</a:t>
            </a:r>
            <a:r>
              <a:rPr lang="vi-VN" altLang="en-US"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Deny, Indeterminate and NotApplicable</a:t>
            </a:r>
            <a:endParaRPr lang="en-US" dirty="0"/>
          </a:p>
        </p:txBody>
      </p:sp>
      <p:pic>
        <p:nvPicPr>
          <p:cNvPr id="6" name="Picture 5"/>
          <p:cNvPicPr>
            <a:picLocks noChangeAspect="1"/>
          </p:cNvPicPr>
          <p:nvPr/>
        </p:nvPicPr>
        <p:blipFill>
          <a:blip r:embed="rId3"/>
          <a:stretch>
            <a:fillRect/>
          </a:stretch>
        </p:blipFill>
        <p:spPr>
          <a:xfrm>
            <a:off x="1329093" y="1649940"/>
            <a:ext cx="7267575" cy="1447800"/>
          </a:xfrm>
          <a:prstGeom prst="rect">
            <a:avLst/>
          </a:prstGeom>
        </p:spPr>
      </p:pic>
      <p:sp>
        <p:nvSpPr>
          <p:cNvPr id="7" name="TextBox 6"/>
          <p:cNvSpPr txBox="1"/>
          <p:nvPr/>
        </p:nvSpPr>
        <p:spPr>
          <a:xfrm>
            <a:off x="1329093" y="3585882"/>
            <a:ext cx="3812262" cy="369332"/>
          </a:xfrm>
          <a:prstGeom prst="rect">
            <a:avLst/>
          </a:prstGeom>
          <a:noFill/>
        </p:spPr>
        <p:txBody>
          <a:bodyPr wrap="none" rtlCol="0">
            <a:spAutoFit/>
          </a:bodyPr>
          <a:lstStyle/>
          <a:p>
            <a:r>
              <a:rPr lang="en-US" dirty="0" err="1" smtClean="0"/>
              <a:t>Và</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evauletion</a:t>
            </a:r>
            <a:r>
              <a:rPr lang="en-US" dirty="0" smtClean="0"/>
              <a:t> policy ta </a:t>
            </a:r>
            <a:r>
              <a:rPr lang="en-US" dirty="0" err="1" smtClean="0"/>
              <a:t>cần</a:t>
            </a:r>
            <a:endParaRPr lang="en-US" dirty="0"/>
          </a:p>
        </p:txBody>
      </p:sp>
    </p:spTree>
    <p:extLst>
      <p:ext uri="{BB962C8B-B14F-4D97-AF65-F5344CB8AC3E}">
        <p14:creationId xmlns:p14="http://schemas.microsoft.com/office/powerpoint/2010/main" val="23723553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dirty="0" err="1"/>
              <a:t>Chương</a:t>
            </a:r>
            <a:r>
              <a:rPr lang="en-US" dirty="0"/>
              <a:t> 6: </a:t>
            </a:r>
            <a:r>
              <a:rPr lang="en-US" dirty="0" err="1"/>
              <a:t>phân</a:t>
            </a:r>
            <a:r>
              <a:rPr lang="en-US" dirty="0"/>
              <a:t> </a:t>
            </a:r>
            <a:r>
              <a:rPr lang="en-US" dirty="0" err="1"/>
              <a:t>tích</a:t>
            </a:r>
            <a:r>
              <a:rPr lang="en-US" dirty="0"/>
              <a:t> policy</a:t>
            </a:r>
          </a:p>
        </p:txBody>
      </p:sp>
      <p:sp>
        <p:nvSpPr>
          <p:cNvPr id="4" name="TextBox 3"/>
          <p:cNvSpPr txBox="1"/>
          <p:nvPr/>
        </p:nvSpPr>
        <p:spPr>
          <a:xfrm>
            <a:off x="735107" y="1129552"/>
            <a:ext cx="7861562" cy="1200329"/>
          </a:xfrm>
          <a:prstGeom prst="rect">
            <a:avLst/>
          </a:prstGeom>
          <a:noFill/>
        </p:spPr>
        <p:txBody>
          <a:bodyPr wrap="square" rtlCol="0">
            <a:spAutoFit/>
          </a:bodyPr>
          <a:lstStyle/>
          <a:p>
            <a:r>
              <a:rPr lang="en-US" dirty="0" err="1" smtClean="0"/>
              <a:t>Phân</a:t>
            </a:r>
            <a:r>
              <a:rPr lang="en-US" dirty="0" smtClean="0"/>
              <a:t> </a:t>
            </a:r>
            <a:r>
              <a:rPr lang="en-US" dirty="0" err="1" smtClean="0"/>
              <a:t>tích</a:t>
            </a:r>
            <a:r>
              <a:rPr lang="en-US" dirty="0" smtClean="0"/>
              <a:t> policy </a:t>
            </a:r>
            <a:r>
              <a:rPr lang="en-US" dirty="0" err="1" smtClean="0"/>
              <a:t>đóng</a:t>
            </a:r>
            <a:r>
              <a:rPr lang="en-US" dirty="0" smtClean="0"/>
              <a:t>  </a:t>
            </a:r>
            <a:r>
              <a:rPr lang="en-US" dirty="0" err="1" smtClean="0"/>
              <a:t>góp</a:t>
            </a:r>
            <a:r>
              <a:rPr lang="en-US" dirty="0" smtClean="0"/>
              <a:t> </a:t>
            </a:r>
            <a:r>
              <a:rPr lang="en-US" dirty="0" err="1" smtClean="0"/>
              <a:t>rất</a:t>
            </a:r>
            <a:r>
              <a:rPr lang="en-US" dirty="0" smtClean="0"/>
              <a:t> </a:t>
            </a:r>
            <a:r>
              <a:rPr lang="en-US" dirty="0" err="1" smtClean="0"/>
              <a:t>lớn</a:t>
            </a:r>
            <a:r>
              <a:rPr lang="en-US" dirty="0" smtClean="0"/>
              <a:t> </a:t>
            </a:r>
            <a:r>
              <a:rPr lang="en-US" dirty="0" err="1" smtClean="0"/>
              <a:t>cho</a:t>
            </a:r>
            <a:r>
              <a:rPr lang="en-US" dirty="0" smtClean="0"/>
              <a:t> </a:t>
            </a:r>
            <a:r>
              <a:rPr lang="en-US" dirty="0" err="1" smtClean="0"/>
              <a:t>sự</a:t>
            </a:r>
            <a:r>
              <a:rPr lang="en-US" dirty="0" smtClean="0"/>
              <a:t> </a:t>
            </a:r>
            <a:r>
              <a:rPr lang="en-US" dirty="0" err="1" smtClean="0"/>
              <a:t>pháp</a:t>
            </a:r>
            <a:r>
              <a:rPr lang="en-US" dirty="0" smtClean="0"/>
              <a:t> </a:t>
            </a:r>
            <a:r>
              <a:rPr lang="en-US" dirty="0" err="1" smtClean="0"/>
              <a:t>triển</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sau</a:t>
            </a:r>
            <a:r>
              <a:rPr lang="en-US" dirty="0" smtClean="0"/>
              <a:t> </a:t>
            </a:r>
            <a:r>
              <a:rPr lang="en-US" dirty="0" err="1" smtClean="0"/>
              <a:t>này</a:t>
            </a:r>
            <a:r>
              <a:rPr lang="en-US" dirty="0" smtClean="0"/>
              <a:t> : </a:t>
            </a:r>
            <a:r>
              <a:rPr lang="en-US" dirty="0" err="1" smtClean="0"/>
              <a:t>việc</a:t>
            </a:r>
            <a:r>
              <a:rPr lang="en-US" dirty="0" smtClean="0"/>
              <a:t> </a:t>
            </a:r>
            <a:r>
              <a:rPr lang="en-US" dirty="0" err="1" smtClean="0"/>
              <a:t>phân</a:t>
            </a:r>
            <a:r>
              <a:rPr lang="en-US" dirty="0" smtClean="0"/>
              <a:t> </a:t>
            </a:r>
            <a:r>
              <a:rPr lang="en-US" dirty="0" err="1" smtClean="0"/>
              <a:t>tích</a:t>
            </a:r>
            <a:r>
              <a:rPr lang="en-US" dirty="0" smtClean="0"/>
              <a:t> policy </a:t>
            </a:r>
            <a:r>
              <a:rPr lang="en-US" dirty="0" err="1" smtClean="0"/>
              <a:t>trả</a:t>
            </a:r>
            <a:r>
              <a:rPr lang="en-US" dirty="0" smtClean="0"/>
              <a:t> </a:t>
            </a:r>
            <a:r>
              <a:rPr lang="en-US" dirty="0" err="1" smtClean="0"/>
              <a:t>ra</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là</a:t>
            </a:r>
            <a:r>
              <a:rPr lang="en-US" dirty="0" smtClean="0"/>
              <a:t> </a:t>
            </a:r>
            <a:r>
              <a:rPr lang="en-US" dirty="0" err="1" smtClean="0"/>
              <a:t>tiền</a:t>
            </a:r>
            <a:r>
              <a:rPr lang="en-US" dirty="0" smtClean="0"/>
              <a:t> </a:t>
            </a:r>
            <a:r>
              <a:rPr lang="en-US" dirty="0" err="1" smtClean="0"/>
              <a:t>đề</a:t>
            </a:r>
            <a:r>
              <a:rPr lang="en-US" dirty="0" smtClean="0"/>
              <a:t>  </a:t>
            </a:r>
            <a:r>
              <a:rPr lang="en-US" dirty="0" err="1" smtClean="0"/>
              <a:t>để</a:t>
            </a:r>
            <a:r>
              <a:rPr lang="en-US" dirty="0" smtClean="0"/>
              <a:t> </a:t>
            </a:r>
            <a:r>
              <a:rPr lang="en-US" dirty="0" err="1" smtClean="0"/>
              <a:t>pháp</a:t>
            </a:r>
            <a:r>
              <a:rPr lang="en-US" dirty="0" smtClean="0"/>
              <a:t>  </a:t>
            </a:r>
            <a:r>
              <a:rPr lang="en-US" dirty="0" err="1" smtClean="0"/>
              <a:t>triển</a:t>
            </a:r>
            <a:r>
              <a:rPr lang="en-US" dirty="0" smtClean="0"/>
              <a:t> </a:t>
            </a:r>
            <a:r>
              <a:rPr lang="en-US" dirty="0" err="1" smtClean="0"/>
              <a:t>một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chính</a:t>
            </a:r>
            <a:r>
              <a:rPr lang="en-US" dirty="0" smtClean="0"/>
              <a:t> </a:t>
            </a:r>
            <a:r>
              <a:rPr lang="en-US" dirty="0" err="1" smtClean="0"/>
              <a:t>sách</a:t>
            </a:r>
            <a:r>
              <a:rPr lang="en-US" dirty="0" smtClean="0"/>
              <a:t> </a:t>
            </a:r>
            <a:r>
              <a:rPr lang="en-US" dirty="0" err="1" smtClean="0"/>
              <a:t>cho</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bigdata</a:t>
            </a:r>
            <a:r>
              <a:rPr lang="en-US" dirty="0" smtClean="0"/>
              <a:t>. </a:t>
            </a:r>
            <a:r>
              <a:rPr lang="en-US" dirty="0" err="1" smtClean="0"/>
              <a:t>Luận</a:t>
            </a:r>
            <a:r>
              <a:rPr lang="en-US" dirty="0" smtClean="0"/>
              <a:t> </a:t>
            </a:r>
            <a:r>
              <a:rPr lang="en-US" dirty="0" err="1" smtClean="0"/>
              <a:t>văn</a:t>
            </a:r>
            <a:r>
              <a:rPr lang="en-US" dirty="0" smtClean="0"/>
              <a:t> </a:t>
            </a:r>
            <a:r>
              <a:rPr lang="en-US" dirty="0" err="1" smtClean="0"/>
              <a:t>này</a:t>
            </a:r>
            <a:r>
              <a:rPr lang="en-US" dirty="0" smtClean="0"/>
              <a:t> </a:t>
            </a:r>
            <a:r>
              <a:rPr lang="en-US" dirty="0" err="1" smtClean="0"/>
              <a:t>chúng</a:t>
            </a:r>
            <a:r>
              <a:rPr lang="en-US" dirty="0" smtClean="0"/>
              <a:t> </a:t>
            </a:r>
            <a:r>
              <a:rPr lang="en-US" dirty="0" err="1" smtClean="0"/>
              <a:t>em</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pháp</a:t>
            </a:r>
            <a:r>
              <a:rPr lang="en-US" dirty="0" smtClean="0"/>
              <a:t> </a:t>
            </a:r>
            <a:r>
              <a:rPr lang="en-US" dirty="0" err="1" smtClean="0"/>
              <a:t>triển</a:t>
            </a:r>
            <a:r>
              <a:rPr lang="en-US" dirty="0" smtClean="0"/>
              <a:t> </a:t>
            </a:r>
            <a:r>
              <a:rPr lang="en-US" dirty="0" err="1" smtClean="0"/>
              <a:t>từ</a:t>
            </a:r>
            <a:r>
              <a:rPr lang="en-US" dirty="0" smtClean="0"/>
              <a:t> </a:t>
            </a:r>
            <a:r>
              <a:rPr lang="en-US" dirty="0" err="1" smtClean="0"/>
              <a:t>mongodb</a:t>
            </a:r>
            <a:r>
              <a:rPr lang="en-US" dirty="0" smtClean="0"/>
              <a:t>. </a:t>
            </a:r>
            <a:r>
              <a:rPr lang="en-US" dirty="0" err="1" smtClean="0"/>
              <a:t>Từ</a:t>
            </a:r>
            <a:r>
              <a:rPr lang="en-US" dirty="0" smtClean="0"/>
              <a:t> file txt value </a:t>
            </a:r>
            <a:r>
              <a:rPr lang="en-US" dirty="0" err="1" smtClean="0"/>
              <a:t>chuyển</a:t>
            </a:r>
            <a:r>
              <a:rPr lang="en-US" dirty="0" smtClean="0"/>
              <a:t> </a:t>
            </a:r>
            <a:r>
              <a:rPr lang="en-US" dirty="0" err="1" smtClean="0"/>
              <a:t>cho</a:t>
            </a:r>
            <a:r>
              <a:rPr lang="en-US" dirty="0" smtClean="0"/>
              <a:t> </a:t>
            </a:r>
            <a:r>
              <a:rPr lang="en-US" dirty="0" err="1" smtClean="0"/>
              <a:t>mongodb</a:t>
            </a:r>
            <a:r>
              <a:rPr lang="en-US" dirty="0" smtClean="0"/>
              <a:t> </a:t>
            </a:r>
            <a:r>
              <a:rPr lang="en-US" dirty="0" err="1" smtClean="0"/>
              <a:t>xử</a:t>
            </a:r>
            <a:r>
              <a:rPr lang="en-US" dirty="0" smtClean="0"/>
              <a:t> </a:t>
            </a:r>
            <a:r>
              <a:rPr lang="en-US" dirty="0" err="1" smtClean="0"/>
              <a:t>lý</a:t>
            </a:r>
            <a:r>
              <a:rPr lang="en-US" dirty="0" smtClean="0"/>
              <a:t>.</a:t>
            </a:r>
            <a:endParaRPr lang="en-US" dirty="0"/>
          </a:p>
        </p:txBody>
      </p:sp>
      <p:pic>
        <p:nvPicPr>
          <p:cNvPr id="7" name="Picture 6"/>
          <p:cNvPicPr>
            <a:picLocks noChangeAspect="1"/>
          </p:cNvPicPr>
          <p:nvPr/>
        </p:nvPicPr>
        <p:blipFill>
          <a:blip r:embed="rId2"/>
          <a:stretch>
            <a:fillRect/>
          </a:stretch>
        </p:blipFill>
        <p:spPr>
          <a:xfrm>
            <a:off x="928966" y="2450352"/>
            <a:ext cx="7228915" cy="2938283"/>
          </a:xfrm>
          <a:prstGeom prst="rect">
            <a:avLst/>
          </a:prstGeom>
        </p:spPr>
      </p:pic>
    </p:spTree>
    <p:extLst>
      <p:ext uri="{BB962C8B-B14F-4D97-AF65-F5344CB8AC3E}">
        <p14:creationId xmlns:p14="http://schemas.microsoft.com/office/powerpoint/2010/main" val="26445061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dirty="0" err="1"/>
              <a:t>Chương</a:t>
            </a:r>
            <a:r>
              <a:rPr lang="en-US" dirty="0"/>
              <a:t> 7: </a:t>
            </a:r>
            <a:r>
              <a:rPr lang="en-US" dirty="0" err="1"/>
              <a:t>kết</a:t>
            </a:r>
            <a:r>
              <a:rPr lang="en-US" dirty="0"/>
              <a:t> </a:t>
            </a:r>
            <a:r>
              <a:rPr lang="en-US" dirty="0" err="1"/>
              <a:t>quả</a:t>
            </a:r>
            <a:r>
              <a:rPr lang="en-US" dirty="0"/>
              <a:t> </a:t>
            </a:r>
            <a:r>
              <a:rPr lang="en-US" dirty="0" err="1"/>
              <a:t>đạt</a:t>
            </a:r>
            <a:r>
              <a:rPr lang="en-US" dirty="0"/>
              <a:t> </a:t>
            </a:r>
            <a:r>
              <a:rPr lang="en-US" dirty="0" err="1" smtClean="0"/>
              <a:t>được</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61514429"/>
              </p:ext>
            </p:extLst>
          </p:nvPr>
        </p:nvGraphicFramePr>
        <p:xfrm>
          <a:off x="742203" y="1755402"/>
          <a:ext cx="4062881" cy="1418106"/>
        </p:xfrm>
        <a:graphic>
          <a:graphicData uri="http://schemas.openxmlformats.org/drawingml/2006/table">
            <a:tbl>
              <a:tblPr>
                <a:tableStyleId>{5C22544A-7EE6-4342-B048-85BDC9FD1C3A}</a:tableStyleId>
              </a:tblPr>
              <a:tblGrid>
                <a:gridCol w="820681"/>
                <a:gridCol w="648440"/>
                <a:gridCol w="648440"/>
                <a:gridCol w="648440"/>
                <a:gridCol w="648440"/>
                <a:gridCol w="648440"/>
              </a:tblGrid>
              <a:tr h="240357">
                <a:tc gridSpan="6">
                  <a:txBody>
                    <a:bodyPr/>
                    <a:lstStyle/>
                    <a:p>
                      <a:pPr algn="ctr" fontAlgn="b"/>
                      <a:r>
                        <a:rPr lang="en-US" sz="1100" u="none" strike="noStrike">
                          <a:effectLst/>
                        </a:rPr>
                        <a:t>balana</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0357">
                <a:tc gridSpan="6">
                  <a:txBody>
                    <a:bodyPr/>
                    <a:lstStyle/>
                    <a:p>
                      <a:pPr algn="ctr" fontAlgn="b"/>
                      <a:r>
                        <a:rPr lang="en-US" sz="1100" u="none" strike="noStrike">
                          <a:effectLst/>
                        </a:rPr>
                        <a:t>Kmarket 2</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0357">
                <a:tc>
                  <a:txBody>
                    <a:bodyPr/>
                    <a:lstStyle/>
                    <a:p>
                      <a:pPr algn="l" fontAlgn="b"/>
                      <a:r>
                        <a:rPr lang="en-US" sz="1100" u="none" strike="noStrike">
                          <a:effectLst/>
                        </a:rPr>
                        <a:t>read policy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228339">
                <a:tc>
                  <a:txBody>
                    <a:bodyPr/>
                    <a:lstStyle/>
                    <a:p>
                      <a:pPr algn="l" fontAlgn="b"/>
                      <a:r>
                        <a:rPr lang="en-US" sz="1100" u="none" strike="noStrike">
                          <a:effectLst/>
                        </a:rPr>
                        <a:t>request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228339">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240357">
                <a:tc>
                  <a:txBody>
                    <a:bodyPr/>
                    <a:lstStyle/>
                    <a:p>
                      <a:pPr algn="l" fontAlgn="b"/>
                      <a:r>
                        <a:rPr lang="en-US" sz="1100" u="none" strike="noStrike">
                          <a:effectLst/>
                        </a:rPr>
                        <a:t>response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739701216"/>
              </p:ext>
            </p:extLst>
          </p:nvPr>
        </p:nvGraphicFramePr>
        <p:xfrm>
          <a:off x="5252197" y="1767728"/>
          <a:ext cx="4305300" cy="1314450"/>
        </p:xfrm>
        <a:graphic>
          <a:graphicData uri="http://schemas.openxmlformats.org/drawingml/2006/table">
            <a:tbl>
              <a:tblPr>
                <a:tableStyleId>{5C22544A-7EE6-4342-B048-85BDC9FD1C3A}</a:tableStyleId>
              </a:tblPr>
              <a:tblGrid>
                <a:gridCol w="1133475"/>
                <a:gridCol w="733425"/>
                <a:gridCol w="609600"/>
                <a:gridCol w="609600"/>
                <a:gridCol w="609600"/>
                <a:gridCol w="609600"/>
              </a:tblGrid>
              <a:tr h="190500">
                <a:tc gridSpan="6">
                  <a:txBody>
                    <a:bodyPr/>
                    <a:lstStyle/>
                    <a:p>
                      <a:pPr algn="ctr" fontAlgn="b"/>
                      <a:r>
                        <a:rPr lang="en-US" sz="1100" u="none" strike="noStrike" dirty="0">
                          <a:effectLst/>
                        </a:rPr>
                        <a:t>xEngine_beta0.2</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0500">
                <a:tc gridSpan="2">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gridSpan="2">
                  <a:txBody>
                    <a:bodyPr/>
                    <a:lstStyle/>
                    <a:p>
                      <a:pPr algn="ctr" fontAlgn="b"/>
                      <a:r>
                        <a:rPr lang="en-US" sz="1100" u="none" strike="noStrike">
                          <a:effectLst/>
                        </a:rPr>
                        <a:t>policy_test1</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gridSpan="2">
                  <a:txBody>
                    <a:bodyPr/>
                    <a:lstStyle/>
                    <a:p>
                      <a:pPr algn="l" fontAlgn="b"/>
                      <a:r>
                        <a:rPr lang="en-US" sz="1100" u="none" strike="noStrike">
                          <a:effectLst/>
                        </a:rPr>
                        <a:t>continue-a</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r>
              <a:tr h="190500">
                <a:tc>
                  <a:txBody>
                    <a:bodyPr/>
                    <a:lstStyle/>
                    <a:p>
                      <a:pPr algn="l" fontAlgn="b"/>
                      <a:r>
                        <a:rPr lang="en-US" sz="1100" u="none" strike="noStrike">
                          <a:effectLst/>
                        </a:rPr>
                        <a:t>xacml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ctr" fontAlgn="b"/>
                      <a:r>
                        <a:rPr lang="en-US" sz="1100" u="none" strike="noStrike">
                          <a:effectLst/>
                        </a:rPr>
                        <a:t>588</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r" fontAlgn="b"/>
                      <a:r>
                        <a:rPr lang="en-US" sz="1100" u="none" strike="noStrike">
                          <a:effectLst/>
                        </a:rPr>
                        <a:t>1408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80975">
                <a:tc>
                  <a:txBody>
                    <a:bodyPr/>
                    <a:lstStyle/>
                    <a:p>
                      <a:pPr algn="l" fontAlgn="b"/>
                      <a:r>
                        <a:rPr lang="en-US" sz="1100" u="none" strike="noStrike">
                          <a:effectLst/>
                        </a:rPr>
                        <a:t>request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ctr" fontAlgn="b"/>
                      <a:r>
                        <a:rPr lang="en-US" sz="1100" u="none" strike="noStrike">
                          <a:effectLst/>
                        </a:rPr>
                        <a:t>33</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r" fontAlgn="b"/>
                      <a:r>
                        <a:rPr lang="en-US" sz="1100" u="none" strike="noStrike">
                          <a:effectLst/>
                        </a:rPr>
                        <a:t>254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80975">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request Sun's PDP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ctr" fontAlgn="b"/>
                      <a:r>
                        <a:rPr lang="en-US" sz="1100" u="none" strike="noStrike">
                          <a:effectLst/>
                        </a:rPr>
                        <a:t>60</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r" fontAlgn="b"/>
                      <a:r>
                        <a:rPr lang="en-US" sz="1100" u="none" strike="noStrike">
                          <a:effectLst/>
                        </a:rPr>
                        <a:t>157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results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34201613"/>
              </p:ext>
            </p:extLst>
          </p:nvPr>
        </p:nvGraphicFramePr>
        <p:xfrm>
          <a:off x="840161" y="3531441"/>
          <a:ext cx="4000780" cy="1811523"/>
        </p:xfrm>
        <a:graphic>
          <a:graphicData uri="http://schemas.openxmlformats.org/drawingml/2006/table">
            <a:tbl>
              <a:tblPr>
                <a:tableStyleId>{5C22544A-7EE6-4342-B048-85BDC9FD1C3A}</a:tableStyleId>
              </a:tblPr>
              <a:tblGrid>
                <a:gridCol w="1546627"/>
                <a:gridCol w="818051"/>
                <a:gridCol w="818051"/>
                <a:gridCol w="818051"/>
              </a:tblGrid>
              <a:tr h="238672">
                <a:tc gridSpan="4">
                  <a:txBody>
                    <a:bodyPr/>
                    <a:lstStyle/>
                    <a:p>
                      <a:pPr algn="ctr" fontAlgn="b"/>
                      <a:r>
                        <a:rPr lang="en-US" sz="1100" u="none" strike="noStrike" dirty="0" err="1">
                          <a:effectLst/>
                        </a:rPr>
                        <a:t>sne</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r>
              <a:tr h="642029">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continue-a-xacml3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238672">
                <a:tc>
                  <a:txBody>
                    <a:bodyPr/>
                    <a:lstStyle/>
                    <a:p>
                      <a:pPr algn="l" fontAlgn="b"/>
                      <a:r>
                        <a:rPr lang="en-US" sz="1100" u="none" strike="noStrike" dirty="0">
                          <a:effectLst/>
                        </a:rPr>
                        <a:t>PDP</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2119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226739">
                <a:tc>
                  <a:txBody>
                    <a:bodyPr/>
                    <a:lstStyle/>
                    <a:p>
                      <a:pPr algn="l" fontAlgn="b"/>
                      <a:r>
                        <a:rPr lang="en-US" sz="1100" u="none" strike="noStrike">
                          <a:effectLst/>
                        </a:rPr>
                        <a:t>request+response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144096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226739">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238672">
                <a:tc>
                  <a:txBody>
                    <a:bodyPr/>
                    <a:lstStyle/>
                    <a:p>
                      <a:pPr algn="l" fontAlgn="b"/>
                      <a:r>
                        <a:rPr lang="en-US" sz="1100" u="none" strike="noStrike">
                          <a:effectLst/>
                        </a:rPr>
                        <a:t>request+response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539248826"/>
              </p:ext>
            </p:extLst>
          </p:nvPr>
        </p:nvGraphicFramePr>
        <p:xfrm>
          <a:off x="5510569" y="3665444"/>
          <a:ext cx="3328631" cy="1623732"/>
        </p:xfrm>
        <a:graphic>
          <a:graphicData uri="http://schemas.openxmlformats.org/drawingml/2006/table">
            <a:tbl>
              <a:tblPr>
                <a:tableStyleId>{5C22544A-7EE6-4342-B048-85BDC9FD1C3A}</a:tableStyleId>
              </a:tblPr>
              <a:tblGrid>
                <a:gridCol w="1221297"/>
                <a:gridCol w="793672"/>
                <a:gridCol w="656831"/>
                <a:gridCol w="656831"/>
              </a:tblGrid>
              <a:tr h="505844">
                <a:tc>
                  <a:txBody>
                    <a:bodyPr/>
                    <a:lstStyle/>
                    <a:p>
                      <a:pPr algn="l" fontAlgn="b"/>
                      <a:r>
                        <a:rPr lang="en-US" sz="1100" u="none" strike="noStrike" dirty="0">
                          <a:effectLst/>
                        </a:rPr>
                        <a:t>sunxacml_1.1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continue-a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policy_test1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279472">
                <a:tc>
                  <a:txBody>
                    <a:bodyPr/>
                    <a:lstStyle/>
                    <a:p>
                      <a:pPr algn="l" fontAlgn="b"/>
                      <a:r>
                        <a:rPr lang="en-US" sz="1100" u="none" strike="noStrike" dirty="0" err="1">
                          <a:effectLst/>
                        </a:rPr>
                        <a:t>xacml&amp;request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279472">
                <a:tc>
                  <a:txBody>
                    <a:bodyPr/>
                    <a:lstStyle/>
                    <a:p>
                      <a:pPr algn="l" fontAlgn="b"/>
                      <a:r>
                        <a:rPr lang="en-US" sz="1100" u="none" strike="noStrike">
                          <a:effectLst/>
                        </a:rPr>
                        <a:t>setup  PDP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182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279472">
                <a:tc>
                  <a:txBody>
                    <a:bodyPr/>
                    <a:lstStyle/>
                    <a:p>
                      <a:pPr algn="l" fontAlgn="b"/>
                      <a:r>
                        <a:rPr lang="en-US" sz="1100" u="none" strike="noStrike">
                          <a:effectLst/>
                        </a:rPr>
                        <a:t>response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482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279472">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
        <p:nvSpPr>
          <p:cNvPr id="8" name="TextBox 7"/>
          <p:cNvSpPr txBox="1"/>
          <p:nvPr/>
        </p:nvSpPr>
        <p:spPr>
          <a:xfrm>
            <a:off x="824753" y="1129553"/>
            <a:ext cx="3776996" cy="646331"/>
          </a:xfrm>
          <a:prstGeom prst="rect">
            <a:avLst/>
          </a:prstGeom>
          <a:noFill/>
        </p:spPr>
        <p:txBody>
          <a:bodyPr wrap="none" rtlCol="0">
            <a:spAutoFit/>
          </a:bodyPr>
          <a:lstStyle/>
          <a:p>
            <a:r>
              <a:rPr lang="en-US" dirty="0" err="1" smtClean="0"/>
              <a:t>Các</a:t>
            </a:r>
            <a:r>
              <a:rPr lang="en-US" dirty="0" smtClean="0"/>
              <a:t> source code </a:t>
            </a:r>
            <a:r>
              <a:rPr lang="en-US" b="1" dirty="0" err="1">
                <a:highlight>
                  <a:srgbClr val="FFFFFF"/>
                </a:highlight>
                <a:latin typeface="Times New Roman" panose="02020603050405020304" pitchFamily="18" charset="0"/>
                <a:ea typeface="Calibri" panose="020F0502020204030204" pitchFamily="34" charset="0"/>
              </a:rPr>
              <a:t>Evaluetion</a:t>
            </a:r>
            <a:r>
              <a:rPr lang="en-US" b="1" dirty="0">
                <a:highlight>
                  <a:srgbClr val="FFFFFF"/>
                </a:highlight>
                <a:latin typeface="Times New Roman" panose="02020603050405020304" pitchFamily="18" charset="0"/>
                <a:ea typeface="Calibri" panose="020F0502020204030204" pitchFamily="34" charset="0"/>
              </a:rPr>
              <a:t> </a:t>
            </a:r>
            <a:r>
              <a:rPr lang="en-US" b="1" dirty="0" smtClean="0">
                <a:highlight>
                  <a:srgbClr val="FFFFFF"/>
                </a:highlight>
                <a:latin typeface="Times New Roman" panose="02020603050405020304" pitchFamily="18" charset="0"/>
                <a:ea typeface="Calibri" panose="020F0502020204030204" pitchFamily="34" charset="0"/>
              </a:rPr>
              <a:t>policy :</a:t>
            </a:r>
            <a:endParaRPr lang="en-US" dirty="0"/>
          </a:p>
          <a:p>
            <a:endParaRPr lang="en-US" dirty="0"/>
          </a:p>
        </p:txBody>
      </p:sp>
    </p:spTree>
    <p:extLst>
      <p:ext uri="{BB962C8B-B14F-4D97-AF65-F5344CB8AC3E}">
        <p14:creationId xmlns:p14="http://schemas.microsoft.com/office/powerpoint/2010/main" val="320038376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circle(in)">
                                      <p:cBhvr>
                                        <p:cTn id="3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dirty="0" err="1"/>
              <a:t>Chương</a:t>
            </a:r>
            <a:r>
              <a:rPr lang="en-US" dirty="0"/>
              <a:t> 7: </a:t>
            </a:r>
            <a:r>
              <a:rPr lang="en-US" dirty="0" err="1"/>
              <a:t>kết</a:t>
            </a:r>
            <a:r>
              <a:rPr lang="en-US" dirty="0"/>
              <a:t> </a:t>
            </a:r>
            <a:r>
              <a:rPr lang="en-US" dirty="0" err="1"/>
              <a:t>quả</a:t>
            </a:r>
            <a:r>
              <a:rPr lang="en-US" dirty="0"/>
              <a:t> </a:t>
            </a:r>
            <a:r>
              <a:rPr lang="en-US" dirty="0" err="1"/>
              <a:t>đạt</a:t>
            </a:r>
            <a:r>
              <a:rPr lang="en-US" dirty="0"/>
              <a:t> </a:t>
            </a:r>
            <a:r>
              <a:rPr lang="en-US" dirty="0" err="1"/>
              <a:t>được</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124431315"/>
              </p:ext>
            </p:extLst>
          </p:nvPr>
        </p:nvGraphicFramePr>
        <p:xfrm>
          <a:off x="753035" y="1631579"/>
          <a:ext cx="8068235" cy="4320989"/>
        </p:xfrm>
        <a:graphic>
          <a:graphicData uri="http://schemas.openxmlformats.org/drawingml/2006/table">
            <a:tbl>
              <a:tblPr firstRow="1" firstCol="1" bandRow="1">
                <a:tableStyleId>{5C22544A-7EE6-4342-B048-85BDC9FD1C3A}</a:tableStyleId>
              </a:tblPr>
              <a:tblGrid>
                <a:gridCol w="2597854"/>
                <a:gridCol w="928837"/>
                <a:gridCol w="865951"/>
                <a:gridCol w="928837"/>
                <a:gridCol w="991724"/>
                <a:gridCol w="680183"/>
                <a:gridCol w="1074849"/>
              </a:tblGrid>
              <a:tr h="942345">
                <a:tc>
                  <a:txBody>
                    <a:bodyPr/>
                    <a:lstStyle/>
                    <a:p>
                      <a:pPr marL="0" marR="0">
                        <a:lnSpc>
                          <a:spcPct val="107000"/>
                        </a:lnSpc>
                        <a:spcBef>
                          <a:spcPts val="0"/>
                        </a:spcBef>
                        <a:spcAft>
                          <a:spcPts val="0"/>
                        </a:spcAft>
                      </a:pPr>
                      <a:r>
                        <a:rPr lang="en-US" sz="13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300">
                          <a:effectLst/>
                        </a:rPr>
                        <a:t>KMarket2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300">
                          <a:effectLst/>
                        </a:rPr>
                        <a:t>continue-a-xacml3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300">
                          <a:effectLst/>
                        </a:rPr>
                        <a:t>contrinue-a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300">
                          <a:effectLst/>
                        </a:rPr>
                        <a:t>GEYSERS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300">
                          <a:effectLst/>
                        </a:rPr>
                        <a:t>itrust3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300">
                          <a:effectLst/>
                        </a:rPr>
                        <a:t>policy_test1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56760">
                <a:tc>
                  <a:txBody>
                    <a:bodyPr/>
                    <a:lstStyle/>
                    <a:p>
                      <a:pPr marL="0" marR="0">
                        <a:lnSpc>
                          <a:spcPct val="107000"/>
                        </a:lnSpc>
                        <a:spcBef>
                          <a:spcPts val="0"/>
                        </a:spcBef>
                        <a:spcAft>
                          <a:spcPts val="0"/>
                        </a:spcAft>
                      </a:pPr>
                      <a:r>
                        <a:rPr lang="vi-VN" sz="1100">
                          <a:effectLst/>
                        </a:rPr>
                        <a:t>Parse Map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120.25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569.75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562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164.5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316.25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266.75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6760">
                <a:tc>
                  <a:txBody>
                    <a:bodyPr/>
                    <a:lstStyle/>
                    <a:p>
                      <a:pPr marL="0" marR="0">
                        <a:lnSpc>
                          <a:spcPct val="107000"/>
                        </a:lnSpc>
                        <a:spcBef>
                          <a:spcPts val="0"/>
                        </a:spcBef>
                        <a:spcAft>
                          <a:spcPts val="0"/>
                        </a:spcAft>
                      </a:pPr>
                      <a:r>
                        <a:rPr lang="vi-VN" sz="1100">
                          <a:effectLst/>
                        </a:rPr>
                        <a:t>Parse Domain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125.75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562.25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570.25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171.75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332.25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273.25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6760">
                <a:tc>
                  <a:txBody>
                    <a:bodyPr/>
                    <a:lstStyle/>
                    <a:p>
                      <a:pPr marL="0" marR="0">
                        <a:lnSpc>
                          <a:spcPct val="107000"/>
                        </a:lnSpc>
                        <a:spcBef>
                          <a:spcPts val="0"/>
                        </a:spcBef>
                        <a:spcAft>
                          <a:spcPts val="0"/>
                        </a:spcAft>
                      </a:pPr>
                      <a:r>
                        <a:rPr lang="vi-VN" sz="1100">
                          <a:effectLst/>
                        </a:rPr>
                        <a:t>quey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132.75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586.75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582.75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183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2650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288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6760">
                <a:tc>
                  <a:txBody>
                    <a:bodyPr/>
                    <a:lstStyle/>
                    <a:p>
                      <a:pPr marL="0" marR="0">
                        <a:lnSpc>
                          <a:spcPct val="107000"/>
                        </a:lnSpc>
                        <a:spcBef>
                          <a:spcPts val="0"/>
                        </a:spcBef>
                        <a:spcAft>
                          <a:spcPts val="0"/>
                        </a:spcAft>
                      </a:pPr>
                      <a:r>
                        <a:rPr lang="vi-VN" sz="1100">
                          <a:effectLst/>
                        </a:rPr>
                        <a:t>ShowAtPolicyOnly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74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1551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a:t>
                      </a:r>
                      <a:r>
                        <a:rPr lang="vi-VN" sz="1100">
                          <a:effectLst/>
                        </a:rPr>
                        <a:t>186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1098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2908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3057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527108">
                <a:tc>
                  <a:txBody>
                    <a:bodyPr/>
                    <a:lstStyle/>
                    <a:p>
                      <a:pPr marL="0" marR="0">
                        <a:lnSpc>
                          <a:spcPct val="107000"/>
                        </a:lnSpc>
                        <a:spcBef>
                          <a:spcPts val="0"/>
                        </a:spcBef>
                        <a:spcAft>
                          <a:spcPts val="0"/>
                        </a:spcAft>
                      </a:pPr>
                      <a:r>
                        <a:rPr lang="vi-VN" sz="1100">
                          <a:effectLst/>
                        </a:rPr>
                        <a:t>ShowAtPolicyWithTargetCombination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2029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123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1133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2764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2737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6760">
                <a:tc>
                  <a:txBody>
                    <a:bodyPr/>
                    <a:lstStyle/>
                    <a:p>
                      <a:pPr marL="0" marR="0">
                        <a:lnSpc>
                          <a:spcPct val="107000"/>
                        </a:lnSpc>
                        <a:spcBef>
                          <a:spcPts val="0"/>
                        </a:spcBef>
                        <a:spcAft>
                          <a:spcPts val="0"/>
                        </a:spcAft>
                      </a:pPr>
                      <a:r>
                        <a:rPr lang="vi-VN" sz="1100">
                          <a:effectLst/>
                        </a:rPr>
                        <a:t>ShowAtRule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2155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117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1035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2691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2987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6760">
                <a:tc>
                  <a:txBody>
                    <a:bodyPr/>
                    <a:lstStyle/>
                    <a:p>
                      <a:pPr marL="0" marR="0">
                        <a:lnSpc>
                          <a:spcPct val="107000"/>
                        </a:lnSpc>
                        <a:spcBef>
                          <a:spcPts val="0"/>
                        </a:spcBef>
                        <a:spcAft>
                          <a:spcPts val="0"/>
                        </a:spcAft>
                      </a:pPr>
                      <a:r>
                        <a:rPr lang="vi-VN" sz="1100">
                          <a:effectLst/>
                        </a:rPr>
                        <a:t>ShowAtConstraint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1524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a:t>
                      </a:r>
                      <a:r>
                        <a:rPr lang="vi-VN" sz="1100">
                          <a:effectLst/>
                        </a:rPr>
                        <a:t>270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1238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1546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2701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527108">
                <a:tc>
                  <a:txBody>
                    <a:bodyPr/>
                    <a:lstStyle/>
                    <a:p>
                      <a:pPr marL="0" marR="0">
                        <a:lnSpc>
                          <a:spcPct val="107000"/>
                        </a:lnSpc>
                        <a:spcBef>
                          <a:spcPts val="0"/>
                        </a:spcBef>
                        <a:spcAft>
                          <a:spcPts val="0"/>
                        </a:spcAft>
                      </a:pPr>
                      <a:r>
                        <a:rPr lang="vi-VN" sz="1100">
                          <a:effectLst/>
                        </a:rPr>
                        <a:t>Thoi gian response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94.5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490.25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640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909.25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3810.25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1527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527108">
                <a:tc>
                  <a:txBody>
                    <a:bodyPr/>
                    <a:lstStyle/>
                    <a:p>
                      <a:pPr marL="0" marR="0">
                        <a:lnSpc>
                          <a:spcPct val="107000"/>
                        </a:lnSpc>
                        <a:spcBef>
                          <a:spcPts val="0"/>
                        </a:spcBef>
                        <a:spcAft>
                          <a:spcPts val="0"/>
                        </a:spcAft>
                      </a:pPr>
                      <a:r>
                        <a:rPr lang="vi-VN" sz="1100">
                          <a:effectLst/>
                        </a:rPr>
                        <a:t>tg doc qua map,domain,leve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555.25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4038.75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2301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2554.5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3401.75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5241.25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6760">
                <a:tc>
                  <a:txBody>
                    <a:bodyPr/>
                    <a:lstStyle/>
                    <a:p>
                      <a:pPr marL="0" marR="0">
                        <a:lnSpc>
                          <a:spcPct val="107000"/>
                        </a:lnSpc>
                        <a:spcBef>
                          <a:spcPts val="0"/>
                        </a:spcBef>
                        <a:spcAft>
                          <a:spcPts val="0"/>
                        </a:spcAft>
                      </a:pPr>
                      <a:r>
                        <a:rPr lang="vi-VN" sz="1100">
                          <a:effectLst/>
                        </a:rPr>
                        <a:t>tg doc qua map,domain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378.75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1733.75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1715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519.25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a:effectLst/>
                        </a:rPr>
                        <a:t>316.25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vi-VN" sz="1100" dirty="0">
                          <a:effectLst/>
                        </a:rPr>
                        <a:t>1291.25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
        <p:nvSpPr>
          <p:cNvPr id="7" name="Rectangle 6"/>
          <p:cNvSpPr/>
          <p:nvPr/>
        </p:nvSpPr>
        <p:spPr>
          <a:xfrm>
            <a:off x="466417" y="932104"/>
            <a:ext cx="2473754" cy="388696"/>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Kết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quả</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đo</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đạt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thời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gian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393365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240" y="0"/>
            <a:ext cx="8596668" cy="1320800"/>
          </a:xfrm>
        </p:spPr>
        <p:txBody>
          <a:bodyPr/>
          <a:lstStyle/>
          <a:p>
            <a:r>
              <a:rPr lang="en-US" dirty="0" err="1" smtClean="0"/>
              <a:t>Mục</a:t>
            </a:r>
            <a:r>
              <a:rPr lang="en-US" dirty="0" smtClean="0"/>
              <a:t> </a:t>
            </a:r>
            <a:r>
              <a:rPr lang="en-US" dirty="0" err="1" smtClean="0"/>
              <a:t>lục</a:t>
            </a:r>
            <a:endParaRPr lang="en-US" dirty="0"/>
          </a:p>
        </p:txBody>
      </p:sp>
      <p:sp>
        <p:nvSpPr>
          <p:cNvPr id="4" name="Rectangle 3"/>
          <p:cNvSpPr/>
          <p:nvPr/>
        </p:nvSpPr>
        <p:spPr>
          <a:xfrm>
            <a:off x="1315085" y="1197712"/>
            <a:ext cx="2800831" cy="369332"/>
          </a:xfrm>
          <a:prstGeom prst="rect">
            <a:avLst/>
          </a:prstGeom>
        </p:spPr>
        <p:txBody>
          <a:bodyPr wrap="none">
            <a:spAutoFit/>
          </a:bodyPr>
          <a:lstStyle/>
          <a:p>
            <a:r>
              <a:rPr lang="en-US" dirty="0" err="1" smtClean="0"/>
              <a:t>Chương</a:t>
            </a:r>
            <a:r>
              <a:rPr lang="en-US" dirty="0" smtClean="0"/>
              <a:t> 1: Access Control</a:t>
            </a:r>
            <a:endParaRPr lang="en-US" dirty="0"/>
          </a:p>
        </p:txBody>
      </p:sp>
      <p:sp>
        <p:nvSpPr>
          <p:cNvPr id="5" name="Rectangle 4"/>
          <p:cNvSpPr/>
          <p:nvPr/>
        </p:nvSpPr>
        <p:spPr>
          <a:xfrm>
            <a:off x="1315085" y="2395424"/>
            <a:ext cx="1782539" cy="369332"/>
          </a:xfrm>
          <a:prstGeom prst="rect">
            <a:avLst/>
          </a:prstGeom>
        </p:spPr>
        <p:txBody>
          <a:bodyPr wrap="none">
            <a:spAutoFit/>
          </a:bodyPr>
          <a:lstStyle/>
          <a:p>
            <a:r>
              <a:rPr lang="en-US" dirty="0" err="1" smtClean="0"/>
              <a:t>Chương</a:t>
            </a:r>
            <a:r>
              <a:rPr lang="en-US" dirty="0" smtClean="0"/>
              <a:t> 3: ALFA</a:t>
            </a:r>
            <a:endParaRPr lang="en-US" dirty="0"/>
          </a:p>
        </p:txBody>
      </p:sp>
      <p:sp>
        <p:nvSpPr>
          <p:cNvPr id="6" name="Rectangle 5"/>
          <p:cNvSpPr/>
          <p:nvPr/>
        </p:nvSpPr>
        <p:spPr>
          <a:xfrm>
            <a:off x="1315085" y="1747480"/>
            <a:ext cx="1922321" cy="369332"/>
          </a:xfrm>
          <a:prstGeom prst="rect">
            <a:avLst/>
          </a:prstGeom>
        </p:spPr>
        <p:txBody>
          <a:bodyPr wrap="none">
            <a:spAutoFit/>
          </a:bodyPr>
          <a:lstStyle/>
          <a:p>
            <a:r>
              <a:rPr lang="en-US" dirty="0" err="1" smtClean="0"/>
              <a:t>Chương</a:t>
            </a:r>
            <a:r>
              <a:rPr lang="en-US" dirty="0" smtClean="0"/>
              <a:t> 2:XACML</a:t>
            </a:r>
            <a:endParaRPr lang="en-US" dirty="0"/>
          </a:p>
        </p:txBody>
      </p:sp>
      <p:sp>
        <p:nvSpPr>
          <p:cNvPr id="7" name="TextBox 6"/>
          <p:cNvSpPr txBox="1"/>
          <p:nvPr/>
        </p:nvSpPr>
        <p:spPr>
          <a:xfrm>
            <a:off x="1315085" y="2970172"/>
            <a:ext cx="2266005" cy="369332"/>
          </a:xfrm>
          <a:prstGeom prst="rect">
            <a:avLst/>
          </a:prstGeom>
          <a:noFill/>
        </p:spPr>
        <p:txBody>
          <a:bodyPr wrap="none" rtlCol="0">
            <a:spAutoFit/>
          </a:bodyPr>
          <a:lstStyle/>
          <a:p>
            <a:r>
              <a:rPr lang="en-US" dirty="0" err="1" smtClean="0"/>
              <a:t>Chương</a:t>
            </a:r>
            <a:r>
              <a:rPr lang="en-US" dirty="0" smtClean="0"/>
              <a:t> 4:SMT </a:t>
            </a:r>
            <a:r>
              <a:rPr lang="en-US" dirty="0" err="1" smtClean="0"/>
              <a:t>và</a:t>
            </a:r>
            <a:r>
              <a:rPr lang="en-US" dirty="0" smtClean="0"/>
              <a:t> Z3</a:t>
            </a:r>
            <a:endParaRPr lang="en-US" dirty="0"/>
          </a:p>
        </p:txBody>
      </p:sp>
      <p:sp>
        <p:nvSpPr>
          <p:cNvPr id="3" name="TextBox 2"/>
          <p:cNvSpPr txBox="1"/>
          <p:nvPr/>
        </p:nvSpPr>
        <p:spPr>
          <a:xfrm>
            <a:off x="1315085" y="3558925"/>
            <a:ext cx="3285258" cy="369332"/>
          </a:xfrm>
          <a:prstGeom prst="rect">
            <a:avLst/>
          </a:prstGeom>
          <a:noFill/>
        </p:spPr>
        <p:txBody>
          <a:bodyPr wrap="none" rtlCol="0">
            <a:spAutoFit/>
          </a:bodyPr>
          <a:lstStyle/>
          <a:p>
            <a:r>
              <a:rPr lang="en-US" dirty="0" err="1" smtClean="0"/>
              <a:t>Chương</a:t>
            </a:r>
            <a:r>
              <a:rPr lang="en-US" dirty="0" smtClean="0"/>
              <a:t> 5: </a:t>
            </a:r>
            <a:r>
              <a:rPr lang="en-US" dirty="0" err="1" smtClean="0"/>
              <a:t>Phát</a:t>
            </a:r>
            <a:r>
              <a:rPr lang="en-US" dirty="0" smtClean="0"/>
              <a:t> </a:t>
            </a:r>
            <a:r>
              <a:rPr lang="en-US" dirty="0" err="1" smtClean="0"/>
              <a:t>triển</a:t>
            </a:r>
            <a:r>
              <a:rPr lang="en-US" dirty="0" smtClean="0"/>
              <a:t> </a:t>
            </a:r>
            <a:r>
              <a:rPr lang="en-US" dirty="0" err="1" smtClean="0"/>
              <a:t>hệ</a:t>
            </a:r>
            <a:r>
              <a:rPr lang="en-US" dirty="0" smtClean="0"/>
              <a:t> </a:t>
            </a:r>
            <a:r>
              <a:rPr lang="en-US" dirty="0" err="1" smtClean="0"/>
              <a:t>thống</a:t>
            </a:r>
            <a:endParaRPr lang="en-US" dirty="0"/>
          </a:p>
        </p:txBody>
      </p:sp>
      <p:sp>
        <p:nvSpPr>
          <p:cNvPr id="8" name="Rectangle 7"/>
          <p:cNvSpPr/>
          <p:nvPr/>
        </p:nvSpPr>
        <p:spPr>
          <a:xfrm>
            <a:off x="1315085" y="4167884"/>
            <a:ext cx="2959465" cy="369332"/>
          </a:xfrm>
          <a:prstGeom prst="rect">
            <a:avLst/>
          </a:prstGeom>
        </p:spPr>
        <p:txBody>
          <a:bodyPr wrap="none">
            <a:spAutoFit/>
          </a:bodyPr>
          <a:lstStyle/>
          <a:p>
            <a:r>
              <a:rPr lang="en-US" dirty="0" err="1"/>
              <a:t>Chương</a:t>
            </a:r>
            <a:r>
              <a:rPr lang="en-US" dirty="0"/>
              <a:t> </a:t>
            </a:r>
            <a:r>
              <a:rPr lang="en-US" dirty="0" smtClean="0"/>
              <a:t>6: </a:t>
            </a:r>
            <a:r>
              <a:rPr lang="en-US" dirty="0" err="1" smtClean="0"/>
              <a:t>phân</a:t>
            </a:r>
            <a:r>
              <a:rPr lang="en-US" dirty="0" smtClean="0"/>
              <a:t> </a:t>
            </a:r>
            <a:r>
              <a:rPr lang="en-US" dirty="0" err="1" smtClean="0"/>
              <a:t>tích</a:t>
            </a:r>
            <a:r>
              <a:rPr lang="en-US" dirty="0" smtClean="0"/>
              <a:t> policy</a:t>
            </a:r>
            <a:endParaRPr lang="en-US" dirty="0"/>
          </a:p>
        </p:txBody>
      </p:sp>
      <p:sp>
        <p:nvSpPr>
          <p:cNvPr id="9" name="TextBox 8"/>
          <p:cNvSpPr txBox="1"/>
          <p:nvPr/>
        </p:nvSpPr>
        <p:spPr>
          <a:xfrm>
            <a:off x="1315085" y="4818215"/>
            <a:ext cx="3049233" cy="369332"/>
          </a:xfrm>
          <a:prstGeom prst="rect">
            <a:avLst/>
          </a:prstGeom>
          <a:noFill/>
        </p:spPr>
        <p:txBody>
          <a:bodyPr wrap="none" rtlCol="0">
            <a:spAutoFit/>
          </a:bodyPr>
          <a:lstStyle/>
          <a:p>
            <a:r>
              <a:rPr lang="en-US" dirty="0" err="1" smtClean="0"/>
              <a:t>Chương</a:t>
            </a:r>
            <a:r>
              <a:rPr lang="en-US" dirty="0" smtClean="0"/>
              <a:t> 7: </a:t>
            </a:r>
            <a:r>
              <a:rPr lang="en-US" dirty="0" err="1" smtClean="0"/>
              <a:t>kết</a:t>
            </a:r>
            <a:r>
              <a:rPr lang="en-US" dirty="0" smtClean="0"/>
              <a:t> </a:t>
            </a:r>
            <a:r>
              <a:rPr lang="en-US" dirty="0" err="1" smtClean="0"/>
              <a:t>quả</a:t>
            </a:r>
            <a:r>
              <a:rPr lang="en-US" dirty="0" smtClean="0"/>
              <a:t> </a:t>
            </a:r>
            <a:r>
              <a:rPr lang="en-US" dirty="0" err="1" smtClean="0"/>
              <a:t>đạt</a:t>
            </a:r>
            <a:r>
              <a:rPr lang="en-US" dirty="0" smtClean="0"/>
              <a:t> </a:t>
            </a:r>
            <a:r>
              <a:rPr lang="en-US" dirty="0" err="1" smtClean="0"/>
              <a:t>được</a:t>
            </a:r>
            <a:endParaRPr lang="en-US" dirty="0"/>
          </a:p>
        </p:txBody>
      </p:sp>
    </p:spTree>
    <p:extLst>
      <p:ext uri="{BB962C8B-B14F-4D97-AF65-F5344CB8AC3E}">
        <p14:creationId xmlns:p14="http://schemas.microsoft.com/office/powerpoint/2010/main" val="160340868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barn(inVertical)">
                                      <p:cBhvr>
                                        <p:cTn id="21" dur="500"/>
                                        <p:tgtEl>
                                          <p:spTgt spid="6">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down)">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circle(in)">
                                      <p:cBhvr>
                                        <p:cTn id="31" dur="20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0" end="0"/>
                                            </p:txEl>
                                          </p:spTgt>
                                        </p:tgtEl>
                                        <p:attrNameLst>
                                          <p:attrName>style.visibility</p:attrName>
                                        </p:attrNameLst>
                                      </p:cBhvr>
                                      <p:to>
                                        <p:strVal val="visible"/>
                                      </p:to>
                                    </p:set>
                                    <p:animEffect transition="in" filter="fade">
                                      <p:cBhvr>
                                        <p:cTn id="36" dur="500"/>
                                        <p:tgtEl>
                                          <p:spTgt spid="3">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barn(inVertical)">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barn(inVertical)">
                                      <p:cBhvr>
                                        <p:cTn id="4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p:bldP spid="8"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02840" y="2097741"/>
            <a:ext cx="8596668" cy="1320800"/>
          </a:xfrm>
        </p:spPr>
        <p:txBody>
          <a:bodyPr/>
          <a:lstStyle/>
          <a:p>
            <a:r>
              <a:rPr lang="en-US" dirty="0" err="1" smtClean="0"/>
              <a:t>Cảm</a:t>
            </a:r>
            <a:r>
              <a:rPr lang="en-US" dirty="0" smtClean="0"/>
              <a:t> </a:t>
            </a:r>
            <a:r>
              <a:rPr lang="en-US" dirty="0" err="1" smtClean="0"/>
              <a:t>ơn</a:t>
            </a:r>
            <a:r>
              <a:rPr lang="en-US" dirty="0" smtClean="0"/>
              <a:t> ! </a:t>
            </a:r>
            <a:r>
              <a:rPr lang="en-US" dirty="0" err="1" smtClean="0"/>
              <a:t>Thầy</a:t>
            </a:r>
            <a:r>
              <a:rPr lang="en-US" dirty="0" smtClean="0"/>
              <a:t> </a:t>
            </a:r>
            <a:r>
              <a:rPr lang="en-US" dirty="0" err="1" smtClean="0"/>
              <a:t>cô</a:t>
            </a:r>
            <a:r>
              <a:rPr lang="en-US" dirty="0" smtClean="0"/>
              <a:t> </a:t>
            </a:r>
            <a:r>
              <a:rPr lang="en-US" dirty="0" err="1" smtClean="0"/>
              <a:t>và</a:t>
            </a:r>
            <a:r>
              <a:rPr lang="en-US" dirty="0" smtClean="0"/>
              <a:t> </a:t>
            </a:r>
            <a:r>
              <a:rPr lang="en-US" dirty="0" err="1" smtClean="0"/>
              <a:t>các</a:t>
            </a:r>
            <a:r>
              <a:rPr lang="en-US" dirty="0" smtClean="0"/>
              <a:t> </a:t>
            </a:r>
            <a:r>
              <a:rPr lang="en-US" dirty="0" err="1" smtClean="0"/>
              <a:t>bạn</a:t>
            </a:r>
            <a:r>
              <a:rPr lang="en-US" dirty="0" smtClean="0"/>
              <a:t> </a:t>
            </a:r>
            <a:endParaRPr lang="en-US" dirty="0"/>
          </a:p>
        </p:txBody>
      </p:sp>
    </p:spTree>
    <p:extLst>
      <p:ext uri="{BB962C8B-B14F-4D97-AF65-F5344CB8AC3E}">
        <p14:creationId xmlns:p14="http://schemas.microsoft.com/office/powerpoint/2010/main" val="290282378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dirty="0" err="1" smtClean="0"/>
              <a:t>Chương</a:t>
            </a:r>
            <a:r>
              <a:rPr lang="en-US" dirty="0" smtClean="0"/>
              <a:t> I .Access </a:t>
            </a:r>
            <a:r>
              <a:rPr lang="en-US" dirty="0"/>
              <a:t>Control</a:t>
            </a:r>
            <a:br>
              <a:rPr lang="en-US" dirty="0"/>
            </a:br>
            <a:endParaRPr lang="en-US" dirty="0"/>
          </a:p>
        </p:txBody>
      </p:sp>
      <p:sp>
        <p:nvSpPr>
          <p:cNvPr id="4" name="Rectangle 3"/>
          <p:cNvSpPr/>
          <p:nvPr/>
        </p:nvSpPr>
        <p:spPr>
          <a:xfrm>
            <a:off x="575786" y="1056761"/>
            <a:ext cx="8684124" cy="646331"/>
          </a:xfrm>
          <a:prstGeom prst="rect">
            <a:avLst/>
          </a:prstGeom>
        </p:spPr>
        <p:txBody>
          <a:bodyPr wrap="square">
            <a:spAutoFit/>
          </a:bodyPr>
          <a:lstStyle/>
          <a:p>
            <a:pPr algn="just"/>
            <a:r>
              <a:rPr lang="vi-VN" b="1" dirty="0"/>
              <a:t>Kiểm soát truy cập</a:t>
            </a:r>
            <a:r>
              <a:rPr lang="en-US" b="1" dirty="0"/>
              <a:t> (Access control)</a:t>
            </a:r>
            <a:r>
              <a:rPr lang="vi-VN" b="1" dirty="0"/>
              <a:t>: </a:t>
            </a:r>
            <a:r>
              <a:rPr lang="vi-VN" dirty="0"/>
              <a:t>đảm bảo rằng tất cả các truy cập trực tiếp đến</a:t>
            </a:r>
            <a:r>
              <a:rPr lang="en-US" dirty="0"/>
              <a:t> </a:t>
            </a:r>
            <a:r>
              <a:rPr lang="vi-VN" dirty="0"/>
              <a:t>đối tượng được ủy quyền</a:t>
            </a:r>
            <a:r>
              <a:rPr lang="en-US" dirty="0" smtClean="0"/>
              <a:t>.</a:t>
            </a:r>
            <a:endParaRPr lang="en-US" dirty="0"/>
          </a:p>
        </p:txBody>
      </p:sp>
      <p:sp>
        <p:nvSpPr>
          <p:cNvPr id="5" name="Rectangle 4"/>
          <p:cNvSpPr/>
          <p:nvPr/>
        </p:nvSpPr>
        <p:spPr>
          <a:xfrm>
            <a:off x="575786" y="1846032"/>
            <a:ext cx="8900336" cy="923330"/>
          </a:xfrm>
          <a:prstGeom prst="rect">
            <a:avLst/>
          </a:prstGeom>
        </p:spPr>
        <p:txBody>
          <a:bodyPr wrap="square">
            <a:spAutoFit/>
          </a:bodyPr>
          <a:lstStyle/>
          <a:p>
            <a:pPr algn="just"/>
            <a:r>
              <a:rPr lang="en-US" dirty="0" err="1"/>
              <a:t>Một</a:t>
            </a:r>
            <a:r>
              <a:rPr lang="en-US" dirty="0"/>
              <a:t> </a:t>
            </a:r>
            <a:r>
              <a:rPr lang="en-US" dirty="0" err="1"/>
              <a:t>hệ</a:t>
            </a:r>
            <a:r>
              <a:rPr lang="en-US" dirty="0"/>
              <a:t> </a:t>
            </a:r>
            <a:r>
              <a:rPr lang="en-US" dirty="0" err="1"/>
              <a:t>thống</a:t>
            </a:r>
            <a:r>
              <a:rPr lang="en-US" dirty="0"/>
              <a:t> </a:t>
            </a:r>
            <a:r>
              <a:rPr lang="en-US" dirty="0" err="1"/>
              <a:t>điều</a:t>
            </a:r>
            <a:r>
              <a:rPr lang="en-US" dirty="0"/>
              <a:t> </a:t>
            </a:r>
            <a:r>
              <a:rPr lang="en-US" dirty="0" err="1"/>
              <a:t>khiển</a:t>
            </a:r>
            <a:r>
              <a:rPr lang="en-US" dirty="0"/>
              <a:t> </a:t>
            </a:r>
            <a:r>
              <a:rPr lang="en-US" dirty="0" err="1"/>
              <a:t>truy</a:t>
            </a:r>
            <a:r>
              <a:rPr lang="en-US" dirty="0"/>
              <a:t> </a:t>
            </a:r>
            <a:r>
              <a:rPr lang="en-US" dirty="0" err="1"/>
              <a:t>cập</a:t>
            </a:r>
            <a:r>
              <a:rPr lang="en-US" dirty="0"/>
              <a:t> </a:t>
            </a:r>
            <a:r>
              <a:rPr lang="en-US" dirty="0" err="1"/>
              <a:t>có</a:t>
            </a:r>
            <a:r>
              <a:rPr lang="en-US" dirty="0"/>
              <a:t> 3 </a:t>
            </a:r>
            <a:r>
              <a:rPr lang="en-US" dirty="0" err="1"/>
              <a:t>cách</a:t>
            </a:r>
            <a:r>
              <a:rPr lang="en-US" dirty="0"/>
              <a:t> </a:t>
            </a:r>
            <a:r>
              <a:rPr lang="en-US" dirty="0" err="1"/>
              <a:t>kiểm</a:t>
            </a:r>
            <a:r>
              <a:rPr lang="en-US" dirty="0"/>
              <a:t> </a:t>
            </a:r>
            <a:r>
              <a:rPr lang="en-US" dirty="0" err="1"/>
              <a:t>soát</a:t>
            </a:r>
            <a:r>
              <a:rPr lang="en-US" dirty="0"/>
              <a:t> </a:t>
            </a:r>
            <a:r>
              <a:rPr lang="en-US" dirty="0" err="1"/>
              <a:t>khác</a:t>
            </a:r>
            <a:r>
              <a:rPr lang="en-US" dirty="0"/>
              <a:t> </a:t>
            </a:r>
            <a:r>
              <a:rPr lang="en-US" dirty="0" err="1"/>
              <a:t>nhau</a:t>
            </a:r>
            <a:r>
              <a:rPr lang="en-US" dirty="0"/>
              <a:t>: </a:t>
            </a:r>
            <a:r>
              <a:rPr lang="en-US" dirty="0" err="1"/>
              <a:t>truy</a:t>
            </a:r>
            <a:r>
              <a:rPr lang="en-US" dirty="0"/>
              <a:t> </a:t>
            </a:r>
            <a:r>
              <a:rPr lang="en-US" dirty="0" err="1"/>
              <a:t>cập</a:t>
            </a:r>
            <a:r>
              <a:rPr lang="en-US" dirty="0"/>
              <a:t> </a:t>
            </a:r>
            <a:r>
              <a:rPr lang="vi-VN" dirty="0"/>
              <a:t>chính sách</a:t>
            </a:r>
            <a:r>
              <a:rPr lang="en-US" dirty="0"/>
              <a:t> (access control </a:t>
            </a:r>
            <a:r>
              <a:rPr lang="en-US" i="1" dirty="0"/>
              <a:t>policy),</a:t>
            </a:r>
            <a:r>
              <a:rPr lang="vi-VN" dirty="0"/>
              <a:t> mô hình kiểm soát truy cập </a:t>
            </a:r>
            <a:r>
              <a:rPr lang="en-US" dirty="0"/>
              <a:t>(access control </a:t>
            </a:r>
            <a:r>
              <a:rPr lang="en-US" i="1" dirty="0"/>
              <a:t>model) </a:t>
            </a:r>
            <a:r>
              <a:rPr lang="vi-VN" dirty="0"/>
              <a:t>và</a:t>
            </a:r>
            <a:r>
              <a:rPr lang="en-US" dirty="0"/>
              <a:t> </a:t>
            </a:r>
            <a:r>
              <a:rPr lang="en-US" dirty="0" err="1"/>
              <a:t>cơ</a:t>
            </a:r>
            <a:r>
              <a:rPr lang="en-US" dirty="0"/>
              <a:t> </a:t>
            </a:r>
            <a:r>
              <a:rPr lang="en-US" dirty="0" err="1"/>
              <a:t>chế</a:t>
            </a:r>
            <a:r>
              <a:rPr lang="en-US" dirty="0"/>
              <a:t> </a:t>
            </a:r>
            <a:r>
              <a:rPr lang="vi-VN" dirty="0"/>
              <a:t>kiểm soát truy cập</a:t>
            </a:r>
            <a:r>
              <a:rPr lang="en-US" dirty="0"/>
              <a:t> (access control </a:t>
            </a:r>
            <a:r>
              <a:rPr lang="en-US" i="1" dirty="0"/>
              <a:t>mechanism).</a:t>
            </a:r>
            <a:endParaRPr lang="vi-VN" dirty="0"/>
          </a:p>
        </p:txBody>
      </p:sp>
      <p:sp>
        <p:nvSpPr>
          <p:cNvPr id="6" name="Rectangle 5"/>
          <p:cNvSpPr/>
          <p:nvPr/>
        </p:nvSpPr>
        <p:spPr>
          <a:xfrm>
            <a:off x="244592" y="2791026"/>
            <a:ext cx="6096000" cy="369332"/>
          </a:xfrm>
          <a:prstGeom prst="rect">
            <a:avLst/>
          </a:prstGeom>
        </p:spPr>
        <p:txBody>
          <a:bodyPr>
            <a:spAutoFit/>
          </a:bodyPr>
          <a:lstStyle/>
          <a:p>
            <a:pPr algn="just"/>
            <a:r>
              <a:rPr lang="en-US" b="1" dirty="0" smtClean="0"/>
              <a:t>2.Chức </a:t>
            </a:r>
            <a:r>
              <a:rPr lang="en-US" b="1" dirty="0" err="1"/>
              <a:t>năng</a:t>
            </a:r>
            <a:r>
              <a:rPr lang="en-US" b="1" dirty="0"/>
              <a:t> </a:t>
            </a:r>
            <a:r>
              <a:rPr lang="en-US" b="1" dirty="0" err="1"/>
              <a:t>của</a:t>
            </a:r>
            <a:r>
              <a:rPr lang="en-US" b="1" dirty="0"/>
              <a:t> access </a:t>
            </a:r>
            <a:r>
              <a:rPr lang="en-US" b="1" dirty="0" smtClean="0"/>
              <a:t>control</a:t>
            </a:r>
            <a:endParaRPr lang="en-US" b="1" dirty="0"/>
          </a:p>
        </p:txBody>
      </p:sp>
      <p:sp>
        <p:nvSpPr>
          <p:cNvPr id="7" name="Rectangle 6"/>
          <p:cNvSpPr/>
          <p:nvPr/>
        </p:nvSpPr>
        <p:spPr>
          <a:xfrm>
            <a:off x="665211" y="3228491"/>
            <a:ext cx="8810911" cy="369332"/>
          </a:xfrm>
          <a:prstGeom prst="rect">
            <a:avLst/>
          </a:prstGeom>
        </p:spPr>
        <p:txBody>
          <a:bodyPr wrap="square">
            <a:spAutoFit/>
          </a:bodyPr>
          <a:lstStyle/>
          <a:p>
            <a:pPr algn="just"/>
            <a:r>
              <a:rPr lang="en-US" dirty="0" err="1"/>
              <a:t>Cấp</a:t>
            </a:r>
            <a:r>
              <a:rPr lang="en-US" dirty="0"/>
              <a:t> </a:t>
            </a:r>
            <a:r>
              <a:rPr lang="en-US" dirty="0" err="1"/>
              <a:t>phép</a:t>
            </a:r>
            <a:r>
              <a:rPr lang="en-US" dirty="0"/>
              <a:t> </a:t>
            </a:r>
            <a:r>
              <a:rPr lang="en-US" dirty="0" err="1"/>
              <a:t>hoặc</a:t>
            </a:r>
            <a:r>
              <a:rPr lang="en-US" dirty="0"/>
              <a:t> </a:t>
            </a:r>
            <a:r>
              <a:rPr lang="en-US" dirty="0" err="1"/>
              <a:t>từ</a:t>
            </a:r>
            <a:r>
              <a:rPr lang="en-US" dirty="0"/>
              <a:t> </a:t>
            </a:r>
            <a:r>
              <a:rPr lang="en-US" dirty="0" err="1"/>
              <a:t>chối</a:t>
            </a:r>
            <a:r>
              <a:rPr lang="en-US" dirty="0"/>
              <a:t> </a:t>
            </a:r>
            <a:r>
              <a:rPr lang="en-US" dirty="0" err="1"/>
              <a:t>phê</a:t>
            </a:r>
            <a:r>
              <a:rPr lang="en-US" dirty="0"/>
              <a:t> </a:t>
            </a:r>
            <a:r>
              <a:rPr lang="en-US" dirty="0" err="1"/>
              <a:t>duyệt</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tài</a:t>
            </a:r>
            <a:r>
              <a:rPr lang="en-US" dirty="0"/>
              <a:t> </a:t>
            </a:r>
            <a:r>
              <a:rPr lang="en-US" dirty="0" err="1"/>
              <a:t>nguyên</a:t>
            </a:r>
            <a:r>
              <a:rPr lang="en-US" dirty="0"/>
              <a:t> </a:t>
            </a:r>
            <a:r>
              <a:rPr lang="en-US" dirty="0" err="1"/>
              <a:t>xác</a:t>
            </a:r>
            <a:r>
              <a:rPr lang="en-US" dirty="0"/>
              <a:t> </a:t>
            </a:r>
            <a:r>
              <a:rPr lang="en-US" dirty="0" err="1"/>
              <a:t>định</a:t>
            </a:r>
            <a:r>
              <a:rPr lang="en-US" dirty="0"/>
              <a:t> </a:t>
            </a:r>
            <a:r>
              <a:rPr lang="en-US" dirty="0" err="1"/>
              <a:t>cho</a:t>
            </a:r>
            <a:r>
              <a:rPr lang="en-US" dirty="0"/>
              <a:t> </a:t>
            </a:r>
            <a:r>
              <a:rPr lang="en-US" dirty="0" err="1"/>
              <a:t>các</a:t>
            </a:r>
            <a:r>
              <a:rPr lang="en-US" dirty="0"/>
              <a:t> </a:t>
            </a:r>
            <a:r>
              <a:rPr lang="en-US" dirty="0" err="1"/>
              <a:t>chủ</a:t>
            </a:r>
            <a:r>
              <a:rPr lang="en-US" dirty="0"/>
              <a:t> </a:t>
            </a:r>
            <a:r>
              <a:rPr lang="en-US" dirty="0" err="1" smtClean="0"/>
              <a:t>thể</a:t>
            </a:r>
            <a:endParaRPr lang="en-US" dirty="0"/>
          </a:p>
        </p:txBody>
      </p:sp>
      <p:sp>
        <p:nvSpPr>
          <p:cNvPr id="8" name="Rectangle 7"/>
          <p:cNvSpPr/>
          <p:nvPr/>
        </p:nvSpPr>
        <p:spPr>
          <a:xfrm>
            <a:off x="676101" y="4074699"/>
            <a:ext cx="8800021" cy="646331"/>
          </a:xfrm>
          <a:prstGeom prst="rect">
            <a:avLst/>
          </a:prstGeom>
        </p:spPr>
        <p:txBody>
          <a:bodyPr wrap="square">
            <a:spAutoFit/>
          </a:bodyPr>
          <a:lstStyle/>
          <a:p>
            <a:pPr algn="just"/>
            <a:r>
              <a:rPr lang="en-US" dirty="0"/>
              <a:t>K</a:t>
            </a:r>
            <a:r>
              <a:rPr lang="vi-VN" dirty="0"/>
              <a:t>iểm soát được </a:t>
            </a:r>
            <a:r>
              <a:rPr lang="en-US" dirty="0" err="1"/>
              <a:t>các</a:t>
            </a:r>
            <a:r>
              <a:rPr lang="en-US" dirty="0"/>
              <a:t> </a:t>
            </a:r>
            <a:r>
              <a:rPr lang="en-US" dirty="0" err="1"/>
              <a:t>đối</a:t>
            </a:r>
            <a:r>
              <a:rPr lang="en-US" dirty="0"/>
              <a:t> </a:t>
            </a:r>
            <a:r>
              <a:rPr lang="en-US" dirty="0" err="1"/>
              <a:t>tượng</a:t>
            </a:r>
            <a:r>
              <a:rPr lang="en-US" dirty="0"/>
              <a:t> </a:t>
            </a:r>
            <a:r>
              <a:rPr lang="vi-VN" dirty="0"/>
              <a:t>đang hoạt động</a:t>
            </a:r>
            <a:r>
              <a:rPr lang="en-US" dirty="0"/>
              <a:t> hay </a:t>
            </a:r>
            <a:r>
              <a:rPr lang="en-US" dirty="0" err="1"/>
              <a:t>các</a:t>
            </a:r>
            <a:r>
              <a:rPr lang="vi-VN" dirty="0"/>
              <a:t> đối tượng có thể </a:t>
            </a:r>
            <a:r>
              <a:rPr lang="en-US" dirty="0" err="1"/>
              <a:t>bị</a:t>
            </a:r>
            <a:r>
              <a:rPr lang="vi-VN" dirty="0"/>
              <a:t> </a:t>
            </a:r>
            <a:r>
              <a:rPr lang="en-US" dirty="0" err="1"/>
              <a:t>truy</a:t>
            </a:r>
            <a:r>
              <a:rPr lang="en-US" dirty="0"/>
              <a:t> </a:t>
            </a:r>
            <a:r>
              <a:rPr lang="en-US" dirty="0" err="1"/>
              <a:t>cập</a:t>
            </a:r>
            <a:r>
              <a:rPr lang="en-US" dirty="0"/>
              <a:t> </a:t>
            </a:r>
            <a:r>
              <a:rPr lang="en-US" dirty="0" err="1"/>
              <a:t>bởi</a:t>
            </a:r>
            <a:r>
              <a:rPr lang="en-US" dirty="0"/>
              <a:t> </a:t>
            </a:r>
            <a:r>
              <a:rPr lang="en-US" dirty="0" err="1"/>
              <a:t>các</a:t>
            </a:r>
            <a:r>
              <a:rPr lang="en-US" dirty="0"/>
              <a:t> </a:t>
            </a:r>
            <a:r>
              <a:rPr lang="vi-VN" dirty="0"/>
              <a:t>hoạt động </a:t>
            </a:r>
            <a:r>
              <a:rPr lang="en-US" dirty="0" err="1"/>
              <a:t>khác</a:t>
            </a:r>
            <a:r>
              <a:rPr lang="en-US" dirty="0"/>
              <a:t>.</a:t>
            </a:r>
            <a:endParaRPr lang="tr-TR" dirty="0"/>
          </a:p>
        </p:txBody>
      </p:sp>
      <p:sp>
        <p:nvSpPr>
          <p:cNvPr id="9" name="Text Box 3"/>
          <p:cNvSpPr txBox="1">
            <a:spLocks noChangeArrowheads="1"/>
          </p:cNvSpPr>
          <p:nvPr/>
        </p:nvSpPr>
        <p:spPr bwMode="auto">
          <a:xfrm>
            <a:off x="1525489" y="4857297"/>
            <a:ext cx="777967" cy="260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3399"/>
              </a:buClr>
              <a:buFont typeface="Wingdings" panose="05000000000000000000" pitchFamily="2" charset="2"/>
              <a:buChar char="§"/>
              <a:defRPr sz="3200">
                <a:solidFill>
                  <a:schemeClr val="tx1"/>
                </a:solidFill>
                <a:latin typeface="Helvetica" panose="020B0604020202020204" pitchFamily="34" charset="0"/>
              </a:defRPr>
            </a:lvl1pPr>
            <a:lvl2pPr marL="742950" indent="-285750">
              <a:spcBef>
                <a:spcPct val="20000"/>
              </a:spcBef>
              <a:buChar char="–"/>
              <a:defRPr sz="2800">
                <a:solidFill>
                  <a:schemeClr val="tx1"/>
                </a:solidFill>
                <a:latin typeface="Helvetica" panose="020B0604020202020204" pitchFamily="34" charset="0"/>
              </a:defRPr>
            </a:lvl2pPr>
            <a:lvl3pPr marL="1143000" indent="-228600">
              <a:spcBef>
                <a:spcPct val="20000"/>
              </a:spcBef>
              <a:buChar char="•"/>
              <a:defRPr sz="2400">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Helvetica" panose="020B0604020202020204" pitchFamily="34" charset="0"/>
              </a:defRPr>
            </a:lvl4pPr>
            <a:lvl5pPr marL="2057400" indent="-228600">
              <a:spcBef>
                <a:spcPct val="20000"/>
              </a:spcBef>
              <a:buChar char="»"/>
              <a:defRPr sz="20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Helvetica" panose="020B0604020202020204" pitchFamily="34" charset="0"/>
              </a:defRPr>
            </a:lvl9pPr>
          </a:lstStyle>
          <a:p>
            <a:pPr>
              <a:spcBef>
                <a:spcPct val="0"/>
              </a:spcBef>
              <a:buClrTx/>
              <a:buFontTx/>
              <a:buNone/>
            </a:pPr>
            <a:endParaRPr lang="de-DE" altLang="tr-TR" sz="1800">
              <a:latin typeface="Times New Roman" panose="02020603050405020304" pitchFamily="18" charset="0"/>
            </a:endParaRPr>
          </a:p>
        </p:txBody>
      </p:sp>
      <p:sp>
        <p:nvSpPr>
          <p:cNvPr id="10" name="Rectangle 6"/>
          <p:cNvSpPr>
            <a:spLocks noChangeArrowheads="1"/>
          </p:cNvSpPr>
          <p:nvPr/>
        </p:nvSpPr>
        <p:spPr bwMode="auto">
          <a:xfrm>
            <a:off x="4970364" y="4737465"/>
            <a:ext cx="1095086" cy="887506"/>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003399"/>
              </a:buClr>
              <a:buFont typeface="Wingdings" panose="05000000000000000000" pitchFamily="2" charset="2"/>
              <a:buChar char="§"/>
              <a:defRPr sz="3200">
                <a:solidFill>
                  <a:schemeClr val="tx1"/>
                </a:solidFill>
                <a:latin typeface="Helvetica" panose="020B0604020202020204" pitchFamily="34" charset="0"/>
              </a:defRPr>
            </a:lvl1pPr>
            <a:lvl2pPr marL="742950" indent="-285750">
              <a:spcBef>
                <a:spcPct val="20000"/>
              </a:spcBef>
              <a:buChar char="–"/>
              <a:defRPr sz="2800">
                <a:solidFill>
                  <a:schemeClr val="tx1"/>
                </a:solidFill>
                <a:latin typeface="Helvetica" panose="020B0604020202020204" pitchFamily="34" charset="0"/>
              </a:defRPr>
            </a:lvl2pPr>
            <a:lvl3pPr marL="1143000" indent="-228600">
              <a:spcBef>
                <a:spcPct val="20000"/>
              </a:spcBef>
              <a:buChar char="•"/>
              <a:defRPr sz="2400">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Helvetica" panose="020B0604020202020204" pitchFamily="34" charset="0"/>
              </a:defRPr>
            </a:lvl4pPr>
            <a:lvl5pPr marL="2057400" indent="-228600">
              <a:spcBef>
                <a:spcPct val="20000"/>
              </a:spcBef>
              <a:buChar char="»"/>
              <a:defRPr sz="20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Helvetica" panose="020B0604020202020204" pitchFamily="34" charset="0"/>
              </a:defRPr>
            </a:lvl9pPr>
          </a:lstStyle>
          <a:p>
            <a:pPr algn="ctr">
              <a:spcBef>
                <a:spcPct val="0"/>
              </a:spcBef>
              <a:buClrTx/>
              <a:buFontTx/>
              <a:buNone/>
            </a:pPr>
            <a:r>
              <a:rPr lang="en-GB" altLang="tr-TR" sz="2000" dirty="0"/>
              <a:t>reference</a:t>
            </a:r>
          </a:p>
          <a:p>
            <a:pPr algn="ctr">
              <a:spcBef>
                <a:spcPct val="0"/>
              </a:spcBef>
              <a:buClrTx/>
              <a:buFontTx/>
              <a:buNone/>
            </a:pPr>
            <a:r>
              <a:rPr lang="en-GB" altLang="tr-TR" sz="2000" dirty="0"/>
              <a:t>monitor</a:t>
            </a:r>
            <a:endParaRPr lang="de-DE" altLang="tr-TR" sz="2000" dirty="0"/>
          </a:p>
        </p:txBody>
      </p:sp>
      <p:sp>
        <p:nvSpPr>
          <p:cNvPr id="11" name="Oval 7"/>
          <p:cNvSpPr>
            <a:spLocks noChangeArrowheads="1"/>
          </p:cNvSpPr>
          <p:nvPr/>
        </p:nvSpPr>
        <p:spPr bwMode="auto">
          <a:xfrm>
            <a:off x="7010302" y="4710571"/>
            <a:ext cx="985577" cy="914400"/>
          </a:xfrm>
          <a:prstGeom prst="ellipse">
            <a:avLst/>
          </a:prstGeom>
          <a:solidFill>
            <a:schemeClr val="accent1"/>
          </a:solidFill>
          <a:ln w="9525">
            <a:solidFill>
              <a:schemeClr val="tx1"/>
            </a:solidFill>
            <a:round/>
            <a:headEnd/>
            <a:tailEnd/>
          </a:ln>
        </p:spPr>
        <p:txBody>
          <a:bodyPr wrap="none" anchor="ctr"/>
          <a:lstStyle>
            <a:lvl1pPr>
              <a:spcBef>
                <a:spcPct val="20000"/>
              </a:spcBef>
              <a:buClr>
                <a:srgbClr val="003399"/>
              </a:buClr>
              <a:buFont typeface="Wingdings" panose="05000000000000000000" pitchFamily="2" charset="2"/>
              <a:buChar char="§"/>
              <a:defRPr sz="3200">
                <a:solidFill>
                  <a:schemeClr val="tx1"/>
                </a:solidFill>
                <a:latin typeface="Helvetica" panose="020B0604020202020204" pitchFamily="34" charset="0"/>
              </a:defRPr>
            </a:lvl1pPr>
            <a:lvl2pPr marL="742950" indent="-285750">
              <a:spcBef>
                <a:spcPct val="20000"/>
              </a:spcBef>
              <a:buChar char="–"/>
              <a:defRPr sz="2800">
                <a:solidFill>
                  <a:schemeClr val="tx1"/>
                </a:solidFill>
                <a:latin typeface="Helvetica" panose="020B0604020202020204" pitchFamily="34" charset="0"/>
              </a:defRPr>
            </a:lvl2pPr>
            <a:lvl3pPr marL="1143000" indent="-228600">
              <a:spcBef>
                <a:spcPct val="20000"/>
              </a:spcBef>
              <a:buChar char="•"/>
              <a:defRPr sz="2400">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Helvetica" panose="020B0604020202020204" pitchFamily="34" charset="0"/>
              </a:defRPr>
            </a:lvl4pPr>
            <a:lvl5pPr marL="2057400" indent="-228600">
              <a:spcBef>
                <a:spcPct val="20000"/>
              </a:spcBef>
              <a:buChar char="»"/>
              <a:defRPr sz="20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Helvetica" panose="020B0604020202020204" pitchFamily="34" charset="0"/>
              </a:defRPr>
            </a:lvl9pPr>
          </a:lstStyle>
          <a:p>
            <a:pPr algn="ctr">
              <a:spcBef>
                <a:spcPct val="0"/>
              </a:spcBef>
              <a:buClrTx/>
              <a:buFontTx/>
              <a:buNone/>
            </a:pPr>
            <a:r>
              <a:rPr lang="en-GB" altLang="tr-TR" sz="2000"/>
              <a:t>object</a:t>
            </a:r>
            <a:endParaRPr lang="de-DE" altLang="tr-TR" sz="2000"/>
          </a:p>
        </p:txBody>
      </p:sp>
      <p:sp>
        <p:nvSpPr>
          <p:cNvPr id="12" name="Text Box 8"/>
          <p:cNvSpPr txBox="1">
            <a:spLocks noChangeArrowheads="1"/>
          </p:cNvSpPr>
          <p:nvPr/>
        </p:nvSpPr>
        <p:spPr bwMode="auto">
          <a:xfrm>
            <a:off x="676101" y="5743224"/>
            <a:ext cx="161415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3399"/>
              </a:buClr>
              <a:buFont typeface="Wingdings" panose="05000000000000000000" pitchFamily="2" charset="2"/>
              <a:buChar char="§"/>
              <a:defRPr sz="3200">
                <a:solidFill>
                  <a:schemeClr val="tx1"/>
                </a:solidFill>
                <a:latin typeface="Helvetica" panose="020B0604020202020204" pitchFamily="34" charset="0"/>
              </a:defRPr>
            </a:lvl1pPr>
            <a:lvl2pPr marL="742950" indent="-285750">
              <a:spcBef>
                <a:spcPct val="20000"/>
              </a:spcBef>
              <a:buChar char="–"/>
              <a:defRPr sz="2800">
                <a:solidFill>
                  <a:schemeClr val="tx1"/>
                </a:solidFill>
                <a:latin typeface="Helvetica" panose="020B0604020202020204" pitchFamily="34" charset="0"/>
              </a:defRPr>
            </a:lvl2pPr>
            <a:lvl3pPr marL="1143000" indent="-228600">
              <a:spcBef>
                <a:spcPct val="20000"/>
              </a:spcBef>
              <a:buChar char="•"/>
              <a:defRPr sz="2400">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Helvetica" panose="020B0604020202020204" pitchFamily="34" charset="0"/>
              </a:defRPr>
            </a:lvl4pPr>
            <a:lvl5pPr marL="2057400" indent="-228600">
              <a:spcBef>
                <a:spcPct val="20000"/>
              </a:spcBef>
              <a:buChar char="»"/>
              <a:defRPr sz="20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Helvetica" panose="020B0604020202020204" pitchFamily="34" charset="0"/>
              </a:defRPr>
            </a:lvl9pPr>
          </a:lstStyle>
          <a:p>
            <a:pPr>
              <a:spcBef>
                <a:spcPct val="0"/>
              </a:spcBef>
              <a:buClrTx/>
              <a:buFontTx/>
              <a:buNone/>
            </a:pPr>
            <a:r>
              <a:rPr lang="en-GB" altLang="tr-TR" sz="2000" dirty="0">
                <a:solidFill>
                  <a:srgbClr val="002060"/>
                </a:solidFill>
              </a:rPr>
              <a:t>source</a:t>
            </a:r>
          </a:p>
          <a:p>
            <a:pPr>
              <a:spcBef>
                <a:spcPct val="0"/>
              </a:spcBef>
              <a:buClrTx/>
              <a:buFontTx/>
              <a:buNone/>
            </a:pPr>
            <a:r>
              <a:rPr lang="en-GB" altLang="tr-TR" sz="2000" dirty="0">
                <a:solidFill>
                  <a:srgbClr val="002060"/>
                </a:solidFill>
              </a:rPr>
              <a:t>(e.g. users, </a:t>
            </a:r>
          </a:p>
          <a:p>
            <a:pPr>
              <a:spcBef>
                <a:spcPct val="0"/>
              </a:spcBef>
              <a:buClrTx/>
              <a:buFontTx/>
              <a:buNone/>
            </a:pPr>
            <a:r>
              <a:rPr lang="en-GB" altLang="tr-TR" sz="2000" dirty="0">
                <a:solidFill>
                  <a:srgbClr val="002060"/>
                </a:solidFill>
              </a:rPr>
              <a:t>processes)</a:t>
            </a:r>
            <a:endParaRPr lang="de-DE" altLang="tr-TR" sz="2000" dirty="0">
              <a:solidFill>
                <a:srgbClr val="002060"/>
              </a:solidFill>
            </a:endParaRPr>
          </a:p>
        </p:txBody>
      </p:sp>
      <p:sp>
        <p:nvSpPr>
          <p:cNvPr id="13" name="Text Box 9"/>
          <p:cNvSpPr txBox="1">
            <a:spLocks noChangeArrowheads="1"/>
          </p:cNvSpPr>
          <p:nvPr/>
        </p:nvSpPr>
        <p:spPr bwMode="auto">
          <a:xfrm>
            <a:off x="2625653" y="5824848"/>
            <a:ext cx="14253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3399"/>
              </a:buClr>
              <a:buFont typeface="Wingdings" panose="05000000000000000000" pitchFamily="2" charset="2"/>
              <a:buChar char="§"/>
              <a:defRPr sz="3200">
                <a:solidFill>
                  <a:schemeClr val="tx1"/>
                </a:solidFill>
                <a:latin typeface="Helvetica" panose="020B0604020202020204" pitchFamily="34" charset="0"/>
              </a:defRPr>
            </a:lvl1pPr>
            <a:lvl2pPr marL="742950" indent="-285750">
              <a:spcBef>
                <a:spcPct val="20000"/>
              </a:spcBef>
              <a:buChar char="–"/>
              <a:defRPr sz="2800">
                <a:solidFill>
                  <a:schemeClr val="tx1"/>
                </a:solidFill>
                <a:latin typeface="Helvetica" panose="020B0604020202020204" pitchFamily="34" charset="0"/>
              </a:defRPr>
            </a:lvl2pPr>
            <a:lvl3pPr marL="1143000" indent="-228600">
              <a:spcBef>
                <a:spcPct val="20000"/>
              </a:spcBef>
              <a:buChar char="•"/>
              <a:defRPr sz="2400">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Helvetica" panose="020B0604020202020204" pitchFamily="34" charset="0"/>
              </a:defRPr>
            </a:lvl4pPr>
            <a:lvl5pPr marL="2057400" indent="-228600">
              <a:spcBef>
                <a:spcPct val="20000"/>
              </a:spcBef>
              <a:buChar char="»"/>
              <a:defRPr sz="20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Helvetica" panose="020B0604020202020204" pitchFamily="34" charset="0"/>
              </a:defRPr>
            </a:lvl9pPr>
          </a:lstStyle>
          <a:p>
            <a:pPr>
              <a:spcBef>
                <a:spcPct val="0"/>
              </a:spcBef>
              <a:buClrTx/>
              <a:buFontTx/>
              <a:buNone/>
            </a:pPr>
            <a:r>
              <a:rPr lang="en-GB" altLang="tr-TR" sz="2000" dirty="0">
                <a:solidFill>
                  <a:srgbClr val="002060"/>
                </a:solidFill>
              </a:rPr>
              <a:t>request</a:t>
            </a:r>
            <a:endParaRPr lang="de-DE" altLang="tr-TR" sz="2000" dirty="0">
              <a:solidFill>
                <a:srgbClr val="002060"/>
              </a:solidFill>
            </a:endParaRPr>
          </a:p>
        </p:txBody>
      </p:sp>
      <p:sp>
        <p:nvSpPr>
          <p:cNvPr id="14" name="Text Box 10"/>
          <p:cNvSpPr txBox="1">
            <a:spLocks noChangeArrowheads="1"/>
          </p:cNvSpPr>
          <p:nvPr/>
        </p:nvSpPr>
        <p:spPr bwMode="auto">
          <a:xfrm>
            <a:off x="4912797" y="5872511"/>
            <a:ext cx="115265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3399"/>
              </a:buClr>
              <a:buFont typeface="Wingdings" panose="05000000000000000000" pitchFamily="2" charset="2"/>
              <a:buChar char="§"/>
              <a:defRPr sz="3200">
                <a:solidFill>
                  <a:schemeClr val="tx1"/>
                </a:solidFill>
                <a:latin typeface="Helvetica" panose="020B0604020202020204" pitchFamily="34" charset="0"/>
              </a:defRPr>
            </a:lvl1pPr>
            <a:lvl2pPr marL="742950" indent="-285750">
              <a:spcBef>
                <a:spcPct val="20000"/>
              </a:spcBef>
              <a:buChar char="–"/>
              <a:defRPr sz="2800">
                <a:solidFill>
                  <a:schemeClr val="tx1"/>
                </a:solidFill>
                <a:latin typeface="Helvetica" panose="020B0604020202020204" pitchFamily="34" charset="0"/>
              </a:defRPr>
            </a:lvl2pPr>
            <a:lvl3pPr marL="1143000" indent="-228600">
              <a:spcBef>
                <a:spcPct val="20000"/>
              </a:spcBef>
              <a:buChar char="•"/>
              <a:defRPr sz="2400">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Helvetica" panose="020B0604020202020204" pitchFamily="34" charset="0"/>
              </a:defRPr>
            </a:lvl4pPr>
            <a:lvl5pPr marL="2057400" indent="-228600">
              <a:spcBef>
                <a:spcPct val="20000"/>
              </a:spcBef>
              <a:buChar char="»"/>
              <a:defRPr sz="20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Helvetica" panose="020B0604020202020204" pitchFamily="34" charset="0"/>
              </a:defRPr>
            </a:lvl9pPr>
          </a:lstStyle>
          <a:p>
            <a:pPr>
              <a:spcBef>
                <a:spcPct val="0"/>
              </a:spcBef>
              <a:buClrTx/>
              <a:buFontTx/>
              <a:buNone/>
            </a:pPr>
            <a:r>
              <a:rPr lang="en-GB" altLang="tr-TR" sz="2000" dirty="0">
                <a:solidFill>
                  <a:srgbClr val="002060"/>
                </a:solidFill>
              </a:rPr>
              <a:t>guard</a:t>
            </a:r>
            <a:endParaRPr lang="de-DE" altLang="tr-TR" sz="2000" dirty="0">
              <a:solidFill>
                <a:srgbClr val="002060"/>
              </a:solidFill>
            </a:endParaRPr>
          </a:p>
        </p:txBody>
      </p:sp>
      <p:sp>
        <p:nvSpPr>
          <p:cNvPr id="15" name="Text Box 11"/>
          <p:cNvSpPr txBox="1">
            <a:spLocks noChangeArrowheads="1"/>
          </p:cNvSpPr>
          <p:nvPr/>
        </p:nvSpPr>
        <p:spPr bwMode="auto">
          <a:xfrm>
            <a:off x="6907133" y="5842337"/>
            <a:ext cx="177493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3399"/>
              </a:buClr>
              <a:buFont typeface="Wingdings" panose="05000000000000000000" pitchFamily="2" charset="2"/>
              <a:buChar char="§"/>
              <a:defRPr sz="3200">
                <a:solidFill>
                  <a:schemeClr val="tx1"/>
                </a:solidFill>
                <a:latin typeface="Helvetica" panose="020B0604020202020204" pitchFamily="34" charset="0"/>
              </a:defRPr>
            </a:lvl1pPr>
            <a:lvl2pPr marL="742950" indent="-285750">
              <a:spcBef>
                <a:spcPct val="20000"/>
              </a:spcBef>
              <a:buChar char="–"/>
              <a:defRPr sz="2800">
                <a:solidFill>
                  <a:schemeClr val="tx1"/>
                </a:solidFill>
                <a:latin typeface="Helvetica" panose="020B0604020202020204" pitchFamily="34" charset="0"/>
              </a:defRPr>
            </a:lvl2pPr>
            <a:lvl3pPr marL="1143000" indent="-228600">
              <a:spcBef>
                <a:spcPct val="20000"/>
              </a:spcBef>
              <a:buChar char="•"/>
              <a:defRPr sz="2400">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Helvetica" panose="020B0604020202020204" pitchFamily="34" charset="0"/>
              </a:defRPr>
            </a:lvl4pPr>
            <a:lvl5pPr marL="2057400" indent="-228600">
              <a:spcBef>
                <a:spcPct val="20000"/>
              </a:spcBef>
              <a:buChar char="»"/>
              <a:defRPr sz="20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Helvetica" panose="020B0604020202020204" pitchFamily="34" charset="0"/>
              </a:defRPr>
            </a:lvl9pPr>
          </a:lstStyle>
          <a:p>
            <a:pPr>
              <a:spcBef>
                <a:spcPct val="0"/>
              </a:spcBef>
              <a:buClrTx/>
              <a:buFontTx/>
              <a:buNone/>
            </a:pPr>
            <a:r>
              <a:rPr lang="en-GB" altLang="tr-TR" sz="2000" dirty="0">
                <a:solidFill>
                  <a:srgbClr val="002060"/>
                </a:solidFill>
              </a:rPr>
              <a:t>resource</a:t>
            </a:r>
          </a:p>
          <a:p>
            <a:pPr>
              <a:spcBef>
                <a:spcPct val="0"/>
              </a:spcBef>
              <a:buClrTx/>
              <a:buFontTx/>
              <a:buNone/>
            </a:pPr>
            <a:r>
              <a:rPr lang="en-GB" altLang="tr-TR" sz="2000" dirty="0">
                <a:solidFill>
                  <a:srgbClr val="002060"/>
                </a:solidFill>
              </a:rPr>
              <a:t>(e.g. files,</a:t>
            </a:r>
          </a:p>
          <a:p>
            <a:pPr>
              <a:spcBef>
                <a:spcPct val="0"/>
              </a:spcBef>
              <a:buClrTx/>
              <a:buFontTx/>
              <a:buNone/>
            </a:pPr>
            <a:r>
              <a:rPr lang="en-GB" altLang="tr-TR" sz="2000" dirty="0">
                <a:solidFill>
                  <a:srgbClr val="002060"/>
                </a:solidFill>
              </a:rPr>
              <a:t>printers)</a:t>
            </a:r>
            <a:endParaRPr lang="de-DE" altLang="tr-TR" sz="2000" dirty="0">
              <a:solidFill>
                <a:srgbClr val="002060"/>
              </a:solidFill>
            </a:endParaRPr>
          </a:p>
        </p:txBody>
      </p:sp>
      <p:cxnSp>
        <p:nvCxnSpPr>
          <p:cNvPr id="16" name="AutoShape 12"/>
          <p:cNvCxnSpPr>
            <a:cxnSpLocks noChangeShapeType="1"/>
          </p:cNvCxnSpPr>
          <p:nvPr/>
        </p:nvCxnSpPr>
        <p:spPr bwMode="auto">
          <a:xfrm>
            <a:off x="1722050" y="5181218"/>
            <a:ext cx="886114"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 name="AutoShape 13"/>
          <p:cNvCxnSpPr>
            <a:cxnSpLocks noChangeShapeType="1"/>
            <a:endCxn id="10" idx="1"/>
          </p:cNvCxnSpPr>
          <p:nvPr/>
        </p:nvCxnSpPr>
        <p:spPr bwMode="auto">
          <a:xfrm>
            <a:off x="3977021" y="5167771"/>
            <a:ext cx="993343" cy="1344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 name="AutoShape 14"/>
          <p:cNvCxnSpPr>
            <a:cxnSpLocks noChangeShapeType="1"/>
            <a:stCxn id="10" idx="3"/>
            <a:endCxn id="11" idx="2"/>
          </p:cNvCxnSpPr>
          <p:nvPr/>
        </p:nvCxnSpPr>
        <p:spPr bwMode="auto">
          <a:xfrm flipV="1">
            <a:off x="6065450" y="5167771"/>
            <a:ext cx="944852" cy="1344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9" name="Rectangle 16"/>
          <p:cNvSpPr>
            <a:spLocks noChangeArrowheads="1"/>
          </p:cNvSpPr>
          <p:nvPr/>
        </p:nvSpPr>
        <p:spPr bwMode="auto">
          <a:xfrm>
            <a:off x="2608164" y="4764359"/>
            <a:ext cx="1368857" cy="860612"/>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003399"/>
              </a:buClr>
              <a:buFont typeface="Wingdings" panose="05000000000000000000" pitchFamily="2" charset="2"/>
              <a:buChar char="§"/>
              <a:defRPr sz="3200">
                <a:solidFill>
                  <a:schemeClr val="tx1"/>
                </a:solidFill>
                <a:latin typeface="Helvetica" panose="020B0604020202020204" pitchFamily="34" charset="0"/>
              </a:defRPr>
            </a:lvl1pPr>
            <a:lvl2pPr marL="742950" indent="-285750">
              <a:spcBef>
                <a:spcPct val="20000"/>
              </a:spcBef>
              <a:buChar char="–"/>
              <a:defRPr sz="2800">
                <a:solidFill>
                  <a:schemeClr val="tx1"/>
                </a:solidFill>
                <a:latin typeface="Helvetica" panose="020B0604020202020204" pitchFamily="34" charset="0"/>
              </a:defRPr>
            </a:lvl2pPr>
            <a:lvl3pPr marL="1143000" indent="-228600">
              <a:spcBef>
                <a:spcPct val="20000"/>
              </a:spcBef>
              <a:buChar char="•"/>
              <a:defRPr sz="2400">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Helvetica" panose="020B0604020202020204" pitchFamily="34" charset="0"/>
              </a:defRPr>
            </a:lvl4pPr>
            <a:lvl5pPr marL="2057400" indent="-228600">
              <a:spcBef>
                <a:spcPct val="20000"/>
              </a:spcBef>
              <a:buChar char="»"/>
              <a:defRPr sz="20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Helvetica" panose="020B0604020202020204" pitchFamily="34" charset="0"/>
              </a:defRPr>
            </a:lvl9pPr>
          </a:lstStyle>
          <a:p>
            <a:pPr algn="ctr">
              <a:spcBef>
                <a:spcPct val="0"/>
              </a:spcBef>
              <a:buClrTx/>
              <a:buFontTx/>
              <a:buNone/>
            </a:pPr>
            <a:r>
              <a:rPr lang="en-GB" altLang="tr-TR" sz="2000" dirty="0"/>
              <a:t>access </a:t>
            </a:r>
          </a:p>
          <a:p>
            <a:pPr algn="ctr">
              <a:spcBef>
                <a:spcPct val="0"/>
              </a:spcBef>
              <a:buClrTx/>
              <a:buFontTx/>
              <a:buNone/>
            </a:pPr>
            <a:r>
              <a:rPr lang="en-GB" altLang="tr-TR" sz="2000" dirty="0"/>
              <a:t>request</a:t>
            </a:r>
            <a:endParaRPr lang="en-US" altLang="tr-TR" sz="2000" dirty="0"/>
          </a:p>
        </p:txBody>
      </p:sp>
      <p:sp>
        <p:nvSpPr>
          <p:cNvPr id="20" name="AutoShape 17"/>
          <p:cNvSpPr>
            <a:spLocks noChangeArrowheads="1"/>
          </p:cNvSpPr>
          <p:nvPr/>
        </p:nvSpPr>
        <p:spPr bwMode="auto">
          <a:xfrm>
            <a:off x="626964" y="4764359"/>
            <a:ext cx="1095086" cy="860612"/>
          </a:xfrm>
          <a:prstGeom prst="roundRect">
            <a:avLst>
              <a:gd name="adj" fmla="val 16667"/>
            </a:avLst>
          </a:prstGeom>
          <a:solidFill>
            <a:schemeClr val="accent1"/>
          </a:solidFill>
          <a:ln w="9525">
            <a:solidFill>
              <a:schemeClr val="tx1"/>
            </a:solidFill>
            <a:round/>
            <a:headEnd/>
            <a:tailEnd/>
          </a:ln>
        </p:spPr>
        <p:txBody>
          <a:bodyPr wrap="none" anchor="ctr"/>
          <a:lstStyle>
            <a:lvl1pPr>
              <a:spcBef>
                <a:spcPct val="20000"/>
              </a:spcBef>
              <a:buClr>
                <a:srgbClr val="003399"/>
              </a:buClr>
              <a:buFont typeface="Wingdings" panose="05000000000000000000" pitchFamily="2" charset="2"/>
              <a:buChar char="§"/>
              <a:defRPr sz="3200">
                <a:solidFill>
                  <a:schemeClr val="tx1"/>
                </a:solidFill>
                <a:latin typeface="Helvetica" panose="020B0604020202020204" pitchFamily="34" charset="0"/>
              </a:defRPr>
            </a:lvl1pPr>
            <a:lvl2pPr marL="742950" indent="-285750">
              <a:spcBef>
                <a:spcPct val="20000"/>
              </a:spcBef>
              <a:buChar char="–"/>
              <a:defRPr sz="2800">
                <a:solidFill>
                  <a:schemeClr val="tx1"/>
                </a:solidFill>
                <a:latin typeface="Helvetica" panose="020B0604020202020204" pitchFamily="34" charset="0"/>
              </a:defRPr>
            </a:lvl2pPr>
            <a:lvl3pPr marL="1143000" indent="-228600">
              <a:spcBef>
                <a:spcPct val="20000"/>
              </a:spcBef>
              <a:buChar char="•"/>
              <a:defRPr sz="2400">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Helvetica" panose="020B0604020202020204" pitchFamily="34" charset="0"/>
              </a:defRPr>
            </a:lvl4pPr>
            <a:lvl5pPr marL="2057400" indent="-228600">
              <a:spcBef>
                <a:spcPct val="20000"/>
              </a:spcBef>
              <a:buChar char="»"/>
              <a:defRPr sz="20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Helvetica" panose="020B0604020202020204" pitchFamily="34" charset="0"/>
              </a:defRPr>
            </a:lvl9pPr>
          </a:lstStyle>
          <a:p>
            <a:pPr algn="ctr">
              <a:spcBef>
                <a:spcPct val="0"/>
              </a:spcBef>
              <a:buClrTx/>
              <a:buFontTx/>
              <a:buNone/>
            </a:pPr>
            <a:r>
              <a:rPr lang="en-GB" altLang="tr-TR" sz="2000" dirty="0"/>
              <a:t>subject</a:t>
            </a:r>
            <a:endParaRPr lang="en-US" altLang="tr-TR" sz="2000" dirty="0"/>
          </a:p>
        </p:txBody>
      </p:sp>
      <p:sp>
        <p:nvSpPr>
          <p:cNvPr id="3" name="TextBox 2"/>
          <p:cNvSpPr txBox="1"/>
          <p:nvPr/>
        </p:nvSpPr>
        <p:spPr>
          <a:xfrm>
            <a:off x="81234" y="677525"/>
            <a:ext cx="1407758" cy="369332"/>
          </a:xfrm>
          <a:prstGeom prst="rect">
            <a:avLst/>
          </a:prstGeom>
          <a:noFill/>
        </p:spPr>
        <p:txBody>
          <a:bodyPr wrap="none" rtlCol="0">
            <a:spAutoFit/>
          </a:bodyPr>
          <a:lstStyle/>
          <a:p>
            <a:r>
              <a:rPr lang="en-US" dirty="0" smtClean="0"/>
              <a:t>1.Khái </a:t>
            </a:r>
            <a:r>
              <a:rPr lang="en-US" dirty="0" err="1" smtClean="0"/>
              <a:t>niệm</a:t>
            </a:r>
            <a:endParaRPr lang="en-US" dirty="0"/>
          </a:p>
        </p:txBody>
      </p:sp>
    </p:spTree>
    <p:extLst>
      <p:ext uri="{BB962C8B-B14F-4D97-AF65-F5344CB8AC3E}">
        <p14:creationId xmlns:p14="http://schemas.microsoft.com/office/powerpoint/2010/main" val="30180227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circle(in)">
                                      <p:cBhvr>
                                        <p:cTn id="28" dur="20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animEffect transition="in" filter="fade">
                                      <p:cBhvr>
                                        <p:cTn id="33" dur="500"/>
                                        <p:tgtEl>
                                          <p:spTgt spid="7">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circle(in)">
                                      <p:cBhvr>
                                        <p:cTn id="38" dur="20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circle(in)">
                                      <p:cBhvr>
                                        <p:cTn id="43" dur="2000"/>
                                        <p:tgtEl>
                                          <p:spTgt spid="12"/>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circle(in)">
                                      <p:cBhvr>
                                        <p:cTn id="46" dur="2000"/>
                                        <p:tgtEl>
                                          <p:spTgt spid="20"/>
                                        </p:tgtEl>
                                      </p:cBhvr>
                                    </p:animEffect>
                                  </p:childTnLst>
                                </p:cTn>
                              </p:par>
                              <p:par>
                                <p:cTn id="47" presetID="6" presetClass="entr" presetSubtype="16"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circle(in)">
                                      <p:cBhvr>
                                        <p:cTn id="49" dur="2000"/>
                                        <p:tgtEl>
                                          <p:spTgt spid="16"/>
                                        </p:tgtEl>
                                      </p:cBhvr>
                                    </p:animEffect>
                                  </p:childTnLst>
                                </p:cTn>
                              </p:par>
                              <p:par>
                                <p:cTn id="50" presetID="6" presetClass="entr" presetSubtype="16"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circle(in)">
                                      <p:cBhvr>
                                        <p:cTn id="52" dur="2000"/>
                                        <p:tgtEl>
                                          <p:spTgt spid="19"/>
                                        </p:tgtEl>
                                      </p:cBhvr>
                                    </p:animEffect>
                                  </p:childTnLst>
                                </p:cTn>
                              </p:par>
                              <p:par>
                                <p:cTn id="53" presetID="6" presetClass="entr" presetSubtype="16"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circle(in)">
                                      <p:cBhvr>
                                        <p:cTn id="55" dur="2000"/>
                                        <p:tgtEl>
                                          <p:spTgt spid="13"/>
                                        </p:tgtEl>
                                      </p:cBhvr>
                                    </p:animEffect>
                                  </p:childTnLst>
                                </p:cTn>
                              </p:par>
                              <p:par>
                                <p:cTn id="56" presetID="6" presetClass="entr" presetSubtype="16"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circle(in)">
                                      <p:cBhvr>
                                        <p:cTn id="58" dur="2000"/>
                                        <p:tgtEl>
                                          <p:spTgt spid="14"/>
                                        </p:tgtEl>
                                      </p:cBhvr>
                                    </p:animEffect>
                                  </p:childTnLst>
                                </p:cTn>
                              </p:par>
                              <p:par>
                                <p:cTn id="59" presetID="6" presetClass="entr" presetSubtype="16" fill="hold" nodeType="with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circle(in)">
                                      <p:cBhvr>
                                        <p:cTn id="61" dur="2000"/>
                                        <p:tgtEl>
                                          <p:spTgt spid="17"/>
                                        </p:tgtEl>
                                      </p:cBhvr>
                                    </p:animEffect>
                                  </p:childTnLst>
                                </p:cTn>
                              </p:par>
                              <p:par>
                                <p:cTn id="62" presetID="6" presetClass="entr" presetSubtype="16" fill="hold" nodeType="with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circle(in)">
                                      <p:cBhvr>
                                        <p:cTn id="64" dur="2000"/>
                                        <p:tgtEl>
                                          <p:spTgt spid="18"/>
                                        </p:tgtEl>
                                      </p:cBhvr>
                                    </p:animEffect>
                                  </p:childTnLst>
                                </p:cTn>
                              </p:par>
                              <p:par>
                                <p:cTn id="65" presetID="6" presetClass="entr" presetSubtype="16" fill="hold" grpId="0" nodeType="with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circle(in)">
                                      <p:cBhvr>
                                        <p:cTn id="67" dur="2000"/>
                                        <p:tgtEl>
                                          <p:spTgt spid="10"/>
                                        </p:tgtEl>
                                      </p:cBhvr>
                                    </p:animEffect>
                                  </p:childTnLst>
                                </p:cTn>
                              </p:par>
                              <p:par>
                                <p:cTn id="68" presetID="6" presetClass="entr" presetSubtype="16"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circle(in)">
                                      <p:cBhvr>
                                        <p:cTn id="70" dur="2000"/>
                                        <p:tgtEl>
                                          <p:spTgt spid="11"/>
                                        </p:tgtEl>
                                      </p:cBhvr>
                                    </p:animEffect>
                                  </p:childTnLst>
                                </p:cTn>
                              </p:par>
                              <p:par>
                                <p:cTn id="71" presetID="6" presetClass="entr" presetSubtype="16"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circle(in)">
                                      <p:cBhvr>
                                        <p:cTn id="73"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8" grpId="0"/>
      <p:bldP spid="10" grpId="0" animBg="1"/>
      <p:bldP spid="11" grpId="0" animBg="1"/>
      <p:bldP spid="12" grpId="0"/>
      <p:bldP spid="13" grpId="0"/>
      <p:bldP spid="14" grpId="0"/>
      <p:bldP spid="15" grpId="0"/>
      <p:bldP spid="19" grpId="0" animBg="1"/>
      <p:bldP spid="20" grpId="0" animBg="1"/>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785" y="0"/>
            <a:ext cx="8596668" cy="1320800"/>
          </a:xfrm>
        </p:spPr>
        <p:txBody>
          <a:bodyPr/>
          <a:lstStyle/>
          <a:p>
            <a:r>
              <a:rPr lang="en-US" dirty="0"/>
              <a:t>1.Access Control</a:t>
            </a:r>
            <a:br>
              <a:rPr lang="en-US" dirty="0"/>
            </a:br>
            <a:endParaRPr lang="en-US" dirty="0"/>
          </a:p>
        </p:txBody>
      </p:sp>
      <p:sp>
        <p:nvSpPr>
          <p:cNvPr id="4" name="Rectangle 3"/>
          <p:cNvSpPr/>
          <p:nvPr/>
        </p:nvSpPr>
        <p:spPr>
          <a:xfrm>
            <a:off x="561164" y="1163899"/>
            <a:ext cx="9479307" cy="523220"/>
          </a:xfrm>
          <a:prstGeom prst="rect">
            <a:avLst/>
          </a:prstGeom>
        </p:spPr>
        <p:txBody>
          <a:bodyPr wrap="square">
            <a:spAutoFit/>
          </a:bodyPr>
          <a:lstStyle/>
          <a:p>
            <a:pPr algn="just"/>
            <a:r>
              <a:rPr lang="en-US" sz="2800" b="1" dirty="0" smtClean="0"/>
              <a:t>3.Điều </a:t>
            </a:r>
            <a:r>
              <a:rPr lang="en-US" sz="2800" b="1" dirty="0" err="1"/>
              <a:t>khiển</a:t>
            </a:r>
            <a:r>
              <a:rPr lang="en-US" sz="2800" b="1" dirty="0"/>
              <a:t> </a:t>
            </a:r>
            <a:r>
              <a:rPr lang="en-US" sz="2800" b="1" dirty="0" err="1"/>
              <a:t>truy</a:t>
            </a:r>
            <a:r>
              <a:rPr lang="en-US" sz="2800" b="1" dirty="0"/>
              <a:t> </a:t>
            </a:r>
            <a:r>
              <a:rPr lang="en-US" sz="2800" b="1" dirty="0" err="1"/>
              <a:t>cập</a:t>
            </a:r>
            <a:r>
              <a:rPr lang="en-US" sz="2800" b="1" dirty="0"/>
              <a:t> </a:t>
            </a:r>
            <a:r>
              <a:rPr lang="vi-VN" sz="2800" b="1" dirty="0"/>
              <a:t>nhằm mục đích để đạt được</a:t>
            </a:r>
            <a:r>
              <a:rPr lang="en-US" sz="2800" b="1" dirty="0" smtClean="0"/>
              <a:t>:</a:t>
            </a:r>
            <a:endParaRPr lang="vi-VN" sz="2800" b="1" dirty="0"/>
          </a:p>
        </p:txBody>
      </p:sp>
      <p:sp>
        <p:nvSpPr>
          <p:cNvPr id="6" name="Rectangle 5"/>
          <p:cNvSpPr/>
          <p:nvPr/>
        </p:nvSpPr>
        <p:spPr>
          <a:xfrm>
            <a:off x="561164" y="3183920"/>
            <a:ext cx="8879859" cy="830997"/>
          </a:xfrm>
          <a:prstGeom prst="rect">
            <a:avLst/>
          </a:prstGeom>
        </p:spPr>
        <p:txBody>
          <a:bodyPr wrap="square">
            <a:spAutoFit/>
          </a:bodyPr>
          <a:lstStyle/>
          <a:p>
            <a:pPr lvl="1" algn="just"/>
            <a:r>
              <a:rPr lang="en-US" sz="2400" dirty="0"/>
              <a:t>Cho </a:t>
            </a:r>
            <a:r>
              <a:rPr lang="en-US" sz="2400" dirty="0" err="1"/>
              <a:t>phép</a:t>
            </a:r>
            <a:r>
              <a:rPr lang="en-US" sz="2400" dirty="0"/>
              <a:t> </a:t>
            </a:r>
            <a:r>
              <a:rPr lang="en-US" sz="2400" dirty="0" err="1"/>
              <a:t>nhà</a:t>
            </a:r>
            <a:r>
              <a:rPr lang="en-US" sz="2400" dirty="0"/>
              <a:t> </a:t>
            </a:r>
            <a:r>
              <a:rPr lang="en-US" sz="2400" dirty="0" err="1"/>
              <a:t>quản</a:t>
            </a:r>
            <a:r>
              <a:rPr lang="en-US" sz="2400" dirty="0"/>
              <a:t> </a:t>
            </a:r>
            <a:r>
              <a:rPr lang="en-US" sz="2400" dirty="0" err="1"/>
              <a:t>trị</a:t>
            </a:r>
            <a:r>
              <a:rPr lang="en-US" sz="2400" dirty="0"/>
              <a:t> </a:t>
            </a:r>
            <a:r>
              <a:rPr lang="vi-VN" sz="2400" dirty="0"/>
              <a:t>chính của </a:t>
            </a:r>
            <a:r>
              <a:rPr lang="en-US" sz="2400" dirty="0" err="1"/>
              <a:t>hệ</a:t>
            </a:r>
            <a:r>
              <a:rPr lang="en-US" sz="2400" dirty="0"/>
              <a:t> </a:t>
            </a:r>
            <a:r>
              <a:rPr lang="en-US" sz="2400" dirty="0" err="1"/>
              <a:t>thống</a:t>
            </a:r>
            <a:r>
              <a:rPr lang="en-US" sz="2400" dirty="0"/>
              <a:t> </a:t>
            </a:r>
            <a:r>
              <a:rPr lang="vi-VN" sz="2400" dirty="0"/>
              <a:t>thay đổi</a:t>
            </a:r>
            <a:r>
              <a:rPr lang="en-US" sz="2400" dirty="0"/>
              <a:t> </a:t>
            </a:r>
            <a:r>
              <a:rPr lang="en-US" sz="2400" dirty="0" err="1"/>
              <a:t>việc</a:t>
            </a:r>
            <a:r>
              <a:rPr lang="en-US" sz="2400" dirty="0"/>
              <a:t> </a:t>
            </a:r>
            <a:r>
              <a:rPr lang="en-US" sz="2400" dirty="0" err="1"/>
              <a:t>truy</a:t>
            </a:r>
            <a:r>
              <a:rPr lang="en-US" sz="2400" dirty="0"/>
              <a:t> </a:t>
            </a:r>
            <a:r>
              <a:rPr lang="en-US" sz="2400" dirty="0" err="1"/>
              <a:t>cập</a:t>
            </a:r>
            <a:endParaRPr lang="en-US" sz="2400" u="sng" dirty="0"/>
          </a:p>
        </p:txBody>
      </p:sp>
      <p:sp>
        <p:nvSpPr>
          <p:cNvPr id="7" name="Rectangle 6"/>
          <p:cNvSpPr/>
          <p:nvPr/>
        </p:nvSpPr>
        <p:spPr>
          <a:xfrm>
            <a:off x="561164" y="2020021"/>
            <a:ext cx="8879859" cy="830997"/>
          </a:xfrm>
          <a:prstGeom prst="rect">
            <a:avLst/>
          </a:prstGeom>
        </p:spPr>
        <p:txBody>
          <a:bodyPr wrap="square">
            <a:spAutoFit/>
          </a:bodyPr>
          <a:lstStyle/>
          <a:p>
            <a:pPr lvl="1" algn="just"/>
            <a:r>
              <a:rPr lang="vi-VN" sz="2400" dirty="0"/>
              <a:t>Đảm bảo tài sản đáp ứng tính toàn vẹn, bảo mật</a:t>
            </a:r>
            <a:r>
              <a:rPr lang="en-US" sz="2400" dirty="0"/>
              <a:t>, </a:t>
            </a:r>
            <a:r>
              <a:rPr lang="en-US" sz="2400" dirty="0" err="1"/>
              <a:t>ngăn</a:t>
            </a:r>
            <a:r>
              <a:rPr lang="en-US" sz="2400" dirty="0"/>
              <a:t> </a:t>
            </a:r>
            <a:r>
              <a:rPr lang="en-US" sz="2400" dirty="0" err="1"/>
              <a:t>chặn</a:t>
            </a:r>
            <a:r>
              <a:rPr lang="en-US" sz="2400" dirty="0"/>
              <a:t> </a:t>
            </a:r>
            <a:r>
              <a:rPr lang="en-US" sz="2400" dirty="0" err="1"/>
              <a:t>rò</a:t>
            </a:r>
            <a:r>
              <a:rPr lang="en-US" sz="2400" dirty="0"/>
              <a:t> </a:t>
            </a:r>
            <a:r>
              <a:rPr lang="en-US" sz="2400" dirty="0" err="1"/>
              <a:t>rỉ</a:t>
            </a:r>
            <a:r>
              <a:rPr lang="en-US" sz="2400" dirty="0"/>
              <a:t> </a:t>
            </a:r>
            <a:r>
              <a:rPr lang="en-US" sz="2400" dirty="0" err="1"/>
              <a:t>trái</a:t>
            </a:r>
            <a:r>
              <a:rPr lang="en-US" sz="2400" dirty="0"/>
              <a:t> </a:t>
            </a:r>
            <a:r>
              <a:rPr lang="en-US" sz="2400" dirty="0" err="1"/>
              <a:t>phép</a:t>
            </a:r>
            <a:r>
              <a:rPr lang="en-US" sz="2400" dirty="0"/>
              <a:t>,…</a:t>
            </a:r>
            <a:endParaRPr lang="vi-VN" sz="2400" dirty="0"/>
          </a:p>
        </p:txBody>
      </p:sp>
    </p:spTree>
    <p:extLst>
      <p:ext uri="{BB962C8B-B14F-4D97-AF65-F5344CB8AC3E}">
        <p14:creationId xmlns:p14="http://schemas.microsoft.com/office/powerpoint/2010/main" val="11107600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circle(in)">
                                      <p:cBhvr>
                                        <p:cTn id="18" dur="2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fade">
                                      <p:cBhvr>
                                        <p:cTn id="2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075765"/>
          </a:xfrm>
        </p:spPr>
        <p:txBody>
          <a:bodyPr>
            <a:normAutofit fontScale="90000"/>
          </a:bodyPr>
          <a:lstStyle/>
          <a:p>
            <a:r>
              <a:rPr lang="en-US" dirty="0" err="1" smtClean="0"/>
              <a:t>Chương</a:t>
            </a:r>
            <a:r>
              <a:rPr lang="en-US" dirty="0" smtClean="0"/>
              <a:t> I: Access Control</a:t>
            </a:r>
            <a:br>
              <a:rPr lang="en-US" dirty="0" smtClean="0"/>
            </a:br>
            <a:endParaRPr lang="en-US" dirty="0"/>
          </a:p>
        </p:txBody>
      </p:sp>
      <p:sp>
        <p:nvSpPr>
          <p:cNvPr id="4" name="Rectangle 3"/>
          <p:cNvSpPr/>
          <p:nvPr/>
        </p:nvSpPr>
        <p:spPr>
          <a:xfrm>
            <a:off x="401049" y="1654586"/>
            <a:ext cx="4014304" cy="388696"/>
          </a:xfrm>
          <a:prstGeom prst="rect">
            <a:avLst/>
          </a:prstGeom>
        </p:spPr>
        <p:txBody>
          <a:bodyPr wrap="none">
            <a:spAutoFit/>
          </a:bodyPr>
          <a:lstStyle/>
          <a:p>
            <a:pPr>
              <a:lnSpc>
                <a:spcPct val="107000"/>
              </a:lnSpc>
              <a:spcAft>
                <a:spcPts val="80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A&gt; </a:t>
            </a:r>
            <a:r>
              <a:rPr lang="vi-VN" dirty="0" smtClean="0">
                <a:latin typeface="Times New Roman" panose="02020603050405020304" pitchFamily="18" charset="0"/>
                <a:ea typeface="Calibri" panose="020F0502020204030204" pitchFamily="34" charset="0"/>
                <a:cs typeface="Times New Roman" panose="02020603050405020304" pitchFamily="18" charset="0"/>
              </a:rPr>
              <a:t>DAC </a:t>
            </a:r>
            <a:r>
              <a:rPr lang="vi-VN" dirty="0">
                <a:latin typeface="Times New Roman" panose="02020603050405020304" pitchFamily="18" charset="0"/>
                <a:ea typeface="Calibri" panose="020F0502020204030204" pitchFamily="34" charset="0"/>
                <a:cs typeface="Times New Roman" panose="02020603050405020304" pitchFamily="18" charset="0"/>
              </a:rPr>
              <a:t>(Discretionary Access Control</a:t>
            </a:r>
            <a:r>
              <a:rPr lang="vi-VN" dirty="0" smtClean="0">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401049" y="3079224"/>
            <a:ext cx="7358130" cy="685059"/>
          </a:xfrm>
          <a:prstGeom prst="rect">
            <a:avLst/>
          </a:prstGeom>
        </p:spPr>
        <p:txBody>
          <a:bodyPr wrap="square">
            <a:spAutoFit/>
          </a:bodyPr>
          <a:lstStyle/>
          <a:p>
            <a:pPr marL="457200" marR="0" indent="47625">
              <a:lnSpc>
                <a:spcPct val="107000"/>
              </a:lnSpc>
              <a:spcBef>
                <a:spcPts val="0"/>
              </a:spcBef>
              <a:spcAft>
                <a:spcPts val="800"/>
              </a:spcAft>
            </a:pPr>
            <a:r>
              <a:rPr lang="vi-VN" dirty="0" smtClean="0">
                <a:latin typeface="Times New Roman" panose="02020603050405020304" pitchFamily="18" charset="0"/>
                <a:ea typeface="Calibri" panose="020F0502020204030204" pitchFamily="34" charset="0"/>
                <a:cs typeface="Times New Roman" panose="02020603050405020304" pitchFamily="18" charset="0"/>
              </a:rPr>
              <a:t>– </a:t>
            </a:r>
            <a:r>
              <a:rPr lang="vi-VN" dirty="0">
                <a:latin typeface="Times New Roman" panose="02020603050405020304" pitchFamily="18" charset="0"/>
                <a:ea typeface="Calibri" panose="020F0502020204030204" pitchFamily="34" charset="0"/>
                <a:cs typeface="Times New Roman" panose="02020603050405020304" pitchFamily="18" charset="0"/>
              </a:rPr>
              <a:t>Có những nguyên tắc để 1 chủ thể có thể tùy ý cấp quyền hay lấy lại quyền cho/ từ 1 chủ thể khác.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30269" y="2366905"/>
            <a:ext cx="7358130" cy="388696"/>
          </a:xfrm>
          <a:prstGeom prst="rect">
            <a:avLst/>
          </a:prstGeom>
        </p:spPr>
        <p:txBody>
          <a:bodyPr wrap="square">
            <a:spAutoFit/>
          </a:bodyPr>
          <a:lstStyle/>
          <a:p>
            <a:pPr indent="457200">
              <a:lnSpc>
                <a:spcPct val="107000"/>
              </a:lnSpc>
              <a:spcAft>
                <a:spcPts val="800"/>
              </a:spcAft>
            </a:pPr>
            <a:r>
              <a:rPr lang="vi-VN" dirty="0">
                <a:latin typeface="Times New Roman" panose="02020603050405020304" pitchFamily="18" charset="0"/>
                <a:ea typeface="Calibri" panose="020F0502020204030204" pitchFamily="34" charset="0"/>
                <a:cs typeface="Times New Roman" panose="02020603050405020304" pitchFamily="18" charset="0"/>
              </a:rPr>
              <a:t>– Cho biết chủ thể nào có thể truy cập kiểu gì đến các đối tượng CSDL.</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774012" y="4087906"/>
            <a:ext cx="7527305" cy="2277035"/>
          </a:xfrm>
          <a:prstGeom prst="rect">
            <a:avLst/>
          </a:prstGeom>
        </p:spPr>
      </p:pic>
      <p:sp>
        <p:nvSpPr>
          <p:cNvPr id="3" name="TextBox 2"/>
          <p:cNvSpPr txBox="1"/>
          <p:nvPr/>
        </p:nvSpPr>
        <p:spPr>
          <a:xfrm>
            <a:off x="0" y="995843"/>
            <a:ext cx="2738314" cy="369332"/>
          </a:xfrm>
          <a:prstGeom prst="rect">
            <a:avLst/>
          </a:prstGeom>
          <a:noFill/>
        </p:spPr>
        <p:txBody>
          <a:bodyPr wrap="none" rtlCol="0">
            <a:spAutoFit/>
          </a:bodyPr>
          <a:lstStyle/>
          <a:p>
            <a:r>
              <a:rPr lang="en-US" dirty="0" smtClean="0"/>
              <a:t>4.Các </a:t>
            </a:r>
            <a:r>
              <a:rPr lang="en-US" dirty="0" err="1" smtClean="0"/>
              <a:t>loại</a:t>
            </a:r>
            <a:r>
              <a:rPr lang="en-US" dirty="0" smtClean="0"/>
              <a:t> Access control</a:t>
            </a:r>
            <a:endParaRPr lang="en-US" dirty="0"/>
          </a:p>
        </p:txBody>
      </p:sp>
      <p:sp>
        <p:nvSpPr>
          <p:cNvPr id="7" name="TextBox 6"/>
          <p:cNvSpPr txBox="1"/>
          <p:nvPr/>
        </p:nvSpPr>
        <p:spPr>
          <a:xfrm>
            <a:off x="2738314" y="6319232"/>
            <a:ext cx="694421" cy="369332"/>
          </a:xfrm>
          <a:prstGeom prst="rect">
            <a:avLst/>
          </a:prstGeom>
          <a:noFill/>
        </p:spPr>
        <p:txBody>
          <a:bodyPr wrap="square" rtlCol="0">
            <a:spAutoFit/>
          </a:bodyPr>
          <a:lstStyle/>
          <a:p>
            <a:r>
              <a:rPr lang="en-US" dirty="0" smtClean="0"/>
              <a:t>Alice</a:t>
            </a:r>
            <a:endParaRPr lang="en-US" dirty="0"/>
          </a:p>
        </p:txBody>
      </p:sp>
      <p:sp>
        <p:nvSpPr>
          <p:cNvPr id="8" name="TextBox 7"/>
          <p:cNvSpPr txBox="1"/>
          <p:nvPr/>
        </p:nvSpPr>
        <p:spPr>
          <a:xfrm>
            <a:off x="6490447" y="6234063"/>
            <a:ext cx="622286" cy="369332"/>
          </a:xfrm>
          <a:prstGeom prst="rect">
            <a:avLst/>
          </a:prstGeom>
          <a:noFill/>
        </p:spPr>
        <p:txBody>
          <a:bodyPr wrap="none" rtlCol="0">
            <a:spAutoFit/>
          </a:bodyPr>
          <a:lstStyle/>
          <a:p>
            <a:r>
              <a:rPr lang="en-US" dirty="0" err="1" smtClean="0"/>
              <a:t>Bost</a:t>
            </a:r>
            <a:endParaRPr lang="en-US" dirty="0"/>
          </a:p>
        </p:txBody>
      </p:sp>
    </p:spTree>
    <p:extLst>
      <p:ext uri="{BB962C8B-B14F-4D97-AF65-F5344CB8AC3E}">
        <p14:creationId xmlns:p14="http://schemas.microsoft.com/office/powerpoint/2010/main" val="18473561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circle(in)">
                                      <p:cBhvr>
                                        <p:cTn id="18" dur="2000"/>
                                        <p:tgtEl>
                                          <p:spTgt spid="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circle(in)">
                                      <p:cBhvr>
                                        <p:cTn id="27" dur="20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65459" cy="681318"/>
          </a:xfrm>
        </p:spPr>
        <p:txBody>
          <a:bodyPr>
            <a:normAutofit fontScale="90000"/>
          </a:bodyPr>
          <a:lstStyle/>
          <a:p>
            <a:r>
              <a:rPr lang="en-US" dirty="0" err="1"/>
              <a:t>Chương</a:t>
            </a:r>
            <a:r>
              <a:rPr lang="en-US" dirty="0"/>
              <a:t> I: Access Control</a:t>
            </a:r>
            <a:br>
              <a:rPr lang="en-US" dirty="0"/>
            </a:br>
            <a:endParaRPr lang="en-US" dirty="0"/>
          </a:p>
        </p:txBody>
      </p:sp>
      <p:sp>
        <p:nvSpPr>
          <p:cNvPr id="4" name="Rectangle 3"/>
          <p:cNvSpPr/>
          <p:nvPr/>
        </p:nvSpPr>
        <p:spPr>
          <a:xfrm>
            <a:off x="484094" y="1314824"/>
            <a:ext cx="9807388" cy="2004459"/>
          </a:xfrm>
          <a:prstGeom prst="rect">
            <a:avLst/>
          </a:prstGeom>
        </p:spPr>
        <p:txBody>
          <a:bodyPr wrap="square">
            <a:spAutoFit/>
          </a:bodyPr>
          <a:lstStyle/>
          <a:p>
            <a:pPr>
              <a:lnSpc>
                <a:spcPct val="107000"/>
              </a:lnSpc>
              <a:spcAft>
                <a:spcPts val="1200"/>
              </a:spcAft>
            </a:pPr>
            <a:r>
              <a:rPr lang="en-US"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Mỗi</a:t>
            </a: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Object</a:t>
            </a: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đều</a:t>
            </a:r>
            <a:r>
              <a:rPr lang="en-US"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có</a:t>
            </a: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một</a:t>
            </a: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tập</a:t>
            </a: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thuộc</a:t>
            </a: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tính</a:t>
            </a: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bảo</a:t>
            </a: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mật</a:t>
            </a: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Bất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cứ</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khi</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nào</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một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đối</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tượng</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cố</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gắng</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truy</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cập</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một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đối</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tượng</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một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quy</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tắc</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ủy</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quyền</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được</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thực</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thi</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bởi</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nhân</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hệ</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điều</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hành</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sẽ</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kiểm</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tra</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thuộc</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tính</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bảo</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mật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này</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và</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quyết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định</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xem</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việc</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truy</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cập</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có</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thể</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diễn</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hay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không</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1200"/>
              </a:spcAft>
            </a:pPr>
            <a:r>
              <a:rPr lang="en-US"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Với</a:t>
            </a: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dirty="0">
                <a:latin typeface="Times New Roman" panose="02020603050405020304" pitchFamily="18" charset="0"/>
                <a:ea typeface="Calibri" panose="020F0502020204030204" pitchFamily="34" charset="0"/>
                <a:cs typeface="Times New Roman" panose="02020603050405020304" pitchFamily="18" charset="0"/>
              </a:rPr>
              <a:t>Mandatory Access Control</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chính</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sách</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bảo</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mật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này</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được</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kiểm</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soát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tập</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trung</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bởi</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quản</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trị</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viên</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chính</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sách</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bảo</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mật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Người</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dùng</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không</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có</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khả</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năng</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ghi</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đè</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chính</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sách</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và</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ví</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dụ</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cấp</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quyền</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truy</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cập</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vào</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tệp</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sẽ</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bị</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hạn</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chế</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319312" y="803723"/>
            <a:ext cx="3796296" cy="388696"/>
          </a:xfrm>
          <a:prstGeom prst="rect">
            <a:avLst/>
          </a:prstGeom>
        </p:spPr>
        <p:txBody>
          <a:bodyPr wrap="none">
            <a:spAutoFit/>
          </a:bodyPr>
          <a:lstStyle/>
          <a:p>
            <a:pPr>
              <a:lnSpc>
                <a:spcPct val="107000"/>
              </a:lnSpc>
              <a:spcAft>
                <a:spcPts val="80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B&gt; </a:t>
            </a:r>
            <a:r>
              <a:rPr lang="vi-VN" dirty="0" smtClean="0">
                <a:latin typeface="Times New Roman" panose="02020603050405020304" pitchFamily="18" charset="0"/>
                <a:ea typeface="Calibri" panose="020F0502020204030204" pitchFamily="34" charset="0"/>
                <a:cs typeface="Times New Roman" panose="02020603050405020304" pitchFamily="18" charset="0"/>
              </a:rPr>
              <a:t>MAC </a:t>
            </a:r>
            <a:r>
              <a:rPr lang="vi-VN" dirty="0">
                <a:latin typeface="Times New Roman" panose="02020603050405020304" pitchFamily="18" charset="0"/>
                <a:ea typeface="Calibri" panose="020F0502020204030204" pitchFamily="34" charset="0"/>
                <a:cs typeface="Times New Roman" panose="02020603050405020304" pitchFamily="18" charset="0"/>
              </a:rPr>
              <a:t>(Mandatory Access Control)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1508926" y="4204857"/>
            <a:ext cx="7473710" cy="2312484"/>
          </a:xfrm>
          <a:prstGeom prst="rect">
            <a:avLst/>
          </a:prstGeom>
        </p:spPr>
      </p:pic>
      <p:sp>
        <p:nvSpPr>
          <p:cNvPr id="3" name="TextBox 2"/>
          <p:cNvSpPr txBox="1"/>
          <p:nvPr/>
        </p:nvSpPr>
        <p:spPr>
          <a:xfrm>
            <a:off x="7028329" y="5701553"/>
            <a:ext cx="620683" cy="369332"/>
          </a:xfrm>
          <a:prstGeom prst="rect">
            <a:avLst/>
          </a:prstGeom>
          <a:noFill/>
        </p:spPr>
        <p:txBody>
          <a:bodyPr wrap="none" rtlCol="0">
            <a:spAutoFit/>
          </a:bodyPr>
          <a:lstStyle/>
          <a:p>
            <a:r>
              <a:rPr lang="en-US" dirty="0" err="1" smtClean="0"/>
              <a:t>bost</a:t>
            </a:r>
            <a:endParaRPr lang="en-US" dirty="0"/>
          </a:p>
        </p:txBody>
      </p:sp>
      <p:sp>
        <p:nvSpPr>
          <p:cNvPr id="7" name="TextBox 6"/>
          <p:cNvSpPr txBox="1"/>
          <p:nvPr/>
        </p:nvSpPr>
        <p:spPr>
          <a:xfrm>
            <a:off x="3248637" y="5361099"/>
            <a:ext cx="679994" cy="369332"/>
          </a:xfrm>
          <a:prstGeom prst="rect">
            <a:avLst/>
          </a:prstGeom>
          <a:noFill/>
        </p:spPr>
        <p:txBody>
          <a:bodyPr wrap="none" rtlCol="0">
            <a:spAutoFit/>
          </a:bodyPr>
          <a:lstStyle/>
          <a:p>
            <a:r>
              <a:rPr lang="en-US" dirty="0" err="1" smtClean="0"/>
              <a:t>alice</a:t>
            </a:r>
            <a:endParaRPr lang="en-US" dirty="0"/>
          </a:p>
        </p:txBody>
      </p:sp>
    </p:spTree>
    <p:extLst>
      <p:ext uri="{BB962C8B-B14F-4D97-AF65-F5344CB8AC3E}">
        <p14:creationId xmlns:p14="http://schemas.microsoft.com/office/powerpoint/2010/main" val="3319610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circle(in)">
                                      <p:cBhvr>
                                        <p:cTn id="14" dur="20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1000"/>
                                        <p:tgtEl>
                                          <p:spTgt spid="3"/>
                                        </p:tgtEl>
                                      </p:cBhvr>
                                    </p:animEffect>
                                    <p:anim calcmode="lin" valueType="num">
                                      <p:cBhvr>
                                        <p:cTn id="35" dur="1000" fill="hold"/>
                                        <p:tgtEl>
                                          <p:spTgt spid="3"/>
                                        </p:tgtEl>
                                        <p:attrNameLst>
                                          <p:attrName>ppt_x</p:attrName>
                                        </p:attrNameLst>
                                      </p:cBhvr>
                                      <p:tavLst>
                                        <p:tav tm="0">
                                          <p:val>
                                            <p:strVal val="#ppt_x"/>
                                          </p:val>
                                        </p:tav>
                                        <p:tav tm="100000">
                                          <p:val>
                                            <p:strVal val="#ppt_x"/>
                                          </p:val>
                                        </p:tav>
                                      </p:tavLst>
                                    </p:anim>
                                    <p:anim calcmode="lin" valueType="num">
                                      <p:cBhvr>
                                        <p:cTn id="3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3"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16471" cy="573741"/>
          </a:xfrm>
        </p:spPr>
        <p:txBody>
          <a:bodyPr>
            <a:normAutofit fontScale="90000"/>
          </a:bodyPr>
          <a:lstStyle/>
          <a:p>
            <a:r>
              <a:rPr lang="en-US" dirty="0" err="1" smtClean="0"/>
              <a:t>Chương</a:t>
            </a:r>
            <a:r>
              <a:rPr lang="en-US" dirty="0" smtClean="0"/>
              <a:t> I: Access Control</a:t>
            </a:r>
            <a:br>
              <a:rPr lang="en-US" dirty="0" smtClean="0"/>
            </a:br>
            <a:endParaRPr lang="en-US" dirty="0"/>
          </a:p>
        </p:txBody>
      </p:sp>
      <p:sp>
        <p:nvSpPr>
          <p:cNvPr id="4" name="Rectangle 3"/>
          <p:cNvSpPr/>
          <p:nvPr/>
        </p:nvSpPr>
        <p:spPr>
          <a:xfrm>
            <a:off x="635087" y="932329"/>
            <a:ext cx="3924536" cy="388696"/>
          </a:xfrm>
          <a:prstGeom prst="rect">
            <a:avLst/>
          </a:prstGeom>
        </p:spPr>
        <p:txBody>
          <a:bodyPr wrap="none">
            <a:spAutoFit/>
          </a:bodyPr>
          <a:lstStyle/>
          <a:p>
            <a:pPr>
              <a:lnSpc>
                <a:spcPct val="107000"/>
              </a:lnSpc>
              <a:spcAft>
                <a:spcPts val="80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C &gt; </a:t>
            </a:r>
            <a:r>
              <a:rPr lang="vi-VN" dirty="0" smtClean="0">
                <a:latin typeface="Times New Roman" panose="02020603050405020304" pitchFamily="18" charset="0"/>
                <a:ea typeface="Calibri" panose="020F0502020204030204" pitchFamily="34" charset="0"/>
                <a:cs typeface="Times New Roman" panose="02020603050405020304" pitchFamily="18" charset="0"/>
              </a:rPr>
              <a:t>RBAC </a:t>
            </a:r>
            <a:r>
              <a:rPr lang="vi-VN" dirty="0">
                <a:latin typeface="Times New Roman" panose="02020603050405020304" pitchFamily="18" charset="0"/>
                <a:ea typeface="Calibri" panose="020F0502020204030204" pitchFamily="34" charset="0"/>
                <a:cs typeface="Times New Roman" panose="02020603050405020304" pitchFamily="18" charset="0"/>
              </a:rPr>
              <a:t>(Role-based Access Control</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111623" y="1321025"/>
            <a:ext cx="6096000" cy="1277786"/>
          </a:xfrm>
          <a:prstGeom prst="rect">
            <a:avLst/>
          </a:prstGeom>
        </p:spPr>
        <p:txBody>
          <a:bodyPr>
            <a:spAutoFit/>
          </a:bodyPr>
          <a:lstStyle/>
          <a:p>
            <a:pPr marL="321945" marR="0">
              <a:lnSpc>
                <a:spcPct val="107000"/>
              </a:lnSpc>
              <a:spcBef>
                <a:spcPts val="0"/>
              </a:spcBef>
              <a:spcAft>
                <a:spcPts val="800"/>
              </a:spcAft>
            </a:pPr>
            <a:r>
              <a:rPr lang="vi-VN" dirty="0">
                <a:latin typeface="Times New Roman" panose="02020603050405020304" pitchFamily="18" charset="0"/>
                <a:ea typeface="Calibri" panose="020F0502020204030204" pitchFamily="34" charset="0"/>
                <a:cs typeface="Times New Roman" panose="02020603050405020304" pitchFamily="18" charset="0"/>
              </a:rPr>
              <a:t>–</a:t>
            </a:r>
            <a:r>
              <a:rPr lang="vi-V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RBAC khác với access control lists (ACL), được sử dụng trong các hệ thống kiểm soát truy cập tùy ý truyền thống, ở chỗ </a:t>
            </a:r>
            <a:r>
              <a:rPr lang="vi-V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nó gán quyền cho các hoạt động cụ thể có ý nghĩa trong tổ chức</a:t>
            </a:r>
            <a:r>
              <a:rPr lang="vi-V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thay vì cho các đối tượng dữ liệu cấp thấp.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870874" y="2790283"/>
            <a:ext cx="6854920" cy="3574658"/>
          </a:xfrm>
          <a:prstGeom prst="rect">
            <a:avLst/>
          </a:prstGeom>
        </p:spPr>
      </p:pic>
    </p:spTree>
    <p:extLst>
      <p:ext uri="{BB962C8B-B14F-4D97-AF65-F5344CB8AC3E}">
        <p14:creationId xmlns:p14="http://schemas.microsoft.com/office/powerpoint/2010/main" val="12151168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ircle(in)">
                                      <p:cBhvr>
                                        <p:cTn id="19" dur="20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dirty="0" err="1"/>
              <a:t>Chương</a:t>
            </a:r>
            <a:r>
              <a:rPr lang="en-US" dirty="0"/>
              <a:t> I: Access Control</a:t>
            </a:r>
            <a:br>
              <a:rPr lang="en-US" dirty="0"/>
            </a:br>
            <a:endParaRPr lang="en-US" dirty="0"/>
          </a:p>
        </p:txBody>
      </p:sp>
      <p:sp>
        <p:nvSpPr>
          <p:cNvPr id="4" name="Rectangle 3"/>
          <p:cNvSpPr/>
          <p:nvPr/>
        </p:nvSpPr>
        <p:spPr>
          <a:xfrm>
            <a:off x="178105" y="1019051"/>
            <a:ext cx="4884671" cy="388696"/>
          </a:xfrm>
          <a:prstGeom prst="rect">
            <a:avLst/>
          </a:prstGeom>
        </p:spPr>
        <p:txBody>
          <a:bodyPr wrap="none">
            <a:spAutoFit/>
          </a:bodyPr>
          <a:lstStyle/>
          <a:p>
            <a:pPr>
              <a:lnSpc>
                <a:spcPct val="107000"/>
              </a:lnSpc>
              <a:spcBef>
                <a:spcPts val="300"/>
              </a:spcBef>
              <a:spcAft>
                <a:spcPts val="300"/>
              </a:spcAft>
              <a:tabLst>
                <a:tab pos="1170305" algn="ctr"/>
                <a:tab pos="4500880" algn="ctr"/>
              </a:tabLst>
            </a:pPr>
            <a:r>
              <a:rPr lang="en-US" b="1" dirty="0" smtClean="0">
                <a:solidFill>
                  <a:srgbClr val="222222"/>
                </a:solidFill>
                <a:ea typeface="Calibri" panose="020F0502020204030204" pitchFamily="34" charset="0"/>
                <a:cs typeface="Times New Roman" panose="02020603050405020304" pitchFamily="18" charset="0"/>
              </a:rPr>
              <a:t>D&gt; </a:t>
            </a:r>
            <a:r>
              <a:rPr lang="vi-VN" b="1" dirty="0" smtClean="0">
                <a:solidFill>
                  <a:srgbClr val="222222"/>
                </a:solidFill>
                <a:ea typeface="Calibri" panose="020F0502020204030204" pitchFamily="34" charset="0"/>
                <a:cs typeface="Times New Roman" panose="02020603050405020304" pitchFamily="18" charset="0"/>
              </a:rPr>
              <a:t>Attribute-based </a:t>
            </a:r>
            <a:r>
              <a:rPr lang="vi-VN" b="1" dirty="0">
                <a:solidFill>
                  <a:srgbClr val="222222"/>
                </a:solidFill>
                <a:ea typeface="Calibri" panose="020F0502020204030204" pitchFamily="34" charset="0"/>
                <a:cs typeface="Times New Roman" panose="02020603050405020304" pitchFamily="18" charset="0"/>
              </a:rPr>
              <a:t>access control (ABAC)</a:t>
            </a:r>
            <a:r>
              <a:rPr lang="en-US" b="1" dirty="0">
                <a:solidFill>
                  <a:srgbClr val="222222"/>
                </a:solidFill>
                <a:latin typeface="Arial" panose="020B0604020202020204" pitchFamily="34"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452756" y="1629039"/>
            <a:ext cx="8803341" cy="1631216"/>
          </a:xfrm>
          <a:prstGeom prst="rect">
            <a:avLst/>
          </a:prstGeom>
        </p:spPr>
        <p:txBody>
          <a:bodyPr wrap="square">
            <a:spAutoFit/>
          </a:bodyPr>
          <a:lstStyle/>
          <a:p>
            <a:r>
              <a:rPr lang="vi-VN" sz="2000" dirty="0">
                <a:solidFill>
                  <a:srgbClr val="000000"/>
                </a:solidFill>
                <a:latin typeface="Times New Roman" panose="02020603050405020304" pitchFamily="18" charset="0"/>
                <a:ea typeface="Calibri" panose="020F0502020204030204" pitchFamily="34" charset="0"/>
              </a:rPr>
              <a:t>Không giống như điều khiển truy cập dựa trên vai trò (RBAC), sử dụng các vai trò được xác định trước mang một nhóm đặc quyền cụ thể liên quan đến chúng và đối tượng được gán, </a:t>
            </a:r>
            <a:r>
              <a:rPr lang="vi-VN" sz="2000" b="1" dirty="0">
                <a:solidFill>
                  <a:srgbClr val="000000"/>
                </a:solidFill>
                <a:latin typeface="Times New Roman" panose="02020603050405020304" pitchFamily="18" charset="0"/>
                <a:ea typeface="Calibri" panose="020F0502020204030204" pitchFamily="34" charset="0"/>
              </a:rPr>
              <a:t>sự khác biệt chính với ABAC là khái niệm về các chính sách thể hiện một bộ quy tắc Boolean phức tạp có thể đánh giá nhiều thuộc tính khác nhau.</a:t>
            </a:r>
            <a:endParaRPr lang="en-US" sz="2000" dirty="0"/>
          </a:p>
        </p:txBody>
      </p:sp>
      <p:pic>
        <p:nvPicPr>
          <p:cNvPr id="6" name="Picture 5"/>
          <p:cNvPicPr>
            <a:picLocks noChangeAspect="1"/>
          </p:cNvPicPr>
          <p:nvPr/>
        </p:nvPicPr>
        <p:blipFill>
          <a:blip r:embed="rId3"/>
          <a:stretch>
            <a:fillRect/>
          </a:stretch>
        </p:blipFill>
        <p:spPr>
          <a:xfrm>
            <a:off x="1025095" y="3434148"/>
            <a:ext cx="7004671" cy="3181805"/>
          </a:xfrm>
          <a:prstGeom prst="rect">
            <a:avLst/>
          </a:prstGeom>
        </p:spPr>
      </p:pic>
    </p:spTree>
    <p:extLst>
      <p:ext uri="{BB962C8B-B14F-4D97-AF65-F5344CB8AC3E}">
        <p14:creationId xmlns:p14="http://schemas.microsoft.com/office/powerpoint/2010/main" val="286593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wipe(down)">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circle(in)">
                                      <p:cBhvr>
                                        <p:cTn id="19" dur="20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1243</TotalTime>
  <Words>2675</Words>
  <Application>Microsoft Office PowerPoint</Application>
  <PresentationFormat>Widescreen</PresentationFormat>
  <Paragraphs>399</Paragraphs>
  <Slides>30</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Arial</vt:lpstr>
      <vt:lpstr>Calibri</vt:lpstr>
      <vt:lpstr>Consolas</vt:lpstr>
      <vt:lpstr>Helvetica</vt:lpstr>
      <vt:lpstr>inherit</vt:lpstr>
      <vt:lpstr>Roboto</vt:lpstr>
      <vt:lpstr>Symbol</vt:lpstr>
      <vt:lpstr>Times New Roman</vt:lpstr>
      <vt:lpstr>Trebuchet MS</vt:lpstr>
      <vt:lpstr>Wingdings 3</vt:lpstr>
      <vt:lpstr>Facet</vt:lpstr>
      <vt:lpstr>Báo cáo</vt:lpstr>
      <vt:lpstr>PowerPoint Presentation</vt:lpstr>
      <vt:lpstr>Mục lục</vt:lpstr>
      <vt:lpstr>Chương I .Access Control </vt:lpstr>
      <vt:lpstr>1.Access Control </vt:lpstr>
      <vt:lpstr>Chương I: Access Control </vt:lpstr>
      <vt:lpstr>Chương I: Access Control </vt:lpstr>
      <vt:lpstr>Chương I: Access Control </vt:lpstr>
      <vt:lpstr>Chương I: Access Control </vt:lpstr>
      <vt:lpstr>Chương II: XACML</vt:lpstr>
      <vt:lpstr>Chương II: XACML</vt:lpstr>
      <vt:lpstr>Chương II: XACML </vt:lpstr>
      <vt:lpstr>Chương II: XACML </vt:lpstr>
      <vt:lpstr>Chương II: XACML </vt:lpstr>
      <vt:lpstr>Chương II: XACML </vt:lpstr>
      <vt:lpstr>Chương IV: ALFA</vt:lpstr>
      <vt:lpstr>Chương IV: ALFA</vt:lpstr>
      <vt:lpstr>Chương 4: SMT và Z3</vt:lpstr>
      <vt:lpstr>Chương 4: SMT và Z3</vt:lpstr>
      <vt:lpstr>Chương 5: Phát triển hệ thống</vt:lpstr>
      <vt:lpstr>Chương 6: phân tích policy</vt:lpstr>
      <vt:lpstr>Chương 6: phân tích policy</vt:lpstr>
      <vt:lpstr>Chương 6: phân tích policy</vt:lpstr>
      <vt:lpstr>Chương 6: phân tích policy</vt:lpstr>
      <vt:lpstr>Chương 6: phân tích policy</vt:lpstr>
      <vt:lpstr>Chương 7: kết quả đạt được</vt:lpstr>
      <vt:lpstr>Chương 6: phân tích policy</vt:lpstr>
      <vt:lpstr>Chương 7: kết quả đạt được</vt:lpstr>
      <vt:lpstr>Chương 7: kết quả đạt được</vt:lpstr>
      <vt:lpstr>Cảm ơn ! Thầy cô và các bạn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dc:title>
  <dc:creator>Phuong nam trieu</dc:creator>
  <cp:lastModifiedBy>Phuong nam trieu</cp:lastModifiedBy>
  <cp:revision>124</cp:revision>
  <dcterms:created xsi:type="dcterms:W3CDTF">2019-02-22T03:39:41Z</dcterms:created>
  <dcterms:modified xsi:type="dcterms:W3CDTF">2019-05-13T07:07:50Z</dcterms:modified>
</cp:coreProperties>
</file>