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144000" type="letter"/>
  <p:notesSz cx="6858000" cy="9144000"/>
  <p:defaultTextStyle>
    <a:defPPr marL="0" marR="0" indent="0" algn="l" defTabSz="859627" rtl="0" fontAlgn="auto" latinLnBrk="1" hangingPunct="0">
      <a:lnSpc>
        <a:spcPct val="100000"/>
      </a:lnSpc>
      <a:spcBef>
        <a:spcPts val="0"/>
      </a:spcBef>
      <a:spcAft>
        <a:spcPts val="0"/>
      </a:spcAft>
      <a:buClrTx/>
      <a:buSzTx/>
      <a:buFontTx/>
      <a:buNone/>
      <a:tabLst/>
      <a:defRPr kumimoji="0" sz="1692" b="0" i="0" u="none" strike="noStrike" cap="none" spc="0" normalizeH="0" baseline="0">
        <a:ln>
          <a:noFill/>
        </a:ln>
        <a:solidFill>
          <a:srgbClr val="000000"/>
        </a:solidFill>
        <a:effectLst/>
        <a:uFillTx/>
      </a:defRPr>
    </a:defPPr>
    <a:lvl1pPr marL="0" marR="0" indent="0"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1490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2981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4472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859627"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074534"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289441"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504348"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719255" algn="ctr" defTabSz="566369" rtl="0" fontAlgn="auto" latinLnBrk="0" hangingPunct="0">
      <a:lnSpc>
        <a:spcPct val="100000"/>
      </a:lnSpc>
      <a:spcBef>
        <a:spcPts val="0"/>
      </a:spcBef>
      <a:spcAft>
        <a:spcPts val="0"/>
      </a:spcAft>
      <a:buClrTx/>
      <a:buSzTx/>
      <a:buFontTx/>
      <a:buNone/>
      <a:tabLst/>
      <a:defRPr kumimoji="0" sz="2256"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EC66B"/>
    <a:srgbClr val="21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p:restoredTop sz="94674"/>
  </p:normalViewPr>
  <p:slideViewPr>
    <p:cSldViewPr snapToGrid="0" snapToObjects="1">
      <p:cViewPr>
        <p:scale>
          <a:sx n="211" d="100"/>
          <a:sy n="211" d="100"/>
        </p:scale>
        <p:origin x="744" y="-6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29814" latinLnBrk="0">
      <a:lnSpc>
        <a:spcPct val="117999"/>
      </a:lnSpc>
      <a:defRPr sz="2068">
        <a:latin typeface="Helvetica Neue"/>
        <a:ea typeface="Helvetica Neue"/>
        <a:cs typeface="Helvetica Neue"/>
        <a:sym typeface="Helvetica Neue"/>
      </a:defRPr>
    </a:lvl1pPr>
    <a:lvl2pPr indent="214907" defTabSz="429814" latinLnBrk="0">
      <a:lnSpc>
        <a:spcPct val="117999"/>
      </a:lnSpc>
      <a:defRPr sz="2068">
        <a:latin typeface="Helvetica Neue"/>
        <a:ea typeface="Helvetica Neue"/>
        <a:cs typeface="Helvetica Neue"/>
        <a:sym typeface="Helvetica Neue"/>
      </a:defRPr>
    </a:lvl2pPr>
    <a:lvl3pPr indent="429814" defTabSz="429814" latinLnBrk="0">
      <a:lnSpc>
        <a:spcPct val="117999"/>
      </a:lnSpc>
      <a:defRPr sz="2068">
        <a:latin typeface="Helvetica Neue"/>
        <a:ea typeface="Helvetica Neue"/>
        <a:cs typeface="Helvetica Neue"/>
        <a:sym typeface="Helvetica Neue"/>
      </a:defRPr>
    </a:lvl3pPr>
    <a:lvl4pPr indent="644721" defTabSz="429814" latinLnBrk="0">
      <a:lnSpc>
        <a:spcPct val="117999"/>
      </a:lnSpc>
      <a:defRPr sz="2068">
        <a:latin typeface="Helvetica Neue"/>
        <a:ea typeface="Helvetica Neue"/>
        <a:cs typeface="Helvetica Neue"/>
        <a:sym typeface="Helvetica Neue"/>
      </a:defRPr>
    </a:lvl4pPr>
    <a:lvl5pPr indent="859627" defTabSz="429814" latinLnBrk="0">
      <a:lnSpc>
        <a:spcPct val="117999"/>
      </a:lnSpc>
      <a:defRPr sz="2068">
        <a:latin typeface="Helvetica Neue"/>
        <a:ea typeface="Helvetica Neue"/>
        <a:cs typeface="Helvetica Neue"/>
        <a:sym typeface="Helvetica Neue"/>
      </a:defRPr>
    </a:lvl5pPr>
    <a:lvl6pPr indent="1074534" defTabSz="429814" latinLnBrk="0">
      <a:lnSpc>
        <a:spcPct val="117999"/>
      </a:lnSpc>
      <a:defRPr sz="2068">
        <a:latin typeface="Helvetica Neue"/>
        <a:ea typeface="Helvetica Neue"/>
        <a:cs typeface="Helvetica Neue"/>
        <a:sym typeface="Helvetica Neue"/>
      </a:defRPr>
    </a:lvl6pPr>
    <a:lvl7pPr indent="1289441" defTabSz="429814" latinLnBrk="0">
      <a:lnSpc>
        <a:spcPct val="117999"/>
      </a:lnSpc>
      <a:defRPr sz="2068">
        <a:latin typeface="Helvetica Neue"/>
        <a:ea typeface="Helvetica Neue"/>
        <a:cs typeface="Helvetica Neue"/>
        <a:sym typeface="Helvetica Neue"/>
      </a:defRPr>
    </a:lvl7pPr>
    <a:lvl8pPr indent="1504348" defTabSz="429814" latinLnBrk="0">
      <a:lnSpc>
        <a:spcPct val="117999"/>
      </a:lnSpc>
      <a:defRPr sz="2068">
        <a:latin typeface="Helvetica Neue"/>
        <a:ea typeface="Helvetica Neue"/>
        <a:cs typeface="Helvetica Neue"/>
        <a:sym typeface="Helvetica Neue"/>
      </a:defRPr>
    </a:lvl8pPr>
    <a:lvl9pPr indent="1719255" defTabSz="429814" latinLnBrk="0">
      <a:lnSpc>
        <a:spcPct val="117999"/>
      </a:lnSpc>
      <a:defRPr sz="2068">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Tree>
    <p:extLst>
      <p:ext uri="{BB962C8B-B14F-4D97-AF65-F5344CB8AC3E}">
        <p14:creationId xmlns:p14="http://schemas.microsoft.com/office/powerpoint/2010/main" val="3972715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https://www.presentationgo.com/"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C915D6-93F5-4F3F-8AFD-F88044662DE6}"/>
              </a:ext>
            </a:extLst>
          </p:cNvPr>
          <p:cNvSpPr/>
          <p:nvPr userDrawn="1"/>
        </p:nvSpPr>
        <p:spPr>
          <a:xfrm>
            <a:off x="-56016" y="9271422"/>
            <a:ext cx="1555234" cy="248530"/>
          </a:xfrm>
          <a:prstGeom prst="rect">
            <a:avLst/>
          </a:prstGeom>
        </p:spPr>
        <p:txBody>
          <a:bodyPr wrap="none">
            <a:spAutoFit/>
          </a:bodyPr>
          <a:lstStyle/>
          <a:p>
            <a:r>
              <a:rPr lang="en-US" sz="1015" b="0" i="0" dirty="0">
                <a:solidFill>
                  <a:srgbClr val="555555"/>
                </a:solidFill>
                <a:effectLst/>
                <a:latin typeface="Open Sans" panose="020B0606030504020204" pitchFamily="34" charset="0"/>
              </a:rPr>
              <a:t>© </a:t>
            </a:r>
            <a:r>
              <a:rPr lang="en-US" sz="1015" b="0" i="0" u="none" strike="noStrike" dirty="0">
                <a:solidFill>
                  <a:srgbClr val="A5CD28"/>
                </a:solidFill>
                <a:effectLst/>
                <a:latin typeface="Open Sans" panose="020B0606030504020204" pitchFamily="34" charset="0"/>
                <a:hlinkClick r:id="rId2" tooltip="PresentationGo!"/>
              </a:rPr>
              <a:t>presentationgo.com</a:t>
            </a:r>
            <a:endParaRPr lang="en-US" sz="1015" dirty="0"/>
          </a:p>
        </p:txBody>
      </p:sp>
      <p:grpSp>
        <p:nvGrpSpPr>
          <p:cNvPr id="4" name="Group 3">
            <a:extLst>
              <a:ext uri="{FF2B5EF4-FFF2-40B4-BE49-F238E27FC236}">
                <a16:creationId xmlns:a16="http://schemas.microsoft.com/office/drawing/2014/main" id="{A406AD9D-E2B0-4756-9542-1367D8636C89}"/>
              </a:ext>
            </a:extLst>
          </p:cNvPr>
          <p:cNvGrpSpPr/>
          <p:nvPr userDrawn="1"/>
        </p:nvGrpSpPr>
        <p:grpSpPr>
          <a:xfrm>
            <a:off x="-1460212" y="-15140"/>
            <a:ext cx="1421197" cy="567017"/>
            <a:chOff x="-2096383" y="21447"/>
            <a:chExt cx="1610690" cy="623719"/>
          </a:xfrm>
        </p:grpSpPr>
        <p:sp>
          <p:nvSpPr>
            <p:cNvPr id="5" name="TextBox 4">
              <a:extLst>
                <a:ext uri="{FF2B5EF4-FFF2-40B4-BE49-F238E27FC236}">
                  <a16:creationId xmlns:a16="http://schemas.microsoft.com/office/drawing/2014/main" id="{2ECE9859-FCCC-4D26-8888-9A8F3C0C811A}"/>
                </a:ext>
              </a:extLst>
            </p:cNvPr>
            <p:cNvSpPr txBox="1"/>
            <p:nvPr userDrawn="1"/>
          </p:nvSpPr>
          <p:spPr>
            <a:xfrm>
              <a:off x="-2096383" y="21447"/>
              <a:ext cx="400046"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By:</a:t>
              </a:r>
            </a:p>
          </p:txBody>
        </p:sp>
        <p:sp>
          <p:nvSpPr>
            <p:cNvPr id="7" name="TextBox 6">
              <a:extLst>
                <a:ext uri="{FF2B5EF4-FFF2-40B4-BE49-F238E27FC236}">
                  <a16:creationId xmlns:a16="http://schemas.microsoft.com/office/drawing/2014/main" id="{93A17697-A14C-4C43-98C0-DF459744E526}"/>
                </a:ext>
              </a:extLst>
            </p:cNvPr>
            <p:cNvSpPr txBox="1"/>
            <p:nvPr userDrawn="1"/>
          </p:nvSpPr>
          <p:spPr>
            <a:xfrm>
              <a:off x="-1002010" y="387370"/>
              <a:ext cx="516317" cy="257796"/>
            </a:xfrm>
            <a:prstGeom prst="rect">
              <a:avLst/>
            </a:prstGeom>
            <a:noFill/>
          </p:spPr>
          <p:txBody>
            <a:bodyPr wrap="none" rtlCol="0">
              <a:spAutoFit/>
            </a:bodyPr>
            <a:lstStyle/>
            <a:p>
              <a:pPr algn="l" defTabSz="844083" hangingPunct="1"/>
              <a:r>
                <a:rPr lang="en-US" sz="923" b="0" kern="1200" dirty="0">
                  <a:solidFill>
                    <a:prstClr val="black"/>
                  </a:solidFill>
                  <a:latin typeface="Open Sans" panose="020B0606030504020204" pitchFamily="34" charset="0"/>
                  <a:ea typeface="Open Sans" panose="020B0606030504020204" pitchFamily="34" charset="0"/>
                  <a:cs typeface="Open Sans" panose="020B0606030504020204" pitchFamily="34" charset="0"/>
                </a:rPr>
                <a:t>.com</a:t>
              </a:r>
            </a:p>
          </p:txBody>
        </p:sp>
        <p:pic>
          <p:nvPicPr>
            <p:cNvPr id="8" name="Picture 7">
              <a:extLst>
                <a:ext uri="{FF2B5EF4-FFF2-40B4-BE49-F238E27FC236}">
                  <a16:creationId xmlns:a16="http://schemas.microsoft.com/office/drawing/2014/main" id="{8F641762-DB9A-4C5E-80AE-5617DD9543D1}"/>
                </a:ext>
              </a:extLst>
            </p:cNvPr>
            <p:cNvPicPr>
              <a:picLocks noChangeAspect="1"/>
            </p:cNvPicPr>
            <p:nvPr userDrawn="1"/>
          </p:nvPicPr>
          <p:blipFill>
            <a:blip r:embed="rId3"/>
            <a:stretch>
              <a:fillRect/>
            </a:stretch>
          </p:blipFill>
          <p:spPr>
            <a:xfrm>
              <a:off x="-2018604" y="234547"/>
              <a:ext cx="1405251" cy="185944"/>
            </a:xfrm>
            <a:prstGeom prst="rect">
              <a:avLst/>
            </a:prstGeom>
          </p:spPr>
        </p:pic>
      </p:grpSp>
      <p:pic>
        <p:nvPicPr>
          <p:cNvPr id="9" name="Picture 8">
            <a:extLst>
              <a:ext uri="{FF2B5EF4-FFF2-40B4-BE49-F238E27FC236}">
                <a16:creationId xmlns:a16="http://schemas.microsoft.com/office/drawing/2014/main" id="{ACC8CB14-CA84-48CB-98F7-9A336B16796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05072" y="1022138"/>
            <a:ext cx="2710023" cy="3549862"/>
          </a:xfrm>
          <a:prstGeom prst="rect">
            <a:avLst/>
          </a:prstGeom>
          <a:ln w="57150">
            <a:solidFill>
              <a:srgbClr val="777777"/>
            </a:solidFill>
          </a:ln>
        </p:spPr>
      </p:pic>
      <p:sp>
        <p:nvSpPr>
          <p:cNvPr id="10" name="TextBox 9">
            <a:extLst>
              <a:ext uri="{FF2B5EF4-FFF2-40B4-BE49-F238E27FC236}">
                <a16:creationId xmlns:a16="http://schemas.microsoft.com/office/drawing/2014/main" id="{7C240944-65B3-4325-AB0E-06EFA47395FB}"/>
              </a:ext>
            </a:extLst>
          </p:cNvPr>
          <p:cNvSpPr txBox="1"/>
          <p:nvPr userDrawn="1"/>
        </p:nvSpPr>
        <p:spPr>
          <a:xfrm>
            <a:off x="6915561" y="-80262"/>
            <a:ext cx="2597185" cy="348109"/>
          </a:xfrm>
          <a:prstGeom prst="rect">
            <a:avLst/>
          </a:prstGeom>
          <a:noFill/>
        </p:spPr>
        <p:txBody>
          <a:bodyPr wrap="none" rtlCol="0">
            <a:spAutoFit/>
          </a:bodyPr>
          <a:lstStyle/>
          <a:p>
            <a:r>
              <a:rPr lang="en-US" sz="1662" b="1" dirty="0"/>
              <a:t>To insert your ID photo:</a:t>
            </a:r>
          </a:p>
        </p:txBody>
      </p:sp>
      <p:sp>
        <p:nvSpPr>
          <p:cNvPr id="11" name="TextBox 10">
            <a:extLst>
              <a:ext uri="{FF2B5EF4-FFF2-40B4-BE49-F238E27FC236}">
                <a16:creationId xmlns:a16="http://schemas.microsoft.com/office/drawing/2014/main" id="{3829945F-97FF-4FBF-BF2A-FF81EF52A745}"/>
              </a:ext>
            </a:extLst>
          </p:cNvPr>
          <p:cNvSpPr txBox="1"/>
          <p:nvPr userDrawn="1"/>
        </p:nvSpPr>
        <p:spPr>
          <a:xfrm>
            <a:off x="6956297" y="520909"/>
            <a:ext cx="2270173" cy="348109"/>
          </a:xfrm>
          <a:prstGeom prst="rect">
            <a:avLst/>
          </a:prstGeom>
          <a:noFill/>
        </p:spPr>
        <p:txBody>
          <a:bodyPr wrap="none" rtlCol="0">
            <a:spAutoFit/>
          </a:bodyPr>
          <a:lstStyle/>
          <a:p>
            <a:r>
              <a:rPr lang="en-US" sz="1662" b="0" dirty="0"/>
              <a:t>Click the shape and…</a:t>
            </a:r>
          </a:p>
        </p:txBody>
      </p:sp>
      <p:sp>
        <p:nvSpPr>
          <p:cNvPr id="12" name="TextBox 11">
            <a:extLst>
              <a:ext uri="{FF2B5EF4-FFF2-40B4-BE49-F238E27FC236}">
                <a16:creationId xmlns:a16="http://schemas.microsoft.com/office/drawing/2014/main" id="{36817234-56EA-4A4B-A278-1F6DD55641C6}"/>
              </a:ext>
            </a:extLst>
          </p:cNvPr>
          <p:cNvSpPr txBox="1"/>
          <p:nvPr userDrawn="1"/>
        </p:nvSpPr>
        <p:spPr>
          <a:xfrm>
            <a:off x="6917787" y="5170767"/>
            <a:ext cx="2291012" cy="348109"/>
          </a:xfrm>
          <a:prstGeom prst="rect">
            <a:avLst/>
          </a:prstGeom>
          <a:noFill/>
        </p:spPr>
        <p:txBody>
          <a:bodyPr wrap="none" rtlCol="0">
            <a:spAutoFit/>
          </a:bodyPr>
          <a:lstStyle/>
          <a:p>
            <a:r>
              <a:rPr lang="en-US" sz="1662" b="1" dirty="0"/>
              <a:t>To insert your icons:</a:t>
            </a:r>
          </a:p>
        </p:txBody>
      </p:sp>
      <p:pic>
        <p:nvPicPr>
          <p:cNvPr id="13" name="Picture 12">
            <a:extLst>
              <a:ext uri="{FF2B5EF4-FFF2-40B4-BE49-F238E27FC236}">
                <a16:creationId xmlns:a16="http://schemas.microsoft.com/office/drawing/2014/main" id="{F8387DD8-1E85-47F0-A398-4A3DD50380CB}"/>
              </a:ext>
            </a:extLst>
          </p:cNvPr>
          <p:cNvPicPr>
            <a:picLocks noChangeAspect="1"/>
          </p:cNvPicPr>
          <p:nvPr userDrawn="1"/>
        </p:nvPicPr>
        <p:blipFill>
          <a:blip r:embed="rId5"/>
          <a:stretch>
            <a:fillRect/>
          </a:stretch>
        </p:blipFill>
        <p:spPr>
          <a:xfrm>
            <a:off x="8932872" y="5656288"/>
            <a:ext cx="501463" cy="898002"/>
          </a:xfrm>
          <a:prstGeom prst="rect">
            <a:avLst/>
          </a:prstGeom>
        </p:spPr>
      </p:pic>
      <p:sp>
        <p:nvSpPr>
          <p:cNvPr id="14" name="TextBox 13">
            <a:extLst>
              <a:ext uri="{FF2B5EF4-FFF2-40B4-BE49-F238E27FC236}">
                <a16:creationId xmlns:a16="http://schemas.microsoft.com/office/drawing/2014/main" id="{B132C2D2-C98C-4185-B16B-2ABEA690C4ED}"/>
              </a:ext>
            </a:extLst>
          </p:cNvPr>
          <p:cNvSpPr txBox="1"/>
          <p:nvPr userDrawn="1"/>
        </p:nvSpPr>
        <p:spPr>
          <a:xfrm>
            <a:off x="7037211" y="5638028"/>
            <a:ext cx="1912703" cy="348109"/>
          </a:xfrm>
          <a:prstGeom prst="rect">
            <a:avLst/>
          </a:prstGeom>
          <a:noFill/>
        </p:spPr>
        <p:txBody>
          <a:bodyPr wrap="none" rtlCol="0">
            <a:spAutoFit/>
          </a:bodyPr>
          <a:lstStyle/>
          <a:p>
            <a:r>
              <a:rPr lang="en-US" sz="1662" b="0" dirty="0"/>
              <a:t>Go to “Insert”, and</a:t>
            </a:r>
          </a:p>
        </p:txBody>
      </p:sp>
      <p:sp>
        <p:nvSpPr>
          <p:cNvPr id="15" name="Rectangle">
            <a:extLst>
              <a:ext uri="{FF2B5EF4-FFF2-40B4-BE49-F238E27FC236}">
                <a16:creationId xmlns:a16="http://schemas.microsoft.com/office/drawing/2014/main" id="{2F31B0C1-4F4B-4959-9618-A3CD828E6CD2}"/>
              </a:ext>
            </a:extLst>
          </p:cNvPr>
          <p:cNvSpPr/>
          <p:nvPr userDrawn="1"/>
        </p:nvSpPr>
        <p:spPr>
          <a:xfrm>
            <a:off x="0" y="1"/>
            <a:ext cx="6858000" cy="168176"/>
          </a:xfrm>
          <a:prstGeom prst="rect">
            <a:avLst/>
          </a:prstGeom>
          <a:solidFill>
            <a:srgbClr val="DEC66B"/>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copyrigh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2875477-A09A-0C4A-804E-A04CCC9249B9}"/>
              </a:ext>
            </a:extLst>
          </p:cNvPr>
          <p:cNvSpPr/>
          <p:nvPr userDrawn="1"/>
        </p:nvSpPr>
        <p:spPr>
          <a:xfrm>
            <a:off x="3777983" y="2862216"/>
            <a:ext cx="1344706" cy="369119"/>
          </a:xfrm>
          <a:prstGeom prst="rect">
            <a:avLst/>
          </a:prstGeom>
          <a:solidFill>
            <a:srgbClr val="FFFF00"/>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0" marR="0" indent="0" algn="ctr" defTabSz="556127" rtl="0" fontAlgn="auto" latinLnBrk="0" hangingPunct="0">
              <a:lnSpc>
                <a:spcPct val="100000"/>
              </a:lnSpc>
              <a:spcBef>
                <a:spcPts val="0"/>
              </a:spcBef>
              <a:spcAft>
                <a:spcPts val="0"/>
              </a:spcAft>
              <a:buClrTx/>
              <a:buSzTx/>
              <a:buFontTx/>
              <a:buNone/>
              <a:tabLst/>
            </a:pPr>
            <a:endParaRPr kumimoji="0" lang="en-US" sz="2031"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6" name="© COPYRIGHT NOTICE - PLEASE READ [AND REMOVE]…">
            <a:extLst>
              <a:ext uri="{FF2B5EF4-FFF2-40B4-BE49-F238E27FC236}">
                <a16:creationId xmlns:a16="http://schemas.microsoft.com/office/drawing/2014/main" id="{C2AB31CF-2894-D74A-90D4-6F442F86C7DD}"/>
              </a:ext>
            </a:extLst>
          </p:cNvPr>
          <p:cNvSpPr txBox="1"/>
          <p:nvPr userDrawn="1"/>
        </p:nvSpPr>
        <p:spPr>
          <a:xfrm>
            <a:off x="553488" y="2649337"/>
            <a:ext cx="5751026" cy="384532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p>
            <a:pPr marR="422041" algn="just" defTabSz="415007">
              <a:spcBef>
                <a:spcPts val="1108"/>
              </a:spcBef>
              <a:defRPr sz="150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 COPYRIGHT NOTICE</a:t>
            </a:r>
            <a:r>
              <a:rPr lang="en-US" sz="1385" dirty="0">
                <a:latin typeface="Arial" panose="020B0604020202020204" pitchFamily="34" charset="0"/>
                <a:cs typeface="Arial" panose="020B0604020202020204" pitchFamily="34" charset="0"/>
              </a:rPr>
              <a:t> - </a:t>
            </a:r>
            <a:r>
              <a:rPr sz="1385" dirty="0">
                <a:latin typeface="Arial" panose="020B0604020202020204" pitchFamily="34" charset="0"/>
                <a:cs typeface="Arial" panose="020B0604020202020204" pitchFamily="34" charset="0"/>
              </a:rPr>
              <a:t>PLEASE READ [AND REMOVE]</a:t>
            </a:r>
          </a:p>
          <a:p>
            <a:pPr marR="422041" algn="just" defTabSz="415007">
              <a:spcBef>
                <a:spcPts val="1108"/>
              </a:spcBef>
              <a:defRPr sz="1500" b="0">
                <a:solidFill>
                  <a:srgbClr val="212A34"/>
                </a:solidFill>
                <a:latin typeface="Helvetica"/>
                <a:ea typeface="Helvetica"/>
                <a:cs typeface="Helvetica"/>
                <a:sym typeface="Helvetica"/>
              </a:defRPr>
            </a:pPr>
            <a:endParaRPr sz="1385" dirty="0">
              <a:latin typeface="Arial" panose="020B0604020202020204" pitchFamily="34" charset="0"/>
              <a:cs typeface="Arial" panose="020B0604020202020204" pitchFamily="34" charset="0"/>
            </a:endParaRP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This free resume template is the sole property of </a:t>
            </a:r>
            <a:r>
              <a:rPr lang="fr-CA" sz="1385" noProof="1">
                <a:latin typeface="Arial" panose="020B0604020202020204" pitchFamily="34" charset="0"/>
                <a:cs typeface="Arial" panose="020B0604020202020204" pitchFamily="34" charset="0"/>
              </a:rPr>
              <a:t>Presentation</a:t>
            </a:r>
            <a:r>
              <a:rPr sz="1385" noProof="1">
                <a:latin typeface="Arial" panose="020B0604020202020204" pitchFamily="34" charset="0"/>
                <a:cs typeface="Arial" panose="020B0604020202020204" pitchFamily="34" charset="0"/>
              </a:rPr>
              <a:t>GO.com</a:t>
            </a:r>
            <a:r>
              <a:rPr sz="1385" dirty="0">
                <a:latin typeface="Arial" panose="020B0604020202020204" pitchFamily="34" charset="0"/>
                <a:cs typeface="Arial" panose="020B0604020202020204" pitchFamily="34" charset="0"/>
              </a:rPr>
              <a:t>.</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22041" algn="just" defTabSz="415007">
              <a:spcBef>
                <a:spcPts val="1662"/>
              </a:spcBef>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sz="1385" dirty="0">
                <a:latin typeface="Arial" panose="020B0604020202020204" pitchFamily="34" charset="0"/>
                <a:cs typeface="Arial" panose="020B0604020202020204" pitchFamily="34" charset="0"/>
              </a:rPr>
              <a:t> </a:t>
            </a:r>
            <a:r>
              <a:rPr sz="1385" dirty="0">
                <a:latin typeface="Arial" panose="020B0604020202020204" pitchFamily="34" charset="0"/>
                <a:cs typeface="Arial" panose="020B0604020202020204" pitchFamily="34" charset="0"/>
              </a:rPr>
              <a:t>download</a:t>
            </a:r>
          </a:p>
          <a:p>
            <a:pPr marL="480658" marR="422041" indent="-316531" algn="just" defTabSz="415007">
              <a:spcBef>
                <a:spcPts val="1662"/>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sz="1385" dirty="0">
                <a:latin typeface="Arial" panose="020B0604020202020204" pitchFamily="34" charset="0"/>
                <a:cs typeface="Arial" panose="020B0604020202020204" pitchFamily="34" charset="0"/>
              </a:rPr>
              <a:t>sell printed versions of this template to a third party </a:t>
            </a:r>
          </a:p>
        </p:txBody>
      </p:sp>
      <p:sp>
        <p:nvSpPr>
          <p:cNvPr id="17" name="Rectangle">
            <a:extLst>
              <a:ext uri="{FF2B5EF4-FFF2-40B4-BE49-F238E27FC236}">
                <a16:creationId xmlns:a16="http://schemas.microsoft.com/office/drawing/2014/main" id="{E317B11B-C7FB-3F43-ABC6-80793E5D4C4B}"/>
              </a:ext>
            </a:extLst>
          </p:cNvPr>
          <p:cNvSpPr/>
          <p:nvPr userDrawn="1"/>
        </p:nvSpPr>
        <p:spPr>
          <a:xfrm>
            <a:off x="1" y="-11545"/>
            <a:ext cx="4724987" cy="1607209"/>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8" name="Rectangle">
            <a:extLst>
              <a:ext uri="{FF2B5EF4-FFF2-40B4-BE49-F238E27FC236}">
                <a16:creationId xmlns:a16="http://schemas.microsoft.com/office/drawing/2014/main" id="{E4519AAB-AEA6-5A44-97E5-BA2951F74E5B}"/>
              </a:ext>
            </a:extLst>
          </p:cNvPr>
          <p:cNvSpPr/>
          <p:nvPr userDrawn="1"/>
        </p:nvSpPr>
        <p:spPr>
          <a:xfrm>
            <a:off x="2839600" y="8068276"/>
            <a:ext cx="4018400" cy="1089661"/>
          </a:xfrm>
          <a:prstGeom prst="rect">
            <a:avLst/>
          </a:prstGeom>
          <a:solidFill>
            <a:srgbClr val="222A33"/>
          </a:solidFill>
          <a:ln w="3175">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p>
        </p:txBody>
      </p:sp>
      <p:sp>
        <p:nvSpPr>
          <p:cNvPr id="19" name="ResumGO.com">
            <a:extLst>
              <a:ext uri="{FF2B5EF4-FFF2-40B4-BE49-F238E27FC236}">
                <a16:creationId xmlns:a16="http://schemas.microsoft.com/office/drawing/2014/main" id="{41464F32-A7FB-A949-941B-5B04B9FB0582}"/>
              </a:ext>
            </a:extLst>
          </p:cNvPr>
          <p:cNvSpPr txBox="1"/>
          <p:nvPr userDrawn="1"/>
        </p:nvSpPr>
        <p:spPr>
          <a:xfrm>
            <a:off x="3535311" y="8424540"/>
            <a:ext cx="2379349" cy="3771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defRPr>
                <a:solidFill>
                  <a:srgbClr val="FFFFFF"/>
                </a:solidFill>
                <a:latin typeface="Calibri"/>
                <a:ea typeface="Calibri"/>
                <a:cs typeface="Calibri"/>
                <a:sym typeface="Calibri"/>
                <a:hlinkClick r:id="" action="ppaction://noaction"/>
              </a:defRPr>
            </a:lvl1pPr>
          </a:lstStyle>
          <a:p>
            <a:r>
              <a:rPr lang="fr-CA" sz="2083" u="none" dirty="0">
                <a:solidFill>
                  <a:schemeClr val="bg1"/>
                </a:solidFill>
                <a:hlinkClick r:id="rId2">
                  <a:extLst>
                    <a:ext uri="{A12FA001-AC4F-418D-AE19-62706E023703}">
                      <ahyp:hlinkClr xmlns:ahyp="http://schemas.microsoft.com/office/drawing/2018/hyperlinkcolor" val="tx"/>
                    </a:ext>
                  </a:extLst>
                </a:hlinkClick>
              </a:rPr>
              <a:t>Presentation</a:t>
            </a:r>
            <a:r>
              <a:rPr sz="2083" u="none" dirty="0">
                <a:solidFill>
                  <a:schemeClr val="bg1"/>
                </a:solidFill>
                <a:hlinkClick r:id="rId2">
                  <a:extLst>
                    <a:ext uri="{A12FA001-AC4F-418D-AE19-62706E023703}">
                      <ahyp:hlinkClr xmlns:ahyp="http://schemas.microsoft.com/office/drawing/2018/hyperlinkcolor" val="tx"/>
                    </a:ext>
                  </a:extLst>
                </a:hlinkClick>
              </a:rPr>
              <a:t>GO.com</a:t>
            </a:r>
            <a:endParaRPr sz="2083"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20" name="Image" descr="Image">
            <a:extLst>
              <a:ext uri="{FF2B5EF4-FFF2-40B4-BE49-F238E27FC236}">
                <a16:creationId xmlns:a16="http://schemas.microsoft.com/office/drawing/2014/main" id="{7C184342-07DE-C441-9E77-AB534C6D39AC}"/>
              </a:ext>
            </a:extLst>
          </p:cNvPr>
          <p:cNvPicPr>
            <a:picLocks noChangeAspect="1"/>
          </p:cNvPicPr>
          <p:nvPr userDrawn="1"/>
        </p:nvPicPr>
        <p:blipFill>
          <a:blip r:embed="rId4"/>
          <a:stretch>
            <a:fillRect/>
          </a:stretch>
        </p:blipFill>
        <p:spPr>
          <a:xfrm>
            <a:off x="5931660" y="8593374"/>
            <a:ext cx="231749" cy="390021"/>
          </a:xfrm>
          <a:prstGeom prst="rect">
            <a:avLst/>
          </a:prstGeom>
          <a:ln w="3175">
            <a:miter lim="400000"/>
          </a:ln>
        </p:spPr>
      </p:pic>
      <p:pic>
        <p:nvPicPr>
          <p:cNvPr id="21" name="Picture 20">
            <a:extLst>
              <a:ext uri="{FF2B5EF4-FFF2-40B4-BE49-F238E27FC236}">
                <a16:creationId xmlns:a16="http://schemas.microsoft.com/office/drawing/2014/main" id="{91B3907C-9AE1-7D43-986E-69CE75FB0D8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06791" y="485810"/>
            <a:ext cx="3919346" cy="694050"/>
          </a:xfrm>
          <a:prstGeom prst="rect">
            <a:avLst/>
          </a:prstGeom>
        </p:spPr>
      </p:pic>
    </p:spTree>
    <p:extLst>
      <p:ext uri="{BB962C8B-B14F-4D97-AF65-F5344CB8AC3E}">
        <p14:creationId xmlns:p14="http://schemas.microsoft.com/office/powerpoint/2010/main" val="2150223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1pPr>
      <a:lvl2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2pPr>
      <a:lvl3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3pPr>
      <a:lvl4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4pPr>
      <a:lvl5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5pPr>
      <a:lvl6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6pPr>
      <a:lvl7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7pPr>
      <a:lvl8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8pPr>
      <a:lvl9pPr marL="0" marR="0" indent="0" algn="ctr" defTabSz="556127" rtl="0" latinLnBrk="0">
        <a:lnSpc>
          <a:spcPct val="100000"/>
        </a:lnSpc>
        <a:spcBef>
          <a:spcPts val="0"/>
        </a:spcBef>
        <a:spcAft>
          <a:spcPts val="0"/>
        </a:spcAft>
        <a:buClrTx/>
        <a:buSzTx/>
        <a:buFontTx/>
        <a:buNone/>
        <a:tabLst/>
        <a:defRPr sz="7569" b="0" i="0" u="none" strike="noStrike" cap="none" spc="0" baseline="0">
          <a:ln>
            <a:noFill/>
          </a:ln>
          <a:solidFill>
            <a:srgbClr val="000000"/>
          </a:solidFill>
          <a:uFillTx/>
          <a:latin typeface="+mn-lt"/>
          <a:ea typeface="+mn-ea"/>
          <a:cs typeface="+mn-cs"/>
          <a:sym typeface="Helvetica Neue Medium"/>
        </a:defRPr>
      </a:lvl9pPr>
    </p:titleStyle>
    <p:bodyStyle>
      <a:lvl1pPr marL="41031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1pPr>
      <a:lvl2pPr marL="82063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2pPr>
      <a:lvl3pPr marL="123095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3pPr>
      <a:lvl4pPr marL="164127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4pPr>
      <a:lvl5pPr marL="2051590"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5pPr>
      <a:lvl6pPr marL="2461908"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6pPr>
      <a:lvl7pPr marL="2872226"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7pPr>
      <a:lvl8pPr marL="3282544"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8pPr>
      <a:lvl9pPr marL="3692862" marR="0" indent="-410318" algn="l" defTabSz="556127" rtl="0" latinLnBrk="0">
        <a:lnSpc>
          <a:spcPct val="100000"/>
        </a:lnSpc>
        <a:spcBef>
          <a:spcPts val="3969"/>
        </a:spcBef>
        <a:spcAft>
          <a:spcPts val="0"/>
        </a:spcAft>
        <a:buClrTx/>
        <a:buSzPct val="145000"/>
        <a:buFontTx/>
        <a:buChar char="•"/>
        <a:tabLst/>
        <a:defRPr sz="2954"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1pPr>
      <a:lvl2pPr marL="0" marR="0" indent="21102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2pPr>
      <a:lvl3pPr marL="0" marR="0" indent="422041"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3pPr>
      <a:lvl4pPr marL="0" marR="0" indent="633062"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4pPr>
      <a:lvl5pPr marL="0" marR="0" indent="84408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5pPr>
      <a:lvl6pPr marL="0" marR="0" indent="1055103"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6pPr>
      <a:lvl7pPr marL="0" marR="0" indent="1266124"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7pPr>
      <a:lvl8pPr marL="0" marR="0" indent="147714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8pPr>
      <a:lvl9pPr marL="0" marR="0" indent="1688165" algn="ctr" defTabSz="556127" latinLnBrk="0">
        <a:lnSpc>
          <a:spcPct val="100000"/>
        </a:lnSpc>
        <a:spcBef>
          <a:spcPts val="0"/>
        </a:spcBef>
        <a:spcAft>
          <a:spcPts val="0"/>
        </a:spcAft>
        <a:buClrTx/>
        <a:buSzTx/>
        <a:buFontTx/>
        <a:buNone/>
        <a:tabLst/>
        <a:defRPr sz="1477"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hyperlink" Target="https://github.com/TrieuPhanNgo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www.linkedin.com/in/phan-trieu-5688b715b/" TargetMode="External"/><Relationship Id="rId5" Type="http://schemas.microsoft.com/office/2007/relationships/hdphoto" Target="../media/hdphoto1.wdp"/><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8387C19-E9C5-C9FD-80E3-4C8914BB6434}"/>
              </a:ext>
            </a:extLst>
          </p:cNvPr>
          <p:cNvGrpSpPr/>
          <p:nvPr/>
        </p:nvGrpSpPr>
        <p:grpSpPr>
          <a:xfrm>
            <a:off x="2546291" y="6722752"/>
            <a:ext cx="4174550" cy="772639"/>
            <a:chOff x="290651" y="6278034"/>
            <a:chExt cx="2290877" cy="837026"/>
          </a:xfrm>
        </p:grpSpPr>
        <p:sp>
          <p:nvSpPr>
            <p:cNvPr id="2" name="EDUCATION">
              <a:extLst>
                <a:ext uri="{FF2B5EF4-FFF2-40B4-BE49-F238E27FC236}">
                  <a16:creationId xmlns:a16="http://schemas.microsoft.com/office/drawing/2014/main" id="{C5B96F9E-BBB6-DF1B-7793-DBDE25038884}"/>
                </a:ext>
              </a:extLst>
            </p:cNvPr>
            <p:cNvSpPr txBox="1"/>
            <p:nvPr/>
          </p:nvSpPr>
          <p:spPr>
            <a:xfrm>
              <a:off x="298350" y="6278034"/>
              <a:ext cx="789632"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Certificate</a:t>
              </a:r>
            </a:p>
          </p:txBody>
        </p:sp>
        <p:cxnSp>
          <p:nvCxnSpPr>
            <p:cNvPr id="6" name="Straight Connector 5">
              <a:extLst>
                <a:ext uri="{FF2B5EF4-FFF2-40B4-BE49-F238E27FC236}">
                  <a16:creationId xmlns:a16="http://schemas.microsoft.com/office/drawing/2014/main" id="{1B0E04FD-DFE4-E5B2-7E46-25D5D2CBF30E}"/>
                </a:ext>
              </a:extLst>
            </p:cNvPr>
            <p:cNvCxnSpPr>
              <a:cxnSpLocks/>
            </p:cNvCxnSpPr>
            <p:nvPr/>
          </p:nvCxnSpPr>
          <p:spPr>
            <a:xfrm>
              <a:off x="298350" y="6573145"/>
              <a:ext cx="2283178" cy="0"/>
            </a:xfrm>
            <a:prstGeom prst="line">
              <a:avLst/>
            </a:prstGeom>
            <a:ln w="12700">
              <a:solidFill>
                <a:schemeClr val="tx1"/>
              </a:solidFill>
              <a:miter lim="400000"/>
            </a:ln>
          </p:spPr>
        </p:cxnSp>
        <p:sp>
          <p:nvSpPr>
            <p:cNvPr id="80" name="Rectangle 79">
              <a:extLst>
                <a:ext uri="{FF2B5EF4-FFF2-40B4-BE49-F238E27FC236}">
                  <a16:creationId xmlns:a16="http://schemas.microsoft.com/office/drawing/2014/main" id="{E89A8982-680B-7731-BAD2-10B1F61FDAFF}"/>
                </a:ext>
              </a:extLst>
            </p:cNvPr>
            <p:cNvSpPr/>
            <p:nvPr/>
          </p:nvSpPr>
          <p:spPr>
            <a:xfrm>
              <a:off x="290651" y="6603623"/>
              <a:ext cx="2284839" cy="511437"/>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device driver programming (Udemy)</a:t>
              </a:r>
            </a:p>
            <a:p>
              <a:pPr marL="171450" lvl="3" indent="-171450" algn="just">
                <a:lnSpc>
                  <a:spcPct val="150000"/>
                </a:lnSpc>
                <a:buFont typeface="Arial" panose="020B0604020202020204" pitchFamily="34" charset="0"/>
                <a:buChar char="•"/>
              </a:pP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 Structure and Algorithm (Udemy)</a:t>
              </a:r>
            </a:p>
          </p:txBody>
        </p:sp>
      </p:grpSp>
      <p:grpSp>
        <p:nvGrpSpPr>
          <p:cNvPr id="52" name="Group 51">
            <a:extLst>
              <a:ext uri="{FF2B5EF4-FFF2-40B4-BE49-F238E27FC236}">
                <a16:creationId xmlns:a16="http://schemas.microsoft.com/office/drawing/2014/main" id="{697D7595-B573-70CF-CC83-0D2BF74840D6}"/>
              </a:ext>
            </a:extLst>
          </p:cNvPr>
          <p:cNvGrpSpPr/>
          <p:nvPr/>
        </p:nvGrpSpPr>
        <p:grpSpPr>
          <a:xfrm>
            <a:off x="1645920" y="320040"/>
            <a:ext cx="5208484" cy="1014954"/>
            <a:chOff x="1521500" y="219750"/>
            <a:chExt cx="5208484" cy="1014954"/>
          </a:xfrm>
        </p:grpSpPr>
        <p:sp>
          <p:nvSpPr>
            <p:cNvPr id="19" name="Ligne"/>
            <p:cNvSpPr/>
            <p:nvPr/>
          </p:nvSpPr>
          <p:spPr>
            <a:xfrm>
              <a:off x="1521500" y="1220636"/>
              <a:ext cx="5208484" cy="14068"/>
            </a:xfrm>
            <a:prstGeom prst="line">
              <a:avLst/>
            </a:prstGeom>
            <a:ln w="12700">
              <a:solidFill>
                <a:srgbClr val="000000"/>
              </a:solidFill>
              <a:miter lim="400000"/>
            </a:ln>
          </p:spPr>
          <p:txBody>
            <a:bodyPr lIns="28025" tIns="28025" rIns="28025" bIns="28025" anchor="ctr"/>
            <a:lstStyle/>
            <a:p>
              <a:pPr>
                <a:defRPr sz="2200" b="0">
                  <a:solidFill>
                    <a:srgbClr val="FFFFFF"/>
                  </a:solidFill>
                  <a:latin typeface="+mn-lt"/>
                  <a:ea typeface="+mn-ea"/>
                  <a:cs typeface="+mn-cs"/>
                  <a:sym typeface="Helvetica Neue Medium"/>
                </a:defRPr>
              </a:pPr>
              <a:endParaRPr sz="2031" dirty="0">
                <a:latin typeface="Arial" panose="020B0604020202020204" pitchFamily="34" charset="0"/>
                <a:cs typeface="Arial" panose="020B0604020202020204" pitchFamily="34" charset="0"/>
              </a:endParaRPr>
            </a:p>
          </p:txBody>
        </p:sp>
        <p:sp>
          <p:nvSpPr>
            <p:cNvPr id="22" name="Jane RESUMGO"/>
            <p:cNvSpPr txBox="1"/>
            <p:nvPr/>
          </p:nvSpPr>
          <p:spPr>
            <a:xfrm>
              <a:off x="1521500" y="219750"/>
              <a:ext cx="4937760" cy="7315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4800">
                  <a:latin typeface="Calibri"/>
                  <a:ea typeface="Calibri"/>
                  <a:cs typeface="Calibri"/>
                  <a:sym typeface="Calibri"/>
                </a:defRPr>
              </a:lvl1pPr>
            </a:lstStyle>
            <a:p>
              <a:r>
                <a:rPr lang="en-US" sz="4400" dirty="0">
                  <a:latin typeface="Arial" panose="020B0604020202020204" pitchFamily="34" charset="0"/>
                  <a:cs typeface="Arial" panose="020B0604020202020204" pitchFamily="34" charset="0"/>
                </a:rPr>
                <a:t>Ngoc-Trieu Phan</a:t>
              </a:r>
            </a:p>
          </p:txBody>
        </p:sp>
        <p:sp>
          <p:nvSpPr>
            <p:cNvPr id="23" name="Graphic Designer"/>
            <p:cNvSpPr txBox="1"/>
            <p:nvPr/>
          </p:nvSpPr>
          <p:spPr>
            <a:xfrm>
              <a:off x="1521500" y="887325"/>
              <a:ext cx="2878089" cy="3123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800" b="0" i="1" spc="306">
                  <a:solidFill>
                    <a:srgbClr val="DEC66B"/>
                  </a:solidFill>
                  <a:latin typeface="Calibri"/>
                  <a:ea typeface="Calibri"/>
                  <a:cs typeface="Calibri"/>
                  <a:sym typeface="Calibri"/>
                </a:defRPr>
              </a:lvl1pPr>
            </a:lstStyle>
            <a:p>
              <a:r>
                <a:rPr lang="en-US" sz="1662" b="1" spc="0" dirty="0">
                  <a:solidFill>
                    <a:schemeClr val="tx1"/>
                  </a:solidFill>
                  <a:latin typeface="Arial" panose="020B0604020202020204" pitchFamily="34" charset="0"/>
                  <a:cs typeface="Arial" panose="020B0604020202020204" pitchFamily="34" charset="0"/>
                </a:rPr>
                <a:t>Software Developer</a:t>
              </a:r>
            </a:p>
          </p:txBody>
        </p:sp>
      </p:grpSp>
      <p:grpSp>
        <p:nvGrpSpPr>
          <p:cNvPr id="42" name="Group 41">
            <a:extLst>
              <a:ext uri="{FF2B5EF4-FFF2-40B4-BE49-F238E27FC236}">
                <a16:creationId xmlns:a16="http://schemas.microsoft.com/office/drawing/2014/main" id="{55F6F4F7-EB93-625A-50E2-B9CC29F7CA93}"/>
              </a:ext>
            </a:extLst>
          </p:cNvPr>
          <p:cNvGrpSpPr/>
          <p:nvPr/>
        </p:nvGrpSpPr>
        <p:grpSpPr>
          <a:xfrm>
            <a:off x="110867" y="2617470"/>
            <a:ext cx="2261979" cy="2241635"/>
            <a:chOff x="110867" y="2926080"/>
            <a:chExt cx="2261979" cy="2241635"/>
          </a:xfrm>
        </p:grpSpPr>
        <p:sp>
          <p:nvSpPr>
            <p:cNvPr id="28" name="SUMMARY"/>
            <p:cNvSpPr txBox="1"/>
            <p:nvPr/>
          </p:nvSpPr>
          <p:spPr>
            <a:xfrm>
              <a:off x="118872" y="2926080"/>
              <a:ext cx="1049233"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About Me</a:t>
              </a:r>
            </a:p>
          </p:txBody>
        </p:sp>
        <p:sp>
          <p:nvSpPr>
            <p:cNvPr id="29" name="Ut enim ad minim veniam, quis nostrud exerc. Irure dolor in reprehend incididunt ut labore et dolore magna aliqua. Ut enim ad minim veniam, quis nostrud exercitation ullamco laboris nisi ut aliquip ex ea commodo consequat.…"/>
            <p:cNvSpPr txBox="1"/>
            <p:nvPr/>
          </p:nvSpPr>
          <p:spPr>
            <a:xfrm>
              <a:off x="110867" y="3310625"/>
              <a:ext cx="2261979" cy="185709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spAutoFit/>
            </a:bodyPr>
            <a:lstStyle/>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a dedicated software developer with a background in electronics and telecommunication  engineering.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driven by my passion for exploring new knowledge and designing network systems, embedded systems, particularly for intelligent and autonomous systems. I am a quick learner, proficient in C++ and Python, and can work well under pressure to meet deadlines. </a:t>
              </a:r>
            </a:p>
            <a:p>
              <a:pPr algn="just">
                <a:defRPr sz="1000" b="0">
                  <a:latin typeface="Calibri"/>
                  <a:ea typeface="Calibri"/>
                  <a:cs typeface="Calibri"/>
                  <a:sym typeface="Calibri"/>
                </a:defRPr>
              </a:pPr>
              <a:r>
                <a:rPr lang="en-US" sz="900" noProof="1">
                  <a:latin typeface="Arial" panose="020B0604020202020204" pitchFamily="34" charset="0"/>
                  <a:cs typeface="Arial" panose="020B0604020202020204" pitchFamily="34" charset="0"/>
                </a:rPr>
                <a:t>I am currently seeking an opportunity to pursue a higher degree in Korea and further develop my skills and expertise.</a:t>
              </a:r>
            </a:p>
          </p:txBody>
        </p:sp>
        <p:cxnSp>
          <p:nvCxnSpPr>
            <p:cNvPr id="105" name="Straight Connector 104">
              <a:extLst>
                <a:ext uri="{FF2B5EF4-FFF2-40B4-BE49-F238E27FC236}">
                  <a16:creationId xmlns:a16="http://schemas.microsoft.com/office/drawing/2014/main" id="{59D0472F-E3E6-45B8-AAED-7C5A51528233}"/>
                </a:ext>
              </a:extLst>
            </p:cNvPr>
            <p:cNvCxnSpPr>
              <a:cxnSpLocks/>
            </p:cNvCxnSpPr>
            <p:nvPr/>
          </p:nvCxnSpPr>
          <p:spPr>
            <a:xfrm>
              <a:off x="118872" y="3246120"/>
              <a:ext cx="2194560" cy="0"/>
            </a:xfrm>
            <a:prstGeom prst="line">
              <a:avLst/>
            </a:prstGeom>
            <a:ln w="12700">
              <a:solidFill>
                <a:schemeClr val="tx1"/>
              </a:solidFill>
              <a:miter lim="400000"/>
            </a:ln>
          </p:spPr>
        </p:cxnSp>
      </p:grpSp>
      <p:cxnSp>
        <p:nvCxnSpPr>
          <p:cNvPr id="5" name="Straight Connector 4">
            <a:extLst>
              <a:ext uri="{FF2B5EF4-FFF2-40B4-BE49-F238E27FC236}">
                <a16:creationId xmlns:a16="http://schemas.microsoft.com/office/drawing/2014/main" id="{13F00F01-1547-4A5A-934F-26A768728A7B}"/>
              </a:ext>
            </a:extLst>
          </p:cNvPr>
          <p:cNvCxnSpPr>
            <a:cxnSpLocks/>
          </p:cNvCxnSpPr>
          <p:nvPr/>
        </p:nvCxnSpPr>
        <p:spPr>
          <a:xfrm>
            <a:off x="2452303" y="1439594"/>
            <a:ext cx="0" cy="7411294"/>
          </a:xfrm>
          <a:prstGeom prst="line">
            <a:avLst/>
          </a:prstGeom>
          <a:ln w="12700">
            <a:solidFill>
              <a:srgbClr val="000000"/>
            </a:solidFill>
            <a:miter lim="400000"/>
          </a:ln>
        </p:spPr>
      </p:cxnSp>
      <p:sp>
        <p:nvSpPr>
          <p:cNvPr id="18" name="Rectangle 17">
            <a:extLst>
              <a:ext uri="{FF2B5EF4-FFF2-40B4-BE49-F238E27FC236}">
                <a16:creationId xmlns:a16="http://schemas.microsoft.com/office/drawing/2014/main" id="{3059FEDF-367E-2874-17EC-F86664B6CFD6}"/>
              </a:ext>
            </a:extLst>
          </p:cNvPr>
          <p:cNvSpPr>
            <a:spLocks/>
          </p:cNvSpPr>
          <p:nvPr/>
        </p:nvSpPr>
        <p:spPr>
          <a:xfrm>
            <a:off x="306581" y="260138"/>
            <a:ext cx="1236047" cy="1128953"/>
          </a:xfrm>
          <a:prstGeom prst="rect">
            <a:avLst/>
          </a:prstGeom>
          <a:blipFill dpi="0" rotWithShape="1">
            <a:blip r:embed="rId3"/>
            <a:srcRect/>
            <a:stretch>
              <a:fillRect t="-1" b="-49704"/>
            </a:stretch>
          </a:blip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56" name="Group 55">
            <a:extLst>
              <a:ext uri="{FF2B5EF4-FFF2-40B4-BE49-F238E27FC236}">
                <a16:creationId xmlns:a16="http://schemas.microsoft.com/office/drawing/2014/main" id="{4DC3AD3D-DF7C-430B-596C-3DBD6538BAB9}"/>
              </a:ext>
            </a:extLst>
          </p:cNvPr>
          <p:cNvGrpSpPr>
            <a:grpSpLocks/>
          </p:cNvGrpSpPr>
          <p:nvPr/>
        </p:nvGrpSpPr>
        <p:grpSpPr>
          <a:xfrm>
            <a:off x="129654" y="1482090"/>
            <a:ext cx="2065021" cy="184453"/>
            <a:chOff x="311909" y="1900025"/>
            <a:chExt cx="2011608" cy="199824"/>
          </a:xfrm>
        </p:grpSpPr>
        <p:pic>
          <p:nvPicPr>
            <p:cNvPr id="12" name="Picture 11">
              <a:extLst>
                <a:ext uri="{FF2B5EF4-FFF2-40B4-BE49-F238E27FC236}">
                  <a16:creationId xmlns:a16="http://schemas.microsoft.com/office/drawing/2014/main" id="{EA394F36-6509-BF65-5865-68CF5E7E9615}"/>
                </a:ext>
              </a:extLst>
            </p:cNvPr>
            <p:cNvPicPr preferRelativeResize="0">
              <a:picLocks/>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8222" y1="28516" x2="48222" y2="28516"/>
                          <a14:foregroundMark x1="71889" y1="50000" x2="71889" y2="50000"/>
                          <a14:foregroundMark x1="56667" y1="75000" x2="56667" y2="75000"/>
                          <a14:foregroundMark x1="22667" y1="49023" x2="22667" y2="49023"/>
                        </a14:backgroundRemoval>
                      </a14:imgEffect>
                    </a14:imgLayer>
                  </a14:imgProps>
                </a:ext>
                <a:ext uri="{28A0092B-C50C-407E-A947-70E740481C1C}">
                  <a14:useLocalDpi xmlns:a14="http://schemas.microsoft.com/office/drawing/2010/main" val="0"/>
                </a:ext>
              </a:extLst>
            </a:blip>
            <a:srcRect l="20869" t="15193" r="20419" b="15531"/>
            <a:stretch/>
          </p:blipFill>
          <p:spPr>
            <a:xfrm>
              <a:off x="311909" y="1920668"/>
              <a:ext cx="182987" cy="147504"/>
            </a:xfrm>
            <a:prstGeom prst="rect">
              <a:avLst/>
            </a:prstGeom>
          </p:spPr>
        </p:pic>
        <p:sp>
          <p:nvSpPr>
            <p:cNvPr id="14" name="Rectangle 13">
              <a:extLst>
                <a:ext uri="{FF2B5EF4-FFF2-40B4-BE49-F238E27FC236}">
                  <a16:creationId xmlns:a16="http://schemas.microsoft.com/office/drawing/2014/main" id="{48DB2620-02F6-3B61-6286-1E2C30883FE6}"/>
                </a:ext>
              </a:extLst>
            </p:cNvPr>
            <p:cNvSpPr>
              <a:spLocks/>
            </p:cNvSpPr>
            <p:nvPr/>
          </p:nvSpPr>
          <p:spPr>
            <a:xfrm>
              <a:off x="621721" y="1900025"/>
              <a:ext cx="1701796"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phantrieu580@gmail.com</a:t>
              </a:r>
            </a:p>
          </p:txBody>
        </p:sp>
      </p:grpSp>
      <p:grpSp>
        <p:nvGrpSpPr>
          <p:cNvPr id="41" name="Group 40">
            <a:extLst>
              <a:ext uri="{FF2B5EF4-FFF2-40B4-BE49-F238E27FC236}">
                <a16:creationId xmlns:a16="http://schemas.microsoft.com/office/drawing/2014/main" id="{1177FF7D-AAED-625B-597C-1A9D09680525}"/>
              </a:ext>
            </a:extLst>
          </p:cNvPr>
          <p:cNvGrpSpPr>
            <a:grpSpLocks/>
          </p:cNvGrpSpPr>
          <p:nvPr/>
        </p:nvGrpSpPr>
        <p:grpSpPr>
          <a:xfrm>
            <a:off x="125286" y="1976797"/>
            <a:ext cx="2103120" cy="195158"/>
            <a:chOff x="287386" y="2260929"/>
            <a:chExt cx="2450008" cy="211420"/>
          </a:xfrm>
        </p:grpSpPr>
        <p:pic>
          <p:nvPicPr>
            <p:cNvPr id="9" name="Picture 8">
              <a:extLst>
                <a:ext uri="{FF2B5EF4-FFF2-40B4-BE49-F238E27FC236}">
                  <a16:creationId xmlns:a16="http://schemas.microsoft.com/office/drawing/2014/main" id="{4F434EBD-5F5C-68AC-8F20-C3F72DD9910B}"/>
                </a:ext>
              </a:extLst>
            </p:cNvPr>
            <p:cNvPicPr>
              <a:picLocks noChangeAspect="1"/>
            </p:cNvPicPr>
            <p:nvPr/>
          </p:nvPicPr>
          <p:blipFill rotWithShape="1">
            <a:blip r:embed="rId6">
              <a:extLst>
                <a:ext uri="{28A0092B-C50C-407E-A947-70E740481C1C}">
                  <a14:useLocalDpi xmlns:a14="http://schemas.microsoft.com/office/drawing/2010/main" val="0"/>
                </a:ext>
              </a:extLst>
            </a:blip>
            <a:srcRect l="18009" r="16306" b="283"/>
            <a:stretch/>
          </p:blipFill>
          <p:spPr>
            <a:xfrm>
              <a:off x="287386" y="2260929"/>
              <a:ext cx="269744" cy="211420"/>
            </a:xfrm>
            <a:prstGeom prst="rect">
              <a:avLst/>
            </a:prstGeom>
          </p:spPr>
        </p:pic>
        <p:sp>
          <p:nvSpPr>
            <p:cNvPr id="16" name="Rectangle 15">
              <a:extLst>
                <a:ext uri="{FF2B5EF4-FFF2-40B4-BE49-F238E27FC236}">
                  <a16:creationId xmlns:a16="http://schemas.microsoft.com/office/drawing/2014/main" id="{06CABB01-341C-BEA6-27E1-6AE2E9B31D4B}"/>
                </a:ext>
              </a:extLst>
            </p:cNvPr>
            <p:cNvSpPr>
              <a:spLocks/>
            </p:cNvSpPr>
            <p:nvPr/>
          </p:nvSpPr>
          <p:spPr>
            <a:xfrm>
              <a:off x="644946" y="2262490"/>
              <a:ext cx="2092448"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noProof="1">
                  <a:solidFill>
                    <a:srgbClr val="0000FF"/>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https://github.com/TrieuPhanNgoc</a:t>
              </a:r>
              <a:r>
                <a:rPr lang="en-US" sz="831" b="0" noProof="1">
                  <a:solidFill>
                    <a:schemeClr val="tx1"/>
                  </a:solidFill>
                  <a:latin typeface="Arial" panose="020B0604020202020204" pitchFamily="34" charset="0"/>
                  <a:cs typeface="Arial" panose="020B0604020202020204" pitchFamily="34" charset="0"/>
                </a:rPr>
                <a:t> </a:t>
              </a:r>
              <a:endParaRPr lang="en-US" sz="831" noProof="1">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CFDDE4C7-19F9-7863-EF04-B82F68798FAE}"/>
              </a:ext>
            </a:extLst>
          </p:cNvPr>
          <p:cNvGrpSpPr>
            <a:grpSpLocks/>
          </p:cNvGrpSpPr>
          <p:nvPr/>
        </p:nvGrpSpPr>
        <p:grpSpPr>
          <a:xfrm>
            <a:off x="125287" y="1710170"/>
            <a:ext cx="2004696" cy="191457"/>
            <a:chOff x="307177" y="2228943"/>
            <a:chExt cx="1719151" cy="207409"/>
          </a:xfrm>
        </p:grpSpPr>
        <p:pic>
          <p:nvPicPr>
            <p:cNvPr id="36" name="Picture 35">
              <a:extLst>
                <a:ext uri="{FF2B5EF4-FFF2-40B4-BE49-F238E27FC236}">
                  <a16:creationId xmlns:a16="http://schemas.microsoft.com/office/drawing/2014/main" id="{851DB5BD-1BA4-035C-1EF2-8CD36BFCF2E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35" b="98804" l="2500" r="96196">
                          <a14:foregroundMark x1="33587" y1="41196" x2="33587" y2="41196"/>
                          <a14:foregroundMark x1="42935" y1="31413" x2="42935" y2="31413"/>
                          <a14:foregroundMark x1="30543" y1="37174" x2="34348" y2="49022"/>
                          <a14:foregroundMark x1="32609" y1="29130" x2="37065" y2="54348"/>
                          <a14:foregroundMark x1="37065" y1="54348" x2="53261" y2="72283"/>
                          <a14:foregroundMark x1="56630" y1="67391" x2="55326" y2="78261"/>
                          <a14:foregroundMark x1="58913" y1="78913" x2="60435" y2="82065"/>
                          <a14:foregroundMark x1="66630" y1="67283" x2="68152" y2="70978"/>
                          <a14:foregroundMark x1="67500" y1="70435" x2="65435" y2="67935"/>
                          <a14:foregroundMark x1="62826" y1="62500" x2="69565" y2="73804"/>
                          <a14:foregroundMark x1="43152" y1="24022" x2="47826" y2="35870"/>
                          <a14:foregroundMark x1="73152" y1="77174" x2="60435" y2="64565"/>
                          <a14:foregroundMark x1="60435" y1="64565" x2="74674" y2="76957"/>
                          <a14:foregroundMark x1="60217" y1="62935" x2="64348" y2="60109"/>
                          <a14:foregroundMark x1="39457" y1="25761" x2="43152" y2="23696"/>
                          <a14:foregroundMark x1="39783" y1="16413" x2="37500" y2="23370"/>
                          <a14:foregroundMark x1="14783" y1="16957" x2="34130" y2="6413"/>
                          <a14:foregroundMark x1="14022" y1="19022" x2="2500" y2="40435"/>
                          <a14:foregroundMark x1="2500" y1="40435" x2="3913" y2="52174"/>
                          <a14:foregroundMark x1="5435" y1="62174" x2="15435" y2="82065"/>
                          <a14:foregroundMark x1="23478" y1="89891" x2="47174" y2="95652"/>
                          <a14:foregroundMark x1="47174" y1="95652" x2="65870" y2="92500"/>
                          <a14:foregroundMark x1="65870" y1="92500" x2="82174" y2="83478"/>
                          <a14:foregroundMark x1="82174" y1="83478" x2="92174" y2="68696"/>
                          <a14:foregroundMark x1="92174" y1="68696" x2="96630" y2="46739"/>
                          <a14:foregroundMark x1="96630" y1="46739" x2="87609" y2="24457"/>
                          <a14:foregroundMark x1="87609" y1="24457" x2="73043" y2="10543"/>
                          <a14:foregroundMark x1="73043" y1="10543" x2="53370" y2="2935"/>
                          <a14:foregroundMark x1="53370" y1="2935" x2="33587" y2="5543"/>
                          <a14:foregroundMark x1="93043" y1="28043" x2="96413" y2="53913"/>
                          <a14:foregroundMark x1="38261" y1="95217" x2="53261" y2="94457"/>
                          <a14:foregroundMark x1="50870" y1="98804" x2="48043" y2="97283"/>
                        </a14:backgroundRemoval>
                      </a14:imgEffect>
                    </a14:imgLayer>
                  </a14:imgProps>
                </a:ext>
                <a:ext uri="{28A0092B-C50C-407E-A947-70E740481C1C}">
                  <a14:useLocalDpi xmlns:a14="http://schemas.microsoft.com/office/drawing/2010/main" val="0"/>
                </a:ext>
              </a:extLst>
            </a:blip>
            <a:stretch>
              <a:fillRect/>
            </a:stretch>
          </p:blipFill>
          <p:spPr>
            <a:xfrm>
              <a:off x="307177" y="2228943"/>
              <a:ext cx="155471" cy="189885"/>
            </a:xfrm>
            <a:prstGeom prst="rect">
              <a:avLst/>
            </a:prstGeom>
          </p:spPr>
        </p:pic>
        <p:sp>
          <p:nvSpPr>
            <p:cNvPr id="45" name="Rectangle 44">
              <a:extLst>
                <a:ext uri="{FF2B5EF4-FFF2-40B4-BE49-F238E27FC236}">
                  <a16:creationId xmlns:a16="http://schemas.microsoft.com/office/drawing/2014/main" id="{75E8AC55-0B53-D859-D704-82315C20B18F}"/>
                </a:ext>
              </a:extLst>
            </p:cNvPr>
            <p:cNvSpPr>
              <a:spLocks/>
            </p:cNvSpPr>
            <p:nvPr/>
          </p:nvSpPr>
          <p:spPr>
            <a:xfrm>
              <a:off x="570247" y="2236528"/>
              <a:ext cx="1456081" cy="19982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a:r>
                <a:rPr lang="en-US" sz="831" b="0" dirty="0">
                  <a:solidFill>
                    <a:schemeClr val="tx1"/>
                  </a:solidFill>
                  <a:latin typeface="Arial" panose="020B0604020202020204" pitchFamily="34" charset="0"/>
                  <a:cs typeface="Arial" panose="020B0604020202020204" pitchFamily="34" charset="0"/>
                </a:rPr>
                <a:t>0974 210 249</a:t>
              </a:r>
            </a:p>
          </p:txBody>
        </p:sp>
      </p:grpSp>
      <p:grpSp>
        <p:nvGrpSpPr>
          <p:cNvPr id="61" name="Group 60">
            <a:extLst>
              <a:ext uri="{FF2B5EF4-FFF2-40B4-BE49-F238E27FC236}">
                <a16:creationId xmlns:a16="http://schemas.microsoft.com/office/drawing/2014/main" id="{CD0DB6BC-B9B7-EC6D-3762-66A4A04EA169}"/>
              </a:ext>
            </a:extLst>
          </p:cNvPr>
          <p:cNvGrpSpPr>
            <a:grpSpLocks/>
          </p:cNvGrpSpPr>
          <p:nvPr/>
        </p:nvGrpSpPr>
        <p:grpSpPr>
          <a:xfrm>
            <a:off x="119980" y="2222602"/>
            <a:ext cx="2103120" cy="312308"/>
            <a:chOff x="301429" y="2832651"/>
            <a:chExt cx="2394563" cy="338333"/>
          </a:xfrm>
        </p:grpSpPr>
        <p:pic>
          <p:nvPicPr>
            <p:cNvPr id="26" name="Picture 25">
              <a:extLst>
                <a:ext uri="{FF2B5EF4-FFF2-40B4-BE49-F238E27FC236}">
                  <a16:creationId xmlns:a16="http://schemas.microsoft.com/office/drawing/2014/main" id="{3E57D8A0-52B1-8BB4-5BFA-0E1A10D2F1E5}"/>
                </a:ext>
              </a:extLst>
            </p:cNvPr>
            <p:cNvPicPr>
              <a:picLocks noChangeAspect="1"/>
            </p:cNvPicPr>
            <p:nvPr/>
          </p:nvPicPr>
          <p:blipFill>
            <a:blip r:embed="rId10">
              <a:biLevel thresh="75000"/>
              <a:extLst>
                <a:ext uri="{28A0092B-C50C-407E-A947-70E740481C1C}">
                  <a14:useLocalDpi xmlns:a14="http://schemas.microsoft.com/office/drawing/2010/main" val="0"/>
                </a:ext>
              </a:extLst>
            </a:blip>
            <a:stretch>
              <a:fillRect/>
            </a:stretch>
          </p:blipFill>
          <p:spPr>
            <a:xfrm>
              <a:off x="301429" y="2874019"/>
              <a:ext cx="256600" cy="256600"/>
            </a:xfrm>
            <a:prstGeom prst="rect">
              <a:avLst/>
            </a:prstGeom>
          </p:spPr>
        </p:pic>
        <p:sp>
          <p:nvSpPr>
            <p:cNvPr id="57" name="Rectangle 56">
              <a:extLst>
                <a:ext uri="{FF2B5EF4-FFF2-40B4-BE49-F238E27FC236}">
                  <a16:creationId xmlns:a16="http://schemas.microsoft.com/office/drawing/2014/main" id="{747541F1-D63C-BB80-E87D-A3BA8BFBE1F2}"/>
                </a:ext>
              </a:extLst>
            </p:cNvPr>
            <p:cNvSpPr>
              <a:spLocks/>
            </p:cNvSpPr>
            <p:nvPr/>
          </p:nvSpPr>
          <p:spPr>
            <a:xfrm>
              <a:off x="651665" y="2832651"/>
              <a:ext cx="2044327" cy="338333"/>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28025" tIns="28025" rIns="28025" bIns="28025" numCol="1" spcCol="38100" rtlCol="0" anchor="ctr">
              <a:spAutoFit/>
            </a:bodyPr>
            <a:lstStyle/>
            <a:p>
              <a:pPr algn="l"/>
              <a:r>
                <a:rPr lang="en-US" sz="831" b="0" noProof="1">
                  <a:solidFill>
                    <a:schemeClr val="tx1"/>
                  </a:solidFill>
                  <a:latin typeface="Arial" panose="020B0604020202020204" pitchFamily="34" charset="0"/>
                  <a:cs typeface="Arial" panose="020B0604020202020204" pitchFamily="34" charset="0"/>
                  <a:hlinkClick r:id="rId11"/>
                </a:rPr>
                <a:t>https://www.linkedin.com/in/phan-trieu-5688b715b</a:t>
              </a:r>
              <a:r>
                <a:rPr lang="en-US" sz="831" b="0" noProof="1">
                  <a:solidFill>
                    <a:srgbClr val="0000FF"/>
                  </a:solidFill>
                  <a:latin typeface="Arial" panose="020B0604020202020204" pitchFamily="34" charset="0"/>
                  <a:cs typeface="Arial" panose="020B0604020202020204" pitchFamily="34" charset="0"/>
                  <a:hlinkClick r:id="rId11"/>
                </a:rPr>
                <a:t>/</a:t>
              </a:r>
              <a:r>
                <a:rPr lang="en-US" sz="831" b="0" noProof="1">
                  <a:solidFill>
                    <a:srgbClr val="0000FF"/>
                  </a:solidFill>
                  <a:latin typeface="Arial" panose="020B0604020202020204" pitchFamily="34" charset="0"/>
                  <a:cs typeface="Arial" panose="020B0604020202020204" pitchFamily="34" charset="0"/>
                </a:rPr>
                <a:t> </a:t>
              </a:r>
              <a:endParaRPr lang="en-US" sz="831" b="0" noProof="1">
                <a:latin typeface="Arial" panose="020B0604020202020204" pitchFamily="34" charset="0"/>
                <a:cs typeface="Arial" panose="020B0604020202020204" pitchFamily="34" charset="0"/>
              </a:endParaRPr>
            </a:p>
          </p:txBody>
        </p:sp>
      </p:grpSp>
      <p:sp>
        <p:nvSpPr>
          <p:cNvPr id="83" name="Rectangle 82">
            <a:extLst>
              <a:ext uri="{FF2B5EF4-FFF2-40B4-BE49-F238E27FC236}">
                <a16:creationId xmlns:a16="http://schemas.microsoft.com/office/drawing/2014/main" id="{9C11B47F-A02D-A5E6-FF33-45A51B39608E}"/>
              </a:ext>
            </a:extLst>
          </p:cNvPr>
          <p:cNvSpPr/>
          <p:nvPr/>
        </p:nvSpPr>
        <p:spPr>
          <a:xfrm>
            <a:off x="-535329" y="-193224"/>
            <a:ext cx="7928658" cy="411514"/>
          </a:xfrm>
          <a:prstGeom prst="rect">
            <a:avLst/>
          </a:prstGeom>
          <a:solidFill>
            <a:schemeClr val="tx1"/>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defTabSz="556127"/>
            <a:endParaRPr lang="en-US" sz="2031" b="0" dirty="0">
              <a:solidFill>
                <a:srgbClr val="FFFFFF"/>
              </a:solidFill>
              <a:latin typeface="Arial" panose="020B0604020202020204" pitchFamily="34" charset="0"/>
              <a:ea typeface="+mn-ea"/>
              <a:cs typeface="Arial" panose="020B0604020202020204" pitchFamily="34" charset="0"/>
              <a:sym typeface="Helvetica Neue Medium"/>
            </a:endParaRPr>
          </a:p>
        </p:txBody>
      </p:sp>
      <p:grpSp>
        <p:nvGrpSpPr>
          <p:cNvPr id="40" name="Group 39">
            <a:extLst>
              <a:ext uri="{FF2B5EF4-FFF2-40B4-BE49-F238E27FC236}">
                <a16:creationId xmlns:a16="http://schemas.microsoft.com/office/drawing/2014/main" id="{94D556EE-775B-D6E9-B687-4EFD36A95C7F}"/>
              </a:ext>
            </a:extLst>
          </p:cNvPr>
          <p:cNvGrpSpPr/>
          <p:nvPr/>
        </p:nvGrpSpPr>
        <p:grpSpPr>
          <a:xfrm>
            <a:off x="2537566" y="3557712"/>
            <a:ext cx="4210891" cy="1845769"/>
            <a:chOff x="2560320" y="3260409"/>
            <a:chExt cx="4170206" cy="1716268"/>
          </a:xfrm>
        </p:grpSpPr>
        <p:sp>
          <p:nvSpPr>
            <p:cNvPr id="31" name="EDUCATION"/>
            <p:cNvSpPr txBox="1"/>
            <p:nvPr/>
          </p:nvSpPr>
          <p:spPr>
            <a:xfrm>
              <a:off x="2560320" y="3260409"/>
              <a:ext cx="1184559"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Education</a:t>
              </a:r>
            </a:p>
          </p:txBody>
        </p:sp>
        <p:cxnSp>
          <p:nvCxnSpPr>
            <p:cNvPr id="107" name="Straight Connector 106">
              <a:extLst>
                <a:ext uri="{FF2B5EF4-FFF2-40B4-BE49-F238E27FC236}">
                  <a16:creationId xmlns:a16="http://schemas.microsoft.com/office/drawing/2014/main" id="{1143A604-D592-4ACB-8BF1-D302E148AB7E}"/>
                </a:ext>
              </a:extLst>
            </p:cNvPr>
            <p:cNvCxnSpPr>
              <a:cxnSpLocks/>
            </p:cNvCxnSpPr>
            <p:nvPr/>
          </p:nvCxnSpPr>
          <p:spPr>
            <a:xfrm>
              <a:off x="2560320" y="3520465"/>
              <a:ext cx="4160520" cy="0"/>
            </a:xfrm>
            <a:prstGeom prst="line">
              <a:avLst/>
            </a:prstGeom>
            <a:ln w="12700">
              <a:solidFill>
                <a:schemeClr val="tx1"/>
              </a:solidFill>
              <a:miter lim="400000"/>
            </a:ln>
          </p:spPr>
        </p:cxnSp>
        <p:sp>
          <p:nvSpPr>
            <p:cNvPr id="15" name="Rectangle 14">
              <a:extLst>
                <a:ext uri="{FF2B5EF4-FFF2-40B4-BE49-F238E27FC236}">
                  <a16:creationId xmlns:a16="http://schemas.microsoft.com/office/drawing/2014/main" id="{0B226A2B-5E7A-B75F-9959-4C19BC72B121}"/>
                </a:ext>
              </a:extLst>
            </p:cNvPr>
            <p:cNvSpPr/>
            <p:nvPr/>
          </p:nvSpPr>
          <p:spPr>
            <a:xfrm>
              <a:off x="2564926" y="3556666"/>
              <a:ext cx="4165600" cy="1420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noAutofit/>
            </a:bodyPr>
            <a:lstStyle/>
            <a:p>
              <a:pPr algn="just" defTabSz="546603">
                <a:tabLst>
                  <a:tab pos="3032125"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B.S in Electronics and Telecommunication	09/2017- 06/2022</a:t>
              </a:r>
            </a:p>
            <a:p>
              <a:pPr algn="just" defTabSz="556127">
                <a:lnSpc>
                  <a:spcPct val="120000"/>
                </a:lnSpc>
              </a:pPr>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 Nang University of Science and Technology (DUT)</a:t>
              </a:r>
            </a:p>
            <a:p>
              <a:pPr algn="just">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Capstone</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Industrial Zone Environment Monitoring and Controlling System</a:t>
              </a:r>
              <a:endPar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Coursework</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Information Network System, C/C++ Programming Languages, Probabilistic,  Computer Architecture, Semiconductor Devices, Circuit Analysis</a:t>
              </a:r>
            </a:p>
            <a:p>
              <a:pPr algn="just" defTabSz="556127">
                <a:lnSpc>
                  <a:spcPct val="120000"/>
                </a:lnSpc>
              </a:pP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Projects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Swift Birds Monitoring System (Sensor, MQTT, Node-red, Python, C/C++, ESP8266)</a:t>
              </a:r>
            </a:p>
            <a:p>
              <a:pPr marL="171450"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Water Level Monitoring System (STM32F4, C/C++, ultrasonic sensor)</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 ALU 8-bit (FPGA, VHDL)</a:t>
              </a:r>
            </a:p>
            <a:p>
              <a:pPr marL="171450" lvl="8" indent="-171450"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Robot Controller (Arduino, C++)</a:t>
              </a:r>
            </a:p>
          </p:txBody>
        </p:sp>
      </p:grpSp>
      <p:grpSp>
        <p:nvGrpSpPr>
          <p:cNvPr id="21" name="Group 20">
            <a:extLst>
              <a:ext uri="{FF2B5EF4-FFF2-40B4-BE49-F238E27FC236}">
                <a16:creationId xmlns:a16="http://schemas.microsoft.com/office/drawing/2014/main" id="{D56CC4FE-636E-9B17-734B-038F586BA9C6}"/>
              </a:ext>
            </a:extLst>
          </p:cNvPr>
          <p:cNvGrpSpPr/>
          <p:nvPr/>
        </p:nvGrpSpPr>
        <p:grpSpPr>
          <a:xfrm>
            <a:off x="2536072" y="1433637"/>
            <a:ext cx="4235139" cy="2139752"/>
            <a:chOff x="2560319" y="1368745"/>
            <a:chExt cx="4235139" cy="2139752"/>
          </a:xfrm>
        </p:grpSpPr>
        <p:sp>
          <p:nvSpPr>
            <p:cNvPr id="30" name="EXPERIENCE"/>
            <p:cNvSpPr txBox="1"/>
            <p:nvPr/>
          </p:nvSpPr>
          <p:spPr>
            <a:xfrm>
              <a:off x="2560320" y="1368745"/>
              <a:ext cx="1255832" cy="26398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oAutofit/>
            </a:bodyPr>
            <a:lstStyle>
              <a:lvl1pPr algn="l">
                <a:defRPr sz="1700">
                  <a:latin typeface="Calibri"/>
                  <a:ea typeface="Calibri"/>
                  <a:cs typeface="Calibri"/>
                  <a:sym typeface="Calibri"/>
                </a:defRPr>
              </a:lvl1pPr>
            </a:lstStyle>
            <a:p>
              <a:pPr algn="just"/>
              <a:r>
                <a:rPr lang="en-US" sz="1400" dirty="0">
                  <a:latin typeface="Arial" panose="020B0604020202020204" pitchFamily="34" charset="0"/>
                  <a:cs typeface="Arial" panose="020B0604020202020204" pitchFamily="34" charset="0"/>
                </a:rPr>
                <a:t>Experience</a:t>
              </a:r>
            </a:p>
          </p:txBody>
        </p:sp>
        <p:cxnSp>
          <p:nvCxnSpPr>
            <p:cNvPr id="4" name="Straight Connector 3">
              <a:extLst>
                <a:ext uri="{FF2B5EF4-FFF2-40B4-BE49-F238E27FC236}">
                  <a16:creationId xmlns:a16="http://schemas.microsoft.com/office/drawing/2014/main" id="{B85D8200-C172-4A64-81AB-F183FDF0B8D1}"/>
                </a:ext>
              </a:extLst>
            </p:cNvPr>
            <p:cNvCxnSpPr>
              <a:cxnSpLocks/>
            </p:cNvCxnSpPr>
            <p:nvPr/>
          </p:nvCxnSpPr>
          <p:spPr>
            <a:xfrm>
              <a:off x="2560319" y="1645920"/>
              <a:ext cx="4160520" cy="0"/>
            </a:xfrm>
            <a:prstGeom prst="line">
              <a:avLst/>
            </a:prstGeom>
            <a:ln w="12700">
              <a:solidFill>
                <a:schemeClr val="tx1"/>
              </a:solidFill>
              <a:miter lim="400000"/>
            </a:ln>
          </p:spPr>
        </p:cxnSp>
        <p:sp>
          <p:nvSpPr>
            <p:cNvPr id="43" name="Rectangle 42">
              <a:extLst>
                <a:ext uri="{FF2B5EF4-FFF2-40B4-BE49-F238E27FC236}">
                  <a16:creationId xmlns:a16="http://schemas.microsoft.com/office/drawing/2014/main" id="{153E7B06-E7E8-523D-BE3E-818E85C2636A}"/>
                </a:ext>
              </a:extLst>
            </p:cNvPr>
            <p:cNvSpPr/>
            <p:nvPr/>
          </p:nvSpPr>
          <p:spPr>
            <a:xfrm>
              <a:off x="2589218" y="1640506"/>
              <a:ext cx="4206240" cy="18679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l" defTabSz="556127">
                <a:tabLst>
                  <a:tab pos="3027363" algn="l"/>
                </a:tabLst>
              </a:pPr>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Automotive Software Developer	06/2021 – Present</a:t>
              </a:r>
            </a:p>
            <a:p>
              <a:pPr algn="just" defTabSz="556127"/>
              <a:r>
                <a:rPr lang="en-US" sz="90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FPT Software – Da Nang</a:t>
              </a:r>
            </a:p>
            <a:p>
              <a:pPr algn="just" defTabSz="556127">
                <a:lnSpc>
                  <a:spcPct val="120000"/>
                </a:lnSpc>
              </a:pP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Developed the</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monitoring and control system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for</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electric car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and tractor</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using unit socket network technologies </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communicate </a:t>
              </a:r>
              <a:r>
                <a:rPr lang="vi-VN"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between</a:t>
              </a:r>
              <a:r>
                <a:rPr lang="en-GB"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i="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different electronic control units (ECUs) and processes, and using various signals to control the tractor's behavior.</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Designed and Implemented the </a:t>
              </a:r>
              <a:r>
                <a:rPr lang="en-US" sz="800" b="0" dirty="0">
                  <a:effectLst/>
                  <a:latin typeface="Helvetica Neue" panose="02000503000000020004" pitchFamily="2" charset="0"/>
                </a:rPr>
                <a:t>asynchronous</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methods for communicating between physical devices by using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CAN bus protocol</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with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Boost Asia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library in </a:t>
              </a:r>
              <a:r>
                <a:rPr lang="en-US" sz="831"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 Kernel (C/C++)</a:t>
              </a:r>
              <a:endPar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Constructing OSI Model (7 Layers) for network communication in embedded system.</a:t>
              </a:r>
            </a:p>
            <a:p>
              <a:pPr marL="158265" indent="-158265" algn="just" defTabSz="556127">
                <a:lnSpc>
                  <a:spcPct val="120000"/>
                </a:lnSpc>
                <a:buFont typeface="Arial" panose="020B0604020202020204" pitchFamily="34" charset="0"/>
                <a:buChar char="•"/>
              </a:pP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Using IPC/</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RPC</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protocols of network in process of communication between devices</a:t>
              </a:r>
            </a:p>
            <a:p>
              <a:pPr marL="158265" indent="-158265" algn="just" defTabSz="556127">
                <a:lnSpc>
                  <a:spcPct val="120000"/>
                </a:lnSpc>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Created UI using </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Projektor/Qt framework</a:t>
              </a:r>
              <a:r>
                <a:rPr lang="en-GB"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on Linux Kernel</a:t>
              </a:r>
              <a:r>
                <a:rPr lang="vi-VN"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 interact with tractors and cars through exchanging data from UI to CAN-Com/D-bus and vice</a:t>
              </a:r>
            </a:p>
          </p:txBody>
        </p:sp>
      </p:grpSp>
      <p:grpSp>
        <p:nvGrpSpPr>
          <p:cNvPr id="93" name="Group 92">
            <a:extLst>
              <a:ext uri="{FF2B5EF4-FFF2-40B4-BE49-F238E27FC236}">
                <a16:creationId xmlns:a16="http://schemas.microsoft.com/office/drawing/2014/main" id="{349609EA-7A46-4288-0A47-55AEAE54951B}"/>
              </a:ext>
            </a:extLst>
          </p:cNvPr>
          <p:cNvGrpSpPr/>
          <p:nvPr/>
        </p:nvGrpSpPr>
        <p:grpSpPr>
          <a:xfrm>
            <a:off x="2542217" y="5420288"/>
            <a:ext cx="4160520" cy="1351744"/>
            <a:chOff x="304245" y="6803286"/>
            <a:chExt cx="3902174" cy="1588930"/>
          </a:xfrm>
        </p:grpSpPr>
        <p:sp>
          <p:nvSpPr>
            <p:cNvPr id="35" name="SKILLS"/>
            <p:cNvSpPr txBox="1"/>
            <p:nvPr/>
          </p:nvSpPr>
          <p:spPr>
            <a:xfrm>
              <a:off x="305583" y="6803286"/>
              <a:ext cx="490592" cy="31706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Skills</a:t>
              </a:r>
            </a:p>
          </p:txBody>
        </p:sp>
        <p:cxnSp>
          <p:nvCxnSpPr>
            <p:cNvPr id="108" name="Straight Connector 107">
              <a:extLst>
                <a:ext uri="{FF2B5EF4-FFF2-40B4-BE49-F238E27FC236}">
                  <a16:creationId xmlns:a16="http://schemas.microsoft.com/office/drawing/2014/main" id="{BAEE48B2-47E9-449B-BA2A-FE020F9887D6}"/>
                </a:ext>
              </a:extLst>
            </p:cNvPr>
            <p:cNvCxnSpPr>
              <a:cxnSpLocks/>
            </p:cNvCxnSpPr>
            <p:nvPr/>
          </p:nvCxnSpPr>
          <p:spPr>
            <a:xfrm>
              <a:off x="304245" y="7117896"/>
              <a:ext cx="3902174" cy="5256"/>
            </a:xfrm>
            <a:prstGeom prst="line">
              <a:avLst/>
            </a:prstGeom>
            <a:ln w="12700">
              <a:solidFill>
                <a:schemeClr val="tx1"/>
              </a:solidFill>
              <a:miter lim="400000"/>
            </a:ln>
          </p:spPr>
        </p:cxnSp>
        <p:sp>
          <p:nvSpPr>
            <p:cNvPr id="90" name="Rectangle 89">
              <a:extLst>
                <a:ext uri="{FF2B5EF4-FFF2-40B4-BE49-F238E27FC236}">
                  <a16:creationId xmlns:a16="http://schemas.microsoft.com/office/drawing/2014/main" id="{0E5CDF79-2936-C42B-ABFD-028DE9D4DFF8}"/>
                </a:ext>
              </a:extLst>
            </p:cNvPr>
            <p:cNvSpPr>
              <a:spLocks/>
            </p:cNvSpPr>
            <p:nvPr/>
          </p:nvSpPr>
          <p:spPr>
            <a:xfrm>
              <a:off x="307357" y="7147793"/>
              <a:ext cx="1389395" cy="8304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Programming Languages</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Python</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Java Script</a:t>
              </a:r>
            </a:p>
            <a:p>
              <a:pPr marL="158265" lvl="1" indent="-158265" algn="just">
                <a:buFont typeface="Arial" panose="020B0604020202020204" pitchFamily="34" charset="0"/>
                <a:buChar char="•"/>
              </a:pPr>
              <a:r>
                <a:rPr lang="en-US" sz="831"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VBA</a:t>
              </a:r>
            </a:p>
          </p:txBody>
        </p:sp>
        <p:sp>
          <p:nvSpPr>
            <p:cNvPr id="91" name="Rectangle 90">
              <a:extLst>
                <a:ext uri="{FF2B5EF4-FFF2-40B4-BE49-F238E27FC236}">
                  <a16:creationId xmlns:a16="http://schemas.microsoft.com/office/drawing/2014/main" id="{A951B6A8-B963-D442-DF93-69F0D691EC65}"/>
                </a:ext>
              </a:extLst>
            </p:cNvPr>
            <p:cNvSpPr>
              <a:spLocks/>
            </p:cNvSpPr>
            <p:nvPr/>
          </p:nvSpPr>
          <p:spPr>
            <a:xfrm>
              <a:off x="3086147" y="7161203"/>
              <a:ext cx="1029145" cy="1231013"/>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Professional</a:t>
              </a:r>
              <a:endParaRPr lang="en-US" sz="923"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Research</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Self-learning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Problem solving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Communication</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Adaptability</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Presentation</a:t>
              </a:r>
            </a:p>
          </p:txBody>
        </p:sp>
        <p:sp>
          <p:nvSpPr>
            <p:cNvPr id="44" name="Rectangle 43">
              <a:extLst>
                <a:ext uri="{FF2B5EF4-FFF2-40B4-BE49-F238E27FC236}">
                  <a16:creationId xmlns:a16="http://schemas.microsoft.com/office/drawing/2014/main" id="{D72AF9D1-E335-7BB7-AD75-0B5CD8BDD09F}"/>
                </a:ext>
              </a:extLst>
            </p:cNvPr>
            <p:cNvSpPr>
              <a:spLocks/>
            </p:cNvSpPr>
            <p:nvPr/>
          </p:nvSpPr>
          <p:spPr>
            <a:xfrm>
              <a:off x="1726793" y="7154327"/>
              <a:ext cx="1329312" cy="123101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1" indent="0" algn="just"/>
              <a:r>
                <a: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Technical</a:t>
              </a:r>
              <a:endPar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endParaRP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Networking</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Linux</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Docker</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SQLite</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Algorithm</a:t>
              </a:r>
            </a:p>
            <a:p>
              <a:pPr marL="158265" lvl="1" indent="-158265" algn="just">
                <a:buFont typeface="Arial" panose="020B0604020202020204" pitchFamily="34" charset="0"/>
                <a:buChar char="•"/>
              </a:pPr>
              <a:r>
                <a:rPr lang="en-US" sz="923"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VS Code / Git / Qt</a:t>
              </a:r>
            </a:p>
          </p:txBody>
        </p:sp>
      </p:grpSp>
      <p:grpSp>
        <p:nvGrpSpPr>
          <p:cNvPr id="50" name="Group 49">
            <a:extLst>
              <a:ext uri="{FF2B5EF4-FFF2-40B4-BE49-F238E27FC236}">
                <a16:creationId xmlns:a16="http://schemas.microsoft.com/office/drawing/2014/main" id="{30410D22-E977-6610-45C8-475CDC928DC5}"/>
              </a:ext>
            </a:extLst>
          </p:cNvPr>
          <p:cNvGrpSpPr/>
          <p:nvPr/>
        </p:nvGrpSpPr>
        <p:grpSpPr>
          <a:xfrm>
            <a:off x="116115" y="4971893"/>
            <a:ext cx="2251501" cy="1940582"/>
            <a:chOff x="116115" y="4570846"/>
            <a:chExt cx="2301399" cy="1940582"/>
          </a:xfrm>
        </p:grpSpPr>
        <p:sp>
          <p:nvSpPr>
            <p:cNvPr id="10" name="EDUCATION">
              <a:extLst>
                <a:ext uri="{FF2B5EF4-FFF2-40B4-BE49-F238E27FC236}">
                  <a16:creationId xmlns:a16="http://schemas.microsoft.com/office/drawing/2014/main" id="{51018E72-8407-C1DE-B8BF-97A1613CF2B9}"/>
                </a:ext>
              </a:extLst>
            </p:cNvPr>
            <p:cNvSpPr txBox="1"/>
            <p:nvPr/>
          </p:nvSpPr>
          <p:spPr>
            <a:xfrm>
              <a:off x="119981" y="4570846"/>
              <a:ext cx="2050195" cy="272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Career Objectives</a:t>
              </a:r>
            </a:p>
          </p:txBody>
        </p:sp>
        <p:cxnSp>
          <p:nvCxnSpPr>
            <p:cNvPr id="11" name="Straight Connector 10">
              <a:extLst>
                <a:ext uri="{FF2B5EF4-FFF2-40B4-BE49-F238E27FC236}">
                  <a16:creationId xmlns:a16="http://schemas.microsoft.com/office/drawing/2014/main" id="{1F4238F8-CD46-4C80-AAEE-8A0A9BB3611A}"/>
                </a:ext>
              </a:extLst>
            </p:cNvPr>
            <p:cNvCxnSpPr>
              <a:cxnSpLocks/>
            </p:cNvCxnSpPr>
            <p:nvPr/>
          </p:nvCxnSpPr>
          <p:spPr>
            <a:xfrm>
              <a:off x="137160" y="4892040"/>
              <a:ext cx="2194560" cy="0"/>
            </a:xfrm>
            <a:prstGeom prst="line">
              <a:avLst/>
            </a:prstGeom>
            <a:ln w="12700">
              <a:solidFill>
                <a:schemeClr val="tx1"/>
              </a:solidFill>
              <a:miter lim="400000"/>
            </a:ln>
          </p:spPr>
        </p:cxnSp>
        <p:sp>
          <p:nvSpPr>
            <p:cNvPr id="13" name="Rectangle 12">
              <a:extLst>
                <a:ext uri="{FF2B5EF4-FFF2-40B4-BE49-F238E27FC236}">
                  <a16:creationId xmlns:a16="http://schemas.microsoft.com/office/drawing/2014/main" id="{5017BD9B-2595-C450-BB73-401571CFC314}"/>
                </a:ext>
              </a:extLst>
            </p:cNvPr>
            <p:cNvSpPr/>
            <p:nvPr/>
          </p:nvSpPr>
          <p:spPr>
            <a:xfrm>
              <a:off x="116115" y="4931337"/>
              <a:ext cx="2301399" cy="1580091"/>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Become an expert in the field of embedded, network and cloud systems, make significant contributions to the field through innovative research and development projects. </a:t>
              </a:r>
            </a:p>
            <a:p>
              <a:pPr algn="just" defTabSz="556127"/>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I am seeking a challenging and rewarding career in research and development, where I can apply my technical knowledge and problem-solving skills to develop cutting-edge technologies that address real-world problems.</a:t>
              </a:r>
            </a:p>
          </p:txBody>
        </p:sp>
      </p:grpSp>
      <p:grpSp>
        <p:nvGrpSpPr>
          <p:cNvPr id="39" name="Group 38">
            <a:extLst>
              <a:ext uri="{FF2B5EF4-FFF2-40B4-BE49-F238E27FC236}">
                <a16:creationId xmlns:a16="http://schemas.microsoft.com/office/drawing/2014/main" id="{7700BCFE-1E64-1948-8B6E-3E85D64CCA0A}"/>
              </a:ext>
            </a:extLst>
          </p:cNvPr>
          <p:cNvGrpSpPr/>
          <p:nvPr/>
        </p:nvGrpSpPr>
        <p:grpSpPr>
          <a:xfrm>
            <a:off x="130090" y="8134644"/>
            <a:ext cx="2209546" cy="560857"/>
            <a:chOff x="331299" y="6025728"/>
            <a:chExt cx="2064656" cy="544922"/>
          </a:xfrm>
        </p:grpSpPr>
        <p:sp>
          <p:nvSpPr>
            <p:cNvPr id="20" name="Rectangle 19">
              <a:extLst>
                <a:ext uri="{FF2B5EF4-FFF2-40B4-BE49-F238E27FC236}">
                  <a16:creationId xmlns:a16="http://schemas.microsoft.com/office/drawing/2014/main" id="{C76985FD-1BDB-2413-54BA-AD9BDFDFB3FB}"/>
                </a:ext>
              </a:extLst>
            </p:cNvPr>
            <p:cNvSpPr/>
            <p:nvPr/>
          </p:nvSpPr>
          <p:spPr>
            <a:xfrm>
              <a:off x="337624" y="6381096"/>
              <a:ext cx="2058331" cy="189554"/>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lvl="2" indent="0" algn="just"/>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English: Professional Working Proficiency</a:t>
              </a:r>
            </a:p>
          </p:txBody>
        </p:sp>
        <p:grpSp>
          <p:nvGrpSpPr>
            <p:cNvPr id="34" name="Group 33">
              <a:extLst>
                <a:ext uri="{FF2B5EF4-FFF2-40B4-BE49-F238E27FC236}">
                  <a16:creationId xmlns:a16="http://schemas.microsoft.com/office/drawing/2014/main" id="{5193BBBC-5B78-ADAF-4E47-91DF7A53C764}"/>
                </a:ext>
              </a:extLst>
            </p:cNvPr>
            <p:cNvGrpSpPr/>
            <p:nvPr/>
          </p:nvGrpSpPr>
          <p:grpSpPr>
            <a:xfrm>
              <a:off x="331299" y="6025728"/>
              <a:ext cx="2023916" cy="310947"/>
              <a:chOff x="305583" y="4612969"/>
              <a:chExt cx="2023916" cy="310947"/>
            </a:xfrm>
          </p:grpSpPr>
          <p:sp>
            <p:nvSpPr>
              <p:cNvPr id="37" name="EDUCATION">
                <a:extLst>
                  <a:ext uri="{FF2B5EF4-FFF2-40B4-BE49-F238E27FC236}">
                    <a16:creationId xmlns:a16="http://schemas.microsoft.com/office/drawing/2014/main" id="{CF2B140D-F15E-969A-D9C4-2E011A358A68}"/>
                  </a:ext>
                </a:extLst>
              </p:cNvPr>
              <p:cNvSpPr txBox="1"/>
              <p:nvPr/>
            </p:nvSpPr>
            <p:spPr>
              <a:xfrm>
                <a:off x="305583" y="4612969"/>
                <a:ext cx="931387" cy="26206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400" dirty="0">
                    <a:latin typeface="Arial" panose="020B0604020202020204" pitchFamily="34" charset="0"/>
                    <a:cs typeface="Arial" panose="020B0604020202020204" pitchFamily="34" charset="0"/>
                  </a:rPr>
                  <a:t>Language</a:t>
                </a:r>
              </a:p>
            </p:txBody>
          </p:sp>
          <p:cxnSp>
            <p:nvCxnSpPr>
              <p:cNvPr id="38" name="Straight Connector 37">
                <a:extLst>
                  <a:ext uri="{FF2B5EF4-FFF2-40B4-BE49-F238E27FC236}">
                    <a16:creationId xmlns:a16="http://schemas.microsoft.com/office/drawing/2014/main" id="{D4A82E06-FB24-3204-2159-061CE2C71610}"/>
                  </a:ext>
                </a:extLst>
              </p:cNvPr>
              <p:cNvCxnSpPr>
                <a:cxnSpLocks/>
              </p:cNvCxnSpPr>
              <p:nvPr/>
            </p:nvCxnSpPr>
            <p:spPr>
              <a:xfrm>
                <a:off x="331299" y="4923916"/>
                <a:ext cx="1998200" cy="0"/>
              </a:xfrm>
              <a:prstGeom prst="line">
                <a:avLst/>
              </a:prstGeom>
              <a:ln w="12700">
                <a:solidFill>
                  <a:schemeClr val="tx1"/>
                </a:solidFill>
                <a:miter lim="400000"/>
              </a:ln>
            </p:spPr>
          </p:cxnSp>
        </p:grpSp>
      </p:grpSp>
      <p:grpSp>
        <p:nvGrpSpPr>
          <p:cNvPr id="46" name="Group 45">
            <a:extLst>
              <a:ext uri="{FF2B5EF4-FFF2-40B4-BE49-F238E27FC236}">
                <a16:creationId xmlns:a16="http://schemas.microsoft.com/office/drawing/2014/main" id="{9BFBB031-673B-519D-1844-3C96F55D479B}"/>
              </a:ext>
            </a:extLst>
          </p:cNvPr>
          <p:cNvGrpSpPr/>
          <p:nvPr/>
        </p:nvGrpSpPr>
        <p:grpSpPr>
          <a:xfrm>
            <a:off x="2554620" y="7791760"/>
            <a:ext cx="4177508" cy="1224861"/>
            <a:chOff x="299123" y="6030648"/>
            <a:chExt cx="2291732" cy="1326934"/>
          </a:xfrm>
        </p:grpSpPr>
        <p:sp>
          <p:nvSpPr>
            <p:cNvPr id="47" name="EDUCATION">
              <a:extLst>
                <a:ext uri="{FF2B5EF4-FFF2-40B4-BE49-F238E27FC236}">
                  <a16:creationId xmlns:a16="http://schemas.microsoft.com/office/drawing/2014/main" id="{70583A1B-10A2-E924-6645-F2F547AABA36}"/>
                </a:ext>
              </a:extLst>
            </p:cNvPr>
            <p:cNvSpPr txBox="1"/>
            <p:nvPr/>
          </p:nvSpPr>
          <p:spPr>
            <a:xfrm>
              <a:off x="299124" y="6030648"/>
              <a:ext cx="1080600" cy="2922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Reference</a:t>
              </a:r>
            </a:p>
          </p:txBody>
        </p:sp>
        <p:cxnSp>
          <p:nvCxnSpPr>
            <p:cNvPr id="48" name="Straight Connector 47">
              <a:extLst>
                <a:ext uri="{FF2B5EF4-FFF2-40B4-BE49-F238E27FC236}">
                  <a16:creationId xmlns:a16="http://schemas.microsoft.com/office/drawing/2014/main" id="{F02FAB43-C296-99A8-E35B-25E6455EB64F}"/>
                </a:ext>
              </a:extLst>
            </p:cNvPr>
            <p:cNvCxnSpPr>
              <a:cxnSpLocks/>
            </p:cNvCxnSpPr>
            <p:nvPr/>
          </p:nvCxnSpPr>
          <p:spPr>
            <a:xfrm>
              <a:off x="299123" y="6330921"/>
              <a:ext cx="2282413" cy="0"/>
            </a:xfrm>
            <a:prstGeom prst="line">
              <a:avLst/>
            </a:prstGeom>
            <a:ln w="12700">
              <a:solidFill>
                <a:schemeClr val="tx1"/>
              </a:solidFill>
              <a:miter lim="400000"/>
            </a:ln>
          </p:spPr>
        </p:cxnSp>
        <p:sp>
          <p:nvSpPr>
            <p:cNvPr id="49" name="Rectangle 48">
              <a:extLst>
                <a:ext uri="{FF2B5EF4-FFF2-40B4-BE49-F238E27FC236}">
                  <a16:creationId xmlns:a16="http://schemas.microsoft.com/office/drawing/2014/main" id="{065E8282-58A6-71BB-9EC5-E0472710EBF5}"/>
                </a:ext>
              </a:extLst>
            </p:cNvPr>
            <p:cNvSpPr/>
            <p:nvPr/>
          </p:nvSpPr>
          <p:spPr>
            <a:xfrm>
              <a:off x="306016" y="6373097"/>
              <a:ext cx="2284839" cy="98448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Nguyen Huu Tuan</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Project Manager, FPT Software</a:t>
              </a:r>
            </a:p>
            <a:p>
              <a:pPr lvl="2"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tuannh9@fsoft.com.vn</a:t>
              </a:r>
            </a:p>
            <a:p>
              <a:pPr marL="158265" lvl="2" indent="-158265" algn="just">
                <a:buFont typeface="Arial" panose="020B0604020202020204" pitchFamily="34" charset="0"/>
                <a:buChar char="•"/>
              </a:pP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Dr. Linh</a:t>
              </a:r>
              <a:r>
                <a:rPr lang="vi-VN"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An Phan</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Postdoctoral Researcher, University College Cork</a:t>
              </a:r>
            </a:p>
            <a:p>
              <a:pPr lvl="5" indent="0" algn="just"/>
              <a:r>
                <a:rPr lang="en-US" sz="900" b="0" noProof="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Email: lphan@ucc.ie</a:t>
              </a:r>
            </a:p>
          </p:txBody>
        </p:sp>
      </p:grpSp>
      <p:grpSp>
        <p:nvGrpSpPr>
          <p:cNvPr id="51" name="Group 50">
            <a:extLst>
              <a:ext uri="{FF2B5EF4-FFF2-40B4-BE49-F238E27FC236}">
                <a16:creationId xmlns:a16="http://schemas.microsoft.com/office/drawing/2014/main" id="{50F301DC-6B9B-5728-62D3-B5DA91A10455}"/>
              </a:ext>
            </a:extLst>
          </p:cNvPr>
          <p:cNvGrpSpPr/>
          <p:nvPr/>
        </p:nvGrpSpPr>
        <p:grpSpPr>
          <a:xfrm>
            <a:off x="123815" y="7030720"/>
            <a:ext cx="2286145" cy="1045556"/>
            <a:chOff x="123815" y="5667273"/>
            <a:chExt cx="2286145" cy="1045556"/>
          </a:xfrm>
        </p:grpSpPr>
        <p:sp>
          <p:nvSpPr>
            <p:cNvPr id="32" name="EDUCATION">
              <a:extLst>
                <a:ext uri="{FF2B5EF4-FFF2-40B4-BE49-F238E27FC236}">
                  <a16:creationId xmlns:a16="http://schemas.microsoft.com/office/drawing/2014/main" id="{5A384F37-B724-63AD-455A-EF23BAC8F8AB}"/>
                </a:ext>
              </a:extLst>
            </p:cNvPr>
            <p:cNvSpPr txBox="1"/>
            <p:nvPr/>
          </p:nvSpPr>
          <p:spPr>
            <a:xfrm>
              <a:off x="123815" y="5667273"/>
              <a:ext cx="1727254" cy="26973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8025" tIns="28025" rIns="28025" bIns="28025" anchor="ctr">
              <a:spAutoFit/>
            </a:bodyPr>
            <a:lstStyle>
              <a:lvl1pPr algn="l">
                <a:defRPr sz="1700">
                  <a:latin typeface="Calibri"/>
                  <a:ea typeface="Calibri"/>
                  <a:cs typeface="Calibri"/>
                  <a:sym typeface="Calibri"/>
                </a:defRPr>
              </a:lvl1pPr>
            </a:lstStyle>
            <a:p>
              <a:r>
                <a:rPr lang="en-US" sz="1385" dirty="0">
                  <a:latin typeface="Arial" panose="020B0604020202020204" pitchFamily="34" charset="0"/>
                  <a:cs typeface="Arial" panose="020B0604020202020204" pitchFamily="34" charset="0"/>
                </a:rPr>
                <a:t>On-going Plans</a:t>
              </a:r>
            </a:p>
          </p:txBody>
        </p:sp>
        <p:cxnSp>
          <p:nvCxnSpPr>
            <p:cNvPr id="33" name="Straight Connector 32">
              <a:extLst>
                <a:ext uri="{FF2B5EF4-FFF2-40B4-BE49-F238E27FC236}">
                  <a16:creationId xmlns:a16="http://schemas.microsoft.com/office/drawing/2014/main" id="{A7F6FECD-2007-5FA7-8552-19A7A349087C}"/>
                </a:ext>
              </a:extLst>
            </p:cNvPr>
            <p:cNvCxnSpPr>
              <a:cxnSpLocks/>
            </p:cNvCxnSpPr>
            <p:nvPr/>
          </p:nvCxnSpPr>
          <p:spPr>
            <a:xfrm>
              <a:off x="147553" y="5987313"/>
              <a:ext cx="2148484" cy="0"/>
            </a:xfrm>
            <a:prstGeom prst="line">
              <a:avLst/>
            </a:prstGeom>
            <a:ln w="12700">
              <a:solidFill>
                <a:schemeClr val="tx1"/>
              </a:solidFill>
              <a:miter lim="400000"/>
            </a:ln>
          </p:spPr>
        </p:cxnSp>
        <p:sp>
          <p:nvSpPr>
            <p:cNvPr id="24" name="Rectangle 23">
              <a:extLst>
                <a:ext uri="{FF2B5EF4-FFF2-40B4-BE49-F238E27FC236}">
                  <a16:creationId xmlns:a16="http://schemas.microsoft.com/office/drawing/2014/main" id="{57C3833B-5858-6C70-A0B2-3B2F0AB3FDE3}"/>
                </a:ext>
              </a:extLst>
            </p:cNvPr>
            <p:cNvSpPr/>
            <p:nvPr/>
          </p:nvSpPr>
          <p:spPr>
            <a:xfrm>
              <a:off x="123960" y="6032984"/>
              <a:ext cx="2286000" cy="679845"/>
            </a:xfrm>
            <a:prstGeom prst="rect">
              <a:avLst/>
            </a:prstGeom>
            <a:solidFill>
              <a:schemeClr val="bg1">
                <a:alpha val="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8025" tIns="28025" rIns="28025" bIns="28025" numCol="1" spcCol="38100" rtlCol="0" anchor="ctr">
              <a:spAutoFit/>
            </a:bodyPr>
            <a:lstStyle/>
            <a:p>
              <a:pPr marL="171450" indent="-171450" algn="l" defTabSz="556127">
                <a:lnSpc>
                  <a:spcPct val="150000"/>
                </a:lnSpc>
                <a:buFont typeface="Arial" panose="020B0604020202020204" pitchFamily="34" charset="0"/>
                <a:buChar char="•"/>
              </a:pPr>
              <a:r>
                <a:rPr lang="pt-BR"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Database</a:t>
              </a: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System</a:t>
              </a:r>
            </a:p>
            <a:p>
              <a:pPr marL="171450" indent="-171450" algn="l" defTabSz="556127">
                <a:lnSpc>
                  <a:spcPct val="150000"/>
                </a:lnSpc>
                <a:buFont typeface="Arial" panose="020B0604020202020204" pitchFamily="34" charset="0"/>
                <a:buChar char="•"/>
              </a:pPr>
              <a:r>
                <a:rPr lang="pt-BR"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Kubernetes</a:t>
              </a: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a:t>
              </a:r>
              <a:r>
                <a:rPr lang="pt-BR"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Udemy</a:t>
              </a:r>
              <a:r>
                <a:rPr lang="pt-BR"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a:t>
              </a:r>
            </a:p>
            <a:p>
              <a:pPr marL="171450" indent="-171450" algn="l" defTabSz="556127">
                <a:lnSpc>
                  <a:spcPct val="150000"/>
                </a:lnSpc>
                <a:buFont typeface="Arial" panose="020B0604020202020204" pitchFamily="34" charset="0"/>
                <a:buChar char="•"/>
              </a:pPr>
              <a:r>
                <a:rPr lang="en-US" sz="900" b="0" dirty="0" err="1">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Toeic</a:t>
              </a:r>
              <a:r>
                <a:rPr lang="en-US" sz="900" b="0" dirty="0">
                  <a:solidFill>
                    <a:schemeClr val="tx1"/>
                  </a:solidFill>
                  <a:latin typeface="Arial" panose="020B0604020202020204" pitchFamily="34" charset="0"/>
                  <a:ea typeface="Calibri" panose="020F0502020204030204" pitchFamily="34" charset="0"/>
                  <a:cs typeface="Arial" panose="020B0604020202020204" pitchFamily="34" charset="0"/>
                  <a:sym typeface="Helvetica Neue Medium"/>
                </a:rPr>
                <a:t> (850)</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2510</TotalTime>
  <Words>535</Words>
  <Application>Microsoft Macintosh PowerPoint</Application>
  <PresentationFormat>Letter Paper (8.5x11 in)</PresentationFormat>
  <Paragraphs>68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 Neue</vt:lpstr>
      <vt:lpstr>Helvetica Neue Medium</vt:lpstr>
      <vt:lpstr>Open Sans</vt:lpstr>
      <vt:lpstr>Wingdings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KALLIAS - Resume Template</dc:title>
  <dc:creator>PresentationGO.com</dc:creator>
  <dc:description>© Copyright PresentationGO.com</dc:description>
  <cp:lastModifiedBy>Microsoft Office User</cp:lastModifiedBy>
  <cp:revision>715</cp:revision>
  <cp:lastPrinted>2023-05-04T04:03:07Z</cp:lastPrinted>
  <dcterms:modified xsi:type="dcterms:W3CDTF">2023-06-14T15:42:56Z</dcterms:modified>
  <cp:category>Curriculum Vitae/Resume</cp:category>
</cp:coreProperties>
</file>