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144000" type="letter"/>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3"/>
    <p:restoredTop sz="94694"/>
  </p:normalViewPr>
  <p:slideViewPr>
    <p:cSldViewPr snapToGrid="0" snapToObjects="1">
      <p:cViewPr>
        <p:scale>
          <a:sx n="100" d="100"/>
          <a:sy n="100" d="100"/>
        </p:scale>
        <p:origin x="1493" y="-15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9271422"/>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5140"/>
            <a:ext cx="1421197" cy="567017"/>
            <a:chOff x="-2096383" y="21447"/>
            <a:chExt cx="1610690" cy="62371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2" y="1022138"/>
            <a:ext cx="2710023" cy="3549862"/>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1" y="-80262"/>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7" y="52090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170767"/>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2" y="5656288"/>
            <a:ext cx="501463" cy="898002"/>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1" y="5638028"/>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68176"/>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2862216"/>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2649337"/>
            <a:ext cx="5751026" cy="384532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1" y="-11545"/>
            <a:ext cx="4724987" cy="1607209"/>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068276"/>
            <a:ext cx="4018400" cy="1089661"/>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1" y="8424540"/>
            <a:ext cx="2379349" cy="37713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0" y="8593374"/>
            <a:ext cx="231749" cy="390021"/>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485810"/>
            <a:ext cx="3919346" cy="694050"/>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github.com/TrieuPhanNg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www.linkedin.com/in/phan-trieu-5688b715b/" TargetMode="External"/><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560318" y="6675120"/>
            <a:ext cx="4163547" cy="1040839"/>
            <a:chOff x="298349" y="6226435"/>
            <a:chExt cx="2284839" cy="1127576"/>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26435"/>
              <a:ext cx="789632"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98349" y="6617512"/>
              <a:ext cx="2284839" cy="736499"/>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3" indent="0" algn="just">
                <a:lnSpc>
                  <a:spcPct val="150000"/>
                </a:lnSpc>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device driver programmer (Udemy)</a:t>
              </a:r>
            </a:p>
            <a:p>
              <a:pPr lvl="3" indent="0" algn="just">
                <a:lnSpc>
                  <a:spcPct val="150000"/>
                </a:lnSpc>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Data Structure and Algorithm (Udemy)</a:t>
              </a:r>
            </a:p>
            <a:p>
              <a:pPr lvl="3" indent="0" algn="just">
                <a:lnSpc>
                  <a:spcPct val="150000"/>
                </a:lnSpc>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Practical OpenGL and GLSL shaders fundamentals with C++ (Udemy)</a:t>
              </a: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645920" y="320040"/>
            <a:ext cx="5208484" cy="1014954"/>
            <a:chOff x="1521500" y="219750"/>
            <a:chExt cx="5208484" cy="1014954"/>
          </a:xfrm>
        </p:grpSpPr>
        <p:sp>
          <p:nvSpPr>
            <p:cNvPr id="19" name="Ligne"/>
            <p:cNvSpPr/>
            <p:nvPr/>
          </p:nvSpPr>
          <p:spPr>
            <a:xfrm>
              <a:off x="1521500" y="1220636"/>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latin typeface="Arial" panose="020B0604020202020204" pitchFamily="34" charset="0"/>
                <a:cs typeface="Arial" panose="020B0604020202020204" pitchFamily="34" charset="0"/>
              </a:endParaRPr>
            </a:p>
          </p:txBody>
        </p:sp>
        <p:sp>
          <p:nvSpPr>
            <p:cNvPr id="22" name="Jane RESUMGO"/>
            <p:cNvSpPr txBox="1"/>
            <p:nvPr/>
          </p:nvSpPr>
          <p:spPr>
            <a:xfrm>
              <a:off x="1521500" y="219750"/>
              <a:ext cx="4937760" cy="73152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400" dirty="0">
                  <a:latin typeface="Arial" panose="020B0604020202020204" pitchFamily="34" charset="0"/>
                  <a:cs typeface="Arial" panose="020B0604020202020204" pitchFamily="34" charset="0"/>
                </a:rPr>
                <a:t>Ngoc Trieu Phan</a:t>
              </a:r>
            </a:p>
          </p:txBody>
        </p:sp>
        <p:sp>
          <p:nvSpPr>
            <p:cNvPr id="23" name="Graphic Designer"/>
            <p:cNvSpPr txBox="1"/>
            <p:nvPr/>
          </p:nvSpPr>
          <p:spPr>
            <a:xfrm>
              <a:off x="1521500" y="887325"/>
              <a:ext cx="2878089" cy="3123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662" b="1" dirty="0">
                  <a:solidFill>
                    <a:schemeClr val="tx1"/>
                  </a:solidFill>
                  <a:latin typeface="Arial" panose="020B0604020202020204" pitchFamily="34" charset="0"/>
                  <a:cs typeface="Arial" panose="020B060402020202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10868" y="3474720"/>
            <a:ext cx="2286000" cy="1435325"/>
            <a:chOff x="110868" y="2926080"/>
            <a:chExt cx="2286000" cy="1435325"/>
          </a:xfrm>
        </p:grpSpPr>
        <p:sp>
          <p:nvSpPr>
            <p:cNvPr id="28" name="SUMMARY"/>
            <p:cNvSpPr txBox="1"/>
            <p:nvPr/>
          </p:nvSpPr>
          <p:spPr>
            <a:xfrm>
              <a:off x="118872" y="2926080"/>
              <a:ext cx="1049233"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10868" y="3310625"/>
              <a:ext cx="2286000" cy="105078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p>
              <a:pPr algn="l">
                <a:defRPr sz="1000" b="0">
                  <a:latin typeface="Calibri"/>
                  <a:ea typeface="Calibri"/>
                  <a:cs typeface="Calibri"/>
                  <a:sym typeface="Calibri"/>
                </a:defRPr>
              </a:pPr>
              <a:r>
                <a:rPr lang="en-US" sz="923" noProof="1">
                  <a:latin typeface="Arial" panose="020B0604020202020204" pitchFamily="34" charset="0"/>
                  <a:cs typeface="Arial" panose="020B0604020202020204" pitchFamily="34" charset="0"/>
                </a:rPr>
                <a:t>I am a software developer with electronic engineer background. I am passionate in exploring new knowledge, designing embedded systems, especially for smart devices and IoT. I love to solve problems in programming, collaborate and learn from excellent people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2" y="3246120"/>
              <a:ext cx="2194560"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452303" y="1439594"/>
            <a:ext cx="0" cy="7411294"/>
          </a:xfrm>
          <a:prstGeom prst="line">
            <a:avLst/>
          </a:prstGeom>
          <a:ln w="12700">
            <a:solidFill>
              <a:srgbClr val="000000"/>
            </a:solidFill>
            <a:miter lim="400000"/>
          </a:ln>
        </p:spPr>
      </p:cxnSp>
      <p:sp>
        <p:nvSpPr>
          <p:cNvPr id="18" name="Rectangle 17">
            <a:extLst>
              <a:ext uri="{FF2B5EF4-FFF2-40B4-BE49-F238E27FC236}">
                <a16:creationId xmlns:a16="http://schemas.microsoft.com/office/drawing/2014/main" id="{3059FEDF-367E-2874-17EC-F86664B6CFD6}"/>
              </a:ext>
            </a:extLst>
          </p:cNvPr>
          <p:cNvSpPr>
            <a:spLocks/>
          </p:cNvSpPr>
          <p:nvPr/>
        </p:nvSpPr>
        <p:spPr>
          <a:xfrm>
            <a:off x="244773" y="280332"/>
            <a:ext cx="1114510" cy="1128953"/>
          </a:xfrm>
          <a:prstGeom prst="rect">
            <a:avLst/>
          </a:prstGeom>
          <a:blipFill dpi="0" rotWithShape="1">
            <a:blip r:embed="rId3"/>
            <a:srcRect/>
            <a:stretch>
              <a:fillRect t="-1" b="-49704"/>
            </a:stretch>
          </a:blip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129654" y="1691640"/>
            <a:ext cx="2103120" cy="184453"/>
            <a:chOff x="311909" y="1900025"/>
            <a:chExt cx="2048723" cy="199824"/>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00030"/>
              <a:ext cx="256601" cy="199812"/>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58836" y="1900025"/>
              <a:ext cx="1701796"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125286" y="2390981"/>
            <a:ext cx="2103120" cy="212766"/>
            <a:chOff x="287386" y="2262490"/>
            <a:chExt cx="2450008" cy="230496"/>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6">
              <a:extLst>
                <a:ext uri="{28A0092B-C50C-407E-A947-70E740481C1C}">
                  <a14:useLocalDpi xmlns:a14="http://schemas.microsoft.com/office/drawing/2010/main" val="0"/>
                </a:ext>
              </a:extLst>
            </a:blip>
            <a:srcRect l="18009" r="16306" b="283"/>
            <a:stretch/>
          </p:blipFill>
          <p:spPr>
            <a:xfrm>
              <a:off x="287386" y="2262495"/>
              <a:ext cx="269744" cy="230491"/>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262490"/>
              <a:ext cx="2092448"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noProof="1">
                  <a:solidFill>
                    <a:srgbClr val="0000FF"/>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https://github.com/TrieuPhanNgoc</a:t>
              </a:r>
              <a:r>
                <a:rPr lang="en-US" sz="831" b="0" noProof="1">
                  <a:solidFill>
                    <a:schemeClr val="tx1"/>
                  </a:solidFill>
                  <a:latin typeface="Arial" panose="020B0604020202020204" pitchFamily="34" charset="0"/>
                  <a:cs typeface="Arial" panose="020B0604020202020204" pitchFamily="34" charset="0"/>
                </a:rPr>
                <a:t> </a:t>
              </a:r>
              <a:endParaRPr lang="en-US" sz="831"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125286" y="2033990"/>
            <a:ext cx="2103120" cy="213684"/>
            <a:chOff x="307176" y="2204863"/>
            <a:chExt cx="1803559" cy="231491"/>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07176" y="2204863"/>
              <a:ext cx="230492" cy="230492"/>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654653" y="2236530"/>
              <a:ext cx="1456082"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19980" y="2717902"/>
            <a:ext cx="2103120" cy="312308"/>
            <a:chOff x="301429" y="2832651"/>
            <a:chExt cx="2394563" cy="338333"/>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32651"/>
              <a:ext cx="2044327" cy="33833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025" tIns="28025" rIns="28025" bIns="28025" numCol="1" spcCol="38100" rtlCol="0" anchor="ctr">
              <a:spAutoFit/>
            </a:bodyPr>
            <a:lstStyle/>
            <a:p>
              <a:pPr algn="l"/>
              <a:r>
                <a:rPr lang="en-US" sz="831" b="0" noProof="1">
                  <a:solidFill>
                    <a:schemeClr val="tx1"/>
                  </a:solidFill>
                  <a:latin typeface="Arial" panose="020B0604020202020204" pitchFamily="34" charset="0"/>
                  <a:cs typeface="Arial" panose="020B0604020202020204" pitchFamily="34" charset="0"/>
                  <a:hlinkClick r:id="rId11"/>
                </a:rPr>
                <a:t>https://www.linkedin.com/in/phan-trieu-5688b715b</a:t>
              </a:r>
              <a:r>
                <a:rPr lang="en-US" sz="831" b="0" noProof="1">
                  <a:solidFill>
                    <a:srgbClr val="0000FF"/>
                  </a:solidFill>
                  <a:latin typeface="Arial" panose="020B0604020202020204" pitchFamily="34" charset="0"/>
                  <a:cs typeface="Arial" panose="020B0604020202020204" pitchFamily="34" charset="0"/>
                  <a:hlinkClick r:id="rId11"/>
                </a:rPr>
                <a:t>/</a:t>
              </a:r>
              <a:r>
                <a:rPr lang="en-US" sz="831" b="0" noProof="1">
                  <a:solidFill>
                    <a:srgbClr val="0000FF"/>
                  </a:solidFill>
                  <a:latin typeface="Arial" panose="020B0604020202020204" pitchFamily="34" charset="0"/>
                  <a:cs typeface="Arial" panose="020B0604020202020204" pitchFamily="34" charset="0"/>
                </a:rPr>
                <a:t> </a:t>
              </a:r>
              <a:endParaRPr lang="en-US" sz="831"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535329" y="-193224"/>
            <a:ext cx="7928658" cy="411514"/>
          </a:xfrm>
          <a:prstGeom prst="rect">
            <a:avLst/>
          </a:prstGeom>
          <a:solidFill>
            <a:schemeClr val="tx1"/>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560320" y="3469640"/>
            <a:ext cx="4206240" cy="1696907"/>
            <a:chOff x="2560320" y="3246120"/>
            <a:chExt cx="4165600" cy="1696907"/>
          </a:xfrm>
        </p:grpSpPr>
        <p:sp>
          <p:nvSpPr>
            <p:cNvPr id="31" name="EDUCATION"/>
            <p:cNvSpPr txBox="1"/>
            <p:nvPr/>
          </p:nvSpPr>
          <p:spPr>
            <a:xfrm>
              <a:off x="2560320" y="3246120"/>
              <a:ext cx="1184559"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64751"/>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0320" y="3611880"/>
              <a:ext cx="4165600" cy="1331147"/>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tabLst>
                  <a:tab pos="3032125" algn="l"/>
                </a:tabLst>
              </a:pPr>
              <a:r>
                <a:rPr lang="en-US" sz="10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Electronics and Telecommunication	09/2017- 06/2022</a:t>
              </a:r>
            </a:p>
            <a:p>
              <a:pPr algn="just" defTabSz="556127"/>
              <a:r>
                <a:rPr lang="en-US" sz="831"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GPA</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7.0,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algn="just" defTabSz="556127"/>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Image Processing, C/C++ Programming Languages, Probabilistic,  Computer Architecture, Semiconductor Devices, Circuit Analysis</a:t>
              </a:r>
            </a:p>
            <a:p>
              <a:pPr algn="just" defTabSz="556127"/>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Robot Controller (Arduino, ultrasonic sensor, C++)</a:t>
              </a:r>
            </a:p>
            <a:p>
              <a:pPr marL="171450" indent="-171450"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(Sensor, MQTT, Node-red, Python, C/C++, ESP8266)</a:t>
              </a:r>
            </a:p>
            <a:p>
              <a:pPr marL="171450" indent="-171450"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(STM32F4, C/C++, ultrasonic sensor)</a:t>
              </a:r>
            </a:p>
            <a:p>
              <a:pPr marL="171450" lvl="8" indent="-171450"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(FPGA, VHDL)</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531760" y="1447925"/>
            <a:ext cx="4206240" cy="2012420"/>
            <a:chOff x="2556007" y="1325880"/>
            <a:chExt cx="4206240" cy="2012420"/>
          </a:xfrm>
        </p:grpSpPr>
        <p:sp>
          <p:nvSpPr>
            <p:cNvPr id="30" name="EXPERIENCE"/>
            <p:cNvSpPr txBox="1"/>
            <p:nvPr/>
          </p:nvSpPr>
          <p:spPr>
            <a:xfrm>
              <a:off x="2560320" y="1325880"/>
              <a:ext cx="1255832" cy="26398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US" sz="1400" dirty="0">
                  <a:latin typeface="Arial" panose="020B0604020202020204" pitchFamily="34" charset="0"/>
                  <a:cs typeface="Arial" panose="020B0604020202020204" pitchFamily="34" charset="0"/>
                </a:rPr>
                <a:t>Experience</a:t>
              </a: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56007" y="1710760"/>
              <a:ext cx="4206240" cy="1627540"/>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10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Software Developer	06/2021 – Present</a:t>
              </a:r>
            </a:p>
            <a:p>
              <a:pPr algn="just" defTabSz="556127"/>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algn="just" defTabSz="556127"/>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Automati</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a:t>
              </a: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 System</a:t>
              </a:r>
            </a:p>
            <a:p>
              <a:pPr algn="just" defTabSz="556127"/>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Designed the</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monitoring and controlling system of  electrical car and tractor, using socket technologies for communicating between ECUs and Processes through many signals to controller tractor’s behavior and creating UI for interract with the tractor from Projektor/Qt framework on Linux Kernel.</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and Implementing the method for communicating between physical devices by using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CAN bus protocol</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with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Boost Asia</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Kernel,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and</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language C/C++.</a:t>
              </a:r>
              <a:endParaRPr lang="vi-VN"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buFont typeface="Arial" panose="020B0604020202020204" pitchFamily="34" charset="0"/>
                <a:buChar char="•"/>
              </a:pP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Using sorting </a:t>
              </a:r>
              <a:r>
                <a:rPr lang="vi-VN"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algorithms</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for rearrange the reference lines on car.</a:t>
              </a:r>
              <a:endPar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Implemented</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RPC</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protocol</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for communicating between</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the processes</a:t>
              </a:r>
            </a:p>
            <a:p>
              <a:pPr marL="158265" indent="-158265"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Created UI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by</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using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Javascript/</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QML in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Projektor/</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Qt framework</a:t>
              </a: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567185" y="5302528"/>
            <a:ext cx="4160520" cy="1404136"/>
            <a:chOff x="304245" y="6741699"/>
            <a:chExt cx="3902174" cy="1650517"/>
          </a:xfrm>
        </p:grpSpPr>
        <p:sp>
          <p:nvSpPr>
            <p:cNvPr id="35" name="SKILLS"/>
            <p:cNvSpPr txBox="1"/>
            <p:nvPr/>
          </p:nvSpPr>
          <p:spPr>
            <a:xfrm>
              <a:off x="305583" y="6741699"/>
              <a:ext cx="490592" cy="31706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307357" y="7147793"/>
              <a:ext cx="1389395" cy="8304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Languages</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VBA</a:t>
              </a: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3086147" y="7161203"/>
              <a:ext cx="1029145" cy="12310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endParaRPr lang="en-US" sz="923"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Research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Communication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Presentation</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726793" y="7154326"/>
              <a:ext cx="1329312" cy="1231012"/>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Image Processing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Deep 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VS Code / Git</a:t>
              </a:r>
            </a:p>
          </p:txBody>
        </p:sp>
      </p:grpSp>
      <p:grpSp>
        <p:nvGrpSpPr>
          <p:cNvPr id="50" name="Group 49">
            <a:extLst>
              <a:ext uri="{FF2B5EF4-FFF2-40B4-BE49-F238E27FC236}">
                <a16:creationId xmlns:a16="http://schemas.microsoft.com/office/drawing/2014/main" id="{30410D22-E977-6610-45C8-475CDC928DC5}"/>
              </a:ext>
            </a:extLst>
          </p:cNvPr>
          <p:cNvGrpSpPr/>
          <p:nvPr/>
        </p:nvGrpSpPr>
        <p:grpSpPr>
          <a:xfrm>
            <a:off x="116115" y="5295743"/>
            <a:ext cx="2301399" cy="1149160"/>
            <a:chOff x="116115" y="4570846"/>
            <a:chExt cx="2301399" cy="1149160"/>
          </a:xfrm>
        </p:grpSpPr>
        <p:sp>
          <p:nvSpPr>
            <p:cNvPr id="10" name="EDUCATION">
              <a:extLst>
                <a:ext uri="{FF2B5EF4-FFF2-40B4-BE49-F238E27FC236}">
                  <a16:creationId xmlns:a16="http://schemas.microsoft.com/office/drawing/2014/main" id="{51018E72-8407-C1DE-B8BF-97A1613CF2B9}"/>
                </a:ext>
              </a:extLst>
            </p:cNvPr>
            <p:cNvSpPr txBox="1"/>
            <p:nvPr/>
          </p:nvSpPr>
          <p:spPr>
            <a:xfrm>
              <a:off x="119981" y="4570846"/>
              <a:ext cx="2050195" cy="2720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Objectives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7160" y="4892040"/>
              <a:ext cx="2194560"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16115" y="4953278"/>
              <a:ext cx="2301399" cy="76672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Becoming a research engineer in Autonomous System</a:t>
              </a:r>
            </a:p>
            <a:p>
              <a:pPr algn="just" defTabSz="556127"/>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 am looking for a position that allows me dig into knowledge about robot and autonomous system.</a:t>
              </a:r>
            </a:p>
          </p:txBody>
        </p:sp>
      </p:grpSp>
      <p:grpSp>
        <p:nvGrpSpPr>
          <p:cNvPr id="39" name="Group 38">
            <a:extLst>
              <a:ext uri="{FF2B5EF4-FFF2-40B4-BE49-F238E27FC236}">
                <a16:creationId xmlns:a16="http://schemas.microsoft.com/office/drawing/2014/main" id="{7700BCFE-1E64-1948-8B6E-3E85D64CCA0A}"/>
              </a:ext>
            </a:extLst>
          </p:cNvPr>
          <p:cNvGrpSpPr/>
          <p:nvPr/>
        </p:nvGrpSpPr>
        <p:grpSpPr>
          <a:xfrm>
            <a:off x="130090" y="7747294"/>
            <a:ext cx="2209546" cy="560857"/>
            <a:chOff x="331299" y="6025728"/>
            <a:chExt cx="2064656" cy="544922"/>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6"/>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31299" y="6025728"/>
              <a:ext cx="2023916" cy="310947"/>
              <a:chOff x="305583" y="4612969"/>
              <a:chExt cx="2023916" cy="310947"/>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12969"/>
                <a:ext cx="931387" cy="26206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31299" y="4923916"/>
                <a:ext cx="1998200"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554620" y="7748893"/>
            <a:ext cx="4177508" cy="1267727"/>
            <a:chOff x="299123" y="5984209"/>
            <a:chExt cx="2291732" cy="1373373"/>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5984209"/>
              <a:ext cx="1080600"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Reference</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06016" y="6373097"/>
              <a:ext cx="2284839" cy="98448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Nguyen Huu Tuan</a:t>
              </a:r>
            </a:p>
            <a:p>
              <a:pPr lvl="2" indent="0" algn="just"/>
              <a:r>
                <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Project Manager, FPT Software</a:t>
              </a:r>
            </a:p>
            <a:p>
              <a:pPr lvl="2" indent="0" algn="just"/>
              <a:r>
                <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tuannh9@fsoft.com.vn</a:t>
              </a:r>
            </a:p>
            <a:p>
              <a:pPr marL="158265" lvl="2" indent="-158265" algn="just">
                <a:buFont typeface="Arial" panose="020B0604020202020204" pitchFamily="34" charset="0"/>
                <a:buChar char="•"/>
              </a:pPr>
              <a:r>
                <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Dr. Linh</a:t>
              </a:r>
              <a:r>
                <a:rPr lang="vi-VN"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r>
                <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An Phan</a:t>
              </a:r>
            </a:p>
            <a:p>
              <a:pPr lvl="5" indent="0" algn="just"/>
              <a:r>
                <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Postdoctoral Researcher, University College Cork</a:t>
              </a:r>
            </a:p>
            <a:p>
              <a:pPr lvl="5" indent="0" algn="just"/>
              <a:r>
                <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lphan@ucc.ie</a:t>
              </a: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23815" y="6675120"/>
            <a:ext cx="2286000" cy="856624"/>
            <a:chOff x="123815" y="5667273"/>
            <a:chExt cx="2286000" cy="856624"/>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67273"/>
              <a:ext cx="1727254"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On-going Courses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7553" y="5987313"/>
              <a:ext cx="2148484"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23815" y="6051801"/>
              <a:ext cx="2286000" cy="472096"/>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lnSpc>
                  <a:spcPct val="150000"/>
                </a:lnSpc>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SLAM Course (University of Freiburg)</a:t>
              </a:r>
            </a:p>
            <a:p>
              <a:pPr algn="l" defTabSz="556127">
                <a:lnSpc>
                  <a:spcPct val="150000"/>
                </a:lnSpc>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for Robotics ROS (ETH)</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2177</TotalTime>
  <Words>467</Words>
  <Application>Microsoft Office PowerPoint</Application>
  <PresentationFormat>Letter Paper (8.5x11 in)</PresentationFormat>
  <Paragraphs>67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Medium</vt:lpstr>
      <vt:lpstr>Open Sans</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trieu john</cp:lastModifiedBy>
  <cp:revision>678</cp:revision>
  <dcterms:modified xsi:type="dcterms:W3CDTF">2023-03-19T16:48:42Z</dcterms:modified>
  <cp:category>Curriculum Vitae/Resume</cp:category>
</cp:coreProperties>
</file>