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6858000" cy="9144000" type="letter"/>
  <p:notesSz cx="6858000" cy="9144000"/>
  <p:defaultTextStyle>
    <a:defPPr marL="0" marR="0" indent="0" algn="l" defTabSz="859627" rtl="0" fontAlgn="auto" latinLnBrk="1" hangingPunct="0">
      <a:lnSpc>
        <a:spcPct val="100000"/>
      </a:lnSpc>
      <a:spcBef>
        <a:spcPts val="0"/>
      </a:spcBef>
      <a:spcAft>
        <a:spcPts val="0"/>
      </a:spcAft>
      <a:buClrTx/>
      <a:buSzTx/>
      <a:buFontTx/>
      <a:buNone/>
      <a:tabLst/>
      <a:defRPr kumimoji="0" sz="1692" b="0" i="0" u="none" strike="noStrike" cap="none" spc="0" normalizeH="0" baseline="0">
        <a:ln>
          <a:noFill/>
        </a:ln>
        <a:solidFill>
          <a:srgbClr val="000000"/>
        </a:solidFill>
        <a:effectLst/>
        <a:uFillTx/>
      </a:defRPr>
    </a:defPPr>
    <a:lvl1pPr marL="0" marR="0" indent="0"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1490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2981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4472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85962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07453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28944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504348"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719255"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EC66B"/>
    <a:srgbClr val="21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73"/>
    <p:restoredTop sz="94694"/>
  </p:normalViewPr>
  <p:slideViewPr>
    <p:cSldViewPr snapToGrid="0" snapToObjects="1">
      <p:cViewPr>
        <p:scale>
          <a:sx n="100" d="100"/>
          <a:sy n="100" d="100"/>
        </p:scale>
        <p:origin x="164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2143125" y="685800"/>
            <a:ext cx="2571750" cy="3429000"/>
          </a:xfrm>
          <a:prstGeom prst="rect">
            <a:avLst/>
          </a:prstGeom>
        </p:spPr>
        <p:txBody>
          <a:bodyPr/>
          <a:lstStyle/>
          <a:p>
            <a:endParaRPr dirty="0"/>
          </a:p>
        </p:txBody>
      </p:sp>
      <p:sp>
        <p:nvSpPr>
          <p:cNvPr id="16" name="Shape 1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29814" latinLnBrk="0">
      <a:lnSpc>
        <a:spcPct val="117999"/>
      </a:lnSpc>
      <a:defRPr sz="2068">
        <a:latin typeface="Helvetica Neue"/>
        <a:ea typeface="Helvetica Neue"/>
        <a:cs typeface="Helvetica Neue"/>
        <a:sym typeface="Helvetica Neue"/>
      </a:defRPr>
    </a:lvl1pPr>
    <a:lvl2pPr indent="214907" defTabSz="429814" latinLnBrk="0">
      <a:lnSpc>
        <a:spcPct val="117999"/>
      </a:lnSpc>
      <a:defRPr sz="2068">
        <a:latin typeface="Helvetica Neue"/>
        <a:ea typeface="Helvetica Neue"/>
        <a:cs typeface="Helvetica Neue"/>
        <a:sym typeface="Helvetica Neue"/>
      </a:defRPr>
    </a:lvl2pPr>
    <a:lvl3pPr indent="429814" defTabSz="429814" latinLnBrk="0">
      <a:lnSpc>
        <a:spcPct val="117999"/>
      </a:lnSpc>
      <a:defRPr sz="2068">
        <a:latin typeface="Helvetica Neue"/>
        <a:ea typeface="Helvetica Neue"/>
        <a:cs typeface="Helvetica Neue"/>
        <a:sym typeface="Helvetica Neue"/>
      </a:defRPr>
    </a:lvl3pPr>
    <a:lvl4pPr indent="644721" defTabSz="429814" latinLnBrk="0">
      <a:lnSpc>
        <a:spcPct val="117999"/>
      </a:lnSpc>
      <a:defRPr sz="2068">
        <a:latin typeface="Helvetica Neue"/>
        <a:ea typeface="Helvetica Neue"/>
        <a:cs typeface="Helvetica Neue"/>
        <a:sym typeface="Helvetica Neue"/>
      </a:defRPr>
    </a:lvl4pPr>
    <a:lvl5pPr indent="859627" defTabSz="429814" latinLnBrk="0">
      <a:lnSpc>
        <a:spcPct val="117999"/>
      </a:lnSpc>
      <a:defRPr sz="2068">
        <a:latin typeface="Helvetica Neue"/>
        <a:ea typeface="Helvetica Neue"/>
        <a:cs typeface="Helvetica Neue"/>
        <a:sym typeface="Helvetica Neue"/>
      </a:defRPr>
    </a:lvl5pPr>
    <a:lvl6pPr indent="1074534" defTabSz="429814" latinLnBrk="0">
      <a:lnSpc>
        <a:spcPct val="117999"/>
      </a:lnSpc>
      <a:defRPr sz="2068">
        <a:latin typeface="Helvetica Neue"/>
        <a:ea typeface="Helvetica Neue"/>
        <a:cs typeface="Helvetica Neue"/>
        <a:sym typeface="Helvetica Neue"/>
      </a:defRPr>
    </a:lvl6pPr>
    <a:lvl7pPr indent="1289441" defTabSz="429814" latinLnBrk="0">
      <a:lnSpc>
        <a:spcPct val="117999"/>
      </a:lnSpc>
      <a:defRPr sz="2068">
        <a:latin typeface="Helvetica Neue"/>
        <a:ea typeface="Helvetica Neue"/>
        <a:cs typeface="Helvetica Neue"/>
        <a:sym typeface="Helvetica Neue"/>
      </a:defRPr>
    </a:lvl7pPr>
    <a:lvl8pPr indent="1504348" defTabSz="429814" latinLnBrk="0">
      <a:lnSpc>
        <a:spcPct val="117999"/>
      </a:lnSpc>
      <a:defRPr sz="2068">
        <a:latin typeface="Helvetica Neue"/>
        <a:ea typeface="Helvetica Neue"/>
        <a:cs typeface="Helvetica Neue"/>
        <a:sym typeface="Helvetica Neue"/>
      </a:defRPr>
    </a:lvl8pPr>
    <a:lvl9pPr indent="1719255" defTabSz="429814" latinLnBrk="0">
      <a:lnSpc>
        <a:spcPct val="117999"/>
      </a:lnSpc>
      <a:defRPr sz="2068">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Tree>
    <p:extLst>
      <p:ext uri="{BB962C8B-B14F-4D97-AF65-F5344CB8AC3E}">
        <p14:creationId xmlns:p14="http://schemas.microsoft.com/office/powerpoint/2010/main" val="3972715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resentationgo.com/"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resumgo.com/" TargetMode="External"/><Relationship Id="rId2" Type="http://schemas.openxmlformats.org/officeDocument/2006/relationships/hyperlink" Target="https://www.presentationgo.com/"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Vier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C915D6-93F5-4F3F-8AFD-F88044662DE6}"/>
              </a:ext>
            </a:extLst>
          </p:cNvPr>
          <p:cNvSpPr/>
          <p:nvPr userDrawn="1"/>
        </p:nvSpPr>
        <p:spPr>
          <a:xfrm>
            <a:off x="-56016" y="9271422"/>
            <a:ext cx="1555234" cy="248530"/>
          </a:xfrm>
          <a:prstGeom prst="rect">
            <a:avLst/>
          </a:prstGeom>
        </p:spPr>
        <p:txBody>
          <a:bodyPr wrap="none">
            <a:spAutoFit/>
          </a:bodyPr>
          <a:lstStyle/>
          <a:p>
            <a:r>
              <a:rPr lang="en-US" sz="1015" b="0" i="0" dirty="0">
                <a:solidFill>
                  <a:srgbClr val="555555"/>
                </a:solidFill>
                <a:effectLst/>
                <a:latin typeface="Open Sans" panose="020B0606030504020204" pitchFamily="34" charset="0"/>
              </a:rPr>
              <a:t>© </a:t>
            </a:r>
            <a:r>
              <a:rPr lang="en-US" sz="1015" b="0" i="0" u="none" strike="noStrike" dirty="0">
                <a:solidFill>
                  <a:srgbClr val="A5CD28"/>
                </a:solidFill>
                <a:effectLst/>
                <a:latin typeface="Open Sans" panose="020B0606030504020204" pitchFamily="34" charset="0"/>
                <a:hlinkClick r:id="rId2" tooltip="PresentationGo!"/>
              </a:rPr>
              <a:t>presentationgo.com</a:t>
            </a:r>
            <a:endParaRPr lang="en-US" sz="1015" dirty="0"/>
          </a:p>
        </p:txBody>
      </p:sp>
      <p:grpSp>
        <p:nvGrpSpPr>
          <p:cNvPr id="4" name="Group 3">
            <a:extLst>
              <a:ext uri="{FF2B5EF4-FFF2-40B4-BE49-F238E27FC236}">
                <a16:creationId xmlns:a16="http://schemas.microsoft.com/office/drawing/2014/main" id="{A406AD9D-E2B0-4756-9542-1367D8636C89}"/>
              </a:ext>
            </a:extLst>
          </p:cNvPr>
          <p:cNvGrpSpPr/>
          <p:nvPr userDrawn="1"/>
        </p:nvGrpSpPr>
        <p:grpSpPr>
          <a:xfrm>
            <a:off x="-1460212" y="-15140"/>
            <a:ext cx="1421197" cy="567017"/>
            <a:chOff x="-2096383" y="21447"/>
            <a:chExt cx="1610690" cy="623719"/>
          </a:xfrm>
        </p:grpSpPr>
        <p:sp>
          <p:nvSpPr>
            <p:cNvPr id="5" name="TextBox 4">
              <a:extLst>
                <a:ext uri="{FF2B5EF4-FFF2-40B4-BE49-F238E27FC236}">
                  <a16:creationId xmlns:a16="http://schemas.microsoft.com/office/drawing/2014/main" id="{2ECE9859-FCCC-4D26-8888-9A8F3C0C811A}"/>
                </a:ext>
              </a:extLst>
            </p:cNvPr>
            <p:cNvSpPr txBox="1"/>
            <p:nvPr userDrawn="1"/>
          </p:nvSpPr>
          <p:spPr>
            <a:xfrm>
              <a:off x="-2096383" y="21447"/>
              <a:ext cx="400046"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By:</a:t>
              </a:r>
            </a:p>
          </p:txBody>
        </p:sp>
        <p:sp>
          <p:nvSpPr>
            <p:cNvPr id="7" name="TextBox 6">
              <a:extLst>
                <a:ext uri="{FF2B5EF4-FFF2-40B4-BE49-F238E27FC236}">
                  <a16:creationId xmlns:a16="http://schemas.microsoft.com/office/drawing/2014/main" id="{93A17697-A14C-4C43-98C0-DF459744E526}"/>
                </a:ext>
              </a:extLst>
            </p:cNvPr>
            <p:cNvSpPr txBox="1"/>
            <p:nvPr userDrawn="1"/>
          </p:nvSpPr>
          <p:spPr>
            <a:xfrm>
              <a:off x="-1002010" y="387370"/>
              <a:ext cx="516317"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.com</a:t>
              </a:r>
            </a:p>
          </p:txBody>
        </p:sp>
        <p:pic>
          <p:nvPicPr>
            <p:cNvPr id="8" name="Picture 7">
              <a:extLst>
                <a:ext uri="{FF2B5EF4-FFF2-40B4-BE49-F238E27FC236}">
                  <a16:creationId xmlns:a16="http://schemas.microsoft.com/office/drawing/2014/main" id="{8F641762-DB9A-4C5E-80AE-5617DD9543D1}"/>
                </a:ext>
              </a:extLst>
            </p:cNvPr>
            <p:cNvPicPr>
              <a:picLocks noChangeAspect="1"/>
            </p:cNvPicPr>
            <p:nvPr userDrawn="1"/>
          </p:nvPicPr>
          <p:blipFill>
            <a:blip r:embed="rId3"/>
            <a:stretch>
              <a:fillRect/>
            </a:stretch>
          </p:blipFill>
          <p:spPr>
            <a:xfrm>
              <a:off x="-2018604" y="234547"/>
              <a:ext cx="1405251" cy="185944"/>
            </a:xfrm>
            <a:prstGeom prst="rect">
              <a:avLst/>
            </a:prstGeom>
          </p:spPr>
        </p:pic>
      </p:grpSp>
      <p:pic>
        <p:nvPicPr>
          <p:cNvPr id="9" name="Picture 8">
            <a:extLst>
              <a:ext uri="{FF2B5EF4-FFF2-40B4-BE49-F238E27FC236}">
                <a16:creationId xmlns:a16="http://schemas.microsoft.com/office/drawing/2014/main" id="{ACC8CB14-CA84-48CB-98F7-9A336B16796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05072" y="1022138"/>
            <a:ext cx="2710023" cy="3549862"/>
          </a:xfrm>
          <a:prstGeom prst="rect">
            <a:avLst/>
          </a:prstGeom>
          <a:ln w="57150">
            <a:solidFill>
              <a:srgbClr val="777777"/>
            </a:solidFill>
          </a:ln>
        </p:spPr>
      </p:pic>
      <p:sp>
        <p:nvSpPr>
          <p:cNvPr id="10" name="TextBox 9">
            <a:extLst>
              <a:ext uri="{FF2B5EF4-FFF2-40B4-BE49-F238E27FC236}">
                <a16:creationId xmlns:a16="http://schemas.microsoft.com/office/drawing/2014/main" id="{7C240944-65B3-4325-AB0E-06EFA47395FB}"/>
              </a:ext>
            </a:extLst>
          </p:cNvPr>
          <p:cNvSpPr txBox="1"/>
          <p:nvPr userDrawn="1"/>
        </p:nvSpPr>
        <p:spPr>
          <a:xfrm>
            <a:off x="6915561" y="-80262"/>
            <a:ext cx="2597185" cy="348109"/>
          </a:xfrm>
          <a:prstGeom prst="rect">
            <a:avLst/>
          </a:prstGeom>
          <a:noFill/>
        </p:spPr>
        <p:txBody>
          <a:bodyPr wrap="none" rtlCol="0">
            <a:spAutoFit/>
          </a:bodyPr>
          <a:lstStyle/>
          <a:p>
            <a:r>
              <a:rPr lang="en-US" sz="1662" b="1" dirty="0"/>
              <a:t>To insert your ID photo:</a:t>
            </a:r>
          </a:p>
        </p:txBody>
      </p:sp>
      <p:sp>
        <p:nvSpPr>
          <p:cNvPr id="11" name="TextBox 10">
            <a:extLst>
              <a:ext uri="{FF2B5EF4-FFF2-40B4-BE49-F238E27FC236}">
                <a16:creationId xmlns:a16="http://schemas.microsoft.com/office/drawing/2014/main" id="{3829945F-97FF-4FBF-BF2A-FF81EF52A745}"/>
              </a:ext>
            </a:extLst>
          </p:cNvPr>
          <p:cNvSpPr txBox="1"/>
          <p:nvPr userDrawn="1"/>
        </p:nvSpPr>
        <p:spPr>
          <a:xfrm>
            <a:off x="6956297" y="520909"/>
            <a:ext cx="2270173" cy="348109"/>
          </a:xfrm>
          <a:prstGeom prst="rect">
            <a:avLst/>
          </a:prstGeom>
          <a:noFill/>
        </p:spPr>
        <p:txBody>
          <a:bodyPr wrap="none" rtlCol="0">
            <a:spAutoFit/>
          </a:bodyPr>
          <a:lstStyle/>
          <a:p>
            <a:r>
              <a:rPr lang="en-US" sz="1662" b="0" dirty="0"/>
              <a:t>Click the shape and…</a:t>
            </a:r>
          </a:p>
        </p:txBody>
      </p:sp>
      <p:sp>
        <p:nvSpPr>
          <p:cNvPr id="12" name="TextBox 11">
            <a:extLst>
              <a:ext uri="{FF2B5EF4-FFF2-40B4-BE49-F238E27FC236}">
                <a16:creationId xmlns:a16="http://schemas.microsoft.com/office/drawing/2014/main" id="{36817234-56EA-4A4B-A278-1F6DD55641C6}"/>
              </a:ext>
            </a:extLst>
          </p:cNvPr>
          <p:cNvSpPr txBox="1"/>
          <p:nvPr userDrawn="1"/>
        </p:nvSpPr>
        <p:spPr>
          <a:xfrm>
            <a:off x="6917787" y="5170767"/>
            <a:ext cx="2291012" cy="348109"/>
          </a:xfrm>
          <a:prstGeom prst="rect">
            <a:avLst/>
          </a:prstGeom>
          <a:noFill/>
        </p:spPr>
        <p:txBody>
          <a:bodyPr wrap="none" rtlCol="0">
            <a:spAutoFit/>
          </a:bodyPr>
          <a:lstStyle/>
          <a:p>
            <a:r>
              <a:rPr lang="en-US" sz="1662" b="1" dirty="0"/>
              <a:t>To insert your icons:</a:t>
            </a:r>
          </a:p>
        </p:txBody>
      </p:sp>
      <p:pic>
        <p:nvPicPr>
          <p:cNvPr id="13" name="Picture 12">
            <a:extLst>
              <a:ext uri="{FF2B5EF4-FFF2-40B4-BE49-F238E27FC236}">
                <a16:creationId xmlns:a16="http://schemas.microsoft.com/office/drawing/2014/main" id="{F8387DD8-1E85-47F0-A398-4A3DD50380CB}"/>
              </a:ext>
            </a:extLst>
          </p:cNvPr>
          <p:cNvPicPr>
            <a:picLocks noChangeAspect="1"/>
          </p:cNvPicPr>
          <p:nvPr userDrawn="1"/>
        </p:nvPicPr>
        <p:blipFill>
          <a:blip r:embed="rId5"/>
          <a:stretch>
            <a:fillRect/>
          </a:stretch>
        </p:blipFill>
        <p:spPr>
          <a:xfrm>
            <a:off x="8932872" y="5656288"/>
            <a:ext cx="501463" cy="898002"/>
          </a:xfrm>
          <a:prstGeom prst="rect">
            <a:avLst/>
          </a:prstGeom>
        </p:spPr>
      </p:pic>
      <p:sp>
        <p:nvSpPr>
          <p:cNvPr id="14" name="TextBox 13">
            <a:extLst>
              <a:ext uri="{FF2B5EF4-FFF2-40B4-BE49-F238E27FC236}">
                <a16:creationId xmlns:a16="http://schemas.microsoft.com/office/drawing/2014/main" id="{B132C2D2-C98C-4185-B16B-2ABEA690C4ED}"/>
              </a:ext>
            </a:extLst>
          </p:cNvPr>
          <p:cNvSpPr txBox="1"/>
          <p:nvPr userDrawn="1"/>
        </p:nvSpPr>
        <p:spPr>
          <a:xfrm>
            <a:off x="7037211" y="5638028"/>
            <a:ext cx="1912703" cy="348109"/>
          </a:xfrm>
          <a:prstGeom prst="rect">
            <a:avLst/>
          </a:prstGeom>
          <a:noFill/>
        </p:spPr>
        <p:txBody>
          <a:bodyPr wrap="none" rtlCol="0">
            <a:spAutoFit/>
          </a:bodyPr>
          <a:lstStyle/>
          <a:p>
            <a:r>
              <a:rPr lang="en-US" sz="1662" b="0" dirty="0"/>
              <a:t>Go to “Insert”, and</a:t>
            </a:r>
          </a:p>
        </p:txBody>
      </p:sp>
      <p:sp>
        <p:nvSpPr>
          <p:cNvPr id="15" name="Rectangle">
            <a:extLst>
              <a:ext uri="{FF2B5EF4-FFF2-40B4-BE49-F238E27FC236}">
                <a16:creationId xmlns:a16="http://schemas.microsoft.com/office/drawing/2014/main" id="{2F31B0C1-4F4B-4959-9618-A3CD828E6CD2}"/>
              </a:ext>
            </a:extLst>
          </p:cNvPr>
          <p:cNvSpPr/>
          <p:nvPr userDrawn="1"/>
        </p:nvSpPr>
        <p:spPr>
          <a:xfrm>
            <a:off x="0" y="1"/>
            <a:ext cx="6858000" cy="168176"/>
          </a:xfrm>
          <a:prstGeom prst="rect">
            <a:avLst/>
          </a:prstGeom>
          <a:solidFill>
            <a:srgbClr val="DEC66B"/>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copyrigh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2875477-A09A-0C4A-804E-A04CCC9249B9}"/>
              </a:ext>
            </a:extLst>
          </p:cNvPr>
          <p:cNvSpPr/>
          <p:nvPr userDrawn="1"/>
        </p:nvSpPr>
        <p:spPr>
          <a:xfrm>
            <a:off x="3777983" y="2862216"/>
            <a:ext cx="1344706" cy="369119"/>
          </a:xfrm>
          <a:prstGeom prst="rect">
            <a:avLst/>
          </a:prstGeom>
          <a:solidFill>
            <a:srgbClr val="FFFF00"/>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0" marR="0" indent="0" algn="ctr" defTabSz="556127" rtl="0" fontAlgn="auto" latinLnBrk="0" hangingPunct="0">
              <a:lnSpc>
                <a:spcPct val="100000"/>
              </a:lnSpc>
              <a:spcBef>
                <a:spcPts val="0"/>
              </a:spcBef>
              <a:spcAft>
                <a:spcPts val="0"/>
              </a:spcAft>
              <a:buClrTx/>
              <a:buSzTx/>
              <a:buFontTx/>
              <a:buNone/>
              <a:tabLst/>
            </a:pPr>
            <a:endParaRPr kumimoji="0" lang="en-US" sz="2031"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6" name="© COPYRIGHT NOTICE - PLEASE READ [AND REMOVE]…">
            <a:extLst>
              <a:ext uri="{FF2B5EF4-FFF2-40B4-BE49-F238E27FC236}">
                <a16:creationId xmlns:a16="http://schemas.microsoft.com/office/drawing/2014/main" id="{C2AB31CF-2894-D74A-90D4-6F442F86C7DD}"/>
              </a:ext>
            </a:extLst>
          </p:cNvPr>
          <p:cNvSpPr txBox="1"/>
          <p:nvPr userDrawn="1"/>
        </p:nvSpPr>
        <p:spPr>
          <a:xfrm>
            <a:off x="553488" y="2649337"/>
            <a:ext cx="5751026" cy="384532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p>
            <a:pPr marR="422041" algn="just" defTabSz="415007">
              <a:spcBef>
                <a:spcPts val="1108"/>
              </a:spcBef>
              <a:defRPr sz="150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 COPYRIGHT NOTICE</a:t>
            </a:r>
            <a:r>
              <a:rPr lang="en-US" sz="1385" dirty="0">
                <a:latin typeface="Arial" panose="020B0604020202020204" pitchFamily="34" charset="0"/>
                <a:cs typeface="Arial" panose="020B0604020202020204" pitchFamily="34" charset="0"/>
              </a:rPr>
              <a:t> - </a:t>
            </a:r>
            <a:r>
              <a:rPr sz="1385" dirty="0">
                <a:latin typeface="Arial" panose="020B0604020202020204" pitchFamily="34" charset="0"/>
                <a:cs typeface="Arial" panose="020B0604020202020204" pitchFamily="34" charset="0"/>
              </a:rPr>
              <a:t>PLEASE READ [AND REMOVE]</a:t>
            </a:r>
          </a:p>
          <a:p>
            <a:pPr marR="422041" algn="just" defTabSz="415007">
              <a:spcBef>
                <a:spcPts val="1108"/>
              </a:spcBef>
              <a:defRPr sz="1500" b="0">
                <a:solidFill>
                  <a:srgbClr val="212A34"/>
                </a:solidFill>
                <a:latin typeface="Helvetica"/>
                <a:ea typeface="Helvetica"/>
                <a:cs typeface="Helvetica"/>
                <a:sym typeface="Helvetica"/>
              </a:defRPr>
            </a:pPr>
            <a:endParaRPr sz="1385" dirty="0">
              <a:latin typeface="Arial" panose="020B0604020202020204" pitchFamily="34" charset="0"/>
              <a:cs typeface="Arial" panose="020B0604020202020204" pitchFamily="34" charset="0"/>
            </a:endParaRP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This free resume template is the sole property of </a:t>
            </a:r>
            <a:r>
              <a:rPr lang="fr-CA" sz="1385" noProof="1">
                <a:latin typeface="Arial" panose="020B0604020202020204" pitchFamily="34" charset="0"/>
                <a:cs typeface="Arial" panose="020B0604020202020204" pitchFamily="34" charset="0"/>
              </a:rPr>
              <a:t>Presentation</a:t>
            </a:r>
            <a:r>
              <a:rPr sz="1385" noProof="1">
                <a:latin typeface="Arial" panose="020B0604020202020204" pitchFamily="34" charset="0"/>
                <a:cs typeface="Arial" panose="020B0604020202020204" pitchFamily="34" charset="0"/>
              </a:rPr>
              <a:t>GO.com</a:t>
            </a:r>
            <a:r>
              <a:rPr sz="1385" dirty="0">
                <a:latin typeface="Arial" panose="020B0604020202020204" pitchFamily="34" charset="0"/>
                <a:cs typeface="Arial" panose="020B0604020202020204" pitchFamily="34" charset="0"/>
              </a:rPr>
              <a:t>.</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can download, edit and modify this template for your own personal use to create a resume for yourself, or for someone else.</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will not do, or authorize or permit any third party to do, any of the following without our prior written consent:</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sublicense, sell, publish, post, display, distribute or otherwise transfer this template or make it available online or for</a:t>
            </a:r>
            <a:r>
              <a:rPr lang="en-US" sz="1385" dirty="0">
                <a:latin typeface="Arial" panose="020B0604020202020204" pitchFamily="34" charset="0"/>
                <a:cs typeface="Arial" panose="020B0604020202020204" pitchFamily="34" charset="0"/>
              </a:rPr>
              <a:t> </a:t>
            </a:r>
            <a:r>
              <a:rPr sz="1385" dirty="0">
                <a:latin typeface="Arial" panose="020B0604020202020204" pitchFamily="34" charset="0"/>
                <a:cs typeface="Arial" panose="020B0604020202020204" pitchFamily="34" charset="0"/>
              </a:rPr>
              <a:t>download</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sell printed versions of this template to a third party </a:t>
            </a:r>
          </a:p>
        </p:txBody>
      </p:sp>
      <p:sp>
        <p:nvSpPr>
          <p:cNvPr id="17" name="Rectangle">
            <a:extLst>
              <a:ext uri="{FF2B5EF4-FFF2-40B4-BE49-F238E27FC236}">
                <a16:creationId xmlns:a16="http://schemas.microsoft.com/office/drawing/2014/main" id="{E317B11B-C7FB-3F43-ABC6-80793E5D4C4B}"/>
              </a:ext>
            </a:extLst>
          </p:cNvPr>
          <p:cNvSpPr/>
          <p:nvPr userDrawn="1"/>
        </p:nvSpPr>
        <p:spPr>
          <a:xfrm>
            <a:off x="1" y="-11545"/>
            <a:ext cx="4724987" cy="1607209"/>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8" name="Rectangle">
            <a:extLst>
              <a:ext uri="{FF2B5EF4-FFF2-40B4-BE49-F238E27FC236}">
                <a16:creationId xmlns:a16="http://schemas.microsoft.com/office/drawing/2014/main" id="{E4519AAB-AEA6-5A44-97E5-BA2951F74E5B}"/>
              </a:ext>
            </a:extLst>
          </p:cNvPr>
          <p:cNvSpPr/>
          <p:nvPr userDrawn="1"/>
        </p:nvSpPr>
        <p:spPr>
          <a:xfrm>
            <a:off x="2839600" y="8068276"/>
            <a:ext cx="4018400" cy="1089661"/>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9" name="ResumGO.com">
            <a:extLst>
              <a:ext uri="{FF2B5EF4-FFF2-40B4-BE49-F238E27FC236}">
                <a16:creationId xmlns:a16="http://schemas.microsoft.com/office/drawing/2014/main" id="{41464F32-A7FB-A949-941B-5B04B9FB0582}"/>
              </a:ext>
            </a:extLst>
          </p:cNvPr>
          <p:cNvSpPr txBox="1"/>
          <p:nvPr userDrawn="1"/>
        </p:nvSpPr>
        <p:spPr>
          <a:xfrm>
            <a:off x="3535311" y="8424540"/>
            <a:ext cx="2379349" cy="37713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8025" tIns="28025" rIns="28025" bIns="28025" anchor="ctr">
            <a:spAutoFit/>
          </a:bodyPr>
          <a:lstStyle>
            <a:lvl1pPr>
              <a:defRPr>
                <a:solidFill>
                  <a:srgbClr val="FFFFFF"/>
                </a:solidFill>
                <a:latin typeface="Calibri"/>
                <a:ea typeface="Calibri"/>
                <a:cs typeface="Calibri"/>
                <a:sym typeface="Calibri"/>
                <a:hlinkClick r:id="" action="ppaction://noaction"/>
              </a:defRPr>
            </a:lvl1pPr>
          </a:lstStyle>
          <a:p>
            <a:r>
              <a:rPr lang="fr-CA" sz="2083" u="none" dirty="0">
                <a:solidFill>
                  <a:schemeClr val="bg1"/>
                </a:solidFill>
                <a:hlinkClick r:id="rId2">
                  <a:extLst>
                    <a:ext uri="{A12FA001-AC4F-418D-AE19-62706E023703}">
                      <ahyp:hlinkClr xmlns:ahyp="http://schemas.microsoft.com/office/drawing/2018/hyperlinkcolor" val="tx"/>
                    </a:ext>
                  </a:extLst>
                </a:hlinkClick>
              </a:rPr>
              <a:t>Presentation</a:t>
            </a:r>
            <a:r>
              <a:rPr sz="2083" u="none" dirty="0">
                <a:solidFill>
                  <a:schemeClr val="bg1"/>
                </a:solidFill>
                <a:hlinkClick r:id="rId2">
                  <a:extLst>
                    <a:ext uri="{A12FA001-AC4F-418D-AE19-62706E023703}">
                      <ahyp:hlinkClr xmlns:ahyp="http://schemas.microsoft.com/office/drawing/2018/hyperlinkcolor" val="tx"/>
                    </a:ext>
                  </a:extLst>
                </a:hlinkClick>
              </a:rPr>
              <a:t>GO.com</a:t>
            </a:r>
            <a:endParaRPr sz="2083" u="none" dirty="0">
              <a:solidFill>
                <a:schemeClr val="bg1"/>
              </a:solidFill>
              <a:hlinkClick r:id="rId3">
                <a:extLst>
                  <a:ext uri="{A12FA001-AC4F-418D-AE19-62706E023703}">
                    <ahyp:hlinkClr xmlns:ahyp="http://schemas.microsoft.com/office/drawing/2018/hyperlinkcolor" val="tx"/>
                  </a:ext>
                </a:extLst>
              </a:hlinkClick>
            </a:endParaRPr>
          </a:p>
        </p:txBody>
      </p:sp>
      <p:pic>
        <p:nvPicPr>
          <p:cNvPr id="20" name="Image" descr="Image">
            <a:extLst>
              <a:ext uri="{FF2B5EF4-FFF2-40B4-BE49-F238E27FC236}">
                <a16:creationId xmlns:a16="http://schemas.microsoft.com/office/drawing/2014/main" id="{7C184342-07DE-C441-9E77-AB534C6D39AC}"/>
              </a:ext>
            </a:extLst>
          </p:cNvPr>
          <p:cNvPicPr>
            <a:picLocks noChangeAspect="1"/>
          </p:cNvPicPr>
          <p:nvPr userDrawn="1"/>
        </p:nvPicPr>
        <p:blipFill>
          <a:blip r:embed="rId4"/>
          <a:stretch>
            <a:fillRect/>
          </a:stretch>
        </p:blipFill>
        <p:spPr>
          <a:xfrm>
            <a:off x="5931660" y="8593374"/>
            <a:ext cx="231749" cy="390021"/>
          </a:xfrm>
          <a:prstGeom prst="rect">
            <a:avLst/>
          </a:prstGeom>
          <a:ln w="3175">
            <a:miter lim="400000"/>
          </a:ln>
        </p:spPr>
      </p:pic>
      <p:pic>
        <p:nvPicPr>
          <p:cNvPr id="21" name="Picture 20">
            <a:extLst>
              <a:ext uri="{FF2B5EF4-FFF2-40B4-BE49-F238E27FC236}">
                <a16:creationId xmlns:a16="http://schemas.microsoft.com/office/drawing/2014/main" id="{91B3907C-9AE1-7D43-986E-69CE75FB0D8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06791" y="485810"/>
            <a:ext cx="3919346" cy="694050"/>
          </a:xfrm>
          <a:prstGeom prst="rect">
            <a:avLst/>
          </a:prstGeom>
        </p:spPr>
      </p:pic>
    </p:spTree>
    <p:extLst>
      <p:ext uri="{BB962C8B-B14F-4D97-AF65-F5344CB8AC3E}">
        <p14:creationId xmlns:p14="http://schemas.microsoft.com/office/powerpoint/2010/main" val="215022335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Lst>
  <p:transition spd="med"/>
  <p:txStyles>
    <p:titleStyle>
      <a:lvl1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1pPr>
      <a:lvl2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2pPr>
      <a:lvl3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3pPr>
      <a:lvl4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4pPr>
      <a:lvl5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5pPr>
      <a:lvl6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6pPr>
      <a:lvl7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7pPr>
      <a:lvl8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8pPr>
      <a:lvl9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9pPr>
    </p:titleStyle>
    <p:bodyStyle>
      <a:lvl1pPr marL="41031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1pPr>
      <a:lvl2pPr marL="82063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2pPr>
      <a:lvl3pPr marL="123095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3pPr>
      <a:lvl4pPr marL="164127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4pPr>
      <a:lvl5pPr marL="2051590"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5pPr>
      <a:lvl6pPr marL="246190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6pPr>
      <a:lvl7pPr marL="287222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7pPr>
      <a:lvl8pPr marL="328254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8pPr>
      <a:lvl9pPr marL="369286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1pPr>
      <a:lvl2pPr marL="0" marR="0" indent="21102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2pPr>
      <a:lvl3pPr marL="0" marR="0" indent="42204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3pPr>
      <a:lvl4pPr marL="0" marR="0" indent="633062"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4pPr>
      <a:lvl5pPr marL="0" marR="0" indent="84408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5pPr>
      <a:lvl6pPr marL="0" marR="0" indent="105510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6pPr>
      <a:lvl7pPr marL="0" marR="0" indent="1266124"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7pPr>
      <a:lvl8pPr marL="0" marR="0" indent="147714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8pPr>
      <a:lvl9pPr marL="0" marR="0" indent="168816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hyperlink" Target="https://github.com/TrieuPhanNgo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hyperlink" Target="https://www.linkedin.com/in/phan-trieu-5688b715b/" TargetMode="External"/><Relationship Id="rId5" Type="http://schemas.microsoft.com/office/2007/relationships/hdphoto" Target="../media/hdphoto1.wdp"/><Relationship Id="rId10" Type="http://schemas.openxmlformats.org/officeDocument/2006/relationships/image" Target="../media/image10.png"/><Relationship Id="rId4" Type="http://schemas.openxmlformats.org/officeDocument/2006/relationships/image" Target="../media/image7.png"/><Relationship Id="rId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F8387C19-E9C5-C9FD-80E3-4C8914BB6434}"/>
              </a:ext>
            </a:extLst>
          </p:cNvPr>
          <p:cNvGrpSpPr/>
          <p:nvPr/>
        </p:nvGrpSpPr>
        <p:grpSpPr>
          <a:xfrm>
            <a:off x="2560320" y="6675118"/>
            <a:ext cx="4163547" cy="1253355"/>
            <a:chOff x="298350" y="6226435"/>
            <a:chExt cx="2284839" cy="1357802"/>
          </a:xfrm>
        </p:grpSpPr>
        <p:sp>
          <p:nvSpPr>
            <p:cNvPr id="2" name="EDUCATION">
              <a:extLst>
                <a:ext uri="{FF2B5EF4-FFF2-40B4-BE49-F238E27FC236}">
                  <a16:creationId xmlns:a16="http://schemas.microsoft.com/office/drawing/2014/main" id="{C5B96F9E-BBB6-DF1B-7793-DBDE25038884}"/>
                </a:ext>
              </a:extLst>
            </p:cNvPr>
            <p:cNvSpPr txBox="1"/>
            <p:nvPr/>
          </p:nvSpPr>
          <p:spPr>
            <a:xfrm>
              <a:off x="298350" y="6226435"/>
              <a:ext cx="789632" cy="29221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CERTIFICATE</a:t>
              </a:r>
            </a:p>
          </p:txBody>
        </p:sp>
        <p:cxnSp>
          <p:nvCxnSpPr>
            <p:cNvPr id="6" name="Straight Connector 5">
              <a:extLst>
                <a:ext uri="{FF2B5EF4-FFF2-40B4-BE49-F238E27FC236}">
                  <a16:creationId xmlns:a16="http://schemas.microsoft.com/office/drawing/2014/main" id="{1B0E04FD-DFE4-E5B2-7E46-25D5D2CBF30E}"/>
                </a:ext>
              </a:extLst>
            </p:cNvPr>
            <p:cNvCxnSpPr>
              <a:cxnSpLocks/>
            </p:cNvCxnSpPr>
            <p:nvPr/>
          </p:nvCxnSpPr>
          <p:spPr>
            <a:xfrm>
              <a:off x="298350" y="6573145"/>
              <a:ext cx="2283178" cy="0"/>
            </a:xfrm>
            <a:prstGeom prst="line">
              <a:avLst/>
            </a:prstGeom>
            <a:ln w="12700">
              <a:solidFill>
                <a:schemeClr val="tx1"/>
              </a:solidFill>
              <a:miter lim="400000"/>
            </a:ln>
          </p:spPr>
        </p:cxnSp>
        <p:sp>
          <p:nvSpPr>
            <p:cNvPr id="80" name="Rectangle 79">
              <a:extLst>
                <a:ext uri="{FF2B5EF4-FFF2-40B4-BE49-F238E27FC236}">
                  <a16:creationId xmlns:a16="http://schemas.microsoft.com/office/drawing/2014/main" id="{E89A8982-680B-7731-BAD2-10B1F61FDAFF}"/>
                </a:ext>
              </a:extLst>
            </p:cNvPr>
            <p:cNvSpPr/>
            <p:nvPr/>
          </p:nvSpPr>
          <p:spPr>
            <a:xfrm>
              <a:off x="298350" y="6622677"/>
              <a:ext cx="2284839" cy="961560"/>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3" indent="0" algn="just">
                <a:lnSpc>
                  <a:spcPct val="150000"/>
                </a:lnSpc>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basic (Udemy)</a:t>
              </a:r>
            </a:p>
            <a:p>
              <a:pPr lvl="3" indent="0" algn="just">
                <a:lnSpc>
                  <a:spcPct val="150000"/>
                </a:lnSpc>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device driver programmer (Udemy)</a:t>
              </a:r>
            </a:p>
            <a:p>
              <a:pPr lvl="3" indent="0" algn="just">
                <a:lnSpc>
                  <a:spcPct val="150000"/>
                </a:lnSpc>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Practical OpenGL and GLSL shaders fundamentals with C++ (Udemy)</a:t>
              </a:r>
            </a:p>
            <a:p>
              <a:pPr lvl="3" indent="0" algn="just">
                <a:lnSpc>
                  <a:spcPct val="150000"/>
                </a:lnSpc>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Fundamental of Java Script Programming (Udemy)</a:t>
              </a:r>
            </a:p>
          </p:txBody>
        </p:sp>
      </p:grpSp>
      <p:grpSp>
        <p:nvGrpSpPr>
          <p:cNvPr id="52" name="Group 51">
            <a:extLst>
              <a:ext uri="{FF2B5EF4-FFF2-40B4-BE49-F238E27FC236}">
                <a16:creationId xmlns:a16="http://schemas.microsoft.com/office/drawing/2014/main" id="{697D7595-B573-70CF-CC83-0D2BF74840D6}"/>
              </a:ext>
            </a:extLst>
          </p:cNvPr>
          <p:cNvGrpSpPr/>
          <p:nvPr/>
        </p:nvGrpSpPr>
        <p:grpSpPr>
          <a:xfrm>
            <a:off x="1645920" y="320040"/>
            <a:ext cx="5208484" cy="1060410"/>
            <a:chOff x="1521500" y="219750"/>
            <a:chExt cx="5208484" cy="1060410"/>
          </a:xfrm>
        </p:grpSpPr>
        <p:sp>
          <p:nvSpPr>
            <p:cNvPr id="19" name="Ligne"/>
            <p:cNvSpPr/>
            <p:nvPr/>
          </p:nvSpPr>
          <p:spPr>
            <a:xfrm>
              <a:off x="1521500" y="1266092"/>
              <a:ext cx="5208484" cy="14068"/>
            </a:xfrm>
            <a:prstGeom prst="line">
              <a:avLst/>
            </a:prstGeom>
            <a:ln w="12700">
              <a:solidFill>
                <a:srgbClr val="000000"/>
              </a:solidFill>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latin typeface="Arial" panose="020B0604020202020204" pitchFamily="34" charset="0"/>
                <a:cs typeface="Arial" panose="020B0604020202020204" pitchFamily="34" charset="0"/>
              </a:endParaRPr>
            </a:p>
          </p:txBody>
        </p:sp>
        <p:sp>
          <p:nvSpPr>
            <p:cNvPr id="22" name="Jane RESUMGO"/>
            <p:cNvSpPr txBox="1"/>
            <p:nvPr/>
          </p:nvSpPr>
          <p:spPr>
            <a:xfrm>
              <a:off x="1521500" y="219750"/>
              <a:ext cx="4937760" cy="73152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4800">
                  <a:latin typeface="Calibri"/>
                  <a:ea typeface="Calibri"/>
                  <a:cs typeface="Calibri"/>
                  <a:sym typeface="Calibri"/>
                </a:defRPr>
              </a:lvl1pPr>
            </a:lstStyle>
            <a:p>
              <a:r>
                <a:rPr lang="en-US" sz="4400" dirty="0">
                  <a:latin typeface="Arial" panose="020B0604020202020204" pitchFamily="34" charset="0"/>
                  <a:cs typeface="Arial" panose="020B0604020202020204" pitchFamily="34" charset="0"/>
                </a:rPr>
                <a:t>Trieu Ngoc Phan</a:t>
              </a:r>
            </a:p>
          </p:txBody>
        </p:sp>
        <p:sp>
          <p:nvSpPr>
            <p:cNvPr id="23" name="Graphic Designer"/>
            <p:cNvSpPr txBox="1"/>
            <p:nvPr/>
          </p:nvSpPr>
          <p:spPr>
            <a:xfrm>
              <a:off x="1521500" y="887325"/>
              <a:ext cx="2878089" cy="3123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800" b="0" i="1" spc="306">
                  <a:solidFill>
                    <a:srgbClr val="DEC66B"/>
                  </a:solidFill>
                  <a:latin typeface="Calibri"/>
                  <a:ea typeface="Calibri"/>
                  <a:cs typeface="Calibri"/>
                  <a:sym typeface="Calibri"/>
                </a:defRPr>
              </a:lvl1pPr>
            </a:lstStyle>
            <a:p>
              <a:r>
                <a:rPr lang="en-US" sz="1662" b="1" dirty="0">
                  <a:solidFill>
                    <a:schemeClr val="tx1"/>
                  </a:solidFill>
                  <a:latin typeface="Arial" panose="020B0604020202020204" pitchFamily="34" charset="0"/>
                  <a:cs typeface="Arial" panose="020B0604020202020204" pitchFamily="34" charset="0"/>
                </a:rPr>
                <a:t>Software Developer</a:t>
              </a:r>
            </a:p>
          </p:txBody>
        </p:sp>
      </p:grpSp>
      <p:grpSp>
        <p:nvGrpSpPr>
          <p:cNvPr id="42" name="Group 41">
            <a:extLst>
              <a:ext uri="{FF2B5EF4-FFF2-40B4-BE49-F238E27FC236}">
                <a16:creationId xmlns:a16="http://schemas.microsoft.com/office/drawing/2014/main" id="{55F6F4F7-EB93-625A-50E2-B9CC29F7CA93}"/>
              </a:ext>
            </a:extLst>
          </p:cNvPr>
          <p:cNvGrpSpPr/>
          <p:nvPr/>
        </p:nvGrpSpPr>
        <p:grpSpPr>
          <a:xfrm>
            <a:off x="118872" y="3474720"/>
            <a:ext cx="2286000" cy="1416540"/>
            <a:chOff x="118872" y="2926080"/>
            <a:chExt cx="2286000" cy="1416540"/>
          </a:xfrm>
        </p:grpSpPr>
        <p:sp>
          <p:nvSpPr>
            <p:cNvPr id="28" name="SUMMARY"/>
            <p:cNvSpPr txBox="1"/>
            <p:nvPr/>
          </p:nvSpPr>
          <p:spPr>
            <a:xfrm>
              <a:off x="118872" y="2926080"/>
              <a:ext cx="1049233" cy="2697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About Me</a:t>
              </a:r>
            </a:p>
          </p:txBody>
        </p:sp>
        <p:sp>
          <p:nvSpPr>
            <p:cNvPr id="29" name="Ut enim ad minim veniam, quis nostrud exerc. Irure dolor in reprehend incididunt ut labore et dolore magna aliqua. Ut enim ad minim veniam, quis nostrud exercitation ullamco laboris nisi ut aliquip ex ea commodo consequat.…"/>
            <p:cNvSpPr txBox="1"/>
            <p:nvPr/>
          </p:nvSpPr>
          <p:spPr>
            <a:xfrm>
              <a:off x="118872" y="3291840"/>
              <a:ext cx="2286000" cy="105078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spAutoFit/>
            </a:bodyPr>
            <a:lstStyle/>
            <a:p>
              <a:pPr algn="just">
                <a:defRPr sz="1000" b="0">
                  <a:latin typeface="Calibri"/>
                  <a:ea typeface="Calibri"/>
                  <a:cs typeface="Calibri"/>
                  <a:sym typeface="Calibri"/>
                </a:defRPr>
              </a:pPr>
              <a:r>
                <a:rPr lang="en-US" sz="923" noProof="1">
                  <a:latin typeface="Arial" panose="020B0604020202020204" pitchFamily="34" charset="0"/>
                  <a:cs typeface="Arial" panose="020B0604020202020204" pitchFamily="34" charset="0"/>
                </a:rPr>
                <a:t>I am a developer with electronic and</a:t>
              </a:r>
            </a:p>
            <a:p>
              <a:pPr algn="just">
                <a:defRPr sz="1000" b="0">
                  <a:latin typeface="Calibri"/>
                  <a:ea typeface="Calibri"/>
                  <a:cs typeface="Calibri"/>
                  <a:sym typeface="Calibri"/>
                </a:defRPr>
              </a:pPr>
              <a:r>
                <a:rPr lang="en-US" sz="923" noProof="1">
                  <a:latin typeface="Arial" panose="020B0604020202020204" pitchFamily="34" charset="0"/>
                  <a:cs typeface="Arial" panose="020B0604020202020204" pitchFamily="34" charset="0"/>
                </a:rPr>
                <a:t>telecommunication background. I am</a:t>
              </a:r>
            </a:p>
            <a:p>
              <a:pPr algn="just">
                <a:defRPr sz="1000" b="0">
                  <a:latin typeface="Calibri"/>
                  <a:ea typeface="Calibri"/>
                  <a:cs typeface="Calibri"/>
                  <a:sym typeface="Calibri"/>
                </a:defRPr>
              </a:pPr>
              <a:r>
                <a:rPr lang="en-US" sz="923" noProof="1">
                  <a:latin typeface="Arial" panose="020B0604020202020204" pitchFamily="34" charset="0"/>
                  <a:cs typeface="Arial" panose="020B0604020202020204" pitchFamily="34" charset="0"/>
                </a:rPr>
                <a:t>passionate in developeing embedded</a:t>
              </a:r>
            </a:p>
            <a:p>
              <a:pPr algn="just">
                <a:defRPr sz="1000" b="0">
                  <a:latin typeface="Calibri"/>
                  <a:ea typeface="Calibri"/>
                  <a:cs typeface="Calibri"/>
                  <a:sym typeface="Calibri"/>
                </a:defRPr>
              </a:pPr>
              <a:r>
                <a:rPr lang="en-US" sz="923" noProof="1">
                  <a:latin typeface="Arial" panose="020B0604020202020204" pitchFamily="34" charset="0"/>
                  <a:cs typeface="Arial" panose="020B0604020202020204" pitchFamily="34" charset="0"/>
                </a:rPr>
                <a:t>systems, especially for smart devices and</a:t>
              </a:r>
            </a:p>
            <a:p>
              <a:pPr algn="just">
                <a:defRPr sz="1000" b="0">
                  <a:latin typeface="Calibri"/>
                  <a:ea typeface="Calibri"/>
                  <a:cs typeface="Calibri"/>
                  <a:sym typeface="Calibri"/>
                </a:defRPr>
              </a:pPr>
              <a:r>
                <a:rPr lang="en-US" sz="923" noProof="1">
                  <a:latin typeface="Arial" panose="020B0604020202020204" pitchFamily="34" charset="0"/>
                  <a:cs typeface="Arial" panose="020B0604020202020204" pitchFamily="34" charset="0"/>
                </a:rPr>
                <a:t>IoT. I love solving programming problems,</a:t>
              </a:r>
            </a:p>
            <a:p>
              <a:pPr algn="just">
                <a:defRPr sz="1000" b="0">
                  <a:latin typeface="Calibri"/>
                  <a:ea typeface="Calibri"/>
                  <a:cs typeface="Calibri"/>
                  <a:sym typeface="Calibri"/>
                </a:defRPr>
              </a:pPr>
              <a:r>
                <a:rPr lang="en-US" sz="923" noProof="1">
                  <a:latin typeface="Arial" panose="020B0604020202020204" pitchFamily="34" charset="0"/>
                  <a:cs typeface="Arial" panose="020B0604020202020204" pitchFamily="34" charset="0"/>
                </a:rPr>
                <a:t>collaborating and learning from excellent</a:t>
              </a:r>
            </a:p>
            <a:p>
              <a:pPr algn="just">
                <a:defRPr sz="1000" b="0">
                  <a:latin typeface="Calibri"/>
                  <a:ea typeface="Calibri"/>
                  <a:cs typeface="Calibri"/>
                  <a:sym typeface="Calibri"/>
                </a:defRPr>
              </a:pPr>
              <a:r>
                <a:rPr lang="en-US" sz="923" noProof="1">
                  <a:latin typeface="Arial" panose="020B0604020202020204" pitchFamily="34" charset="0"/>
                  <a:cs typeface="Arial" panose="020B0604020202020204" pitchFamily="34" charset="0"/>
                </a:rPr>
                <a:t>people</a:t>
              </a:r>
            </a:p>
          </p:txBody>
        </p:sp>
        <p:cxnSp>
          <p:nvCxnSpPr>
            <p:cNvPr id="105" name="Straight Connector 104">
              <a:extLst>
                <a:ext uri="{FF2B5EF4-FFF2-40B4-BE49-F238E27FC236}">
                  <a16:creationId xmlns:a16="http://schemas.microsoft.com/office/drawing/2014/main" id="{59D0472F-E3E6-45B8-AAED-7C5A51528233}"/>
                </a:ext>
              </a:extLst>
            </p:cNvPr>
            <p:cNvCxnSpPr>
              <a:cxnSpLocks/>
            </p:cNvCxnSpPr>
            <p:nvPr/>
          </p:nvCxnSpPr>
          <p:spPr>
            <a:xfrm>
              <a:off x="118872" y="3246120"/>
              <a:ext cx="2194560" cy="0"/>
            </a:xfrm>
            <a:prstGeom prst="line">
              <a:avLst/>
            </a:prstGeom>
            <a:ln w="12700">
              <a:solidFill>
                <a:schemeClr val="tx1"/>
              </a:solidFill>
              <a:miter lim="400000"/>
            </a:ln>
          </p:spPr>
        </p:cxnSp>
      </p:grpSp>
      <p:cxnSp>
        <p:nvCxnSpPr>
          <p:cNvPr id="5" name="Straight Connector 4">
            <a:extLst>
              <a:ext uri="{FF2B5EF4-FFF2-40B4-BE49-F238E27FC236}">
                <a16:creationId xmlns:a16="http://schemas.microsoft.com/office/drawing/2014/main" id="{13F00F01-1547-4A5A-934F-26A768728A7B}"/>
              </a:ext>
            </a:extLst>
          </p:cNvPr>
          <p:cNvCxnSpPr>
            <a:cxnSpLocks/>
          </p:cNvCxnSpPr>
          <p:nvPr/>
        </p:nvCxnSpPr>
        <p:spPr>
          <a:xfrm>
            <a:off x="2452303" y="1439594"/>
            <a:ext cx="0" cy="7411294"/>
          </a:xfrm>
          <a:prstGeom prst="line">
            <a:avLst/>
          </a:prstGeom>
          <a:ln w="12700">
            <a:solidFill>
              <a:srgbClr val="000000"/>
            </a:solidFill>
            <a:miter lim="400000"/>
          </a:ln>
        </p:spPr>
      </p:cxnSp>
      <p:sp>
        <p:nvSpPr>
          <p:cNvPr id="18" name="Rectangle 17">
            <a:extLst>
              <a:ext uri="{FF2B5EF4-FFF2-40B4-BE49-F238E27FC236}">
                <a16:creationId xmlns:a16="http://schemas.microsoft.com/office/drawing/2014/main" id="{3059FEDF-367E-2874-17EC-F86664B6CFD6}"/>
              </a:ext>
            </a:extLst>
          </p:cNvPr>
          <p:cNvSpPr>
            <a:spLocks/>
          </p:cNvSpPr>
          <p:nvPr/>
        </p:nvSpPr>
        <p:spPr>
          <a:xfrm>
            <a:off x="78845" y="244258"/>
            <a:ext cx="1488838" cy="1153818"/>
          </a:xfrm>
          <a:prstGeom prst="rect">
            <a:avLst/>
          </a:prstGeom>
          <a:blipFill dpi="0" rotWithShape="1">
            <a:blip r:embed="rId3"/>
            <a:srcRect/>
            <a:stretch>
              <a:fillRect t="-1" b="-49704"/>
            </a:stretch>
          </a:blip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56" name="Group 55">
            <a:extLst>
              <a:ext uri="{FF2B5EF4-FFF2-40B4-BE49-F238E27FC236}">
                <a16:creationId xmlns:a16="http://schemas.microsoft.com/office/drawing/2014/main" id="{4DC3AD3D-DF7C-430B-596C-3DBD6538BAB9}"/>
              </a:ext>
            </a:extLst>
          </p:cNvPr>
          <p:cNvGrpSpPr>
            <a:grpSpLocks/>
          </p:cNvGrpSpPr>
          <p:nvPr/>
        </p:nvGrpSpPr>
        <p:grpSpPr>
          <a:xfrm>
            <a:off x="129654" y="1691640"/>
            <a:ext cx="2103120" cy="184453"/>
            <a:chOff x="311909" y="1900025"/>
            <a:chExt cx="2048723" cy="199824"/>
          </a:xfrm>
        </p:grpSpPr>
        <p:pic>
          <p:nvPicPr>
            <p:cNvPr id="12" name="Picture 11">
              <a:extLst>
                <a:ext uri="{FF2B5EF4-FFF2-40B4-BE49-F238E27FC236}">
                  <a16:creationId xmlns:a16="http://schemas.microsoft.com/office/drawing/2014/main" id="{EA394F36-6509-BF65-5865-68CF5E7E9615}"/>
                </a:ext>
              </a:extLst>
            </p:cNvPr>
            <p:cNvPicPr preferRelativeResize="0">
              <a:picLocks/>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48222" y1="28516" x2="48222" y2="28516"/>
                          <a14:foregroundMark x1="71889" y1="50000" x2="71889" y2="50000"/>
                          <a14:foregroundMark x1="56667" y1="75000" x2="56667" y2="75000"/>
                          <a14:foregroundMark x1="22667" y1="49023" x2="22667" y2="49023"/>
                        </a14:backgroundRemoval>
                      </a14:imgEffect>
                    </a14:imgLayer>
                  </a14:imgProps>
                </a:ext>
                <a:ext uri="{28A0092B-C50C-407E-A947-70E740481C1C}">
                  <a14:useLocalDpi xmlns:a14="http://schemas.microsoft.com/office/drawing/2010/main" val="0"/>
                </a:ext>
              </a:extLst>
            </a:blip>
            <a:srcRect l="20869" t="15193" r="20419" b="15531"/>
            <a:stretch/>
          </p:blipFill>
          <p:spPr>
            <a:xfrm>
              <a:off x="311909" y="1900030"/>
              <a:ext cx="256601" cy="199812"/>
            </a:xfrm>
            <a:prstGeom prst="rect">
              <a:avLst/>
            </a:prstGeom>
          </p:spPr>
        </p:pic>
        <p:sp>
          <p:nvSpPr>
            <p:cNvPr id="14" name="Rectangle 13">
              <a:extLst>
                <a:ext uri="{FF2B5EF4-FFF2-40B4-BE49-F238E27FC236}">
                  <a16:creationId xmlns:a16="http://schemas.microsoft.com/office/drawing/2014/main" id="{48DB2620-02F6-3B61-6286-1E2C30883FE6}"/>
                </a:ext>
              </a:extLst>
            </p:cNvPr>
            <p:cNvSpPr>
              <a:spLocks/>
            </p:cNvSpPr>
            <p:nvPr/>
          </p:nvSpPr>
          <p:spPr>
            <a:xfrm>
              <a:off x="658836" y="1900025"/>
              <a:ext cx="1701796"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phantrieu580@gmail.com</a:t>
              </a:r>
            </a:p>
          </p:txBody>
        </p:sp>
      </p:grpSp>
      <p:grpSp>
        <p:nvGrpSpPr>
          <p:cNvPr id="41" name="Group 40">
            <a:extLst>
              <a:ext uri="{FF2B5EF4-FFF2-40B4-BE49-F238E27FC236}">
                <a16:creationId xmlns:a16="http://schemas.microsoft.com/office/drawing/2014/main" id="{1177FF7D-AAED-625B-597C-1A9D09680525}"/>
              </a:ext>
            </a:extLst>
          </p:cNvPr>
          <p:cNvGrpSpPr>
            <a:grpSpLocks/>
          </p:cNvGrpSpPr>
          <p:nvPr/>
        </p:nvGrpSpPr>
        <p:grpSpPr>
          <a:xfrm>
            <a:off x="119981" y="2423160"/>
            <a:ext cx="2103120" cy="212766"/>
            <a:chOff x="287386" y="2262490"/>
            <a:chExt cx="2450008" cy="230496"/>
          </a:xfrm>
        </p:grpSpPr>
        <p:pic>
          <p:nvPicPr>
            <p:cNvPr id="9" name="Picture 8">
              <a:extLst>
                <a:ext uri="{FF2B5EF4-FFF2-40B4-BE49-F238E27FC236}">
                  <a16:creationId xmlns:a16="http://schemas.microsoft.com/office/drawing/2014/main" id="{4F434EBD-5F5C-68AC-8F20-C3F72DD9910B}"/>
                </a:ext>
              </a:extLst>
            </p:cNvPr>
            <p:cNvPicPr>
              <a:picLocks noChangeAspect="1"/>
            </p:cNvPicPr>
            <p:nvPr/>
          </p:nvPicPr>
          <p:blipFill rotWithShape="1">
            <a:blip r:embed="rId6">
              <a:extLst>
                <a:ext uri="{28A0092B-C50C-407E-A947-70E740481C1C}">
                  <a14:useLocalDpi xmlns:a14="http://schemas.microsoft.com/office/drawing/2010/main" val="0"/>
                </a:ext>
              </a:extLst>
            </a:blip>
            <a:srcRect l="18009" r="16306" b="283"/>
            <a:stretch/>
          </p:blipFill>
          <p:spPr>
            <a:xfrm>
              <a:off x="287386" y="2262495"/>
              <a:ext cx="269744" cy="230491"/>
            </a:xfrm>
            <a:prstGeom prst="rect">
              <a:avLst/>
            </a:prstGeom>
          </p:spPr>
        </p:pic>
        <p:sp>
          <p:nvSpPr>
            <p:cNvPr id="16" name="Rectangle 15">
              <a:extLst>
                <a:ext uri="{FF2B5EF4-FFF2-40B4-BE49-F238E27FC236}">
                  <a16:creationId xmlns:a16="http://schemas.microsoft.com/office/drawing/2014/main" id="{06CABB01-341C-BEA6-27E1-6AE2E9B31D4B}"/>
                </a:ext>
              </a:extLst>
            </p:cNvPr>
            <p:cNvSpPr>
              <a:spLocks/>
            </p:cNvSpPr>
            <p:nvPr/>
          </p:nvSpPr>
          <p:spPr>
            <a:xfrm>
              <a:off x="644946" y="2262490"/>
              <a:ext cx="2092448"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noProof="1">
                  <a:solidFill>
                    <a:srgbClr val="0000FF"/>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https://github.com/TrieuPhanNgoc</a:t>
              </a:r>
              <a:r>
                <a:rPr lang="en-US" sz="831" b="0" noProof="1">
                  <a:solidFill>
                    <a:schemeClr val="tx1"/>
                  </a:solidFill>
                  <a:latin typeface="Arial" panose="020B0604020202020204" pitchFamily="34" charset="0"/>
                  <a:cs typeface="Arial" panose="020B0604020202020204" pitchFamily="34" charset="0"/>
                </a:rPr>
                <a:t> </a:t>
              </a:r>
              <a:endParaRPr lang="en-US" sz="831" noProof="1">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CFDDE4C7-19F9-7863-EF04-B82F68798FAE}"/>
              </a:ext>
            </a:extLst>
          </p:cNvPr>
          <p:cNvGrpSpPr>
            <a:grpSpLocks/>
          </p:cNvGrpSpPr>
          <p:nvPr/>
        </p:nvGrpSpPr>
        <p:grpSpPr>
          <a:xfrm>
            <a:off x="125286" y="2011680"/>
            <a:ext cx="2103120" cy="236861"/>
            <a:chOff x="307176" y="2204863"/>
            <a:chExt cx="1803559" cy="256599"/>
          </a:xfrm>
        </p:grpSpPr>
        <p:pic>
          <p:nvPicPr>
            <p:cNvPr id="36" name="Picture 35">
              <a:extLst>
                <a:ext uri="{FF2B5EF4-FFF2-40B4-BE49-F238E27FC236}">
                  <a16:creationId xmlns:a16="http://schemas.microsoft.com/office/drawing/2014/main" id="{851DB5BD-1BA4-035C-1EF2-8CD36BFCF2EE}"/>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2935" b="98804" l="2500" r="96196">
                          <a14:foregroundMark x1="33587" y1="41196" x2="33587" y2="41196"/>
                          <a14:foregroundMark x1="42935" y1="31413" x2="42935" y2="31413"/>
                          <a14:foregroundMark x1="30543" y1="37174" x2="34348" y2="49022"/>
                          <a14:foregroundMark x1="32609" y1="29130" x2="37065" y2="54348"/>
                          <a14:foregroundMark x1="37065" y1="54348" x2="53261" y2="72283"/>
                          <a14:foregroundMark x1="56630" y1="67391" x2="55326" y2="78261"/>
                          <a14:foregroundMark x1="58913" y1="78913" x2="60435" y2="82065"/>
                          <a14:foregroundMark x1="66630" y1="67283" x2="68152" y2="70978"/>
                          <a14:foregroundMark x1="67500" y1="70435" x2="65435" y2="67935"/>
                          <a14:foregroundMark x1="62826" y1="62500" x2="69565" y2="73804"/>
                          <a14:foregroundMark x1="43152" y1="24022" x2="47826" y2="35870"/>
                          <a14:foregroundMark x1="73152" y1="77174" x2="60435" y2="64565"/>
                          <a14:foregroundMark x1="60435" y1="64565" x2="74674" y2="76957"/>
                          <a14:foregroundMark x1="60217" y1="62935" x2="64348" y2="60109"/>
                          <a14:foregroundMark x1="39457" y1="25761" x2="43152" y2="23696"/>
                          <a14:foregroundMark x1="39783" y1="16413" x2="37500" y2="23370"/>
                          <a14:foregroundMark x1="14783" y1="16957" x2="34130" y2="6413"/>
                          <a14:foregroundMark x1="14022" y1="19022" x2="2500" y2="40435"/>
                          <a14:foregroundMark x1="2500" y1="40435" x2="3913" y2="52174"/>
                          <a14:foregroundMark x1="5435" y1="62174" x2="15435" y2="82065"/>
                          <a14:foregroundMark x1="23478" y1="89891" x2="47174" y2="95652"/>
                          <a14:foregroundMark x1="47174" y1="95652" x2="65870" y2="92500"/>
                          <a14:foregroundMark x1="65870" y1="92500" x2="82174" y2="83478"/>
                          <a14:foregroundMark x1="82174" y1="83478" x2="92174" y2="68696"/>
                          <a14:foregroundMark x1="92174" y1="68696" x2="96630" y2="46739"/>
                          <a14:foregroundMark x1="96630" y1="46739" x2="87609" y2="24457"/>
                          <a14:foregroundMark x1="87609" y1="24457" x2="73043" y2="10543"/>
                          <a14:foregroundMark x1="73043" y1="10543" x2="53370" y2="2935"/>
                          <a14:foregroundMark x1="53370" y1="2935" x2="33587" y2="5543"/>
                          <a14:foregroundMark x1="93043" y1="28043" x2="96413" y2="53913"/>
                          <a14:foregroundMark x1="38261" y1="95217" x2="53261" y2="94457"/>
                          <a14:foregroundMark x1="50870" y1="98804" x2="48043" y2="97283"/>
                        </a14:backgroundRemoval>
                      </a14:imgEffect>
                    </a14:imgLayer>
                  </a14:imgProps>
                </a:ext>
                <a:ext uri="{28A0092B-C50C-407E-A947-70E740481C1C}">
                  <a14:useLocalDpi xmlns:a14="http://schemas.microsoft.com/office/drawing/2010/main" val="0"/>
                </a:ext>
              </a:extLst>
            </a:blip>
            <a:stretch>
              <a:fillRect/>
            </a:stretch>
          </p:blipFill>
          <p:spPr>
            <a:xfrm>
              <a:off x="307176" y="2204863"/>
              <a:ext cx="256599" cy="256599"/>
            </a:xfrm>
            <a:prstGeom prst="rect">
              <a:avLst/>
            </a:prstGeom>
          </p:spPr>
        </p:pic>
        <p:sp>
          <p:nvSpPr>
            <p:cNvPr id="45" name="Rectangle 44">
              <a:extLst>
                <a:ext uri="{FF2B5EF4-FFF2-40B4-BE49-F238E27FC236}">
                  <a16:creationId xmlns:a16="http://schemas.microsoft.com/office/drawing/2014/main" id="{75E8AC55-0B53-D859-D704-82315C20B18F}"/>
                </a:ext>
              </a:extLst>
            </p:cNvPr>
            <p:cNvSpPr>
              <a:spLocks/>
            </p:cNvSpPr>
            <p:nvPr/>
          </p:nvSpPr>
          <p:spPr>
            <a:xfrm>
              <a:off x="654653" y="2236530"/>
              <a:ext cx="1456082"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0974 210 249</a:t>
              </a:r>
            </a:p>
          </p:txBody>
        </p:sp>
      </p:grpSp>
      <p:grpSp>
        <p:nvGrpSpPr>
          <p:cNvPr id="61" name="Group 60">
            <a:extLst>
              <a:ext uri="{FF2B5EF4-FFF2-40B4-BE49-F238E27FC236}">
                <a16:creationId xmlns:a16="http://schemas.microsoft.com/office/drawing/2014/main" id="{CD0DB6BC-B9B7-EC6D-3762-66A4A04EA169}"/>
              </a:ext>
            </a:extLst>
          </p:cNvPr>
          <p:cNvGrpSpPr>
            <a:grpSpLocks/>
          </p:cNvGrpSpPr>
          <p:nvPr/>
        </p:nvGrpSpPr>
        <p:grpSpPr>
          <a:xfrm>
            <a:off x="119980" y="2743200"/>
            <a:ext cx="2103120" cy="312308"/>
            <a:chOff x="301429" y="2832651"/>
            <a:chExt cx="2394563" cy="338333"/>
          </a:xfrm>
        </p:grpSpPr>
        <p:pic>
          <p:nvPicPr>
            <p:cNvPr id="26" name="Picture 25">
              <a:extLst>
                <a:ext uri="{FF2B5EF4-FFF2-40B4-BE49-F238E27FC236}">
                  <a16:creationId xmlns:a16="http://schemas.microsoft.com/office/drawing/2014/main" id="{3E57D8A0-52B1-8BB4-5BFA-0E1A10D2F1E5}"/>
                </a:ext>
              </a:extLst>
            </p:cNvPr>
            <p:cNvPicPr>
              <a:picLocks noChangeAspect="1"/>
            </p:cNvPicPr>
            <p:nvPr/>
          </p:nvPicPr>
          <p:blipFill>
            <a:blip r:embed="rId10">
              <a:biLevel thresh="75000"/>
              <a:extLst>
                <a:ext uri="{28A0092B-C50C-407E-A947-70E740481C1C}">
                  <a14:useLocalDpi xmlns:a14="http://schemas.microsoft.com/office/drawing/2010/main" val="0"/>
                </a:ext>
              </a:extLst>
            </a:blip>
            <a:stretch>
              <a:fillRect/>
            </a:stretch>
          </p:blipFill>
          <p:spPr>
            <a:xfrm>
              <a:off x="301429" y="2874019"/>
              <a:ext cx="256600" cy="256600"/>
            </a:xfrm>
            <a:prstGeom prst="rect">
              <a:avLst/>
            </a:prstGeom>
          </p:spPr>
        </p:pic>
        <p:sp>
          <p:nvSpPr>
            <p:cNvPr id="57" name="Rectangle 56">
              <a:extLst>
                <a:ext uri="{FF2B5EF4-FFF2-40B4-BE49-F238E27FC236}">
                  <a16:creationId xmlns:a16="http://schemas.microsoft.com/office/drawing/2014/main" id="{747541F1-D63C-BB80-E87D-A3BA8BFBE1F2}"/>
                </a:ext>
              </a:extLst>
            </p:cNvPr>
            <p:cNvSpPr>
              <a:spLocks/>
            </p:cNvSpPr>
            <p:nvPr/>
          </p:nvSpPr>
          <p:spPr>
            <a:xfrm>
              <a:off x="651665" y="2832651"/>
              <a:ext cx="2044327" cy="338333"/>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28025" tIns="28025" rIns="28025" bIns="28025" numCol="1" spcCol="38100" rtlCol="0" anchor="ctr">
              <a:spAutoFit/>
            </a:bodyPr>
            <a:lstStyle/>
            <a:p>
              <a:pPr algn="l"/>
              <a:r>
                <a:rPr lang="en-US" sz="831" b="0" noProof="1">
                  <a:solidFill>
                    <a:schemeClr val="tx1"/>
                  </a:solidFill>
                  <a:latin typeface="Arial" panose="020B0604020202020204" pitchFamily="34" charset="0"/>
                  <a:cs typeface="Arial" panose="020B0604020202020204" pitchFamily="34" charset="0"/>
                  <a:hlinkClick r:id="rId11"/>
                </a:rPr>
                <a:t>https://www.linkedin.com/in/phan-trieu-5688b715b</a:t>
              </a:r>
              <a:r>
                <a:rPr lang="en-US" sz="831" b="0" noProof="1">
                  <a:solidFill>
                    <a:srgbClr val="0000FF"/>
                  </a:solidFill>
                  <a:latin typeface="Arial" panose="020B0604020202020204" pitchFamily="34" charset="0"/>
                  <a:cs typeface="Arial" panose="020B0604020202020204" pitchFamily="34" charset="0"/>
                  <a:hlinkClick r:id="rId11"/>
                </a:rPr>
                <a:t>/</a:t>
              </a:r>
              <a:r>
                <a:rPr lang="en-US" sz="831" b="0" noProof="1">
                  <a:solidFill>
                    <a:srgbClr val="0000FF"/>
                  </a:solidFill>
                  <a:latin typeface="Arial" panose="020B0604020202020204" pitchFamily="34" charset="0"/>
                  <a:cs typeface="Arial" panose="020B0604020202020204" pitchFamily="34" charset="0"/>
                </a:rPr>
                <a:t> </a:t>
              </a:r>
              <a:endParaRPr lang="en-US" sz="831" b="0" noProof="1">
                <a:latin typeface="Arial" panose="020B0604020202020204" pitchFamily="34" charset="0"/>
                <a:cs typeface="Arial" panose="020B0604020202020204" pitchFamily="34" charset="0"/>
              </a:endParaRPr>
            </a:p>
          </p:txBody>
        </p:sp>
      </p:grpSp>
      <p:sp>
        <p:nvSpPr>
          <p:cNvPr id="83" name="Rectangle 82">
            <a:extLst>
              <a:ext uri="{FF2B5EF4-FFF2-40B4-BE49-F238E27FC236}">
                <a16:creationId xmlns:a16="http://schemas.microsoft.com/office/drawing/2014/main" id="{9C11B47F-A02D-A5E6-FF33-45A51B39608E}"/>
              </a:ext>
            </a:extLst>
          </p:cNvPr>
          <p:cNvSpPr/>
          <p:nvPr/>
        </p:nvSpPr>
        <p:spPr>
          <a:xfrm>
            <a:off x="-158262" y="-162760"/>
            <a:ext cx="7174523" cy="369119"/>
          </a:xfrm>
          <a:prstGeom prst="rect">
            <a:avLst/>
          </a:prstGeom>
          <a:solidFill>
            <a:schemeClr val="tx1"/>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40" name="Group 39">
            <a:extLst>
              <a:ext uri="{FF2B5EF4-FFF2-40B4-BE49-F238E27FC236}">
                <a16:creationId xmlns:a16="http://schemas.microsoft.com/office/drawing/2014/main" id="{94D556EE-775B-D6E9-B687-4EFD36A95C7F}"/>
              </a:ext>
            </a:extLst>
          </p:cNvPr>
          <p:cNvGrpSpPr/>
          <p:nvPr/>
        </p:nvGrpSpPr>
        <p:grpSpPr>
          <a:xfrm>
            <a:off x="2560320" y="3474720"/>
            <a:ext cx="4206240" cy="1536237"/>
            <a:chOff x="2560320" y="3246120"/>
            <a:chExt cx="4165600" cy="1536237"/>
          </a:xfrm>
        </p:grpSpPr>
        <p:sp>
          <p:nvSpPr>
            <p:cNvPr id="31" name="EDUCATION"/>
            <p:cNvSpPr txBox="1"/>
            <p:nvPr/>
          </p:nvSpPr>
          <p:spPr>
            <a:xfrm>
              <a:off x="2560320" y="3246120"/>
              <a:ext cx="1184559" cy="2697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EDUCATION</a:t>
              </a:r>
            </a:p>
          </p:txBody>
        </p:sp>
        <p:cxnSp>
          <p:nvCxnSpPr>
            <p:cNvPr id="107" name="Straight Connector 106">
              <a:extLst>
                <a:ext uri="{FF2B5EF4-FFF2-40B4-BE49-F238E27FC236}">
                  <a16:creationId xmlns:a16="http://schemas.microsoft.com/office/drawing/2014/main" id="{1143A604-D592-4ACB-8BF1-D302E148AB7E}"/>
                </a:ext>
              </a:extLst>
            </p:cNvPr>
            <p:cNvCxnSpPr>
              <a:cxnSpLocks/>
            </p:cNvCxnSpPr>
            <p:nvPr/>
          </p:nvCxnSpPr>
          <p:spPr>
            <a:xfrm>
              <a:off x="2560320" y="3564751"/>
              <a:ext cx="4160520" cy="0"/>
            </a:xfrm>
            <a:prstGeom prst="line">
              <a:avLst/>
            </a:prstGeom>
            <a:ln w="12700">
              <a:solidFill>
                <a:schemeClr val="tx1"/>
              </a:solidFill>
              <a:miter lim="400000"/>
            </a:ln>
          </p:spPr>
        </p:cxnSp>
        <p:sp>
          <p:nvSpPr>
            <p:cNvPr id="15" name="Rectangle 14">
              <a:extLst>
                <a:ext uri="{FF2B5EF4-FFF2-40B4-BE49-F238E27FC236}">
                  <a16:creationId xmlns:a16="http://schemas.microsoft.com/office/drawing/2014/main" id="{0B226A2B-5E7A-B75F-9959-4C19BC72B121}"/>
                </a:ext>
              </a:extLst>
            </p:cNvPr>
            <p:cNvSpPr/>
            <p:nvPr/>
          </p:nvSpPr>
          <p:spPr>
            <a:xfrm>
              <a:off x="2560320" y="3611880"/>
              <a:ext cx="4165600" cy="1170477"/>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noAutofit/>
            </a:bodyPr>
            <a:lstStyle/>
            <a:p>
              <a:pPr algn="just" defTabSz="546603">
                <a:tabLst>
                  <a:tab pos="3032125" algn="l"/>
                </a:tabLst>
              </a:pPr>
              <a:r>
                <a:rPr lang="en-US" sz="10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B.S in Electronic and Telecommunication	09/2017- 06/2022</a:t>
              </a:r>
            </a:p>
            <a:p>
              <a:pPr algn="just" defTabSz="556127"/>
              <a:r>
                <a:rPr lang="en-US" sz="831"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 Nang University of Science and Technology (DUT)</a:t>
              </a:r>
            </a:p>
            <a:p>
              <a:pPr algn="just"/>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GPA</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7.1,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Capstone</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Industrial Zone Environment Monitoring and Controlling System</a:t>
              </a:r>
              <a:endPar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indent="-158265" algn="just" defTabSz="556127">
                <a:buFont typeface="Arial" panose="020B0604020202020204" pitchFamily="34" charset="0"/>
                <a:buChar char="•"/>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Coursework</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Computer Architecture, C/C++ Programming Languages, FPGA, Image Processing, Circuit Analysis</a:t>
              </a:r>
            </a:p>
            <a:p>
              <a:pPr marL="158265" indent="-158265" algn="just" defTabSz="556127">
                <a:buFont typeface="Arial" panose="020B0604020202020204" pitchFamily="34" charset="0"/>
                <a:buChar char="•"/>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Projects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p>
            <a:p>
              <a:pPr marL="159731" algn="just" defTabSz="556127"/>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Swift Birds Monitoring System (Tech stack: MQTT, Node-red, Python, C/C++)</a:t>
              </a:r>
            </a:p>
            <a:p>
              <a:pPr marL="159731" algn="just" defTabSz="556127"/>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Water Level Monitoring System (Tech stack: STM32F4, C/C++)</a:t>
              </a:r>
            </a:p>
            <a:p>
              <a:pPr marL="159731" algn="just" defTabSz="556127"/>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 ALU 8-bit (Tech stack: FPGA, VHDL)</a:t>
              </a:r>
            </a:p>
          </p:txBody>
        </p:sp>
      </p:grpSp>
      <p:grpSp>
        <p:nvGrpSpPr>
          <p:cNvPr id="21" name="Group 20">
            <a:extLst>
              <a:ext uri="{FF2B5EF4-FFF2-40B4-BE49-F238E27FC236}">
                <a16:creationId xmlns:a16="http://schemas.microsoft.com/office/drawing/2014/main" id="{D56CC4FE-636E-9B17-734B-038F586BA9C6}"/>
              </a:ext>
            </a:extLst>
          </p:cNvPr>
          <p:cNvGrpSpPr/>
          <p:nvPr/>
        </p:nvGrpSpPr>
        <p:grpSpPr>
          <a:xfrm>
            <a:off x="2555190" y="1371600"/>
            <a:ext cx="4206240" cy="1731766"/>
            <a:chOff x="2555190" y="1325880"/>
            <a:chExt cx="4206240" cy="1731766"/>
          </a:xfrm>
        </p:grpSpPr>
        <p:sp>
          <p:nvSpPr>
            <p:cNvPr id="30" name="EXPERIENCE"/>
            <p:cNvSpPr txBox="1"/>
            <p:nvPr/>
          </p:nvSpPr>
          <p:spPr>
            <a:xfrm>
              <a:off x="2560320" y="1325880"/>
              <a:ext cx="1255832" cy="26398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oAutofit/>
            </a:bodyPr>
            <a:lstStyle>
              <a:lvl1pPr algn="l">
                <a:defRPr sz="1700">
                  <a:latin typeface="Calibri"/>
                  <a:ea typeface="Calibri"/>
                  <a:cs typeface="Calibri"/>
                  <a:sym typeface="Calibri"/>
                </a:defRPr>
              </a:lvl1pPr>
            </a:lstStyle>
            <a:p>
              <a:pPr algn="just"/>
              <a:r>
                <a:rPr lang="en-US" sz="1400" dirty="0">
                  <a:latin typeface="Arial" panose="020B0604020202020204" pitchFamily="34" charset="0"/>
                  <a:cs typeface="Arial" panose="020B0604020202020204" pitchFamily="34" charset="0"/>
                </a:rPr>
                <a:t>EXPERIENCE</a:t>
              </a:r>
            </a:p>
          </p:txBody>
        </p:sp>
        <p:cxnSp>
          <p:nvCxnSpPr>
            <p:cNvPr id="4" name="Straight Connector 3">
              <a:extLst>
                <a:ext uri="{FF2B5EF4-FFF2-40B4-BE49-F238E27FC236}">
                  <a16:creationId xmlns:a16="http://schemas.microsoft.com/office/drawing/2014/main" id="{B85D8200-C172-4A64-81AB-F183FDF0B8D1}"/>
                </a:ext>
              </a:extLst>
            </p:cNvPr>
            <p:cNvCxnSpPr>
              <a:cxnSpLocks/>
            </p:cNvCxnSpPr>
            <p:nvPr/>
          </p:nvCxnSpPr>
          <p:spPr>
            <a:xfrm>
              <a:off x="2560319" y="1645920"/>
              <a:ext cx="4160520" cy="0"/>
            </a:xfrm>
            <a:prstGeom prst="line">
              <a:avLst/>
            </a:prstGeom>
            <a:ln w="12700">
              <a:solidFill>
                <a:schemeClr val="tx1"/>
              </a:solidFill>
              <a:miter lim="400000"/>
            </a:ln>
          </p:spPr>
        </p:cxnSp>
        <p:sp>
          <p:nvSpPr>
            <p:cNvPr id="43" name="Rectangle 42">
              <a:extLst>
                <a:ext uri="{FF2B5EF4-FFF2-40B4-BE49-F238E27FC236}">
                  <a16:creationId xmlns:a16="http://schemas.microsoft.com/office/drawing/2014/main" id="{153E7B06-E7E8-523D-BE3E-818E85C2636A}"/>
                </a:ext>
              </a:extLst>
            </p:cNvPr>
            <p:cNvSpPr/>
            <p:nvPr/>
          </p:nvSpPr>
          <p:spPr>
            <a:xfrm>
              <a:off x="2555190" y="1685817"/>
              <a:ext cx="4206240" cy="1371829"/>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l" defTabSz="556127">
                <a:tabLst>
                  <a:tab pos="3027363" algn="l"/>
                </a:tabLst>
              </a:pPr>
              <a:r>
                <a:rPr lang="en-US" sz="10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Software Developer	06/2021 – Present</a:t>
              </a:r>
            </a:p>
            <a:p>
              <a:pPr algn="just" defTabSz="556127"/>
              <a:r>
                <a:rPr lang="en-US" sz="90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FPT Software – Da Nang</a:t>
              </a:r>
            </a:p>
            <a:p>
              <a:pPr marL="158265" indent="-158265" algn="just" defTabSz="556127">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Making C++ projects base on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OOP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model and learned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Unit Socket protocol</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for Embedded System Programming.</a:t>
              </a:r>
            </a:p>
            <a:p>
              <a:pPr marL="158265" indent="-158265" algn="just" defTabSz="556127">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Built Automotive Embedded System using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CAN bus protocol</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with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Boost Asia</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library for communicating between physical devices on car on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Kernel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using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t>
              </a:r>
            </a:p>
            <a:p>
              <a:pPr marL="158265" indent="-158265" algn="just" defTabSz="556127">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Designed layout of screen using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Java Script</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p>
            <a:p>
              <a:pPr marL="158265" indent="-158265" algn="just" defTabSz="556127">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Network programming on Linux environment.</a:t>
              </a:r>
            </a:p>
            <a:p>
              <a:pPr marL="158265" indent="-158265" algn="just" defTabSz="556127">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Built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code on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Environment</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using </a:t>
              </a:r>
              <a:r>
                <a:rPr lang="vi-VN" sz="831"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CMake</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p>
          </p:txBody>
        </p:sp>
      </p:grpSp>
      <p:grpSp>
        <p:nvGrpSpPr>
          <p:cNvPr id="93" name="Group 92">
            <a:extLst>
              <a:ext uri="{FF2B5EF4-FFF2-40B4-BE49-F238E27FC236}">
                <a16:creationId xmlns:a16="http://schemas.microsoft.com/office/drawing/2014/main" id="{349609EA-7A46-4288-0A47-55AEAE54951B}"/>
              </a:ext>
            </a:extLst>
          </p:cNvPr>
          <p:cNvGrpSpPr/>
          <p:nvPr/>
        </p:nvGrpSpPr>
        <p:grpSpPr>
          <a:xfrm>
            <a:off x="2553453" y="5120638"/>
            <a:ext cx="4167387" cy="1413017"/>
            <a:chOff x="297804" y="6741699"/>
            <a:chExt cx="3908615" cy="1660957"/>
          </a:xfrm>
        </p:grpSpPr>
        <p:sp>
          <p:nvSpPr>
            <p:cNvPr id="35" name="SKILLS"/>
            <p:cNvSpPr txBox="1"/>
            <p:nvPr/>
          </p:nvSpPr>
          <p:spPr>
            <a:xfrm>
              <a:off x="305583" y="6741699"/>
              <a:ext cx="655973" cy="31706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SKILLS</a:t>
              </a:r>
            </a:p>
          </p:txBody>
        </p:sp>
        <p:cxnSp>
          <p:nvCxnSpPr>
            <p:cNvPr id="108" name="Straight Connector 107">
              <a:extLst>
                <a:ext uri="{FF2B5EF4-FFF2-40B4-BE49-F238E27FC236}">
                  <a16:creationId xmlns:a16="http://schemas.microsoft.com/office/drawing/2014/main" id="{BAEE48B2-47E9-449B-BA2A-FE020F9887D6}"/>
                </a:ext>
              </a:extLst>
            </p:cNvPr>
            <p:cNvCxnSpPr>
              <a:cxnSpLocks/>
            </p:cNvCxnSpPr>
            <p:nvPr/>
          </p:nvCxnSpPr>
          <p:spPr>
            <a:xfrm>
              <a:off x="304245" y="7117896"/>
              <a:ext cx="3902174" cy="5256"/>
            </a:xfrm>
            <a:prstGeom prst="line">
              <a:avLst/>
            </a:prstGeom>
            <a:ln w="12700">
              <a:solidFill>
                <a:schemeClr val="tx1"/>
              </a:solidFill>
              <a:miter lim="400000"/>
            </a:ln>
          </p:spPr>
        </p:cxnSp>
        <p:sp>
          <p:nvSpPr>
            <p:cNvPr id="90" name="Rectangle 89">
              <a:extLst>
                <a:ext uri="{FF2B5EF4-FFF2-40B4-BE49-F238E27FC236}">
                  <a16:creationId xmlns:a16="http://schemas.microsoft.com/office/drawing/2014/main" id="{0E5CDF79-2936-C42B-ABFD-028DE9D4DFF8}"/>
                </a:ext>
              </a:extLst>
            </p:cNvPr>
            <p:cNvSpPr>
              <a:spLocks/>
            </p:cNvSpPr>
            <p:nvPr/>
          </p:nvSpPr>
          <p:spPr>
            <a:xfrm>
              <a:off x="297804" y="7171640"/>
              <a:ext cx="1389395" cy="83049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Programming Languages</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Java Script</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Python</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VBA</a:t>
              </a:r>
            </a:p>
          </p:txBody>
        </p:sp>
        <p:sp>
          <p:nvSpPr>
            <p:cNvPr id="91" name="Rectangle 90">
              <a:extLst>
                <a:ext uri="{FF2B5EF4-FFF2-40B4-BE49-F238E27FC236}">
                  <a16:creationId xmlns:a16="http://schemas.microsoft.com/office/drawing/2014/main" id="{A951B6A8-B963-D442-DF93-69F0D691EC65}"/>
                </a:ext>
              </a:extLst>
            </p:cNvPr>
            <p:cNvSpPr>
              <a:spLocks/>
            </p:cNvSpPr>
            <p:nvPr/>
          </p:nvSpPr>
          <p:spPr>
            <a:xfrm>
              <a:off x="3134393" y="7171640"/>
              <a:ext cx="1029145" cy="1068213"/>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Professional</a:t>
              </a:r>
              <a:endParaRPr lang="en-US" sz="923"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Collaboration</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Communicating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Problem solving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Adaptability</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Self-learning</a:t>
              </a:r>
            </a:p>
          </p:txBody>
        </p:sp>
        <p:sp>
          <p:nvSpPr>
            <p:cNvPr id="44" name="Rectangle 43">
              <a:extLst>
                <a:ext uri="{FF2B5EF4-FFF2-40B4-BE49-F238E27FC236}">
                  <a16:creationId xmlns:a16="http://schemas.microsoft.com/office/drawing/2014/main" id="{D72AF9D1-E335-7BB7-AD75-0B5CD8BDD09F}"/>
                </a:ext>
              </a:extLst>
            </p:cNvPr>
            <p:cNvSpPr>
              <a:spLocks/>
            </p:cNvSpPr>
            <p:nvPr/>
          </p:nvSpPr>
          <p:spPr>
            <a:xfrm>
              <a:off x="1746140" y="7171643"/>
              <a:ext cx="1329312" cy="1231013"/>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Technical</a:t>
              </a:r>
              <a:endPar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MQTT/LORA</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Network/Unit Socket</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Linux/Docker</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Git</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VS Code/Visual Studio</a:t>
              </a:r>
            </a:p>
            <a:p>
              <a:pPr marL="158265" lvl="1" indent="-158265" algn="just">
                <a:buFont typeface="Arial" panose="020B0604020202020204" pitchFamily="34" charset="0"/>
                <a:buChar char="•"/>
              </a:pPr>
              <a:r>
                <a:rPr lang="en-US" sz="923"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Sqlite</a:t>
              </a:r>
            </a:p>
          </p:txBody>
        </p:sp>
      </p:grpSp>
      <p:grpSp>
        <p:nvGrpSpPr>
          <p:cNvPr id="50" name="Group 49">
            <a:extLst>
              <a:ext uri="{FF2B5EF4-FFF2-40B4-BE49-F238E27FC236}">
                <a16:creationId xmlns:a16="http://schemas.microsoft.com/office/drawing/2014/main" id="{30410D22-E977-6610-45C8-475CDC928DC5}"/>
              </a:ext>
            </a:extLst>
          </p:cNvPr>
          <p:cNvGrpSpPr/>
          <p:nvPr/>
        </p:nvGrpSpPr>
        <p:grpSpPr>
          <a:xfrm>
            <a:off x="118871" y="5120640"/>
            <a:ext cx="2286000" cy="1132488"/>
            <a:chOff x="118871" y="4572000"/>
            <a:chExt cx="2286000" cy="1132488"/>
          </a:xfrm>
        </p:grpSpPr>
        <p:sp>
          <p:nvSpPr>
            <p:cNvPr id="10" name="EDUCATION">
              <a:extLst>
                <a:ext uri="{FF2B5EF4-FFF2-40B4-BE49-F238E27FC236}">
                  <a16:creationId xmlns:a16="http://schemas.microsoft.com/office/drawing/2014/main" id="{51018E72-8407-C1DE-B8BF-97A1613CF2B9}"/>
                </a:ext>
              </a:extLst>
            </p:cNvPr>
            <p:cNvSpPr txBox="1"/>
            <p:nvPr/>
          </p:nvSpPr>
          <p:spPr>
            <a:xfrm>
              <a:off x="119981" y="4572000"/>
              <a:ext cx="1756399" cy="2697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Career Objectives</a:t>
              </a:r>
            </a:p>
          </p:txBody>
        </p:sp>
        <p:cxnSp>
          <p:nvCxnSpPr>
            <p:cNvPr id="11" name="Straight Connector 10">
              <a:extLst>
                <a:ext uri="{FF2B5EF4-FFF2-40B4-BE49-F238E27FC236}">
                  <a16:creationId xmlns:a16="http://schemas.microsoft.com/office/drawing/2014/main" id="{1F4238F8-CD46-4C80-AAEE-8A0A9BB3611A}"/>
                </a:ext>
              </a:extLst>
            </p:cNvPr>
            <p:cNvCxnSpPr>
              <a:cxnSpLocks/>
            </p:cNvCxnSpPr>
            <p:nvPr/>
          </p:nvCxnSpPr>
          <p:spPr>
            <a:xfrm>
              <a:off x="137160" y="4892040"/>
              <a:ext cx="2194560" cy="0"/>
            </a:xfrm>
            <a:prstGeom prst="line">
              <a:avLst/>
            </a:prstGeom>
            <a:ln w="12700">
              <a:solidFill>
                <a:schemeClr val="tx1"/>
              </a:solidFill>
              <a:miter lim="400000"/>
            </a:ln>
          </p:spPr>
        </p:cxnSp>
        <p:sp>
          <p:nvSpPr>
            <p:cNvPr id="13" name="Rectangle 12">
              <a:extLst>
                <a:ext uri="{FF2B5EF4-FFF2-40B4-BE49-F238E27FC236}">
                  <a16:creationId xmlns:a16="http://schemas.microsoft.com/office/drawing/2014/main" id="{5017BD9B-2595-C450-BB73-401571CFC314}"/>
                </a:ext>
              </a:extLst>
            </p:cNvPr>
            <p:cNvSpPr/>
            <p:nvPr/>
          </p:nvSpPr>
          <p:spPr>
            <a:xfrm>
              <a:off x="118871" y="4937760"/>
              <a:ext cx="2286000" cy="766728"/>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defTabSz="556127"/>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Seeking a job opportunity for an entry level position as a software engineer for improving skills of building embedded system and IoT system.</a:t>
              </a:r>
            </a:p>
            <a:p>
              <a:pPr algn="just" defTabSz="556127"/>
              <a:endPar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p:txBody>
        </p:sp>
      </p:grpSp>
      <p:grpSp>
        <p:nvGrpSpPr>
          <p:cNvPr id="39" name="Group 38">
            <a:extLst>
              <a:ext uri="{FF2B5EF4-FFF2-40B4-BE49-F238E27FC236}">
                <a16:creationId xmlns:a16="http://schemas.microsoft.com/office/drawing/2014/main" id="{7700BCFE-1E64-1948-8B6E-3E85D64CCA0A}"/>
              </a:ext>
            </a:extLst>
          </p:cNvPr>
          <p:cNvGrpSpPr/>
          <p:nvPr/>
        </p:nvGrpSpPr>
        <p:grpSpPr>
          <a:xfrm>
            <a:off x="129667" y="8046717"/>
            <a:ext cx="2209546" cy="560857"/>
            <a:chOff x="331299" y="6025728"/>
            <a:chExt cx="2064656" cy="544922"/>
          </a:xfrm>
        </p:grpSpPr>
        <p:sp>
          <p:nvSpPr>
            <p:cNvPr id="20" name="Rectangle 19">
              <a:extLst>
                <a:ext uri="{FF2B5EF4-FFF2-40B4-BE49-F238E27FC236}">
                  <a16:creationId xmlns:a16="http://schemas.microsoft.com/office/drawing/2014/main" id="{C76985FD-1BDB-2413-54BA-AD9BDFDFB3FB}"/>
                </a:ext>
              </a:extLst>
            </p:cNvPr>
            <p:cNvSpPr/>
            <p:nvPr/>
          </p:nvSpPr>
          <p:spPr>
            <a:xfrm>
              <a:off x="337624" y="6381096"/>
              <a:ext cx="2058331" cy="189554"/>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2" indent="0" algn="just"/>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English: Professional Working Proficiency</a:t>
              </a:r>
            </a:p>
          </p:txBody>
        </p:sp>
        <p:grpSp>
          <p:nvGrpSpPr>
            <p:cNvPr id="34" name="Group 33">
              <a:extLst>
                <a:ext uri="{FF2B5EF4-FFF2-40B4-BE49-F238E27FC236}">
                  <a16:creationId xmlns:a16="http://schemas.microsoft.com/office/drawing/2014/main" id="{5193BBBC-5B78-ADAF-4E47-91DF7A53C764}"/>
                </a:ext>
              </a:extLst>
            </p:cNvPr>
            <p:cNvGrpSpPr/>
            <p:nvPr/>
          </p:nvGrpSpPr>
          <p:grpSpPr>
            <a:xfrm>
              <a:off x="331299" y="6025728"/>
              <a:ext cx="2023916" cy="310947"/>
              <a:chOff x="305583" y="4612969"/>
              <a:chExt cx="2023916" cy="310947"/>
            </a:xfrm>
          </p:grpSpPr>
          <p:sp>
            <p:nvSpPr>
              <p:cNvPr id="37" name="EDUCATION">
                <a:extLst>
                  <a:ext uri="{FF2B5EF4-FFF2-40B4-BE49-F238E27FC236}">
                    <a16:creationId xmlns:a16="http://schemas.microsoft.com/office/drawing/2014/main" id="{CF2B140D-F15E-969A-D9C4-2E011A358A68}"/>
                  </a:ext>
                </a:extLst>
              </p:cNvPr>
              <p:cNvSpPr txBox="1"/>
              <p:nvPr/>
            </p:nvSpPr>
            <p:spPr>
              <a:xfrm>
                <a:off x="305583" y="4612969"/>
                <a:ext cx="931387" cy="262069"/>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Language</a:t>
                </a:r>
              </a:p>
            </p:txBody>
          </p:sp>
          <p:cxnSp>
            <p:nvCxnSpPr>
              <p:cNvPr id="38" name="Straight Connector 37">
                <a:extLst>
                  <a:ext uri="{FF2B5EF4-FFF2-40B4-BE49-F238E27FC236}">
                    <a16:creationId xmlns:a16="http://schemas.microsoft.com/office/drawing/2014/main" id="{D4A82E06-FB24-3204-2159-061CE2C71610}"/>
                  </a:ext>
                </a:extLst>
              </p:cNvPr>
              <p:cNvCxnSpPr>
                <a:cxnSpLocks/>
              </p:cNvCxnSpPr>
              <p:nvPr/>
            </p:nvCxnSpPr>
            <p:spPr>
              <a:xfrm>
                <a:off x="331299" y="4923916"/>
                <a:ext cx="1998200" cy="0"/>
              </a:xfrm>
              <a:prstGeom prst="line">
                <a:avLst/>
              </a:prstGeom>
              <a:ln w="12700">
                <a:solidFill>
                  <a:schemeClr val="tx1"/>
                </a:solidFill>
                <a:miter lim="400000"/>
              </a:ln>
            </p:spPr>
          </p:cxnSp>
        </p:grpSp>
      </p:grpSp>
      <p:grpSp>
        <p:nvGrpSpPr>
          <p:cNvPr id="46" name="Group 45">
            <a:extLst>
              <a:ext uri="{FF2B5EF4-FFF2-40B4-BE49-F238E27FC236}">
                <a16:creationId xmlns:a16="http://schemas.microsoft.com/office/drawing/2014/main" id="{9BFBB031-673B-519D-1844-3C96F55D479B}"/>
              </a:ext>
            </a:extLst>
          </p:cNvPr>
          <p:cNvGrpSpPr/>
          <p:nvPr/>
        </p:nvGrpSpPr>
        <p:grpSpPr>
          <a:xfrm>
            <a:off x="2560318" y="8046717"/>
            <a:ext cx="4206242" cy="848440"/>
            <a:chOff x="299123" y="5984209"/>
            <a:chExt cx="2307495" cy="919143"/>
          </a:xfrm>
        </p:grpSpPr>
        <p:sp>
          <p:nvSpPr>
            <p:cNvPr id="47" name="EDUCATION">
              <a:extLst>
                <a:ext uri="{FF2B5EF4-FFF2-40B4-BE49-F238E27FC236}">
                  <a16:creationId xmlns:a16="http://schemas.microsoft.com/office/drawing/2014/main" id="{70583A1B-10A2-E924-6645-F2F547AABA36}"/>
                </a:ext>
              </a:extLst>
            </p:cNvPr>
            <p:cNvSpPr txBox="1"/>
            <p:nvPr/>
          </p:nvSpPr>
          <p:spPr>
            <a:xfrm>
              <a:off x="299124" y="5984209"/>
              <a:ext cx="1080600" cy="29221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PERSONAL TRAINING</a:t>
              </a:r>
            </a:p>
          </p:txBody>
        </p:sp>
        <p:cxnSp>
          <p:nvCxnSpPr>
            <p:cNvPr id="48" name="Straight Connector 47">
              <a:extLst>
                <a:ext uri="{FF2B5EF4-FFF2-40B4-BE49-F238E27FC236}">
                  <a16:creationId xmlns:a16="http://schemas.microsoft.com/office/drawing/2014/main" id="{F02FAB43-C296-99A8-E35B-25E6455EB64F}"/>
                </a:ext>
              </a:extLst>
            </p:cNvPr>
            <p:cNvCxnSpPr>
              <a:cxnSpLocks/>
            </p:cNvCxnSpPr>
            <p:nvPr/>
          </p:nvCxnSpPr>
          <p:spPr>
            <a:xfrm>
              <a:off x="299123" y="6330921"/>
              <a:ext cx="2282413" cy="0"/>
            </a:xfrm>
            <a:prstGeom prst="line">
              <a:avLst/>
            </a:prstGeom>
            <a:ln w="12700">
              <a:solidFill>
                <a:schemeClr val="tx1"/>
              </a:solidFill>
              <a:miter lim="400000"/>
            </a:ln>
          </p:spPr>
        </p:cxnSp>
        <p:sp>
          <p:nvSpPr>
            <p:cNvPr id="49" name="Rectangle 48">
              <a:extLst>
                <a:ext uri="{FF2B5EF4-FFF2-40B4-BE49-F238E27FC236}">
                  <a16:creationId xmlns:a16="http://schemas.microsoft.com/office/drawing/2014/main" id="{065E8282-58A6-71BB-9EC5-E0472710EBF5}"/>
                </a:ext>
              </a:extLst>
            </p:cNvPr>
            <p:cNvSpPr/>
            <p:nvPr/>
          </p:nvSpPr>
          <p:spPr>
            <a:xfrm>
              <a:off x="321779" y="6380453"/>
              <a:ext cx="2284839" cy="522899"/>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58265" lvl="2" indent="-158265" algn="just">
                <a:buFont typeface="Arial" panose="020B0604020202020204" pitchFamily="34" charset="0"/>
                <a:buChar char="•"/>
              </a:pPr>
              <a:r>
                <a:rPr lang="en-US" sz="923"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Solved 70 problems on LeetCode and continuing to solve</a:t>
              </a:r>
            </a:p>
            <a:p>
              <a:pPr marL="158265" lvl="2" indent="-158265" algn="just">
                <a:buFont typeface="Arial" panose="020B0604020202020204" pitchFamily="34" charset="0"/>
                <a:buChar char="•"/>
              </a:pPr>
              <a:r>
                <a:rPr lang="en-US" sz="923"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Solved over 60 problems on CodeSignal and continuing to solve</a:t>
              </a:r>
            </a:p>
            <a:p>
              <a:pPr marL="158265" lvl="2" indent="-158265" algn="just">
                <a:buFont typeface="Arial" panose="020B0604020202020204" pitchFamily="34" charset="0"/>
                <a:buChar char="•"/>
              </a:pPr>
              <a:endParaRPr lang="en-US" sz="923"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p:txBody>
        </p:sp>
      </p:grpSp>
      <p:grpSp>
        <p:nvGrpSpPr>
          <p:cNvPr id="51" name="Group 50">
            <a:extLst>
              <a:ext uri="{FF2B5EF4-FFF2-40B4-BE49-F238E27FC236}">
                <a16:creationId xmlns:a16="http://schemas.microsoft.com/office/drawing/2014/main" id="{50F301DC-6B9B-5728-62D3-B5DA91A10455}"/>
              </a:ext>
            </a:extLst>
          </p:cNvPr>
          <p:cNvGrpSpPr/>
          <p:nvPr/>
        </p:nvGrpSpPr>
        <p:grpSpPr>
          <a:xfrm>
            <a:off x="118872" y="6675120"/>
            <a:ext cx="2286000" cy="1253354"/>
            <a:chOff x="118872" y="5667273"/>
            <a:chExt cx="2286000" cy="1253354"/>
          </a:xfrm>
        </p:grpSpPr>
        <p:sp>
          <p:nvSpPr>
            <p:cNvPr id="32" name="EDUCATION">
              <a:extLst>
                <a:ext uri="{FF2B5EF4-FFF2-40B4-BE49-F238E27FC236}">
                  <a16:creationId xmlns:a16="http://schemas.microsoft.com/office/drawing/2014/main" id="{5A384F37-B724-63AD-455A-EF23BAC8F8AB}"/>
                </a:ext>
              </a:extLst>
            </p:cNvPr>
            <p:cNvSpPr txBox="1"/>
            <p:nvPr/>
          </p:nvSpPr>
          <p:spPr>
            <a:xfrm>
              <a:off x="123815" y="5667273"/>
              <a:ext cx="1727254" cy="2697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On-going Courses</a:t>
              </a:r>
            </a:p>
          </p:txBody>
        </p:sp>
        <p:cxnSp>
          <p:nvCxnSpPr>
            <p:cNvPr id="33" name="Straight Connector 32">
              <a:extLst>
                <a:ext uri="{FF2B5EF4-FFF2-40B4-BE49-F238E27FC236}">
                  <a16:creationId xmlns:a16="http://schemas.microsoft.com/office/drawing/2014/main" id="{A7F6FECD-2007-5FA7-8552-19A7A349087C}"/>
                </a:ext>
              </a:extLst>
            </p:cNvPr>
            <p:cNvCxnSpPr>
              <a:cxnSpLocks/>
            </p:cNvCxnSpPr>
            <p:nvPr/>
          </p:nvCxnSpPr>
          <p:spPr>
            <a:xfrm>
              <a:off x="147553" y="5987313"/>
              <a:ext cx="2094400" cy="0"/>
            </a:xfrm>
            <a:prstGeom prst="line">
              <a:avLst/>
            </a:prstGeom>
            <a:ln w="12700">
              <a:solidFill>
                <a:schemeClr val="tx1"/>
              </a:solidFill>
              <a:miter lim="400000"/>
            </a:ln>
          </p:spPr>
        </p:cxnSp>
        <p:sp>
          <p:nvSpPr>
            <p:cNvPr id="24" name="Rectangle 23">
              <a:extLst>
                <a:ext uri="{FF2B5EF4-FFF2-40B4-BE49-F238E27FC236}">
                  <a16:creationId xmlns:a16="http://schemas.microsoft.com/office/drawing/2014/main" id="{57C3833B-5858-6C70-A0B2-3B2F0AB3FDE3}"/>
                </a:ext>
              </a:extLst>
            </p:cNvPr>
            <p:cNvSpPr/>
            <p:nvPr/>
          </p:nvSpPr>
          <p:spPr>
            <a:xfrm>
              <a:off x="118872" y="6033033"/>
              <a:ext cx="2286000" cy="887594"/>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l" defTabSz="556127">
                <a:lnSpc>
                  <a:spcPct val="150000"/>
                </a:lnSpc>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System Programming Techniques &amp; Concepts (40%)</a:t>
              </a:r>
            </a:p>
            <a:p>
              <a:pPr algn="l" defTabSz="556127">
                <a:lnSpc>
                  <a:spcPct val="150000"/>
                </a:lnSpc>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Microsoft Azure Fundamentals (25%)</a:t>
              </a:r>
            </a:p>
            <a:p>
              <a:pPr algn="l" defTabSz="556127">
                <a:lnSpc>
                  <a:spcPct val="150000"/>
                </a:lnSpc>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Pattern Design C++ (30%)</a:t>
              </a:r>
            </a:p>
          </p:txBody>
        </p:sp>
      </p:gr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1328</TotalTime>
  <Words>406</Words>
  <Application>Microsoft Office PowerPoint</Application>
  <PresentationFormat>Letter Paper (8.5x11 in)</PresentationFormat>
  <Paragraphs>67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Helvetica Neue</vt:lpstr>
      <vt:lpstr>Helvetica Neue Medium</vt:lpstr>
      <vt:lpstr>Open Sans</vt:lpstr>
      <vt:lpstr>Wingdings</vt:lpstr>
      <vt:lpstr>White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KALLIAS - Resume Template</dc:title>
  <dc:creator>PresentationGO.com</dc:creator>
  <dc:description>© Copyright PresentationGO.com</dc:description>
  <cp:lastModifiedBy>trieu john</cp:lastModifiedBy>
  <cp:revision>659</cp:revision>
  <dcterms:modified xsi:type="dcterms:W3CDTF">2023-03-18T00:47:15Z</dcterms:modified>
  <cp:category>Curriculum Vitae/Resume</cp:category>
</cp:coreProperties>
</file>