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7" r:id="rId3"/>
    <p:sldId id="352" r:id="rId4"/>
    <p:sldId id="348" r:id="rId5"/>
    <p:sldId id="353" r:id="rId6"/>
    <p:sldId id="361" r:id="rId7"/>
    <p:sldId id="357" r:id="rId8"/>
    <p:sldId id="363" r:id="rId9"/>
    <p:sldId id="350" r:id="rId10"/>
    <p:sldId id="354" r:id="rId11"/>
    <p:sldId id="359" r:id="rId12"/>
    <p:sldId id="364" r:id="rId13"/>
    <p:sldId id="365" r:id="rId14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3200C0"/>
    <a:srgbClr val="290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/>
    <p:restoredTop sz="92415"/>
  </p:normalViewPr>
  <p:slideViewPr>
    <p:cSldViewPr>
      <p:cViewPr varScale="1">
        <p:scale>
          <a:sx n="103" d="100"/>
          <a:sy n="103" d="100"/>
        </p:scale>
        <p:origin x="23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483FE-1C75-4C0E-94EA-7CA64890BE66}" type="datetimeFigureOut">
              <a:rPr lang="en-US" smtClean="0"/>
              <a:pPr/>
              <a:t>9/16/22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D2E65-3679-47D4-97E2-DE1AB93850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06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5E92A9-E9A6-4CBA-8924-4EDCE621F4F1}" type="datetimeFigureOut">
              <a:rPr lang="en-US" smtClean="0"/>
              <a:pPr/>
              <a:t>9/16/22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53599F7-A18F-49EF-99DF-6890E6C583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6576" y="606856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68568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38400" y="6019800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086600" y="6019800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040617B-41B3-4B3C-AB56-7DFD381C5E5D}" type="datetime1">
              <a:rPr lang="en-US" smtClean="0"/>
              <a:pPr/>
              <a:t>9/16/22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vi-VN"/>
              <a:t>CHƯƠNG 1. GIỚI THIỆU VỀ TÍN HIỆU VÀ HỆ THỐNG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19400" cy="365125"/>
          </a:xfrm>
          <a:prstGeom prst="rect">
            <a:avLst/>
          </a:prstGeom>
        </p:spPr>
        <p:txBody>
          <a:bodyPr/>
          <a:lstStyle/>
          <a:p>
            <a:fld id="{E8E538D5-A2D0-4B0F-800C-B68E162C784B}" type="datetime1">
              <a:rPr lang="en-US" smtClean="0"/>
              <a:pPr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1. GIỚI THIỆU VỀ TÍN HIỆU VÀ HỆ THỐNG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13BE0F03-77F3-45CA-B078-69B4AEEDACB6}" type="datetime1">
              <a:rPr lang="en-US" smtClean="0"/>
              <a:pPr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vi-VN"/>
              <a:t>CHƯƠNG 1. GIỚI THIỆU VỀ TÍN HIỆU VÀ HỆ THỐNG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>
            <a:lvl1pPr algn="ctr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8686800" cy="3651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914400"/>
            <a:ext cx="533400" cy="244476"/>
          </a:xfrm>
        </p:spPr>
        <p:txBody>
          <a:bodyPr>
            <a:noAutofit/>
          </a:bodyPr>
          <a:lstStyle>
            <a:lvl1pPr>
              <a:defRPr sz="16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DD95983-6AA3-4F6B-98EA-7953A4D4C3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>
            <a:lvl1pPr>
              <a:defRPr sz="2000" b="0">
                <a:latin typeface="Times New Roman" pitchFamily="18" charset="0"/>
                <a:cs typeface="Times New Roman" pitchFamily="18" charset="0"/>
              </a:defRPr>
            </a:lvl1pPr>
            <a:lvl2pPr>
              <a:defRPr sz="19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7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19400" cy="365125"/>
          </a:xfrm>
          <a:prstGeom prst="rect">
            <a:avLst/>
          </a:prstGeom>
        </p:spPr>
        <p:txBody>
          <a:bodyPr/>
          <a:lstStyle/>
          <a:p>
            <a:fld id="{D72D5A92-22F2-4836-8A20-35386BF1490C}" type="datetime1">
              <a:rPr lang="en-US" smtClean="0"/>
              <a:pPr/>
              <a:t>9/16/22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/>
              <a:t>CHƯƠNG 1. GIỚI THIỆU VỀ TÍN HIỆU VÀ HỆ THỐNG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819400" cy="365125"/>
          </a:xfrm>
          <a:prstGeom prst="rect">
            <a:avLst/>
          </a:prstGeom>
        </p:spPr>
        <p:txBody>
          <a:bodyPr rtlCol="0"/>
          <a:lstStyle/>
          <a:p>
            <a:fld id="{BB6098E6-0DB6-483A-82B4-F17CCCB27751}" type="datetime1">
              <a:rPr lang="en-US" smtClean="0"/>
              <a:pPr/>
              <a:t>9/16/22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vi-VN"/>
              <a:t>CHƯƠNG 1. GIỚI THIỆU VỀ TÍN HIỆU VÀ HỆ THỐNG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819400" cy="365125"/>
          </a:xfrm>
          <a:prstGeom prst="rect">
            <a:avLst/>
          </a:prstGeom>
        </p:spPr>
        <p:txBody>
          <a:bodyPr rtlCol="0"/>
          <a:lstStyle/>
          <a:p>
            <a:fld id="{096B77C3-3561-48FE-9EC3-1D6A9791C7F8}" type="datetime1">
              <a:rPr lang="en-US" smtClean="0"/>
              <a:pPr/>
              <a:t>9/16/22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vi-VN"/>
              <a:t>CHƯƠNG 1. GIỚI THIỆU VỀ TÍN HIỆU VÀ HỆ THỐNG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19400" cy="365125"/>
          </a:xfrm>
          <a:prstGeom prst="rect">
            <a:avLst/>
          </a:prstGeom>
        </p:spPr>
        <p:txBody>
          <a:bodyPr/>
          <a:lstStyle/>
          <a:p>
            <a:fld id="{8A3C882F-4599-48E0-A3B9-B7B20CCAF698}" type="datetime1">
              <a:rPr lang="en-US" smtClean="0"/>
              <a:pPr/>
              <a:t>9/16/22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1. GIỚI THIỆU VỀ TÍN HIỆU VÀ HỆ THỐNG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19400" cy="365125"/>
          </a:xfrm>
          <a:prstGeom prst="rect">
            <a:avLst/>
          </a:prstGeom>
        </p:spPr>
        <p:txBody>
          <a:bodyPr/>
          <a:lstStyle/>
          <a:p>
            <a:fld id="{52BC9CAB-8C63-46D4-A913-EB8E1E4FBFFD}" type="datetime1">
              <a:rPr lang="en-US" smtClean="0"/>
              <a:pPr/>
              <a:t>9/16/22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1. GIỚI THIỆU VỀ TÍN HIỆU VÀ HỆ THỐNG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19400" cy="365125"/>
          </a:xfrm>
          <a:prstGeom prst="rect">
            <a:avLst/>
          </a:prstGeom>
        </p:spPr>
        <p:txBody>
          <a:bodyPr/>
          <a:lstStyle/>
          <a:p>
            <a:fld id="{4E76F80B-AC98-4FA9-B493-BBAA9715E251}" type="datetime1">
              <a:rPr lang="en-US" smtClean="0"/>
              <a:pPr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1. GIỚI THIỆU VỀ TÍN HIỆU VÀ HỆ THỐNG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555C0DF0-C07B-42DC-939A-0E6CE14B71C4}" type="datetime1">
              <a:rPr lang="en-US" smtClean="0"/>
              <a:pPr/>
              <a:t>9/16/22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DD95983-6AA3-4F6B-98EA-7953A4D4C3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vi-VN"/>
              <a:t>CHƯƠNG 1. GIỚI THIỆU VỀ TÍN HIỆU VÀ HỆ THỐNG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686800" cy="502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8686800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0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DD95983-6AA3-4F6B-98EA-7953A4D4C3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rgbClr val="2909AF"/>
        </a:buClr>
        <a:buSzPct val="60000"/>
        <a:buFont typeface="Wingdings" pitchFamily="2" charset="2"/>
        <a:buChar char="q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40080" indent="-274320" algn="l" rtl="0" eaLnBrk="1" latinLnBrk="0" hangingPunct="1">
        <a:spcBef>
          <a:spcPts val="550"/>
        </a:spcBef>
        <a:buClr>
          <a:srgbClr val="2909AF"/>
        </a:buClr>
        <a:buSzPct val="100000"/>
        <a:buFont typeface="Wingdings" pitchFamily="2" charset="2"/>
        <a:buChar char="§"/>
        <a:defRPr kumimoji="0" sz="19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28600" algn="l" rtl="0" eaLnBrk="1" latinLnBrk="0" hangingPunct="1">
        <a:spcBef>
          <a:spcPts val="500"/>
        </a:spcBef>
        <a:buClr>
          <a:srgbClr val="2909AF"/>
        </a:buClr>
        <a:buSzPct val="75000"/>
        <a:buFont typeface="Courier New" pitchFamily="49" charset="0"/>
        <a:buChar char="o"/>
        <a:defRPr kumimoji="0"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371600" indent="-228600" algn="l" rtl="0" eaLnBrk="1" latinLnBrk="0" hangingPunct="1">
        <a:spcBef>
          <a:spcPts val="400"/>
        </a:spcBef>
        <a:buClr>
          <a:srgbClr val="2909AF"/>
        </a:buClr>
        <a:buSzPct val="75000"/>
        <a:buFont typeface="Times New Roman" pitchFamily="18" charset="0"/>
        <a:buChar char="+"/>
        <a:defRPr kumimoji="0" sz="17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828800" indent="-228600" algn="l" rtl="0" eaLnBrk="1" latinLnBrk="0" hangingPunct="1">
        <a:spcBef>
          <a:spcPts val="400"/>
        </a:spcBef>
        <a:buClr>
          <a:srgbClr val="2909AF"/>
        </a:buClr>
        <a:buSzPct val="65000"/>
        <a:buFont typeface="Arial" pitchFamily="34" charset="0"/>
        <a:buChar char="•"/>
        <a:defRPr kumimoji="0"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luthuc@gmail.com" TargetMode="External"/><Relationship Id="rId2" Type="http://schemas.openxmlformats.org/officeDocument/2006/relationships/hyperlink" Target="mailto:hluthuc@dut.udn.v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91724"/>
            <a:ext cx="8153400" cy="946676"/>
          </a:xfrm>
        </p:spPr>
        <p:txBody>
          <a:bodyPr>
            <a:normAutofit/>
          </a:bodyPr>
          <a:lstStyle/>
          <a:p>
            <a:r>
              <a:rPr lang="en-US" sz="4400" b="1" cap="all" dirty="0" err="1">
                <a:solidFill>
                  <a:srgbClr val="0432FF"/>
                </a:solidFill>
                <a:latin typeface="Arial"/>
                <a:cs typeface="Arial"/>
              </a:rPr>
              <a:t>Kỹ</a:t>
            </a:r>
            <a:r>
              <a:rPr lang="en-US" sz="4400" b="1" cap="all" dirty="0">
                <a:solidFill>
                  <a:srgbClr val="0432FF"/>
                </a:solidFill>
                <a:latin typeface="Arial"/>
                <a:cs typeface="Arial"/>
              </a:rPr>
              <a:t> </a:t>
            </a:r>
            <a:r>
              <a:rPr lang="en-US" sz="4400" b="1" cap="all" dirty="0" err="1">
                <a:solidFill>
                  <a:srgbClr val="0432FF"/>
                </a:solidFill>
                <a:latin typeface="Arial"/>
                <a:cs typeface="Arial"/>
              </a:rPr>
              <a:t>thuật</a:t>
            </a:r>
            <a:r>
              <a:rPr lang="en-US" sz="4400" b="1" cap="all" dirty="0">
                <a:solidFill>
                  <a:srgbClr val="0432FF"/>
                </a:solidFill>
                <a:latin typeface="Arial"/>
                <a:cs typeface="Arial"/>
              </a:rPr>
              <a:t> </a:t>
            </a:r>
            <a:r>
              <a:rPr lang="en-US" sz="4400" b="1" cap="all" dirty="0" err="1">
                <a:solidFill>
                  <a:srgbClr val="0432FF"/>
                </a:solidFill>
                <a:latin typeface="Arial"/>
                <a:cs typeface="Arial"/>
              </a:rPr>
              <a:t>thông</a:t>
            </a:r>
            <a:r>
              <a:rPr lang="en-US" sz="4400" b="1" cap="all" dirty="0">
                <a:solidFill>
                  <a:srgbClr val="0432FF"/>
                </a:solidFill>
                <a:latin typeface="Arial"/>
                <a:cs typeface="Arial"/>
              </a:rPr>
              <a:t> tin </a:t>
            </a:r>
            <a:r>
              <a:rPr lang="en-US" sz="4400" b="1" cap="all" dirty="0" err="1">
                <a:solidFill>
                  <a:srgbClr val="0432FF"/>
                </a:solidFill>
                <a:latin typeface="Arial"/>
                <a:cs typeface="Arial"/>
              </a:rPr>
              <a:t>số</a:t>
            </a:r>
            <a:endParaRPr lang="en-US" sz="4400" b="1" dirty="0">
              <a:solidFill>
                <a:srgbClr val="0432F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838200" cy="381000"/>
          </a:xfrm>
        </p:spPr>
        <p:txBody>
          <a:bodyPr/>
          <a:lstStyle/>
          <a:p>
            <a:fld id="{CDD95983-6AA3-4F6B-98EA-7953A4D4C3D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359523"/>
            <a:ext cx="7239000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Giảng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viên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Hoàng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Lê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Uyên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Thục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Khoa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Điện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tử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-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Viễn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thông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Trường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Đại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học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Bách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khoa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, ĐHĐN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Email: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hluthuc@dut.udn.vn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hluthuc@gmail.com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24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pic>
        <p:nvPicPr>
          <p:cNvPr id="6" name="Picture 5" descr="DUT-Logo">
            <a:extLst>
              <a:ext uri="{FF2B5EF4-FFF2-40B4-BE49-F238E27FC236}">
                <a16:creationId xmlns:a16="http://schemas.microsoft.com/office/drawing/2014/main" id="{D321A3CE-8134-174B-826D-882E4D811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2" y="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5CAE7D-461C-D04B-8DA8-CEC3D4378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261" y="37691"/>
            <a:ext cx="977539" cy="996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FD3466-B406-7F4F-9F12-81C82C5EC1DB}"/>
              </a:ext>
            </a:extLst>
          </p:cNvPr>
          <p:cNvSpPr txBox="1"/>
          <p:nvPr/>
        </p:nvSpPr>
        <p:spPr>
          <a:xfrm>
            <a:off x="381000" y="2622550"/>
            <a:ext cx="8382000" cy="59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432FF"/>
                </a:solidFill>
                <a:latin typeface="American Typewriter" panose="02090604020004020304" pitchFamily="18" charset="77"/>
                <a:cs typeface="Arial"/>
              </a:rPr>
              <a:t>Digital Communication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Đánh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học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0CFF9AA-DD3F-C84A-9907-34528A4EAA7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137062"/>
            <a:ext cx="8686800" cy="129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Bài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tập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: 20%</a:t>
            </a:r>
            <a:endParaRPr lang="en-US" sz="2200" dirty="0">
              <a:latin typeface="Arial"/>
              <a:cs typeface="Arial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200" dirty="0" err="1">
                <a:latin typeface="Arial"/>
                <a:cs typeface="Arial"/>
              </a:rPr>
              <a:t>Các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hoạt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động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ở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lớp</a:t>
            </a:r>
            <a:r>
              <a:rPr lang="en-US" sz="2200" dirty="0">
                <a:latin typeface="Arial"/>
                <a:cs typeface="Arial"/>
              </a:rPr>
              <a:t> (</a:t>
            </a:r>
            <a:r>
              <a:rPr lang="en-US" sz="2200" dirty="0" err="1">
                <a:latin typeface="Arial"/>
                <a:cs typeface="Arial"/>
              </a:rPr>
              <a:t>bài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tập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cá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nhân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nhóm</a:t>
            </a:r>
            <a:r>
              <a:rPr lang="en-US" sz="2200" dirty="0">
                <a:latin typeface="Arial"/>
                <a:cs typeface="Arial"/>
              </a:rPr>
              <a:t>)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400" y="2282599"/>
            <a:ext cx="8686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Giữa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kỳ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: 20%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200" dirty="0" err="1">
                <a:latin typeface="Arial"/>
                <a:cs typeface="Arial"/>
              </a:rPr>
              <a:t>Thi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viết</a:t>
            </a:r>
            <a:r>
              <a:rPr lang="en-US" sz="2200" dirty="0">
                <a:latin typeface="Arial"/>
                <a:cs typeface="Arial"/>
              </a:rPr>
              <a:t> 45 </a:t>
            </a:r>
            <a:r>
              <a:rPr lang="en-US" sz="2200" dirty="0" err="1">
                <a:latin typeface="Arial"/>
                <a:cs typeface="Arial"/>
              </a:rPr>
              <a:t>phút</a:t>
            </a:r>
            <a:r>
              <a:rPr lang="en-US" sz="2200" dirty="0">
                <a:latin typeface="Arial"/>
                <a:cs typeface="Arial"/>
              </a:rPr>
              <a:t> (</a:t>
            </a:r>
            <a:r>
              <a:rPr lang="en-US" sz="2200" dirty="0" err="1">
                <a:latin typeface="Arial"/>
                <a:cs typeface="Arial"/>
              </a:rPr>
              <a:t>làm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cá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nhân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tài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liệu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là</a:t>
            </a:r>
            <a:r>
              <a:rPr lang="en-US" sz="2200" dirty="0">
                <a:latin typeface="Arial"/>
                <a:cs typeface="Arial"/>
              </a:rPr>
              <a:t> 2 </a:t>
            </a:r>
            <a:r>
              <a:rPr lang="en-US" sz="2200" dirty="0" err="1">
                <a:latin typeface="Arial"/>
                <a:cs typeface="Arial"/>
              </a:rPr>
              <a:t>trang</a:t>
            </a:r>
            <a:r>
              <a:rPr lang="en-US" sz="2200" dirty="0">
                <a:latin typeface="Arial"/>
                <a:cs typeface="Arial"/>
              </a:rPr>
              <a:t> A4 </a:t>
            </a:r>
            <a:r>
              <a:rPr lang="en-US" sz="2200" dirty="0" err="1">
                <a:latin typeface="Arial"/>
                <a:cs typeface="Arial"/>
              </a:rPr>
              <a:t>viết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tay</a:t>
            </a:r>
            <a:r>
              <a:rPr lang="en-US" sz="2200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54379" y="3429000"/>
            <a:ext cx="8686800" cy="17517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Cuối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kỳ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: 40%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200" dirty="0" err="1">
                <a:latin typeface="Arial"/>
                <a:cs typeface="Arial"/>
              </a:rPr>
              <a:t>Thuyết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trình</a:t>
            </a:r>
            <a:r>
              <a:rPr lang="en-US" sz="2200" dirty="0">
                <a:latin typeface="Arial"/>
                <a:cs typeface="Arial"/>
              </a:rPr>
              <a:t> (</a:t>
            </a:r>
            <a:r>
              <a:rPr lang="en-US" sz="2200" dirty="0" err="1">
                <a:latin typeface="Arial"/>
                <a:cs typeface="Arial"/>
              </a:rPr>
              <a:t>nhóm</a:t>
            </a:r>
            <a:r>
              <a:rPr lang="en-US" sz="2200" dirty="0">
                <a:latin typeface="Arial"/>
                <a:cs typeface="Arial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200" dirty="0" err="1">
                <a:latin typeface="Arial"/>
                <a:cs typeface="Arial"/>
              </a:rPr>
              <a:t>Thi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viết</a:t>
            </a:r>
            <a:r>
              <a:rPr lang="en-US" sz="2200" dirty="0">
                <a:latin typeface="Arial"/>
                <a:cs typeface="Arial"/>
              </a:rPr>
              <a:t> 60 </a:t>
            </a:r>
            <a:r>
              <a:rPr lang="en-US" sz="2200" dirty="0" err="1">
                <a:latin typeface="Arial"/>
                <a:cs typeface="Arial"/>
              </a:rPr>
              <a:t>phút</a:t>
            </a:r>
            <a:r>
              <a:rPr lang="en-US" sz="2200" dirty="0">
                <a:latin typeface="Arial"/>
                <a:cs typeface="Arial"/>
              </a:rPr>
              <a:t> (</a:t>
            </a:r>
            <a:r>
              <a:rPr lang="en-US" sz="2200" dirty="0" err="1">
                <a:latin typeface="Arial"/>
                <a:cs typeface="Arial"/>
              </a:rPr>
              <a:t>làm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cá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nhân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tài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liệu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là</a:t>
            </a:r>
            <a:r>
              <a:rPr lang="en-US" sz="2200" dirty="0">
                <a:latin typeface="Arial"/>
                <a:cs typeface="Arial"/>
              </a:rPr>
              <a:t> 2 </a:t>
            </a:r>
            <a:r>
              <a:rPr lang="en-US" sz="2200" dirty="0" err="1">
                <a:latin typeface="Arial"/>
                <a:cs typeface="Arial"/>
              </a:rPr>
              <a:t>trang</a:t>
            </a:r>
            <a:r>
              <a:rPr lang="en-US" sz="2200" dirty="0">
                <a:latin typeface="Arial"/>
                <a:cs typeface="Arial"/>
              </a:rPr>
              <a:t> A4 </a:t>
            </a:r>
            <a:r>
              <a:rPr lang="en-US" sz="2200" dirty="0" err="1">
                <a:latin typeface="Arial"/>
                <a:cs typeface="Arial"/>
              </a:rPr>
              <a:t>viết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tay</a:t>
            </a:r>
            <a:r>
              <a:rPr lang="en-US" sz="2200" dirty="0">
                <a:latin typeface="Arial"/>
                <a:cs typeface="Arial"/>
              </a:rPr>
              <a:t>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B083B01-E2AF-5A44-82EF-A14C733F8D01}"/>
              </a:ext>
            </a:extLst>
          </p:cNvPr>
          <p:cNvSpPr txBox="1">
            <a:spLocks/>
          </p:cNvSpPr>
          <p:nvPr/>
        </p:nvSpPr>
        <p:spPr>
          <a:xfrm>
            <a:off x="152400" y="5106264"/>
            <a:ext cx="8686800" cy="61467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Thực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hành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: 20%</a:t>
            </a:r>
          </a:p>
        </p:txBody>
      </p:sp>
    </p:spTree>
    <p:extLst>
      <p:ext uri="{BB962C8B-B14F-4D97-AF65-F5344CB8AC3E}">
        <p14:creationId xmlns:p14="http://schemas.microsoft.com/office/powerpoint/2010/main" val="301245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Đề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học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thuyết</a:t>
            </a:r>
            <a:r>
              <a:rPr lang="en-US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21622F-5074-D24E-A81C-4009FAA8E28B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8A261-FB2A-934A-AD7A-B4CBC94D9426}"/>
              </a:ext>
            </a:extLst>
          </p:cNvPr>
          <p:cNvSpPr/>
          <p:nvPr/>
        </p:nvSpPr>
        <p:spPr>
          <a:xfrm>
            <a:off x="475836" y="1371600"/>
            <a:ext cx="4934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9075" indent="-228600" algn="just">
              <a:tabLst>
                <a:tab pos="-450215" algn="l"/>
              </a:tabLst>
            </a:pPr>
            <a:r>
              <a:rPr lang="vi-VN" sz="220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Chương 1: Giới thiệu chung và ôn tập</a:t>
            </a:r>
            <a:endParaRPr lang="en-VN" sz="2200" dirty="0">
              <a:solidFill>
                <a:srgbClr val="000000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D0DE7-A56A-C345-A989-E73AFC4F8CFE}"/>
              </a:ext>
            </a:extLst>
          </p:cNvPr>
          <p:cNvSpPr/>
          <p:nvPr/>
        </p:nvSpPr>
        <p:spPr>
          <a:xfrm>
            <a:off x="475836" y="2036547"/>
            <a:ext cx="39805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9075" indent="-219075" algn="just">
              <a:tabLst>
                <a:tab pos="-450215" algn="l"/>
              </a:tabLst>
            </a:pPr>
            <a:r>
              <a:rPr lang="vi-VN" sz="22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Chương 2: Kỹ thuật định dạng</a:t>
            </a:r>
            <a:endParaRPr lang="en-VN" sz="2200" dirty="0">
              <a:solidFill>
                <a:srgbClr val="000000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CF3FDB-10AC-624A-9586-A2CF51B65B3D}"/>
              </a:ext>
            </a:extLst>
          </p:cNvPr>
          <p:cNvSpPr/>
          <p:nvPr/>
        </p:nvSpPr>
        <p:spPr>
          <a:xfrm>
            <a:off x="475836" y="2686177"/>
            <a:ext cx="6400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9075" indent="-219075" algn="just">
              <a:tabLst>
                <a:tab pos="-450215" algn="l"/>
              </a:tabLst>
            </a:pPr>
            <a:r>
              <a:rPr lang="vi-VN" sz="22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Chương 3: Kỹ thuật mã hoá nguồn</a:t>
            </a:r>
            <a:endParaRPr lang="en-VN" sz="2200" dirty="0">
              <a:solidFill>
                <a:srgbClr val="000000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7C4E7A-BF71-3F4C-8D81-45C89E332B94}"/>
              </a:ext>
            </a:extLst>
          </p:cNvPr>
          <p:cNvSpPr/>
          <p:nvPr/>
        </p:nvSpPr>
        <p:spPr>
          <a:xfrm>
            <a:off x="463644" y="331005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9075" indent="-219075" algn="just">
              <a:tabLst>
                <a:tab pos="-450215" algn="l"/>
              </a:tabLst>
            </a:pPr>
            <a:r>
              <a:rPr lang="vi-VN" sz="22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Chương 4: Kỹ thuật mã hoá kênh</a:t>
            </a:r>
            <a:endParaRPr lang="en-VN" sz="2200" dirty="0">
              <a:solidFill>
                <a:srgbClr val="000000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EA4DC-B0B7-EC4C-91C0-19F86EF5516B}"/>
              </a:ext>
            </a:extLst>
          </p:cNvPr>
          <p:cNvSpPr/>
          <p:nvPr/>
        </p:nvSpPr>
        <p:spPr>
          <a:xfrm>
            <a:off x="463644" y="3941572"/>
            <a:ext cx="40591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9075" indent="-219075" algn="just">
              <a:tabLst>
                <a:tab pos="-450215" algn="l"/>
              </a:tabLst>
            </a:pPr>
            <a:r>
              <a:rPr lang="vi-VN" sz="22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Chương 5: Kỹ thuật ghép kênh</a:t>
            </a:r>
            <a:endParaRPr lang="en-VN" sz="2200" dirty="0">
              <a:solidFill>
                <a:srgbClr val="000000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C8D1A-CCD6-DD48-BB92-1FE0E2738942}"/>
              </a:ext>
            </a:extLst>
          </p:cNvPr>
          <p:cNvSpPr/>
          <p:nvPr/>
        </p:nvSpPr>
        <p:spPr>
          <a:xfrm>
            <a:off x="463644" y="4572762"/>
            <a:ext cx="5791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9075" indent="-219075" algn="just">
              <a:tabLst>
                <a:tab pos="-450215" algn="l"/>
              </a:tabLst>
            </a:pPr>
            <a:r>
              <a:rPr lang="vi-VN" sz="22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Chương 6: Kỹ thuật điều chế tín hiệu số</a:t>
            </a:r>
            <a:endParaRPr lang="en-VN" sz="2200" dirty="0">
              <a:solidFill>
                <a:srgbClr val="000000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9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Đề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học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21622F-5074-D24E-A81C-4009FAA8E28B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8EC54-93FA-8F48-A704-D4DA9DCB896B}"/>
              </a:ext>
            </a:extLst>
          </p:cNvPr>
          <p:cNvSpPr/>
          <p:nvPr/>
        </p:nvSpPr>
        <p:spPr>
          <a:xfrm>
            <a:off x="533400" y="1371600"/>
            <a:ext cx="8229600" cy="404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9075" indent="-219075" algn="just">
              <a:lnSpc>
                <a:spcPct val="150000"/>
              </a:lnSpc>
              <a:spcBef>
                <a:spcPts val="600"/>
              </a:spcBef>
              <a:tabLst>
                <a:tab pos="-450215" algn="l"/>
              </a:tabLst>
            </a:pPr>
            <a:r>
              <a:rPr lang="vi-VN" sz="2200" b="1" dirty="0">
                <a:solidFill>
                  <a:srgbClr val="0432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Đề tài thuyết trình: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60000"/>
              <a:buFont typeface="Wingdings" pitchFamily="2" charset="2"/>
              <a:buChar char="q"/>
              <a:tabLst>
                <a:tab pos="-450215" algn="l"/>
              </a:tabLst>
            </a:pPr>
            <a:r>
              <a:rPr lang="vi-VN" sz="22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Lịch sử ngành viễn thông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60000"/>
              <a:buFont typeface="Wingdings" pitchFamily="2" charset="2"/>
              <a:buChar char="q"/>
              <a:tabLst>
                <a:tab pos="-450215" algn="l"/>
              </a:tabLst>
            </a:pPr>
            <a:r>
              <a:rPr lang="vi-VN" sz="22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Hệ thống thông tin quang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60000"/>
              <a:buFont typeface="Wingdings" pitchFamily="2" charset="2"/>
              <a:buChar char="q"/>
              <a:tabLst>
                <a:tab pos="-450215" algn="l"/>
              </a:tabLst>
            </a:pPr>
            <a:r>
              <a:rPr lang="vi-VN" sz="22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Hệ thống thông tin vệ tinh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60000"/>
              <a:buFont typeface="Wingdings" pitchFamily="2" charset="2"/>
              <a:buChar char="q"/>
              <a:tabLst>
                <a:tab pos="-450215" algn="l"/>
              </a:tabLst>
            </a:pPr>
            <a:r>
              <a:rPr lang="vi-VN" sz="22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Hệ thống thông tin di động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60000"/>
              <a:buFont typeface="Wingdings" pitchFamily="2" charset="2"/>
              <a:buChar char="q"/>
              <a:tabLst>
                <a:tab pos="-450215" algn="l"/>
              </a:tabLst>
            </a:pPr>
            <a:r>
              <a:rPr lang="vi-VN" sz="22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Hệ thống IoT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60000"/>
              <a:buFont typeface="Wingdings" pitchFamily="2" charset="2"/>
              <a:buChar char="q"/>
              <a:tabLst>
                <a:tab pos="-450215" algn="l"/>
              </a:tabLst>
            </a:pPr>
            <a:r>
              <a:rPr lang="vi-VN" sz="22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Thị trường ngành viễn thông và đại dịch Covid-19 </a:t>
            </a:r>
          </a:p>
        </p:txBody>
      </p:sp>
    </p:spTree>
    <p:extLst>
      <p:ext uri="{BB962C8B-B14F-4D97-AF65-F5344CB8AC3E}">
        <p14:creationId xmlns:p14="http://schemas.microsoft.com/office/powerpoint/2010/main" val="135711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Đề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học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21622F-5074-D24E-A81C-4009FAA8E28B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8A261-FB2A-934A-AD7A-B4CBC94D9426}"/>
              </a:ext>
            </a:extLst>
          </p:cNvPr>
          <p:cNvSpPr/>
          <p:nvPr/>
        </p:nvSpPr>
        <p:spPr>
          <a:xfrm>
            <a:off x="843726" y="1371600"/>
            <a:ext cx="41985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9075" indent="-228600" algn="just">
              <a:tabLst>
                <a:tab pos="-450215" algn="l"/>
              </a:tabLst>
            </a:pPr>
            <a:r>
              <a:rPr lang="vi-VN" sz="22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Bài 1: Giới thiệu công cụ Matlab</a:t>
            </a:r>
            <a:endParaRPr lang="en-VN" sz="2200" dirty="0">
              <a:solidFill>
                <a:srgbClr val="000000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D0DE7-A56A-C345-A989-E73AFC4F8CFE}"/>
              </a:ext>
            </a:extLst>
          </p:cNvPr>
          <p:cNvSpPr/>
          <p:nvPr/>
        </p:nvSpPr>
        <p:spPr>
          <a:xfrm>
            <a:off x="851964" y="2047423"/>
            <a:ext cx="39517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9075" indent="-219075" algn="just">
              <a:tabLst>
                <a:tab pos="-450215" algn="l"/>
              </a:tabLst>
            </a:pPr>
            <a:r>
              <a:rPr lang="vi-VN" sz="22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Bài 2: Kỹ thuật số hoá tín hiệu</a:t>
            </a:r>
            <a:endParaRPr lang="en-VN" sz="2200" dirty="0">
              <a:solidFill>
                <a:srgbClr val="000000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CF3FDB-10AC-624A-9586-A2CF51B65B3D}"/>
              </a:ext>
            </a:extLst>
          </p:cNvPr>
          <p:cNvSpPr/>
          <p:nvPr/>
        </p:nvSpPr>
        <p:spPr>
          <a:xfrm>
            <a:off x="851964" y="2769513"/>
            <a:ext cx="6400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9075" indent="-219075" algn="just">
              <a:tabLst>
                <a:tab pos="-450215" algn="l"/>
              </a:tabLst>
            </a:pPr>
            <a:r>
              <a:rPr lang="vi-VN" sz="22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Bài 3: Kỹ thuật mã hoá nén</a:t>
            </a:r>
            <a:endParaRPr lang="en-VN" sz="2200" dirty="0">
              <a:solidFill>
                <a:srgbClr val="000000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7C4E7A-BF71-3F4C-8D81-45C89E332B94}"/>
              </a:ext>
            </a:extLst>
          </p:cNvPr>
          <p:cNvSpPr/>
          <p:nvPr/>
        </p:nvSpPr>
        <p:spPr>
          <a:xfrm>
            <a:off x="838200" y="3531513"/>
            <a:ext cx="5791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9075" indent="-219075" algn="just">
              <a:tabLst>
                <a:tab pos="-450215" algn="l"/>
              </a:tabLst>
            </a:pPr>
            <a:r>
              <a:rPr lang="vi-VN" sz="22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Bài 4: Kỹ thuật mã hoá phát hiện và sửa lỗi</a:t>
            </a:r>
            <a:endParaRPr lang="en-VN" sz="2200" dirty="0">
              <a:solidFill>
                <a:srgbClr val="000000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C8D1A-CCD6-DD48-BB92-1FE0E2738942}"/>
              </a:ext>
            </a:extLst>
          </p:cNvPr>
          <p:cNvSpPr/>
          <p:nvPr/>
        </p:nvSpPr>
        <p:spPr>
          <a:xfrm>
            <a:off x="865075" y="4293513"/>
            <a:ext cx="5791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9075" indent="-219075" algn="just">
              <a:tabLst>
                <a:tab pos="-450215" algn="l"/>
              </a:tabLst>
            </a:pPr>
            <a:r>
              <a:rPr lang="vi-VN" sz="22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Bài 5: Kỹ thuật điều chế tín hiệu số</a:t>
            </a:r>
            <a:endParaRPr lang="en-VN" sz="2200" dirty="0">
              <a:solidFill>
                <a:srgbClr val="000000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9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tập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CA2D4D8-5C1A-2D46-8549-1A73578E6E92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86800" cy="365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b="1" dirty="0" err="1">
                <a:solidFill>
                  <a:srgbClr val="0432FF"/>
                </a:solidFill>
                <a:latin typeface="Arial"/>
                <a:cs typeface="Arial"/>
              </a:rPr>
              <a:t>Tổng</a:t>
            </a:r>
            <a:r>
              <a:rPr lang="en-US" sz="2400" b="1" dirty="0">
                <a:solidFill>
                  <a:srgbClr val="0432F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0432FF"/>
                </a:solidFill>
                <a:latin typeface="Arial"/>
                <a:cs typeface="Arial"/>
              </a:rPr>
              <a:t>số</a:t>
            </a:r>
            <a:r>
              <a:rPr lang="en-US" sz="2400" b="1" dirty="0">
                <a:solidFill>
                  <a:srgbClr val="0432FF"/>
                </a:solidFill>
                <a:latin typeface="Arial"/>
                <a:cs typeface="Arial"/>
              </a:rPr>
              <a:t>: </a:t>
            </a:r>
            <a:r>
              <a:rPr lang="en-US" sz="2400" b="1" dirty="0">
                <a:latin typeface="Arial"/>
                <a:cs typeface="Arial"/>
              </a:rPr>
              <a:t>4</a:t>
            </a:r>
            <a:r>
              <a:rPr lang="en-US" sz="2400" dirty="0">
                <a:solidFill>
                  <a:srgbClr val="0432FF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tín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chỉ</a:t>
            </a:r>
            <a:endParaRPr lang="en-US" sz="2400" dirty="0">
              <a:latin typeface="Arial"/>
              <a:cs typeface="Arial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err="1">
                <a:latin typeface="Arial"/>
                <a:cs typeface="Arial"/>
              </a:rPr>
              <a:t>Lý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thuyết</a:t>
            </a:r>
            <a:r>
              <a:rPr lang="en-US" sz="2400" dirty="0">
                <a:latin typeface="Arial"/>
                <a:cs typeface="Arial"/>
              </a:rPr>
              <a:t>: 3 </a:t>
            </a:r>
            <a:r>
              <a:rPr lang="en-US" sz="2400" dirty="0" err="1">
                <a:latin typeface="Arial"/>
                <a:cs typeface="Arial"/>
              </a:rPr>
              <a:t>tín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chỉ</a:t>
            </a:r>
            <a:endParaRPr lang="en-US" sz="2400" dirty="0">
              <a:latin typeface="Arial"/>
              <a:cs typeface="Arial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err="1">
                <a:latin typeface="Arial"/>
                <a:cs typeface="Arial"/>
              </a:rPr>
              <a:t>Thực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hành</a:t>
            </a:r>
            <a:r>
              <a:rPr lang="en-US" sz="2400" dirty="0">
                <a:latin typeface="Arial"/>
                <a:cs typeface="Arial"/>
              </a:rPr>
              <a:t>: 1 </a:t>
            </a:r>
            <a:r>
              <a:rPr lang="en-US" sz="2400" dirty="0" err="1">
                <a:latin typeface="Arial"/>
                <a:cs typeface="Arial"/>
              </a:rPr>
              <a:t>tín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chỉ</a:t>
            </a:r>
            <a:r>
              <a:rPr lang="en-US" sz="2400" dirty="0">
                <a:latin typeface="Arial"/>
                <a:cs typeface="Arial"/>
              </a:rPr>
              <a:t>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err="1">
                <a:latin typeface="Arial"/>
                <a:cs typeface="Arial"/>
              </a:rPr>
              <a:t>Sinh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viên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tự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học</a:t>
            </a:r>
            <a:r>
              <a:rPr lang="en-US" sz="2400" dirty="0">
                <a:latin typeface="Arial"/>
                <a:cs typeface="Arial"/>
              </a:rPr>
              <a:t>: 90+ </a:t>
            </a:r>
            <a:r>
              <a:rPr lang="en-US" sz="2400" dirty="0" err="1">
                <a:latin typeface="Arial"/>
                <a:cs typeface="Arial"/>
              </a:rPr>
              <a:t>giờ</a:t>
            </a:r>
            <a:endParaRPr lang="en-US" sz="2400" dirty="0">
              <a:latin typeface="Arial"/>
              <a:cs typeface="Arial"/>
            </a:endParaRP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Tài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tập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594943B-A94E-A54A-8D2B-076BA59554C0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Tài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liệu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học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tập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chính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</a:p>
          <a:p>
            <a:pPr marL="777240" lvl="1" indent="-457200">
              <a:lnSpc>
                <a:spcPct val="12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200" dirty="0" err="1">
                <a:latin typeface="Arial"/>
                <a:cs typeface="Arial"/>
              </a:rPr>
              <a:t>Bùi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Thị</a:t>
            </a:r>
            <a:r>
              <a:rPr lang="en-US" sz="2200" dirty="0">
                <a:latin typeface="Arial"/>
                <a:cs typeface="Arial"/>
              </a:rPr>
              <a:t> Minh Tú, </a:t>
            </a:r>
            <a:r>
              <a:rPr lang="en-US" sz="2200" dirty="0" err="1">
                <a:latin typeface="Arial"/>
                <a:cs typeface="Arial"/>
              </a:rPr>
              <a:t>Hoàng</a:t>
            </a:r>
            <a:r>
              <a:rPr lang="en-US" sz="2200" dirty="0">
                <a:latin typeface="Arial"/>
                <a:cs typeface="Arial"/>
              </a:rPr>
              <a:t> Lê </a:t>
            </a:r>
            <a:r>
              <a:rPr lang="en-US" sz="2200" dirty="0" err="1">
                <a:latin typeface="Arial"/>
                <a:cs typeface="Arial"/>
              </a:rPr>
              <a:t>Uyên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Thục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Nguyễn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Duy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Nhật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Viễn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Thông</a:t>
            </a:r>
            <a:r>
              <a:rPr lang="en-US" sz="2200" dirty="0">
                <a:latin typeface="Arial"/>
                <a:cs typeface="Arial"/>
              </a:rPr>
              <a:t> tin </a:t>
            </a:r>
            <a:r>
              <a:rPr lang="en-US" sz="2200" dirty="0" err="1">
                <a:latin typeface="Arial"/>
                <a:cs typeface="Arial"/>
              </a:rPr>
              <a:t>số</a:t>
            </a:r>
            <a:r>
              <a:rPr lang="en-US" sz="2200" dirty="0">
                <a:latin typeface="Arial"/>
                <a:cs typeface="Arial"/>
              </a:rPr>
              <a:t>, NXB </a:t>
            </a:r>
            <a:r>
              <a:rPr lang="en-US" sz="2200" dirty="0" err="1">
                <a:latin typeface="Arial"/>
                <a:cs typeface="Arial"/>
              </a:rPr>
              <a:t>Giáo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dục</a:t>
            </a:r>
            <a:r>
              <a:rPr lang="en-US" sz="2200" dirty="0">
                <a:latin typeface="Arial"/>
                <a:cs typeface="Arial"/>
              </a:rPr>
              <a:t>, 2016</a:t>
            </a:r>
          </a:p>
          <a:p>
            <a:pPr marL="320040" lvl="1" indent="-320040">
              <a:lnSpc>
                <a:spcPct val="150000"/>
              </a:lnSpc>
              <a:spcBef>
                <a:spcPts val="700"/>
              </a:spcBef>
              <a:buSzPct val="60000"/>
              <a:buFont typeface="Wingdings" pitchFamily="2" charset="2"/>
              <a:buChar char="q"/>
            </a:pP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Tài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liệu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tham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khảo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lang="en-US" sz="2200" dirty="0">
              <a:latin typeface="Arial"/>
              <a:cs typeface="Arial"/>
            </a:endParaRPr>
          </a:p>
          <a:p>
            <a:pPr marL="777240" lvl="1" indent="-457200">
              <a:lnSpc>
                <a:spcPct val="12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200" dirty="0">
                <a:latin typeface="Arial"/>
                <a:cs typeface="Arial"/>
              </a:rPr>
              <a:t>Bernard </a:t>
            </a:r>
            <a:r>
              <a:rPr lang="en-US" sz="2200" dirty="0" err="1">
                <a:latin typeface="Arial"/>
                <a:cs typeface="Arial"/>
              </a:rPr>
              <a:t>Sklar</a:t>
            </a:r>
            <a:r>
              <a:rPr lang="en-US" sz="2200" dirty="0">
                <a:latin typeface="Arial"/>
                <a:cs typeface="Arial"/>
              </a:rPr>
              <a:t>, Digital communications – Prentice-Hall International, Inc- 2002</a:t>
            </a:r>
          </a:p>
          <a:p>
            <a:pPr marL="777240" lvl="1" indent="-457200">
              <a:lnSpc>
                <a:spcPct val="12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200" dirty="0">
                <a:latin typeface="Arial"/>
                <a:cs typeface="Arial"/>
              </a:rPr>
              <a:t>Leon </a:t>
            </a:r>
            <a:r>
              <a:rPr lang="en-US" sz="2200" dirty="0" err="1">
                <a:latin typeface="Arial"/>
                <a:cs typeface="Arial"/>
              </a:rPr>
              <a:t>W.Couch</a:t>
            </a:r>
            <a:r>
              <a:rPr lang="en-US" sz="2200" dirty="0">
                <a:latin typeface="Arial"/>
                <a:cs typeface="Arial"/>
              </a:rPr>
              <a:t>, Digital &amp; analog communications systems - Macmillan publishing company, New York 1996 </a:t>
            </a:r>
          </a:p>
          <a:p>
            <a:pPr marL="777240" lvl="1" indent="-457200">
              <a:lnSpc>
                <a:spcPct val="12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200" dirty="0">
                <a:latin typeface="Arial"/>
                <a:cs typeface="Arial"/>
              </a:rPr>
              <a:t>Ian Glover &amp; Peter Grant, Digital communications - Prentice Hall Europe 1998</a:t>
            </a:r>
          </a:p>
        </p:txBody>
      </p:sp>
    </p:spTree>
    <p:extLst>
      <p:ext uri="{BB962C8B-B14F-4D97-AF65-F5344CB8AC3E}">
        <p14:creationId xmlns:p14="http://schemas.microsoft.com/office/powerpoint/2010/main" val="101451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học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152302C-FDA4-B248-8B5C-24E77F34F9FB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305800" cy="3581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1. </a:t>
            </a:r>
            <a:r>
              <a:rPr lang="en-US" sz="2200" b="1" dirty="0" err="1">
                <a:solidFill>
                  <a:srgbClr val="0000FF"/>
                </a:solidFill>
                <a:latin typeface="Arial"/>
                <a:cs typeface="Arial"/>
              </a:rPr>
              <a:t>Lý</a:t>
            </a: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Arial"/>
                <a:cs typeface="Arial"/>
              </a:rPr>
              <a:t>thuyết</a:t>
            </a: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lang="en-US" sz="2200" dirty="0" err="1">
                <a:latin typeface="Arial"/>
                <a:cs typeface="Arial"/>
              </a:rPr>
              <a:t>trang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bị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cho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sinh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viên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kiến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thức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cơ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bản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về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các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kỹ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thuật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xử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lý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tín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hiệu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để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truyền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thành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công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tín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hiệu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từ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một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thiết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bị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đầu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cuối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này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đến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một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thiết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bị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đầu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cuối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khác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trong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hệ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thống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thông</a:t>
            </a:r>
            <a:r>
              <a:rPr lang="en-US" sz="2200" dirty="0">
                <a:latin typeface="Arial"/>
                <a:cs typeface="Arial"/>
              </a:rPr>
              <a:t> tin </a:t>
            </a:r>
            <a:r>
              <a:rPr lang="en-US" sz="2200" dirty="0" err="1">
                <a:latin typeface="Arial"/>
                <a:cs typeface="Arial"/>
              </a:rPr>
              <a:t>số</a:t>
            </a:r>
            <a:r>
              <a:rPr lang="en-US" sz="2200" dirty="0"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2. </a:t>
            </a:r>
            <a:r>
              <a:rPr lang="en-US" sz="2200" b="1" dirty="0" err="1">
                <a:solidFill>
                  <a:srgbClr val="0000FF"/>
                </a:solidFill>
                <a:latin typeface="Arial"/>
                <a:cs typeface="Arial"/>
              </a:rPr>
              <a:t>Thực</a:t>
            </a: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Arial"/>
                <a:cs typeface="Arial"/>
              </a:rPr>
              <a:t>hành</a:t>
            </a: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lang="en-US" sz="2200" dirty="0" err="1">
                <a:latin typeface="Arial"/>
                <a:cs typeface="Arial"/>
              </a:rPr>
              <a:t>mô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phỏng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các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bước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xử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lý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tín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hiệu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trong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hệ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thống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thông</a:t>
            </a:r>
            <a:r>
              <a:rPr lang="en-US" sz="2200" dirty="0">
                <a:latin typeface="Arial"/>
                <a:cs typeface="Arial"/>
              </a:rPr>
              <a:t> tin </a:t>
            </a:r>
            <a:r>
              <a:rPr lang="en-US" sz="2200" dirty="0" err="1">
                <a:latin typeface="Arial"/>
                <a:cs typeface="Arial"/>
              </a:rPr>
              <a:t>số</a:t>
            </a:r>
            <a:r>
              <a:rPr lang="en-US" sz="2200" dirty="0">
                <a:latin typeface="Arial"/>
                <a:cs typeface="Arial"/>
              </a:rPr>
              <a:t>.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572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Kiến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thức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endParaRPr lang="en-US" sz="22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1. </a:t>
            </a:r>
            <a:r>
              <a:rPr lang="en-US" sz="2200" dirty="0" err="1">
                <a:latin typeface="Arial"/>
                <a:cs typeface="Arial"/>
              </a:rPr>
              <a:t>Mô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tả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và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diễn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giải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cấu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trúc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và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hoạt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động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của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một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hệ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thống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thông</a:t>
            </a:r>
            <a:r>
              <a:rPr lang="en-US" sz="2200" dirty="0">
                <a:latin typeface="Arial"/>
                <a:cs typeface="Arial"/>
              </a:rPr>
              <a:t> tin </a:t>
            </a:r>
            <a:r>
              <a:rPr lang="en-US" sz="2200" dirty="0" err="1">
                <a:latin typeface="Arial"/>
                <a:cs typeface="Arial"/>
              </a:rPr>
              <a:t>số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cơ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bản</a:t>
            </a:r>
            <a:endParaRPr lang="en-US" sz="22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2. </a:t>
            </a:r>
            <a:r>
              <a:rPr lang="en-US" sz="2200" dirty="0" err="1">
                <a:latin typeface="Arial"/>
                <a:cs typeface="Arial"/>
              </a:rPr>
              <a:t>Thực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hiện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chuyển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đổi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tương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tự</a:t>
            </a:r>
            <a:r>
              <a:rPr lang="en-US" sz="2200" dirty="0">
                <a:latin typeface="Arial"/>
                <a:cs typeface="Arial"/>
              </a:rPr>
              <a:t>/</a:t>
            </a:r>
            <a:r>
              <a:rPr lang="en-US" sz="2200" dirty="0" err="1">
                <a:latin typeface="Arial"/>
                <a:cs typeface="Arial"/>
              </a:rPr>
              <a:t>số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thực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hiện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mã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hóa</a:t>
            </a:r>
            <a:r>
              <a:rPr lang="en-US" sz="2200" dirty="0">
                <a:latin typeface="Arial"/>
                <a:cs typeface="Arial"/>
              </a:rPr>
              <a:t>/</a:t>
            </a:r>
            <a:r>
              <a:rPr lang="en-US" sz="2200" dirty="0" err="1">
                <a:latin typeface="Arial"/>
                <a:cs typeface="Arial"/>
              </a:rPr>
              <a:t>giải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mã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đối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với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các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loại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mã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đường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mã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nén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mã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phát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hiện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và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sửa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lỗi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phổ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biến</a:t>
            </a:r>
            <a:endParaRPr lang="en-US" sz="22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3. </a:t>
            </a:r>
            <a:r>
              <a:rPr lang="en-US" sz="2200" dirty="0">
                <a:latin typeface="Arial"/>
                <a:cs typeface="Arial"/>
              </a:rPr>
              <a:t>So </a:t>
            </a:r>
            <a:r>
              <a:rPr lang="en-US" sz="2200" dirty="0" err="1">
                <a:latin typeface="Arial"/>
                <a:cs typeface="Arial"/>
              </a:rPr>
              <a:t>sánh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đánh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giá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các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kỹ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thuật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ghép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kênh</a:t>
            </a:r>
            <a:endParaRPr lang="en-US" sz="22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4. </a:t>
            </a:r>
            <a:r>
              <a:rPr lang="en-US" sz="2200" dirty="0">
                <a:latin typeface="Arial"/>
                <a:cs typeface="Arial"/>
              </a:rPr>
              <a:t>So </a:t>
            </a:r>
            <a:r>
              <a:rPr lang="en-US" sz="2200" dirty="0" err="1">
                <a:latin typeface="Arial"/>
                <a:cs typeface="Arial"/>
              </a:rPr>
              <a:t>sánh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đánh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giá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các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kỹ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thuật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điều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chế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số</a:t>
            </a: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87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399"/>
            <a:ext cx="8229600" cy="48005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Kỹ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năng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endParaRPr lang="en-US" sz="22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1. </a:t>
            </a:r>
            <a:r>
              <a:rPr lang="en-US" sz="2200" dirty="0" err="1">
                <a:latin typeface="Arial"/>
                <a:cs typeface="Arial"/>
              </a:rPr>
              <a:t>Tự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học</a:t>
            </a:r>
            <a:endParaRPr lang="en-US" sz="22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2. </a:t>
            </a:r>
            <a:r>
              <a:rPr lang="en-US" sz="2200" dirty="0" err="1">
                <a:latin typeface="Arial"/>
                <a:cs typeface="Arial"/>
              </a:rPr>
              <a:t>Lập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trình</a:t>
            </a:r>
            <a:r>
              <a:rPr lang="en-US" sz="2200" dirty="0">
                <a:latin typeface="Arial"/>
                <a:cs typeface="Arial"/>
              </a:rPr>
              <a:t> (</a:t>
            </a:r>
            <a:r>
              <a:rPr lang="en-US" sz="2200" dirty="0" err="1">
                <a:latin typeface="Arial"/>
                <a:cs typeface="Arial"/>
              </a:rPr>
              <a:t>Matlab</a:t>
            </a:r>
            <a:r>
              <a:rPr lang="en-US" sz="2200" dirty="0">
                <a:latin typeface="Arial"/>
                <a:cs typeface="Arial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0432FF"/>
                </a:solidFill>
                <a:latin typeface="Arial"/>
                <a:cs typeface="Arial"/>
              </a:rPr>
              <a:t>3. </a:t>
            </a:r>
            <a:r>
              <a:rPr lang="en-US" sz="2200" dirty="0" err="1">
                <a:latin typeface="Arial"/>
                <a:cs typeface="Arial"/>
              </a:rPr>
              <a:t>Ngoại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ngữ</a:t>
            </a:r>
            <a:r>
              <a:rPr lang="en-US" sz="2200" dirty="0">
                <a:latin typeface="Arial"/>
                <a:cs typeface="Arial"/>
              </a:rPr>
              <a:t> (</a:t>
            </a:r>
            <a:r>
              <a:rPr lang="en-US" sz="2200" dirty="0" err="1">
                <a:latin typeface="Arial"/>
                <a:cs typeface="Arial"/>
              </a:rPr>
              <a:t>tiếng</a:t>
            </a:r>
            <a:r>
              <a:rPr lang="en-US" sz="2200" dirty="0">
                <a:latin typeface="Arial"/>
                <a:cs typeface="Arial"/>
              </a:rPr>
              <a:t> Anh </a:t>
            </a:r>
            <a:r>
              <a:rPr lang="en-US" sz="2200" dirty="0" err="1">
                <a:latin typeface="Arial"/>
                <a:cs typeface="Arial"/>
              </a:rPr>
              <a:t>chuyên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ngành</a:t>
            </a:r>
            <a:r>
              <a:rPr lang="en-US" sz="2200" dirty="0">
                <a:latin typeface="Arial"/>
                <a:cs typeface="Arial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4. </a:t>
            </a:r>
            <a:r>
              <a:rPr lang="en-US" sz="2200" dirty="0" err="1">
                <a:latin typeface="Arial"/>
                <a:cs typeface="Arial"/>
              </a:rPr>
              <a:t>Làm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việc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nhóm</a:t>
            </a:r>
            <a:endParaRPr lang="en-US" sz="22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0432FF"/>
                </a:solidFill>
                <a:latin typeface="Arial"/>
                <a:cs typeface="Arial"/>
              </a:rPr>
              <a:t>5. </a:t>
            </a:r>
            <a:r>
              <a:rPr lang="en-US" sz="2200" dirty="0">
                <a:latin typeface="Arial"/>
                <a:cs typeface="Arial"/>
              </a:rPr>
              <a:t>Giao </a:t>
            </a:r>
            <a:r>
              <a:rPr lang="en-US" sz="2200" dirty="0" err="1">
                <a:latin typeface="Arial"/>
                <a:cs typeface="Arial"/>
              </a:rPr>
              <a:t>tiếp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kỹ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thuật</a:t>
            </a:r>
            <a:r>
              <a:rPr lang="en-US" sz="2200" dirty="0">
                <a:latin typeface="Arial"/>
                <a:cs typeface="Arial"/>
              </a:rPr>
              <a:t> (</a:t>
            </a:r>
            <a:r>
              <a:rPr lang="en-US" sz="2200" dirty="0" err="1">
                <a:latin typeface="Arial"/>
                <a:cs typeface="Arial"/>
              </a:rPr>
              <a:t>thuyết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trình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viết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báo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cáo</a:t>
            </a:r>
            <a:r>
              <a:rPr lang="en-US" sz="2200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C22099C-09E1-4446-87E1-492FC717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8686800" cy="365125"/>
          </a:xfrm>
        </p:spPr>
        <p:txBody>
          <a:bodyPr/>
          <a:lstStyle/>
          <a:p>
            <a:fld id="{2932B891-9EE4-5C41-870B-CA0E5678806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66700" y="1235076"/>
            <a:ext cx="8686800" cy="364172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Thái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Arial"/>
                <a:cs typeface="Arial"/>
              </a:rPr>
              <a:t>độ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endParaRPr lang="en-US" sz="22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1. </a:t>
            </a:r>
            <a:r>
              <a:rPr lang="en-US" sz="2200" dirty="0" err="1">
                <a:latin typeface="Arial"/>
                <a:cs typeface="Arial"/>
              </a:rPr>
              <a:t>Tuân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thủ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các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quy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định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về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liêm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chính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học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thuật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của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Nhà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trường</a:t>
            </a:r>
            <a:r>
              <a:rPr lang="en-US" sz="2200" dirty="0">
                <a:latin typeface="Arial"/>
                <a:cs typeface="Arial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2. </a:t>
            </a:r>
            <a:r>
              <a:rPr lang="en-US" sz="2200" dirty="0" err="1">
                <a:latin typeface="Arial"/>
                <a:cs typeface="Arial"/>
              </a:rPr>
              <a:t>Nhận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thức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rõ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tầm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quan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trọng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và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ảnh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hưởng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của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kỹ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thuật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thông</a:t>
            </a:r>
            <a:r>
              <a:rPr lang="en-US" sz="2200" dirty="0">
                <a:latin typeface="Arial"/>
                <a:cs typeface="Arial"/>
              </a:rPr>
              <a:t> tin </a:t>
            </a:r>
            <a:r>
              <a:rPr lang="en-US" sz="2200" dirty="0" err="1">
                <a:latin typeface="Arial"/>
                <a:cs typeface="Arial"/>
              </a:rPr>
              <a:t>số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đối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với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các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lĩnh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vực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kỹ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thuật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liên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quan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đối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với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đời</a:t>
            </a:r>
            <a:r>
              <a:rPr lang="en-US" sz="2200" dirty="0">
                <a:latin typeface="Arial"/>
                <a:cs typeface="Arial"/>
              </a:rPr>
              <a:t> song </a:t>
            </a:r>
            <a:r>
              <a:rPr lang="en-US" sz="2200" dirty="0" err="1">
                <a:latin typeface="Arial"/>
                <a:cs typeface="Arial"/>
              </a:rPr>
              <a:t>xã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hội</a:t>
            </a:r>
            <a:endParaRPr lang="en-US" sz="22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3. </a:t>
            </a:r>
            <a:r>
              <a:rPr lang="en-US" sz="2200" dirty="0" err="1">
                <a:latin typeface="Arial"/>
                <a:cs typeface="Arial"/>
              </a:rPr>
              <a:t>Hình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thành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thái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độ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học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tập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tích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cực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và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chủ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động</a:t>
            </a:r>
            <a:r>
              <a:rPr lang="en-US" sz="2200" dirty="0"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>
              <a:latin typeface="Arial"/>
              <a:cs typeface="Arial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C1E24040-138E-5345-A777-D0815873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8686800" cy="365125"/>
          </a:xfrm>
        </p:spPr>
        <p:txBody>
          <a:bodyPr/>
          <a:lstStyle/>
          <a:p>
            <a:fld id="{2932B891-9EE4-5C41-870B-CA0E5678806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8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Chuẩn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 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1143000"/>
            <a:ext cx="9144000" cy="51815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2909AF"/>
              </a:buClr>
              <a:buSzPct val="60000"/>
              <a:buFont typeface="Wingdings" pitchFamily="2" charset="2"/>
              <a:buChar char="q"/>
              <a:defRPr kumimoji="0" sz="20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2909AF"/>
              </a:buClr>
              <a:buSzPct val="100000"/>
              <a:buFont typeface="Wingdings" pitchFamily="2" charset="2"/>
              <a:buChar char="§"/>
              <a:defRPr kumimoji="0" sz="1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2909AF"/>
              </a:buClr>
              <a:buSzPct val="75000"/>
              <a:buFont typeface="Courier New" pitchFamily="49" charset="0"/>
              <a:buChar char="o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75000"/>
              <a:buFont typeface="Times New Roman" pitchFamily="18" charset="0"/>
              <a:buChar char="+"/>
              <a:defRPr kumimoji="0" sz="17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2909AF"/>
              </a:buClr>
              <a:buSzPct val="65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200" b="1" dirty="0">
                <a:solidFill>
                  <a:srgbClr val="0432FF"/>
                </a:solidFill>
                <a:latin typeface="Arial"/>
                <a:cs typeface="Arial"/>
              </a:rPr>
              <a:t>Sau </a:t>
            </a:r>
            <a:r>
              <a:rPr lang="en-US" sz="2200" b="1" dirty="0" err="1">
                <a:solidFill>
                  <a:srgbClr val="0432FF"/>
                </a:solidFill>
                <a:latin typeface="Arial"/>
                <a:cs typeface="Arial"/>
              </a:rPr>
              <a:t>khi</a:t>
            </a:r>
            <a:r>
              <a:rPr lang="en-US" sz="2200" b="1" dirty="0">
                <a:solidFill>
                  <a:srgbClr val="0432FF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432FF"/>
                </a:solidFill>
                <a:latin typeface="Arial"/>
                <a:cs typeface="Arial"/>
              </a:rPr>
              <a:t>học</a:t>
            </a:r>
            <a:r>
              <a:rPr lang="en-US" sz="2200" b="1" dirty="0">
                <a:solidFill>
                  <a:srgbClr val="0432FF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432FF"/>
                </a:solidFill>
                <a:latin typeface="Arial"/>
                <a:cs typeface="Arial"/>
              </a:rPr>
              <a:t>xong</a:t>
            </a:r>
            <a:r>
              <a:rPr lang="en-US" sz="2200" b="1" dirty="0">
                <a:solidFill>
                  <a:srgbClr val="0432FF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432FF"/>
                </a:solidFill>
                <a:latin typeface="Arial"/>
                <a:cs typeface="Arial"/>
              </a:rPr>
              <a:t>học</a:t>
            </a:r>
            <a:r>
              <a:rPr lang="en-US" sz="2200" b="1" dirty="0">
                <a:solidFill>
                  <a:srgbClr val="0432FF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432FF"/>
                </a:solidFill>
                <a:latin typeface="Arial"/>
                <a:cs typeface="Arial"/>
              </a:rPr>
              <a:t>phần</a:t>
            </a:r>
            <a:r>
              <a:rPr lang="en-US" sz="2200" b="1" dirty="0">
                <a:solidFill>
                  <a:srgbClr val="0432FF"/>
                </a:solidFill>
                <a:latin typeface="Arial"/>
                <a:cs typeface="Arial"/>
              </a:rPr>
              <a:t>, </a:t>
            </a:r>
            <a:r>
              <a:rPr lang="en-US" sz="2200" b="1" dirty="0" err="1">
                <a:solidFill>
                  <a:srgbClr val="0432FF"/>
                </a:solidFill>
                <a:latin typeface="Arial"/>
                <a:cs typeface="Arial"/>
              </a:rPr>
              <a:t>sinh</a:t>
            </a:r>
            <a:r>
              <a:rPr lang="en-US" sz="2200" b="1" dirty="0">
                <a:solidFill>
                  <a:srgbClr val="0432FF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432FF"/>
                </a:solidFill>
                <a:latin typeface="Arial"/>
                <a:cs typeface="Arial"/>
              </a:rPr>
              <a:t>viên</a:t>
            </a:r>
            <a:r>
              <a:rPr lang="en-US" sz="2200" b="1" dirty="0">
                <a:solidFill>
                  <a:srgbClr val="0432FF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432FF"/>
                </a:solidFill>
                <a:latin typeface="Arial"/>
                <a:cs typeface="Arial"/>
              </a:rPr>
              <a:t>có</a:t>
            </a:r>
            <a:r>
              <a:rPr lang="en-US" sz="2200" b="1" dirty="0">
                <a:solidFill>
                  <a:srgbClr val="0432FF"/>
                </a:solidFill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432FF"/>
                </a:solidFill>
                <a:latin typeface="Arial"/>
                <a:cs typeface="Arial"/>
              </a:rPr>
              <a:t>thể</a:t>
            </a:r>
            <a:r>
              <a:rPr lang="en-US" sz="2200" b="1" dirty="0">
                <a:solidFill>
                  <a:srgbClr val="0432FF"/>
                </a:solidFill>
                <a:latin typeface="Arial"/>
                <a:cs typeface="Arial"/>
              </a:rPr>
              <a:t>: </a:t>
            </a:r>
            <a:endParaRPr lang="en-US" sz="2200" dirty="0">
              <a:solidFill>
                <a:srgbClr val="0432FF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1. </a:t>
            </a:r>
            <a:r>
              <a:rPr lang="vi-VN" sz="2200" dirty="0">
                <a:latin typeface="Arial"/>
                <a:cs typeface="Arial"/>
              </a:rPr>
              <a:t>Mô tả được cấu trúc cơ bản của hệ thống thông tin số</a:t>
            </a:r>
            <a:r>
              <a:rPr lang="en-US" sz="2200" dirty="0">
                <a:latin typeface="Arial"/>
                <a:cs typeface="Arial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2. </a:t>
            </a:r>
            <a:r>
              <a:rPr lang="en-US" sz="2200" dirty="0" err="1">
                <a:latin typeface="Arial"/>
                <a:cs typeface="Arial"/>
              </a:rPr>
              <a:t>Phân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tích</a:t>
            </a:r>
            <a:r>
              <a:rPr lang="en-US" sz="2200" dirty="0">
                <a:latin typeface="Arial"/>
                <a:cs typeface="Arial"/>
              </a:rPr>
              <a:t>, so</a:t>
            </a:r>
            <a:r>
              <a:rPr lang="vi-VN" sz="2200" dirty="0">
                <a:latin typeface="Arial"/>
                <a:cs typeface="Arial"/>
              </a:rPr>
              <a:t> sánh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được</a:t>
            </a:r>
            <a:r>
              <a:rPr lang="vi-VN" sz="2200" dirty="0">
                <a:latin typeface="Arial"/>
                <a:cs typeface="Arial"/>
              </a:rPr>
              <a:t> ưu khuyết điểm của thông tin số so với thông tin tương tự</a:t>
            </a:r>
            <a:endParaRPr lang="en-US" sz="22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0000FF"/>
                </a:solidFill>
                <a:latin typeface="Arial"/>
                <a:cs typeface="Arial"/>
              </a:rPr>
              <a:t>3. </a:t>
            </a:r>
            <a:r>
              <a:rPr lang="vi-VN" sz="2200" dirty="0">
                <a:latin typeface="Arial"/>
                <a:cs typeface="Arial"/>
              </a:rPr>
              <a:t>Giải thích được nguyên lý và thực hiện được các bước xử lý tín hiệu trong hệ thống thông tin số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vi-VN" sz="2200" b="1" dirty="0">
                <a:solidFill>
                  <a:srgbClr val="0432FF"/>
                </a:solidFill>
                <a:latin typeface="Arial"/>
                <a:cs typeface="Arial"/>
              </a:rPr>
              <a:t>4. </a:t>
            </a:r>
            <a:r>
              <a:rPr lang="vi-VN" sz="2200" dirty="0">
                <a:latin typeface="Arial"/>
                <a:cs typeface="Arial"/>
              </a:rPr>
              <a:t>Đánh giá được từng phần hoặc toàn bộ hệ thống thông tin số dựa theo các mục tiêu cụ thể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vi-VN" sz="2200" b="1" dirty="0">
                <a:solidFill>
                  <a:srgbClr val="0432FF"/>
                </a:solidFill>
                <a:latin typeface="Arial"/>
                <a:cs typeface="Arial"/>
              </a:rPr>
              <a:t>5. </a:t>
            </a:r>
            <a:r>
              <a:rPr lang="vi-VN" sz="2200" dirty="0">
                <a:latin typeface="Arial"/>
                <a:cs typeface="Arial"/>
              </a:rPr>
              <a:t>Vận dụng được kỹ năng tra cứu tài liệu, làm việc nhóm, viết báo cáo, thuyết trình tổng quan về một hệ thống thông tin số</a:t>
            </a:r>
            <a:r>
              <a:rPr lang="en-VN" sz="2200" dirty="0">
                <a:latin typeface="Arial"/>
                <a:cs typeface="Arial"/>
              </a:rPr>
              <a:t> 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C1E24040-138E-5345-A777-D0815873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8686800" cy="365125"/>
          </a:xfrm>
        </p:spPr>
        <p:txBody>
          <a:bodyPr/>
          <a:lstStyle/>
          <a:p>
            <a:fld id="{2932B891-9EE4-5C41-870B-CA0E5678806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Nhiệm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sinh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viên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932B891-9EE4-5C41-870B-CA0E5678806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5983-6AA3-4F6B-98EA-7953A4D4C3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38200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sz="22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200" dirty="0" err="1">
                <a:latin typeface="Arial"/>
                <a:cs typeface="Arial"/>
              </a:rPr>
              <a:t>Đến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lớp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nghe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giảng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và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tham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gia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các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hoạt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động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học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tập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tại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lớp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có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tính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điểm</a:t>
            </a:r>
            <a:endParaRPr lang="en-US" sz="2200" dirty="0">
              <a:latin typeface="Arial"/>
              <a:cs typeface="Arial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200" dirty="0" err="1">
                <a:latin typeface="Arial"/>
                <a:cs typeface="Arial"/>
              </a:rPr>
              <a:t>Làm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bài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tập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về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nhà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làm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bài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tập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thuyết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trình</a:t>
            </a:r>
            <a:endParaRPr lang="en-US" sz="2200" dirty="0">
              <a:latin typeface="Arial"/>
              <a:cs typeface="Arial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200" dirty="0" err="1">
                <a:latin typeface="Arial"/>
                <a:cs typeface="Arial"/>
              </a:rPr>
              <a:t>Dự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kiểm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tra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giữa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kỳ</a:t>
            </a:r>
            <a:endParaRPr lang="en-US" sz="2200" dirty="0">
              <a:latin typeface="Arial"/>
              <a:cs typeface="Arial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200" dirty="0" err="1">
                <a:latin typeface="Arial"/>
                <a:cs typeface="Arial"/>
              </a:rPr>
              <a:t>Dự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kết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thúc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môn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học</a:t>
            </a:r>
            <a:endParaRPr lang="en-US"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8140</TotalTime>
  <Words>863</Words>
  <Application>Microsoft Macintosh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American Typewriter</vt:lpstr>
      <vt:lpstr>Arial</vt:lpstr>
      <vt:lpstr>Calibri</vt:lpstr>
      <vt:lpstr>Courier New</vt:lpstr>
      <vt:lpstr>Times New Roman</vt:lpstr>
      <vt:lpstr>Tw Cen MT</vt:lpstr>
      <vt:lpstr>Wingdings</vt:lpstr>
      <vt:lpstr>Median</vt:lpstr>
      <vt:lpstr>Kỹ thuật thông tin số</vt:lpstr>
      <vt:lpstr>Thời lượng học tập</vt:lpstr>
      <vt:lpstr>Tài liệu học tập</vt:lpstr>
      <vt:lpstr>Mục tiêu chung của môn học</vt:lpstr>
      <vt:lpstr>Mục tiêu cụ thể</vt:lpstr>
      <vt:lpstr>Mục tiêu cụ thể</vt:lpstr>
      <vt:lpstr>Mục tiêu cụ thể</vt:lpstr>
      <vt:lpstr>Chuẩn đầu ra</vt:lpstr>
      <vt:lpstr>Nhiệm vụ của sinh viên</vt:lpstr>
      <vt:lpstr>Đánh giá kết quả học</vt:lpstr>
      <vt:lpstr>Đề cương môn học (lý thuyết)</vt:lpstr>
      <vt:lpstr>Đề cương môn học</vt:lpstr>
      <vt:lpstr>Đề cương môn học (thực hành)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3  Phân tích tẦn sỐ  cho tín hiỆu và hỆ thỐng</dc:title>
  <dc:creator>sony</dc:creator>
  <cp:lastModifiedBy>Microsoft Office User</cp:lastModifiedBy>
  <cp:revision>432</cp:revision>
  <dcterms:created xsi:type="dcterms:W3CDTF">2011-06-12T11:37:37Z</dcterms:created>
  <dcterms:modified xsi:type="dcterms:W3CDTF">2022-09-16T00:54:57Z</dcterms:modified>
</cp:coreProperties>
</file>