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476" r:id="rId2"/>
    <p:sldId id="373" r:id="rId3"/>
    <p:sldId id="366" r:id="rId4"/>
    <p:sldId id="505" r:id="rId5"/>
    <p:sldId id="502" r:id="rId6"/>
    <p:sldId id="503" r:id="rId7"/>
    <p:sldId id="504" r:id="rId8"/>
    <p:sldId id="372" r:id="rId9"/>
    <p:sldId id="477" r:id="rId10"/>
    <p:sldId id="438" r:id="rId11"/>
    <p:sldId id="400" r:id="rId12"/>
    <p:sldId id="401" r:id="rId13"/>
    <p:sldId id="394" r:id="rId14"/>
    <p:sldId id="439" r:id="rId15"/>
    <p:sldId id="440" r:id="rId16"/>
    <p:sldId id="441" r:id="rId17"/>
    <p:sldId id="395" r:id="rId18"/>
    <p:sldId id="478" r:id="rId19"/>
    <p:sldId id="443" r:id="rId20"/>
    <p:sldId id="442" r:id="rId21"/>
    <p:sldId id="481" r:id="rId22"/>
    <p:sldId id="479" r:id="rId23"/>
    <p:sldId id="491" r:id="rId24"/>
    <p:sldId id="480" r:id="rId25"/>
    <p:sldId id="506" r:id="rId26"/>
    <p:sldId id="492" r:id="rId27"/>
    <p:sldId id="409" r:id="rId28"/>
    <p:sldId id="444" r:id="rId29"/>
    <p:sldId id="445" r:id="rId30"/>
    <p:sldId id="446" r:id="rId31"/>
    <p:sldId id="449" r:id="rId32"/>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3200C0"/>
    <a:srgbClr val="2909A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2674" autoAdjust="0"/>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527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5276"/>
          </a:xfrm>
          <a:prstGeom prst="rect">
            <a:avLst/>
          </a:prstGeom>
        </p:spPr>
        <p:txBody>
          <a:bodyPr vert="horz" lIns="91440" tIns="45720" rIns="91440" bIns="45720" rtlCol="0"/>
          <a:lstStyle>
            <a:lvl1pPr algn="r">
              <a:defRPr sz="1200"/>
            </a:lvl1pPr>
          </a:lstStyle>
          <a:p>
            <a:fld id="{C81483FE-1C75-4C0E-94EA-7CA64890BE66}" type="datetimeFigureOut">
              <a:rPr lang="en-US" smtClean="0"/>
              <a:pPr/>
              <a:t>11/26/21</a:t>
            </a:fld>
            <a:endParaRPr lang="en-US"/>
          </a:p>
        </p:txBody>
      </p:sp>
      <p:sp>
        <p:nvSpPr>
          <p:cNvPr id="4" name="Footer Placeholder 3"/>
          <p:cNvSpPr>
            <a:spLocks noGrp="1"/>
          </p:cNvSpPr>
          <p:nvPr>
            <p:ph type="ftr" sz="quarter" idx="2"/>
          </p:nvPr>
        </p:nvSpPr>
        <p:spPr>
          <a:xfrm>
            <a:off x="0" y="6948715"/>
            <a:ext cx="4160937" cy="36527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5276"/>
          </a:xfrm>
          <a:prstGeom prst="rect">
            <a:avLst/>
          </a:prstGeom>
        </p:spPr>
        <p:txBody>
          <a:bodyPr vert="horz" lIns="91440" tIns="45720" rIns="91440" bIns="45720" rtlCol="0" anchor="b"/>
          <a:lstStyle>
            <a:lvl1pPr algn="r">
              <a:defRPr sz="1200"/>
            </a:lvl1pPr>
          </a:lstStyle>
          <a:p>
            <a:fld id="{7F5D2E65-3679-47D4-97E2-DE1AB93850CE}" type="slidenum">
              <a:rPr lang="en-US" smtClean="0"/>
              <a:pPr/>
              <a:t>‹#›</a:t>
            </a:fld>
            <a:endParaRPr lang="en-US"/>
          </a:p>
        </p:txBody>
      </p:sp>
    </p:spTree>
    <p:extLst>
      <p:ext uri="{BB962C8B-B14F-4D97-AF65-F5344CB8AC3E}">
        <p14:creationId xmlns:p14="http://schemas.microsoft.com/office/powerpoint/2010/main" val="29249971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8:25:17.821"/>
    </inkml:context>
    <inkml:brush xml:id="br0">
      <inkml:brushProperty name="width" value="0.05292" units="cm"/>
      <inkml:brushProperty name="height" value="0.05292" units="cm"/>
      <inkml:brushProperty name="color" value="#FF0000"/>
    </inkml:brush>
  </inkml:definitions>
  <inkml:trace contextRef="#ctx0" brushRef="#br0">16968 5050 24575,'50'0'0,"0"0"0,4 0 0,1 0 0,-8 0 0,1 0 0,1 0-1984,0 0 0,1 0 1,-1 0 1983,-3 0 0,1 0 0,0 0 0,8 0 0,1 0 0,-2 0 0,-10 0 0,-1 0 0,2 0 0,5 0 0,3 0 0,-1 0 0,1 0 0,0 0 0,-1 0 364,-5 0 1,0 0-1,0 0-364,1 0 0,-1 0 0,-2 0 0,6 0 0,-4 0 0,-8 0 0,-6 0 0,-2 0 1094,-3 0-1094,-4 0 0,-7 0 0,0 0 3130,-6 0-3130,-5 0 634,3 0-634,-4 0 0,0 0 0,-2 0 0,-1 0 0</inkml:trace>
  <inkml:trace contextRef="#ctx0" brushRef="#br0" timeOffset="6187">6904 6296 24575,'34'3'0,"-3"0"0,11-3 0,-8 0 0,-1 0 0,-3 0 0,8 0 0,-12 0 0,2 0 0,-14 0 0,1 0 0,-9 0 0,5 0 0,-5 0 0,3 0 0,-6 2 0,-27 5 0,1 0 0,-20 3 0,-13 5 0,9-3 0,-5 5 0,16-4 0,23-4 0,5 2 0,8 0 0,0 17 0,0-2 0,0 8 0,3-6 0,1-7 0,3-1 0,-1-4 0,0-4 0,0-3 0,-3-1 0,2-2 0,-2-1 0,3 4 0,-3-6 0,0 3 0</inkml:trace>
  <inkml:trace contextRef="#ctx0" brushRef="#br0" timeOffset="7232">7438 6285 24575,'0'14'0,"0"2"0,0 1 0,0 6 0,0 7 0,0 0 0,0 8 0,0-4 0,0 5 0,0 0 0,0-8 0,0-6 0,0-10 0,0-3 0,3-6 0,2-1 0,4-5 0,3 0 0,4-3 0,13-10 0,3-2 0,5-10 0,-9 8 0,-11 0 0,-5 0 0,-6-5 0,-4-7 0,-2 6 0,0 2 0,0 5 0,0 6 0,-2-5 0,-4 9 0,-4-3 0,-2 3 0,3 0 0,-3 3 0,3-2 0,-3 4 0,0-2 0,0 3 0,5 0 0,2 0 0</inkml:trace>
  <inkml:trace contextRef="#ctx0" brushRef="#br0" timeOffset="8840">7962 6377 24575,'0'27'0,"0"4"0,0-5 0,0 11 0,0-6 0,0 8 0,0-9 0,0-2 0,0-11 0,0-2 0,0-5 0,0-2 0,0-13 0,0-9 0,0-6 0,0-9 0,0-5 0,0-6 0,0 4 0,0 0 0,0 15 0,0 0 0,-3 6 0,3 3 0,-3 2 0,3 2 0,0 2 0,0 1 0,0 4 0,3 5 0,0 5 0,3 3 0,3 0 0,-3-1 0,5-2 0,-2 4 0,0-5 0,-1 2 0,-5-4 0,2-3 0,-2-1 0,7-2 0,0 0 0,4-2 0,2-5 0,0-3 0,5-7 0,0-1 0,0 0 0,-4-2 0,-1 6 0,-6-1 0,-2 5 0,-2-1 0,0 2 0,0-3 0,-3 2 0,0-1 0,-3 5 0,2-3 0,-1 4 0,2 4 0,-3 12 0,0 3 0,0 9 0,0 0 0,0 6 0,0 8 0,0 6 0,0-5 0,6 18 0,-4-34 0,4 9 0</inkml:trace>
  <inkml:trace contextRef="#ctx0" brushRef="#br0" timeOffset="9425">8605 6449 24575,'16'11'0,"5"-2"0,10-9 0,3 0 0,-14 0 0,1 0 0,-6 0 0,2 0 0,-6 0 0,-3 0 0</inkml:trace>
  <inkml:trace contextRef="#ctx0" brushRef="#br0" timeOffset="10558">9272 6317 24575,'0'51'0,"0"5"0,0-8 0,0-5 0,0-25 0,0-6 0,0-6 0,0-6 0,0-7 0,0-6 0,0-15 0,0 2 0,0-17 0,0 7 0,0-8 0,0 5 0,0 0 0,0 0 0,0 0 0,0 4 0,0 6 0,0 5 0,0 8 0,3 0 0,-3 7 0,5 0 0,-2 4 0,3-1 0,2 3 0,1 1 0,12 2 0,2 0 0,3 0 0,-5 8 0,-6 11 0,-8 19 0,-2 12 0,-5 7 0,-5-16 0,-3-4 0,-5-17 0,3-4 0,1-4 0,3-3 0,0-4 0,1 1 0,0-3 0,-7-1 0,7-2 0,-4 0 0</inkml:trace>
  <inkml:trace contextRef="#ctx0" brushRef="#br0" timeOffset="12424">9846 6280 24575,'-3'21'0,"-8"6"0,-6 12 0,1-7 0,-7 15 0,10-15 0,-11 17 0,11-13 0,-3 2 0,9-9 0,3-11 0,-2 1 0,5-13 0,-1 3 0,2-9 0,0-7 0,0-10 0,3-8 0,8-8 0,-2 3 0,13-13 0,-9 7 0,7-8 0,-5 9 0,2-9 0,-6 20 0,4-11 0,-9 24 0,0-2 0,-1 10 0,-5 3 0,5 3 0,-5 2 0,5 1 0,-1 2 0,1 1 0,1 3 0,0 0 0,0 0 0,1 4 0,-1-3 0,0 2 0,0-3 0,0 1 0,0-1 0,0 3 0,0-2 0,1 3 0,-1-4 0,-3 0 0,3 0 0,-3 0 0,6 5 0,0-1 0,0 2 0,-1-7 0,-3-5 0,0-4 0,-4-2 0,-7 0 0,-7-3 0,-3 2 0,-3-2 0,3 3 0,-1-2 0,-2 1 0,6-5 0,-2 6 0,2-3 0,4 3 0,1 0 0,2-2 0,1 1 0,0-1 0,2-1 0,1 1 0,2-3 0,0-1 0,0 1 0,0 2 0,0 1 0</inkml:trace>
  <inkml:trace contextRef="#ctx0" brushRef="#br0" timeOffset="13992">10250 6298 24575,'0'36'0,"0"15"0,0-15 0,0 2 0,0 0 0,0-1 0,0 16 0,0-17 0,0-21 0,0-5 0,0-6 0,0-12 0,0-8 0,0-7 0,0 2 0,0-7 0,0-2 0,0 0 0,0-3 0,0 4 0,-3 0 0,2 4 0,-2 5 0,3 4 0,0 7 0,0 0 0,0 4 0,5 24 0,2-6 0,6 21 0,-1-16 0,-2-2 0,1-4 0,-4-3 0,1 2 0,-2-5 0,0 3 0,-1-6 0,1-1 0,-1-2 0,1 0 0,-1 0 0,3 0 0,1-3 0,7-3 0,1-8 0,8-8 0,-2-1 0,4-7 0,-5 7 0,1-7 0,-6 11 0,-2-2 0,-7 12 0,-2 1 0,-1 2 0,1 3 0,-3 7 0,-1 24 0,-2 10 0,0 20 0,0-13 0,0-4 0,0-16 0,0-1 0,0-8 0,0 3 0,-3 2 0,2-9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8:38:02.119"/>
    </inkml:context>
    <inkml:brush xml:id="br0">
      <inkml:brushProperty name="width" value="0.05292" units="cm"/>
      <inkml:brushProperty name="height" value="0.05292" units="cm"/>
      <inkml:brushProperty name="color" value="#FF0000"/>
    </inkml:brush>
  </inkml:definitions>
  <inkml:trace contextRef="#ctx0" brushRef="#br0">18536 4047 24575,'0'27'0,"0"0"0,-3 7 0,-2 4 0,0-2 0,-2 3-1184,-2 9 1,-1 6-1,0 4 1184,3-9 0,0 2 0,1 1 0,-1 1-1243,1-6 0,-1-1 1,0 2-1,1 0 0,0 2 1243,2 7 0,1 2 0,0 0 0,1 0 0,-1-5 0,0-4 0,0-3 0,1 0 0,0 1-167,1 6 0,1 3 0,1-2 0,-1-4 167,0-2 0,0-4 0,0 2 0,0 9 0,0 2 0,0 0 0,0 0 0,0-1 0,0 0 0,0-7 0,-1-1 0,2 0-532,2 5 0,0-1 0,2-1 532,-2-9 0,1-2 0,1 2 23,1 0 1,1 3 0,1 0-1,-1 0-23,2 13 0,1-1 0,-1 2 0,-1-7 0,0 2 0,0 0 0,0-2 0,1 7 0,0-1 0,-1-2 1235,0-2 1,0-1 0,0-3-1236,1 9 0,-1-3 1556,1-4 0,-1-3-1556,0-9 0,0-3 0,-3-5 0,1-3 0,4 10 2901,-6-3-2901,2-8 1602,-6 3-1602,6-6 613,-5-5-613,1-9 0,-2-3 0,0 0 0,0-4 0,0 1 0,0-3 0,0-1 0</inkml:trace>
  <inkml:trace contextRef="#ctx0" brushRef="#br0" timeOffset="-23659.46">16853 9100 24575,'24'-18'0,"-1"-2"0,23-18-1315,-24 16 0,1 0 1315,5-7 0,1 0-740,3-3 0,0-1 740,5-3 0,-1-1 0,-1-4 0,0-1 0,6-1 0,-1-2 176,-16 10 0,-1-2 0,0 1-176,13-12 0,-2 1 0,-5 1 0,-2 2 0,-5 11 0,-1 3 1202,7-19-1202,-6 17 1889,-6 0-1889,-1 14 491,-4 3-491,-5 7 0,-1 5 0,-5 1 0</inkml:trace>
  <inkml:trace contextRef="#ctx0" brushRef="#br0" timeOffset="7310.54">10092 4756 24575,'5'13'0,"2"1"0,7 7 0,-1 3 0,5 8 0,-4-4 0,2 4 0,-5-11 0,2 7 0,-2-3 0,0 0 0,3 2 0,-7-6 0,7 7 0,-7-7 0,3-1 0,-1-1 0,-2-6 0,3 6 0,-4-6 0,3 3 0,-3-7 0,3 2 0,-1-2 0,2 9 0,1-3 0,1 3 0,-1-4 0,-2-3 0,-2 0 0,-4 0 0,2-1 0,-4 1 0,1 0 0,1-2 0,0-4 0,2-2 0,0-8 0,3-11 0,13-22 0,-7 8 0,0-2 0,2 3 0,0 0 0,-3 1 0,1-1 0,3-4 0,0 1 0,6-15-264,-7 13 0,0 0 264,4-10 0,-4 5 0,-2 8 0,-2-1 0,0 14 0,-5-5 0,2 10 528,-3 1-528,-3 0 0,0 6 0,-1-3 0,-1 4 0,1 0 0,-2-1 0,3 3 0,-3 1 0,3 2 0</inkml:trace>
  <inkml:trace contextRef="#ctx0" brushRef="#br0" timeOffset="13432.54">11238 4717 24575,'0'31'0,"0"-1"0,0 1 0,0 3 0,0 5 0,0 1 0,0-9 0,0 1 0,0-2 0,3 9 0,1-2 0,0-1 0,-2-14 0,-2-5 0,0-7 0,0 1 0,0-5 0,0 3 0,0-4 0,0 0 0,0 1 0,0 2 0,0 0 0,0 3 0,0 0 0,0 0 0,0-3 0,0 0 0,0-3 0,0-4 0,0-5 0,0-1 0,0-6 0,0 4 0,0-9 0,6 3 0,0-8 0,5 3 0,4 1 0,2-1 0,5 5 0,-1 2 0,-1 8 0,-5 0 0,-1 3 0,-6 0 0,0 0 0,-5 5 0,-1 7 0,-2 4 0,0 6 0,0-6 0,0 3 0,-7 1 0,0 1 0,-7 3 0,1-4 0,-3-3 0,2 2 0,-2-6 0,-2 5 0,7-5 0,-6-1 0,11-3 0,-6-3 0,6-1 0,-2-2 0,2 0 0,3-8 0,12-10 0,22-14 0,-10 8 0,4-2 0,7 0 0,1-1 0,-1-2 0,-1 1 0,-4 9 0,-3 0 0,16-12 0,-16 14 0,-8 1 0,0 3 0,-7-1 0,3 4 0,-6-2 0,3 3 0,-4 1 0,0-1 0,-2 1 0,0 4 0,-3 17 0,0 21 0,0 18 0,-2-19 0,0 0 0,2 16 0,-4 3 0,4-12 0,0 2 0,0 4 0,0-14 0,0-10 0,0-6 0,0-6 0,0 2 0,0 1 0,0-3 0,0 6 0,0-6 0,0 2 0,0 1 0,3-3 0,-3-1 0,3 0 0,-3-6 0,3 5 0,-3-3 0,3 0 0,-3-7 0,0-10 0,0-16 0,0-3 0,-4-6 0,0-4 0,-3-2 0,0 0 0,3 7 0,-2 9 0,5 7 0,-5-1 0,5 1 0,-4 1 0,4-3 0,-2 6 0,0-7 0,2 7 0,-2-8 0,3 8 0,0-5 0,0 6 0,0 0 0,0-5 0,0-2 0,0-6 0,6 1 0,1 0 0,5 0 0,2-1 0,1 4 0,-2 6 0,1 4 0,-8 5 0,5 0 0,-2 0 0,3 3 0,0-3 0,9 6 0,-1-3 0,4 3 0,0 0 0,-9 2 0,2 7 0,-6 3 0,-2 12 0,-3-2 0,-3 9 0,-3-3 0,-3 4 0,-9 0 0,-5 0 0,-15-3 0,7-2 0,-4-7 0,8-6 0,5-2 0,0-5 0,4 2 0,3-3 0,-2-1 0,7-6 0,7-9 0,18-12 0,18-10 0,9-4 0,-19 18 0,1-1 0,-4-1 0,0-1 0,2 1 0,0-2 0,-5 1 0,-2-1 0,2 0 0,-3 1 0,8-17 0,-7 11 0,-9 6 0,-7 12 0,1 0 0,-3 1 0,-1-1 0,-2 0 0,0 6 0,0 4 0,0 6 0,0 2 0,3-1 0,0 3 0,6 3 0,3 5 0,6 3 0,1 1 0,-4-10 0,-4 4 0,-3-11 0,-1 3 0,1-4 0,-2 4 0,-1-3 0,1 2 0,0-2 0,-1 2 0,-2-2 0,2 3 0,-4-1 0,1-2 0,-2 2 0,0 1 0,0-3 0,0 8 0,0-5 0,0 5 0,0 0 0,-5 1 0,-7 2 0,-7 1 0,-2-2 0,0-4 0,3-7 0,1-2 0,2-3 0,0 0 0,7-7 0,-1 2 0,6-5 0,1 2 0,2 1 0,0-1 0,0 2 0,0 1 0,0 0 0,0 2 0,0 0 0</inkml:trace>
  <inkml:trace contextRef="#ctx0" brushRef="#br0" timeOffset="22519.54">12424 6294 24575,'0'31'0,"0"3"0,3 2 0,4 4 0,0 0 0,2-1 0,-2-4 0,0-5 0,0 2 0,-3-1 0,1 13 0,-1-3 0,3-7 0,-4-5 0,0-13 0,0 3 0,-2-6 0,2 6 0,-3-6 0,0 3 0,3-1 0,-2-2 0,2 6 0,-3-6 0,0 6 0,2 3 0,-1 1 0,4 4 0,-4-5 0,4-2 0,-4-5 0,1-2 0,-2-4 0,-2-8 0,-1-2 0,-3-10 0,1 5 0,-1-6 0,3 3 0,-3-6 0,2 2 0,-2-3 0,0 0 0,-1 3 0,1-6 0,-1-3 0,1-4 0,-3-6 0,2 0 0,-2 3 0,2 1 0,4 3 0,-3 3 0,5 2 0,-1 7 0,2 3 0,0-1 0,0-2 0,0-4 0,0 1 0,0 5 0,0-1 0,0 3 0,0 0 0,0-2 0,2 1 0,2-2 0,2 0 0,-1 3 0,1-2 0,0 1 0,0-2 0,0 0 0,3 0 0,-2 0 0,4 0 0,-2-1 0,1 1 0,1 0 0,-1 3 0,7-8 0,-1 6 0,4-6 0,-5 11 0,2-2 0,-3 7 0,4-2 0,-4 3 0,3 0 0,-6 0 0,1 0 0,-4 3 0,-1 2 0,0 7 0,-2 0 0,-3 2 0,-2 4 0,0-5 0,0 8 0,0-5 0,-5 4 0,-3 0 0,-5 0 0,-4 0 0,3 0 0,-3-3 0,-5 9 0,2-9 0,-6 5 0,9-8 0,3-8 0,7-5 0,3-10 0,11-6 0,9-3 0,1 5 0,4 1 0,-9 6 0,0 0 0,0 3 0,4 0 0,-3 3 0,2 0 0,-3 0 0,0 0 0,0 0 0,1 0 0,-1 0 0,0 0 0,0 0 0,0 0 0,0 0 0,-3 0 0,2 3 0,1 2 0,3 4 0,3 3 0,-4-1 0,-2 1 0,-4-4 0,0 6 0,-4-7 0,4 7 0,-8-8 0,3 5 0,-3 2 0,0 0 0,0 2 0,0 1 0,0 0 0,0 4 0,-6 0 0,-4 5 0,-7 5 0,-2 3 0,-2-1 0,1-1 0,-4-9 0,5 2 0,-4-5 0,1-4 0,-2 0 0,-4-3 0,6-3 0,0 0 0,10-6 0,1 0 0,5-3 0,-5 2 0,5-1 0,-2 1 0,2-2 0,1 0 0,0 0 0,2-4 0,1 3 0,2-4 0</inkml:trace>
  <inkml:trace contextRef="#ctx0" brushRef="#br0" timeOffset="25504.54">13399 6405 24575,'0'43'0,"0"7"0,0 5 0,2-24 0,2 1 0,0 2 0,1 0 0,0 0 0,1 0 0,0-4 0,-1-1 0,2 28 0,0-16 0,-3-5 0,-2-5 0,-2-9 0,0-1 0,0-7 0,0-3 0,0-3 0,0-4 0,0-5 0,0-7 0,0-10 0,0-2 0,0-6 0,0 8 0,6-10 0,7 7 0,7-11 0,4 8 0,1 2 0,-1 4 0,-6 3 0,-1 4 0,-6 2 0,-3-1 0,-2 4 0,-4-2 0,0 0 0,-1 2 0,1-2 0,1-1 0,-2 0 0,1-3 0,-2 0 0,0-1 0,0 4 0,0-2 0,0 2 0,0-4 0,0-1 0,0-4 0,-2-1 0,-1-4 0,-3 4 0,0 2 0,0 2 0,3 6 0,-2-2 0,5 3 0,-5-1 0,4 1 0,-4 5 0,2 3 0,1 3 0,-1 3 0,3 2 0,0 1 0,0 7 0,0-3 0,0 6 0,0 6 0,0 14 0,0 11 0,0 8 0,0 0 0,0-4 0,0-2 0,0-11 0,0-1 0,0-12 0,0-3 0,0-8 0,0-5 0,0-5 0,3-1 0,-3-4 0,3 1 0</inkml:trace>
  <inkml:trace contextRef="#ctx0" brushRef="#br0" timeOffset="27057.54">13726 6890 24575,'23'0'0,"7"0"0,-8-6 0,6 1 0,1-5 0,-11 4 0,14 1 0,-13 0 0,2 4 0,-4-1 0,-8 2 0,-4 11 0,-13 2 0,-10 16 0,-8-3 0,0 0 0,8-8 0,9-7 0,4-3 0,13-3 0,-1-2 0,11 3 0,-2-3 0,4 4 0,0 0 0,-4-1 0,0 3 0,-4-2 0,0 4 0,-3-2 0,0 3 0,-3 0 0,0 1 0,0 2 0,-2-2 0,-1 6 0,-3 2 0,0 13 0,-7 7 0,-6 8 0,-13 1 0,-6-5 0,-2-6 0,1-10 0,0-10 0,5-9 0,3-4 0,10-15 0,6 2 0,7-12 0,2-2 0,0 0 0,0-7 0,0 8 0,6-8 0,10 2 0,4-5 0,1 9 0,2-1 0,-1 2 0,1 0 0,5-4 0,2 1 0,-1 4 0,-2 2 0,7-7 0,-2 7 0,-10 3 0,5 2 0,5-1 0,-15 5 0,-2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2A5E92A9-E9A6-4CBA-8924-4EDCE621F4F1}" type="datetimeFigureOut">
              <a:rPr lang="en-US" smtClean="0"/>
              <a:pPr/>
              <a:t>11/26/21</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853599F7-A18F-49EF-99DF-6890E6C583E7}" type="slidenum">
              <a:rPr lang="en-US" smtClean="0"/>
              <a:pPr/>
              <a:t>‹#›</a:t>
            </a:fld>
            <a:endParaRPr lang="en-US"/>
          </a:p>
        </p:txBody>
      </p:sp>
    </p:spTree>
    <p:extLst>
      <p:ext uri="{BB962C8B-B14F-4D97-AF65-F5344CB8AC3E}">
        <p14:creationId xmlns:p14="http://schemas.microsoft.com/office/powerpoint/2010/main" val="326160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TDM </a:t>
            </a:r>
            <a:r>
              <a:rPr lang="en-US" dirty="0" err="1">
                <a:latin typeface="Calibri" charset="0"/>
              </a:rPr>
              <a:t>là</a:t>
            </a:r>
            <a:r>
              <a:rPr lang="en-US" dirty="0">
                <a:latin typeface="Calibri" charset="0"/>
              </a:rPr>
              <a:t> </a:t>
            </a:r>
            <a:r>
              <a:rPr lang="en-US" dirty="0" err="1">
                <a:latin typeface="Calibri" charset="0"/>
              </a:rPr>
              <a:t>kỹ</a:t>
            </a:r>
            <a:r>
              <a:rPr lang="en-US" dirty="0">
                <a:latin typeface="Calibri" charset="0"/>
              </a:rPr>
              <a:t> </a:t>
            </a:r>
            <a:r>
              <a:rPr lang="en-US" dirty="0" err="1">
                <a:latin typeface="Calibri" charset="0"/>
              </a:rPr>
              <a:t>thuật</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cả</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Tuy</a:t>
            </a:r>
            <a:r>
              <a:rPr lang="en-US" dirty="0">
                <a:latin typeface="Calibri" charset="0"/>
              </a:rPr>
              <a:t> </a:t>
            </a:r>
            <a:r>
              <a:rPr lang="en-US" dirty="0" err="1">
                <a:latin typeface="Calibri" charset="0"/>
              </a:rPr>
              <a:t>nhiên</a:t>
            </a:r>
            <a:r>
              <a:rPr lang="en-US" dirty="0">
                <a:latin typeface="Calibri" charset="0"/>
              </a:rPr>
              <a:t> </a:t>
            </a:r>
            <a:r>
              <a:rPr lang="en-US" dirty="0" err="1">
                <a:latin typeface="Calibri" charset="0"/>
              </a:rPr>
              <a:t>về</a:t>
            </a:r>
            <a:r>
              <a:rPr lang="en-US" dirty="0">
                <a:latin typeface="Calibri" charset="0"/>
              </a:rPr>
              <a:t> </a:t>
            </a:r>
            <a:r>
              <a:rPr lang="en-US" dirty="0" err="1">
                <a:latin typeface="Calibri" charset="0"/>
              </a:rPr>
              <a:t>nguyên</a:t>
            </a:r>
            <a:r>
              <a:rPr lang="en-US" dirty="0">
                <a:latin typeface="Calibri" charset="0"/>
              </a:rPr>
              <a:t> </a:t>
            </a:r>
            <a:r>
              <a:rPr lang="en-US" dirty="0" err="1">
                <a:latin typeface="Calibri" charset="0"/>
              </a:rPr>
              <a:t>tắc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phải</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hóa</a:t>
            </a:r>
            <a:r>
              <a:rPr lang="en-US" dirty="0">
                <a:latin typeface="Calibri" charset="0"/>
              </a:rPr>
              <a:t> </a:t>
            </a:r>
            <a:r>
              <a:rPr lang="en-US" dirty="0" err="1">
                <a:latin typeface="Calibri" charset="0"/>
              </a:rPr>
              <a:t>trước</a:t>
            </a:r>
            <a:r>
              <a:rPr lang="en-US" dirty="0">
                <a:latin typeface="Calibri" charset="0"/>
              </a:rPr>
              <a:t> </a:t>
            </a:r>
            <a:r>
              <a:rPr lang="en-US" dirty="0" err="1">
                <a:latin typeface="Calibri" charset="0"/>
              </a:rPr>
              <a:t>khi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Cũng</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kết</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TDM </a:t>
            </a:r>
            <a:r>
              <a:rPr lang="en-US" dirty="0" err="1">
                <a:latin typeface="Calibri" charset="0"/>
              </a:rPr>
              <a:t>như</a:t>
            </a:r>
            <a:r>
              <a:rPr lang="en-US" dirty="0">
                <a:latin typeface="Calibri" charset="0"/>
              </a:rPr>
              <a:t> </a:t>
            </a:r>
            <a:r>
              <a:rPr lang="en-US" dirty="0" err="1">
                <a:latin typeface="Calibri" charset="0"/>
              </a:rPr>
              <a:t>đã</a:t>
            </a:r>
            <a:r>
              <a:rPr lang="en-US" dirty="0">
                <a:latin typeface="Calibri" charset="0"/>
              </a:rPr>
              <a:t> </a:t>
            </a:r>
            <a:r>
              <a:rPr lang="en-US" dirty="0" err="1">
                <a:latin typeface="Calibri" charset="0"/>
              </a:rPr>
              <a:t>trình</a:t>
            </a:r>
            <a:r>
              <a:rPr lang="en-US" dirty="0">
                <a:latin typeface="Calibri" charset="0"/>
              </a:rPr>
              <a:t> </a:t>
            </a:r>
            <a:r>
              <a:rPr lang="en-US" dirty="0" err="1">
                <a:latin typeface="Calibri" charset="0"/>
              </a:rPr>
              <a:t>bày</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chương</a:t>
            </a:r>
            <a:r>
              <a:rPr lang="en-US" dirty="0">
                <a:latin typeface="Calibri" charset="0"/>
              </a:rPr>
              <a:t> 3. TDM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truyền</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qua </a:t>
            </a:r>
            <a:r>
              <a:rPr lang="en-US" dirty="0" err="1">
                <a:latin typeface="Calibri" charset="0"/>
              </a:rPr>
              <a:t>cùng</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băng</a:t>
            </a:r>
            <a:r>
              <a:rPr lang="en-US" dirty="0">
                <a:latin typeface="Calibri" charset="0"/>
              </a:rPr>
              <a:t> </a:t>
            </a:r>
            <a:r>
              <a:rPr lang="en-US" dirty="0" err="1">
                <a:latin typeface="Calibri" charset="0"/>
              </a:rPr>
              <a:t>rộng</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cùng</a:t>
            </a:r>
            <a:r>
              <a:rPr lang="en-US" dirty="0">
                <a:latin typeface="Calibri" charset="0"/>
              </a:rPr>
              <a:t> </a:t>
            </a: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nhưng</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điểm</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Sự</a:t>
            </a:r>
            <a:r>
              <a:rPr lang="en-US" dirty="0">
                <a:latin typeface="Calibri" charset="0"/>
              </a:rPr>
              <a:t> </a:t>
            </a:r>
            <a:r>
              <a:rPr lang="en-US" dirty="0" err="1">
                <a:latin typeface="Calibri" charset="0"/>
              </a:rPr>
              <a:t>trực</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giữa</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ở</a:t>
            </a:r>
            <a:r>
              <a:rPr lang="en-US" dirty="0">
                <a:latin typeface="Calibri" charset="0"/>
              </a:rPr>
              <a:t> </a:t>
            </a:r>
            <a:r>
              <a:rPr lang="en-US" dirty="0" err="1">
                <a:latin typeface="Calibri" charset="0"/>
              </a:rPr>
              <a:t>đây</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là</a:t>
            </a:r>
            <a:r>
              <a:rPr lang="en-US" dirty="0">
                <a:latin typeface="Calibri" charset="0"/>
              </a:rPr>
              <a:t> </a:t>
            </a:r>
            <a:r>
              <a:rPr lang="en-US" dirty="0" err="1">
                <a:latin typeface="Calibri" charset="0"/>
              </a:rPr>
              <a:t>trực</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về</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p>
          <a:p>
            <a:r>
              <a:rPr lang="en-US" dirty="0" err="1">
                <a:latin typeface="Calibri" charset="0"/>
              </a:rPr>
              <a:t>Trong</a:t>
            </a:r>
            <a:r>
              <a:rPr lang="en-US" dirty="0">
                <a:latin typeface="Calibri" charset="0"/>
              </a:rPr>
              <a:t> </a:t>
            </a:r>
            <a:r>
              <a:rPr lang="en-US" dirty="0" err="1">
                <a:latin typeface="Calibri" charset="0"/>
              </a:rPr>
              <a:t>khối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phân</a:t>
            </a:r>
            <a:r>
              <a:rPr lang="en-US" dirty="0">
                <a:latin typeface="Calibri" charset="0"/>
              </a:rPr>
              <a:t> </a:t>
            </a:r>
            <a:r>
              <a:rPr lang="en-US" dirty="0" err="1">
                <a:latin typeface="Calibri" charset="0"/>
              </a:rPr>
              <a:t>thành</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khe</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r>
              <a:rPr lang="en-US" dirty="0" err="1">
                <a:latin typeface="Calibri" charset="0"/>
              </a:rPr>
              <a:t>ấn</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mỗi</a:t>
            </a:r>
            <a:r>
              <a:rPr lang="en-US" dirty="0">
                <a:latin typeface="Calibri" charset="0"/>
              </a:rPr>
              <a:t> </a:t>
            </a:r>
            <a:r>
              <a:rPr lang="en-US" dirty="0" err="1">
                <a:latin typeface="Calibri" charset="0"/>
              </a:rPr>
              <a:t>khe</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dòng</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đến</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xoay</a:t>
            </a:r>
            <a:r>
              <a:rPr lang="en-US" dirty="0">
                <a:latin typeface="Calibri" charset="0"/>
              </a:rPr>
              <a:t> </a:t>
            </a:r>
            <a:r>
              <a:rPr lang="en-US" dirty="0" err="1">
                <a:latin typeface="Calibri" charset="0"/>
              </a:rPr>
              <a:t>vòng</a:t>
            </a:r>
            <a:r>
              <a:rPr lang="en-US" dirty="0">
                <a:latin typeface="Calibri" charset="0"/>
              </a:rPr>
              <a:t>. </a:t>
            </a:r>
            <a:r>
              <a:rPr lang="en-US" dirty="0" err="1">
                <a:latin typeface="Calibri" charset="0"/>
              </a:rPr>
              <a:t>Việc</a:t>
            </a:r>
            <a:r>
              <a:rPr lang="en-US" dirty="0">
                <a:latin typeface="Calibri" charset="0"/>
              </a:rPr>
              <a:t> </a:t>
            </a:r>
            <a:r>
              <a:rPr lang="en-US" dirty="0" err="1">
                <a:latin typeface="Calibri" charset="0"/>
              </a:rPr>
              <a:t>tách</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bằng</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điểm</a:t>
            </a:r>
            <a:r>
              <a:rPr lang="en-US" dirty="0">
                <a:latin typeface="Calibri" charset="0"/>
              </a:rPr>
              <a:t> </a:t>
            </a:r>
            <a:r>
              <a:rPr lang="en-US" dirty="0" err="1">
                <a:latin typeface="Calibri" charset="0"/>
              </a:rPr>
              <a:t>thích</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với</a:t>
            </a:r>
            <a:r>
              <a:rPr lang="en-US" dirty="0">
                <a:latin typeface="Calibri" charset="0"/>
              </a:rPr>
              <a:t> FDM, </a:t>
            </a:r>
            <a:r>
              <a:rPr lang="en-US" dirty="0" err="1">
                <a:latin typeface="Calibri" charset="0"/>
              </a:rPr>
              <a:t>trong</a:t>
            </a:r>
            <a:r>
              <a:rPr lang="en-US" dirty="0">
                <a:latin typeface="Calibri" charset="0"/>
              </a:rPr>
              <a:t> </a:t>
            </a:r>
            <a:r>
              <a:rPr lang="en-US" dirty="0" err="1">
                <a:latin typeface="Calibri" charset="0"/>
              </a:rPr>
              <a:t>hệ</a:t>
            </a:r>
            <a:r>
              <a:rPr lang="en-US" dirty="0">
                <a:latin typeface="Calibri" charset="0"/>
              </a:rPr>
              <a:t> </a:t>
            </a:r>
            <a:r>
              <a:rPr lang="en-US" dirty="0" err="1">
                <a:latin typeface="Calibri" charset="0"/>
              </a:rPr>
              <a:t>thống</a:t>
            </a:r>
            <a:r>
              <a:rPr lang="en-US" dirty="0">
                <a:latin typeface="Calibri" charset="0"/>
              </a:rPr>
              <a:t> TDM, </a:t>
            </a:r>
            <a:r>
              <a:rPr lang="en-US" dirty="0" err="1">
                <a:latin typeface="Calibri" charset="0"/>
              </a:rPr>
              <a:t>yêu</a:t>
            </a:r>
            <a:r>
              <a:rPr lang="en-US" dirty="0">
                <a:latin typeface="Calibri" charset="0"/>
              </a:rPr>
              <a:t> </a:t>
            </a:r>
            <a:r>
              <a:rPr lang="en-US" dirty="0" err="1">
                <a:latin typeface="Calibri" charset="0"/>
              </a:rPr>
              <a:t>cầu</a:t>
            </a:r>
            <a:r>
              <a:rPr lang="en-US" dirty="0">
                <a:latin typeface="Calibri" charset="0"/>
              </a:rPr>
              <a:t> </a:t>
            </a:r>
            <a:r>
              <a:rPr lang="en-US" dirty="0" err="1">
                <a:latin typeface="Calibri" charset="0"/>
              </a:rPr>
              <a:t>tất</a:t>
            </a:r>
            <a:r>
              <a:rPr lang="en-US" dirty="0">
                <a:latin typeface="Calibri" charset="0"/>
              </a:rPr>
              <a:t> </a:t>
            </a:r>
            <a:r>
              <a:rPr lang="en-US" dirty="0" err="1">
                <a:latin typeface="Calibri" charset="0"/>
              </a:rPr>
              <a:t>cả</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phải</a:t>
            </a:r>
            <a:r>
              <a:rPr lang="en-US" dirty="0">
                <a:latin typeface="Calibri" charset="0"/>
              </a:rPr>
              <a:t> </a:t>
            </a:r>
            <a:r>
              <a:rPr lang="en-US" dirty="0" err="1">
                <a:latin typeface="Calibri" charset="0"/>
              </a:rPr>
              <a:t>tuân</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đồng</a:t>
            </a:r>
            <a:r>
              <a:rPr lang="en-US" dirty="0">
                <a:latin typeface="Calibri" charset="0"/>
              </a:rPr>
              <a:t> </a:t>
            </a:r>
            <a:r>
              <a:rPr lang="en-US" dirty="0" err="1">
                <a:latin typeface="Calibri" charset="0"/>
              </a:rPr>
              <a:t>hồ</a:t>
            </a:r>
            <a:r>
              <a:rPr lang="en-US" dirty="0">
                <a:latin typeface="Calibri" charset="0"/>
              </a:rPr>
              <a:t> </a:t>
            </a:r>
            <a:r>
              <a:rPr lang="en-US" dirty="0" err="1">
                <a:latin typeface="Calibri" charset="0"/>
              </a:rPr>
              <a:t>chung</a:t>
            </a:r>
            <a:r>
              <a:rPr lang="en-US" dirty="0">
                <a:latin typeface="Calibri" charset="0"/>
              </a:rPr>
              <a:t>.</a:t>
            </a:r>
          </a:p>
          <a:p>
            <a:endParaRPr lang="en-US" dirty="0">
              <a:latin typeface="Calibri" charset="0"/>
            </a:endParaRP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3F41E8B-8E4F-0B4E-B85F-D79D0A91888F}" type="slidenum">
              <a:rPr lang="en-US" sz="1200"/>
              <a:pPr/>
              <a:t>9</a:t>
            </a:fld>
            <a:endParaRPr lang="en-US" sz="1200"/>
          </a:p>
        </p:txBody>
      </p:sp>
    </p:spTree>
    <p:extLst>
      <p:ext uri="{BB962C8B-B14F-4D97-AF65-F5344CB8AC3E}">
        <p14:creationId xmlns:p14="http://schemas.microsoft.com/office/powerpoint/2010/main" val="1682240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35E56CB4-FE98-814A-BF90-70360412DD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a:extLst>
              <a:ext uri="{FF2B5EF4-FFF2-40B4-BE49-F238E27FC236}">
                <a16:creationId xmlns:a16="http://schemas.microsoft.com/office/drawing/2014/main" id="{05544580-34E4-3E4B-9F96-061AC550A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err="1">
                <a:ea typeface="ＭＳ Ｐゴシック" panose="020B0600070205080204" pitchFamily="34" charset="-128"/>
              </a:rPr>
              <a:t>Về</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tắc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mạch</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tính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tương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quan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chéo</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giữa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tín</a:t>
            </a:r>
            <a:r>
              <a:rPr lang="en-US" altLang="en-US" dirty="0">
                <a:ea typeface="ＭＳ Ｐゴシック" panose="020B0600070205080204" pitchFamily="34" charset="-128"/>
              </a:rPr>
              <a:t> </a:t>
            </a:r>
            <a:r>
              <a:rPr lang="en-US" altLang="en-US" dirty="0" err="1">
                <a:ea typeface="ＭＳ Ｐゴシック" panose="020B0600070205080204" pitchFamily="34" charset="-128"/>
              </a:rPr>
              <a:t>hiệu</a:t>
            </a:r>
            <a:r>
              <a:rPr lang="en-US" altLang="en-US" dirty="0">
                <a:ea typeface="ＭＳ Ｐゴシック" panose="020B0600070205080204" pitchFamily="34" charset="-128"/>
              </a:rPr>
              <a:t> TDM </a:t>
            </a:r>
            <a:r>
              <a:rPr lang="en-US" altLang="en-US" dirty="0" err="1">
                <a:ea typeface="ＭＳ Ｐゴシック" panose="020B0600070205080204" pitchFamily="34" charset="-128"/>
              </a:rPr>
              <a:t>khôi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phục</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với</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xác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định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bằng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hệ</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số</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nhân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cố</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định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s1,s2,s3… . </a:t>
            </a:r>
            <a:r>
              <a:rPr lang="en-US" altLang="en-US" dirty="0" err="1">
                <a:ea typeface="ＭＳ Ｐゴシック" panose="020B0600070205080204" pitchFamily="34" charset="-128"/>
              </a:rPr>
              <a:t>Giả</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định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si</a:t>
            </a:r>
            <a:r>
              <a:rPr lang="en-US" altLang="en-US" dirty="0">
                <a:ea typeface="ＭＳ Ｐゴシック" panose="020B0600070205080204" pitchFamily="34" charset="-128"/>
              </a:rPr>
              <a:t>=+/-1. Theo </a:t>
            </a:r>
            <a:r>
              <a:rPr lang="en-US" altLang="en-US" dirty="0" err="1">
                <a:ea typeface="ＭＳ Ｐゴシック" panose="020B0600070205080204" pitchFamily="34" charset="-128"/>
              </a:rPr>
              <a:t>nhịp</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hồ</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thu</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tín</a:t>
            </a:r>
            <a:r>
              <a:rPr lang="en-US" altLang="en-US" dirty="0">
                <a:ea typeface="ＭＳ Ｐゴシック" panose="020B0600070205080204" pitchFamily="34" charset="-128"/>
              </a:rPr>
              <a:t> </a:t>
            </a:r>
            <a:r>
              <a:rPr lang="en-US" altLang="en-US" dirty="0" err="1">
                <a:ea typeface="ＭＳ Ｐゴシック" panose="020B0600070205080204" pitchFamily="34" charset="-128"/>
              </a:rPr>
              <a:t>hiệu</a:t>
            </a:r>
            <a:r>
              <a:rPr lang="en-US" altLang="en-US" dirty="0">
                <a:ea typeface="ＭＳ Ｐゴシック" panose="020B0600070205080204" pitchFamily="34" charset="-128"/>
              </a:rPr>
              <a:t> TDM </a:t>
            </a:r>
            <a:r>
              <a:rPr lang="en-US" altLang="en-US" dirty="0" err="1">
                <a:ea typeface="ＭＳ Ｐゴシック" panose="020B0600070205080204" pitchFamily="34" charset="-128"/>
              </a:rPr>
              <a:t>lần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lượt</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dịch</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ghi</a:t>
            </a:r>
            <a:r>
              <a:rPr lang="en-US" altLang="en-US" dirty="0">
                <a:ea typeface="ＭＳ Ｐゴシック" panose="020B0600070205080204" pitchFamily="34" charset="-128"/>
              </a:rPr>
              <a:t> </a:t>
            </a:r>
            <a:r>
              <a:rPr lang="en-US" altLang="en-US" b="1" dirty="0">
                <a:ea typeface="ＭＳ Ｐゴシック" panose="020B0600070205080204" pitchFamily="34" charset="-128"/>
              </a:rPr>
              <a:t>K</a:t>
            </a:r>
            <a:r>
              <a:rPr lang="en-US" altLang="en-US" dirty="0">
                <a:ea typeface="ＭＳ Ｐゴシック" panose="020B0600070205080204" pitchFamily="34" charset="-128"/>
              </a:rPr>
              <a:t> </a:t>
            </a:r>
            <a:r>
              <a:rPr lang="en-US" altLang="en-US" dirty="0" err="1">
                <a:ea typeface="ＭＳ Ｐゴシック" panose="020B0600070205080204" pitchFamily="34" charset="-128"/>
              </a:rPr>
              <a:t>ô</a:t>
            </a:r>
            <a:r>
              <a:rPr lang="en-US" altLang="en-US" dirty="0">
                <a:ea typeface="ＭＳ Ｐゴシック" panose="020B0600070205080204" pitchFamily="34" charset="-128"/>
              </a:rPr>
              <a:t>. </a:t>
            </a:r>
            <a:r>
              <a:rPr lang="en-US" altLang="en-US" dirty="0" err="1">
                <a:ea typeface="ＭＳ Ｐゴシック" panose="020B0600070205080204" pitchFamily="34" charset="-128"/>
              </a:rPr>
              <a:t>Nội</a:t>
            </a:r>
            <a:r>
              <a:rPr lang="en-US" altLang="en-US" dirty="0">
                <a:ea typeface="ＭＳ Ｐゴシック" panose="020B0600070205080204" pitchFamily="34" charset="-128"/>
              </a:rPr>
              <a:t> dung </a:t>
            </a:r>
            <a:r>
              <a:rPr lang="en-US" altLang="en-US" dirty="0" err="1">
                <a:ea typeface="ＭＳ Ｐゴシック" panose="020B0600070205080204" pitchFamily="34" charset="-128"/>
              </a:rPr>
              <a:t>thanh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ghi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chính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a:t>
            </a:r>
            <a:r>
              <a:rPr lang="en-US" altLang="en-US" b="1" dirty="0">
                <a:ea typeface="ＭＳ Ｐゴシック" panose="020B0600070205080204" pitchFamily="34" charset="-128"/>
              </a:rPr>
              <a:t>K</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gần</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này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nhân</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với</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 </a:t>
            </a:r>
            <a:r>
              <a:rPr lang="en-US" altLang="en-US" dirty="0" err="1">
                <a:ea typeface="ＭＳ Ｐゴシック" panose="020B0600070205080204" pitchFamily="34" charset="-128"/>
              </a:rPr>
              <a:t>sau</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cộng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lại</a:t>
            </a:r>
            <a:r>
              <a:rPr lang="en-US" altLang="en-US" dirty="0">
                <a:ea typeface="ＭＳ Ｐゴシック" panose="020B0600070205080204" pitchFamily="34" charset="-128"/>
              </a:rPr>
              <a:t> </a:t>
            </a:r>
            <a:r>
              <a:rPr lang="en-US" altLang="en-US" dirty="0" err="1">
                <a:ea typeface="ＭＳ Ｐゴシック" panose="020B0600070205080204" pitchFamily="34" charset="-128"/>
              </a:rPr>
              <a:t>rồi</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đến</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đầu</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dương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mạch</a:t>
            </a:r>
            <a:r>
              <a:rPr lang="en-US" altLang="en-US" dirty="0">
                <a:ea typeface="ＭＳ Ｐゴシック" panose="020B0600070205080204" pitchFamily="34" charset="-128"/>
              </a:rPr>
              <a:t> so </a:t>
            </a:r>
            <a:r>
              <a:rPr lang="en-US" altLang="en-US" dirty="0" err="1">
                <a:ea typeface="ＭＳ Ｐゴシック" panose="020B0600070205080204" pitchFamily="34" charset="-128"/>
              </a:rPr>
              <a:t>sánh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Khi</a:t>
            </a:r>
            <a:r>
              <a:rPr lang="en-US" altLang="en-US" dirty="0">
                <a:ea typeface="ＭＳ Ｐゴシック" panose="020B0600070205080204" pitchFamily="34" charset="-128"/>
              </a:rPr>
              <a:t> </a:t>
            </a:r>
            <a:r>
              <a:rPr lang="en-US" altLang="en-US" b="1" dirty="0">
                <a:ea typeface="ＭＳ Ｐゴシック" panose="020B0600070205080204" pitchFamily="34" charset="-128"/>
              </a:rPr>
              <a:t>K</a:t>
            </a:r>
            <a:r>
              <a:rPr lang="en-US" altLang="en-US" dirty="0">
                <a:ea typeface="ＭＳ Ｐゴシック" panose="020B0600070205080204" pitchFamily="34" charset="-128"/>
              </a:rPr>
              <a:t> bit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xuất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hiện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dòng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tín</a:t>
            </a:r>
            <a:r>
              <a:rPr lang="en-US" altLang="en-US" dirty="0">
                <a:ea typeface="ＭＳ Ｐゴシック" panose="020B0600070205080204" pitchFamily="34" charset="-128"/>
              </a:rPr>
              <a:t> </a:t>
            </a:r>
            <a:r>
              <a:rPr lang="en-US" altLang="en-US" dirty="0" err="1">
                <a:ea typeface="ＭＳ Ｐゴシック" panose="020B0600070205080204" pitchFamily="34" charset="-128"/>
              </a:rPr>
              <a:t>hiệu</a:t>
            </a:r>
            <a:r>
              <a:rPr lang="en-US" altLang="en-US" dirty="0">
                <a:ea typeface="ＭＳ Ｐゴシック" panose="020B0600070205080204" pitchFamily="34" charset="-128"/>
              </a:rPr>
              <a:t> TDM </a:t>
            </a:r>
            <a:r>
              <a:rPr lang="en-US" altLang="en-US" dirty="0" err="1">
                <a:ea typeface="ＭＳ Ｐゴシック" panose="020B0600070205080204" pitchFamily="34" charset="-128"/>
              </a:rPr>
              <a:t>và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đưa</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ghi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thì</a:t>
            </a:r>
            <a:r>
              <a:rPr lang="en-US" altLang="en-US" dirty="0">
                <a:ea typeface="ＭＳ Ｐゴシック" panose="020B0600070205080204" pitchFamily="34" charset="-128"/>
              </a:rPr>
              <a:t> bit </a:t>
            </a:r>
            <a:r>
              <a:rPr lang="en-US" altLang="en-US" b="1" dirty="0">
                <a:ea typeface="ＭＳ Ｐゴシック" panose="020B0600070205080204" pitchFamily="34" charset="-128"/>
              </a:rPr>
              <a:t>s</a:t>
            </a:r>
            <a:r>
              <a:rPr lang="en-US" altLang="en-US" b="1" baseline="-25000" dirty="0">
                <a:ea typeface="ＭＳ Ｐゴシック" panose="020B0600070205080204" pitchFamily="34" charset="-128"/>
              </a:rPr>
              <a:t>1</a:t>
            </a:r>
            <a:r>
              <a:rPr lang="en-US" altLang="en-US" dirty="0">
                <a:ea typeface="ＭＳ Ｐゴシック" panose="020B0600070205080204" pitchFamily="34" charset="-128"/>
              </a:rPr>
              <a:t> </a:t>
            </a:r>
            <a:r>
              <a:rPr lang="en-US" altLang="en-US" dirty="0" err="1">
                <a:ea typeface="ＭＳ Ｐゴシック" panose="020B0600070205080204" pitchFamily="34" charset="-128"/>
              </a:rPr>
              <a:t>ở</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ô</a:t>
            </a:r>
            <a:r>
              <a:rPr lang="en-US" altLang="en-US" dirty="0">
                <a:ea typeface="ＭＳ Ｐゴシック" panose="020B0600070205080204" pitchFamily="34" charset="-128"/>
              </a:rPr>
              <a:t> </a:t>
            </a:r>
            <a:r>
              <a:rPr lang="en-US" altLang="en-US" b="1" dirty="0">
                <a:ea typeface="ＭＳ Ｐゴシック" panose="020B0600070205080204" pitchFamily="34" charset="-128"/>
              </a:rPr>
              <a:t>s</a:t>
            </a:r>
            <a:r>
              <a:rPr lang="en-US" altLang="en-US" b="1" baseline="-25000" dirty="0">
                <a:ea typeface="ＭＳ Ｐゴシック" panose="020B0600070205080204" pitchFamily="34" charset="-128"/>
              </a:rPr>
              <a:t>1</a:t>
            </a:r>
            <a:r>
              <a:rPr lang="en-US" altLang="en-US" dirty="0">
                <a:ea typeface="ＭＳ Ｐゴシック" panose="020B0600070205080204" pitchFamily="34" charset="-128"/>
              </a:rPr>
              <a:t>, bit </a:t>
            </a:r>
            <a:r>
              <a:rPr lang="en-US" altLang="en-US" b="1" dirty="0">
                <a:ea typeface="ＭＳ Ｐゴシック" panose="020B0600070205080204" pitchFamily="34" charset="-128"/>
              </a:rPr>
              <a:t>s</a:t>
            </a:r>
            <a:r>
              <a:rPr lang="en-US" altLang="en-US" b="1" baseline="-25000" dirty="0">
                <a:ea typeface="ＭＳ Ｐゴシック" panose="020B0600070205080204" pitchFamily="34" charset="-128"/>
              </a:rPr>
              <a:t>2</a:t>
            </a:r>
            <a:r>
              <a:rPr lang="en-US" altLang="en-US" dirty="0">
                <a:ea typeface="ＭＳ Ｐゴシック" panose="020B0600070205080204" pitchFamily="34" charset="-128"/>
              </a:rPr>
              <a:t> </a:t>
            </a:r>
            <a:r>
              <a:rPr lang="en-US" altLang="en-US" dirty="0" err="1">
                <a:ea typeface="ＭＳ Ｐゴシック" panose="020B0600070205080204" pitchFamily="34" charset="-128"/>
              </a:rPr>
              <a:t>ở</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ô</a:t>
            </a:r>
            <a:r>
              <a:rPr lang="en-US" altLang="en-US" dirty="0">
                <a:ea typeface="ＭＳ Ｐゴシック" panose="020B0600070205080204" pitchFamily="34" charset="-128"/>
              </a:rPr>
              <a:t> </a:t>
            </a:r>
            <a:r>
              <a:rPr lang="en-US" altLang="en-US" b="1" dirty="0">
                <a:ea typeface="ＭＳ Ｐゴシック" panose="020B0600070205080204" pitchFamily="34" charset="-128"/>
              </a:rPr>
              <a:t>s</a:t>
            </a:r>
            <a:r>
              <a:rPr lang="en-US" altLang="en-US" b="1" baseline="-25000" dirty="0">
                <a:ea typeface="ＭＳ Ｐゴシック" panose="020B0600070205080204" pitchFamily="34" charset="-128"/>
              </a:rPr>
              <a:t>2</a:t>
            </a:r>
            <a:r>
              <a:rPr lang="en-US" altLang="en-US" dirty="0">
                <a:ea typeface="ＭＳ Ｐゴシック" panose="020B0600070205080204" pitchFamily="34" charset="-128"/>
              </a:rPr>
              <a:t>, . . . </a:t>
            </a:r>
            <a:r>
              <a:rPr lang="en-US" altLang="en-US" dirty="0" err="1">
                <a:ea typeface="ＭＳ Ｐゴシック" panose="020B0600070205080204" pitchFamily="34" charset="-128"/>
              </a:rPr>
              <a:t>Lúc</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này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điện</a:t>
            </a:r>
            <a:r>
              <a:rPr lang="en-US" altLang="en-US" dirty="0">
                <a:ea typeface="ＭＳ Ｐゴシック" panose="020B0600070205080204" pitchFamily="34" charset="-128"/>
              </a:rPr>
              <a:t> </a:t>
            </a:r>
            <a:r>
              <a:rPr lang="en-US" altLang="en-US" dirty="0" err="1">
                <a:ea typeface="ＭＳ Ｐゴシック" panose="020B0600070205080204" pitchFamily="34" charset="-128"/>
              </a:rPr>
              <a:t>áp</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so </a:t>
            </a:r>
            <a:r>
              <a:rPr lang="en-US" altLang="en-US" dirty="0" err="1">
                <a:ea typeface="ＭＳ Ｐゴシック" panose="020B0600070205080204" pitchFamily="34" charset="-128"/>
              </a:rPr>
              <a:t>sánh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Vc</a:t>
            </a:r>
            <a:r>
              <a:rPr lang="en-US" altLang="en-US" dirty="0">
                <a:ea typeface="ＭＳ Ｐゴシック" panose="020B0600070205080204" pitchFamily="34" charset="-128"/>
              </a:rPr>
              <a:t>=K</a:t>
            </a:r>
          </a:p>
          <a:p>
            <a:pPr eaLnBrk="1" hangingPunct="1"/>
            <a:r>
              <a:rPr lang="en-US" altLang="en-US" b="1" dirty="0">
                <a:ea typeface="ＭＳ Ｐゴシック" panose="020B0600070205080204" pitchFamily="34" charset="-128"/>
              </a:rPr>
              <a:t>K</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điện</a:t>
            </a:r>
            <a:r>
              <a:rPr lang="en-US" altLang="en-US" dirty="0">
                <a:ea typeface="ＭＳ Ｐゴシック" panose="020B0600070205080204" pitchFamily="34" charset="-128"/>
              </a:rPr>
              <a:t> </a:t>
            </a:r>
            <a:r>
              <a:rPr lang="en-US" altLang="en-US" dirty="0" err="1">
                <a:ea typeface="ＭＳ Ｐゴシック" panose="020B0600070205080204" pitchFamily="34" charset="-128"/>
              </a:rPr>
              <a:t>áp</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lớn</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thể</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đối</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với</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dãy</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dữ</a:t>
            </a:r>
            <a:r>
              <a:rPr lang="en-US" altLang="en-US" dirty="0">
                <a:ea typeface="ＭＳ Ｐゴシック" panose="020B0600070205080204" pitchFamily="34" charset="-128"/>
              </a:rPr>
              <a:t> </a:t>
            </a:r>
            <a:r>
              <a:rPr lang="en-US" altLang="en-US" dirty="0" err="1">
                <a:ea typeface="ＭＳ Ｐゴシック" panose="020B0600070205080204" pitchFamily="34" charset="-128"/>
              </a:rPr>
              <a:t>liệu</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kỳ</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ghi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Đặt</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ngưỡng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so </a:t>
            </a:r>
            <a:r>
              <a:rPr lang="en-US" altLang="en-US" dirty="0" err="1">
                <a:ea typeface="ＭＳ Ｐゴシック" panose="020B0600070205080204" pitchFamily="34" charset="-128"/>
              </a:rPr>
              <a:t>sánh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nhỏ</a:t>
            </a:r>
            <a:r>
              <a:rPr lang="en-US" altLang="en-US" dirty="0">
                <a:ea typeface="ＭＳ Ｐゴシック" panose="020B0600070205080204" pitchFamily="34" charset="-128"/>
              </a:rPr>
              <a:t> </a:t>
            </a:r>
            <a:r>
              <a:rPr lang="en-US" altLang="en-US" dirty="0" err="1">
                <a:ea typeface="ＭＳ Ｐゴシック" panose="020B0600070205080204" pitchFamily="34" charset="-128"/>
              </a:rPr>
              <a:t>hơn</a:t>
            </a:r>
            <a:r>
              <a:rPr lang="en-US" altLang="en-US" dirty="0">
                <a:ea typeface="ＭＳ Ｐゴシック" panose="020B0600070205080204" pitchFamily="34" charset="-128"/>
              </a:rPr>
              <a:t> </a:t>
            </a:r>
            <a:r>
              <a:rPr lang="en-US" altLang="en-US" b="1" dirty="0">
                <a:ea typeface="ＭＳ Ｐゴシック" panose="020B0600070205080204" pitchFamily="34" charset="-128"/>
              </a:rPr>
              <a:t>K</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ít</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a:t>
            </a:r>
            <a:r>
              <a:rPr lang="en-US" altLang="en-US" dirty="0">
                <a:ea typeface="ＭＳ Ｐゴシック" panose="020B0600070205080204" pitchFamily="34" charset="-128"/>
              </a:rPr>
              <a:t> , </a:t>
            </a:r>
            <a:r>
              <a:rPr lang="en-US" altLang="en-US" dirty="0" err="1">
                <a:ea typeface="ＭＳ Ｐゴシック" panose="020B0600070205080204" pitchFamily="34" charset="-128"/>
              </a:rPr>
              <a:t>thì</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đầu</a:t>
            </a:r>
            <a:r>
              <a:rPr lang="en-US" altLang="en-US" dirty="0">
                <a:ea typeface="ＭＳ Ｐゴシック" panose="020B0600070205080204" pitchFamily="34" charset="-128"/>
              </a:rPr>
              <a:t> </a:t>
            </a:r>
            <a:r>
              <a:rPr lang="en-US" altLang="en-US" dirty="0" err="1">
                <a:ea typeface="ＭＳ Ｐゴシック" panose="020B0600070205080204" pitchFamily="34" charset="-128"/>
              </a:rPr>
              <a:t>ra</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so </a:t>
            </a:r>
            <a:r>
              <a:rPr lang="en-US" altLang="en-US" dirty="0" err="1">
                <a:ea typeface="ＭＳ Ｐゴシック" panose="020B0600070205080204" pitchFamily="34" charset="-128"/>
              </a:rPr>
              <a:t>sánh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sẽ</a:t>
            </a:r>
            <a:r>
              <a:rPr lang="en-US" altLang="en-US" dirty="0">
                <a:ea typeface="ＭＳ Ｐゴシック" panose="020B0600070205080204" pitchFamily="34" charset="-128"/>
              </a:rPr>
              <a:t> </a:t>
            </a:r>
            <a:r>
              <a:rPr lang="en-US" altLang="en-US" dirty="0" err="1">
                <a:ea typeface="ＭＳ Ｐゴシック" panose="020B0600070205080204" pitchFamily="34" charset="-128"/>
              </a:rPr>
              <a:t>ở</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mức</a:t>
            </a:r>
            <a:r>
              <a:rPr lang="en-US" altLang="en-US" dirty="0">
                <a:ea typeface="ＭＳ Ｐゴシック" panose="020B0600070205080204" pitchFamily="34" charset="-128"/>
              </a:rPr>
              <a:t> </a:t>
            </a:r>
            <a:r>
              <a:rPr lang="en-US" altLang="en-US" dirty="0" err="1">
                <a:ea typeface="ＭＳ Ｐゴシック" panose="020B0600070205080204" pitchFamily="34" charset="-128"/>
              </a:rPr>
              <a:t>cao</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chỉ</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khoảng</a:t>
            </a:r>
            <a:r>
              <a:rPr lang="en-US" altLang="en-US" dirty="0">
                <a:ea typeface="ＭＳ Ｐゴシック" panose="020B0600070205080204" pitchFamily="34" charset="-128"/>
              </a:rPr>
              <a:t> </a:t>
            </a:r>
            <a:r>
              <a:rPr lang="en-US" altLang="en-US" b="1" dirty="0">
                <a:ea typeface="ＭＳ Ｐゴシック" panose="020B0600070205080204" pitchFamily="34" charset="-128"/>
              </a:rPr>
              <a:t>T</a:t>
            </a:r>
            <a:r>
              <a:rPr lang="en-US" altLang="en-US" b="1" baseline="-25000" dirty="0">
                <a:ea typeface="ＭＳ Ｐゴシック" panose="020B0600070205080204" pitchFamily="34" charset="-128"/>
              </a:rPr>
              <a:t>b</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giây</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hoàn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sắp</a:t>
            </a:r>
            <a:r>
              <a:rPr lang="en-US" altLang="en-US" dirty="0">
                <a:ea typeface="ＭＳ Ｐゴシック" panose="020B0600070205080204" pitchFamily="34" charset="-128"/>
              </a:rPr>
              <a:t> </a:t>
            </a:r>
            <a:r>
              <a:rPr lang="en-US" altLang="en-US" dirty="0" err="1">
                <a:ea typeface="ＭＳ Ｐゴシック" panose="020B0600070205080204" pitchFamily="34" charset="-128"/>
              </a:rPr>
              <a:t>xếp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trong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thanh</a:t>
            </a:r>
            <a:r>
              <a:rPr lang="en-US" altLang="en-US" dirty="0">
                <a:ea typeface="ＭＳ Ｐゴシック" panose="020B0600070205080204" pitchFamily="34" charset="-128"/>
              </a:rPr>
              <a:t> </a:t>
            </a:r>
            <a:r>
              <a:rPr lang="en-US" altLang="en-US" dirty="0" err="1">
                <a:ea typeface="ＭＳ Ｐゴシック" panose="020B0600070205080204" pitchFamily="34" charset="-128"/>
              </a:rPr>
              <a:t>ghi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Như</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vậy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tín</a:t>
            </a:r>
            <a:r>
              <a:rPr lang="en-US" altLang="en-US" dirty="0">
                <a:ea typeface="ＭＳ Ｐゴシック" panose="020B0600070205080204" pitchFamily="34" charset="-128"/>
              </a:rPr>
              <a:t> </a:t>
            </a:r>
            <a:r>
              <a:rPr lang="en-US" altLang="en-US" dirty="0" err="1">
                <a:ea typeface="ＭＳ Ｐゴシック" panose="020B0600070205080204" pitchFamily="34" charset="-128"/>
              </a:rPr>
              <a:t>hiệu</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phục</a:t>
            </a:r>
            <a:r>
              <a:rPr lang="en-US" altLang="en-US" dirty="0">
                <a:ea typeface="ＭＳ Ｐゴシック" panose="020B0600070205080204" pitchFamily="34" charset="-128"/>
              </a:rPr>
              <a:t>.</a:t>
            </a:r>
          </a:p>
          <a:p>
            <a:pPr eaLnBrk="1" hangingPunct="1"/>
            <a:endParaRPr lang="en-US" altLang="en-US" dirty="0">
              <a:ea typeface="ＭＳ Ｐゴシック" panose="020B0600070205080204" pitchFamily="34" charset="-128"/>
            </a:endParaRPr>
          </a:p>
        </p:txBody>
      </p:sp>
      <p:sp>
        <p:nvSpPr>
          <p:cNvPr id="65539" name="Slide Number Placeholder 3">
            <a:extLst>
              <a:ext uri="{FF2B5EF4-FFF2-40B4-BE49-F238E27FC236}">
                <a16:creationId xmlns:a16="http://schemas.microsoft.com/office/drawing/2014/main" id="{961AF319-F642-2645-A7ED-185725516F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956A19-CE20-FA45-A011-5F2FD1366A38}" type="slidenum">
              <a:rPr lang="en-US" altLang="en-US" sz="1200"/>
              <a:pPr/>
              <a:t>20</a:t>
            </a:fld>
            <a:endParaRPr lang="en-US" altLang="en-US" sz="1200"/>
          </a:p>
        </p:txBody>
      </p:sp>
    </p:spTree>
    <p:extLst>
      <p:ext uri="{BB962C8B-B14F-4D97-AF65-F5344CB8AC3E}">
        <p14:creationId xmlns:p14="http://schemas.microsoft.com/office/powerpoint/2010/main" val="2076177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atin typeface="Calibri" charset="0"/>
              </a:rPr>
              <a:t>cấu trúc của một bộ ghép kênh TDM được thiết kế để ghép tín hiệu từ </a:t>
            </a:r>
            <a:r>
              <a:rPr lang="en-US" b="1">
                <a:latin typeface="Calibri" charset="0"/>
              </a:rPr>
              <a:t>11</a:t>
            </a:r>
            <a:r>
              <a:rPr lang="en-US">
                <a:latin typeface="Calibri" charset="0"/>
              </a:rPr>
              <a:t> nguồn,</a:t>
            </a:r>
          </a:p>
          <a:p>
            <a:pPr>
              <a:lnSpc>
                <a:spcPct val="90000"/>
              </a:lnSpc>
            </a:pPr>
            <a:r>
              <a:rPr lang="en-US">
                <a:latin typeface="Calibri" charset="0"/>
              </a:rPr>
              <a:t>trong đó nguồn 1 là tương tự băng thông </a:t>
            </a:r>
            <a:r>
              <a:rPr lang="en-US" b="1">
                <a:latin typeface="Calibri" charset="0"/>
              </a:rPr>
              <a:t>2 kHz</a:t>
            </a:r>
            <a:r>
              <a:rPr lang="en-US">
                <a:latin typeface="Calibri" charset="0"/>
              </a:rPr>
              <a:t>, nguồn 2 là tương tự băng thông </a:t>
            </a:r>
            <a:r>
              <a:rPr lang="en-US" b="1">
                <a:latin typeface="Calibri" charset="0"/>
              </a:rPr>
              <a:t>4 kHz</a:t>
            </a:r>
            <a:r>
              <a:rPr lang="en-US">
                <a:latin typeface="Calibri" charset="0"/>
              </a:rPr>
              <a:t>, nguồn 3 là tương tự băng thông </a:t>
            </a:r>
            <a:r>
              <a:rPr lang="en-US" b="1">
                <a:latin typeface="Calibri" charset="0"/>
              </a:rPr>
              <a:t>2 kHz</a:t>
            </a:r>
            <a:r>
              <a:rPr lang="en-US">
                <a:latin typeface="Calibri" charset="0"/>
              </a:rPr>
              <a:t>, nguồn 4-11 là số, đồng bộ tại tốc độ </a:t>
            </a:r>
            <a:r>
              <a:rPr lang="en-US" b="1">
                <a:latin typeface="Calibri" charset="0"/>
              </a:rPr>
              <a:t>7200 bps</a:t>
            </a:r>
            <a:r>
              <a:rPr lang="en-US">
                <a:latin typeface="Calibri" charset="0"/>
              </a:rPr>
              <a:t>. Để đơn giản, giả sử dùng đường truyền TDM đồng bộ và dùng đường truyền riêng để cấp tín hiệu đồng bộ khung cho bên thu. </a:t>
            </a:r>
          </a:p>
          <a:p>
            <a:pPr>
              <a:lnSpc>
                <a:spcPct val="90000"/>
              </a:lnSpc>
            </a:pPr>
            <a:r>
              <a:rPr lang="en-US">
                <a:latin typeface="Calibri" charset="0"/>
              </a:rPr>
              <a:t>Trước hết cần phải số hóa các nguồn tương tự. Tần số lấy mẫu các nguồn tương tự theo Nyquist lần lượt là </a:t>
            </a:r>
            <a:r>
              <a:rPr lang="en-US" b="1">
                <a:latin typeface="Calibri" charset="0"/>
              </a:rPr>
              <a:t>4 kHz</a:t>
            </a:r>
            <a:r>
              <a:rPr lang="en-US">
                <a:latin typeface="Calibri" charset="0"/>
              </a:rPr>
              <a:t>, </a:t>
            </a:r>
            <a:r>
              <a:rPr lang="en-US" b="1">
                <a:latin typeface="Calibri" charset="0"/>
              </a:rPr>
              <a:t>8 kHz</a:t>
            </a:r>
            <a:r>
              <a:rPr lang="en-US">
                <a:latin typeface="Calibri" charset="0"/>
              </a:rPr>
              <a:t> và </a:t>
            </a:r>
            <a:r>
              <a:rPr lang="en-US" b="1">
                <a:latin typeface="Calibri" charset="0"/>
              </a:rPr>
              <a:t>4 kHz</a:t>
            </a:r>
            <a:r>
              <a:rPr lang="en-US">
                <a:latin typeface="Calibri" charset="0"/>
              </a:rPr>
              <a:t>. Bộ chuyển mạch ghép kênh giống như </a:t>
            </a:r>
            <a:r>
              <a:rPr lang="en-US" b="1">
                <a:latin typeface="Calibri" charset="0"/>
              </a:rPr>
              <a:t>hình 6.5</a:t>
            </a:r>
            <a:r>
              <a:rPr lang="en-US">
                <a:latin typeface="Calibri" charset="0"/>
              </a:rPr>
              <a:t>, sẽ lần lượt lấy mẫu nguồn 1, nguồn 2, nguồn 3 rồi nguồn 2 (nguồn 2 được lấy mẫu hai lần do tần số lấy mẫu gấp đôi so với nguồn 1 và 3). Vậy bộ chuyển mạch này có bốn đầu vào và một đầu ra, tần số chuyển mạch là </a:t>
            </a:r>
            <a:r>
              <a:rPr lang="en-US" b="1">
                <a:latin typeface="Calibri" charset="0"/>
              </a:rPr>
              <a:t>f</a:t>
            </a:r>
            <a:r>
              <a:rPr lang="en-US" b="1" baseline="-25000">
                <a:latin typeface="Calibri" charset="0"/>
              </a:rPr>
              <a:t>1</a:t>
            </a:r>
            <a:r>
              <a:rPr lang="en-US" b="1">
                <a:latin typeface="Calibri" charset="0"/>
              </a:rPr>
              <a:t> = 4 kHz. </a:t>
            </a:r>
            <a:r>
              <a:rPr lang="en-US">
                <a:latin typeface="Calibri" charset="0"/>
              </a:rPr>
              <a:t>Việc lấy mẫu này tạo ra tín hiệu TDM PAM </a:t>
            </a:r>
            <a:r>
              <a:rPr lang="en-US" b="1">
                <a:latin typeface="Calibri" charset="0"/>
              </a:rPr>
              <a:t>16000 </a:t>
            </a:r>
            <a:r>
              <a:rPr lang="en-US">
                <a:latin typeface="Calibri" charset="0"/>
              </a:rPr>
              <a:t>mẫu trong một giây. Giả sử mỗi mẫu được chuyển sang từ mã PCM </a:t>
            </a:r>
            <a:r>
              <a:rPr lang="en-US" b="1">
                <a:latin typeface="Calibri" charset="0"/>
              </a:rPr>
              <a:t>4 bit</a:t>
            </a:r>
            <a:r>
              <a:rPr lang="en-US">
                <a:latin typeface="Calibri" charset="0"/>
              </a:rPr>
              <a:t>. Như vậy tín hiệu TDM PCM ở đầu ra ADC có tốc độ là </a:t>
            </a:r>
            <a:r>
              <a:rPr lang="en-US" b="1">
                <a:latin typeface="Calibri" charset="0"/>
              </a:rPr>
              <a:t>64 kbps</a:t>
            </a:r>
            <a:r>
              <a:rPr lang="en-US">
                <a:latin typeface="Calibri" charset="0"/>
              </a:rPr>
              <a:t>. </a:t>
            </a:r>
          </a:p>
          <a:p>
            <a:pPr>
              <a:lnSpc>
                <a:spcPct val="90000"/>
              </a:lnSpc>
            </a:pPr>
            <a:r>
              <a:rPr lang="en-US">
                <a:latin typeface="Calibri" charset="0"/>
              </a:rPr>
              <a:t>Tín hiệu từ </a:t>
            </a:r>
            <a:r>
              <a:rPr lang="en-US" b="1">
                <a:latin typeface="Calibri" charset="0"/>
              </a:rPr>
              <a:t>8</a:t>
            </a:r>
            <a:r>
              <a:rPr lang="en-US">
                <a:latin typeface="Calibri" charset="0"/>
              </a:rPr>
              <a:t> nguồn số được chèn thêm bit để tạo thành các dòng số tốc độ </a:t>
            </a:r>
            <a:r>
              <a:rPr lang="en-US" b="1">
                <a:latin typeface="Calibri" charset="0"/>
              </a:rPr>
              <a:t>8 kbps</a:t>
            </a:r>
            <a:r>
              <a:rPr lang="en-US">
                <a:latin typeface="Calibri" charset="0"/>
              </a:rPr>
              <a:t>.</a:t>
            </a:r>
          </a:p>
          <a:p>
            <a:pPr>
              <a:lnSpc>
                <a:spcPct val="90000"/>
              </a:lnSpc>
            </a:pPr>
            <a:r>
              <a:rPr lang="en-US">
                <a:latin typeface="Calibri" charset="0"/>
              </a:rPr>
              <a:t>Tín hiệu số TDM PCM sẽ được kết hợp với dữ liệu từ các dòng số </a:t>
            </a:r>
            <a:r>
              <a:rPr lang="en-US" b="1">
                <a:latin typeface="Calibri" charset="0"/>
              </a:rPr>
              <a:t>8 kbps</a:t>
            </a:r>
            <a:r>
              <a:rPr lang="en-US">
                <a:latin typeface="Calibri" charset="0"/>
              </a:rPr>
              <a:t> bằng cách sử dụng một bộ chuyển mạch ghép kênh thứ hai. Bộ chuyển mạch này hoạt động theo kiểu xoay vòng lần lượt lấy mẫu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4,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5, và cứ như thế. Vậy, bộ chuyển mạch thứ hai là bộ chuyển mạch 16 đầu vào và 1 đầu ra, tần số chuyển mạch là </a:t>
            </a:r>
            <a:r>
              <a:rPr lang="en-US" b="1">
                <a:latin typeface="Calibri" charset="0"/>
              </a:rPr>
              <a:t>f</a:t>
            </a:r>
            <a:r>
              <a:rPr lang="en-US" b="1" baseline="-25000">
                <a:latin typeface="Calibri" charset="0"/>
              </a:rPr>
              <a:t>2</a:t>
            </a:r>
            <a:r>
              <a:rPr lang="en-US" b="1">
                <a:latin typeface="Calibri" charset="0"/>
              </a:rPr>
              <a:t> = 8 kHz. </a:t>
            </a:r>
            <a:endParaRPr lang="en-US">
              <a:latin typeface="Calibri" charset="0"/>
            </a:endParaRPr>
          </a:p>
          <a:p>
            <a:pPr>
              <a:lnSpc>
                <a:spcPct val="90000"/>
              </a:lnSpc>
            </a:pPr>
            <a:r>
              <a:rPr lang="en-US">
                <a:latin typeface="Calibri" charset="0"/>
              </a:rPr>
              <a:t>Ví dụ này cho thấy ưu điểm chính của TDM là có thể sắp xếp để ghép kênh cho cả nguồn tương tự và sốv</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0223C5-AD39-8940-ACAB-E70E59CC1A6B}" type="slidenum">
              <a:rPr lang="en-US" sz="1200"/>
              <a:pPr/>
              <a:t>22</a:t>
            </a:fld>
            <a:endParaRPr lang="en-US" sz="1200"/>
          </a:p>
        </p:txBody>
      </p:sp>
    </p:spTree>
    <p:extLst>
      <p:ext uri="{BB962C8B-B14F-4D97-AF65-F5344CB8AC3E}">
        <p14:creationId xmlns:p14="http://schemas.microsoft.com/office/powerpoint/2010/main" val="66639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atin typeface="Calibri" charset="0"/>
              </a:rPr>
              <a:t>cấu trúc của một bộ ghép kênh TDM được thiết kế để ghép tín hiệu từ </a:t>
            </a:r>
            <a:r>
              <a:rPr lang="en-US" b="1">
                <a:latin typeface="Calibri" charset="0"/>
              </a:rPr>
              <a:t>11</a:t>
            </a:r>
            <a:r>
              <a:rPr lang="en-US">
                <a:latin typeface="Calibri" charset="0"/>
              </a:rPr>
              <a:t> nguồn,</a:t>
            </a:r>
          </a:p>
          <a:p>
            <a:pPr>
              <a:lnSpc>
                <a:spcPct val="90000"/>
              </a:lnSpc>
            </a:pPr>
            <a:r>
              <a:rPr lang="en-US">
                <a:latin typeface="Calibri" charset="0"/>
              </a:rPr>
              <a:t>trong đó nguồn 1 là tương tự băng thông </a:t>
            </a:r>
            <a:r>
              <a:rPr lang="en-US" b="1">
                <a:latin typeface="Calibri" charset="0"/>
              </a:rPr>
              <a:t>2 kHz</a:t>
            </a:r>
            <a:r>
              <a:rPr lang="en-US">
                <a:latin typeface="Calibri" charset="0"/>
              </a:rPr>
              <a:t>, nguồn 2 là tương tự băng thông </a:t>
            </a:r>
            <a:r>
              <a:rPr lang="en-US" b="1">
                <a:latin typeface="Calibri" charset="0"/>
              </a:rPr>
              <a:t>4 kHz</a:t>
            </a:r>
            <a:r>
              <a:rPr lang="en-US">
                <a:latin typeface="Calibri" charset="0"/>
              </a:rPr>
              <a:t>, nguồn 3 là tương tự băng thông </a:t>
            </a:r>
            <a:r>
              <a:rPr lang="en-US" b="1">
                <a:latin typeface="Calibri" charset="0"/>
              </a:rPr>
              <a:t>2 kHz</a:t>
            </a:r>
            <a:r>
              <a:rPr lang="en-US">
                <a:latin typeface="Calibri" charset="0"/>
              </a:rPr>
              <a:t>, nguồn 4-11 là số, đồng bộ tại tốc độ </a:t>
            </a:r>
            <a:r>
              <a:rPr lang="en-US" b="1">
                <a:latin typeface="Calibri" charset="0"/>
              </a:rPr>
              <a:t>7200 bps</a:t>
            </a:r>
            <a:r>
              <a:rPr lang="en-US">
                <a:latin typeface="Calibri" charset="0"/>
              </a:rPr>
              <a:t>. Để đơn giản, giả sử dùng đường truyền TDM đồng bộ và dùng đường truyền riêng để cấp tín hiệu đồng bộ khung cho bên thu. </a:t>
            </a:r>
          </a:p>
          <a:p>
            <a:pPr>
              <a:lnSpc>
                <a:spcPct val="90000"/>
              </a:lnSpc>
            </a:pPr>
            <a:r>
              <a:rPr lang="en-US">
                <a:latin typeface="Calibri" charset="0"/>
              </a:rPr>
              <a:t>Trước hết cần phải số hóa các nguồn tương tự. Tần số lấy mẫu các nguồn tương tự theo Nyquist lần lượt là </a:t>
            </a:r>
            <a:r>
              <a:rPr lang="en-US" b="1">
                <a:latin typeface="Calibri" charset="0"/>
              </a:rPr>
              <a:t>4 kHz</a:t>
            </a:r>
            <a:r>
              <a:rPr lang="en-US">
                <a:latin typeface="Calibri" charset="0"/>
              </a:rPr>
              <a:t>, </a:t>
            </a:r>
            <a:r>
              <a:rPr lang="en-US" b="1">
                <a:latin typeface="Calibri" charset="0"/>
              </a:rPr>
              <a:t>8 kHz</a:t>
            </a:r>
            <a:r>
              <a:rPr lang="en-US">
                <a:latin typeface="Calibri" charset="0"/>
              </a:rPr>
              <a:t> và </a:t>
            </a:r>
            <a:r>
              <a:rPr lang="en-US" b="1">
                <a:latin typeface="Calibri" charset="0"/>
              </a:rPr>
              <a:t>4 kHz</a:t>
            </a:r>
            <a:r>
              <a:rPr lang="en-US">
                <a:latin typeface="Calibri" charset="0"/>
              </a:rPr>
              <a:t>. Bộ chuyển mạch ghép kênh giống như </a:t>
            </a:r>
            <a:r>
              <a:rPr lang="en-US" b="1">
                <a:latin typeface="Calibri" charset="0"/>
              </a:rPr>
              <a:t>hình 6.5</a:t>
            </a:r>
            <a:r>
              <a:rPr lang="en-US">
                <a:latin typeface="Calibri" charset="0"/>
              </a:rPr>
              <a:t>, sẽ lần lượt lấy mẫu nguồn 1, nguồn 2, nguồn 3 rồi nguồn 2 (nguồn 2 được lấy mẫu hai lần do tần số lấy mẫu gấp đôi so với nguồn 1 và 3). Vậy bộ chuyển mạch này có bốn đầu vào và một đầu ra, tần số chuyển mạch là </a:t>
            </a:r>
            <a:r>
              <a:rPr lang="en-US" b="1">
                <a:latin typeface="Calibri" charset="0"/>
              </a:rPr>
              <a:t>f</a:t>
            </a:r>
            <a:r>
              <a:rPr lang="en-US" b="1" baseline="-25000">
                <a:latin typeface="Calibri" charset="0"/>
              </a:rPr>
              <a:t>1</a:t>
            </a:r>
            <a:r>
              <a:rPr lang="en-US" b="1">
                <a:latin typeface="Calibri" charset="0"/>
              </a:rPr>
              <a:t> = 4 kHz. </a:t>
            </a:r>
            <a:r>
              <a:rPr lang="en-US">
                <a:latin typeface="Calibri" charset="0"/>
              </a:rPr>
              <a:t>Việc lấy mẫu này tạo ra tín hiệu TDM PAM </a:t>
            </a:r>
            <a:r>
              <a:rPr lang="en-US" b="1">
                <a:latin typeface="Calibri" charset="0"/>
              </a:rPr>
              <a:t>16000 </a:t>
            </a:r>
            <a:r>
              <a:rPr lang="en-US">
                <a:latin typeface="Calibri" charset="0"/>
              </a:rPr>
              <a:t>mẫu trong một giây. Giả sử mỗi mẫu được chuyển sang từ mã PCM </a:t>
            </a:r>
            <a:r>
              <a:rPr lang="en-US" b="1">
                <a:latin typeface="Calibri" charset="0"/>
              </a:rPr>
              <a:t>4 bit</a:t>
            </a:r>
            <a:r>
              <a:rPr lang="en-US">
                <a:latin typeface="Calibri" charset="0"/>
              </a:rPr>
              <a:t>. Như vậy tín hiệu TDM PCM ở đầu ra ADC có tốc độ là </a:t>
            </a:r>
            <a:r>
              <a:rPr lang="en-US" b="1">
                <a:latin typeface="Calibri" charset="0"/>
              </a:rPr>
              <a:t>64 kbps</a:t>
            </a:r>
            <a:r>
              <a:rPr lang="en-US">
                <a:latin typeface="Calibri" charset="0"/>
              </a:rPr>
              <a:t>. </a:t>
            </a:r>
          </a:p>
          <a:p>
            <a:pPr>
              <a:lnSpc>
                <a:spcPct val="90000"/>
              </a:lnSpc>
            </a:pPr>
            <a:r>
              <a:rPr lang="en-US">
                <a:latin typeface="Calibri" charset="0"/>
              </a:rPr>
              <a:t>Tín hiệu từ </a:t>
            </a:r>
            <a:r>
              <a:rPr lang="en-US" b="1">
                <a:latin typeface="Calibri" charset="0"/>
              </a:rPr>
              <a:t>8</a:t>
            </a:r>
            <a:r>
              <a:rPr lang="en-US">
                <a:latin typeface="Calibri" charset="0"/>
              </a:rPr>
              <a:t> nguồn số được chèn thêm bit để tạo thành các dòng số tốc độ </a:t>
            </a:r>
            <a:r>
              <a:rPr lang="en-US" b="1">
                <a:latin typeface="Calibri" charset="0"/>
              </a:rPr>
              <a:t>8 kbps</a:t>
            </a:r>
            <a:r>
              <a:rPr lang="en-US">
                <a:latin typeface="Calibri" charset="0"/>
              </a:rPr>
              <a:t>.</a:t>
            </a:r>
          </a:p>
          <a:p>
            <a:pPr>
              <a:lnSpc>
                <a:spcPct val="90000"/>
              </a:lnSpc>
            </a:pPr>
            <a:r>
              <a:rPr lang="en-US">
                <a:latin typeface="Calibri" charset="0"/>
              </a:rPr>
              <a:t>Tín hiệu số TDM PCM sẽ được kết hợp với dữ liệu từ các dòng số </a:t>
            </a:r>
            <a:r>
              <a:rPr lang="en-US" b="1">
                <a:latin typeface="Calibri" charset="0"/>
              </a:rPr>
              <a:t>8 kbps</a:t>
            </a:r>
            <a:r>
              <a:rPr lang="en-US">
                <a:latin typeface="Calibri" charset="0"/>
              </a:rPr>
              <a:t> bằng cách sử dụng một bộ chuyển mạch ghép kênh thứ hai. Bộ chuyển mạch này hoạt động theo kiểu xoay vòng lần lượt lấy mẫu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4,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5, và cứ như thế. Vậy, bộ chuyển mạch thứ hai là bộ chuyển mạch 16 đầu vào và 1 đầu ra, tần số chuyển mạch là </a:t>
            </a:r>
            <a:r>
              <a:rPr lang="en-US" b="1">
                <a:latin typeface="Calibri" charset="0"/>
              </a:rPr>
              <a:t>f</a:t>
            </a:r>
            <a:r>
              <a:rPr lang="en-US" b="1" baseline="-25000">
                <a:latin typeface="Calibri" charset="0"/>
              </a:rPr>
              <a:t>2</a:t>
            </a:r>
            <a:r>
              <a:rPr lang="en-US" b="1">
                <a:latin typeface="Calibri" charset="0"/>
              </a:rPr>
              <a:t> = 8 kHz. </a:t>
            </a:r>
            <a:endParaRPr lang="en-US">
              <a:latin typeface="Calibri" charset="0"/>
            </a:endParaRPr>
          </a:p>
          <a:p>
            <a:pPr>
              <a:lnSpc>
                <a:spcPct val="90000"/>
              </a:lnSpc>
            </a:pPr>
            <a:r>
              <a:rPr lang="en-US">
                <a:latin typeface="Calibri" charset="0"/>
              </a:rPr>
              <a:t>Ví dụ này cho thấy ưu điểm chính của TDM là có thể sắp xếp để ghép kênh cho cả nguồn tương tự và sốv</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0223C5-AD39-8940-ACAB-E70E59CC1A6B}" type="slidenum">
              <a:rPr lang="en-US" sz="1200"/>
              <a:pPr/>
              <a:t>27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atin typeface="Calibri" charset="0"/>
              </a:rPr>
              <a:t>cấu trúc của một bộ ghép kênh TDM được thiết kế để ghép tín hiệu từ </a:t>
            </a:r>
            <a:r>
              <a:rPr lang="en-US" b="1">
                <a:latin typeface="Calibri" charset="0"/>
              </a:rPr>
              <a:t>11</a:t>
            </a:r>
            <a:r>
              <a:rPr lang="en-US">
                <a:latin typeface="Calibri" charset="0"/>
              </a:rPr>
              <a:t> nguồn,</a:t>
            </a:r>
          </a:p>
          <a:p>
            <a:pPr>
              <a:lnSpc>
                <a:spcPct val="90000"/>
              </a:lnSpc>
            </a:pPr>
            <a:r>
              <a:rPr lang="en-US">
                <a:latin typeface="Calibri" charset="0"/>
              </a:rPr>
              <a:t>trong đó nguồn 1 là tương tự băng thông </a:t>
            </a:r>
            <a:r>
              <a:rPr lang="en-US" b="1">
                <a:latin typeface="Calibri" charset="0"/>
              </a:rPr>
              <a:t>2 kHz</a:t>
            </a:r>
            <a:r>
              <a:rPr lang="en-US">
                <a:latin typeface="Calibri" charset="0"/>
              </a:rPr>
              <a:t>, nguồn 2 là tương tự băng thông </a:t>
            </a:r>
            <a:r>
              <a:rPr lang="en-US" b="1">
                <a:latin typeface="Calibri" charset="0"/>
              </a:rPr>
              <a:t>4 kHz</a:t>
            </a:r>
            <a:r>
              <a:rPr lang="en-US">
                <a:latin typeface="Calibri" charset="0"/>
              </a:rPr>
              <a:t>, nguồn 3 là tương tự băng thông </a:t>
            </a:r>
            <a:r>
              <a:rPr lang="en-US" b="1">
                <a:latin typeface="Calibri" charset="0"/>
              </a:rPr>
              <a:t>2 kHz</a:t>
            </a:r>
            <a:r>
              <a:rPr lang="en-US">
                <a:latin typeface="Calibri" charset="0"/>
              </a:rPr>
              <a:t>, nguồn 4-11 là số, đồng bộ tại tốc độ </a:t>
            </a:r>
            <a:r>
              <a:rPr lang="en-US" b="1">
                <a:latin typeface="Calibri" charset="0"/>
              </a:rPr>
              <a:t>7200 bps</a:t>
            </a:r>
            <a:r>
              <a:rPr lang="en-US">
                <a:latin typeface="Calibri" charset="0"/>
              </a:rPr>
              <a:t>. Để đơn giản, giả sử dùng đường truyền TDM đồng bộ và dùng đường truyền riêng để cấp tín hiệu đồng bộ khung cho bên thu. </a:t>
            </a:r>
          </a:p>
          <a:p>
            <a:pPr>
              <a:lnSpc>
                <a:spcPct val="90000"/>
              </a:lnSpc>
            </a:pPr>
            <a:r>
              <a:rPr lang="en-US">
                <a:latin typeface="Calibri" charset="0"/>
              </a:rPr>
              <a:t>Trước hết cần phải số hóa các nguồn tương tự. Tần số lấy mẫu các nguồn tương tự theo Nyquist lần lượt là </a:t>
            </a:r>
            <a:r>
              <a:rPr lang="en-US" b="1">
                <a:latin typeface="Calibri" charset="0"/>
              </a:rPr>
              <a:t>4 kHz</a:t>
            </a:r>
            <a:r>
              <a:rPr lang="en-US">
                <a:latin typeface="Calibri" charset="0"/>
              </a:rPr>
              <a:t>, </a:t>
            </a:r>
            <a:r>
              <a:rPr lang="en-US" b="1">
                <a:latin typeface="Calibri" charset="0"/>
              </a:rPr>
              <a:t>8 kHz</a:t>
            </a:r>
            <a:r>
              <a:rPr lang="en-US">
                <a:latin typeface="Calibri" charset="0"/>
              </a:rPr>
              <a:t> và </a:t>
            </a:r>
            <a:r>
              <a:rPr lang="en-US" b="1">
                <a:latin typeface="Calibri" charset="0"/>
              </a:rPr>
              <a:t>4 kHz</a:t>
            </a:r>
            <a:r>
              <a:rPr lang="en-US">
                <a:latin typeface="Calibri" charset="0"/>
              </a:rPr>
              <a:t>. Bộ chuyển mạch ghép kênh giống như </a:t>
            </a:r>
            <a:r>
              <a:rPr lang="en-US" b="1">
                <a:latin typeface="Calibri" charset="0"/>
              </a:rPr>
              <a:t>hình 6.5</a:t>
            </a:r>
            <a:r>
              <a:rPr lang="en-US">
                <a:latin typeface="Calibri" charset="0"/>
              </a:rPr>
              <a:t>, sẽ lần lượt lấy mẫu nguồn 1, nguồn 2, nguồn 3 rồi nguồn 2 (nguồn 2 được lấy mẫu hai lần do tần số lấy mẫu gấp đôi so với nguồn 1 và 3). Vậy bộ chuyển mạch này có bốn đầu vào và một đầu ra, tần số chuyển mạch là </a:t>
            </a:r>
            <a:r>
              <a:rPr lang="en-US" b="1">
                <a:latin typeface="Calibri" charset="0"/>
              </a:rPr>
              <a:t>f</a:t>
            </a:r>
            <a:r>
              <a:rPr lang="en-US" b="1" baseline="-25000">
                <a:latin typeface="Calibri" charset="0"/>
              </a:rPr>
              <a:t>1</a:t>
            </a:r>
            <a:r>
              <a:rPr lang="en-US" b="1">
                <a:latin typeface="Calibri" charset="0"/>
              </a:rPr>
              <a:t> = 4 kHz. </a:t>
            </a:r>
            <a:r>
              <a:rPr lang="en-US">
                <a:latin typeface="Calibri" charset="0"/>
              </a:rPr>
              <a:t>Việc lấy mẫu này tạo ra tín hiệu TDM PAM </a:t>
            </a:r>
            <a:r>
              <a:rPr lang="en-US" b="1">
                <a:latin typeface="Calibri" charset="0"/>
              </a:rPr>
              <a:t>16000 </a:t>
            </a:r>
            <a:r>
              <a:rPr lang="en-US">
                <a:latin typeface="Calibri" charset="0"/>
              </a:rPr>
              <a:t>mẫu trong một giây. Giả sử mỗi mẫu được chuyển sang từ mã PCM </a:t>
            </a:r>
            <a:r>
              <a:rPr lang="en-US" b="1">
                <a:latin typeface="Calibri" charset="0"/>
              </a:rPr>
              <a:t>4 bit</a:t>
            </a:r>
            <a:r>
              <a:rPr lang="en-US">
                <a:latin typeface="Calibri" charset="0"/>
              </a:rPr>
              <a:t>. Như vậy tín hiệu TDM PCM ở đầu ra ADC có tốc độ là </a:t>
            </a:r>
            <a:r>
              <a:rPr lang="en-US" b="1">
                <a:latin typeface="Calibri" charset="0"/>
              </a:rPr>
              <a:t>64 kbps</a:t>
            </a:r>
            <a:r>
              <a:rPr lang="en-US">
                <a:latin typeface="Calibri" charset="0"/>
              </a:rPr>
              <a:t>. </a:t>
            </a:r>
          </a:p>
          <a:p>
            <a:pPr>
              <a:lnSpc>
                <a:spcPct val="90000"/>
              </a:lnSpc>
            </a:pPr>
            <a:r>
              <a:rPr lang="en-US">
                <a:latin typeface="Calibri" charset="0"/>
              </a:rPr>
              <a:t>Tín hiệu từ </a:t>
            </a:r>
            <a:r>
              <a:rPr lang="en-US" b="1">
                <a:latin typeface="Calibri" charset="0"/>
              </a:rPr>
              <a:t>8</a:t>
            </a:r>
            <a:r>
              <a:rPr lang="en-US">
                <a:latin typeface="Calibri" charset="0"/>
              </a:rPr>
              <a:t> nguồn số được chèn thêm bit để tạo thành các dòng số tốc độ </a:t>
            </a:r>
            <a:r>
              <a:rPr lang="en-US" b="1">
                <a:latin typeface="Calibri" charset="0"/>
              </a:rPr>
              <a:t>8 kbps</a:t>
            </a:r>
            <a:r>
              <a:rPr lang="en-US">
                <a:latin typeface="Calibri" charset="0"/>
              </a:rPr>
              <a:t>.</a:t>
            </a:r>
          </a:p>
          <a:p>
            <a:pPr>
              <a:lnSpc>
                <a:spcPct val="90000"/>
              </a:lnSpc>
            </a:pPr>
            <a:r>
              <a:rPr lang="en-US">
                <a:latin typeface="Calibri" charset="0"/>
              </a:rPr>
              <a:t>Tín hiệu số TDM PCM sẽ được kết hợp với dữ liệu từ các dòng số </a:t>
            </a:r>
            <a:r>
              <a:rPr lang="en-US" b="1">
                <a:latin typeface="Calibri" charset="0"/>
              </a:rPr>
              <a:t>8 kbps</a:t>
            </a:r>
            <a:r>
              <a:rPr lang="en-US">
                <a:latin typeface="Calibri" charset="0"/>
              </a:rPr>
              <a:t> bằng cách sử dụng một bộ chuyển mạch ghép kênh thứ hai. Bộ chuyển mạch này hoạt động theo kiểu xoay vòng lần lượt lấy mẫu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4,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5, và cứ như thế. Vậy, bộ chuyển mạch thứ hai là bộ chuyển mạch 16 đầu vào và 1 đầu ra, tần số chuyển mạch là </a:t>
            </a:r>
            <a:r>
              <a:rPr lang="en-US" b="1">
                <a:latin typeface="Calibri" charset="0"/>
              </a:rPr>
              <a:t>f</a:t>
            </a:r>
            <a:r>
              <a:rPr lang="en-US" b="1" baseline="-25000">
                <a:latin typeface="Calibri" charset="0"/>
              </a:rPr>
              <a:t>2</a:t>
            </a:r>
            <a:r>
              <a:rPr lang="en-US" b="1">
                <a:latin typeface="Calibri" charset="0"/>
              </a:rPr>
              <a:t> = 8 kHz. </a:t>
            </a:r>
            <a:endParaRPr lang="en-US">
              <a:latin typeface="Calibri" charset="0"/>
            </a:endParaRPr>
          </a:p>
          <a:p>
            <a:pPr>
              <a:lnSpc>
                <a:spcPct val="90000"/>
              </a:lnSpc>
            </a:pPr>
            <a:r>
              <a:rPr lang="en-US">
                <a:latin typeface="Calibri" charset="0"/>
              </a:rPr>
              <a:t>Ví dụ này cho thấy ưu điểm chính của TDM là có thể sắp xếp để ghép kênh cho cả nguồn tương tự và sốv</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0223C5-AD39-8940-ACAB-E70E59CC1A6B}" type="slidenum">
              <a:rPr lang="en-US" sz="1200"/>
              <a:pPr/>
              <a:t>28</a:t>
            </a:fld>
            <a:endParaRPr lang="en-US" sz="1200"/>
          </a:p>
        </p:txBody>
      </p:sp>
    </p:spTree>
    <p:extLst>
      <p:ext uri="{BB962C8B-B14F-4D97-AF65-F5344CB8AC3E}">
        <p14:creationId xmlns:p14="http://schemas.microsoft.com/office/powerpoint/2010/main" val="2639313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atin typeface="Calibri" charset="0"/>
              </a:rPr>
              <a:t>cấu trúc của một bộ ghép kênh TDM được thiết kế để ghép tín hiệu từ </a:t>
            </a:r>
            <a:r>
              <a:rPr lang="en-US" b="1">
                <a:latin typeface="Calibri" charset="0"/>
              </a:rPr>
              <a:t>11</a:t>
            </a:r>
            <a:r>
              <a:rPr lang="en-US">
                <a:latin typeface="Calibri" charset="0"/>
              </a:rPr>
              <a:t> nguồn,</a:t>
            </a:r>
          </a:p>
          <a:p>
            <a:pPr>
              <a:lnSpc>
                <a:spcPct val="90000"/>
              </a:lnSpc>
            </a:pPr>
            <a:r>
              <a:rPr lang="en-US">
                <a:latin typeface="Calibri" charset="0"/>
              </a:rPr>
              <a:t>trong đó nguồn 1 là tương tự băng thông </a:t>
            </a:r>
            <a:r>
              <a:rPr lang="en-US" b="1">
                <a:latin typeface="Calibri" charset="0"/>
              </a:rPr>
              <a:t>2 kHz</a:t>
            </a:r>
            <a:r>
              <a:rPr lang="en-US">
                <a:latin typeface="Calibri" charset="0"/>
              </a:rPr>
              <a:t>, nguồn 2 là tương tự băng thông </a:t>
            </a:r>
            <a:r>
              <a:rPr lang="en-US" b="1">
                <a:latin typeface="Calibri" charset="0"/>
              </a:rPr>
              <a:t>4 kHz</a:t>
            </a:r>
            <a:r>
              <a:rPr lang="en-US">
                <a:latin typeface="Calibri" charset="0"/>
              </a:rPr>
              <a:t>, nguồn 3 là tương tự băng thông </a:t>
            </a:r>
            <a:r>
              <a:rPr lang="en-US" b="1">
                <a:latin typeface="Calibri" charset="0"/>
              </a:rPr>
              <a:t>2 kHz</a:t>
            </a:r>
            <a:r>
              <a:rPr lang="en-US">
                <a:latin typeface="Calibri" charset="0"/>
              </a:rPr>
              <a:t>, nguồn 4-11 là số, đồng bộ tại tốc độ </a:t>
            </a:r>
            <a:r>
              <a:rPr lang="en-US" b="1">
                <a:latin typeface="Calibri" charset="0"/>
              </a:rPr>
              <a:t>7200 bps</a:t>
            </a:r>
            <a:r>
              <a:rPr lang="en-US">
                <a:latin typeface="Calibri" charset="0"/>
              </a:rPr>
              <a:t>. Để đơn giản, giả sử dùng đường truyền TDM đồng bộ và dùng đường truyền riêng để cấp tín hiệu đồng bộ khung cho bên thu. </a:t>
            </a:r>
          </a:p>
          <a:p>
            <a:pPr>
              <a:lnSpc>
                <a:spcPct val="90000"/>
              </a:lnSpc>
            </a:pPr>
            <a:r>
              <a:rPr lang="en-US">
                <a:latin typeface="Calibri" charset="0"/>
              </a:rPr>
              <a:t>Trước hết cần phải số hóa các nguồn tương tự. Tần số lấy mẫu các nguồn tương tự theo Nyquist lần lượt là </a:t>
            </a:r>
            <a:r>
              <a:rPr lang="en-US" b="1">
                <a:latin typeface="Calibri" charset="0"/>
              </a:rPr>
              <a:t>4 kHz</a:t>
            </a:r>
            <a:r>
              <a:rPr lang="en-US">
                <a:latin typeface="Calibri" charset="0"/>
              </a:rPr>
              <a:t>, </a:t>
            </a:r>
            <a:r>
              <a:rPr lang="en-US" b="1">
                <a:latin typeface="Calibri" charset="0"/>
              </a:rPr>
              <a:t>8 kHz</a:t>
            </a:r>
            <a:r>
              <a:rPr lang="en-US">
                <a:latin typeface="Calibri" charset="0"/>
              </a:rPr>
              <a:t> và </a:t>
            </a:r>
            <a:r>
              <a:rPr lang="en-US" b="1">
                <a:latin typeface="Calibri" charset="0"/>
              </a:rPr>
              <a:t>4 kHz</a:t>
            </a:r>
            <a:r>
              <a:rPr lang="en-US">
                <a:latin typeface="Calibri" charset="0"/>
              </a:rPr>
              <a:t>. Bộ chuyển mạch ghép kênh giống như </a:t>
            </a:r>
            <a:r>
              <a:rPr lang="en-US" b="1">
                <a:latin typeface="Calibri" charset="0"/>
              </a:rPr>
              <a:t>hình 6.5</a:t>
            </a:r>
            <a:r>
              <a:rPr lang="en-US">
                <a:latin typeface="Calibri" charset="0"/>
              </a:rPr>
              <a:t>, sẽ lần lượt lấy mẫu nguồn 1, nguồn 2, nguồn 3 rồi nguồn 2 (nguồn 2 được lấy mẫu hai lần do tần số lấy mẫu gấp đôi so với nguồn 1 và 3). Vậy bộ chuyển mạch này có bốn đầu vào và một đầu ra, tần số chuyển mạch là </a:t>
            </a:r>
            <a:r>
              <a:rPr lang="en-US" b="1">
                <a:latin typeface="Calibri" charset="0"/>
              </a:rPr>
              <a:t>f</a:t>
            </a:r>
            <a:r>
              <a:rPr lang="en-US" b="1" baseline="-25000">
                <a:latin typeface="Calibri" charset="0"/>
              </a:rPr>
              <a:t>1</a:t>
            </a:r>
            <a:r>
              <a:rPr lang="en-US" b="1">
                <a:latin typeface="Calibri" charset="0"/>
              </a:rPr>
              <a:t> = 4 kHz. </a:t>
            </a:r>
            <a:r>
              <a:rPr lang="en-US">
                <a:latin typeface="Calibri" charset="0"/>
              </a:rPr>
              <a:t>Việc lấy mẫu này tạo ra tín hiệu TDM PAM </a:t>
            </a:r>
            <a:r>
              <a:rPr lang="en-US" b="1">
                <a:latin typeface="Calibri" charset="0"/>
              </a:rPr>
              <a:t>16000 </a:t>
            </a:r>
            <a:r>
              <a:rPr lang="en-US">
                <a:latin typeface="Calibri" charset="0"/>
              </a:rPr>
              <a:t>mẫu trong một giây. Giả sử mỗi mẫu được chuyển sang từ mã PCM </a:t>
            </a:r>
            <a:r>
              <a:rPr lang="en-US" b="1">
                <a:latin typeface="Calibri" charset="0"/>
              </a:rPr>
              <a:t>4 bit</a:t>
            </a:r>
            <a:r>
              <a:rPr lang="en-US">
                <a:latin typeface="Calibri" charset="0"/>
              </a:rPr>
              <a:t>. Như vậy tín hiệu TDM PCM ở đầu ra ADC có tốc độ là </a:t>
            </a:r>
            <a:r>
              <a:rPr lang="en-US" b="1">
                <a:latin typeface="Calibri" charset="0"/>
              </a:rPr>
              <a:t>64 kbps</a:t>
            </a:r>
            <a:r>
              <a:rPr lang="en-US">
                <a:latin typeface="Calibri" charset="0"/>
              </a:rPr>
              <a:t>. </a:t>
            </a:r>
          </a:p>
          <a:p>
            <a:pPr>
              <a:lnSpc>
                <a:spcPct val="90000"/>
              </a:lnSpc>
            </a:pPr>
            <a:r>
              <a:rPr lang="en-US">
                <a:latin typeface="Calibri" charset="0"/>
              </a:rPr>
              <a:t>Tín hiệu từ </a:t>
            </a:r>
            <a:r>
              <a:rPr lang="en-US" b="1">
                <a:latin typeface="Calibri" charset="0"/>
              </a:rPr>
              <a:t>8</a:t>
            </a:r>
            <a:r>
              <a:rPr lang="en-US">
                <a:latin typeface="Calibri" charset="0"/>
              </a:rPr>
              <a:t> nguồn số được chèn thêm bit để tạo thành các dòng số tốc độ </a:t>
            </a:r>
            <a:r>
              <a:rPr lang="en-US" b="1">
                <a:latin typeface="Calibri" charset="0"/>
              </a:rPr>
              <a:t>8 kbps</a:t>
            </a:r>
            <a:r>
              <a:rPr lang="en-US">
                <a:latin typeface="Calibri" charset="0"/>
              </a:rPr>
              <a:t>.</a:t>
            </a:r>
          </a:p>
          <a:p>
            <a:pPr>
              <a:lnSpc>
                <a:spcPct val="90000"/>
              </a:lnSpc>
            </a:pPr>
            <a:r>
              <a:rPr lang="en-US">
                <a:latin typeface="Calibri" charset="0"/>
              </a:rPr>
              <a:t>Tín hiệu số TDM PCM sẽ được kết hợp với dữ liệu từ các dòng số </a:t>
            </a:r>
            <a:r>
              <a:rPr lang="en-US" b="1">
                <a:latin typeface="Calibri" charset="0"/>
              </a:rPr>
              <a:t>8 kbps</a:t>
            </a:r>
            <a:r>
              <a:rPr lang="en-US">
                <a:latin typeface="Calibri" charset="0"/>
              </a:rPr>
              <a:t> bằng cách sử dụng một bộ chuyển mạch ghép kênh thứ hai. Bộ chuyển mạch này hoạt động theo kiểu xoay vòng lần lượt lấy mẫu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4,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5, và cứ như thế. Vậy, bộ chuyển mạch thứ hai là bộ chuyển mạch 16 đầu vào và 1 đầu ra, tần số chuyển mạch là </a:t>
            </a:r>
            <a:r>
              <a:rPr lang="en-US" b="1">
                <a:latin typeface="Calibri" charset="0"/>
              </a:rPr>
              <a:t>f</a:t>
            </a:r>
            <a:r>
              <a:rPr lang="en-US" b="1" baseline="-25000">
                <a:latin typeface="Calibri" charset="0"/>
              </a:rPr>
              <a:t>2</a:t>
            </a:r>
            <a:r>
              <a:rPr lang="en-US" b="1">
                <a:latin typeface="Calibri" charset="0"/>
              </a:rPr>
              <a:t> = 8 kHz. </a:t>
            </a:r>
            <a:endParaRPr lang="en-US">
              <a:latin typeface="Calibri" charset="0"/>
            </a:endParaRPr>
          </a:p>
          <a:p>
            <a:pPr>
              <a:lnSpc>
                <a:spcPct val="90000"/>
              </a:lnSpc>
            </a:pPr>
            <a:r>
              <a:rPr lang="en-US">
                <a:latin typeface="Calibri" charset="0"/>
              </a:rPr>
              <a:t>Ví dụ này cho thấy ưu điểm chính của TDM là có thể sắp xếp để ghép kênh cho cả nguồn tương tự và sốv</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0223C5-AD39-8940-ACAB-E70E59CC1A6B}" type="slidenum">
              <a:rPr lang="en-US" sz="1200"/>
              <a:pPr/>
              <a:t>29</a:t>
            </a:fld>
            <a:endParaRPr lang="en-US" sz="1200"/>
          </a:p>
        </p:txBody>
      </p:sp>
    </p:spTree>
    <p:extLst>
      <p:ext uri="{BB962C8B-B14F-4D97-AF65-F5344CB8AC3E}">
        <p14:creationId xmlns:p14="http://schemas.microsoft.com/office/powerpoint/2010/main" val="102098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atin typeface="Calibri" charset="0"/>
              </a:rPr>
              <a:t>cấu trúc của một bộ ghép kênh TDM được thiết kế để ghép tín hiệu từ </a:t>
            </a:r>
            <a:r>
              <a:rPr lang="en-US" b="1">
                <a:latin typeface="Calibri" charset="0"/>
              </a:rPr>
              <a:t>11</a:t>
            </a:r>
            <a:r>
              <a:rPr lang="en-US">
                <a:latin typeface="Calibri" charset="0"/>
              </a:rPr>
              <a:t> nguồn,</a:t>
            </a:r>
          </a:p>
          <a:p>
            <a:pPr>
              <a:lnSpc>
                <a:spcPct val="90000"/>
              </a:lnSpc>
            </a:pPr>
            <a:r>
              <a:rPr lang="en-US">
                <a:latin typeface="Calibri" charset="0"/>
              </a:rPr>
              <a:t>trong đó nguồn 1 là tương tự băng thông </a:t>
            </a:r>
            <a:r>
              <a:rPr lang="en-US" b="1">
                <a:latin typeface="Calibri" charset="0"/>
              </a:rPr>
              <a:t>2 kHz</a:t>
            </a:r>
            <a:r>
              <a:rPr lang="en-US">
                <a:latin typeface="Calibri" charset="0"/>
              </a:rPr>
              <a:t>, nguồn 2 là tương tự băng thông </a:t>
            </a:r>
            <a:r>
              <a:rPr lang="en-US" b="1">
                <a:latin typeface="Calibri" charset="0"/>
              </a:rPr>
              <a:t>4 kHz</a:t>
            </a:r>
            <a:r>
              <a:rPr lang="en-US">
                <a:latin typeface="Calibri" charset="0"/>
              </a:rPr>
              <a:t>, nguồn 3 là tương tự băng thông </a:t>
            </a:r>
            <a:r>
              <a:rPr lang="en-US" b="1">
                <a:latin typeface="Calibri" charset="0"/>
              </a:rPr>
              <a:t>2 kHz</a:t>
            </a:r>
            <a:r>
              <a:rPr lang="en-US">
                <a:latin typeface="Calibri" charset="0"/>
              </a:rPr>
              <a:t>, nguồn 4-11 là số, đồng bộ tại tốc độ </a:t>
            </a:r>
            <a:r>
              <a:rPr lang="en-US" b="1">
                <a:latin typeface="Calibri" charset="0"/>
              </a:rPr>
              <a:t>7200 bps</a:t>
            </a:r>
            <a:r>
              <a:rPr lang="en-US">
                <a:latin typeface="Calibri" charset="0"/>
              </a:rPr>
              <a:t>. Để đơn giản, giả sử dùng đường truyền TDM đồng bộ và dùng đường truyền riêng để cấp tín hiệu đồng bộ khung cho bên thu. </a:t>
            </a:r>
          </a:p>
          <a:p>
            <a:pPr>
              <a:lnSpc>
                <a:spcPct val="90000"/>
              </a:lnSpc>
            </a:pPr>
            <a:r>
              <a:rPr lang="en-US">
                <a:latin typeface="Calibri" charset="0"/>
              </a:rPr>
              <a:t>Trước hết cần phải số hóa các nguồn tương tự. Tần số lấy mẫu các nguồn tương tự theo Nyquist lần lượt là </a:t>
            </a:r>
            <a:r>
              <a:rPr lang="en-US" b="1">
                <a:latin typeface="Calibri" charset="0"/>
              </a:rPr>
              <a:t>4 kHz</a:t>
            </a:r>
            <a:r>
              <a:rPr lang="en-US">
                <a:latin typeface="Calibri" charset="0"/>
              </a:rPr>
              <a:t>, </a:t>
            </a:r>
            <a:r>
              <a:rPr lang="en-US" b="1">
                <a:latin typeface="Calibri" charset="0"/>
              </a:rPr>
              <a:t>8 kHz</a:t>
            </a:r>
            <a:r>
              <a:rPr lang="en-US">
                <a:latin typeface="Calibri" charset="0"/>
              </a:rPr>
              <a:t> và </a:t>
            </a:r>
            <a:r>
              <a:rPr lang="en-US" b="1">
                <a:latin typeface="Calibri" charset="0"/>
              </a:rPr>
              <a:t>4 kHz</a:t>
            </a:r>
            <a:r>
              <a:rPr lang="en-US">
                <a:latin typeface="Calibri" charset="0"/>
              </a:rPr>
              <a:t>. Bộ chuyển mạch ghép kênh giống như </a:t>
            </a:r>
            <a:r>
              <a:rPr lang="en-US" b="1">
                <a:latin typeface="Calibri" charset="0"/>
              </a:rPr>
              <a:t>hình 6.5</a:t>
            </a:r>
            <a:r>
              <a:rPr lang="en-US">
                <a:latin typeface="Calibri" charset="0"/>
              </a:rPr>
              <a:t>, sẽ lần lượt lấy mẫu nguồn 1, nguồn 2, nguồn 3 rồi nguồn 2 (nguồn 2 được lấy mẫu hai lần do tần số lấy mẫu gấp đôi so với nguồn 1 và 3). Vậy bộ chuyển mạch này có bốn đầu vào và một đầu ra, tần số chuyển mạch là </a:t>
            </a:r>
            <a:r>
              <a:rPr lang="en-US" b="1">
                <a:latin typeface="Calibri" charset="0"/>
              </a:rPr>
              <a:t>f</a:t>
            </a:r>
            <a:r>
              <a:rPr lang="en-US" b="1" baseline="-25000">
                <a:latin typeface="Calibri" charset="0"/>
              </a:rPr>
              <a:t>1</a:t>
            </a:r>
            <a:r>
              <a:rPr lang="en-US" b="1">
                <a:latin typeface="Calibri" charset="0"/>
              </a:rPr>
              <a:t> = 4 kHz. </a:t>
            </a:r>
            <a:r>
              <a:rPr lang="en-US">
                <a:latin typeface="Calibri" charset="0"/>
              </a:rPr>
              <a:t>Việc lấy mẫu này tạo ra tín hiệu TDM PAM </a:t>
            </a:r>
            <a:r>
              <a:rPr lang="en-US" b="1">
                <a:latin typeface="Calibri" charset="0"/>
              </a:rPr>
              <a:t>16000 </a:t>
            </a:r>
            <a:r>
              <a:rPr lang="en-US">
                <a:latin typeface="Calibri" charset="0"/>
              </a:rPr>
              <a:t>mẫu trong một giây. Giả sử mỗi mẫu được chuyển sang từ mã PCM </a:t>
            </a:r>
            <a:r>
              <a:rPr lang="en-US" b="1">
                <a:latin typeface="Calibri" charset="0"/>
              </a:rPr>
              <a:t>4 bit</a:t>
            </a:r>
            <a:r>
              <a:rPr lang="en-US">
                <a:latin typeface="Calibri" charset="0"/>
              </a:rPr>
              <a:t>. Như vậy tín hiệu TDM PCM ở đầu ra ADC có tốc độ là </a:t>
            </a:r>
            <a:r>
              <a:rPr lang="en-US" b="1">
                <a:latin typeface="Calibri" charset="0"/>
              </a:rPr>
              <a:t>64 kbps</a:t>
            </a:r>
            <a:r>
              <a:rPr lang="en-US">
                <a:latin typeface="Calibri" charset="0"/>
              </a:rPr>
              <a:t>. </a:t>
            </a:r>
          </a:p>
          <a:p>
            <a:pPr>
              <a:lnSpc>
                <a:spcPct val="90000"/>
              </a:lnSpc>
            </a:pPr>
            <a:r>
              <a:rPr lang="en-US">
                <a:latin typeface="Calibri" charset="0"/>
              </a:rPr>
              <a:t>Tín hiệu từ </a:t>
            </a:r>
            <a:r>
              <a:rPr lang="en-US" b="1">
                <a:latin typeface="Calibri" charset="0"/>
              </a:rPr>
              <a:t>8</a:t>
            </a:r>
            <a:r>
              <a:rPr lang="en-US">
                <a:latin typeface="Calibri" charset="0"/>
              </a:rPr>
              <a:t> nguồn số được chèn thêm bit để tạo thành các dòng số tốc độ </a:t>
            </a:r>
            <a:r>
              <a:rPr lang="en-US" b="1">
                <a:latin typeface="Calibri" charset="0"/>
              </a:rPr>
              <a:t>8 kbps</a:t>
            </a:r>
            <a:r>
              <a:rPr lang="en-US">
                <a:latin typeface="Calibri" charset="0"/>
              </a:rPr>
              <a:t>.</a:t>
            </a:r>
          </a:p>
          <a:p>
            <a:pPr>
              <a:lnSpc>
                <a:spcPct val="90000"/>
              </a:lnSpc>
            </a:pPr>
            <a:r>
              <a:rPr lang="en-US">
                <a:latin typeface="Calibri" charset="0"/>
              </a:rPr>
              <a:t>Tín hiệu số TDM PCM sẽ được kết hợp với dữ liệu từ các dòng số </a:t>
            </a:r>
            <a:r>
              <a:rPr lang="en-US" b="1">
                <a:latin typeface="Calibri" charset="0"/>
              </a:rPr>
              <a:t>8 kbps</a:t>
            </a:r>
            <a:r>
              <a:rPr lang="en-US">
                <a:latin typeface="Calibri" charset="0"/>
              </a:rPr>
              <a:t> bằng cách sử dụng một bộ chuyển mạch ghép kênh thứ hai. Bộ chuyển mạch này hoạt động theo kiểu xoay vòng lần lượt lấy mẫu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4, dòng TDM PCM </a:t>
            </a:r>
            <a:r>
              <a:rPr lang="en-US" b="1">
                <a:latin typeface="Calibri" charset="0"/>
              </a:rPr>
              <a:t>64 kbps</a:t>
            </a:r>
            <a:r>
              <a:rPr lang="en-US">
                <a:latin typeface="Calibri" charset="0"/>
              </a:rPr>
              <a:t>, dòng số </a:t>
            </a:r>
            <a:r>
              <a:rPr lang="en-US" b="1">
                <a:latin typeface="Calibri" charset="0"/>
              </a:rPr>
              <a:t>8 kbps</a:t>
            </a:r>
            <a:r>
              <a:rPr lang="en-US">
                <a:latin typeface="Calibri" charset="0"/>
              </a:rPr>
              <a:t> từ nguồn 5, và cứ như thế. Vậy, bộ chuyển mạch thứ hai là bộ chuyển mạch 16 đầu vào và 1 đầu ra, tần số chuyển mạch là </a:t>
            </a:r>
            <a:r>
              <a:rPr lang="en-US" b="1">
                <a:latin typeface="Calibri" charset="0"/>
              </a:rPr>
              <a:t>f</a:t>
            </a:r>
            <a:r>
              <a:rPr lang="en-US" b="1" baseline="-25000">
                <a:latin typeface="Calibri" charset="0"/>
              </a:rPr>
              <a:t>2</a:t>
            </a:r>
            <a:r>
              <a:rPr lang="en-US" b="1">
                <a:latin typeface="Calibri" charset="0"/>
              </a:rPr>
              <a:t> = 8 kHz. </a:t>
            </a:r>
            <a:endParaRPr lang="en-US">
              <a:latin typeface="Calibri" charset="0"/>
            </a:endParaRPr>
          </a:p>
          <a:p>
            <a:pPr>
              <a:lnSpc>
                <a:spcPct val="90000"/>
              </a:lnSpc>
            </a:pPr>
            <a:r>
              <a:rPr lang="en-US">
                <a:latin typeface="Calibri" charset="0"/>
              </a:rPr>
              <a:t>Ví dụ này cho thấy ưu điểm chính của TDM là có thể sắp xếp để ghép kênh cho cả nguồn tương tự và sốv</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0223C5-AD39-8940-ACAB-E70E59CC1A6B}" type="slidenum">
              <a:rPr lang="en-US" sz="1200"/>
              <a:pPr/>
              <a:t>30</a:t>
            </a:fld>
            <a:endParaRPr lang="en-US" sz="1200"/>
          </a:p>
        </p:txBody>
      </p:sp>
    </p:spTree>
    <p:extLst>
      <p:ext uri="{BB962C8B-B14F-4D97-AF65-F5344CB8AC3E}">
        <p14:creationId xmlns:p14="http://schemas.microsoft.com/office/powerpoint/2010/main" val="1198478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TDM </a:t>
            </a:r>
            <a:r>
              <a:rPr lang="en-US" dirty="0" err="1">
                <a:latin typeface="Calibri" charset="0"/>
              </a:rPr>
              <a:t>là</a:t>
            </a:r>
            <a:r>
              <a:rPr lang="en-US" dirty="0">
                <a:latin typeface="Calibri" charset="0"/>
              </a:rPr>
              <a:t> </a:t>
            </a:r>
            <a:r>
              <a:rPr lang="en-US" dirty="0" err="1">
                <a:latin typeface="Calibri" charset="0"/>
              </a:rPr>
              <a:t>kỹ</a:t>
            </a:r>
            <a:r>
              <a:rPr lang="en-US" dirty="0">
                <a:latin typeface="Calibri" charset="0"/>
              </a:rPr>
              <a:t> </a:t>
            </a:r>
            <a:r>
              <a:rPr lang="en-US" dirty="0" err="1">
                <a:latin typeface="Calibri" charset="0"/>
              </a:rPr>
              <a:t>thuật</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cả</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Tuy</a:t>
            </a:r>
            <a:r>
              <a:rPr lang="en-US" dirty="0">
                <a:latin typeface="Calibri" charset="0"/>
              </a:rPr>
              <a:t> </a:t>
            </a:r>
            <a:r>
              <a:rPr lang="en-US" dirty="0" err="1">
                <a:latin typeface="Calibri" charset="0"/>
              </a:rPr>
              <a:t>nhiên</a:t>
            </a:r>
            <a:r>
              <a:rPr lang="en-US" dirty="0">
                <a:latin typeface="Calibri" charset="0"/>
              </a:rPr>
              <a:t> </a:t>
            </a:r>
            <a:r>
              <a:rPr lang="en-US" dirty="0" err="1">
                <a:latin typeface="Calibri" charset="0"/>
              </a:rPr>
              <a:t>về</a:t>
            </a:r>
            <a:r>
              <a:rPr lang="en-US" dirty="0">
                <a:latin typeface="Calibri" charset="0"/>
              </a:rPr>
              <a:t> </a:t>
            </a:r>
            <a:r>
              <a:rPr lang="en-US" dirty="0" err="1">
                <a:latin typeface="Calibri" charset="0"/>
              </a:rPr>
              <a:t>nguyên</a:t>
            </a:r>
            <a:r>
              <a:rPr lang="en-US" dirty="0">
                <a:latin typeface="Calibri" charset="0"/>
              </a:rPr>
              <a:t> </a:t>
            </a:r>
            <a:r>
              <a:rPr lang="en-US" dirty="0" err="1">
                <a:latin typeface="Calibri" charset="0"/>
              </a:rPr>
              <a:t>tắc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phải</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hóa</a:t>
            </a:r>
            <a:r>
              <a:rPr lang="en-US" dirty="0">
                <a:latin typeface="Calibri" charset="0"/>
              </a:rPr>
              <a:t> </a:t>
            </a:r>
            <a:r>
              <a:rPr lang="en-US" dirty="0" err="1">
                <a:latin typeface="Calibri" charset="0"/>
              </a:rPr>
              <a:t>trước</a:t>
            </a:r>
            <a:r>
              <a:rPr lang="en-US" dirty="0">
                <a:latin typeface="Calibri" charset="0"/>
              </a:rPr>
              <a:t> </a:t>
            </a:r>
            <a:r>
              <a:rPr lang="en-US" dirty="0" err="1">
                <a:latin typeface="Calibri" charset="0"/>
              </a:rPr>
              <a:t>khi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Cũng</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kết</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TDM </a:t>
            </a:r>
            <a:r>
              <a:rPr lang="en-US" dirty="0" err="1">
                <a:latin typeface="Calibri" charset="0"/>
              </a:rPr>
              <a:t>như</a:t>
            </a:r>
            <a:r>
              <a:rPr lang="en-US" dirty="0">
                <a:latin typeface="Calibri" charset="0"/>
              </a:rPr>
              <a:t> </a:t>
            </a:r>
            <a:r>
              <a:rPr lang="en-US" dirty="0" err="1">
                <a:latin typeface="Calibri" charset="0"/>
              </a:rPr>
              <a:t>đã</a:t>
            </a:r>
            <a:r>
              <a:rPr lang="en-US" dirty="0">
                <a:latin typeface="Calibri" charset="0"/>
              </a:rPr>
              <a:t> </a:t>
            </a:r>
            <a:r>
              <a:rPr lang="en-US" dirty="0" err="1">
                <a:latin typeface="Calibri" charset="0"/>
              </a:rPr>
              <a:t>trình</a:t>
            </a:r>
            <a:r>
              <a:rPr lang="en-US" dirty="0">
                <a:latin typeface="Calibri" charset="0"/>
              </a:rPr>
              <a:t> </a:t>
            </a:r>
            <a:r>
              <a:rPr lang="en-US" dirty="0" err="1">
                <a:latin typeface="Calibri" charset="0"/>
              </a:rPr>
              <a:t>bày</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chương</a:t>
            </a:r>
            <a:r>
              <a:rPr lang="en-US" dirty="0">
                <a:latin typeface="Calibri" charset="0"/>
              </a:rPr>
              <a:t> 3. TDM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truyền</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qua </a:t>
            </a:r>
            <a:r>
              <a:rPr lang="en-US" dirty="0" err="1">
                <a:latin typeface="Calibri" charset="0"/>
              </a:rPr>
              <a:t>cùng</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băng</a:t>
            </a:r>
            <a:r>
              <a:rPr lang="en-US" dirty="0">
                <a:latin typeface="Calibri" charset="0"/>
              </a:rPr>
              <a:t> </a:t>
            </a:r>
            <a:r>
              <a:rPr lang="en-US" dirty="0" err="1">
                <a:latin typeface="Calibri" charset="0"/>
              </a:rPr>
              <a:t>rộng</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cùng</a:t>
            </a:r>
            <a:r>
              <a:rPr lang="en-US" dirty="0">
                <a:latin typeface="Calibri" charset="0"/>
              </a:rPr>
              <a:t> </a:t>
            </a: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nhưng</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điểm</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Sự</a:t>
            </a:r>
            <a:r>
              <a:rPr lang="en-US" dirty="0">
                <a:latin typeface="Calibri" charset="0"/>
              </a:rPr>
              <a:t> </a:t>
            </a:r>
            <a:r>
              <a:rPr lang="en-US" dirty="0" err="1">
                <a:latin typeface="Calibri" charset="0"/>
              </a:rPr>
              <a:t>trực</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giữa</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ở</a:t>
            </a:r>
            <a:r>
              <a:rPr lang="en-US" dirty="0">
                <a:latin typeface="Calibri" charset="0"/>
              </a:rPr>
              <a:t> </a:t>
            </a:r>
            <a:r>
              <a:rPr lang="en-US" dirty="0" err="1">
                <a:latin typeface="Calibri" charset="0"/>
              </a:rPr>
              <a:t>đây</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là</a:t>
            </a:r>
            <a:r>
              <a:rPr lang="en-US" dirty="0">
                <a:latin typeface="Calibri" charset="0"/>
              </a:rPr>
              <a:t> </a:t>
            </a:r>
            <a:r>
              <a:rPr lang="en-US" dirty="0" err="1">
                <a:latin typeface="Calibri" charset="0"/>
              </a:rPr>
              <a:t>trực</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về</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p>
          <a:p>
            <a:r>
              <a:rPr lang="en-US" dirty="0" err="1">
                <a:latin typeface="Calibri" charset="0"/>
              </a:rPr>
              <a:t>Trong</a:t>
            </a:r>
            <a:r>
              <a:rPr lang="en-US" dirty="0">
                <a:latin typeface="Calibri" charset="0"/>
              </a:rPr>
              <a:t> </a:t>
            </a:r>
            <a:r>
              <a:rPr lang="en-US" dirty="0" err="1">
                <a:latin typeface="Calibri" charset="0"/>
              </a:rPr>
              <a:t>khối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phân</a:t>
            </a:r>
            <a:r>
              <a:rPr lang="en-US" dirty="0">
                <a:latin typeface="Calibri" charset="0"/>
              </a:rPr>
              <a:t> </a:t>
            </a:r>
            <a:r>
              <a:rPr lang="en-US" dirty="0" err="1">
                <a:latin typeface="Calibri" charset="0"/>
              </a:rPr>
              <a:t>thành</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khe</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gian</a:t>
            </a:r>
            <a:r>
              <a:rPr lang="en-US" dirty="0">
                <a:latin typeface="Calibri" charset="0"/>
              </a:rPr>
              <a:t>, </a:t>
            </a:r>
            <a:r>
              <a:rPr lang="en-US" dirty="0" err="1">
                <a:latin typeface="Calibri" charset="0"/>
              </a:rPr>
              <a:t>ấn</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mỗi</a:t>
            </a:r>
            <a:r>
              <a:rPr lang="en-US" dirty="0">
                <a:latin typeface="Calibri" charset="0"/>
              </a:rPr>
              <a:t> </a:t>
            </a:r>
            <a:r>
              <a:rPr lang="en-US" dirty="0" err="1">
                <a:latin typeface="Calibri" charset="0"/>
              </a:rPr>
              <a:t>khe</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dòng</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đến</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xoay</a:t>
            </a:r>
            <a:r>
              <a:rPr lang="en-US" dirty="0">
                <a:latin typeface="Calibri" charset="0"/>
              </a:rPr>
              <a:t> </a:t>
            </a:r>
            <a:r>
              <a:rPr lang="en-US" dirty="0" err="1">
                <a:latin typeface="Calibri" charset="0"/>
              </a:rPr>
              <a:t>vòng</a:t>
            </a:r>
            <a:r>
              <a:rPr lang="en-US" dirty="0">
                <a:latin typeface="Calibri" charset="0"/>
              </a:rPr>
              <a:t>. </a:t>
            </a:r>
            <a:r>
              <a:rPr lang="en-US" dirty="0" err="1">
                <a:latin typeface="Calibri" charset="0"/>
              </a:rPr>
              <a:t>Việc</a:t>
            </a:r>
            <a:r>
              <a:rPr lang="en-US" dirty="0">
                <a:latin typeface="Calibri" charset="0"/>
              </a:rPr>
              <a:t> </a:t>
            </a:r>
            <a:r>
              <a:rPr lang="en-US" dirty="0" err="1">
                <a:latin typeface="Calibri" charset="0"/>
              </a:rPr>
              <a:t>tách</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thực</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bằng</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thời</a:t>
            </a:r>
            <a:r>
              <a:rPr lang="en-US" dirty="0">
                <a:latin typeface="Calibri" charset="0"/>
              </a:rPr>
              <a:t> </a:t>
            </a:r>
            <a:r>
              <a:rPr lang="en-US" dirty="0" err="1">
                <a:latin typeface="Calibri" charset="0"/>
              </a:rPr>
              <a:t>điểm</a:t>
            </a:r>
            <a:r>
              <a:rPr lang="en-US" dirty="0">
                <a:latin typeface="Calibri" charset="0"/>
              </a:rPr>
              <a:t> </a:t>
            </a:r>
            <a:r>
              <a:rPr lang="en-US" dirty="0" err="1">
                <a:latin typeface="Calibri" charset="0"/>
              </a:rPr>
              <a:t>thích</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với</a:t>
            </a:r>
            <a:r>
              <a:rPr lang="en-US" dirty="0">
                <a:latin typeface="Calibri" charset="0"/>
              </a:rPr>
              <a:t> FDM, </a:t>
            </a:r>
            <a:r>
              <a:rPr lang="en-US" dirty="0" err="1">
                <a:latin typeface="Calibri" charset="0"/>
              </a:rPr>
              <a:t>trong</a:t>
            </a:r>
            <a:r>
              <a:rPr lang="en-US" dirty="0">
                <a:latin typeface="Calibri" charset="0"/>
              </a:rPr>
              <a:t> </a:t>
            </a:r>
            <a:r>
              <a:rPr lang="en-US" dirty="0" err="1">
                <a:latin typeface="Calibri" charset="0"/>
              </a:rPr>
              <a:t>hệ</a:t>
            </a:r>
            <a:r>
              <a:rPr lang="en-US" dirty="0">
                <a:latin typeface="Calibri" charset="0"/>
              </a:rPr>
              <a:t> </a:t>
            </a:r>
            <a:r>
              <a:rPr lang="en-US" dirty="0" err="1">
                <a:latin typeface="Calibri" charset="0"/>
              </a:rPr>
              <a:t>thống</a:t>
            </a:r>
            <a:r>
              <a:rPr lang="en-US" dirty="0">
                <a:latin typeface="Calibri" charset="0"/>
              </a:rPr>
              <a:t> TDM, </a:t>
            </a:r>
            <a:r>
              <a:rPr lang="en-US" dirty="0" err="1">
                <a:latin typeface="Calibri" charset="0"/>
              </a:rPr>
              <a:t>yêu</a:t>
            </a:r>
            <a:r>
              <a:rPr lang="en-US" dirty="0">
                <a:latin typeface="Calibri" charset="0"/>
              </a:rPr>
              <a:t> </a:t>
            </a:r>
            <a:r>
              <a:rPr lang="en-US" dirty="0" err="1">
                <a:latin typeface="Calibri" charset="0"/>
              </a:rPr>
              <a:t>cầu</a:t>
            </a:r>
            <a:r>
              <a:rPr lang="en-US" dirty="0">
                <a:latin typeface="Calibri" charset="0"/>
              </a:rPr>
              <a:t> </a:t>
            </a:r>
            <a:r>
              <a:rPr lang="en-US" dirty="0" err="1">
                <a:latin typeface="Calibri" charset="0"/>
              </a:rPr>
              <a:t>tất</a:t>
            </a:r>
            <a:r>
              <a:rPr lang="en-US" dirty="0">
                <a:latin typeface="Calibri" charset="0"/>
              </a:rPr>
              <a:t> </a:t>
            </a:r>
            <a:r>
              <a:rPr lang="en-US" dirty="0" err="1">
                <a:latin typeface="Calibri" charset="0"/>
              </a:rPr>
              <a:t>cả</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phải</a:t>
            </a:r>
            <a:r>
              <a:rPr lang="en-US" dirty="0">
                <a:latin typeface="Calibri" charset="0"/>
              </a:rPr>
              <a:t> </a:t>
            </a:r>
            <a:r>
              <a:rPr lang="en-US" dirty="0" err="1">
                <a:latin typeface="Calibri" charset="0"/>
              </a:rPr>
              <a:t>tuân</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đồng</a:t>
            </a:r>
            <a:r>
              <a:rPr lang="en-US" dirty="0">
                <a:latin typeface="Calibri" charset="0"/>
              </a:rPr>
              <a:t> </a:t>
            </a:r>
            <a:r>
              <a:rPr lang="en-US" dirty="0" err="1">
                <a:latin typeface="Calibri" charset="0"/>
              </a:rPr>
              <a:t>hồ</a:t>
            </a:r>
            <a:r>
              <a:rPr lang="en-US" dirty="0">
                <a:latin typeface="Calibri" charset="0"/>
              </a:rPr>
              <a:t> </a:t>
            </a:r>
            <a:r>
              <a:rPr lang="en-US" dirty="0" err="1">
                <a:latin typeface="Calibri" charset="0"/>
              </a:rPr>
              <a:t>chung</a:t>
            </a:r>
            <a:r>
              <a:rPr lang="en-US" dirty="0">
                <a:latin typeface="Calibri" charset="0"/>
              </a:rPr>
              <a:t>.</a:t>
            </a:r>
          </a:p>
          <a:p>
            <a:endParaRPr lang="en-US" dirty="0">
              <a:latin typeface="Calibri" charset="0"/>
            </a:endParaRP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3F41E8B-8E4F-0B4E-B85F-D79D0A91888F}" type="slidenum">
              <a:rPr lang="en-US" sz="1200"/>
              <a:pPr/>
              <a:t>10</a:t>
            </a:fld>
            <a:endParaRPr lang="en-US" sz="1200"/>
          </a:p>
        </p:txBody>
      </p:sp>
    </p:spTree>
    <p:extLst>
      <p:ext uri="{BB962C8B-B14F-4D97-AF65-F5344CB8AC3E}">
        <p14:creationId xmlns:p14="http://schemas.microsoft.com/office/powerpoint/2010/main" val="395132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US" dirty="0" err="1">
                <a:latin typeface="Calibri" charset="0"/>
              </a:rPr>
              <a:t>Bộ</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kết</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xem</a:t>
            </a:r>
            <a:r>
              <a:rPr lang="en-US" dirty="0">
                <a:latin typeface="Calibri" charset="0"/>
              </a:rPr>
              <a:t> </a:t>
            </a:r>
            <a:r>
              <a:rPr lang="en-US" dirty="0" err="1">
                <a:latin typeface="Calibri" charset="0"/>
              </a:rPr>
              <a:t>như</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3 </a:t>
            </a:r>
            <a:r>
              <a:rPr lang="en-US" dirty="0" err="1">
                <a:latin typeface="Calibri" charset="0"/>
              </a:rPr>
              <a:t>đầu</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lần</a:t>
            </a:r>
            <a:r>
              <a:rPr lang="en-US" dirty="0">
                <a:latin typeface="Calibri" charset="0"/>
              </a:rPr>
              <a:t> </a:t>
            </a:r>
            <a:r>
              <a:rPr lang="en-US" dirty="0" err="1">
                <a:latin typeface="Calibri" charset="0"/>
              </a:rPr>
              <a:t>lượt</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trong</a:t>
            </a:r>
            <a:r>
              <a:rPr lang="en-US" dirty="0">
                <a:latin typeface="Calibri" charset="0"/>
              </a:rPr>
              <a:t> 3 </a:t>
            </a:r>
            <a:r>
              <a:rPr lang="en-US" dirty="0" err="1">
                <a:latin typeface="Calibri" charset="0"/>
              </a:rPr>
              <a:t>kênh</a:t>
            </a:r>
            <a:r>
              <a:rPr lang="en-US" dirty="0">
                <a:latin typeface="Calibri" charset="0"/>
              </a:rPr>
              <a:t>.</a:t>
            </a:r>
          </a:p>
          <a:p>
            <a:pPr eaLnBrk="1" hangingPunct="1">
              <a:buFontTx/>
              <a:buChar char="•"/>
            </a:pPr>
            <a:r>
              <a:rPr lang="en-US" dirty="0" err="1">
                <a:latin typeface="Calibri" charset="0"/>
              </a:rPr>
              <a:t>đầu</a:t>
            </a:r>
            <a:r>
              <a:rPr lang="en-US" dirty="0">
                <a:latin typeface="Calibri" charset="0"/>
              </a:rPr>
              <a:t> </a:t>
            </a:r>
            <a:r>
              <a:rPr lang="en-US" dirty="0" err="1">
                <a:latin typeface="Calibri" charset="0"/>
              </a:rPr>
              <a:t>ra</a:t>
            </a:r>
            <a:r>
              <a:rPr lang="en-US" dirty="0">
                <a:latin typeface="Calibri" charset="0"/>
              </a:rPr>
              <a:t> </a:t>
            </a:r>
            <a:r>
              <a:rPr lang="en-US" dirty="0" err="1">
                <a:latin typeface="Calibri" charset="0"/>
              </a:rPr>
              <a:t>của</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là</a:t>
            </a:r>
            <a:r>
              <a:rPr lang="en-US" dirty="0">
                <a:latin typeface="Calibri" charset="0"/>
              </a:rPr>
              <a:t> </a:t>
            </a:r>
            <a:r>
              <a:rPr lang="en-US" dirty="0" err="1">
                <a:latin typeface="Calibri" charset="0"/>
              </a:rPr>
              <a:t>dãy</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được</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lần</a:t>
            </a:r>
            <a:r>
              <a:rPr lang="en-US" dirty="0">
                <a:latin typeface="Calibri" charset="0"/>
              </a:rPr>
              <a:t> </a:t>
            </a:r>
            <a:r>
              <a:rPr lang="en-US" dirty="0" err="1">
                <a:latin typeface="Calibri" charset="0"/>
              </a:rPr>
              <a:t>lượt</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ba</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vào</a:t>
            </a:r>
            <a:r>
              <a:rPr lang="en-US" dirty="0">
                <a:latin typeface="Calibri" charset="0"/>
              </a:rPr>
              <a:t>. </a:t>
            </a:r>
          </a:p>
          <a:p>
            <a:pPr eaLnBrk="1" hangingPunct="1">
              <a:buFontTx/>
              <a:buChar char="•"/>
            </a:pP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xác</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lý</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như</a:t>
            </a:r>
            <a:r>
              <a:rPr lang="en-US" dirty="0">
                <a:latin typeface="Calibri" charset="0"/>
              </a:rPr>
              <a:t> </a:t>
            </a:r>
            <a:r>
              <a:rPr lang="en-US" dirty="0" err="1">
                <a:latin typeface="Calibri" charset="0"/>
              </a:rPr>
              <a:t>trường</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không</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là</a:t>
            </a:r>
            <a:r>
              <a:rPr lang="en-US" dirty="0">
                <a:latin typeface="Calibri" charset="0"/>
              </a:rPr>
              <a:t> </a:t>
            </a:r>
            <a:r>
              <a:rPr lang="en-US" b="1" dirty="0" err="1">
                <a:latin typeface="Calibri" charset="0"/>
              </a:rPr>
              <a:t>f</a:t>
            </a:r>
            <a:r>
              <a:rPr lang="en-US" b="1" baseline="-25000" dirty="0" err="1">
                <a:latin typeface="Calibri" charset="0"/>
              </a:rPr>
              <a:t>S</a:t>
            </a:r>
            <a:r>
              <a:rPr lang="en-US" dirty="0">
                <a:latin typeface="Calibri" charset="0"/>
              </a:rPr>
              <a:t>, chu </a:t>
            </a:r>
            <a:r>
              <a:rPr lang="en-US" dirty="0" err="1">
                <a:latin typeface="Calibri" charset="0"/>
              </a:rPr>
              <a:t>kỳ</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là</a:t>
            </a:r>
            <a:r>
              <a:rPr lang="en-US" dirty="0">
                <a:latin typeface="Calibri" charset="0"/>
              </a:rPr>
              <a:t> </a:t>
            </a:r>
            <a:r>
              <a:rPr lang="en-US" b="1" dirty="0">
                <a:latin typeface="Calibri" charset="0"/>
              </a:rPr>
              <a:t>T</a:t>
            </a:r>
            <a:r>
              <a:rPr lang="en-US" b="1" baseline="-25000" dirty="0">
                <a:latin typeface="Calibri" charset="0"/>
              </a:rPr>
              <a:t>S</a:t>
            </a:r>
            <a:r>
              <a:rPr lang="en-US" b="1" dirty="0">
                <a:latin typeface="Calibri" charset="0"/>
              </a:rPr>
              <a:t> = 1/ </a:t>
            </a:r>
            <a:r>
              <a:rPr lang="en-US" b="1" dirty="0" err="1">
                <a:latin typeface="Calibri" charset="0"/>
              </a:rPr>
              <a:t>f</a:t>
            </a:r>
            <a:r>
              <a:rPr lang="en-US" b="1" baseline="-25000" dirty="0" err="1">
                <a:latin typeface="Calibri" charset="0"/>
              </a:rPr>
              <a:t>S</a:t>
            </a:r>
            <a:r>
              <a:rPr lang="en-US" dirty="0">
                <a:latin typeface="Calibri" charset="0"/>
              </a:rPr>
              <a:t>, </a:t>
            </a:r>
            <a:r>
              <a:rPr lang="en-US" dirty="0" err="1">
                <a:latin typeface="Calibri" charset="0"/>
              </a:rPr>
              <a:t>khoảng</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giữa</a:t>
            </a:r>
            <a:r>
              <a:rPr lang="en-US" dirty="0">
                <a:latin typeface="Calibri" charset="0"/>
              </a:rPr>
              <a:t> </a:t>
            </a:r>
            <a:r>
              <a:rPr lang="en-US" dirty="0" err="1">
                <a:latin typeface="Calibri" charset="0"/>
              </a:rPr>
              <a:t>hai</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cạnh</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dãy</a:t>
            </a:r>
            <a:r>
              <a:rPr lang="en-US" dirty="0">
                <a:latin typeface="Calibri" charset="0"/>
              </a:rPr>
              <a:t> </a:t>
            </a:r>
            <a:r>
              <a:rPr lang="en-US" dirty="0" err="1">
                <a:latin typeface="Calibri" charset="0"/>
              </a:rPr>
              <a:t>xung</a:t>
            </a:r>
            <a:r>
              <a:rPr lang="en-US" dirty="0">
                <a:latin typeface="Calibri" charset="0"/>
              </a:rPr>
              <a:t> TDM-PAM </a:t>
            </a:r>
            <a:r>
              <a:rPr lang="en-US" dirty="0" err="1">
                <a:latin typeface="Calibri" charset="0"/>
              </a:rPr>
              <a:t>là</a:t>
            </a:r>
            <a:r>
              <a:rPr lang="en-US" dirty="0">
                <a:latin typeface="Calibri" charset="0"/>
              </a:rPr>
              <a:t> </a:t>
            </a:r>
            <a:r>
              <a:rPr lang="en-US" b="1" dirty="0">
                <a:latin typeface="Calibri" charset="0"/>
              </a:rPr>
              <a:t>T</a:t>
            </a:r>
            <a:r>
              <a:rPr lang="en-US" b="1" baseline="-25000" dirty="0">
                <a:latin typeface="Calibri" charset="0"/>
              </a:rPr>
              <a:t>S</a:t>
            </a:r>
            <a:r>
              <a:rPr lang="en-US" b="1" dirty="0">
                <a:latin typeface="Calibri" charset="0"/>
              </a:rPr>
              <a:t>/ 3.</a:t>
            </a:r>
          </a:p>
          <a:p>
            <a:pPr eaLnBrk="1" hangingPunct="1">
              <a:buFontTx/>
              <a:buChar char="•"/>
            </a:pPr>
            <a:r>
              <a:rPr lang="en-US" b="1"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phải</a:t>
            </a:r>
            <a:r>
              <a:rPr lang="en-US" b="1" dirty="0">
                <a:latin typeface="Calibri" charset="0"/>
              </a:rPr>
              <a:t> </a:t>
            </a:r>
            <a:r>
              <a:rPr lang="en-US" dirty="0" err="1">
                <a:latin typeface="Calibri" charset="0"/>
              </a:rPr>
              <a:t>đồng</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hoàn</a:t>
            </a:r>
            <a:r>
              <a:rPr lang="en-US" dirty="0">
                <a:latin typeface="Calibri" charset="0"/>
              </a:rPr>
              <a:t> </a:t>
            </a:r>
            <a:r>
              <a:rPr lang="en-US" dirty="0" err="1">
                <a:latin typeface="Calibri" charset="0"/>
              </a:rPr>
              <a:t>toàn</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để</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xuất</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xác</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ứng</a:t>
            </a:r>
            <a:r>
              <a:rPr lang="en-US" dirty="0">
                <a:latin typeface="Calibri" charset="0"/>
              </a:rPr>
              <a:t>. </a:t>
            </a:r>
            <a:r>
              <a:rPr lang="en-US" dirty="0" err="1">
                <a:latin typeface="Calibri" charset="0"/>
              </a:rPr>
              <a:t>Điều</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là</a:t>
            </a:r>
            <a:r>
              <a:rPr lang="en-US" dirty="0">
                <a:latin typeface="Calibri" charset="0"/>
              </a:rPr>
              <a:t> </a:t>
            </a:r>
            <a:r>
              <a:rPr lang="en-US" i="1" dirty="0" err="1">
                <a:latin typeface="Calibri" charset="0"/>
              </a:rPr>
              <a:t>đồng</a:t>
            </a:r>
            <a:r>
              <a:rPr lang="en-US" i="1" dirty="0">
                <a:latin typeface="Calibri" charset="0"/>
              </a:rPr>
              <a:t> </a:t>
            </a:r>
            <a:r>
              <a:rPr lang="en-US" i="1" dirty="0" err="1">
                <a:latin typeface="Calibri" charset="0"/>
              </a:rPr>
              <a:t>bộ</a:t>
            </a:r>
            <a:r>
              <a:rPr lang="en-US" i="1" dirty="0">
                <a:latin typeface="Calibri" charset="0"/>
              </a:rPr>
              <a:t> </a:t>
            </a:r>
            <a:r>
              <a:rPr lang="en-US" i="1" dirty="0" err="1">
                <a:latin typeface="Calibri" charset="0"/>
              </a:rPr>
              <a:t>khung</a:t>
            </a:r>
            <a:r>
              <a:rPr lang="en-US" i="1" dirty="0">
                <a:latin typeface="Calibri" charset="0"/>
              </a:rPr>
              <a:t> (frame synchronization).</a:t>
            </a:r>
            <a:r>
              <a:rPr lang="en-US" dirty="0">
                <a:latin typeface="Calibri" charset="0"/>
              </a:rPr>
              <a:t> </a:t>
            </a:r>
          </a:p>
          <a:p>
            <a:pPr eaLnBrk="1" hangingPunct="1">
              <a:buFontTx/>
              <a:buChar char="•"/>
            </a:pPr>
            <a:r>
              <a:rPr lang="en-US" dirty="0" err="1">
                <a:latin typeface="Calibri" charset="0"/>
              </a:rPr>
              <a:t>Bộ</a:t>
            </a:r>
            <a:r>
              <a:rPr lang="en-US" dirty="0">
                <a:latin typeface="Calibri" charset="0"/>
              </a:rPr>
              <a:t> </a:t>
            </a:r>
            <a:r>
              <a:rPr lang="en-US" dirty="0" err="1">
                <a:latin typeface="Calibri" charset="0"/>
              </a:rPr>
              <a:t>lọc</a:t>
            </a:r>
            <a:r>
              <a:rPr lang="en-US" dirty="0">
                <a:latin typeface="Calibri" charset="0"/>
              </a:rPr>
              <a:t> </a:t>
            </a:r>
            <a:r>
              <a:rPr lang="en-US" dirty="0" err="1">
                <a:latin typeface="Calibri" charset="0"/>
              </a:rPr>
              <a:t>thông</a:t>
            </a:r>
            <a:r>
              <a:rPr lang="en-US" dirty="0">
                <a:latin typeface="Calibri" charset="0"/>
              </a:rPr>
              <a:t> </a:t>
            </a:r>
            <a:r>
              <a:rPr lang="en-US" dirty="0" err="1">
                <a:latin typeface="Calibri" charset="0"/>
              </a:rPr>
              <a:t>thấp</a:t>
            </a:r>
            <a:r>
              <a:rPr lang="en-US" dirty="0">
                <a:latin typeface="Calibri" charset="0"/>
              </a:rPr>
              <a:t> (LPF) </a:t>
            </a:r>
            <a:r>
              <a:rPr lang="en-US" dirty="0" err="1">
                <a:latin typeface="Calibri" charset="0"/>
              </a:rPr>
              <a:t>được</a:t>
            </a:r>
            <a:r>
              <a:rPr lang="en-US" dirty="0">
                <a:latin typeface="Calibri" charset="0"/>
              </a:rPr>
              <a:t> </a:t>
            </a:r>
            <a:r>
              <a:rPr lang="en-US" dirty="0" err="1">
                <a:latin typeface="Calibri" charset="0"/>
              </a:rPr>
              <a:t>sử</a:t>
            </a:r>
            <a:r>
              <a:rPr lang="en-US" dirty="0">
                <a:latin typeface="Calibri" charset="0"/>
              </a:rPr>
              <a:t> </a:t>
            </a:r>
            <a:r>
              <a:rPr lang="en-US" dirty="0" err="1">
                <a:latin typeface="Calibri" charset="0"/>
              </a:rPr>
              <a:t>dụng</a:t>
            </a:r>
            <a:r>
              <a:rPr lang="en-US" dirty="0">
                <a:latin typeface="Calibri" charset="0"/>
              </a:rPr>
              <a:t> </a:t>
            </a:r>
            <a:r>
              <a:rPr lang="en-US" dirty="0" err="1">
                <a:latin typeface="Calibri" charset="0"/>
              </a:rPr>
              <a:t>để</a:t>
            </a:r>
            <a:r>
              <a:rPr lang="en-US" dirty="0">
                <a:latin typeface="Calibri" charset="0"/>
              </a:rPr>
              <a:t> </a:t>
            </a:r>
            <a:r>
              <a:rPr lang="en-US" dirty="0" err="1">
                <a:latin typeface="Calibri" charset="0"/>
              </a:rPr>
              <a:t>tái</a:t>
            </a:r>
            <a:r>
              <a:rPr lang="en-US" dirty="0">
                <a:latin typeface="Calibri" charset="0"/>
              </a:rPr>
              <a:t> </a:t>
            </a:r>
            <a:r>
              <a:rPr lang="en-US" dirty="0" err="1">
                <a:latin typeface="Calibri" charset="0"/>
              </a:rPr>
              <a:t>tạo</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Nếu</a:t>
            </a:r>
            <a:r>
              <a:rPr lang="en-US" dirty="0">
                <a:latin typeface="Calibri" charset="0"/>
              </a:rPr>
              <a:t> </a:t>
            </a:r>
            <a:r>
              <a:rPr lang="en-US" dirty="0" err="1">
                <a:latin typeface="Calibri" charset="0"/>
              </a:rPr>
              <a:t>băng</a:t>
            </a:r>
            <a:r>
              <a:rPr lang="en-US" dirty="0">
                <a:latin typeface="Calibri" charset="0"/>
              </a:rPr>
              <a:t> </a:t>
            </a:r>
            <a:r>
              <a:rPr lang="en-US" dirty="0" err="1">
                <a:latin typeface="Calibri" charset="0"/>
              </a:rPr>
              <a:t>thông</a:t>
            </a:r>
            <a:r>
              <a:rPr lang="en-US" dirty="0">
                <a:latin typeface="Calibri" charset="0"/>
              </a:rPr>
              <a:t> </a:t>
            </a:r>
            <a:r>
              <a:rPr lang="en-US" dirty="0" err="1">
                <a:latin typeface="Calibri" charset="0"/>
              </a:rPr>
              <a:t>của</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truyền</a:t>
            </a:r>
            <a:r>
              <a:rPr lang="en-US" dirty="0">
                <a:latin typeface="Calibri" charset="0"/>
              </a:rPr>
              <a:t> </a:t>
            </a:r>
            <a:r>
              <a:rPr lang="en-US" dirty="0" err="1">
                <a:latin typeface="Calibri" charset="0"/>
              </a:rPr>
              <a:t>không</a:t>
            </a:r>
            <a:r>
              <a:rPr lang="en-US" dirty="0">
                <a:latin typeface="Calibri" charset="0"/>
              </a:rPr>
              <a:t> </a:t>
            </a:r>
            <a:r>
              <a:rPr lang="en-US" dirty="0" err="1">
                <a:latin typeface="Calibri" charset="0"/>
              </a:rPr>
              <a:t>đủ</a:t>
            </a:r>
            <a:r>
              <a:rPr lang="en-US" dirty="0">
                <a:latin typeface="Calibri" charset="0"/>
              </a:rPr>
              <a:t> </a:t>
            </a:r>
            <a:r>
              <a:rPr lang="en-US" dirty="0" err="1">
                <a:latin typeface="Calibri" charset="0"/>
              </a:rPr>
              <a:t>rộng</a:t>
            </a:r>
            <a:r>
              <a:rPr lang="en-US" dirty="0">
                <a:latin typeface="Calibri" charset="0"/>
              </a:rPr>
              <a:t> </a:t>
            </a:r>
            <a:r>
              <a:rPr lang="en-US" dirty="0" err="1">
                <a:latin typeface="Calibri" charset="0"/>
              </a:rPr>
              <a:t>thì</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xảy</a:t>
            </a:r>
            <a:r>
              <a:rPr lang="en-US" dirty="0">
                <a:latin typeface="Calibri" charset="0"/>
              </a:rPr>
              <a:t> </a:t>
            </a:r>
            <a:r>
              <a:rPr lang="en-US" dirty="0" err="1">
                <a:latin typeface="Calibri" charset="0"/>
              </a:rPr>
              <a:t>ra</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thoa</a:t>
            </a:r>
            <a:r>
              <a:rPr lang="en-US" dirty="0">
                <a:latin typeface="Calibri" charset="0"/>
              </a:rPr>
              <a:t> </a:t>
            </a:r>
            <a:r>
              <a:rPr lang="en-US" dirty="0" err="1">
                <a:latin typeface="Calibri" charset="0"/>
              </a:rPr>
              <a:t>liên</a:t>
            </a:r>
            <a:r>
              <a:rPr lang="en-US" dirty="0">
                <a:latin typeface="Calibri" charset="0"/>
              </a:rPr>
              <a:t> </a:t>
            </a:r>
            <a:r>
              <a:rPr lang="en-US" dirty="0" err="1">
                <a:latin typeface="Calibri" charset="0"/>
              </a:rPr>
              <a:t>ký</a:t>
            </a:r>
            <a:r>
              <a:rPr lang="en-US" dirty="0">
                <a:latin typeface="Calibri" charset="0"/>
              </a:rPr>
              <a:t> </a:t>
            </a:r>
            <a:r>
              <a:rPr lang="en-US" dirty="0" err="1">
                <a:latin typeface="Calibri" charset="0"/>
              </a:rPr>
              <a:t>tự</a:t>
            </a:r>
            <a:r>
              <a:rPr lang="en-US" dirty="0">
                <a:latin typeface="Calibri" charset="0"/>
              </a:rPr>
              <a:t> ISI </a:t>
            </a:r>
            <a:r>
              <a:rPr lang="en-US" dirty="0" err="1">
                <a:latin typeface="Calibri" charset="0"/>
              </a:rPr>
              <a:t>dù</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đồng</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hệ</a:t>
            </a:r>
            <a:r>
              <a:rPr lang="en-US" dirty="0">
                <a:latin typeface="Calibri" charset="0"/>
              </a:rPr>
              <a:t> </a:t>
            </a:r>
            <a:r>
              <a:rPr lang="en-US" dirty="0" err="1">
                <a:latin typeface="Calibri" charset="0"/>
              </a:rPr>
              <a:t>thống</a:t>
            </a:r>
            <a:r>
              <a:rPr lang="en-US" dirty="0">
                <a:latin typeface="Calibri" charset="0"/>
              </a:rPr>
              <a:t> </a:t>
            </a:r>
            <a:r>
              <a:rPr lang="en-US" dirty="0" err="1">
                <a:latin typeface="Calibri" charset="0"/>
              </a:rPr>
              <a:t>vẫn</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duy</a:t>
            </a:r>
            <a:r>
              <a:rPr lang="en-US" dirty="0">
                <a:latin typeface="Calibri" charset="0"/>
              </a:rPr>
              <a:t> </a:t>
            </a:r>
            <a:r>
              <a:rPr lang="en-US" dirty="0" err="1">
                <a:latin typeface="Calibri" charset="0"/>
              </a:rPr>
              <a:t>trì</a:t>
            </a:r>
            <a:r>
              <a:rPr lang="en-US" dirty="0">
                <a:latin typeface="Calibri" charset="0"/>
              </a:rPr>
              <a:t> </a:t>
            </a:r>
            <a:r>
              <a:rPr lang="en-US" dirty="0" err="1">
                <a:latin typeface="Calibri" charset="0"/>
              </a:rPr>
              <a:t>tốt</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xuất</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tượng</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là</a:t>
            </a:r>
            <a:r>
              <a:rPr lang="en-US" dirty="0">
                <a:latin typeface="Calibri" charset="0"/>
              </a:rPr>
              <a:t> </a:t>
            </a:r>
            <a:r>
              <a:rPr lang="en-US" i="1" dirty="0" err="1">
                <a:latin typeface="Calibri" charset="0"/>
              </a:rPr>
              <a:t>xuyên</a:t>
            </a:r>
            <a:r>
              <a:rPr lang="en-US" i="1" dirty="0">
                <a:latin typeface="Calibri" charset="0"/>
              </a:rPr>
              <a:t> </a:t>
            </a:r>
            <a:r>
              <a:rPr lang="en-US" i="1" dirty="0" err="1">
                <a:latin typeface="Calibri" charset="0"/>
              </a:rPr>
              <a:t>âm</a:t>
            </a:r>
            <a:r>
              <a:rPr lang="en-US" i="1" dirty="0">
                <a:latin typeface="Calibri" charset="0"/>
              </a:rPr>
              <a:t> (crosstalk).</a:t>
            </a:r>
            <a:endParaRPr lang="en-US" dirty="0">
              <a:latin typeface="Calibri" charset="0"/>
            </a:endParaRPr>
          </a:p>
          <a:p>
            <a:pPr eaLnBrk="1" hangingPunct="1"/>
            <a:endParaRPr lang="en-US" dirty="0">
              <a:latin typeface="Calibri"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96A13C-C13E-9E49-92B9-C15EA2998994}" type="slidenum">
              <a:rPr lang="en-US" sz="1200"/>
              <a:pPr/>
              <a:t>13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US">
                <a:latin typeface="Calibri" charset="0"/>
              </a:rPr>
              <a:t>Bộ lấy mẫu kết hợp với ghép kênh có thể xem như một bộ chuyển mạch 3 đầu vào, lần lượt lấy mẫu các tín hiệu tương tự trong 3 kênh.</a:t>
            </a:r>
          </a:p>
          <a:p>
            <a:pPr eaLnBrk="1" hangingPunct="1">
              <a:buFontTx/>
              <a:buChar char="•"/>
            </a:pPr>
            <a:r>
              <a:rPr lang="en-US">
                <a:latin typeface="Calibri" charset="0"/>
              </a:rPr>
              <a:t>đầu ra của bộ lấy mẫu chính là dãy xung PAM được lấy mẫu lần lượt từ ba tín hiệu tương tự vào. </a:t>
            </a:r>
          </a:p>
          <a:p>
            <a:pPr eaLnBrk="1" hangingPunct="1">
              <a:buFontTx/>
              <a:buChar char="•"/>
            </a:pPr>
            <a:r>
              <a:rPr lang="en-US">
                <a:latin typeface="Calibri" charset="0"/>
              </a:rPr>
              <a:t>Tần số lấy mẫu được xác định theo định lý lấy mẫu như trường hợp không ghép kênh. Gọi tần số lấy mẫu là </a:t>
            </a:r>
            <a:r>
              <a:rPr lang="en-US" b="1">
                <a:latin typeface="Calibri" charset="0"/>
              </a:rPr>
              <a:t>f</a:t>
            </a:r>
            <a:r>
              <a:rPr lang="en-US" b="1" baseline="-25000">
                <a:latin typeface="Calibri" charset="0"/>
              </a:rPr>
              <a:t>S</a:t>
            </a:r>
            <a:r>
              <a:rPr lang="en-US">
                <a:latin typeface="Calibri" charset="0"/>
              </a:rPr>
              <a:t>, chu kỳ lấy mẫu là </a:t>
            </a:r>
            <a:r>
              <a:rPr lang="en-US" b="1">
                <a:latin typeface="Calibri" charset="0"/>
              </a:rPr>
              <a:t>T</a:t>
            </a:r>
            <a:r>
              <a:rPr lang="en-US" b="1" baseline="-25000">
                <a:latin typeface="Calibri" charset="0"/>
              </a:rPr>
              <a:t>S</a:t>
            </a:r>
            <a:r>
              <a:rPr lang="en-US" b="1">
                <a:latin typeface="Calibri" charset="0"/>
              </a:rPr>
              <a:t> = 1/ f</a:t>
            </a:r>
            <a:r>
              <a:rPr lang="en-US" b="1" baseline="-25000">
                <a:latin typeface="Calibri" charset="0"/>
              </a:rPr>
              <a:t>S</a:t>
            </a:r>
            <a:r>
              <a:rPr lang="en-US">
                <a:latin typeface="Calibri" charset="0"/>
              </a:rPr>
              <a:t>, khoảng cách giữa hai xung PAM cạnh nhau trong dãy xung TDM-PAM là </a:t>
            </a:r>
            <a:r>
              <a:rPr lang="en-US" b="1">
                <a:latin typeface="Calibri" charset="0"/>
              </a:rPr>
              <a:t>T</a:t>
            </a:r>
            <a:r>
              <a:rPr lang="en-US" b="1" baseline="-25000">
                <a:latin typeface="Calibri" charset="0"/>
              </a:rPr>
              <a:t>S</a:t>
            </a:r>
            <a:r>
              <a:rPr lang="en-US" b="1">
                <a:latin typeface="Calibri" charset="0"/>
              </a:rPr>
              <a:t>/ 3.</a:t>
            </a:r>
          </a:p>
          <a:p>
            <a:pPr eaLnBrk="1" hangingPunct="1">
              <a:buFontTx/>
              <a:buChar char="•"/>
            </a:pPr>
            <a:r>
              <a:rPr lang="en-US" b="1">
                <a:latin typeface="Calibri" charset="0"/>
              </a:rPr>
              <a:t> </a:t>
            </a:r>
            <a:r>
              <a:rPr lang="en-US">
                <a:latin typeface="Calibri" charset="0"/>
              </a:rPr>
              <a:t>Bộ chuyển mạch bên thu phải</a:t>
            </a:r>
            <a:r>
              <a:rPr lang="en-US" b="1">
                <a:latin typeface="Calibri" charset="0"/>
              </a:rPr>
              <a:t> </a:t>
            </a:r>
            <a:r>
              <a:rPr lang="en-US">
                <a:latin typeface="Calibri" charset="0"/>
              </a:rPr>
              <a:t>đồng bộ hoàn toàn với bộ chuyển mạch bên phát để các xung PAM xuất hiện chính xác trong kênh tương ứng. Điều này được gọi là </a:t>
            </a:r>
            <a:r>
              <a:rPr lang="en-US" i="1">
                <a:latin typeface="Calibri" charset="0"/>
              </a:rPr>
              <a:t>đồng bộ khung (frame synchronization).</a:t>
            </a:r>
            <a:r>
              <a:rPr lang="en-US">
                <a:latin typeface="Calibri" charset="0"/>
              </a:rPr>
              <a:t> </a:t>
            </a:r>
          </a:p>
          <a:p>
            <a:pPr eaLnBrk="1" hangingPunct="1">
              <a:buFontTx/>
              <a:buChar char="•"/>
            </a:pPr>
            <a:r>
              <a:rPr lang="en-US">
                <a:latin typeface="Calibri" charset="0"/>
              </a:rPr>
              <a:t>Bộ lọc thông thấp (LPF) được sử dụng để tái tạo tín hiệu tương tự từ các xung PAM. Nếu băng thông của kênh truyền không đủ rộng thì có thể xảy ra giao thoa liên ký tự ISI dù cho đồng bộ trong hệ thống vẫn được duy trì tốt. Tín hiệu trong kênh này có thể xuất hiện trong kênh khác và gọi hiện tượng này là </a:t>
            </a:r>
            <a:r>
              <a:rPr lang="en-US" i="1">
                <a:latin typeface="Calibri" charset="0"/>
              </a:rPr>
              <a:t>xuyên âm (crosstalk).</a:t>
            </a:r>
            <a:endParaRPr lang="en-US">
              <a:latin typeface="Calibri" charset="0"/>
            </a:endParaRPr>
          </a:p>
          <a:p>
            <a:pPr eaLnBrk="1" hangingPunct="1"/>
            <a:endParaRPr lang="en-US">
              <a:latin typeface="Calibri"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96A13C-C13E-9E49-92B9-C15EA2998994}" type="slidenum">
              <a:rPr lang="en-US" sz="1200"/>
              <a:pPr/>
              <a:t>14</a:t>
            </a:fld>
            <a:endParaRPr lang="en-US" sz="1200"/>
          </a:p>
        </p:txBody>
      </p:sp>
    </p:spTree>
    <p:extLst>
      <p:ext uri="{BB962C8B-B14F-4D97-AF65-F5344CB8AC3E}">
        <p14:creationId xmlns:p14="http://schemas.microsoft.com/office/powerpoint/2010/main" val="276947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US" dirty="0" err="1">
                <a:latin typeface="Calibri" charset="0"/>
              </a:rPr>
              <a:t>Bộ</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kết</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xem</a:t>
            </a:r>
            <a:r>
              <a:rPr lang="en-US" dirty="0">
                <a:latin typeface="Calibri" charset="0"/>
              </a:rPr>
              <a:t> </a:t>
            </a:r>
            <a:r>
              <a:rPr lang="en-US" dirty="0" err="1">
                <a:latin typeface="Calibri" charset="0"/>
              </a:rPr>
              <a:t>như</a:t>
            </a:r>
            <a:r>
              <a:rPr lang="en-US" dirty="0">
                <a:latin typeface="Calibri" charset="0"/>
              </a:rPr>
              <a:t> </a:t>
            </a:r>
            <a:r>
              <a:rPr lang="en-US" dirty="0" err="1">
                <a:latin typeface="Calibri" charset="0"/>
              </a:rPr>
              <a:t>một</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3 </a:t>
            </a:r>
            <a:r>
              <a:rPr lang="en-US" dirty="0" err="1">
                <a:latin typeface="Calibri" charset="0"/>
              </a:rPr>
              <a:t>đầu</a:t>
            </a:r>
            <a:r>
              <a:rPr lang="en-US" dirty="0">
                <a:latin typeface="Calibri" charset="0"/>
              </a:rPr>
              <a:t> </a:t>
            </a:r>
            <a:r>
              <a:rPr lang="en-US" dirty="0" err="1">
                <a:latin typeface="Calibri" charset="0"/>
              </a:rPr>
              <a:t>vào</a:t>
            </a:r>
            <a:r>
              <a:rPr lang="en-US" dirty="0">
                <a:latin typeface="Calibri" charset="0"/>
              </a:rPr>
              <a:t>, </a:t>
            </a:r>
            <a:r>
              <a:rPr lang="en-US" dirty="0" err="1">
                <a:latin typeface="Calibri" charset="0"/>
              </a:rPr>
              <a:t>lần</a:t>
            </a:r>
            <a:r>
              <a:rPr lang="en-US" dirty="0">
                <a:latin typeface="Calibri" charset="0"/>
              </a:rPr>
              <a:t> </a:t>
            </a:r>
            <a:r>
              <a:rPr lang="en-US" dirty="0" err="1">
                <a:latin typeface="Calibri" charset="0"/>
              </a:rPr>
              <a:t>lượt</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trong</a:t>
            </a:r>
            <a:r>
              <a:rPr lang="en-US" dirty="0">
                <a:latin typeface="Calibri" charset="0"/>
              </a:rPr>
              <a:t> 3 </a:t>
            </a:r>
            <a:r>
              <a:rPr lang="en-US" dirty="0" err="1">
                <a:latin typeface="Calibri" charset="0"/>
              </a:rPr>
              <a:t>kênh</a:t>
            </a:r>
            <a:r>
              <a:rPr lang="en-US" dirty="0">
                <a:latin typeface="Calibri" charset="0"/>
              </a:rPr>
              <a:t>.</a:t>
            </a:r>
          </a:p>
          <a:p>
            <a:pPr eaLnBrk="1" hangingPunct="1">
              <a:buFontTx/>
              <a:buChar char="•"/>
            </a:pPr>
            <a:r>
              <a:rPr lang="en-US" dirty="0" err="1">
                <a:latin typeface="Calibri" charset="0"/>
              </a:rPr>
              <a:t>đầu</a:t>
            </a:r>
            <a:r>
              <a:rPr lang="en-US" dirty="0">
                <a:latin typeface="Calibri" charset="0"/>
              </a:rPr>
              <a:t> </a:t>
            </a:r>
            <a:r>
              <a:rPr lang="en-US" dirty="0" err="1">
                <a:latin typeface="Calibri" charset="0"/>
              </a:rPr>
              <a:t>ra</a:t>
            </a:r>
            <a:r>
              <a:rPr lang="en-US" dirty="0">
                <a:latin typeface="Calibri" charset="0"/>
              </a:rPr>
              <a:t> </a:t>
            </a:r>
            <a:r>
              <a:rPr lang="en-US" dirty="0" err="1">
                <a:latin typeface="Calibri" charset="0"/>
              </a:rPr>
              <a:t>của</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là</a:t>
            </a:r>
            <a:r>
              <a:rPr lang="en-US" dirty="0">
                <a:latin typeface="Calibri" charset="0"/>
              </a:rPr>
              <a:t> </a:t>
            </a:r>
            <a:r>
              <a:rPr lang="en-US" dirty="0" err="1">
                <a:latin typeface="Calibri" charset="0"/>
              </a:rPr>
              <a:t>dãy</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được</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lần</a:t>
            </a:r>
            <a:r>
              <a:rPr lang="en-US" dirty="0">
                <a:latin typeface="Calibri" charset="0"/>
              </a:rPr>
              <a:t> </a:t>
            </a:r>
            <a:r>
              <a:rPr lang="en-US" dirty="0" err="1">
                <a:latin typeface="Calibri" charset="0"/>
              </a:rPr>
              <a:t>lượt</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ba</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vào</a:t>
            </a:r>
            <a:r>
              <a:rPr lang="en-US" dirty="0">
                <a:latin typeface="Calibri" charset="0"/>
              </a:rPr>
              <a:t>. </a:t>
            </a:r>
          </a:p>
          <a:p>
            <a:pPr eaLnBrk="1" hangingPunct="1">
              <a:buFontTx/>
              <a:buChar char="•"/>
            </a:pP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xác</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theo</a:t>
            </a:r>
            <a:r>
              <a:rPr lang="en-US" dirty="0">
                <a:latin typeface="Calibri" charset="0"/>
              </a:rPr>
              <a:t> </a:t>
            </a:r>
            <a:r>
              <a:rPr lang="en-US" dirty="0" err="1">
                <a:latin typeface="Calibri" charset="0"/>
              </a:rPr>
              <a:t>định</a:t>
            </a:r>
            <a:r>
              <a:rPr lang="en-US" dirty="0">
                <a:latin typeface="Calibri" charset="0"/>
              </a:rPr>
              <a:t> </a:t>
            </a:r>
            <a:r>
              <a:rPr lang="en-US" dirty="0" err="1">
                <a:latin typeface="Calibri" charset="0"/>
              </a:rPr>
              <a:t>lý</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như</a:t>
            </a:r>
            <a:r>
              <a:rPr lang="en-US" dirty="0">
                <a:latin typeface="Calibri" charset="0"/>
              </a:rPr>
              <a:t> </a:t>
            </a:r>
            <a:r>
              <a:rPr lang="en-US" dirty="0" err="1">
                <a:latin typeface="Calibri" charset="0"/>
              </a:rPr>
              <a:t>trường</a:t>
            </a:r>
            <a:r>
              <a:rPr lang="en-US" dirty="0">
                <a:latin typeface="Calibri" charset="0"/>
              </a:rPr>
              <a:t> </a:t>
            </a:r>
            <a:r>
              <a:rPr lang="en-US" dirty="0" err="1">
                <a:latin typeface="Calibri" charset="0"/>
              </a:rPr>
              <a:t>hợp</a:t>
            </a:r>
            <a:r>
              <a:rPr lang="en-US" dirty="0">
                <a:latin typeface="Calibri" charset="0"/>
              </a:rPr>
              <a:t> </a:t>
            </a:r>
            <a:r>
              <a:rPr lang="en-US" dirty="0" err="1">
                <a:latin typeface="Calibri" charset="0"/>
              </a:rPr>
              <a:t>không</a:t>
            </a:r>
            <a:r>
              <a:rPr lang="en-US" dirty="0">
                <a:latin typeface="Calibri" charset="0"/>
              </a:rPr>
              <a:t> </a:t>
            </a:r>
            <a:r>
              <a:rPr lang="en-US" dirty="0" err="1">
                <a:latin typeface="Calibri" charset="0"/>
              </a:rPr>
              <a:t>ghép</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tần</a:t>
            </a:r>
            <a:r>
              <a:rPr lang="en-US" dirty="0">
                <a:latin typeface="Calibri" charset="0"/>
              </a:rPr>
              <a:t> </a:t>
            </a:r>
            <a:r>
              <a:rPr lang="en-US" dirty="0" err="1">
                <a:latin typeface="Calibri" charset="0"/>
              </a:rPr>
              <a:t>số</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là</a:t>
            </a:r>
            <a:r>
              <a:rPr lang="en-US" dirty="0">
                <a:latin typeface="Calibri" charset="0"/>
              </a:rPr>
              <a:t> </a:t>
            </a:r>
            <a:r>
              <a:rPr lang="en-US" b="1" dirty="0" err="1">
                <a:latin typeface="Calibri" charset="0"/>
              </a:rPr>
              <a:t>f</a:t>
            </a:r>
            <a:r>
              <a:rPr lang="en-US" b="1" baseline="-25000" dirty="0" err="1">
                <a:latin typeface="Calibri" charset="0"/>
              </a:rPr>
              <a:t>S</a:t>
            </a:r>
            <a:r>
              <a:rPr lang="en-US" dirty="0">
                <a:latin typeface="Calibri" charset="0"/>
              </a:rPr>
              <a:t>, chu </a:t>
            </a:r>
            <a:r>
              <a:rPr lang="en-US" dirty="0" err="1">
                <a:latin typeface="Calibri" charset="0"/>
              </a:rPr>
              <a:t>kỳ</a:t>
            </a:r>
            <a:r>
              <a:rPr lang="en-US" dirty="0">
                <a:latin typeface="Calibri" charset="0"/>
              </a:rPr>
              <a:t> </a:t>
            </a:r>
            <a:r>
              <a:rPr lang="en-US" dirty="0" err="1">
                <a:latin typeface="Calibri" charset="0"/>
              </a:rPr>
              <a:t>lấy</a:t>
            </a:r>
            <a:r>
              <a:rPr lang="en-US" dirty="0">
                <a:latin typeface="Calibri" charset="0"/>
              </a:rPr>
              <a:t> </a:t>
            </a:r>
            <a:r>
              <a:rPr lang="en-US" dirty="0" err="1">
                <a:latin typeface="Calibri" charset="0"/>
              </a:rPr>
              <a:t>mẫu</a:t>
            </a:r>
            <a:r>
              <a:rPr lang="en-US" dirty="0">
                <a:latin typeface="Calibri" charset="0"/>
              </a:rPr>
              <a:t> </a:t>
            </a:r>
            <a:r>
              <a:rPr lang="en-US" dirty="0" err="1">
                <a:latin typeface="Calibri" charset="0"/>
              </a:rPr>
              <a:t>là</a:t>
            </a:r>
            <a:r>
              <a:rPr lang="en-US" dirty="0">
                <a:latin typeface="Calibri" charset="0"/>
              </a:rPr>
              <a:t> </a:t>
            </a:r>
            <a:r>
              <a:rPr lang="en-US" b="1" dirty="0">
                <a:latin typeface="Calibri" charset="0"/>
              </a:rPr>
              <a:t>T</a:t>
            </a:r>
            <a:r>
              <a:rPr lang="en-US" b="1" baseline="-25000" dirty="0">
                <a:latin typeface="Calibri" charset="0"/>
              </a:rPr>
              <a:t>S</a:t>
            </a:r>
            <a:r>
              <a:rPr lang="en-US" b="1" dirty="0">
                <a:latin typeface="Calibri" charset="0"/>
              </a:rPr>
              <a:t> = 1/ </a:t>
            </a:r>
            <a:r>
              <a:rPr lang="en-US" b="1" dirty="0" err="1">
                <a:latin typeface="Calibri" charset="0"/>
              </a:rPr>
              <a:t>f</a:t>
            </a:r>
            <a:r>
              <a:rPr lang="en-US" b="1" baseline="-25000" dirty="0" err="1">
                <a:latin typeface="Calibri" charset="0"/>
              </a:rPr>
              <a:t>S</a:t>
            </a:r>
            <a:r>
              <a:rPr lang="en-US" dirty="0">
                <a:latin typeface="Calibri" charset="0"/>
              </a:rPr>
              <a:t>, </a:t>
            </a:r>
            <a:r>
              <a:rPr lang="en-US" dirty="0" err="1">
                <a:latin typeface="Calibri" charset="0"/>
              </a:rPr>
              <a:t>khoảng</a:t>
            </a:r>
            <a:r>
              <a:rPr lang="en-US" dirty="0">
                <a:latin typeface="Calibri" charset="0"/>
              </a:rPr>
              <a:t> </a:t>
            </a:r>
            <a:r>
              <a:rPr lang="en-US" dirty="0" err="1">
                <a:latin typeface="Calibri" charset="0"/>
              </a:rPr>
              <a:t>cách</a:t>
            </a:r>
            <a:r>
              <a:rPr lang="en-US" dirty="0">
                <a:latin typeface="Calibri" charset="0"/>
              </a:rPr>
              <a:t> </a:t>
            </a:r>
            <a:r>
              <a:rPr lang="en-US" dirty="0" err="1">
                <a:latin typeface="Calibri" charset="0"/>
              </a:rPr>
              <a:t>giữa</a:t>
            </a:r>
            <a:r>
              <a:rPr lang="en-US" dirty="0">
                <a:latin typeface="Calibri" charset="0"/>
              </a:rPr>
              <a:t> </a:t>
            </a:r>
            <a:r>
              <a:rPr lang="en-US" dirty="0" err="1">
                <a:latin typeface="Calibri" charset="0"/>
              </a:rPr>
              <a:t>hai</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cạnh</a:t>
            </a:r>
            <a:r>
              <a:rPr lang="en-US" dirty="0">
                <a:latin typeface="Calibri" charset="0"/>
              </a:rPr>
              <a:t> </a:t>
            </a:r>
            <a:r>
              <a:rPr lang="en-US" dirty="0" err="1">
                <a:latin typeface="Calibri" charset="0"/>
              </a:rPr>
              <a:t>nhau</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dãy</a:t>
            </a:r>
            <a:r>
              <a:rPr lang="en-US" dirty="0">
                <a:latin typeface="Calibri" charset="0"/>
              </a:rPr>
              <a:t> </a:t>
            </a:r>
            <a:r>
              <a:rPr lang="en-US" dirty="0" err="1">
                <a:latin typeface="Calibri" charset="0"/>
              </a:rPr>
              <a:t>xung</a:t>
            </a:r>
            <a:r>
              <a:rPr lang="en-US" dirty="0">
                <a:latin typeface="Calibri" charset="0"/>
              </a:rPr>
              <a:t> TDM-PAM </a:t>
            </a:r>
            <a:r>
              <a:rPr lang="en-US" dirty="0" err="1">
                <a:latin typeface="Calibri" charset="0"/>
              </a:rPr>
              <a:t>là</a:t>
            </a:r>
            <a:r>
              <a:rPr lang="en-US" dirty="0">
                <a:latin typeface="Calibri" charset="0"/>
              </a:rPr>
              <a:t> </a:t>
            </a:r>
            <a:r>
              <a:rPr lang="en-US" b="1" dirty="0">
                <a:latin typeface="Calibri" charset="0"/>
              </a:rPr>
              <a:t>T</a:t>
            </a:r>
            <a:r>
              <a:rPr lang="en-US" b="1" baseline="-25000" dirty="0">
                <a:latin typeface="Calibri" charset="0"/>
              </a:rPr>
              <a:t>S</a:t>
            </a:r>
            <a:r>
              <a:rPr lang="en-US" b="1" dirty="0">
                <a:latin typeface="Calibri" charset="0"/>
              </a:rPr>
              <a:t>/ 3.</a:t>
            </a:r>
          </a:p>
          <a:p>
            <a:pPr eaLnBrk="1" hangingPunct="1">
              <a:buFontTx/>
              <a:buChar char="•"/>
            </a:pPr>
            <a:r>
              <a:rPr lang="en-US" b="1"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thu</a:t>
            </a:r>
            <a:r>
              <a:rPr lang="en-US" dirty="0">
                <a:latin typeface="Calibri" charset="0"/>
              </a:rPr>
              <a:t> </a:t>
            </a:r>
            <a:r>
              <a:rPr lang="en-US" dirty="0" err="1">
                <a:latin typeface="Calibri" charset="0"/>
              </a:rPr>
              <a:t>phải</a:t>
            </a:r>
            <a:r>
              <a:rPr lang="en-US" b="1" dirty="0">
                <a:latin typeface="Calibri" charset="0"/>
              </a:rPr>
              <a:t> </a:t>
            </a:r>
            <a:r>
              <a:rPr lang="en-US" dirty="0" err="1">
                <a:latin typeface="Calibri" charset="0"/>
              </a:rPr>
              <a:t>đồng</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hoàn</a:t>
            </a:r>
            <a:r>
              <a:rPr lang="en-US" dirty="0">
                <a:latin typeface="Calibri" charset="0"/>
              </a:rPr>
              <a:t> </a:t>
            </a:r>
            <a:r>
              <a:rPr lang="en-US" dirty="0" err="1">
                <a:latin typeface="Calibri" charset="0"/>
              </a:rPr>
              <a:t>toàn</a:t>
            </a:r>
            <a:r>
              <a:rPr lang="en-US" dirty="0">
                <a:latin typeface="Calibri" charset="0"/>
              </a:rPr>
              <a:t> </a:t>
            </a:r>
            <a:r>
              <a:rPr lang="en-US" dirty="0" err="1">
                <a:latin typeface="Calibri" charset="0"/>
              </a:rPr>
              <a:t>với</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chuyển</a:t>
            </a:r>
            <a:r>
              <a:rPr lang="en-US" dirty="0">
                <a:latin typeface="Calibri" charset="0"/>
              </a:rPr>
              <a:t> </a:t>
            </a:r>
            <a:r>
              <a:rPr lang="en-US" dirty="0" err="1">
                <a:latin typeface="Calibri" charset="0"/>
              </a:rPr>
              <a:t>mạch</a:t>
            </a:r>
            <a:r>
              <a:rPr lang="en-US" dirty="0">
                <a:latin typeface="Calibri" charset="0"/>
              </a:rPr>
              <a:t> </a:t>
            </a:r>
            <a:r>
              <a:rPr lang="en-US" dirty="0" err="1">
                <a:latin typeface="Calibri" charset="0"/>
              </a:rPr>
              <a:t>bên</a:t>
            </a:r>
            <a:r>
              <a:rPr lang="en-US" dirty="0">
                <a:latin typeface="Calibri" charset="0"/>
              </a:rPr>
              <a:t> </a:t>
            </a:r>
            <a:r>
              <a:rPr lang="en-US" dirty="0" err="1">
                <a:latin typeface="Calibri" charset="0"/>
              </a:rPr>
              <a:t>phát</a:t>
            </a:r>
            <a:r>
              <a:rPr lang="en-US" dirty="0">
                <a:latin typeface="Calibri" charset="0"/>
              </a:rPr>
              <a:t> </a:t>
            </a:r>
            <a:r>
              <a:rPr lang="en-US" dirty="0" err="1">
                <a:latin typeface="Calibri" charset="0"/>
              </a:rPr>
              <a:t>để</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xuất</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chính</a:t>
            </a:r>
            <a:r>
              <a:rPr lang="en-US" dirty="0">
                <a:latin typeface="Calibri" charset="0"/>
              </a:rPr>
              <a:t> </a:t>
            </a:r>
            <a:r>
              <a:rPr lang="en-US" dirty="0" err="1">
                <a:latin typeface="Calibri" charset="0"/>
              </a:rPr>
              <a:t>xác</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ứng</a:t>
            </a:r>
            <a:r>
              <a:rPr lang="en-US" dirty="0">
                <a:latin typeface="Calibri" charset="0"/>
              </a:rPr>
              <a:t>. </a:t>
            </a:r>
            <a:r>
              <a:rPr lang="en-US" dirty="0" err="1">
                <a:latin typeface="Calibri" charset="0"/>
              </a:rPr>
              <a:t>Điều</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là</a:t>
            </a:r>
            <a:r>
              <a:rPr lang="en-US" dirty="0">
                <a:latin typeface="Calibri" charset="0"/>
              </a:rPr>
              <a:t> </a:t>
            </a:r>
            <a:r>
              <a:rPr lang="en-US" i="1" dirty="0" err="1">
                <a:latin typeface="Calibri" charset="0"/>
              </a:rPr>
              <a:t>đồng</a:t>
            </a:r>
            <a:r>
              <a:rPr lang="en-US" i="1" dirty="0">
                <a:latin typeface="Calibri" charset="0"/>
              </a:rPr>
              <a:t> </a:t>
            </a:r>
            <a:r>
              <a:rPr lang="en-US" i="1" dirty="0" err="1">
                <a:latin typeface="Calibri" charset="0"/>
              </a:rPr>
              <a:t>bộ</a:t>
            </a:r>
            <a:r>
              <a:rPr lang="en-US" i="1" dirty="0">
                <a:latin typeface="Calibri" charset="0"/>
              </a:rPr>
              <a:t> </a:t>
            </a:r>
            <a:r>
              <a:rPr lang="en-US" i="1" dirty="0" err="1">
                <a:latin typeface="Calibri" charset="0"/>
              </a:rPr>
              <a:t>khung</a:t>
            </a:r>
            <a:r>
              <a:rPr lang="en-US" i="1" dirty="0">
                <a:latin typeface="Calibri" charset="0"/>
              </a:rPr>
              <a:t> (frame synchronization).</a:t>
            </a:r>
            <a:r>
              <a:rPr lang="en-US" dirty="0">
                <a:latin typeface="Calibri" charset="0"/>
              </a:rPr>
              <a:t> </a:t>
            </a:r>
          </a:p>
          <a:p>
            <a:pPr eaLnBrk="1" hangingPunct="1">
              <a:buFontTx/>
              <a:buChar char="•"/>
            </a:pPr>
            <a:r>
              <a:rPr lang="en-US" dirty="0" err="1">
                <a:latin typeface="Calibri" charset="0"/>
              </a:rPr>
              <a:t>Bộ</a:t>
            </a:r>
            <a:r>
              <a:rPr lang="en-US" dirty="0">
                <a:latin typeface="Calibri" charset="0"/>
              </a:rPr>
              <a:t> </a:t>
            </a:r>
            <a:r>
              <a:rPr lang="en-US" dirty="0" err="1">
                <a:latin typeface="Calibri" charset="0"/>
              </a:rPr>
              <a:t>lọc</a:t>
            </a:r>
            <a:r>
              <a:rPr lang="en-US" dirty="0">
                <a:latin typeface="Calibri" charset="0"/>
              </a:rPr>
              <a:t> </a:t>
            </a:r>
            <a:r>
              <a:rPr lang="en-US" dirty="0" err="1">
                <a:latin typeface="Calibri" charset="0"/>
              </a:rPr>
              <a:t>thông</a:t>
            </a:r>
            <a:r>
              <a:rPr lang="en-US" dirty="0">
                <a:latin typeface="Calibri" charset="0"/>
              </a:rPr>
              <a:t> </a:t>
            </a:r>
            <a:r>
              <a:rPr lang="en-US" dirty="0" err="1">
                <a:latin typeface="Calibri" charset="0"/>
              </a:rPr>
              <a:t>thấp</a:t>
            </a:r>
            <a:r>
              <a:rPr lang="en-US" dirty="0">
                <a:latin typeface="Calibri" charset="0"/>
              </a:rPr>
              <a:t> (LPF) </a:t>
            </a:r>
            <a:r>
              <a:rPr lang="en-US" dirty="0" err="1">
                <a:latin typeface="Calibri" charset="0"/>
              </a:rPr>
              <a:t>được</a:t>
            </a:r>
            <a:r>
              <a:rPr lang="en-US" dirty="0">
                <a:latin typeface="Calibri" charset="0"/>
              </a:rPr>
              <a:t> </a:t>
            </a:r>
            <a:r>
              <a:rPr lang="en-US" dirty="0" err="1">
                <a:latin typeface="Calibri" charset="0"/>
              </a:rPr>
              <a:t>sử</a:t>
            </a:r>
            <a:r>
              <a:rPr lang="en-US" dirty="0">
                <a:latin typeface="Calibri" charset="0"/>
              </a:rPr>
              <a:t> </a:t>
            </a:r>
            <a:r>
              <a:rPr lang="en-US" dirty="0" err="1">
                <a:latin typeface="Calibri" charset="0"/>
              </a:rPr>
              <a:t>dụng</a:t>
            </a:r>
            <a:r>
              <a:rPr lang="en-US" dirty="0">
                <a:latin typeface="Calibri" charset="0"/>
              </a:rPr>
              <a:t> </a:t>
            </a:r>
            <a:r>
              <a:rPr lang="en-US" dirty="0" err="1">
                <a:latin typeface="Calibri" charset="0"/>
              </a:rPr>
              <a:t>để</a:t>
            </a:r>
            <a:r>
              <a:rPr lang="en-US" dirty="0">
                <a:latin typeface="Calibri" charset="0"/>
              </a:rPr>
              <a:t> </a:t>
            </a:r>
            <a:r>
              <a:rPr lang="en-US" dirty="0" err="1">
                <a:latin typeface="Calibri" charset="0"/>
              </a:rPr>
              <a:t>tái</a:t>
            </a:r>
            <a:r>
              <a:rPr lang="en-US" dirty="0">
                <a:latin typeface="Calibri" charset="0"/>
              </a:rPr>
              <a:t> </a:t>
            </a:r>
            <a:r>
              <a:rPr lang="en-US" dirty="0" err="1">
                <a:latin typeface="Calibri" charset="0"/>
              </a:rPr>
              <a:t>tạo</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tương</a:t>
            </a:r>
            <a:r>
              <a:rPr lang="en-US" dirty="0">
                <a:latin typeface="Calibri" charset="0"/>
              </a:rPr>
              <a:t> </a:t>
            </a:r>
            <a:r>
              <a:rPr lang="en-US" dirty="0" err="1">
                <a:latin typeface="Calibri" charset="0"/>
              </a:rPr>
              <a:t>tự</a:t>
            </a:r>
            <a:r>
              <a:rPr lang="en-US" dirty="0">
                <a:latin typeface="Calibri" charset="0"/>
              </a:rPr>
              <a:t> </a:t>
            </a:r>
            <a:r>
              <a:rPr lang="en-US" dirty="0" err="1">
                <a:latin typeface="Calibri" charset="0"/>
              </a:rPr>
              <a:t>từ</a:t>
            </a:r>
            <a:r>
              <a:rPr lang="en-US" dirty="0">
                <a:latin typeface="Calibri" charset="0"/>
              </a:rPr>
              <a:t> </a:t>
            </a:r>
            <a:r>
              <a:rPr lang="en-US" dirty="0" err="1">
                <a:latin typeface="Calibri" charset="0"/>
              </a:rPr>
              <a:t>các</a:t>
            </a:r>
            <a:r>
              <a:rPr lang="en-US" dirty="0">
                <a:latin typeface="Calibri" charset="0"/>
              </a:rPr>
              <a:t> </a:t>
            </a:r>
            <a:r>
              <a:rPr lang="en-US" dirty="0" err="1">
                <a:latin typeface="Calibri" charset="0"/>
              </a:rPr>
              <a:t>xung</a:t>
            </a:r>
            <a:r>
              <a:rPr lang="en-US" dirty="0">
                <a:latin typeface="Calibri" charset="0"/>
              </a:rPr>
              <a:t> PAM. </a:t>
            </a:r>
            <a:r>
              <a:rPr lang="en-US" dirty="0" err="1">
                <a:latin typeface="Calibri" charset="0"/>
              </a:rPr>
              <a:t>Nếu</a:t>
            </a:r>
            <a:r>
              <a:rPr lang="en-US" dirty="0">
                <a:latin typeface="Calibri" charset="0"/>
              </a:rPr>
              <a:t> </a:t>
            </a:r>
            <a:r>
              <a:rPr lang="en-US" dirty="0" err="1">
                <a:latin typeface="Calibri" charset="0"/>
              </a:rPr>
              <a:t>băng</a:t>
            </a:r>
            <a:r>
              <a:rPr lang="en-US" dirty="0">
                <a:latin typeface="Calibri" charset="0"/>
              </a:rPr>
              <a:t> </a:t>
            </a:r>
            <a:r>
              <a:rPr lang="en-US" dirty="0" err="1">
                <a:latin typeface="Calibri" charset="0"/>
              </a:rPr>
              <a:t>thông</a:t>
            </a:r>
            <a:r>
              <a:rPr lang="en-US" dirty="0">
                <a:latin typeface="Calibri" charset="0"/>
              </a:rPr>
              <a:t> </a:t>
            </a:r>
            <a:r>
              <a:rPr lang="en-US" dirty="0" err="1">
                <a:latin typeface="Calibri" charset="0"/>
              </a:rPr>
              <a:t>của</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truyền</a:t>
            </a:r>
            <a:r>
              <a:rPr lang="en-US" dirty="0">
                <a:latin typeface="Calibri" charset="0"/>
              </a:rPr>
              <a:t> </a:t>
            </a:r>
            <a:r>
              <a:rPr lang="en-US" dirty="0" err="1">
                <a:latin typeface="Calibri" charset="0"/>
              </a:rPr>
              <a:t>không</a:t>
            </a:r>
            <a:r>
              <a:rPr lang="en-US" dirty="0">
                <a:latin typeface="Calibri" charset="0"/>
              </a:rPr>
              <a:t> </a:t>
            </a:r>
            <a:r>
              <a:rPr lang="en-US" dirty="0" err="1">
                <a:latin typeface="Calibri" charset="0"/>
              </a:rPr>
              <a:t>đủ</a:t>
            </a:r>
            <a:r>
              <a:rPr lang="en-US" dirty="0">
                <a:latin typeface="Calibri" charset="0"/>
              </a:rPr>
              <a:t> </a:t>
            </a:r>
            <a:r>
              <a:rPr lang="en-US" dirty="0" err="1">
                <a:latin typeface="Calibri" charset="0"/>
              </a:rPr>
              <a:t>rộng</a:t>
            </a:r>
            <a:r>
              <a:rPr lang="en-US" dirty="0">
                <a:latin typeface="Calibri" charset="0"/>
              </a:rPr>
              <a:t> </a:t>
            </a:r>
            <a:r>
              <a:rPr lang="en-US" dirty="0" err="1">
                <a:latin typeface="Calibri" charset="0"/>
              </a:rPr>
              <a:t>thì</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xảy</a:t>
            </a:r>
            <a:r>
              <a:rPr lang="en-US" dirty="0">
                <a:latin typeface="Calibri" charset="0"/>
              </a:rPr>
              <a:t> </a:t>
            </a:r>
            <a:r>
              <a:rPr lang="en-US" dirty="0" err="1">
                <a:latin typeface="Calibri" charset="0"/>
              </a:rPr>
              <a:t>ra</a:t>
            </a:r>
            <a:r>
              <a:rPr lang="en-US" dirty="0">
                <a:latin typeface="Calibri" charset="0"/>
              </a:rPr>
              <a:t> </a:t>
            </a:r>
            <a:r>
              <a:rPr lang="en-US" dirty="0" err="1">
                <a:latin typeface="Calibri" charset="0"/>
              </a:rPr>
              <a:t>giao</a:t>
            </a:r>
            <a:r>
              <a:rPr lang="en-US" dirty="0">
                <a:latin typeface="Calibri" charset="0"/>
              </a:rPr>
              <a:t> </a:t>
            </a:r>
            <a:r>
              <a:rPr lang="en-US" dirty="0" err="1">
                <a:latin typeface="Calibri" charset="0"/>
              </a:rPr>
              <a:t>thoa</a:t>
            </a:r>
            <a:r>
              <a:rPr lang="en-US" dirty="0">
                <a:latin typeface="Calibri" charset="0"/>
              </a:rPr>
              <a:t> </a:t>
            </a:r>
            <a:r>
              <a:rPr lang="en-US" dirty="0" err="1">
                <a:latin typeface="Calibri" charset="0"/>
              </a:rPr>
              <a:t>liên</a:t>
            </a:r>
            <a:r>
              <a:rPr lang="en-US" dirty="0">
                <a:latin typeface="Calibri" charset="0"/>
              </a:rPr>
              <a:t> </a:t>
            </a:r>
            <a:r>
              <a:rPr lang="en-US" dirty="0" err="1">
                <a:latin typeface="Calibri" charset="0"/>
              </a:rPr>
              <a:t>ký</a:t>
            </a:r>
            <a:r>
              <a:rPr lang="en-US" dirty="0">
                <a:latin typeface="Calibri" charset="0"/>
              </a:rPr>
              <a:t> </a:t>
            </a:r>
            <a:r>
              <a:rPr lang="en-US" dirty="0" err="1">
                <a:latin typeface="Calibri" charset="0"/>
              </a:rPr>
              <a:t>tự</a:t>
            </a:r>
            <a:r>
              <a:rPr lang="en-US" dirty="0">
                <a:latin typeface="Calibri" charset="0"/>
              </a:rPr>
              <a:t> ISI </a:t>
            </a:r>
            <a:r>
              <a:rPr lang="en-US" dirty="0" err="1">
                <a:latin typeface="Calibri" charset="0"/>
              </a:rPr>
              <a:t>dù</a:t>
            </a:r>
            <a:r>
              <a:rPr lang="en-US" dirty="0">
                <a:latin typeface="Calibri" charset="0"/>
              </a:rPr>
              <a:t> </a:t>
            </a:r>
            <a:r>
              <a:rPr lang="en-US" dirty="0" err="1">
                <a:latin typeface="Calibri" charset="0"/>
              </a:rPr>
              <a:t>cho</a:t>
            </a:r>
            <a:r>
              <a:rPr lang="en-US" dirty="0">
                <a:latin typeface="Calibri" charset="0"/>
              </a:rPr>
              <a:t> </a:t>
            </a:r>
            <a:r>
              <a:rPr lang="en-US" dirty="0" err="1">
                <a:latin typeface="Calibri" charset="0"/>
              </a:rPr>
              <a:t>đồng</a:t>
            </a:r>
            <a:r>
              <a:rPr lang="en-US" dirty="0">
                <a:latin typeface="Calibri" charset="0"/>
              </a:rPr>
              <a:t> </a:t>
            </a:r>
            <a:r>
              <a:rPr lang="en-US" dirty="0" err="1">
                <a:latin typeface="Calibri" charset="0"/>
              </a:rPr>
              <a:t>bộ</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hệ</a:t>
            </a:r>
            <a:r>
              <a:rPr lang="en-US" dirty="0">
                <a:latin typeface="Calibri" charset="0"/>
              </a:rPr>
              <a:t> </a:t>
            </a:r>
            <a:r>
              <a:rPr lang="en-US" dirty="0" err="1">
                <a:latin typeface="Calibri" charset="0"/>
              </a:rPr>
              <a:t>thống</a:t>
            </a:r>
            <a:r>
              <a:rPr lang="en-US" dirty="0">
                <a:latin typeface="Calibri" charset="0"/>
              </a:rPr>
              <a:t> </a:t>
            </a:r>
            <a:r>
              <a:rPr lang="en-US" dirty="0" err="1">
                <a:latin typeface="Calibri" charset="0"/>
              </a:rPr>
              <a:t>vẫn</a:t>
            </a:r>
            <a:r>
              <a:rPr lang="en-US" dirty="0">
                <a:latin typeface="Calibri" charset="0"/>
              </a:rPr>
              <a:t> </a:t>
            </a:r>
            <a:r>
              <a:rPr lang="en-US" dirty="0" err="1">
                <a:latin typeface="Calibri" charset="0"/>
              </a:rPr>
              <a:t>được</a:t>
            </a:r>
            <a:r>
              <a:rPr lang="en-US" dirty="0">
                <a:latin typeface="Calibri" charset="0"/>
              </a:rPr>
              <a:t> </a:t>
            </a:r>
            <a:r>
              <a:rPr lang="en-US" dirty="0" err="1">
                <a:latin typeface="Calibri" charset="0"/>
              </a:rPr>
              <a:t>duy</a:t>
            </a:r>
            <a:r>
              <a:rPr lang="en-US" dirty="0">
                <a:latin typeface="Calibri" charset="0"/>
              </a:rPr>
              <a:t> </a:t>
            </a:r>
            <a:r>
              <a:rPr lang="en-US" dirty="0" err="1">
                <a:latin typeface="Calibri" charset="0"/>
              </a:rPr>
              <a:t>trì</a:t>
            </a:r>
            <a:r>
              <a:rPr lang="en-US" dirty="0">
                <a:latin typeface="Calibri" charset="0"/>
              </a:rPr>
              <a:t> </a:t>
            </a:r>
            <a:r>
              <a:rPr lang="en-US" dirty="0" err="1">
                <a:latin typeface="Calibri" charset="0"/>
              </a:rPr>
              <a:t>tốt</a:t>
            </a:r>
            <a:r>
              <a:rPr lang="en-US" dirty="0">
                <a:latin typeface="Calibri" charset="0"/>
              </a:rPr>
              <a:t>. </a:t>
            </a:r>
            <a:r>
              <a:rPr lang="en-US" dirty="0" err="1">
                <a:latin typeface="Calibri" charset="0"/>
              </a:rPr>
              <a:t>Tín</a:t>
            </a:r>
            <a:r>
              <a:rPr lang="en-US" dirty="0">
                <a:latin typeface="Calibri" charset="0"/>
              </a:rPr>
              <a:t> </a:t>
            </a:r>
            <a:r>
              <a:rPr lang="en-US" dirty="0" err="1">
                <a:latin typeface="Calibri" charset="0"/>
              </a:rPr>
              <a:t>hiệu</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có</a:t>
            </a:r>
            <a:r>
              <a:rPr lang="en-US" dirty="0">
                <a:latin typeface="Calibri" charset="0"/>
              </a:rPr>
              <a:t> </a:t>
            </a:r>
            <a:r>
              <a:rPr lang="en-US" dirty="0" err="1">
                <a:latin typeface="Calibri" charset="0"/>
              </a:rPr>
              <a:t>thể</a:t>
            </a:r>
            <a:r>
              <a:rPr lang="en-US" dirty="0">
                <a:latin typeface="Calibri" charset="0"/>
              </a:rPr>
              <a:t> </a:t>
            </a:r>
            <a:r>
              <a:rPr lang="en-US" dirty="0" err="1">
                <a:latin typeface="Calibri" charset="0"/>
              </a:rPr>
              <a:t>xuất</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trong</a:t>
            </a:r>
            <a:r>
              <a:rPr lang="en-US" dirty="0">
                <a:latin typeface="Calibri" charset="0"/>
              </a:rPr>
              <a:t> </a:t>
            </a:r>
            <a:r>
              <a:rPr lang="en-US" dirty="0" err="1">
                <a:latin typeface="Calibri" charset="0"/>
              </a:rPr>
              <a:t>kênh</a:t>
            </a:r>
            <a:r>
              <a:rPr lang="en-US" dirty="0">
                <a:latin typeface="Calibri" charset="0"/>
              </a:rPr>
              <a:t> </a:t>
            </a:r>
            <a:r>
              <a:rPr lang="en-US" dirty="0" err="1">
                <a:latin typeface="Calibri" charset="0"/>
              </a:rPr>
              <a:t>khác</a:t>
            </a:r>
            <a:r>
              <a:rPr lang="en-US" dirty="0">
                <a:latin typeface="Calibri" charset="0"/>
              </a:rPr>
              <a:t> </a:t>
            </a:r>
            <a:r>
              <a:rPr lang="en-US" dirty="0" err="1">
                <a:latin typeface="Calibri" charset="0"/>
              </a:rPr>
              <a:t>và</a:t>
            </a:r>
            <a:r>
              <a:rPr lang="en-US" dirty="0">
                <a:latin typeface="Calibri" charset="0"/>
              </a:rPr>
              <a:t> </a:t>
            </a:r>
            <a:r>
              <a:rPr lang="en-US" dirty="0" err="1">
                <a:latin typeface="Calibri" charset="0"/>
              </a:rPr>
              <a:t>gọi</a:t>
            </a:r>
            <a:r>
              <a:rPr lang="en-US" dirty="0">
                <a:latin typeface="Calibri" charset="0"/>
              </a:rPr>
              <a:t> </a:t>
            </a:r>
            <a:r>
              <a:rPr lang="en-US" dirty="0" err="1">
                <a:latin typeface="Calibri" charset="0"/>
              </a:rPr>
              <a:t>hiện</a:t>
            </a:r>
            <a:r>
              <a:rPr lang="en-US" dirty="0">
                <a:latin typeface="Calibri" charset="0"/>
              </a:rPr>
              <a:t> </a:t>
            </a:r>
            <a:r>
              <a:rPr lang="en-US" dirty="0" err="1">
                <a:latin typeface="Calibri" charset="0"/>
              </a:rPr>
              <a:t>tượng</a:t>
            </a:r>
            <a:r>
              <a:rPr lang="en-US" dirty="0">
                <a:latin typeface="Calibri" charset="0"/>
              </a:rPr>
              <a:t> </a:t>
            </a:r>
            <a:r>
              <a:rPr lang="en-US" dirty="0" err="1">
                <a:latin typeface="Calibri" charset="0"/>
              </a:rPr>
              <a:t>này</a:t>
            </a:r>
            <a:r>
              <a:rPr lang="en-US" dirty="0">
                <a:latin typeface="Calibri" charset="0"/>
              </a:rPr>
              <a:t> </a:t>
            </a:r>
            <a:r>
              <a:rPr lang="en-US" dirty="0" err="1">
                <a:latin typeface="Calibri" charset="0"/>
              </a:rPr>
              <a:t>là</a:t>
            </a:r>
            <a:r>
              <a:rPr lang="en-US" dirty="0">
                <a:latin typeface="Calibri" charset="0"/>
              </a:rPr>
              <a:t> </a:t>
            </a:r>
            <a:r>
              <a:rPr lang="en-US" i="1" dirty="0" err="1">
                <a:latin typeface="Calibri" charset="0"/>
              </a:rPr>
              <a:t>xuyên</a:t>
            </a:r>
            <a:r>
              <a:rPr lang="en-US" i="1" dirty="0">
                <a:latin typeface="Calibri" charset="0"/>
              </a:rPr>
              <a:t> </a:t>
            </a:r>
            <a:r>
              <a:rPr lang="en-US" i="1" dirty="0" err="1">
                <a:latin typeface="Calibri" charset="0"/>
              </a:rPr>
              <a:t>âm</a:t>
            </a:r>
            <a:r>
              <a:rPr lang="en-US" i="1" dirty="0">
                <a:latin typeface="Calibri" charset="0"/>
              </a:rPr>
              <a:t> (crosstalk).</a:t>
            </a:r>
            <a:endParaRPr lang="en-US" dirty="0">
              <a:latin typeface="Calibri" charset="0"/>
            </a:endParaRPr>
          </a:p>
          <a:p>
            <a:pPr eaLnBrk="1" hangingPunct="1"/>
            <a:endParaRPr lang="en-US" dirty="0">
              <a:latin typeface="Calibri"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96A13C-C13E-9E49-92B9-C15EA2998994}" type="slidenum">
              <a:rPr lang="en-US" sz="1200"/>
              <a:pPr/>
              <a:t>15</a:t>
            </a:fld>
            <a:endParaRPr lang="en-US" sz="1200"/>
          </a:p>
        </p:txBody>
      </p:sp>
    </p:spTree>
    <p:extLst>
      <p:ext uri="{BB962C8B-B14F-4D97-AF65-F5344CB8AC3E}">
        <p14:creationId xmlns:p14="http://schemas.microsoft.com/office/powerpoint/2010/main" val="591744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đồng bộ khung là cần thiết để bên thu có thể phân biệt chính xác dữ liệu trong kênh này với dữ liệu trong kênh khác, từ đó dữ liệu được đưa đến kênh đầu ra thích hợp. </a:t>
            </a:r>
          </a:p>
          <a:p>
            <a:r>
              <a:rPr lang="en-US">
                <a:latin typeface="Calibri" charset="0"/>
              </a:rPr>
              <a:t>Có thể cung cấp đồng bộ khung cho mạch tách kênh bên thu bằng hai cách: gởi tín hiệu đồng bộ khung từ bộ phát trên một kênh riêng hoặc chèn tín hiệu đồng bộ khung vào chính tín hiệu TDM. Cách thứ hai kinh tế hơn do không cần một kênh đồng bộ riêng.</a:t>
            </a: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BE37871-0D0D-D047-880F-E2A0C1C48391}" type="slidenum">
              <a:rPr lang="en-US" sz="1200"/>
              <a:pPr/>
              <a:t>16</a:t>
            </a:fld>
            <a:endParaRPr lang="en-US" sz="1200"/>
          </a:p>
        </p:txBody>
      </p:sp>
    </p:spTree>
    <p:extLst>
      <p:ext uri="{BB962C8B-B14F-4D97-AF65-F5344CB8AC3E}">
        <p14:creationId xmlns:p14="http://schemas.microsoft.com/office/powerpoint/2010/main" val="58942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đồng bộ khung là cần thiết để bên thu có thể phân biệt chính xác dữ liệu trong kênh này với dữ liệu trong kênh khác, từ đó dữ liệu được đưa đến kênh đầu ra thích hợp. </a:t>
            </a:r>
          </a:p>
          <a:p>
            <a:r>
              <a:rPr lang="en-US">
                <a:latin typeface="Calibri" charset="0"/>
              </a:rPr>
              <a:t>Có thể cung cấp đồng bộ khung cho mạch tách kênh bên thu bằng hai cách: gởi tín hiệu đồng bộ khung từ bộ phát trên một kênh riêng hoặc chèn tín hiệu đồng bộ khung vào chính tín hiệu TDM. Cách thứ hai kinh tế hơn do không cần một kênh đồng bộ riêng.</a:t>
            </a: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BE37871-0D0D-D047-880F-E2A0C1C48391}" type="slidenum">
              <a:rPr lang="en-US" sz="1200"/>
              <a:pPr/>
              <a:t>17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35E56CB4-FE98-814A-BF90-70360412DD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a:extLst>
              <a:ext uri="{FF2B5EF4-FFF2-40B4-BE49-F238E27FC236}">
                <a16:creationId xmlns:a16="http://schemas.microsoft.com/office/drawing/2014/main" id="{05544580-34E4-3E4B-9F96-061AC550A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ea typeface="ＭＳ Ｐゴシック" panose="020B0600070205080204" pitchFamily="34" charset="-128"/>
            </a:endParaRPr>
          </a:p>
        </p:txBody>
      </p:sp>
      <p:sp>
        <p:nvSpPr>
          <p:cNvPr id="65539" name="Slide Number Placeholder 3">
            <a:extLst>
              <a:ext uri="{FF2B5EF4-FFF2-40B4-BE49-F238E27FC236}">
                <a16:creationId xmlns:a16="http://schemas.microsoft.com/office/drawing/2014/main" id="{961AF319-F642-2645-A7ED-185725516F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956A19-CE20-FA45-A011-5F2FD1366A38}" type="slidenum">
              <a:rPr lang="en-US" altLang="en-US" sz="1200"/>
              <a:pPr/>
              <a:t>18</a:t>
            </a:fld>
            <a:endParaRPr lang="en-US" altLang="en-US" sz="1200"/>
          </a:p>
        </p:txBody>
      </p:sp>
    </p:spTree>
    <p:extLst>
      <p:ext uri="{BB962C8B-B14F-4D97-AF65-F5344CB8AC3E}">
        <p14:creationId xmlns:p14="http://schemas.microsoft.com/office/powerpoint/2010/main" val="427228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9FE277DB-CDAC-164B-9A26-E09F3FB483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FFA37EEE-35C1-2C43-B105-954FD7389F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err="1">
                <a:ea typeface="ＭＳ Ｐゴシック" panose="020B0600070205080204" pitchFamily="34" charset="-128"/>
              </a:rPr>
              <a:t>Khả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năng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phục</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nhầm</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thể</a:t>
            </a:r>
            <a:r>
              <a:rPr lang="en-US" altLang="en-US" dirty="0">
                <a:ea typeface="ＭＳ Ｐゴシック" panose="020B0600070205080204" pitchFamily="34" charset="-128"/>
              </a:rPr>
              <a:t> </a:t>
            </a:r>
            <a:r>
              <a:rPr lang="en-US" altLang="en-US" dirty="0" err="1">
                <a:ea typeface="ＭＳ Ｐゴシック" panose="020B0600070205080204" pitchFamily="34" charset="-128"/>
              </a:rPr>
              <a:t>xảy</a:t>
            </a:r>
            <a:r>
              <a:rPr lang="en-US" altLang="en-US" dirty="0">
                <a:ea typeface="ＭＳ Ｐゴシック" panose="020B0600070205080204" pitchFamily="34" charset="-128"/>
              </a:rPr>
              <a:t> </a:t>
            </a:r>
            <a:r>
              <a:rPr lang="en-US" altLang="en-US" dirty="0" err="1">
                <a:ea typeface="ＭＳ Ｐゴシック" panose="020B0600070205080204" pitchFamily="34" charset="-128"/>
              </a:rPr>
              <a:t>ra</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bit tin </a:t>
            </a:r>
            <a:r>
              <a:rPr lang="en-US" altLang="en-US" dirty="0" err="1">
                <a:ea typeface="ＭＳ Ｐゴシック" panose="020B0600070205080204" pitchFamily="34" charset="-128"/>
              </a:rPr>
              <a:t>liên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tiếp</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giống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như</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Rõ</a:t>
            </a:r>
            <a:r>
              <a:rPr lang="en-US" altLang="en-US" dirty="0">
                <a:ea typeface="ＭＳ Ｐゴシック" panose="020B0600070205080204" pitchFamily="34" charset="-128"/>
              </a:rPr>
              <a:t> </a:t>
            </a:r>
            <a:r>
              <a:rPr lang="en-US" altLang="en-US" dirty="0" err="1">
                <a:ea typeface="ＭＳ Ｐゴシック" panose="020B0600070205080204" pitchFamily="34" charset="-128"/>
              </a:rPr>
              <a:t>ràng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xác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suất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phục</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nhầm</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sẽ</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giảm</a:t>
            </a:r>
            <a:r>
              <a:rPr lang="en-US" altLang="en-US" dirty="0">
                <a:ea typeface="ＭＳ Ｐゴシック" panose="020B0600070205080204" pitchFamily="34" charset="-128"/>
              </a:rPr>
              <a:t> </a:t>
            </a:r>
            <a:r>
              <a:rPr lang="en-US" altLang="en-US" dirty="0" err="1">
                <a:ea typeface="ＭＳ Ｐゴシック" panose="020B0600070205080204" pitchFamily="34" charset="-128"/>
              </a:rPr>
              <a:t>xuống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nếu</a:t>
            </a:r>
            <a:r>
              <a:rPr lang="en-US" altLang="en-US" dirty="0">
                <a:ea typeface="ＭＳ Ｐゴシック" panose="020B0600070205080204" pitchFamily="34" charset="-128"/>
              </a:rPr>
              <a:t> ta </a:t>
            </a:r>
            <a:r>
              <a:rPr lang="en-US" altLang="en-US" dirty="0" err="1">
                <a:ea typeface="ＭＳ Ｐゴシック" panose="020B0600070205080204" pitchFamily="34" charset="-128"/>
              </a:rPr>
              <a:t>tăng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chiều</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dài</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Cũng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thể</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hóa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theo</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cách</a:t>
            </a:r>
            <a:r>
              <a:rPr lang="en-US" altLang="en-US" dirty="0">
                <a:ea typeface="ＭＳ Ｐゴシック" panose="020B0600070205080204" pitchFamily="34" charset="-128"/>
              </a:rPr>
              <a:t> </a:t>
            </a:r>
            <a:r>
              <a:rPr lang="en-US" altLang="en-US" dirty="0" err="1">
                <a:ea typeface="ＭＳ Ｐゴシック" panose="020B0600070205080204" pitchFamily="34" charset="-128"/>
              </a:rPr>
              <a:t>riêng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sao</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cho</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trùng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với</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dòng</a:t>
            </a:r>
            <a:r>
              <a:rPr lang="en-US" altLang="en-US" dirty="0">
                <a:ea typeface="ＭＳ Ｐゴシック" panose="020B0600070205080204" pitchFamily="34" charset="-128"/>
              </a:rPr>
              <a:t> bit tin. </a:t>
            </a:r>
          </a:p>
          <a:p>
            <a:pPr eaLnBrk="1" hangingPunct="1"/>
            <a:r>
              <a:rPr lang="en-US" altLang="en-US" dirty="0" err="1">
                <a:ea typeface="ＭＳ Ｐゴシック" panose="020B0600070205080204" pitchFamily="34" charset="-128"/>
              </a:rPr>
              <a:t>Thực</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thường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dùng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dãy</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ngẫu</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nhiên</a:t>
            </a:r>
            <a:r>
              <a:rPr lang="en-US" altLang="en-US" dirty="0">
                <a:ea typeface="ＭＳ Ｐゴシック" panose="020B0600070205080204" pitchFamily="34" charset="-128"/>
              </a:rPr>
              <a:t> </a:t>
            </a:r>
            <a:r>
              <a:rPr lang="en-US" altLang="en-US" i="1" dirty="0">
                <a:ea typeface="ＭＳ Ｐゴシック" panose="020B0600070205080204" pitchFamily="34" charset="-128"/>
              </a:rPr>
              <a:t>PN (Pseudorandom Noise)</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để</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làm</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đồng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bộ</a:t>
            </a:r>
            <a:r>
              <a:rPr lang="en-US" altLang="en-US" dirty="0">
                <a:ea typeface="ＭＳ Ｐゴシック" panose="020B0600070205080204" pitchFamily="34" charset="-128"/>
              </a:rPr>
              <a:t>. </a:t>
            </a:r>
          </a:p>
          <a:p>
            <a:pPr eaLnBrk="1" hangingPunct="1"/>
            <a:endParaRPr lang="en-US" altLang="en-US" dirty="0">
              <a:ea typeface="ＭＳ Ｐゴシック" panose="020B0600070205080204" pitchFamily="34" charset="-128"/>
            </a:endParaRPr>
          </a:p>
        </p:txBody>
      </p:sp>
      <p:sp>
        <p:nvSpPr>
          <p:cNvPr id="67587" name="Slide Number Placeholder 3">
            <a:extLst>
              <a:ext uri="{FF2B5EF4-FFF2-40B4-BE49-F238E27FC236}">
                <a16:creationId xmlns:a16="http://schemas.microsoft.com/office/drawing/2014/main" id="{B27566D2-7DA9-C545-B275-082F99479F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82C088-9F89-E94F-93B8-71BE5987FE67}" type="slidenum">
              <a:rPr lang="en-US" altLang="en-US" sz="1200"/>
              <a:pPr/>
              <a:t>19</a:t>
            </a:fld>
            <a:endParaRPr lang="en-US" altLang="en-US" sz="1200"/>
          </a:p>
        </p:txBody>
      </p:sp>
    </p:spTree>
    <p:extLst>
      <p:ext uri="{BB962C8B-B14F-4D97-AF65-F5344CB8AC3E}">
        <p14:creationId xmlns:p14="http://schemas.microsoft.com/office/powerpoint/2010/main" val="103269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6576" y="606856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68568"/>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438400" y="601980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7086600" y="6019800"/>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vi-VN"/>
              <a:t>Chương 4 – Kỹ thuật mã hóa kênh</a:t>
            </a:r>
            <a:endParaRPr lang="en-US" dirty="0"/>
          </a:p>
        </p:txBody>
      </p:sp>
      <p:sp>
        <p:nvSpPr>
          <p:cNvPr id="29" name="Slide Number Placeholder 28"/>
          <p:cNvSpPr>
            <a:spLocks noGrp="1"/>
          </p:cNvSpPr>
          <p:nvPr>
            <p:ph type="sldNum" sz="quarter" idx="12"/>
          </p:nvPr>
        </p:nvSpPr>
        <p:spPr>
          <a:xfrm>
            <a:off x="228600" y="6248400"/>
            <a:ext cx="838200" cy="381000"/>
          </a:xfrm>
        </p:spPr>
        <p:txBody>
          <a:bodyPr/>
          <a:lstStyle>
            <a:lvl1pPr>
              <a:defRPr>
                <a:solidFill>
                  <a:schemeClr val="tx2"/>
                </a:solidFill>
              </a:defRPr>
            </a:lvl1pPr>
          </a:lstStyle>
          <a:p>
            <a:fld id="{CDD95983-6AA3-4F6B-98EA-7953A4D4C3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819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vi-VN"/>
              <a:t>Chương 4 – Kỹ thuật mã hóa kênh</a:t>
            </a:r>
            <a:endParaRPr lang="en-US"/>
          </a:p>
        </p:txBody>
      </p:sp>
      <p:sp>
        <p:nvSpPr>
          <p:cNvPr id="6" name="Slide Number Placeholder 5"/>
          <p:cNvSpPr>
            <a:spLocks noGrp="1"/>
          </p:cNvSpPr>
          <p:nvPr>
            <p:ph type="sldNum" sz="quarter" idx="12"/>
          </p:nvPr>
        </p:nvSpPr>
        <p:spPr/>
        <p:txBody>
          <a:bodyPr/>
          <a:lstStyle/>
          <a:p>
            <a:fld id="{CDD95983-6AA3-4F6B-98EA-7953A4D4C3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r>
              <a:rPr lang="vi-VN"/>
              <a:t>Chương 4 – Kỹ thuật mã hóa kênh</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DD95983-6AA3-4F6B-98EA-7953A4D4C3D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8075"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245225"/>
            <a:ext cx="1901825" cy="476250"/>
          </a:xfrm>
          <a:prstGeom prst="rect">
            <a:avLst/>
          </a:prstGeom>
        </p:spPr>
        <p:txBody>
          <a:bodyPr/>
          <a:lstStyle>
            <a:lvl1pPr>
              <a:defRPr/>
            </a:lvl1pPr>
          </a:lstStyle>
          <a:p>
            <a:pPr>
              <a:defRPr/>
            </a:pPr>
            <a:endParaRPr lang="vi-VN"/>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pPr>
              <a:defRPr/>
            </a:pPr>
            <a:r>
              <a:rPr lang="vi-VN"/>
              <a:t>Chương 4 – Kỹ thuật mã hóa kênh</a:t>
            </a:r>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fld id="{A1EC7A20-3C6A-496B-9976-157220B62F67}" type="slidenum">
              <a:rPr lang="vi-VN" altLang="en-US"/>
              <a:pPr/>
              <a:t>‹#›</a:t>
            </a:fld>
            <a:endParaRPr lang="vi-VN" altLang="en-US"/>
          </a:p>
        </p:txBody>
      </p:sp>
    </p:spTree>
    <p:extLst>
      <p:ext uri="{BB962C8B-B14F-4D97-AF65-F5344CB8AC3E}">
        <p14:creationId xmlns:p14="http://schemas.microsoft.com/office/powerpoint/2010/main" val="42825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18075" y="1905000"/>
            <a:ext cx="3927475"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18075" y="4076700"/>
            <a:ext cx="3927475"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838200" y="6245225"/>
            <a:ext cx="1901825" cy="476250"/>
          </a:xfrm>
          <a:prstGeom prst="rect">
            <a:avLst/>
          </a:prstGeom>
        </p:spPr>
        <p:txBody>
          <a:bodyPr/>
          <a:lstStyle>
            <a:lvl1pPr>
              <a:defRPr/>
            </a:lvl1pPr>
          </a:lstStyle>
          <a:p>
            <a:pPr>
              <a:defRPr/>
            </a:pPr>
            <a:endParaRPr lang="vi-VN"/>
          </a:p>
        </p:txBody>
      </p:sp>
      <p:sp>
        <p:nvSpPr>
          <p:cNvPr id="7" name="Footer Placeholder 6"/>
          <p:cNvSpPr>
            <a:spLocks noGrp="1"/>
          </p:cNvSpPr>
          <p:nvPr>
            <p:ph type="ftr" sz="quarter" idx="11"/>
          </p:nvPr>
        </p:nvSpPr>
        <p:spPr>
          <a:xfrm>
            <a:off x="3429000" y="6245225"/>
            <a:ext cx="2895600" cy="476250"/>
          </a:xfrm>
        </p:spPr>
        <p:txBody>
          <a:bodyPr/>
          <a:lstStyle>
            <a:lvl1pPr>
              <a:defRPr/>
            </a:lvl1pPr>
          </a:lstStyle>
          <a:p>
            <a:pPr>
              <a:defRPr/>
            </a:pPr>
            <a:r>
              <a:rPr lang="vi-VN"/>
              <a:t>Chương 4 – Kỹ thuật mã hóa kênh</a:t>
            </a:r>
          </a:p>
        </p:txBody>
      </p:sp>
      <p:sp>
        <p:nvSpPr>
          <p:cNvPr id="8" name="Slide Number Placeholder 7"/>
          <p:cNvSpPr>
            <a:spLocks noGrp="1"/>
          </p:cNvSpPr>
          <p:nvPr>
            <p:ph type="sldNum" sz="quarter" idx="12"/>
          </p:nvPr>
        </p:nvSpPr>
        <p:spPr>
          <a:xfrm>
            <a:off x="6937375" y="6245225"/>
            <a:ext cx="1901825" cy="476250"/>
          </a:xfrm>
        </p:spPr>
        <p:txBody>
          <a:bodyPr/>
          <a:lstStyle>
            <a:lvl1pPr>
              <a:defRPr/>
            </a:lvl1pPr>
          </a:lstStyle>
          <a:p>
            <a:fld id="{F7D362C5-DA37-474C-9CEA-BEB3AC75A586}" type="slidenum">
              <a:rPr lang="vi-VN" altLang="en-US"/>
              <a:pPr/>
              <a:t>‹#›</a:t>
            </a:fld>
            <a:endParaRPr lang="vi-VN" altLang="en-US"/>
          </a:p>
        </p:txBody>
      </p:sp>
    </p:spTree>
    <p:extLst>
      <p:ext uri="{BB962C8B-B14F-4D97-AF65-F5344CB8AC3E}">
        <p14:creationId xmlns:p14="http://schemas.microsoft.com/office/powerpoint/2010/main" val="34551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lvl1pPr algn="ctr">
              <a:defRPr sz="3600" b="1">
                <a:latin typeface="Times New Roman" pitchFamily="18" charset="0"/>
                <a:cs typeface="Times New Roman" pitchFamily="18" charset="0"/>
              </a:defRPr>
            </a:lvl1pPr>
          </a:lstStyle>
          <a:p>
            <a:r>
              <a:rPr kumimoji="0" lang="en-US" dirty="0"/>
              <a:t>Click to edit Master title style</a:t>
            </a:r>
          </a:p>
        </p:txBody>
      </p:sp>
      <p:sp>
        <p:nvSpPr>
          <p:cNvPr id="5" name="Footer Placeholder 4"/>
          <p:cNvSpPr>
            <a:spLocks noGrp="1"/>
          </p:cNvSpPr>
          <p:nvPr>
            <p:ph type="ftr" sz="quarter" idx="11"/>
          </p:nvPr>
        </p:nvSpPr>
        <p:spPr>
          <a:xfrm>
            <a:off x="228600" y="6416675"/>
            <a:ext cx="8686800" cy="365125"/>
          </a:xfrm>
        </p:spPr>
        <p:txBody>
          <a:bodyPr/>
          <a:lstStyle>
            <a:lvl1pPr>
              <a:defRPr>
                <a:latin typeface="Times New Roman" pitchFamily="18" charset="0"/>
                <a:cs typeface="Times New Roman" pitchFamily="18" charset="0"/>
              </a:defRPr>
            </a:lvl1pPr>
          </a:lstStyle>
          <a:p>
            <a:r>
              <a:rPr lang="vi-VN" dirty="0"/>
              <a:t>Chương </a:t>
            </a:r>
            <a:r>
              <a:rPr lang="en-US" dirty="0"/>
              <a:t>4</a:t>
            </a:r>
            <a:r>
              <a:rPr lang="vi-VN" dirty="0"/>
              <a:t> – Kỹ thuật </a:t>
            </a:r>
            <a:r>
              <a:rPr lang="en-US" dirty="0" err="1"/>
              <a:t>mã</a:t>
            </a:r>
            <a:r>
              <a:rPr lang="en-US" dirty="0"/>
              <a:t> </a:t>
            </a:r>
            <a:r>
              <a:rPr lang="en-US" dirty="0" err="1"/>
              <a:t>hóa</a:t>
            </a:r>
            <a:r>
              <a:rPr lang="en-US" dirty="0"/>
              <a:t> </a:t>
            </a:r>
            <a:r>
              <a:rPr lang="en-US" dirty="0" err="1"/>
              <a:t>kênh</a:t>
            </a:r>
            <a:endParaRPr lang="en-US" dirty="0"/>
          </a:p>
        </p:txBody>
      </p:sp>
      <p:sp>
        <p:nvSpPr>
          <p:cNvPr id="6" name="Slide Number Placeholder 5"/>
          <p:cNvSpPr>
            <a:spLocks noGrp="1"/>
          </p:cNvSpPr>
          <p:nvPr>
            <p:ph type="sldNum" sz="quarter" idx="12"/>
          </p:nvPr>
        </p:nvSpPr>
        <p:spPr>
          <a:xfrm>
            <a:off x="0" y="914400"/>
            <a:ext cx="533400" cy="244476"/>
          </a:xfrm>
        </p:spPr>
        <p:txBody>
          <a:bodyPr>
            <a:noAutofit/>
          </a:bodyPr>
          <a:lstStyle>
            <a:lvl1pPr>
              <a:defRPr sz="1600">
                <a:solidFill>
                  <a:srgbClr val="FFFFFF"/>
                </a:solidFill>
                <a:latin typeface="Times New Roman" pitchFamily="18" charset="0"/>
                <a:cs typeface="Times New Roman" pitchFamily="18" charset="0"/>
              </a:defRPr>
            </a:lvl1pPr>
          </a:lstStyle>
          <a:p>
            <a:fld id="{CDD95983-6AA3-4F6B-98EA-7953A4D4C3D1}" type="slidenum">
              <a:rPr lang="en-US" smtClean="0"/>
              <a:pPr/>
              <a:t>‹#›</a:t>
            </a:fld>
            <a:endParaRPr lang="en-US" dirty="0"/>
          </a:p>
        </p:txBody>
      </p:sp>
      <p:sp>
        <p:nvSpPr>
          <p:cNvPr id="8" name="Content Placeholder 7"/>
          <p:cNvSpPr>
            <a:spLocks noGrp="1"/>
          </p:cNvSpPr>
          <p:nvPr>
            <p:ph sz="quarter" idx="1"/>
          </p:nvPr>
        </p:nvSpPr>
        <p:spPr>
          <a:xfrm>
            <a:off x="228600" y="1219200"/>
            <a:ext cx="8686800" cy="5105400"/>
          </a:xfrm>
        </p:spPr>
        <p:txBody>
          <a:bodyPr/>
          <a:lstStyle>
            <a:lvl1pPr>
              <a:defRPr sz="2000" b="0">
                <a:latin typeface="Times New Roman" pitchFamily="18" charset="0"/>
                <a:cs typeface="Times New Roman" pitchFamily="18" charset="0"/>
              </a:defRPr>
            </a:lvl1pPr>
            <a:lvl2pPr>
              <a:defRPr sz="1900">
                <a:latin typeface="Times New Roman" pitchFamily="18" charset="0"/>
                <a:cs typeface="Times New Roman" pitchFamily="18" charset="0"/>
              </a:defRPr>
            </a:lvl2pPr>
            <a:lvl3pPr>
              <a:defRPr sz="1800">
                <a:latin typeface="Times New Roman" pitchFamily="18" charset="0"/>
                <a:cs typeface="Times New Roman" pitchFamily="18" charset="0"/>
              </a:defRPr>
            </a:lvl3pPr>
            <a:lvl4pPr>
              <a:defRPr sz="17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a:xfrm>
            <a:off x="6096000" y="6248400"/>
            <a:ext cx="2819400" cy="365125"/>
          </a:xfrm>
          <a:prstGeom prst="rect">
            <a:avLst/>
          </a:prstGeom>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DD95983-6AA3-4F6B-98EA-7953A4D4C3D1}" type="slidenum">
              <a:rPr lang="en-US" smtClean="0"/>
              <a:pPr/>
              <a:t>‹#›</a:t>
            </a:fld>
            <a:endParaRPr lang="en-US"/>
          </a:p>
        </p:txBody>
      </p:sp>
      <p:sp>
        <p:nvSpPr>
          <p:cNvPr id="14" name="Footer Placeholder 13"/>
          <p:cNvSpPr>
            <a:spLocks noGrp="1"/>
          </p:cNvSpPr>
          <p:nvPr>
            <p:ph type="ftr" sz="quarter" idx="12"/>
          </p:nvPr>
        </p:nvSpPr>
        <p:spPr/>
        <p:txBody>
          <a:bodyPr/>
          <a:lstStyle/>
          <a:p>
            <a:r>
              <a:rPr lang="vi-VN"/>
              <a:t>Chương 4 – Kỹ thuật mã hóa kênh</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8194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fld id="{CDD95983-6AA3-4F6B-98EA-7953A4D4C3D1}" type="slidenum">
              <a:rPr lang="en-US" smtClean="0"/>
              <a:pPr/>
              <a:t>‹#›</a:t>
            </a:fld>
            <a:endParaRPr lang="en-US"/>
          </a:p>
        </p:txBody>
      </p:sp>
      <p:sp>
        <p:nvSpPr>
          <p:cNvPr id="12" name="Footer Placeholder 11"/>
          <p:cNvSpPr>
            <a:spLocks noGrp="1"/>
          </p:cNvSpPr>
          <p:nvPr>
            <p:ph type="ftr" sz="quarter" idx="17"/>
          </p:nvPr>
        </p:nvSpPr>
        <p:spPr/>
        <p:txBody>
          <a:bodyPr rtlCol="0"/>
          <a:lstStyle/>
          <a:p>
            <a:r>
              <a:rPr lang="vi-VN"/>
              <a:t>Chương 4 – Kỹ thuật mã hóa kênh</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81940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fld id="{CDD95983-6AA3-4F6B-98EA-7953A4D4C3D1}" type="slidenum">
              <a:rPr lang="en-US" smtClean="0"/>
              <a:pPr/>
              <a:t>‹#›</a:t>
            </a:fld>
            <a:endParaRPr lang="en-US"/>
          </a:p>
        </p:txBody>
      </p:sp>
      <p:sp>
        <p:nvSpPr>
          <p:cNvPr id="14" name="Footer Placeholder 13"/>
          <p:cNvSpPr>
            <a:spLocks noGrp="1"/>
          </p:cNvSpPr>
          <p:nvPr>
            <p:ph type="ftr" sz="quarter" idx="17"/>
          </p:nvPr>
        </p:nvSpPr>
        <p:spPr/>
        <p:txBody>
          <a:bodyPr rtlCol="0"/>
          <a:lstStyle/>
          <a:p>
            <a:r>
              <a:rPr lang="vi-VN"/>
              <a:t>Chương 4 – Kỹ thuật mã hóa kênh</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6096000" y="6248400"/>
            <a:ext cx="2819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vi-VN"/>
              <a:t>Chương 4 – Kỹ thuật mã hóa kênh</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DD95983-6AA3-4F6B-98EA-7953A4D4C3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819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vi-VN"/>
              <a:t>Chương 4 – Kỹ thuật mã hóa kênh</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DD95983-6AA3-4F6B-98EA-7953A4D4C3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19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vi-VN"/>
              <a:t>Chương 4 – Kỹ thuật mã hóa kênh</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DD95983-6AA3-4F6B-98EA-7953A4D4C3D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DD95983-6AA3-4F6B-98EA-7953A4D4C3D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vi-VN"/>
              <a:t>Chương 4 – Kỹ thuật mã hóa kênh</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76200"/>
            <a:ext cx="9144000" cy="7620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228600" y="1295400"/>
            <a:ext cx="8686800" cy="50292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3" name="Footer Placeholder 2"/>
          <p:cNvSpPr>
            <a:spLocks noGrp="1"/>
          </p:cNvSpPr>
          <p:nvPr>
            <p:ph type="ftr" sz="quarter" idx="3"/>
          </p:nvPr>
        </p:nvSpPr>
        <p:spPr>
          <a:xfrm>
            <a:off x="228600" y="6416675"/>
            <a:ext cx="8686800" cy="365125"/>
          </a:xfrm>
          <a:prstGeom prst="rect">
            <a:avLst/>
          </a:prstGeom>
        </p:spPr>
        <p:txBody>
          <a:bodyPr vert="horz" anchor="ctr"/>
          <a:lstStyle>
            <a:lvl1pPr algn="r" eaLnBrk="1" latinLnBrk="0" hangingPunct="1">
              <a:defRPr kumimoji="0" sz="1400" i="1">
                <a:solidFill>
                  <a:schemeClr val="tx2"/>
                </a:solidFill>
                <a:latin typeface="Times New Roman" pitchFamily="18" charset="0"/>
                <a:cs typeface="Times New Roman" pitchFamily="18" charset="0"/>
              </a:defRPr>
            </a:lvl1pPr>
          </a:lstStyle>
          <a:p>
            <a:r>
              <a:rPr lang="vi-VN" dirty="0"/>
              <a:t>Chương </a:t>
            </a:r>
            <a:r>
              <a:rPr lang="en-US" dirty="0"/>
              <a:t>4</a:t>
            </a:r>
            <a:r>
              <a:rPr lang="vi-VN" dirty="0"/>
              <a:t> – Kỹ thuật </a:t>
            </a:r>
            <a:r>
              <a:rPr lang="en-US" dirty="0" err="1"/>
              <a:t>mã</a:t>
            </a:r>
            <a:r>
              <a:rPr lang="en-US" dirty="0"/>
              <a:t> </a:t>
            </a:r>
            <a:r>
              <a:rPr lang="en-US" dirty="0" err="1"/>
              <a:t>hóa</a:t>
            </a:r>
            <a:r>
              <a:rPr lang="en-US" dirty="0"/>
              <a:t> </a:t>
            </a:r>
            <a:r>
              <a:rPr lang="en-US" dirty="0" err="1"/>
              <a:t>kênh</a:t>
            </a:r>
            <a:endParaRPr lang="en-US" dirty="0"/>
          </a:p>
        </p:txBody>
      </p:sp>
      <p:sp>
        <p:nvSpPr>
          <p:cNvPr id="8" name="Rectangle 7"/>
          <p:cNvSpPr/>
          <p:nvPr/>
        </p:nvSpPr>
        <p:spPr>
          <a:xfrm>
            <a:off x="0" y="9144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144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14400"/>
            <a:ext cx="533400" cy="244476"/>
          </a:xfrm>
          <a:prstGeom prst="rect">
            <a:avLst/>
          </a:prstGeom>
        </p:spPr>
        <p:txBody>
          <a:bodyPr vert="horz" anchor="ctr" anchorCtr="0">
            <a:noAutofit/>
          </a:bodyPr>
          <a:lstStyle>
            <a:lvl1pPr algn="ctr" eaLnBrk="1" latinLnBrk="0" hangingPunct="1">
              <a:defRPr kumimoji="0" sz="1600" b="1">
                <a:solidFill>
                  <a:srgbClr val="FFFFFF"/>
                </a:solidFill>
                <a:latin typeface="Times New Roman" pitchFamily="18" charset="0"/>
                <a:cs typeface="Times New Roman" pitchFamily="18" charset="0"/>
              </a:defRPr>
            </a:lvl1pPr>
          </a:lstStyle>
          <a:p>
            <a:fld id="{CDD95983-6AA3-4F6B-98EA-7953A4D4C3D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ctr" rtl="0" eaLnBrk="1" latinLnBrk="0" hangingPunct="1">
        <a:spcBef>
          <a:spcPct val="0"/>
        </a:spcBef>
        <a:buNone/>
        <a:defRPr kumimoji="0" sz="3600" b="1"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rgbClr val="2909AF"/>
        </a:buClr>
        <a:buSzPct val="60000"/>
        <a:buFont typeface="Wingdings" pitchFamily="2" charset="2"/>
        <a:buChar char="q"/>
        <a:defRPr kumimoji="0" sz="2000" kern="1200">
          <a:solidFill>
            <a:schemeClr val="tx1"/>
          </a:solidFill>
          <a:latin typeface="Times New Roman" pitchFamily="18" charset="0"/>
          <a:ea typeface="+mn-ea"/>
          <a:cs typeface="Times New Roman" pitchFamily="18" charset="0"/>
        </a:defRPr>
      </a:lvl1pPr>
      <a:lvl2pPr marL="640080" indent="-274320" algn="l" rtl="0" eaLnBrk="1" latinLnBrk="0" hangingPunct="1">
        <a:spcBef>
          <a:spcPts val="550"/>
        </a:spcBef>
        <a:buClr>
          <a:srgbClr val="2909AF"/>
        </a:buClr>
        <a:buSzPct val="100000"/>
        <a:buFont typeface="Wingdings" pitchFamily="2" charset="2"/>
        <a:buChar char="§"/>
        <a:defRPr kumimoji="0" sz="1900" kern="1200">
          <a:solidFill>
            <a:schemeClr val="tx1"/>
          </a:solidFill>
          <a:latin typeface="Times New Roman" pitchFamily="18" charset="0"/>
          <a:ea typeface="+mn-ea"/>
          <a:cs typeface="Times New Roman" pitchFamily="18" charset="0"/>
        </a:defRPr>
      </a:lvl2pPr>
      <a:lvl3pPr marL="914400" indent="-228600" algn="l" rtl="0" eaLnBrk="1" latinLnBrk="0" hangingPunct="1">
        <a:spcBef>
          <a:spcPts val="500"/>
        </a:spcBef>
        <a:buClr>
          <a:srgbClr val="2909AF"/>
        </a:buClr>
        <a:buSzPct val="75000"/>
        <a:buFont typeface="Courier New" pitchFamily="49" charset="0"/>
        <a:buChar char="o"/>
        <a:defRPr kumimoji="0" sz="1800" kern="1200">
          <a:solidFill>
            <a:schemeClr val="tx1"/>
          </a:solidFill>
          <a:latin typeface="Times New Roman" pitchFamily="18" charset="0"/>
          <a:ea typeface="+mn-ea"/>
          <a:cs typeface="Times New Roman" pitchFamily="18" charset="0"/>
        </a:defRPr>
      </a:lvl3pPr>
      <a:lvl4pPr marL="1371600" indent="-228600" algn="l" rtl="0" eaLnBrk="1" latinLnBrk="0" hangingPunct="1">
        <a:spcBef>
          <a:spcPts val="400"/>
        </a:spcBef>
        <a:buClr>
          <a:srgbClr val="2909AF"/>
        </a:buClr>
        <a:buSzPct val="75000"/>
        <a:buFont typeface="Times New Roman" pitchFamily="18" charset="0"/>
        <a:buChar char="+"/>
        <a:defRPr kumimoji="0" sz="1700" kern="1200">
          <a:solidFill>
            <a:schemeClr val="tx1"/>
          </a:solidFill>
          <a:latin typeface="Times New Roman" pitchFamily="18" charset="0"/>
          <a:ea typeface="+mn-ea"/>
          <a:cs typeface="Times New Roman" pitchFamily="18" charset="0"/>
        </a:defRPr>
      </a:lvl4pPr>
      <a:lvl5pPr marL="1828800" indent="-228600" algn="l" rtl="0" eaLnBrk="1" latinLnBrk="0" hangingPunct="1">
        <a:spcBef>
          <a:spcPts val="400"/>
        </a:spcBef>
        <a:buClr>
          <a:srgbClr val="2909AF"/>
        </a:buClr>
        <a:buSzPct val="65000"/>
        <a:buFont typeface="Arial" pitchFamily="34" charset="0"/>
        <a:buChar char="•"/>
        <a:defRPr kumimoji="0" sz="1600" kern="1200">
          <a:solidFill>
            <a:schemeClr val="tx1"/>
          </a:solidFill>
          <a:latin typeface="Times New Roman" pitchFamily="18" charset="0"/>
          <a:ea typeface="+mn-ea"/>
          <a:cs typeface="Times New Roman" pitchFamily="18"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upload.wikimedia.org/wikipedia/commons/7/73/Mux_color.p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8153400" cy="2133600"/>
          </a:xfrm>
        </p:spPr>
        <p:txBody>
          <a:bodyPr>
            <a:normAutofit/>
          </a:bodyPr>
          <a:lstStyle/>
          <a:p>
            <a:pPr>
              <a:lnSpc>
                <a:spcPct val="150000"/>
              </a:lnSpc>
            </a:pPr>
            <a:r>
              <a:rPr lang="en-US" sz="4400" b="1" cap="all" dirty="0" err="1">
                <a:solidFill>
                  <a:srgbClr val="FF0000"/>
                </a:solidFill>
                <a:latin typeface="Arial"/>
                <a:cs typeface="Arial"/>
              </a:rPr>
              <a:t>Chương</a:t>
            </a:r>
            <a:r>
              <a:rPr lang="en-US" sz="4400" b="1" cap="all" dirty="0">
                <a:solidFill>
                  <a:srgbClr val="FF0000"/>
                </a:solidFill>
                <a:latin typeface="Arial"/>
                <a:cs typeface="Arial"/>
              </a:rPr>
              <a:t> 5: </a:t>
            </a:r>
            <a:br>
              <a:rPr lang="en-US" sz="4400" b="1" cap="all" dirty="0">
                <a:solidFill>
                  <a:srgbClr val="FF0000"/>
                </a:solidFill>
                <a:latin typeface="Arial"/>
                <a:cs typeface="Arial"/>
              </a:rPr>
            </a:br>
            <a:r>
              <a:rPr lang="en-US" sz="4400" b="1" cap="all" dirty="0">
                <a:solidFill>
                  <a:srgbClr val="FF0000"/>
                </a:solidFill>
                <a:latin typeface="Arial"/>
                <a:cs typeface="Arial"/>
              </a:rPr>
              <a:t>KỸ </a:t>
            </a:r>
            <a:r>
              <a:rPr lang="en-US" sz="4400" b="1" cap="all" dirty="0" err="1">
                <a:solidFill>
                  <a:srgbClr val="FF0000"/>
                </a:solidFill>
                <a:latin typeface="Arial"/>
                <a:cs typeface="Arial"/>
              </a:rPr>
              <a:t>thuật</a:t>
            </a:r>
            <a:r>
              <a:rPr lang="en-US" sz="4400" b="1" cap="all" dirty="0">
                <a:solidFill>
                  <a:srgbClr val="FF0000"/>
                </a:solidFill>
                <a:latin typeface="Arial"/>
                <a:cs typeface="Arial"/>
              </a:rPr>
              <a:t> </a:t>
            </a:r>
            <a:r>
              <a:rPr lang="en-US" sz="4400" dirty="0">
                <a:solidFill>
                  <a:srgbClr val="FF0000"/>
                </a:solidFill>
                <a:latin typeface="Arial"/>
                <a:cs typeface="Arial"/>
              </a:rPr>
              <a:t>GHÉP KÊNH</a:t>
            </a:r>
            <a:endParaRPr lang="en-US" sz="4400" b="1" dirty="0">
              <a:solidFill>
                <a:srgbClr val="3200C0"/>
              </a:solidFill>
              <a:latin typeface="Arial"/>
              <a:cs typeface="Arial"/>
            </a:endParaRPr>
          </a:p>
        </p:txBody>
      </p:sp>
      <p:sp>
        <p:nvSpPr>
          <p:cNvPr id="4" name="Slide Number Placeholder 3"/>
          <p:cNvSpPr>
            <a:spLocks noGrp="1"/>
          </p:cNvSpPr>
          <p:nvPr>
            <p:ph type="sldNum" sz="quarter" idx="12"/>
          </p:nvPr>
        </p:nvSpPr>
        <p:spPr>
          <a:xfrm>
            <a:off x="0" y="6248400"/>
            <a:ext cx="838200" cy="381000"/>
          </a:xfrm>
        </p:spPr>
        <p:txBody>
          <a:bodyPr/>
          <a:lstStyle/>
          <a:p>
            <a:fld id="{CDD95983-6AA3-4F6B-98EA-7953A4D4C3D1}" type="slidenum">
              <a:rPr lang="en-US" smtClean="0"/>
              <a:pPr/>
              <a:t>1</a:t>
            </a:fld>
            <a:endParaRPr lang="en-US" dirty="0"/>
          </a:p>
        </p:txBody>
      </p:sp>
    </p:spTree>
    <p:extLst>
      <p:ext uri="{BB962C8B-B14F-4D97-AF65-F5344CB8AC3E}">
        <p14:creationId xmlns:p14="http://schemas.microsoft.com/office/powerpoint/2010/main" val="199551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a:xfrm>
            <a:off x="381000" y="152400"/>
            <a:ext cx="8385175" cy="685800"/>
          </a:xfrm>
        </p:spPr>
        <p:txBody>
          <a:bodyPr>
            <a:normAutofit/>
          </a:bodyPr>
          <a:lstStyle/>
          <a:p>
            <a:pPr eaLnBrk="1" hangingPunct="1">
              <a:defRPr/>
            </a:pPr>
            <a:r>
              <a:rPr lang="en-US" sz="3200" b="1" dirty="0" err="1">
                <a:solidFill>
                  <a:schemeClr val="tx1"/>
                </a:solidFill>
                <a:effectLst>
                  <a:outerShdw blurRad="38100" dist="38100" dir="2700000" algn="tl">
                    <a:srgbClr val="DDDDDD"/>
                  </a:outerShdw>
                </a:effectLst>
                <a:latin typeface="Arial" charset="0"/>
                <a:cs typeface="+mj-cs"/>
              </a:rPr>
              <a:t>Ví</a:t>
            </a:r>
            <a:r>
              <a:rPr lang="en-US" sz="3200" b="1" dirty="0">
                <a:solidFill>
                  <a:schemeClr val="tx1"/>
                </a:solidFill>
                <a:effectLst>
                  <a:outerShdw blurRad="38100" dist="38100" dir="2700000" algn="tl">
                    <a:srgbClr val="DDDDDD"/>
                  </a:outerShdw>
                </a:effectLst>
                <a:latin typeface="Arial" charset="0"/>
                <a:cs typeface="+mj-cs"/>
              </a:rPr>
              <a:t> </a:t>
            </a:r>
            <a:r>
              <a:rPr lang="en-US" sz="3200" b="1" dirty="0" err="1">
                <a:solidFill>
                  <a:schemeClr val="tx1"/>
                </a:solidFill>
                <a:effectLst>
                  <a:outerShdw blurRad="38100" dist="38100" dir="2700000" algn="tl">
                    <a:srgbClr val="DDDDDD"/>
                  </a:outerShdw>
                </a:effectLst>
                <a:latin typeface="Arial" charset="0"/>
                <a:cs typeface="+mj-cs"/>
              </a:rPr>
              <a:t>dụ</a:t>
            </a:r>
            <a:r>
              <a:rPr lang="en-US" sz="3200" b="1" dirty="0">
                <a:solidFill>
                  <a:schemeClr val="tx1"/>
                </a:solidFill>
                <a:effectLst>
                  <a:outerShdw blurRad="38100" dist="38100" dir="2700000" algn="tl">
                    <a:srgbClr val="DDDDDD"/>
                  </a:outerShdw>
                </a:effectLst>
                <a:latin typeface="Arial" charset="0"/>
                <a:cs typeface="+mj-cs"/>
              </a:rPr>
              <a:t> 1 – TDM </a:t>
            </a:r>
            <a:r>
              <a:rPr lang="en-US" sz="3200" b="1" dirty="0" err="1">
                <a:solidFill>
                  <a:schemeClr val="tx1"/>
                </a:solidFill>
                <a:effectLst>
                  <a:outerShdw blurRad="38100" dist="38100" dir="2700000" algn="tl">
                    <a:srgbClr val="DDDDDD"/>
                  </a:outerShdw>
                </a:effectLst>
                <a:latin typeface="Arial" charset="0"/>
                <a:cs typeface="+mj-cs"/>
              </a:rPr>
              <a:t>đồng</a:t>
            </a:r>
            <a:r>
              <a:rPr lang="en-US" sz="3200" b="1" dirty="0">
                <a:solidFill>
                  <a:schemeClr val="tx1"/>
                </a:solidFill>
                <a:effectLst>
                  <a:outerShdw blurRad="38100" dist="38100" dir="2700000" algn="tl">
                    <a:srgbClr val="DDDDDD"/>
                  </a:outerShdw>
                </a:effectLst>
                <a:latin typeface="Arial" charset="0"/>
                <a:cs typeface="+mj-cs"/>
              </a:rPr>
              <a:t> </a:t>
            </a:r>
            <a:r>
              <a:rPr lang="en-US" sz="3200" b="1" dirty="0" err="1">
                <a:solidFill>
                  <a:schemeClr val="tx1"/>
                </a:solidFill>
                <a:effectLst>
                  <a:outerShdw blurRad="38100" dist="38100" dir="2700000" algn="tl">
                    <a:srgbClr val="DDDDDD"/>
                  </a:outerShdw>
                </a:effectLst>
                <a:latin typeface="Arial" charset="0"/>
                <a:cs typeface="+mj-cs"/>
              </a:rPr>
              <a:t>bộ</a:t>
            </a:r>
            <a:endParaRPr lang="en-US" sz="3200" b="1" dirty="0">
              <a:solidFill>
                <a:schemeClr val="tx1"/>
              </a:solidFill>
              <a:effectLst>
                <a:outerShdw blurRad="38100" dist="38100" dir="2700000" algn="tl">
                  <a:srgbClr val="DDDDDD"/>
                </a:outerShdw>
              </a:effectLst>
              <a:latin typeface="Arial" charset="0"/>
              <a:cs typeface="+mj-cs"/>
            </a:endParaRPr>
          </a:p>
        </p:txBody>
      </p:sp>
      <p:sp>
        <p:nvSpPr>
          <p:cNvPr id="5632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3" name="Rectangle 4"/>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4"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5" name="Rectangle 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8"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9"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1" name="Rectangle 12"/>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3" name="Rectangle 14"/>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4" name="Rectangle 15"/>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6" name="Rectangle 17"/>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7" name="Rectangle 18"/>
          <p:cNvSpPr>
            <a:spLocks noChangeArrowheads="1"/>
          </p:cNvSpPr>
          <p:nvPr/>
        </p:nvSpPr>
        <p:spPr bwMode="auto">
          <a:xfrm>
            <a:off x="0" y="31289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8"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9" name="Rectangle 20"/>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0" name="Rectangle 21"/>
          <p:cNvSpPr>
            <a:spLocks noChangeArrowheads="1"/>
          </p:cNvSpPr>
          <p:nvPr/>
        </p:nvSpPr>
        <p:spPr bwMode="auto">
          <a:xfrm>
            <a:off x="0" y="32718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1" name="Rectangle 22"/>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2" name="Rectangle 23"/>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28" name="Rectangle 3"/>
          <p:cNvSpPr>
            <a:spLocks noGrp="1" noRot="1" noChangeArrowheads="1"/>
          </p:cNvSpPr>
          <p:nvPr>
            <p:ph type="body" idx="4294967295"/>
          </p:nvPr>
        </p:nvSpPr>
        <p:spPr>
          <a:xfrm>
            <a:off x="76200" y="1219201"/>
            <a:ext cx="9067800" cy="3047999"/>
          </a:xfrm>
        </p:spPr>
        <p:txBody>
          <a:bodyPr>
            <a:normAutofit/>
          </a:bodyPr>
          <a:lstStyle/>
          <a:p>
            <a:pPr eaLnBrk="1" hangingPunct="1">
              <a:lnSpc>
                <a:spcPct val="150000"/>
              </a:lnSpc>
            </a:pPr>
            <a:r>
              <a:rPr lang="en-US" sz="2200" dirty="0" err="1">
                <a:solidFill>
                  <a:srgbClr val="000066"/>
                </a:solidFill>
                <a:latin typeface="Arial"/>
                <a:cs typeface="Arial"/>
              </a:rPr>
              <a:t>Ghép</a:t>
            </a:r>
            <a:r>
              <a:rPr lang="en-US" sz="2200" dirty="0">
                <a:solidFill>
                  <a:srgbClr val="000066"/>
                </a:solidFill>
                <a:latin typeface="Arial"/>
                <a:cs typeface="Arial"/>
              </a:rPr>
              <a:t> 4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nhánh</a:t>
            </a:r>
            <a:r>
              <a:rPr lang="en-US" sz="2200" dirty="0">
                <a:solidFill>
                  <a:srgbClr val="000066"/>
                </a:solidFill>
                <a:latin typeface="Arial"/>
                <a:cs typeface="Arial"/>
              </a:rPr>
              <a:t> </a:t>
            </a:r>
            <a:r>
              <a:rPr lang="en-US" sz="2200" dirty="0" err="1">
                <a:solidFill>
                  <a:srgbClr val="000066"/>
                </a:solidFill>
                <a:latin typeface="Arial"/>
                <a:cs typeface="Arial"/>
              </a:rPr>
              <a:t>số</a:t>
            </a:r>
            <a:r>
              <a:rPr lang="en-US" sz="2200" dirty="0">
                <a:solidFill>
                  <a:srgbClr val="000066"/>
                </a:solidFill>
                <a:latin typeface="Arial"/>
                <a:cs typeface="Arial"/>
              </a:rPr>
              <a:t>:</a:t>
            </a:r>
          </a:p>
          <a:p>
            <a:pPr eaLnBrk="1" hangingPunct="1">
              <a:lnSpc>
                <a:spcPct val="150000"/>
              </a:lnSpc>
              <a:buFont typeface="Wingdings" pitchFamily="2" charset="2"/>
              <a:buChar char="Ø"/>
            </a:pPr>
            <a:r>
              <a:rPr lang="en-US" sz="2200" dirty="0">
                <a:solidFill>
                  <a:srgbClr val="000066"/>
                </a:solidFill>
                <a:latin typeface="Arial"/>
                <a:cs typeface="Arial"/>
              </a:rPr>
              <a:t>Chia </a:t>
            </a:r>
            <a:r>
              <a:rPr lang="en-US" sz="2200" dirty="0" err="1">
                <a:solidFill>
                  <a:srgbClr val="000066"/>
                </a:solidFill>
                <a:latin typeface="Arial"/>
                <a:cs typeface="Arial"/>
              </a:rPr>
              <a:t>thời</a:t>
            </a:r>
            <a:r>
              <a:rPr lang="en-US" sz="2200" dirty="0">
                <a:solidFill>
                  <a:srgbClr val="000066"/>
                </a:solidFill>
                <a:latin typeface="Arial"/>
                <a:cs typeface="Arial"/>
              </a:rPr>
              <a:t> </a:t>
            </a:r>
            <a:r>
              <a:rPr lang="en-US" sz="2200" dirty="0" err="1">
                <a:solidFill>
                  <a:srgbClr val="000066"/>
                </a:solidFill>
                <a:latin typeface="Arial"/>
                <a:cs typeface="Arial"/>
              </a:rPr>
              <a:t>gian</a:t>
            </a:r>
            <a:r>
              <a:rPr lang="en-US" sz="2200" dirty="0">
                <a:solidFill>
                  <a:srgbClr val="000066"/>
                </a:solidFill>
                <a:latin typeface="Arial"/>
                <a:cs typeface="Arial"/>
              </a:rPr>
              <a:t> </a:t>
            </a:r>
            <a:r>
              <a:rPr lang="en-US" sz="2200" dirty="0" err="1">
                <a:solidFill>
                  <a:srgbClr val="000066"/>
                </a:solidFill>
                <a:latin typeface="Arial"/>
                <a:cs typeface="Arial"/>
              </a:rPr>
              <a:t>thành</a:t>
            </a:r>
            <a:r>
              <a:rPr lang="en-US" sz="2200" dirty="0">
                <a:solidFill>
                  <a:srgbClr val="000066"/>
                </a:solidFill>
                <a:latin typeface="Arial"/>
                <a:cs typeface="Arial"/>
              </a:rPr>
              <a:t> </a:t>
            </a:r>
            <a:r>
              <a:rPr lang="en-US" sz="2200" dirty="0" err="1">
                <a:solidFill>
                  <a:srgbClr val="000066"/>
                </a:solidFill>
                <a:latin typeface="Arial"/>
                <a:cs typeface="Arial"/>
              </a:rPr>
              <a:t>các</a:t>
            </a:r>
            <a:r>
              <a:rPr lang="en-US" sz="2200" dirty="0">
                <a:solidFill>
                  <a:srgbClr val="000066"/>
                </a:solidFill>
                <a:latin typeface="Arial"/>
                <a:cs typeface="Arial"/>
              </a:rPr>
              <a:t> </a:t>
            </a:r>
            <a:r>
              <a:rPr lang="en-US" sz="2200" dirty="0" err="1">
                <a:solidFill>
                  <a:srgbClr val="000066"/>
                </a:solidFill>
                <a:latin typeface="Arial"/>
                <a:cs typeface="Arial"/>
              </a:rPr>
              <a:t>khe</a:t>
            </a:r>
            <a:r>
              <a:rPr lang="en-US" sz="2200" dirty="0">
                <a:solidFill>
                  <a:srgbClr val="000066"/>
                </a:solidFill>
                <a:latin typeface="Arial"/>
                <a:cs typeface="Arial"/>
              </a:rPr>
              <a:t> </a:t>
            </a:r>
            <a:r>
              <a:rPr lang="en-US" sz="2200" dirty="0" err="1">
                <a:solidFill>
                  <a:srgbClr val="000066"/>
                </a:solidFill>
                <a:latin typeface="Arial"/>
                <a:cs typeface="Arial"/>
              </a:rPr>
              <a:t>thời</a:t>
            </a:r>
            <a:r>
              <a:rPr lang="en-US" sz="2200" dirty="0">
                <a:solidFill>
                  <a:srgbClr val="000066"/>
                </a:solidFill>
                <a:latin typeface="Arial"/>
                <a:cs typeface="Arial"/>
              </a:rPr>
              <a:t> </a:t>
            </a:r>
            <a:r>
              <a:rPr lang="en-US" sz="2200" dirty="0" err="1">
                <a:solidFill>
                  <a:srgbClr val="000066"/>
                </a:solidFill>
                <a:latin typeface="Arial"/>
                <a:cs typeface="Arial"/>
              </a:rPr>
              <a:t>gian</a:t>
            </a:r>
            <a:r>
              <a:rPr lang="en-US" sz="2200" dirty="0">
                <a:solidFill>
                  <a:srgbClr val="000066"/>
                </a:solidFill>
                <a:latin typeface="Arial"/>
                <a:cs typeface="Arial"/>
              </a:rPr>
              <a:t> </a:t>
            </a:r>
            <a:r>
              <a:rPr lang="en-US" sz="2200" dirty="0" err="1">
                <a:solidFill>
                  <a:srgbClr val="000066"/>
                </a:solidFill>
                <a:latin typeface="Arial"/>
                <a:cs typeface="Arial"/>
              </a:rPr>
              <a:t>khác</a:t>
            </a:r>
            <a:r>
              <a:rPr lang="en-US" sz="2200" dirty="0">
                <a:solidFill>
                  <a:srgbClr val="000066"/>
                </a:solidFill>
                <a:latin typeface="Arial"/>
                <a:cs typeface="Arial"/>
              </a:rPr>
              <a:t> </a:t>
            </a:r>
            <a:r>
              <a:rPr lang="en-US" sz="2200" dirty="0" err="1">
                <a:solidFill>
                  <a:srgbClr val="000066"/>
                </a:solidFill>
                <a:latin typeface="Arial"/>
                <a:cs typeface="Arial"/>
              </a:rPr>
              <a:t>nhau</a:t>
            </a:r>
            <a:endParaRPr lang="en-US" sz="2200" dirty="0">
              <a:solidFill>
                <a:srgbClr val="000066"/>
              </a:solidFill>
              <a:latin typeface="Arial"/>
              <a:cs typeface="Arial"/>
            </a:endParaRPr>
          </a:p>
          <a:p>
            <a:pPr eaLnBrk="1" hangingPunct="1">
              <a:lnSpc>
                <a:spcPct val="150000"/>
              </a:lnSpc>
              <a:buFont typeface="Wingdings" pitchFamily="2" charset="2"/>
              <a:buChar char="Ø"/>
            </a:pPr>
            <a:r>
              <a:rPr lang="en-US" sz="2200" dirty="0" err="1">
                <a:solidFill>
                  <a:srgbClr val="000066"/>
                </a:solidFill>
                <a:latin typeface="Arial"/>
                <a:cs typeface="Arial"/>
              </a:rPr>
              <a:t>Ấn</a:t>
            </a:r>
            <a:r>
              <a:rPr lang="en-US" sz="2200" dirty="0">
                <a:solidFill>
                  <a:srgbClr val="000066"/>
                </a:solidFill>
                <a:latin typeface="Arial"/>
                <a:cs typeface="Arial"/>
              </a:rPr>
              <a:t> </a:t>
            </a:r>
            <a:r>
              <a:rPr lang="en-US" sz="2200" dirty="0" err="1">
                <a:solidFill>
                  <a:srgbClr val="000066"/>
                </a:solidFill>
                <a:latin typeface="Arial"/>
                <a:cs typeface="Arial"/>
              </a:rPr>
              <a:t>định</a:t>
            </a:r>
            <a:r>
              <a:rPr lang="en-US" sz="2200" dirty="0">
                <a:solidFill>
                  <a:srgbClr val="000066"/>
                </a:solidFill>
                <a:latin typeface="Arial"/>
                <a:cs typeface="Arial"/>
              </a:rPr>
              <a:t> </a:t>
            </a:r>
            <a:r>
              <a:rPr lang="en-US" sz="2200" dirty="0" err="1">
                <a:solidFill>
                  <a:srgbClr val="000066"/>
                </a:solidFill>
                <a:latin typeface="Arial"/>
                <a:cs typeface="Arial"/>
              </a:rPr>
              <a:t>một</a:t>
            </a:r>
            <a:r>
              <a:rPr lang="en-US" sz="2200" dirty="0">
                <a:solidFill>
                  <a:srgbClr val="000066"/>
                </a:solidFill>
                <a:latin typeface="Arial"/>
                <a:cs typeface="Arial"/>
              </a:rPr>
              <a:t> </a:t>
            </a:r>
            <a:r>
              <a:rPr lang="en-US" sz="2200" dirty="0" err="1">
                <a:solidFill>
                  <a:srgbClr val="000066"/>
                </a:solidFill>
                <a:latin typeface="Arial"/>
                <a:cs typeface="Arial"/>
              </a:rPr>
              <a:t>khe</a:t>
            </a:r>
            <a:r>
              <a:rPr lang="en-US" sz="2200" dirty="0">
                <a:solidFill>
                  <a:srgbClr val="000066"/>
                </a:solidFill>
                <a:latin typeface="Arial"/>
                <a:cs typeface="Arial"/>
              </a:rPr>
              <a:t> </a:t>
            </a:r>
            <a:r>
              <a:rPr lang="en-US" sz="2200" dirty="0" err="1">
                <a:solidFill>
                  <a:srgbClr val="000066"/>
                </a:solidFill>
                <a:latin typeface="Arial"/>
                <a:cs typeface="Arial"/>
              </a:rPr>
              <a:t>thời</a:t>
            </a:r>
            <a:r>
              <a:rPr lang="en-US" sz="2200" dirty="0">
                <a:solidFill>
                  <a:srgbClr val="000066"/>
                </a:solidFill>
                <a:latin typeface="Arial"/>
                <a:cs typeface="Arial"/>
              </a:rPr>
              <a:t> </a:t>
            </a:r>
            <a:r>
              <a:rPr lang="en-US" sz="2200" dirty="0" err="1">
                <a:solidFill>
                  <a:srgbClr val="000066"/>
                </a:solidFill>
                <a:latin typeface="Arial"/>
                <a:cs typeface="Arial"/>
              </a:rPr>
              <a:t>gian</a:t>
            </a:r>
            <a:r>
              <a:rPr lang="en-US" sz="2200" dirty="0">
                <a:solidFill>
                  <a:srgbClr val="000066"/>
                </a:solidFill>
                <a:latin typeface="Arial"/>
                <a:cs typeface="Arial"/>
              </a:rPr>
              <a:t> </a:t>
            </a:r>
            <a:r>
              <a:rPr lang="en-US" sz="2200" dirty="0" err="1">
                <a:solidFill>
                  <a:srgbClr val="000066"/>
                </a:solidFill>
                <a:latin typeface="Arial"/>
                <a:cs typeface="Arial"/>
              </a:rPr>
              <a:t>cho</a:t>
            </a:r>
            <a:r>
              <a:rPr lang="en-US" sz="2200" dirty="0">
                <a:solidFill>
                  <a:srgbClr val="000066"/>
                </a:solidFill>
                <a:latin typeface="Arial"/>
                <a:cs typeface="Arial"/>
              </a:rPr>
              <a:t> </a:t>
            </a:r>
            <a:r>
              <a:rPr lang="en-US" sz="2200" dirty="0" err="1">
                <a:solidFill>
                  <a:srgbClr val="000066"/>
                </a:solidFill>
                <a:latin typeface="Arial"/>
                <a:cs typeface="Arial"/>
              </a:rPr>
              <a:t>mỗi</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nhánh</a:t>
            </a:r>
            <a:r>
              <a:rPr lang="en-US" sz="2200" dirty="0">
                <a:solidFill>
                  <a:srgbClr val="000066"/>
                </a:solidFill>
                <a:latin typeface="Arial"/>
                <a:cs typeface="Arial"/>
              </a:rPr>
              <a:t> </a:t>
            </a:r>
            <a:r>
              <a:rPr lang="en-US" sz="2200" dirty="0" err="1">
                <a:solidFill>
                  <a:srgbClr val="000066"/>
                </a:solidFill>
                <a:latin typeface="Arial"/>
                <a:cs typeface="Arial"/>
              </a:rPr>
              <a:t>khác</a:t>
            </a:r>
            <a:r>
              <a:rPr lang="en-US" sz="2200" dirty="0">
                <a:solidFill>
                  <a:srgbClr val="000066"/>
                </a:solidFill>
                <a:latin typeface="Arial"/>
                <a:cs typeface="Arial"/>
              </a:rPr>
              <a:t> </a:t>
            </a:r>
            <a:r>
              <a:rPr lang="en-US" sz="2200" dirty="0" err="1">
                <a:solidFill>
                  <a:srgbClr val="000066"/>
                </a:solidFill>
                <a:latin typeface="Arial"/>
                <a:cs typeface="Arial"/>
              </a:rPr>
              <a:t>nhau</a:t>
            </a:r>
            <a:r>
              <a:rPr lang="en-US" sz="2200" dirty="0">
                <a:solidFill>
                  <a:srgbClr val="000066"/>
                </a:solidFill>
                <a:latin typeface="Arial"/>
                <a:cs typeface="Arial"/>
              </a:rPr>
              <a:t> </a:t>
            </a:r>
            <a:r>
              <a:rPr lang="en-US" sz="2200" dirty="0" err="1">
                <a:solidFill>
                  <a:srgbClr val="000066"/>
                </a:solidFill>
                <a:latin typeface="Arial"/>
                <a:cs typeface="Arial"/>
              </a:rPr>
              <a:t>theo</a:t>
            </a:r>
            <a:r>
              <a:rPr lang="en-US" sz="2200" dirty="0">
                <a:solidFill>
                  <a:srgbClr val="000066"/>
                </a:solidFill>
                <a:latin typeface="Arial"/>
                <a:cs typeface="Arial"/>
              </a:rPr>
              <a:t> </a:t>
            </a:r>
            <a:r>
              <a:rPr lang="en-US" sz="2200" dirty="0" err="1">
                <a:solidFill>
                  <a:srgbClr val="000066"/>
                </a:solidFill>
                <a:latin typeface="Arial"/>
                <a:cs typeface="Arial"/>
              </a:rPr>
              <a:t>kiểu</a:t>
            </a:r>
            <a:r>
              <a:rPr lang="en-US" sz="2200" dirty="0">
                <a:solidFill>
                  <a:srgbClr val="000066"/>
                </a:solidFill>
                <a:latin typeface="Arial"/>
                <a:cs typeface="Arial"/>
              </a:rPr>
              <a:t> </a:t>
            </a:r>
            <a:r>
              <a:rPr lang="en-US" sz="2200" dirty="0" err="1">
                <a:solidFill>
                  <a:srgbClr val="000066"/>
                </a:solidFill>
                <a:latin typeface="Arial"/>
                <a:cs typeface="Arial"/>
              </a:rPr>
              <a:t>xoay</a:t>
            </a:r>
            <a:r>
              <a:rPr lang="en-US" sz="2200" dirty="0">
                <a:solidFill>
                  <a:srgbClr val="000066"/>
                </a:solidFill>
                <a:latin typeface="Arial"/>
                <a:cs typeface="Arial"/>
              </a:rPr>
              <a:t> </a:t>
            </a:r>
            <a:r>
              <a:rPr lang="en-US" sz="2200" dirty="0" err="1">
                <a:solidFill>
                  <a:srgbClr val="000066"/>
                </a:solidFill>
                <a:latin typeface="Arial"/>
                <a:cs typeface="Arial"/>
              </a:rPr>
              <a:t>vòng</a:t>
            </a:r>
            <a:endParaRPr lang="en-US" sz="2200" dirty="0">
              <a:solidFill>
                <a:srgbClr val="000066"/>
              </a:solidFill>
              <a:latin typeface="Arial"/>
              <a:cs typeface="Arial"/>
            </a:endParaRPr>
          </a:p>
          <a:p>
            <a:pPr eaLnBrk="1" hangingPunct="1">
              <a:lnSpc>
                <a:spcPct val="150000"/>
              </a:lnSpc>
              <a:buFont typeface="Wingdings" pitchFamily="2" charset="2"/>
              <a:buChar char="Ø"/>
            </a:pPr>
            <a:r>
              <a:rPr lang="en-US" sz="2200" dirty="0" err="1">
                <a:solidFill>
                  <a:srgbClr val="000066"/>
                </a:solidFill>
                <a:latin typeface="Arial"/>
                <a:cs typeface="Arial"/>
              </a:rPr>
              <a:t>Nhánh</a:t>
            </a:r>
            <a:r>
              <a:rPr lang="en-US" sz="2200" dirty="0">
                <a:solidFill>
                  <a:srgbClr val="000066"/>
                </a:solidFill>
                <a:latin typeface="Arial"/>
                <a:cs typeface="Arial"/>
              </a:rPr>
              <a:t> </a:t>
            </a:r>
            <a:r>
              <a:rPr lang="en-US" sz="2200" dirty="0" err="1">
                <a:solidFill>
                  <a:srgbClr val="000066"/>
                </a:solidFill>
                <a:latin typeface="Arial"/>
                <a:cs typeface="Arial"/>
              </a:rPr>
              <a:t>nào</a:t>
            </a:r>
            <a:r>
              <a:rPr lang="en-US" sz="2200" dirty="0">
                <a:solidFill>
                  <a:srgbClr val="000066"/>
                </a:solidFill>
                <a:latin typeface="Arial"/>
                <a:cs typeface="Arial"/>
              </a:rPr>
              <a:t> </a:t>
            </a:r>
            <a:r>
              <a:rPr lang="en-US" sz="2200" dirty="0" err="1">
                <a:solidFill>
                  <a:srgbClr val="000066"/>
                </a:solidFill>
                <a:latin typeface="Arial"/>
                <a:cs typeface="Arial"/>
              </a:rPr>
              <a:t>không</a:t>
            </a:r>
            <a:r>
              <a:rPr lang="en-US" sz="2200" dirty="0">
                <a:solidFill>
                  <a:srgbClr val="000066"/>
                </a:solidFill>
                <a:latin typeface="Arial"/>
                <a:cs typeface="Arial"/>
              </a:rPr>
              <a:t> </a:t>
            </a:r>
            <a:r>
              <a:rPr lang="en-US" sz="2200" dirty="0" err="1">
                <a:solidFill>
                  <a:srgbClr val="000066"/>
                </a:solidFill>
                <a:latin typeface="Arial"/>
                <a:cs typeface="Arial"/>
              </a:rPr>
              <a:t>có</a:t>
            </a:r>
            <a:r>
              <a:rPr lang="en-US" sz="2200" dirty="0">
                <a:solidFill>
                  <a:srgbClr val="000066"/>
                </a:solidFill>
                <a:latin typeface="Arial"/>
                <a:cs typeface="Arial"/>
              </a:rPr>
              <a:t> </a:t>
            </a:r>
            <a:r>
              <a:rPr lang="en-US" sz="2200" dirty="0" err="1">
                <a:solidFill>
                  <a:srgbClr val="000066"/>
                </a:solidFill>
                <a:latin typeface="Arial"/>
                <a:cs typeface="Arial"/>
              </a:rPr>
              <a:t>dữ</a:t>
            </a:r>
            <a:r>
              <a:rPr lang="en-US" sz="2200" dirty="0">
                <a:solidFill>
                  <a:srgbClr val="000066"/>
                </a:solidFill>
                <a:latin typeface="Arial"/>
                <a:cs typeface="Arial"/>
              </a:rPr>
              <a:t> </a:t>
            </a:r>
            <a:r>
              <a:rPr lang="en-US" sz="2200" dirty="0" err="1">
                <a:solidFill>
                  <a:srgbClr val="000066"/>
                </a:solidFill>
                <a:latin typeface="Arial"/>
                <a:cs typeface="Arial"/>
              </a:rPr>
              <a:t>liệu</a:t>
            </a:r>
            <a:r>
              <a:rPr lang="en-US" sz="2200" dirty="0">
                <a:solidFill>
                  <a:srgbClr val="000066"/>
                </a:solidFill>
                <a:latin typeface="Arial"/>
                <a:cs typeface="Arial"/>
              </a:rPr>
              <a:t> </a:t>
            </a:r>
            <a:r>
              <a:rPr lang="en-US" sz="2200" dirty="0" err="1">
                <a:solidFill>
                  <a:srgbClr val="000066"/>
                </a:solidFill>
                <a:latin typeface="Arial"/>
                <a:cs typeface="Arial"/>
              </a:rPr>
              <a:t>thì</a:t>
            </a:r>
            <a:r>
              <a:rPr lang="en-US" sz="2200" dirty="0">
                <a:solidFill>
                  <a:srgbClr val="000066"/>
                </a:solidFill>
                <a:latin typeface="Arial"/>
                <a:cs typeface="Arial"/>
              </a:rPr>
              <a:t> </a:t>
            </a:r>
            <a:r>
              <a:rPr lang="en-US" sz="2200" dirty="0" err="1">
                <a:solidFill>
                  <a:srgbClr val="000066"/>
                </a:solidFill>
                <a:latin typeface="Arial"/>
                <a:cs typeface="Arial"/>
              </a:rPr>
              <a:t>khe</a:t>
            </a:r>
            <a:r>
              <a:rPr lang="en-US" sz="2200" dirty="0">
                <a:solidFill>
                  <a:srgbClr val="000066"/>
                </a:solidFill>
                <a:latin typeface="Arial"/>
                <a:cs typeface="Arial"/>
              </a:rPr>
              <a:t> </a:t>
            </a:r>
            <a:r>
              <a:rPr lang="en-US" sz="2200" dirty="0" err="1">
                <a:solidFill>
                  <a:srgbClr val="000066"/>
                </a:solidFill>
                <a:latin typeface="Arial"/>
                <a:cs typeface="Arial"/>
              </a:rPr>
              <a:t>tương</a:t>
            </a:r>
            <a:r>
              <a:rPr lang="en-US" sz="2200" dirty="0">
                <a:solidFill>
                  <a:srgbClr val="000066"/>
                </a:solidFill>
                <a:latin typeface="Arial"/>
                <a:cs typeface="Arial"/>
              </a:rPr>
              <a:t> </a:t>
            </a:r>
            <a:r>
              <a:rPr lang="en-US" sz="2200" dirty="0" err="1">
                <a:solidFill>
                  <a:srgbClr val="000066"/>
                </a:solidFill>
                <a:latin typeface="Arial"/>
                <a:cs typeface="Arial"/>
              </a:rPr>
              <a:t>ứng</a:t>
            </a:r>
            <a:r>
              <a:rPr lang="en-US" sz="2200" dirty="0">
                <a:solidFill>
                  <a:srgbClr val="000066"/>
                </a:solidFill>
                <a:latin typeface="Arial"/>
                <a:cs typeface="Arial"/>
              </a:rPr>
              <a:t> </a:t>
            </a:r>
            <a:r>
              <a:rPr lang="en-US" sz="2200" dirty="0" err="1">
                <a:solidFill>
                  <a:srgbClr val="000066"/>
                </a:solidFill>
                <a:latin typeface="Arial"/>
                <a:cs typeface="Arial"/>
              </a:rPr>
              <a:t>trống</a:t>
            </a:r>
            <a:r>
              <a:rPr lang="en-US" sz="2200" dirty="0">
                <a:solidFill>
                  <a:srgbClr val="000066"/>
                </a:solidFill>
                <a:latin typeface="Arial"/>
                <a:cs typeface="Arial"/>
              </a:rPr>
              <a:t> </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phí</a:t>
            </a:r>
            <a:endParaRPr lang="en-US" sz="2200" dirty="0">
              <a:solidFill>
                <a:srgbClr val="000066"/>
              </a:solidFill>
              <a:latin typeface="Arial"/>
              <a:cs typeface="Arial"/>
            </a:endParaRPr>
          </a:p>
        </p:txBody>
      </p:sp>
      <p:pic>
        <p:nvPicPr>
          <p:cNvPr id="27" name="Picture 65" descr="Hình:Mux color.png">
            <a:hlinkClick r:id="rId3"/>
            <a:extLst>
              <a:ext uri="{FF2B5EF4-FFF2-40B4-BE49-F238E27FC236}">
                <a16:creationId xmlns:a16="http://schemas.microsoft.com/office/drawing/2014/main" id="{33597A8C-56B7-3D44-85B1-F5C078200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33861"/>
            <a:ext cx="9144000" cy="2624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17AEBD11-94B9-8041-9113-874843FF67E4}"/>
              </a:ext>
            </a:extLst>
          </p:cNvPr>
          <p:cNvSpPr txBox="1"/>
          <p:nvPr/>
        </p:nvSpPr>
        <p:spPr>
          <a:xfrm>
            <a:off x="2743200" y="4970746"/>
            <a:ext cx="1066800" cy="369332"/>
          </a:xfrm>
          <a:prstGeom prst="rect">
            <a:avLst/>
          </a:prstGeom>
          <a:noFill/>
        </p:spPr>
        <p:txBody>
          <a:bodyPr wrap="square" rtlCol="0">
            <a:spAutoFit/>
          </a:bodyPr>
          <a:lstStyle/>
          <a:p>
            <a:r>
              <a:rPr lang="en-VN" dirty="0"/>
              <a:t>MUX</a:t>
            </a:r>
          </a:p>
        </p:txBody>
      </p:sp>
      <p:sp>
        <p:nvSpPr>
          <p:cNvPr id="29" name="TextBox 28">
            <a:extLst>
              <a:ext uri="{FF2B5EF4-FFF2-40B4-BE49-F238E27FC236}">
                <a16:creationId xmlns:a16="http://schemas.microsoft.com/office/drawing/2014/main" id="{ED9D7496-D628-C14B-80A8-269B3508D149}"/>
              </a:ext>
            </a:extLst>
          </p:cNvPr>
          <p:cNvSpPr txBox="1"/>
          <p:nvPr/>
        </p:nvSpPr>
        <p:spPr>
          <a:xfrm>
            <a:off x="6629400" y="5056464"/>
            <a:ext cx="1066800" cy="369332"/>
          </a:xfrm>
          <a:prstGeom prst="rect">
            <a:avLst/>
          </a:prstGeom>
          <a:noFill/>
        </p:spPr>
        <p:txBody>
          <a:bodyPr wrap="square" rtlCol="0">
            <a:spAutoFit/>
          </a:bodyPr>
          <a:lstStyle/>
          <a:p>
            <a:r>
              <a:rPr lang="en-VN" dirty="0"/>
              <a:t>DEMUX</a:t>
            </a:r>
          </a:p>
        </p:txBody>
      </p:sp>
    </p:spTree>
    <p:extLst>
      <p:ext uri="{BB962C8B-B14F-4D97-AF65-F5344CB8AC3E}">
        <p14:creationId xmlns:p14="http://schemas.microsoft.com/office/powerpoint/2010/main" val="287712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rrowheads="1"/>
          </p:cNvSpPr>
          <p:nvPr>
            <p:ph type="title"/>
          </p:nvPr>
        </p:nvSpPr>
        <p:spPr>
          <a:xfrm>
            <a:off x="381000" y="152400"/>
            <a:ext cx="8385175" cy="822325"/>
          </a:xfrm>
        </p:spPr>
        <p:txBody>
          <a:bodyPr>
            <a:normAutofit/>
          </a:bodyPr>
          <a:lstStyle/>
          <a:p>
            <a:pPr eaLnBrk="1" hangingPunct="1">
              <a:defRPr/>
            </a:pPr>
            <a:r>
              <a:rPr lang="en-US" sz="3200" dirty="0" err="1">
                <a:solidFill>
                  <a:srgbClr val="000000"/>
                </a:solidFill>
                <a:effectLst>
                  <a:outerShdw blurRad="38100" dist="38100" dir="2700000" algn="tl">
                    <a:srgbClr val="DDDDDD"/>
                  </a:outerShdw>
                </a:effectLst>
                <a:latin typeface="Arial" charset="0"/>
                <a:cs typeface="+mj-cs"/>
              </a:rPr>
              <a:t>Ví</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dụ</a:t>
            </a:r>
            <a:r>
              <a:rPr lang="en-US" sz="3200" dirty="0">
                <a:solidFill>
                  <a:srgbClr val="000000"/>
                </a:solidFill>
                <a:effectLst>
                  <a:outerShdw blurRad="38100" dist="38100" dir="2700000" algn="tl">
                    <a:srgbClr val="DDDDDD"/>
                  </a:outerShdw>
                </a:effectLst>
                <a:latin typeface="Arial" charset="0"/>
                <a:cs typeface="+mj-cs"/>
              </a:rPr>
              <a:t> 1 (</a:t>
            </a:r>
            <a:r>
              <a:rPr lang="en-US" sz="3200" dirty="0" err="1">
                <a:solidFill>
                  <a:srgbClr val="000000"/>
                </a:solidFill>
                <a:effectLst>
                  <a:outerShdw blurRad="38100" dist="38100" dir="2700000" algn="tl">
                    <a:srgbClr val="DDDDDD"/>
                  </a:outerShdw>
                </a:effectLst>
                <a:latin typeface="Arial" charset="0"/>
                <a:cs typeface="+mj-cs"/>
              </a:rPr>
              <a:t>tt</a:t>
            </a:r>
            <a:r>
              <a:rPr lang="en-US" sz="3200" dirty="0">
                <a:solidFill>
                  <a:srgbClr val="000000"/>
                </a:solidFill>
                <a:effectLst>
                  <a:outerShdw blurRad="38100" dist="38100" dir="2700000" algn="tl">
                    <a:srgbClr val="DDDDDD"/>
                  </a:outerShdw>
                </a:effectLst>
                <a:latin typeface="Arial" charset="0"/>
                <a:cs typeface="+mj-cs"/>
              </a:rPr>
              <a:t>)</a:t>
            </a:r>
            <a:endParaRPr lang="vi-VN" sz="3200" b="1" dirty="0">
              <a:solidFill>
                <a:srgbClr val="000000"/>
              </a:solidFill>
              <a:effectLst>
                <a:outerShdw blurRad="38100" dist="38100" dir="2700000" algn="tl">
                  <a:srgbClr val="DDDDDD"/>
                </a:outerShdw>
              </a:effectLst>
              <a:latin typeface="Arial" charset="0"/>
              <a:cs typeface="+mj-cs"/>
            </a:endParaRPr>
          </a:p>
        </p:txBody>
      </p:sp>
      <p:grpSp>
        <p:nvGrpSpPr>
          <p:cNvPr id="70658" name="Group 11"/>
          <p:cNvGrpSpPr>
            <a:grpSpLocks/>
          </p:cNvGrpSpPr>
          <p:nvPr/>
        </p:nvGrpSpPr>
        <p:grpSpPr bwMode="auto">
          <a:xfrm>
            <a:off x="1981200" y="1981200"/>
            <a:ext cx="5486400" cy="609600"/>
            <a:chOff x="1248" y="1344"/>
            <a:chExt cx="3456" cy="384"/>
          </a:xfrm>
        </p:grpSpPr>
        <p:sp>
          <p:nvSpPr>
            <p:cNvPr id="70712" name="Rectangle 3"/>
            <p:cNvSpPr>
              <a:spLocks noChangeArrowheads="1"/>
            </p:cNvSpPr>
            <p:nvPr/>
          </p:nvSpPr>
          <p:spPr bwMode="auto">
            <a:xfrm>
              <a:off x="1248"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0713" name="Rectangle 4"/>
            <p:cNvSpPr>
              <a:spLocks noChangeArrowheads="1"/>
            </p:cNvSpPr>
            <p:nvPr/>
          </p:nvSpPr>
          <p:spPr bwMode="auto">
            <a:xfrm>
              <a:off x="1680" y="1344"/>
              <a:ext cx="432" cy="384"/>
            </a:xfrm>
            <a:prstGeom prst="rect">
              <a:avLst/>
            </a:prstGeom>
            <a:solidFill>
              <a:srgbClr val="00B050"/>
            </a:solidFill>
            <a:ln w="28575">
              <a:solidFill>
                <a:srgbClr val="000066"/>
              </a:solidFill>
              <a:miter lim="800000"/>
              <a:headEnd/>
              <a:tailEnd/>
            </a:ln>
          </p:spPr>
          <p:txBody>
            <a:bodyPr wrap="none" anchor="ctr"/>
            <a:lstStyle/>
            <a:p>
              <a:pPr algn="ctr"/>
              <a:r>
                <a:rPr lang="en-US" sz="2400" b="1" dirty="0">
                  <a:solidFill>
                    <a:srgbClr val="FFFFFF"/>
                  </a:solidFill>
                </a:rPr>
                <a:t>2</a:t>
              </a:r>
              <a:endParaRPr lang="vi-VN" sz="2400" b="1" dirty="0">
                <a:solidFill>
                  <a:srgbClr val="FFFFFF"/>
                </a:solidFill>
              </a:endParaRPr>
            </a:p>
          </p:txBody>
        </p:sp>
        <p:sp>
          <p:nvSpPr>
            <p:cNvPr id="70714" name="Rectangle 5"/>
            <p:cNvSpPr>
              <a:spLocks noChangeArrowheads="1"/>
            </p:cNvSpPr>
            <p:nvPr/>
          </p:nvSpPr>
          <p:spPr bwMode="auto">
            <a:xfrm>
              <a:off x="2112"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0715" name="Rectangle 6"/>
            <p:cNvSpPr>
              <a:spLocks noChangeArrowheads="1"/>
            </p:cNvSpPr>
            <p:nvPr/>
          </p:nvSpPr>
          <p:spPr bwMode="auto">
            <a:xfrm>
              <a:off x="2544"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4</a:t>
              </a:r>
              <a:endParaRPr lang="vi-VN" sz="2400" b="1">
                <a:solidFill>
                  <a:srgbClr val="FFFFFF"/>
                </a:solidFill>
              </a:endParaRPr>
            </a:p>
          </p:txBody>
        </p:sp>
        <p:sp>
          <p:nvSpPr>
            <p:cNvPr id="70716" name="Rectangle 7"/>
            <p:cNvSpPr>
              <a:spLocks noChangeArrowheads="1"/>
            </p:cNvSpPr>
            <p:nvPr/>
          </p:nvSpPr>
          <p:spPr bwMode="auto">
            <a:xfrm>
              <a:off x="2976"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5</a:t>
              </a:r>
              <a:endParaRPr lang="vi-VN" sz="2400" b="1">
                <a:solidFill>
                  <a:srgbClr val="FFFFFF"/>
                </a:solidFill>
              </a:endParaRPr>
            </a:p>
          </p:txBody>
        </p:sp>
        <p:sp>
          <p:nvSpPr>
            <p:cNvPr id="70717" name="Rectangle 8"/>
            <p:cNvSpPr>
              <a:spLocks noChangeArrowheads="1"/>
            </p:cNvSpPr>
            <p:nvPr/>
          </p:nvSpPr>
          <p:spPr bwMode="auto">
            <a:xfrm>
              <a:off x="3408"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6</a:t>
              </a:r>
              <a:endParaRPr lang="vi-VN" sz="2400" b="1">
                <a:solidFill>
                  <a:srgbClr val="FFFFFF"/>
                </a:solidFill>
              </a:endParaRPr>
            </a:p>
          </p:txBody>
        </p:sp>
        <p:sp>
          <p:nvSpPr>
            <p:cNvPr id="70718" name="Rectangle 9"/>
            <p:cNvSpPr>
              <a:spLocks noChangeArrowheads="1"/>
            </p:cNvSpPr>
            <p:nvPr/>
          </p:nvSpPr>
          <p:spPr bwMode="auto">
            <a:xfrm>
              <a:off x="3840"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7</a:t>
              </a:r>
              <a:endParaRPr lang="vi-VN" sz="2400" b="1">
                <a:solidFill>
                  <a:srgbClr val="FFFFFF"/>
                </a:solidFill>
              </a:endParaRPr>
            </a:p>
          </p:txBody>
        </p:sp>
        <p:sp>
          <p:nvSpPr>
            <p:cNvPr id="70719" name="Rectangle 10"/>
            <p:cNvSpPr>
              <a:spLocks noChangeArrowheads="1"/>
            </p:cNvSpPr>
            <p:nvPr/>
          </p:nvSpPr>
          <p:spPr bwMode="auto">
            <a:xfrm>
              <a:off x="4272" y="1344"/>
              <a:ext cx="432" cy="384"/>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400" b="1">
                  <a:solidFill>
                    <a:srgbClr val="FFFFFF"/>
                  </a:solidFill>
                </a:rPr>
                <a:t>8</a:t>
              </a:r>
              <a:endParaRPr lang="vi-VN" sz="2400" b="1">
                <a:solidFill>
                  <a:srgbClr val="FFFFFF"/>
                </a:solidFill>
              </a:endParaRPr>
            </a:p>
          </p:txBody>
        </p:sp>
      </p:grpSp>
      <p:grpSp>
        <p:nvGrpSpPr>
          <p:cNvPr id="70659" name="Group 12"/>
          <p:cNvGrpSpPr>
            <a:grpSpLocks/>
          </p:cNvGrpSpPr>
          <p:nvPr/>
        </p:nvGrpSpPr>
        <p:grpSpPr bwMode="auto">
          <a:xfrm>
            <a:off x="1981200" y="2895600"/>
            <a:ext cx="5486400" cy="609600"/>
            <a:chOff x="1248" y="1344"/>
            <a:chExt cx="3456" cy="384"/>
          </a:xfrm>
        </p:grpSpPr>
        <p:sp>
          <p:nvSpPr>
            <p:cNvPr id="70704" name="Rectangle 13"/>
            <p:cNvSpPr>
              <a:spLocks noChangeArrowheads="1"/>
            </p:cNvSpPr>
            <p:nvPr/>
          </p:nvSpPr>
          <p:spPr bwMode="auto">
            <a:xfrm>
              <a:off x="1248"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0705" name="Rectangle 14"/>
            <p:cNvSpPr>
              <a:spLocks noChangeArrowheads="1"/>
            </p:cNvSpPr>
            <p:nvPr/>
          </p:nvSpPr>
          <p:spPr bwMode="auto">
            <a:xfrm>
              <a:off x="1680"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0706" name="Rectangle 15"/>
            <p:cNvSpPr>
              <a:spLocks noChangeArrowheads="1"/>
            </p:cNvSpPr>
            <p:nvPr/>
          </p:nvSpPr>
          <p:spPr bwMode="auto">
            <a:xfrm>
              <a:off x="2112"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0707" name="Rectangle 16"/>
            <p:cNvSpPr>
              <a:spLocks noChangeArrowheads="1"/>
            </p:cNvSpPr>
            <p:nvPr/>
          </p:nvSpPr>
          <p:spPr bwMode="auto">
            <a:xfrm>
              <a:off x="2544"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4</a:t>
              </a:r>
              <a:endParaRPr lang="vi-VN" sz="2400" b="1">
                <a:solidFill>
                  <a:srgbClr val="FFFFFF"/>
                </a:solidFill>
              </a:endParaRPr>
            </a:p>
          </p:txBody>
        </p:sp>
        <p:sp>
          <p:nvSpPr>
            <p:cNvPr id="70708" name="Rectangle 17"/>
            <p:cNvSpPr>
              <a:spLocks noChangeArrowheads="1"/>
            </p:cNvSpPr>
            <p:nvPr/>
          </p:nvSpPr>
          <p:spPr bwMode="auto">
            <a:xfrm>
              <a:off x="2976"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5</a:t>
              </a:r>
              <a:endParaRPr lang="vi-VN" sz="2400" b="1">
                <a:solidFill>
                  <a:srgbClr val="FFFFFF"/>
                </a:solidFill>
              </a:endParaRPr>
            </a:p>
          </p:txBody>
        </p:sp>
        <p:sp>
          <p:nvSpPr>
            <p:cNvPr id="70709" name="Rectangle 18"/>
            <p:cNvSpPr>
              <a:spLocks noChangeArrowheads="1"/>
            </p:cNvSpPr>
            <p:nvPr/>
          </p:nvSpPr>
          <p:spPr bwMode="auto">
            <a:xfrm>
              <a:off x="3408"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6</a:t>
              </a:r>
              <a:endParaRPr lang="vi-VN" sz="2400" b="1">
                <a:solidFill>
                  <a:srgbClr val="FFFFFF"/>
                </a:solidFill>
              </a:endParaRPr>
            </a:p>
          </p:txBody>
        </p:sp>
        <p:sp>
          <p:nvSpPr>
            <p:cNvPr id="70710" name="Rectangle 19"/>
            <p:cNvSpPr>
              <a:spLocks noChangeArrowheads="1"/>
            </p:cNvSpPr>
            <p:nvPr/>
          </p:nvSpPr>
          <p:spPr bwMode="auto">
            <a:xfrm>
              <a:off x="3840"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7</a:t>
              </a:r>
              <a:endParaRPr lang="vi-VN" sz="2400" b="1">
                <a:solidFill>
                  <a:srgbClr val="FFFFFF"/>
                </a:solidFill>
              </a:endParaRPr>
            </a:p>
          </p:txBody>
        </p:sp>
        <p:sp>
          <p:nvSpPr>
            <p:cNvPr id="70711" name="Rectangle 20"/>
            <p:cNvSpPr>
              <a:spLocks noChangeArrowheads="1"/>
            </p:cNvSpPr>
            <p:nvPr/>
          </p:nvSpPr>
          <p:spPr bwMode="auto">
            <a:xfrm>
              <a:off x="4272" y="1344"/>
              <a:ext cx="432" cy="384"/>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400" b="1">
                  <a:solidFill>
                    <a:srgbClr val="FFFFFF"/>
                  </a:solidFill>
                </a:rPr>
                <a:t>8</a:t>
              </a:r>
              <a:endParaRPr lang="vi-VN" sz="2400" b="1">
                <a:solidFill>
                  <a:srgbClr val="FFFFFF"/>
                </a:solidFill>
              </a:endParaRPr>
            </a:p>
          </p:txBody>
        </p:sp>
      </p:grpSp>
      <p:grpSp>
        <p:nvGrpSpPr>
          <p:cNvPr id="70660" name="Group 21"/>
          <p:cNvGrpSpPr>
            <a:grpSpLocks/>
          </p:cNvGrpSpPr>
          <p:nvPr/>
        </p:nvGrpSpPr>
        <p:grpSpPr bwMode="auto">
          <a:xfrm>
            <a:off x="1981200" y="3810000"/>
            <a:ext cx="5486400" cy="609600"/>
            <a:chOff x="1248" y="1344"/>
            <a:chExt cx="3456" cy="384"/>
          </a:xfrm>
        </p:grpSpPr>
        <p:sp>
          <p:nvSpPr>
            <p:cNvPr id="70696" name="Rectangle 22"/>
            <p:cNvSpPr>
              <a:spLocks noChangeArrowheads="1"/>
            </p:cNvSpPr>
            <p:nvPr/>
          </p:nvSpPr>
          <p:spPr bwMode="auto">
            <a:xfrm>
              <a:off x="1248"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0697" name="Rectangle 23"/>
            <p:cNvSpPr>
              <a:spLocks noChangeArrowheads="1"/>
            </p:cNvSpPr>
            <p:nvPr/>
          </p:nvSpPr>
          <p:spPr bwMode="auto">
            <a:xfrm>
              <a:off x="1680"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0698" name="Rectangle 24"/>
            <p:cNvSpPr>
              <a:spLocks noChangeArrowheads="1"/>
            </p:cNvSpPr>
            <p:nvPr/>
          </p:nvSpPr>
          <p:spPr bwMode="auto">
            <a:xfrm>
              <a:off x="2112"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0699" name="Rectangle 25"/>
            <p:cNvSpPr>
              <a:spLocks noChangeArrowheads="1"/>
            </p:cNvSpPr>
            <p:nvPr/>
          </p:nvSpPr>
          <p:spPr bwMode="auto">
            <a:xfrm>
              <a:off x="2544"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4</a:t>
              </a:r>
              <a:endParaRPr lang="vi-VN" sz="2400" b="1">
                <a:solidFill>
                  <a:srgbClr val="FFFFFF"/>
                </a:solidFill>
              </a:endParaRPr>
            </a:p>
          </p:txBody>
        </p:sp>
        <p:sp>
          <p:nvSpPr>
            <p:cNvPr id="70700" name="Rectangle 26"/>
            <p:cNvSpPr>
              <a:spLocks noChangeArrowheads="1"/>
            </p:cNvSpPr>
            <p:nvPr/>
          </p:nvSpPr>
          <p:spPr bwMode="auto">
            <a:xfrm>
              <a:off x="2976"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5</a:t>
              </a:r>
              <a:endParaRPr lang="vi-VN" sz="2400" b="1">
                <a:solidFill>
                  <a:srgbClr val="FFFFFF"/>
                </a:solidFill>
              </a:endParaRPr>
            </a:p>
          </p:txBody>
        </p:sp>
        <p:sp>
          <p:nvSpPr>
            <p:cNvPr id="70701" name="Rectangle 27"/>
            <p:cNvSpPr>
              <a:spLocks noChangeArrowheads="1"/>
            </p:cNvSpPr>
            <p:nvPr/>
          </p:nvSpPr>
          <p:spPr bwMode="auto">
            <a:xfrm>
              <a:off x="3408"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6</a:t>
              </a:r>
              <a:endParaRPr lang="vi-VN" sz="2400" b="1">
                <a:solidFill>
                  <a:srgbClr val="FFFFFF"/>
                </a:solidFill>
              </a:endParaRPr>
            </a:p>
          </p:txBody>
        </p:sp>
        <p:sp>
          <p:nvSpPr>
            <p:cNvPr id="70702" name="Rectangle 28"/>
            <p:cNvSpPr>
              <a:spLocks noChangeArrowheads="1"/>
            </p:cNvSpPr>
            <p:nvPr/>
          </p:nvSpPr>
          <p:spPr bwMode="auto">
            <a:xfrm>
              <a:off x="3840"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7</a:t>
              </a:r>
              <a:endParaRPr lang="vi-VN" sz="2400" b="1">
                <a:solidFill>
                  <a:srgbClr val="FFFFFF"/>
                </a:solidFill>
              </a:endParaRPr>
            </a:p>
          </p:txBody>
        </p:sp>
        <p:sp>
          <p:nvSpPr>
            <p:cNvPr id="70703" name="Rectangle 29"/>
            <p:cNvSpPr>
              <a:spLocks noChangeArrowheads="1"/>
            </p:cNvSpPr>
            <p:nvPr/>
          </p:nvSpPr>
          <p:spPr bwMode="auto">
            <a:xfrm>
              <a:off x="4272" y="1344"/>
              <a:ext cx="432" cy="384"/>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400" b="1">
                  <a:solidFill>
                    <a:srgbClr val="FFFFFF"/>
                  </a:solidFill>
                </a:rPr>
                <a:t>8</a:t>
              </a:r>
              <a:endParaRPr lang="vi-VN" sz="2400" b="1">
                <a:solidFill>
                  <a:srgbClr val="FFFFFF"/>
                </a:solidFill>
              </a:endParaRPr>
            </a:p>
          </p:txBody>
        </p:sp>
      </p:grpSp>
      <p:grpSp>
        <p:nvGrpSpPr>
          <p:cNvPr id="70661" name="Group 30"/>
          <p:cNvGrpSpPr>
            <a:grpSpLocks/>
          </p:cNvGrpSpPr>
          <p:nvPr/>
        </p:nvGrpSpPr>
        <p:grpSpPr bwMode="auto">
          <a:xfrm>
            <a:off x="1981200" y="4724400"/>
            <a:ext cx="5486400" cy="609600"/>
            <a:chOff x="1248" y="1344"/>
            <a:chExt cx="3456" cy="384"/>
          </a:xfrm>
        </p:grpSpPr>
        <p:sp>
          <p:nvSpPr>
            <p:cNvPr id="70688" name="Rectangle 31"/>
            <p:cNvSpPr>
              <a:spLocks noChangeArrowheads="1"/>
            </p:cNvSpPr>
            <p:nvPr/>
          </p:nvSpPr>
          <p:spPr bwMode="auto">
            <a:xfrm>
              <a:off x="1248" y="1344"/>
              <a:ext cx="432" cy="384"/>
            </a:xfrm>
            <a:prstGeom prst="rect">
              <a:avLst/>
            </a:prstGeom>
            <a:solidFill>
              <a:srgbClr val="2909AF"/>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0689" name="Rectangle 32"/>
            <p:cNvSpPr>
              <a:spLocks noChangeArrowheads="1"/>
            </p:cNvSpPr>
            <p:nvPr/>
          </p:nvSpPr>
          <p:spPr bwMode="auto">
            <a:xfrm>
              <a:off x="1680"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0690" name="Rectangle 33"/>
            <p:cNvSpPr>
              <a:spLocks noChangeArrowheads="1"/>
            </p:cNvSpPr>
            <p:nvPr/>
          </p:nvSpPr>
          <p:spPr bwMode="auto">
            <a:xfrm>
              <a:off x="2112"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0691" name="Rectangle 34"/>
            <p:cNvSpPr>
              <a:spLocks noChangeArrowheads="1"/>
            </p:cNvSpPr>
            <p:nvPr/>
          </p:nvSpPr>
          <p:spPr bwMode="auto">
            <a:xfrm>
              <a:off x="2544"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dirty="0">
                  <a:solidFill>
                    <a:srgbClr val="FFFFFF"/>
                  </a:solidFill>
                </a:rPr>
                <a:t>4</a:t>
              </a:r>
              <a:endParaRPr lang="vi-VN" sz="2400" b="1" dirty="0">
                <a:solidFill>
                  <a:srgbClr val="FFFFFF"/>
                </a:solidFill>
              </a:endParaRPr>
            </a:p>
          </p:txBody>
        </p:sp>
        <p:sp>
          <p:nvSpPr>
            <p:cNvPr id="70692" name="Rectangle 35"/>
            <p:cNvSpPr>
              <a:spLocks noChangeArrowheads="1"/>
            </p:cNvSpPr>
            <p:nvPr/>
          </p:nvSpPr>
          <p:spPr bwMode="auto">
            <a:xfrm>
              <a:off x="2976"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a:solidFill>
                    <a:srgbClr val="FFFFFF"/>
                  </a:solidFill>
                </a:rPr>
                <a:t>5</a:t>
              </a:r>
              <a:endParaRPr lang="vi-VN" sz="2400" b="1">
                <a:solidFill>
                  <a:srgbClr val="FFFFFF"/>
                </a:solidFill>
              </a:endParaRPr>
            </a:p>
          </p:txBody>
        </p:sp>
        <p:sp>
          <p:nvSpPr>
            <p:cNvPr id="70693" name="Rectangle 36"/>
            <p:cNvSpPr>
              <a:spLocks noChangeArrowheads="1"/>
            </p:cNvSpPr>
            <p:nvPr/>
          </p:nvSpPr>
          <p:spPr bwMode="auto">
            <a:xfrm>
              <a:off x="3408"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a:solidFill>
                    <a:srgbClr val="FFFFFF"/>
                  </a:solidFill>
                </a:rPr>
                <a:t>6</a:t>
              </a:r>
              <a:endParaRPr lang="vi-VN" sz="2400" b="1">
                <a:solidFill>
                  <a:srgbClr val="FFFFFF"/>
                </a:solidFill>
              </a:endParaRPr>
            </a:p>
          </p:txBody>
        </p:sp>
        <p:sp>
          <p:nvSpPr>
            <p:cNvPr id="70694" name="Rectangle 37"/>
            <p:cNvSpPr>
              <a:spLocks noChangeArrowheads="1"/>
            </p:cNvSpPr>
            <p:nvPr/>
          </p:nvSpPr>
          <p:spPr bwMode="auto">
            <a:xfrm>
              <a:off x="3840" y="1344"/>
              <a:ext cx="432" cy="384"/>
            </a:xfrm>
            <a:prstGeom prst="rect">
              <a:avLst/>
            </a:prstGeom>
            <a:solidFill>
              <a:srgbClr val="3200C0"/>
            </a:solidFill>
            <a:ln w="28575">
              <a:solidFill>
                <a:srgbClr val="000066"/>
              </a:solidFill>
              <a:miter lim="800000"/>
              <a:headEnd/>
              <a:tailEnd/>
            </a:ln>
          </p:spPr>
          <p:txBody>
            <a:bodyPr wrap="none" anchor="ctr"/>
            <a:lstStyle/>
            <a:p>
              <a:pPr algn="ctr" eaLnBrk="1" hangingPunct="1"/>
              <a:r>
                <a:rPr lang="en-US" sz="2400" b="1">
                  <a:solidFill>
                    <a:srgbClr val="FFFFFF"/>
                  </a:solidFill>
                </a:rPr>
                <a:t>7</a:t>
              </a:r>
              <a:endParaRPr lang="vi-VN" sz="2400" b="1">
                <a:solidFill>
                  <a:srgbClr val="FFFFFF"/>
                </a:solidFill>
              </a:endParaRPr>
            </a:p>
          </p:txBody>
        </p:sp>
        <p:sp>
          <p:nvSpPr>
            <p:cNvPr id="70695" name="Rectangle 38"/>
            <p:cNvSpPr>
              <a:spLocks noChangeArrowheads="1"/>
            </p:cNvSpPr>
            <p:nvPr/>
          </p:nvSpPr>
          <p:spPr bwMode="auto">
            <a:xfrm>
              <a:off x="4272" y="1344"/>
              <a:ext cx="432" cy="384"/>
            </a:xfrm>
            <a:prstGeom prst="rect">
              <a:avLst/>
            </a:prstGeom>
            <a:solidFill>
              <a:srgbClr val="2909AF"/>
            </a:solidFill>
            <a:ln w="28575">
              <a:solidFill>
                <a:srgbClr val="000066"/>
              </a:solidFill>
              <a:miter lim="800000"/>
              <a:headEnd/>
              <a:tailEnd/>
            </a:ln>
          </p:spPr>
          <p:txBody>
            <a:bodyPr wrap="none" anchor="ctr"/>
            <a:lstStyle/>
            <a:p>
              <a:pPr algn="ctr" eaLnBrk="1" hangingPunct="1"/>
              <a:r>
                <a:rPr lang="en-US" sz="2400" b="1">
                  <a:solidFill>
                    <a:srgbClr val="FFFFFF"/>
                  </a:solidFill>
                </a:rPr>
                <a:t>8</a:t>
              </a:r>
              <a:endParaRPr lang="vi-VN" sz="2400" b="1">
                <a:solidFill>
                  <a:srgbClr val="FFFFFF"/>
                </a:solidFill>
              </a:endParaRPr>
            </a:p>
          </p:txBody>
        </p:sp>
      </p:grpSp>
      <p:sp>
        <p:nvSpPr>
          <p:cNvPr id="70662" name="Line 39"/>
          <p:cNvSpPr>
            <a:spLocks noChangeShapeType="1"/>
          </p:cNvSpPr>
          <p:nvPr/>
        </p:nvSpPr>
        <p:spPr bwMode="auto">
          <a:xfrm flipH="1">
            <a:off x="7162800" y="16764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0663" name="Text Box 40"/>
          <p:cNvSpPr txBox="1">
            <a:spLocks noChangeArrowheads="1"/>
          </p:cNvSpPr>
          <p:nvPr/>
        </p:nvSpPr>
        <p:spPr bwMode="auto">
          <a:xfrm>
            <a:off x="8229600" y="1524000"/>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Bit</a:t>
            </a:r>
            <a:endParaRPr lang="vi-VN" sz="1800" b="1"/>
          </a:p>
        </p:txBody>
      </p:sp>
      <p:sp>
        <p:nvSpPr>
          <p:cNvPr id="70664" name="Line 41"/>
          <p:cNvSpPr>
            <a:spLocks noChangeShapeType="1"/>
          </p:cNvSpPr>
          <p:nvPr/>
        </p:nvSpPr>
        <p:spPr bwMode="auto">
          <a:xfrm>
            <a:off x="7543800" y="1676400"/>
            <a:ext cx="609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5" name="Line 42"/>
          <p:cNvSpPr>
            <a:spLocks noChangeShapeType="1"/>
          </p:cNvSpPr>
          <p:nvPr/>
        </p:nvSpPr>
        <p:spPr bwMode="auto">
          <a:xfrm flipV="1">
            <a:off x="1981200" y="1143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6" name="Line 43"/>
          <p:cNvSpPr>
            <a:spLocks noChangeShapeType="1"/>
          </p:cNvSpPr>
          <p:nvPr/>
        </p:nvSpPr>
        <p:spPr bwMode="auto">
          <a:xfrm flipV="1">
            <a:off x="7454900" y="1143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7" name="Line 44"/>
          <p:cNvSpPr>
            <a:spLocks noChangeShapeType="1"/>
          </p:cNvSpPr>
          <p:nvPr/>
        </p:nvSpPr>
        <p:spPr bwMode="auto">
          <a:xfrm flipH="1">
            <a:off x="1981200" y="14478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0668" name="Line 45"/>
          <p:cNvSpPr>
            <a:spLocks noChangeShapeType="1"/>
          </p:cNvSpPr>
          <p:nvPr/>
        </p:nvSpPr>
        <p:spPr bwMode="auto">
          <a:xfrm>
            <a:off x="5410200" y="14478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0669" name="Text Box 46"/>
          <p:cNvSpPr txBox="1">
            <a:spLocks noChangeArrowheads="1"/>
          </p:cNvSpPr>
          <p:nvPr/>
        </p:nvSpPr>
        <p:spPr bwMode="auto">
          <a:xfrm>
            <a:off x="4343400" y="1295400"/>
            <a:ext cx="1143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Ký tự</a:t>
            </a:r>
            <a:endParaRPr lang="vi-VN" sz="1800" b="1"/>
          </a:p>
        </p:txBody>
      </p:sp>
      <p:sp>
        <p:nvSpPr>
          <p:cNvPr id="70684" name="Rectangle 47"/>
          <p:cNvSpPr>
            <a:spLocks noChangeArrowheads="1"/>
          </p:cNvSpPr>
          <p:nvPr/>
        </p:nvSpPr>
        <p:spPr bwMode="auto">
          <a:xfrm>
            <a:off x="1955800" y="5715000"/>
            <a:ext cx="1447800" cy="609600"/>
          </a:xfrm>
          <a:prstGeom prst="rect">
            <a:avLst/>
          </a:prstGeom>
          <a:solidFill>
            <a:srgbClr val="00B050"/>
          </a:solidFill>
          <a:ln w="28575">
            <a:solidFill>
              <a:srgbClr val="000066"/>
            </a:solidFill>
            <a:miter lim="800000"/>
            <a:headEnd/>
            <a:tailEnd/>
          </a:ln>
        </p:spPr>
        <p:txBody>
          <a:bodyPr wrap="none" anchor="ctr"/>
          <a:lstStyle/>
          <a:p>
            <a:pPr algn="ctr" eaLnBrk="1" hangingPunct="1"/>
            <a:r>
              <a:rPr lang="en-US" sz="2200" b="1" dirty="0">
                <a:solidFill>
                  <a:srgbClr val="FFFFFF"/>
                </a:solidFill>
              </a:rPr>
              <a:t>12345678</a:t>
            </a:r>
            <a:endParaRPr lang="vi-VN" sz="2200" b="1" dirty="0">
              <a:solidFill>
                <a:srgbClr val="FFFFFF"/>
              </a:solidFill>
            </a:endParaRPr>
          </a:p>
        </p:txBody>
      </p:sp>
      <p:sp>
        <p:nvSpPr>
          <p:cNvPr id="70685" name="Rectangle 48"/>
          <p:cNvSpPr>
            <a:spLocks noChangeArrowheads="1"/>
          </p:cNvSpPr>
          <p:nvPr/>
        </p:nvSpPr>
        <p:spPr bwMode="auto">
          <a:xfrm>
            <a:off x="3352800" y="5715000"/>
            <a:ext cx="1447800" cy="609600"/>
          </a:xfrm>
          <a:prstGeom prst="rect">
            <a:avLst/>
          </a:prstGeom>
          <a:solidFill>
            <a:schemeClr val="accent2">
              <a:lumMod val="60000"/>
              <a:lumOff val="40000"/>
            </a:schemeClr>
          </a:solidFill>
          <a:ln w="28575">
            <a:solidFill>
              <a:srgbClr val="000066"/>
            </a:solidFill>
            <a:miter lim="800000"/>
            <a:headEnd/>
            <a:tailEnd/>
          </a:ln>
        </p:spPr>
        <p:txBody>
          <a:bodyPr wrap="none" anchor="ctr"/>
          <a:lstStyle/>
          <a:p>
            <a:pPr algn="ctr" eaLnBrk="1" hangingPunct="1"/>
            <a:r>
              <a:rPr lang="en-US" sz="2200" b="1" dirty="0">
                <a:solidFill>
                  <a:srgbClr val="FFFFFF"/>
                </a:solidFill>
              </a:rPr>
              <a:t>12345678</a:t>
            </a:r>
            <a:endParaRPr lang="vi-VN" sz="2200" b="1" dirty="0">
              <a:solidFill>
                <a:srgbClr val="FFFFFF"/>
              </a:solidFill>
            </a:endParaRPr>
          </a:p>
        </p:txBody>
      </p:sp>
      <p:sp>
        <p:nvSpPr>
          <p:cNvPr id="70686" name="Rectangle 49"/>
          <p:cNvSpPr>
            <a:spLocks noChangeArrowheads="1"/>
          </p:cNvSpPr>
          <p:nvPr/>
        </p:nvSpPr>
        <p:spPr bwMode="auto">
          <a:xfrm>
            <a:off x="4724400" y="5715000"/>
            <a:ext cx="1371600" cy="609600"/>
          </a:xfrm>
          <a:prstGeom prst="rect">
            <a:avLst/>
          </a:prstGeom>
          <a:solidFill>
            <a:srgbClr val="FF9300"/>
          </a:solidFill>
          <a:ln w="28575">
            <a:solidFill>
              <a:srgbClr val="000066"/>
            </a:solidFill>
            <a:miter lim="800000"/>
            <a:headEnd/>
            <a:tailEnd/>
          </a:ln>
        </p:spPr>
        <p:txBody>
          <a:bodyPr wrap="none" anchor="ctr"/>
          <a:lstStyle/>
          <a:p>
            <a:pPr algn="ctr" eaLnBrk="1" hangingPunct="1"/>
            <a:r>
              <a:rPr lang="en-US" sz="2200" b="1" dirty="0">
                <a:solidFill>
                  <a:srgbClr val="FFFFFF"/>
                </a:solidFill>
              </a:rPr>
              <a:t>12345678</a:t>
            </a:r>
            <a:endParaRPr lang="vi-VN" sz="2200" b="1" dirty="0">
              <a:solidFill>
                <a:srgbClr val="FFFFFF"/>
              </a:solidFill>
            </a:endParaRPr>
          </a:p>
        </p:txBody>
      </p:sp>
      <p:sp>
        <p:nvSpPr>
          <p:cNvPr id="70687" name="Rectangle 50"/>
          <p:cNvSpPr>
            <a:spLocks noChangeArrowheads="1"/>
          </p:cNvSpPr>
          <p:nvPr/>
        </p:nvSpPr>
        <p:spPr bwMode="auto">
          <a:xfrm>
            <a:off x="6070600" y="5715000"/>
            <a:ext cx="1397000" cy="609600"/>
          </a:xfrm>
          <a:prstGeom prst="rect">
            <a:avLst/>
          </a:prstGeom>
          <a:solidFill>
            <a:srgbClr val="2909AF"/>
          </a:solidFill>
          <a:ln w="28575">
            <a:solidFill>
              <a:srgbClr val="000066"/>
            </a:solidFill>
            <a:miter lim="800000"/>
            <a:headEnd/>
            <a:tailEnd/>
          </a:ln>
        </p:spPr>
        <p:txBody>
          <a:bodyPr wrap="none" anchor="ctr"/>
          <a:lstStyle/>
          <a:p>
            <a:pPr algn="ctr" eaLnBrk="1" hangingPunct="1"/>
            <a:r>
              <a:rPr lang="en-US" sz="2200" b="1" dirty="0">
                <a:solidFill>
                  <a:srgbClr val="FFFFFF"/>
                </a:solidFill>
              </a:rPr>
              <a:t>12345678</a:t>
            </a:r>
            <a:endParaRPr lang="vi-VN" sz="2200" b="1" dirty="0">
              <a:solidFill>
                <a:srgbClr val="FFFFFF"/>
              </a:solidFill>
            </a:endParaRPr>
          </a:p>
        </p:txBody>
      </p:sp>
      <p:sp>
        <p:nvSpPr>
          <p:cNvPr id="70671" name="Text Box 51"/>
          <p:cNvSpPr txBox="1">
            <a:spLocks noChangeArrowheads="1"/>
          </p:cNvSpPr>
          <p:nvPr/>
        </p:nvSpPr>
        <p:spPr bwMode="auto">
          <a:xfrm>
            <a:off x="457200" y="2147888"/>
            <a:ext cx="1066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1</a:t>
            </a:r>
            <a:endParaRPr lang="vi-VN" sz="1800" b="1"/>
          </a:p>
        </p:txBody>
      </p:sp>
      <p:sp>
        <p:nvSpPr>
          <p:cNvPr id="70672" name="Text Box 52"/>
          <p:cNvSpPr txBox="1">
            <a:spLocks noChangeArrowheads="1"/>
          </p:cNvSpPr>
          <p:nvPr/>
        </p:nvSpPr>
        <p:spPr bwMode="auto">
          <a:xfrm>
            <a:off x="457200" y="2986088"/>
            <a:ext cx="1066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2</a:t>
            </a:r>
            <a:endParaRPr lang="vi-VN" sz="1800" b="1"/>
          </a:p>
        </p:txBody>
      </p:sp>
      <p:sp>
        <p:nvSpPr>
          <p:cNvPr id="70673" name="Text Box 53"/>
          <p:cNvSpPr txBox="1">
            <a:spLocks noChangeArrowheads="1"/>
          </p:cNvSpPr>
          <p:nvPr/>
        </p:nvSpPr>
        <p:spPr bwMode="auto">
          <a:xfrm>
            <a:off x="457200" y="3824288"/>
            <a:ext cx="1066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3</a:t>
            </a:r>
            <a:endParaRPr lang="vi-VN" sz="1800" b="1"/>
          </a:p>
        </p:txBody>
      </p:sp>
      <p:sp>
        <p:nvSpPr>
          <p:cNvPr id="70674" name="Text Box 54"/>
          <p:cNvSpPr txBox="1">
            <a:spLocks noChangeArrowheads="1"/>
          </p:cNvSpPr>
          <p:nvPr/>
        </p:nvSpPr>
        <p:spPr bwMode="auto">
          <a:xfrm>
            <a:off x="457200" y="4724400"/>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4</a:t>
            </a:r>
            <a:endParaRPr lang="vi-VN" sz="1800" b="1"/>
          </a:p>
        </p:txBody>
      </p:sp>
      <p:sp>
        <p:nvSpPr>
          <p:cNvPr id="302135" name="Line 55"/>
          <p:cNvSpPr>
            <a:spLocks noChangeShapeType="1"/>
          </p:cNvSpPr>
          <p:nvPr/>
        </p:nvSpPr>
        <p:spPr bwMode="auto">
          <a:xfrm>
            <a:off x="1981200" y="2590800"/>
            <a:ext cx="0" cy="31242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36" name="Line 56"/>
          <p:cNvSpPr>
            <a:spLocks noChangeShapeType="1"/>
          </p:cNvSpPr>
          <p:nvPr/>
        </p:nvSpPr>
        <p:spPr bwMode="auto">
          <a:xfrm flipH="1">
            <a:off x="3352800" y="2590800"/>
            <a:ext cx="4114800" cy="31242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37" name="Line 57"/>
          <p:cNvSpPr>
            <a:spLocks noChangeShapeType="1"/>
          </p:cNvSpPr>
          <p:nvPr/>
        </p:nvSpPr>
        <p:spPr bwMode="auto">
          <a:xfrm>
            <a:off x="1981200" y="3505200"/>
            <a:ext cx="1371600" cy="22098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38" name="Line 58"/>
          <p:cNvSpPr>
            <a:spLocks noChangeShapeType="1"/>
          </p:cNvSpPr>
          <p:nvPr/>
        </p:nvSpPr>
        <p:spPr bwMode="auto">
          <a:xfrm flipH="1">
            <a:off x="4724400" y="3505200"/>
            <a:ext cx="2743200" cy="22098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39" name="Line 59"/>
          <p:cNvSpPr>
            <a:spLocks noChangeShapeType="1"/>
          </p:cNvSpPr>
          <p:nvPr/>
        </p:nvSpPr>
        <p:spPr bwMode="auto">
          <a:xfrm>
            <a:off x="1981200" y="4419600"/>
            <a:ext cx="2743200" cy="12954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40" name="Line 60"/>
          <p:cNvSpPr>
            <a:spLocks noChangeShapeType="1"/>
          </p:cNvSpPr>
          <p:nvPr/>
        </p:nvSpPr>
        <p:spPr bwMode="auto">
          <a:xfrm flipH="1">
            <a:off x="6032500" y="4419600"/>
            <a:ext cx="1447800" cy="12954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41" name="Line 61"/>
          <p:cNvSpPr>
            <a:spLocks noChangeShapeType="1"/>
          </p:cNvSpPr>
          <p:nvPr/>
        </p:nvSpPr>
        <p:spPr bwMode="auto">
          <a:xfrm>
            <a:off x="1981200" y="5334000"/>
            <a:ext cx="4038600" cy="381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142" name="Line 62"/>
          <p:cNvSpPr>
            <a:spLocks noChangeShapeType="1"/>
          </p:cNvSpPr>
          <p:nvPr/>
        </p:nvSpPr>
        <p:spPr bwMode="auto">
          <a:xfrm>
            <a:off x="7467600" y="5334000"/>
            <a:ext cx="0" cy="381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83" name="Text Box 63"/>
          <p:cNvSpPr txBox="1">
            <a:spLocks noChangeArrowheads="1"/>
          </p:cNvSpPr>
          <p:nvPr/>
        </p:nvSpPr>
        <p:spPr bwMode="auto">
          <a:xfrm>
            <a:off x="152400" y="5867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Ghép 4 kênh</a:t>
            </a:r>
            <a:endParaRPr lang="vi-VN" sz="1800" b="1"/>
          </a:p>
        </p:txBody>
      </p:sp>
    </p:spTree>
    <p:extLst>
      <p:ext uri="{BB962C8B-B14F-4D97-AF65-F5344CB8AC3E}">
        <p14:creationId xmlns:p14="http://schemas.microsoft.com/office/powerpoint/2010/main" val="171213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135"/>
                                        </p:tgtEl>
                                        <p:attrNameLst>
                                          <p:attrName>style.visibility</p:attrName>
                                        </p:attrNameLst>
                                      </p:cBhvr>
                                      <p:to>
                                        <p:strVal val="visible"/>
                                      </p:to>
                                    </p:set>
                                    <p:animEffect transition="in" filter="blinds(horizontal)">
                                      <p:cBhvr>
                                        <p:cTn id="7" dur="500"/>
                                        <p:tgtEl>
                                          <p:spTgt spid="3021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2136"/>
                                        </p:tgtEl>
                                        <p:attrNameLst>
                                          <p:attrName>style.visibility</p:attrName>
                                        </p:attrNameLst>
                                      </p:cBhvr>
                                      <p:to>
                                        <p:strVal val="visible"/>
                                      </p:to>
                                    </p:set>
                                    <p:animEffect transition="in" filter="blinds(horizontal)">
                                      <p:cBhvr>
                                        <p:cTn id="10" dur="500"/>
                                        <p:tgtEl>
                                          <p:spTgt spid="3021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302135"/>
                                        </p:tgtEl>
                                      </p:cBhvr>
                                    </p:animEffect>
                                    <p:set>
                                      <p:cBhvr>
                                        <p:cTn id="19" dur="1" fill="hold">
                                          <p:stCondLst>
                                            <p:cond delay="499"/>
                                          </p:stCondLst>
                                        </p:cTn>
                                        <p:tgtEl>
                                          <p:spTgt spid="302135"/>
                                        </p:tgtEl>
                                        <p:attrNameLst>
                                          <p:attrName>style.visibility</p:attrName>
                                        </p:attrNameLst>
                                      </p:cBhvr>
                                      <p:to>
                                        <p:strVal val="hidden"/>
                                      </p:to>
                                    </p:set>
                                  </p:childTnLst>
                                </p:cTn>
                              </p:par>
                              <p:par>
                                <p:cTn id="20" presetID="3" presetClass="exit" presetSubtype="10" fill="hold" grpId="1" nodeType="withEffect">
                                  <p:stCondLst>
                                    <p:cond delay="0"/>
                                  </p:stCondLst>
                                  <p:childTnLst>
                                    <p:animEffect transition="out" filter="blinds(horizontal)">
                                      <p:cBhvr>
                                        <p:cTn id="21" dur="500"/>
                                        <p:tgtEl>
                                          <p:spTgt spid="302136"/>
                                        </p:tgtEl>
                                      </p:cBhvr>
                                    </p:animEffect>
                                    <p:set>
                                      <p:cBhvr>
                                        <p:cTn id="22" dur="1" fill="hold">
                                          <p:stCondLst>
                                            <p:cond delay="499"/>
                                          </p:stCondLst>
                                        </p:cTn>
                                        <p:tgtEl>
                                          <p:spTgt spid="30213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2138"/>
                                        </p:tgtEl>
                                        <p:attrNameLst>
                                          <p:attrName>style.visibility</p:attrName>
                                        </p:attrNameLst>
                                      </p:cBhvr>
                                      <p:to>
                                        <p:strVal val="visible"/>
                                      </p:to>
                                    </p:set>
                                    <p:animEffect transition="in" filter="blinds(horizontal)">
                                      <p:cBhvr>
                                        <p:cTn id="27" dur="500"/>
                                        <p:tgtEl>
                                          <p:spTgt spid="30213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2137"/>
                                        </p:tgtEl>
                                        <p:attrNameLst>
                                          <p:attrName>style.visibility</p:attrName>
                                        </p:attrNameLst>
                                      </p:cBhvr>
                                      <p:to>
                                        <p:strVal val="visible"/>
                                      </p:to>
                                    </p:set>
                                    <p:animEffect transition="in" filter="blinds(horizontal)">
                                      <p:cBhvr>
                                        <p:cTn id="30" dur="500"/>
                                        <p:tgtEl>
                                          <p:spTgt spid="30213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302137"/>
                                        </p:tgtEl>
                                      </p:cBhvr>
                                    </p:animEffect>
                                    <p:set>
                                      <p:cBhvr>
                                        <p:cTn id="39" dur="1" fill="hold">
                                          <p:stCondLst>
                                            <p:cond delay="499"/>
                                          </p:stCondLst>
                                        </p:cTn>
                                        <p:tgtEl>
                                          <p:spTgt spid="302137"/>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302138"/>
                                        </p:tgtEl>
                                      </p:cBhvr>
                                    </p:animEffect>
                                    <p:set>
                                      <p:cBhvr>
                                        <p:cTn id="42" dur="1" fill="hold">
                                          <p:stCondLst>
                                            <p:cond delay="499"/>
                                          </p:stCondLst>
                                        </p:cTn>
                                        <p:tgtEl>
                                          <p:spTgt spid="30213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2139"/>
                                        </p:tgtEl>
                                        <p:attrNameLst>
                                          <p:attrName>style.visibility</p:attrName>
                                        </p:attrNameLst>
                                      </p:cBhvr>
                                      <p:to>
                                        <p:strVal val="visible"/>
                                      </p:to>
                                    </p:set>
                                    <p:animEffect transition="in" filter="blinds(horizontal)">
                                      <p:cBhvr>
                                        <p:cTn id="47" dur="500"/>
                                        <p:tgtEl>
                                          <p:spTgt spid="30213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02140"/>
                                        </p:tgtEl>
                                        <p:attrNameLst>
                                          <p:attrName>style.visibility</p:attrName>
                                        </p:attrNameLst>
                                      </p:cBhvr>
                                      <p:to>
                                        <p:strVal val="visible"/>
                                      </p:to>
                                    </p:set>
                                    <p:animEffect transition="in" filter="blinds(horizontal)">
                                      <p:cBhvr>
                                        <p:cTn id="50" dur="500"/>
                                        <p:tgtEl>
                                          <p:spTgt spid="30214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6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302139"/>
                                        </p:tgtEl>
                                      </p:cBhvr>
                                    </p:animEffect>
                                    <p:set>
                                      <p:cBhvr>
                                        <p:cTn id="59" dur="1" fill="hold">
                                          <p:stCondLst>
                                            <p:cond delay="499"/>
                                          </p:stCondLst>
                                        </p:cTn>
                                        <p:tgtEl>
                                          <p:spTgt spid="302139"/>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302140"/>
                                        </p:tgtEl>
                                      </p:cBhvr>
                                    </p:animEffect>
                                    <p:set>
                                      <p:cBhvr>
                                        <p:cTn id="62" dur="1" fill="hold">
                                          <p:stCondLst>
                                            <p:cond delay="499"/>
                                          </p:stCondLst>
                                        </p:cTn>
                                        <p:tgtEl>
                                          <p:spTgt spid="3021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2142"/>
                                        </p:tgtEl>
                                        <p:attrNameLst>
                                          <p:attrName>style.visibility</p:attrName>
                                        </p:attrNameLst>
                                      </p:cBhvr>
                                      <p:to>
                                        <p:strVal val="visible"/>
                                      </p:to>
                                    </p:set>
                                    <p:animEffect transition="in" filter="blinds(horizontal)">
                                      <p:cBhvr>
                                        <p:cTn id="67" dur="500"/>
                                        <p:tgtEl>
                                          <p:spTgt spid="30214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02141"/>
                                        </p:tgtEl>
                                        <p:attrNameLst>
                                          <p:attrName>style.visibility</p:attrName>
                                        </p:attrNameLst>
                                      </p:cBhvr>
                                      <p:to>
                                        <p:strVal val="visible"/>
                                      </p:to>
                                    </p:set>
                                    <p:animEffect transition="in" filter="blinds(horizontal)">
                                      <p:cBhvr>
                                        <p:cTn id="70" dur="500"/>
                                        <p:tgtEl>
                                          <p:spTgt spid="302141"/>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6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grpId="1" nodeType="clickEffect">
                                  <p:stCondLst>
                                    <p:cond delay="0"/>
                                  </p:stCondLst>
                                  <p:childTnLst>
                                    <p:animEffect transition="out" filter="blinds(horizontal)">
                                      <p:cBhvr>
                                        <p:cTn id="78" dur="500"/>
                                        <p:tgtEl>
                                          <p:spTgt spid="302142"/>
                                        </p:tgtEl>
                                      </p:cBhvr>
                                    </p:animEffect>
                                    <p:set>
                                      <p:cBhvr>
                                        <p:cTn id="79" dur="1" fill="hold">
                                          <p:stCondLst>
                                            <p:cond delay="499"/>
                                          </p:stCondLst>
                                        </p:cTn>
                                        <p:tgtEl>
                                          <p:spTgt spid="302142"/>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302141"/>
                                        </p:tgtEl>
                                      </p:cBhvr>
                                    </p:animEffect>
                                    <p:set>
                                      <p:cBhvr>
                                        <p:cTn id="82" dur="1" fill="hold">
                                          <p:stCondLst>
                                            <p:cond delay="499"/>
                                          </p:stCondLst>
                                        </p:cTn>
                                        <p:tgtEl>
                                          <p:spTgt spid="302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4" grpId="0" animBg="1"/>
      <p:bldP spid="70685" grpId="0" animBg="1"/>
      <p:bldP spid="70686" grpId="0" animBg="1"/>
      <p:bldP spid="70687" grpId="0" animBg="1"/>
      <p:bldP spid="302135" grpId="0" animBg="1"/>
      <p:bldP spid="302135" grpId="1" animBg="1"/>
      <p:bldP spid="302136" grpId="0" animBg="1"/>
      <p:bldP spid="302136" grpId="1" animBg="1"/>
      <p:bldP spid="302137" grpId="0" animBg="1"/>
      <p:bldP spid="302137" grpId="1" animBg="1"/>
      <p:bldP spid="302138" grpId="0" animBg="1"/>
      <p:bldP spid="302138" grpId="1" animBg="1"/>
      <p:bldP spid="302139" grpId="0" animBg="1"/>
      <p:bldP spid="302139" grpId="1" animBg="1"/>
      <p:bldP spid="302140" grpId="0" animBg="1"/>
      <p:bldP spid="302140" grpId="1" animBg="1"/>
      <p:bldP spid="302141" grpId="0" animBg="1"/>
      <p:bldP spid="302141" grpId="1" animBg="1"/>
      <p:bldP spid="302142" grpId="0" animBg="1"/>
      <p:bldP spid="30214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rrowheads="1"/>
          </p:cNvSpPr>
          <p:nvPr>
            <p:ph type="title"/>
          </p:nvPr>
        </p:nvSpPr>
        <p:spPr>
          <a:xfrm>
            <a:off x="381000" y="152400"/>
            <a:ext cx="8385175" cy="822325"/>
          </a:xfrm>
        </p:spPr>
        <p:txBody>
          <a:bodyPr>
            <a:normAutofit/>
          </a:bodyPr>
          <a:lstStyle/>
          <a:p>
            <a:pPr eaLnBrk="1" hangingPunct="1">
              <a:defRPr/>
            </a:pPr>
            <a:r>
              <a:rPr lang="en-US" sz="3200" dirty="0" err="1">
                <a:solidFill>
                  <a:srgbClr val="000000"/>
                </a:solidFill>
                <a:effectLst>
                  <a:outerShdw blurRad="38100" dist="38100" dir="2700000" algn="tl">
                    <a:srgbClr val="DDDDDD"/>
                  </a:outerShdw>
                </a:effectLst>
                <a:latin typeface="Arial" charset="0"/>
                <a:cs typeface="+mj-cs"/>
              </a:rPr>
              <a:t>Ví</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dụ</a:t>
            </a:r>
            <a:r>
              <a:rPr lang="en-US" sz="3200" dirty="0">
                <a:solidFill>
                  <a:srgbClr val="000000"/>
                </a:solidFill>
                <a:effectLst>
                  <a:outerShdw blurRad="38100" dist="38100" dir="2700000" algn="tl">
                    <a:srgbClr val="DDDDDD"/>
                  </a:outerShdw>
                </a:effectLst>
                <a:latin typeface="Arial" charset="0"/>
                <a:cs typeface="+mj-cs"/>
              </a:rPr>
              <a:t> 1 (</a:t>
            </a:r>
            <a:r>
              <a:rPr lang="en-US" sz="3200" dirty="0" err="1">
                <a:solidFill>
                  <a:srgbClr val="000000"/>
                </a:solidFill>
                <a:effectLst>
                  <a:outerShdw blurRad="38100" dist="38100" dir="2700000" algn="tl">
                    <a:srgbClr val="DDDDDD"/>
                  </a:outerShdw>
                </a:effectLst>
                <a:latin typeface="Arial" charset="0"/>
                <a:cs typeface="+mj-cs"/>
              </a:rPr>
              <a:t>tt</a:t>
            </a:r>
            <a:r>
              <a:rPr lang="en-US" sz="3200" dirty="0">
                <a:solidFill>
                  <a:srgbClr val="000000"/>
                </a:solidFill>
                <a:effectLst>
                  <a:outerShdw blurRad="38100" dist="38100" dir="2700000" algn="tl">
                    <a:srgbClr val="DDDDDD"/>
                  </a:outerShdw>
                </a:effectLst>
                <a:latin typeface="Arial" charset="0"/>
                <a:cs typeface="+mj-cs"/>
              </a:rPr>
              <a:t>)</a:t>
            </a:r>
            <a:endParaRPr lang="vi-VN" sz="3200" b="1" dirty="0">
              <a:solidFill>
                <a:srgbClr val="000000"/>
              </a:solidFill>
              <a:effectLst>
                <a:outerShdw blurRad="38100" dist="38100" dir="2700000" algn="tl">
                  <a:srgbClr val="DDDDDD"/>
                </a:outerShdw>
              </a:effectLst>
              <a:latin typeface="Arial" charset="0"/>
              <a:cs typeface="+mj-cs"/>
            </a:endParaRPr>
          </a:p>
        </p:txBody>
      </p:sp>
      <p:sp>
        <p:nvSpPr>
          <p:cNvPr id="71682" name="Text Box 3"/>
          <p:cNvSpPr txBox="1">
            <a:spLocks noChangeArrowheads="1"/>
          </p:cNvSpPr>
          <p:nvPr/>
        </p:nvSpPr>
        <p:spPr bwMode="auto">
          <a:xfrm>
            <a:off x="533400" y="1905000"/>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1</a:t>
            </a:r>
            <a:endParaRPr lang="vi-VN" sz="1800" b="1"/>
          </a:p>
        </p:txBody>
      </p:sp>
      <p:sp>
        <p:nvSpPr>
          <p:cNvPr id="71683" name="Text Box 4"/>
          <p:cNvSpPr txBox="1">
            <a:spLocks noChangeArrowheads="1"/>
          </p:cNvSpPr>
          <p:nvPr/>
        </p:nvSpPr>
        <p:spPr bwMode="auto">
          <a:xfrm>
            <a:off x="533400" y="2743200"/>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2</a:t>
            </a:r>
            <a:endParaRPr lang="vi-VN" sz="1800" b="1"/>
          </a:p>
        </p:txBody>
      </p:sp>
      <p:sp>
        <p:nvSpPr>
          <p:cNvPr id="71684" name="Text Box 5"/>
          <p:cNvSpPr txBox="1">
            <a:spLocks noChangeArrowheads="1"/>
          </p:cNvSpPr>
          <p:nvPr/>
        </p:nvSpPr>
        <p:spPr bwMode="auto">
          <a:xfrm>
            <a:off x="533400" y="3581400"/>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3</a:t>
            </a:r>
            <a:endParaRPr lang="vi-VN" sz="1800" b="1"/>
          </a:p>
        </p:txBody>
      </p:sp>
      <p:sp>
        <p:nvSpPr>
          <p:cNvPr id="71685" name="Text Box 6"/>
          <p:cNvSpPr txBox="1">
            <a:spLocks noChangeArrowheads="1"/>
          </p:cNvSpPr>
          <p:nvPr/>
        </p:nvSpPr>
        <p:spPr bwMode="auto">
          <a:xfrm>
            <a:off x="533400" y="4481513"/>
            <a:ext cx="1066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Kênh 4</a:t>
            </a:r>
            <a:endParaRPr lang="vi-VN" sz="1800" b="1"/>
          </a:p>
        </p:txBody>
      </p:sp>
      <p:grpSp>
        <p:nvGrpSpPr>
          <p:cNvPr id="71686" name="Group 61"/>
          <p:cNvGrpSpPr>
            <a:grpSpLocks/>
          </p:cNvGrpSpPr>
          <p:nvPr/>
        </p:nvGrpSpPr>
        <p:grpSpPr bwMode="auto">
          <a:xfrm>
            <a:off x="1981200" y="1752600"/>
            <a:ext cx="5486400" cy="3352800"/>
            <a:chOff x="1248" y="1248"/>
            <a:chExt cx="3600" cy="2112"/>
          </a:xfrm>
        </p:grpSpPr>
        <p:sp>
          <p:nvSpPr>
            <p:cNvPr id="71708" name="Rectangle 8"/>
            <p:cNvSpPr>
              <a:spLocks noChangeArrowheads="1"/>
            </p:cNvSpPr>
            <p:nvPr/>
          </p:nvSpPr>
          <p:spPr bwMode="auto">
            <a:xfrm>
              <a:off x="1248" y="1248"/>
              <a:ext cx="1200" cy="384"/>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1709" name="Rectangle 9"/>
            <p:cNvSpPr>
              <a:spLocks noChangeArrowheads="1"/>
            </p:cNvSpPr>
            <p:nvPr/>
          </p:nvSpPr>
          <p:spPr bwMode="auto">
            <a:xfrm>
              <a:off x="2448" y="1248"/>
              <a:ext cx="1200" cy="384"/>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10" name="Rectangle 10"/>
            <p:cNvSpPr>
              <a:spLocks noChangeArrowheads="1"/>
            </p:cNvSpPr>
            <p:nvPr/>
          </p:nvSpPr>
          <p:spPr bwMode="auto">
            <a:xfrm>
              <a:off x="3648" y="1248"/>
              <a:ext cx="1200" cy="384"/>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11" name="Rectangle 17"/>
            <p:cNvSpPr>
              <a:spLocks noChangeArrowheads="1"/>
            </p:cNvSpPr>
            <p:nvPr/>
          </p:nvSpPr>
          <p:spPr bwMode="auto">
            <a:xfrm>
              <a:off x="1248" y="1824"/>
              <a:ext cx="1200" cy="384"/>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1712" name="Rectangle 18"/>
            <p:cNvSpPr>
              <a:spLocks noChangeArrowheads="1"/>
            </p:cNvSpPr>
            <p:nvPr/>
          </p:nvSpPr>
          <p:spPr bwMode="auto">
            <a:xfrm>
              <a:off x="2448" y="1824"/>
              <a:ext cx="1200" cy="384"/>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13" name="Rectangle 19"/>
            <p:cNvSpPr>
              <a:spLocks noChangeArrowheads="1"/>
            </p:cNvSpPr>
            <p:nvPr/>
          </p:nvSpPr>
          <p:spPr bwMode="auto">
            <a:xfrm>
              <a:off x="3648" y="1824"/>
              <a:ext cx="1200" cy="384"/>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14" name="Rectangle 26"/>
            <p:cNvSpPr>
              <a:spLocks noChangeArrowheads="1"/>
            </p:cNvSpPr>
            <p:nvPr/>
          </p:nvSpPr>
          <p:spPr bwMode="auto">
            <a:xfrm>
              <a:off x="1248" y="2400"/>
              <a:ext cx="1200" cy="384"/>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1715" name="Rectangle 27"/>
            <p:cNvSpPr>
              <a:spLocks noChangeArrowheads="1"/>
            </p:cNvSpPr>
            <p:nvPr/>
          </p:nvSpPr>
          <p:spPr bwMode="auto">
            <a:xfrm>
              <a:off x="2448" y="2400"/>
              <a:ext cx="1200" cy="384"/>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16" name="Rectangle 28"/>
            <p:cNvSpPr>
              <a:spLocks noChangeArrowheads="1"/>
            </p:cNvSpPr>
            <p:nvPr/>
          </p:nvSpPr>
          <p:spPr bwMode="auto">
            <a:xfrm>
              <a:off x="3648" y="2400"/>
              <a:ext cx="1200" cy="384"/>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17" name="Rectangle 35"/>
            <p:cNvSpPr>
              <a:spLocks noChangeArrowheads="1"/>
            </p:cNvSpPr>
            <p:nvPr/>
          </p:nvSpPr>
          <p:spPr bwMode="auto">
            <a:xfrm>
              <a:off x="1248" y="2976"/>
              <a:ext cx="1200" cy="384"/>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71718" name="Rectangle 36"/>
            <p:cNvSpPr>
              <a:spLocks noChangeArrowheads="1"/>
            </p:cNvSpPr>
            <p:nvPr/>
          </p:nvSpPr>
          <p:spPr bwMode="auto">
            <a:xfrm>
              <a:off x="2448" y="2976"/>
              <a:ext cx="1200" cy="384"/>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19" name="Rectangle 37"/>
            <p:cNvSpPr>
              <a:spLocks noChangeArrowheads="1"/>
            </p:cNvSpPr>
            <p:nvPr/>
          </p:nvSpPr>
          <p:spPr bwMode="auto">
            <a:xfrm>
              <a:off x="3648" y="2976"/>
              <a:ext cx="1200" cy="384"/>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grpSp>
      <p:sp>
        <p:nvSpPr>
          <p:cNvPr id="71687" name="Line 45"/>
          <p:cNvSpPr>
            <a:spLocks noChangeShapeType="1"/>
          </p:cNvSpPr>
          <p:nvPr/>
        </p:nvSpPr>
        <p:spPr bwMode="auto">
          <a:xfrm flipH="1">
            <a:off x="6781800" y="1219200"/>
            <a:ext cx="914400" cy="762000"/>
          </a:xfrm>
          <a:prstGeom prst="line">
            <a:avLst/>
          </a:prstGeom>
          <a:noFill/>
          <a:ln w="19050">
            <a:solidFill>
              <a:schemeClr val="tx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71688" name="Line 46"/>
          <p:cNvSpPr>
            <a:spLocks noChangeShapeType="1"/>
          </p:cNvSpPr>
          <p:nvPr/>
        </p:nvSpPr>
        <p:spPr bwMode="auto">
          <a:xfrm>
            <a:off x="7696200" y="1219200"/>
            <a:ext cx="6096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689" name="Text Box 47"/>
          <p:cNvSpPr txBox="1">
            <a:spLocks noChangeArrowheads="1"/>
          </p:cNvSpPr>
          <p:nvPr/>
        </p:nvSpPr>
        <p:spPr bwMode="auto">
          <a:xfrm>
            <a:off x="8382000" y="1066800"/>
            <a:ext cx="533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Bit</a:t>
            </a:r>
            <a:endParaRPr lang="vi-VN" sz="1800" b="1"/>
          </a:p>
        </p:txBody>
      </p:sp>
      <p:sp>
        <p:nvSpPr>
          <p:cNvPr id="71690" name="Text Box 48"/>
          <p:cNvSpPr txBox="1">
            <a:spLocks noChangeArrowheads="1"/>
          </p:cNvSpPr>
          <p:nvPr/>
        </p:nvSpPr>
        <p:spPr bwMode="auto">
          <a:xfrm>
            <a:off x="152400" y="57150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t>Ghép 4 kênh</a:t>
            </a:r>
            <a:endParaRPr lang="vi-VN" sz="1800" b="1"/>
          </a:p>
        </p:txBody>
      </p:sp>
      <p:sp>
        <p:nvSpPr>
          <p:cNvPr id="303153" name="Rectangle 49"/>
          <p:cNvSpPr>
            <a:spLocks noChangeArrowheads="1"/>
          </p:cNvSpPr>
          <p:nvPr/>
        </p:nvSpPr>
        <p:spPr bwMode="auto">
          <a:xfrm>
            <a:off x="1981200" y="5638800"/>
            <a:ext cx="457200" cy="609600"/>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303154" name="Rectangle 50"/>
          <p:cNvSpPr>
            <a:spLocks noChangeArrowheads="1"/>
          </p:cNvSpPr>
          <p:nvPr/>
        </p:nvSpPr>
        <p:spPr bwMode="auto">
          <a:xfrm>
            <a:off x="2438400" y="5638800"/>
            <a:ext cx="457200" cy="609600"/>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303155" name="Rectangle 51"/>
          <p:cNvSpPr>
            <a:spLocks noChangeArrowheads="1"/>
          </p:cNvSpPr>
          <p:nvPr/>
        </p:nvSpPr>
        <p:spPr bwMode="auto">
          <a:xfrm>
            <a:off x="2895600" y="5638800"/>
            <a:ext cx="457200" cy="609600"/>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sp>
        <p:nvSpPr>
          <p:cNvPr id="303156" name="Rectangle 52"/>
          <p:cNvSpPr>
            <a:spLocks noChangeArrowheads="1"/>
          </p:cNvSpPr>
          <p:nvPr/>
        </p:nvSpPr>
        <p:spPr bwMode="auto">
          <a:xfrm>
            <a:off x="3352800" y="5638800"/>
            <a:ext cx="457200" cy="609600"/>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1</a:t>
            </a:r>
            <a:endParaRPr lang="vi-VN" sz="2400" b="1">
              <a:solidFill>
                <a:srgbClr val="FFFFFF"/>
              </a:solidFill>
            </a:endParaRPr>
          </a:p>
        </p:txBody>
      </p:sp>
      <p:grpSp>
        <p:nvGrpSpPr>
          <p:cNvPr id="3" name="Group 66"/>
          <p:cNvGrpSpPr>
            <a:grpSpLocks/>
          </p:cNvGrpSpPr>
          <p:nvPr/>
        </p:nvGrpSpPr>
        <p:grpSpPr bwMode="auto">
          <a:xfrm>
            <a:off x="3810000" y="5638800"/>
            <a:ext cx="3657600" cy="609600"/>
            <a:chOff x="2400" y="3552"/>
            <a:chExt cx="2304" cy="384"/>
          </a:xfrm>
        </p:grpSpPr>
        <p:sp>
          <p:nvSpPr>
            <p:cNvPr id="71700" name="Rectangle 53"/>
            <p:cNvSpPr>
              <a:spLocks noChangeArrowheads="1"/>
            </p:cNvSpPr>
            <p:nvPr/>
          </p:nvSpPr>
          <p:spPr bwMode="auto">
            <a:xfrm>
              <a:off x="2400" y="3552"/>
              <a:ext cx="288" cy="384"/>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01" name="Rectangle 54"/>
            <p:cNvSpPr>
              <a:spLocks noChangeArrowheads="1"/>
            </p:cNvSpPr>
            <p:nvPr/>
          </p:nvSpPr>
          <p:spPr bwMode="auto">
            <a:xfrm>
              <a:off x="2688" y="3552"/>
              <a:ext cx="288" cy="384"/>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02" name="Rectangle 55"/>
            <p:cNvSpPr>
              <a:spLocks noChangeArrowheads="1"/>
            </p:cNvSpPr>
            <p:nvPr/>
          </p:nvSpPr>
          <p:spPr bwMode="auto">
            <a:xfrm>
              <a:off x="2976" y="3552"/>
              <a:ext cx="288" cy="384"/>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03" name="Rectangle 56"/>
            <p:cNvSpPr>
              <a:spLocks noChangeArrowheads="1"/>
            </p:cNvSpPr>
            <p:nvPr/>
          </p:nvSpPr>
          <p:spPr bwMode="auto">
            <a:xfrm>
              <a:off x="3264" y="3552"/>
              <a:ext cx="288" cy="384"/>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2</a:t>
              </a:r>
              <a:endParaRPr lang="vi-VN" sz="2400" b="1">
                <a:solidFill>
                  <a:srgbClr val="FFFFFF"/>
                </a:solidFill>
              </a:endParaRPr>
            </a:p>
          </p:txBody>
        </p:sp>
        <p:sp>
          <p:nvSpPr>
            <p:cNvPr id="71704" name="Rectangle 57"/>
            <p:cNvSpPr>
              <a:spLocks noChangeArrowheads="1"/>
            </p:cNvSpPr>
            <p:nvPr/>
          </p:nvSpPr>
          <p:spPr bwMode="auto">
            <a:xfrm>
              <a:off x="3552" y="3552"/>
              <a:ext cx="288" cy="384"/>
            </a:xfrm>
            <a:prstGeom prst="rect">
              <a:avLst/>
            </a:prstGeom>
            <a:solidFill>
              <a:srgbClr val="CC66FF"/>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05" name="Rectangle 58"/>
            <p:cNvSpPr>
              <a:spLocks noChangeArrowheads="1"/>
            </p:cNvSpPr>
            <p:nvPr/>
          </p:nvSpPr>
          <p:spPr bwMode="auto">
            <a:xfrm>
              <a:off x="3840" y="3552"/>
              <a:ext cx="288" cy="384"/>
            </a:xfrm>
            <a:prstGeom prst="rect">
              <a:avLst/>
            </a:prstGeom>
            <a:solidFill>
              <a:schemeClr val="hlink"/>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06" name="Rectangle 59"/>
            <p:cNvSpPr>
              <a:spLocks noChangeArrowheads="1"/>
            </p:cNvSpPr>
            <p:nvPr/>
          </p:nvSpPr>
          <p:spPr bwMode="auto">
            <a:xfrm>
              <a:off x="4128" y="3552"/>
              <a:ext cx="288" cy="384"/>
            </a:xfrm>
            <a:prstGeom prst="rect">
              <a:avLst/>
            </a:prstGeom>
            <a:solidFill>
              <a:srgbClr val="00CC99"/>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sp>
          <p:nvSpPr>
            <p:cNvPr id="71707" name="Rectangle 60"/>
            <p:cNvSpPr>
              <a:spLocks noChangeArrowheads="1"/>
            </p:cNvSpPr>
            <p:nvPr/>
          </p:nvSpPr>
          <p:spPr bwMode="auto">
            <a:xfrm>
              <a:off x="4416" y="3552"/>
              <a:ext cx="288" cy="384"/>
            </a:xfrm>
            <a:prstGeom prst="rect">
              <a:avLst/>
            </a:prstGeom>
            <a:solidFill>
              <a:srgbClr val="008000"/>
            </a:solidFill>
            <a:ln w="28575">
              <a:solidFill>
                <a:srgbClr val="000066"/>
              </a:solidFill>
              <a:miter lim="800000"/>
              <a:headEnd/>
              <a:tailEnd/>
            </a:ln>
          </p:spPr>
          <p:txBody>
            <a:bodyPr wrap="none" anchor="ctr"/>
            <a:lstStyle/>
            <a:p>
              <a:pPr algn="ctr" eaLnBrk="1" hangingPunct="1"/>
              <a:r>
                <a:rPr lang="en-US" sz="2400" b="1">
                  <a:solidFill>
                    <a:srgbClr val="FFFFFF"/>
                  </a:solidFill>
                </a:rPr>
                <a:t>3</a:t>
              </a:r>
              <a:endParaRPr lang="vi-VN" sz="2400" b="1">
                <a:solidFill>
                  <a:srgbClr val="FFFFFF"/>
                </a:solidFill>
              </a:endParaRPr>
            </a:p>
          </p:txBody>
        </p:sp>
      </p:grpSp>
      <p:sp>
        <p:nvSpPr>
          <p:cNvPr id="303166" name="Line 62"/>
          <p:cNvSpPr>
            <a:spLocks noChangeShapeType="1"/>
          </p:cNvSpPr>
          <p:nvPr/>
        </p:nvSpPr>
        <p:spPr bwMode="auto">
          <a:xfrm flipH="1">
            <a:off x="2209800" y="2362200"/>
            <a:ext cx="762000" cy="3276600"/>
          </a:xfrm>
          <a:prstGeom prst="line">
            <a:avLst/>
          </a:prstGeom>
          <a:noFill/>
          <a:ln w="38100">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303167" name="Line 63"/>
          <p:cNvSpPr>
            <a:spLocks noChangeShapeType="1"/>
          </p:cNvSpPr>
          <p:nvPr/>
        </p:nvSpPr>
        <p:spPr bwMode="auto">
          <a:xfrm flipH="1">
            <a:off x="2667000" y="3276600"/>
            <a:ext cx="533400" cy="2362200"/>
          </a:xfrm>
          <a:prstGeom prst="line">
            <a:avLst/>
          </a:prstGeom>
          <a:noFill/>
          <a:ln w="38100">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303168" name="Line 64"/>
          <p:cNvSpPr>
            <a:spLocks noChangeShapeType="1"/>
          </p:cNvSpPr>
          <p:nvPr/>
        </p:nvSpPr>
        <p:spPr bwMode="auto">
          <a:xfrm flipH="1">
            <a:off x="3124200" y="4191000"/>
            <a:ext cx="304800" cy="1447800"/>
          </a:xfrm>
          <a:prstGeom prst="line">
            <a:avLst/>
          </a:prstGeom>
          <a:noFill/>
          <a:ln w="38100">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303169" name="Line 65"/>
          <p:cNvSpPr>
            <a:spLocks noChangeShapeType="1"/>
          </p:cNvSpPr>
          <p:nvPr/>
        </p:nvSpPr>
        <p:spPr bwMode="auto">
          <a:xfrm flipH="1">
            <a:off x="3568700" y="5105400"/>
            <a:ext cx="101600" cy="533400"/>
          </a:xfrm>
          <a:prstGeom prst="line">
            <a:avLst/>
          </a:prstGeom>
          <a:noFill/>
          <a:ln w="38100">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92219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66"/>
                                        </p:tgtEl>
                                        <p:attrNameLst>
                                          <p:attrName>style.visibility</p:attrName>
                                        </p:attrNameLst>
                                      </p:cBhvr>
                                      <p:to>
                                        <p:strVal val="visible"/>
                                      </p:to>
                                    </p:set>
                                    <p:animEffect transition="in" filter="blinds(horizontal)">
                                      <p:cBhvr>
                                        <p:cTn id="7" dur="500"/>
                                        <p:tgtEl>
                                          <p:spTgt spid="3031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3153"/>
                                        </p:tgtEl>
                                        <p:attrNameLst>
                                          <p:attrName>style.visibility</p:attrName>
                                        </p:attrNameLst>
                                      </p:cBhvr>
                                      <p:to>
                                        <p:strVal val="visible"/>
                                      </p:to>
                                    </p:set>
                                    <p:animEffect transition="in" filter="blinds(horizontal)">
                                      <p:cBhvr>
                                        <p:cTn id="10" dur="500"/>
                                        <p:tgtEl>
                                          <p:spTgt spid="3031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303166"/>
                                        </p:tgtEl>
                                      </p:cBhvr>
                                    </p:animEffect>
                                    <p:set>
                                      <p:cBhvr>
                                        <p:cTn id="15" dur="1" fill="hold">
                                          <p:stCondLst>
                                            <p:cond delay="499"/>
                                          </p:stCondLst>
                                        </p:cTn>
                                        <p:tgtEl>
                                          <p:spTgt spid="303166"/>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3167"/>
                                        </p:tgtEl>
                                        <p:attrNameLst>
                                          <p:attrName>style.visibility</p:attrName>
                                        </p:attrNameLst>
                                      </p:cBhvr>
                                      <p:to>
                                        <p:strVal val="visible"/>
                                      </p:to>
                                    </p:set>
                                    <p:animEffect transition="in" filter="blinds(horizontal)">
                                      <p:cBhvr>
                                        <p:cTn id="20" dur="500"/>
                                        <p:tgtEl>
                                          <p:spTgt spid="30316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3154"/>
                                        </p:tgtEl>
                                        <p:attrNameLst>
                                          <p:attrName>style.visibility</p:attrName>
                                        </p:attrNameLst>
                                      </p:cBhvr>
                                      <p:to>
                                        <p:strVal val="visible"/>
                                      </p:to>
                                    </p:set>
                                    <p:animEffect transition="in" filter="blinds(horizontal)">
                                      <p:cBhvr>
                                        <p:cTn id="23" dur="500"/>
                                        <p:tgtEl>
                                          <p:spTgt spid="3031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303167"/>
                                        </p:tgtEl>
                                      </p:cBhvr>
                                    </p:animEffect>
                                    <p:set>
                                      <p:cBhvr>
                                        <p:cTn id="28" dur="1" fill="hold">
                                          <p:stCondLst>
                                            <p:cond delay="499"/>
                                          </p:stCondLst>
                                        </p:cTn>
                                        <p:tgtEl>
                                          <p:spTgt spid="30316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3168"/>
                                        </p:tgtEl>
                                        <p:attrNameLst>
                                          <p:attrName>style.visibility</p:attrName>
                                        </p:attrNameLst>
                                      </p:cBhvr>
                                      <p:to>
                                        <p:strVal val="visible"/>
                                      </p:to>
                                    </p:set>
                                    <p:animEffect transition="in" filter="blinds(horizontal)">
                                      <p:cBhvr>
                                        <p:cTn id="33" dur="500"/>
                                        <p:tgtEl>
                                          <p:spTgt spid="30316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03155"/>
                                        </p:tgtEl>
                                        <p:attrNameLst>
                                          <p:attrName>style.visibility</p:attrName>
                                        </p:attrNameLst>
                                      </p:cBhvr>
                                      <p:to>
                                        <p:strVal val="visible"/>
                                      </p:to>
                                    </p:set>
                                    <p:animEffect transition="in" filter="blinds(horizontal)">
                                      <p:cBhvr>
                                        <p:cTn id="36" dur="500"/>
                                        <p:tgtEl>
                                          <p:spTgt spid="3031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grpId="1" nodeType="clickEffect">
                                  <p:stCondLst>
                                    <p:cond delay="0"/>
                                  </p:stCondLst>
                                  <p:childTnLst>
                                    <p:animEffect transition="out" filter="blinds(horizontal)">
                                      <p:cBhvr>
                                        <p:cTn id="40" dur="500"/>
                                        <p:tgtEl>
                                          <p:spTgt spid="303168"/>
                                        </p:tgtEl>
                                      </p:cBhvr>
                                    </p:animEffect>
                                    <p:set>
                                      <p:cBhvr>
                                        <p:cTn id="41" dur="1" fill="hold">
                                          <p:stCondLst>
                                            <p:cond delay="499"/>
                                          </p:stCondLst>
                                        </p:cTn>
                                        <p:tgtEl>
                                          <p:spTgt spid="303168"/>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03169"/>
                                        </p:tgtEl>
                                        <p:attrNameLst>
                                          <p:attrName>style.visibility</p:attrName>
                                        </p:attrNameLst>
                                      </p:cBhvr>
                                      <p:to>
                                        <p:strVal val="visible"/>
                                      </p:to>
                                    </p:set>
                                    <p:animEffect transition="in" filter="blinds(horizontal)">
                                      <p:cBhvr>
                                        <p:cTn id="46" dur="500"/>
                                        <p:tgtEl>
                                          <p:spTgt spid="30316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03156"/>
                                        </p:tgtEl>
                                        <p:attrNameLst>
                                          <p:attrName>style.visibility</p:attrName>
                                        </p:attrNameLst>
                                      </p:cBhvr>
                                      <p:to>
                                        <p:strVal val="visible"/>
                                      </p:to>
                                    </p:set>
                                    <p:animEffect transition="in" filter="blinds(horizontal)">
                                      <p:cBhvr>
                                        <p:cTn id="49" dur="500"/>
                                        <p:tgtEl>
                                          <p:spTgt spid="30315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grpId="1" nodeType="clickEffect">
                                  <p:stCondLst>
                                    <p:cond delay="0"/>
                                  </p:stCondLst>
                                  <p:childTnLst>
                                    <p:animEffect transition="out" filter="blinds(horizontal)">
                                      <p:cBhvr>
                                        <p:cTn id="53" dur="500"/>
                                        <p:tgtEl>
                                          <p:spTgt spid="303169"/>
                                        </p:tgtEl>
                                      </p:cBhvr>
                                    </p:animEffect>
                                    <p:set>
                                      <p:cBhvr>
                                        <p:cTn id="54" dur="1" fill="hold">
                                          <p:stCondLst>
                                            <p:cond delay="499"/>
                                          </p:stCondLst>
                                        </p:cTn>
                                        <p:tgtEl>
                                          <p:spTgt spid="303169"/>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linds(horizontal)">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53" grpId="0" animBg="1"/>
      <p:bldP spid="303154" grpId="0" animBg="1"/>
      <p:bldP spid="303155" grpId="0" animBg="1"/>
      <p:bldP spid="303156" grpId="0" animBg="1"/>
      <p:bldP spid="303166" grpId="0" animBg="1"/>
      <p:bldP spid="303166" grpId="1" animBg="1"/>
      <p:bldP spid="303167" grpId="0" animBg="1"/>
      <p:bldP spid="303167" grpId="1" animBg="1"/>
      <p:bldP spid="303168" grpId="0" animBg="1"/>
      <p:bldP spid="303168" grpId="1" animBg="1"/>
      <p:bldP spid="303169" grpId="0" animBg="1"/>
      <p:bldP spid="30316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title"/>
          </p:nvPr>
        </p:nvSpPr>
        <p:spPr>
          <a:xfrm>
            <a:off x="381000" y="152400"/>
            <a:ext cx="8385175" cy="822325"/>
          </a:xfrm>
        </p:spPr>
        <p:txBody>
          <a:bodyPr>
            <a:normAutofit/>
          </a:bodyPr>
          <a:lstStyle/>
          <a:p>
            <a:pPr eaLnBrk="1" hangingPunct="1">
              <a:defRPr/>
            </a:pPr>
            <a:r>
              <a:rPr lang="en-US" sz="3200" b="1" dirty="0" err="1">
                <a:solidFill>
                  <a:srgbClr val="000000"/>
                </a:solidFill>
                <a:effectLst>
                  <a:outerShdw blurRad="38100" dist="38100" dir="2700000" algn="tl">
                    <a:srgbClr val="DDDDDD"/>
                  </a:outerShdw>
                </a:effectLst>
                <a:latin typeface="Arial" charset="0"/>
                <a:cs typeface="+mj-cs"/>
              </a:rPr>
              <a:t>Ví</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dụ</a:t>
            </a:r>
            <a:r>
              <a:rPr lang="en-US" sz="3200" b="1" dirty="0">
                <a:solidFill>
                  <a:srgbClr val="000000"/>
                </a:solidFill>
                <a:effectLst>
                  <a:outerShdw blurRad="38100" dist="38100" dir="2700000" algn="tl">
                    <a:srgbClr val="DDDDDD"/>
                  </a:outerShdw>
                </a:effectLst>
                <a:latin typeface="Arial" charset="0"/>
                <a:cs typeface="+mj-cs"/>
              </a:rPr>
              <a:t> 2</a:t>
            </a:r>
          </a:p>
        </p:txBody>
      </p:sp>
      <p:sp>
        <p:nvSpPr>
          <p:cNvPr id="5837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6"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grpSp>
        <p:nvGrpSpPr>
          <p:cNvPr id="3" name="Group 2">
            <a:extLst>
              <a:ext uri="{FF2B5EF4-FFF2-40B4-BE49-F238E27FC236}">
                <a16:creationId xmlns:a16="http://schemas.microsoft.com/office/drawing/2014/main" id="{B5E549B6-D9CD-1244-9319-4493C229B5E4}"/>
              </a:ext>
            </a:extLst>
          </p:cNvPr>
          <p:cNvGrpSpPr/>
          <p:nvPr/>
        </p:nvGrpSpPr>
        <p:grpSpPr>
          <a:xfrm>
            <a:off x="381000" y="4038600"/>
            <a:ext cx="8382000" cy="2654300"/>
            <a:chOff x="304800" y="1219200"/>
            <a:chExt cx="8382000" cy="2654300"/>
          </a:xfrm>
        </p:grpSpPr>
        <p:sp>
          <p:nvSpPr>
            <p:cNvPr id="58391" name="Text Box 28"/>
            <p:cNvSpPr txBox="1">
              <a:spLocks noChangeArrowheads="1"/>
            </p:cNvSpPr>
            <p:nvPr/>
          </p:nvSpPr>
          <p:spPr bwMode="auto">
            <a:xfrm>
              <a:off x="7951788" y="28956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3</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2" name="Text Box 29"/>
            <p:cNvSpPr txBox="1">
              <a:spLocks noChangeArrowheads="1"/>
            </p:cNvSpPr>
            <p:nvPr/>
          </p:nvSpPr>
          <p:spPr bwMode="auto">
            <a:xfrm>
              <a:off x="7951788" y="21336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3" name="Text Box 30"/>
            <p:cNvSpPr txBox="1">
              <a:spLocks noChangeArrowheads="1"/>
            </p:cNvSpPr>
            <p:nvPr/>
          </p:nvSpPr>
          <p:spPr bwMode="auto">
            <a:xfrm>
              <a:off x="7951788" y="12192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1</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4" name="Text Box 31"/>
            <p:cNvSpPr txBox="1">
              <a:spLocks noChangeArrowheads="1"/>
            </p:cNvSpPr>
            <p:nvPr/>
          </p:nvSpPr>
          <p:spPr bwMode="auto">
            <a:xfrm>
              <a:off x="6742113" y="3505200"/>
              <a:ext cx="19446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rIns="0" b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200" dirty="0">
                  <a:latin typeface="Times New Roman" charset="0"/>
                  <a:ea typeface="MS Mincho" charset="0"/>
                  <a:cs typeface="MS Mincho" charset="0"/>
                </a:rPr>
                <a:t>      </a:t>
              </a:r>
              <a:r>
                <a:rPr lang="vi-VN" altLang="ja-JP" sz="1800" b="1" dirty="0">
                  <a:latin typeface="Times New Roman" charset="0"/>
                  <a:ea typeface="MS Mincho" charset="0"/>
                  <a:cs typeface="MS Mincho" charset="0"/>
                </a:rPr>
                <a:t>T/h tương tự ra</a:t>
              </a:r>
              <a:endParaRPr lang="vi-VN" sz="1800" b="1" dirty="0">
                <a:ea typeface="MS Mincho" charset="0"/>
                <a:cs typeface="MS Mincho" charset="0"/>
              </a:endParaRPr>
            </a:p>
          </p:txBody>
        </p:sp>
        <p:sp>
          <p:nvSpPr>
            <p:cNvPr id="58395" name="Text Box 32"/>
            <p:cNvSpPr txBox="1">
              <a:spLocks noChangeArrowheads="1"/>
            </p:cNvSpPr>
            <p:nvPr/>
          </p:nvSpPr>
          <p:spPr bwMode="auto">
            <a:xfrm>
              <a:off x="304800" y="3433763"/>
              <a:ext cx="1898650" cy="30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T/h tương tự vào</a:t>
              </a:r>
              <a:endParaRPr lang="vi-VN" sz="1800" b="1">
                <a:ea typeface="MS Mincho" charset="0"/>
                <a:cs typeface="MS Mincho" charset="0"/>
              </a:endParaRPr>
            </a:p>
          </p:txBody>
        </p:sp>
        <p:sp>
          <p:nvSpPr>
            <p:cNvPr id="58396" name="Text Box 33"/>
            <p:cNvSpPr txBox="1">
              <a:spLocks noChangeArrowheads="1"/>
            </p:cNvSpPr>
            <p:nvPr/>
          </p:nvSpPr>
          <p:spPr bwMode="auto">
            <a:xfrm>
              <a:off x="457200" y="1376363"/>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1</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7" name="Line 34"/>
            <p:cNvSpPr>
              <a:spLocks noChangeShapeType="1"/>
            </p:cNvSpPr>
            <p:nvPr/>
          </p:nvSpPr>
          <p:spPr bwMode="auto">
            <a:xfrm>
              <a:off x="731838" y="1762125"/>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8" name="Line 35"/>
            <p:cNvSpPr>
              <a:spLocks noChangeShapeType="1"/>
            </p:cNvSpPr>
            <p:nvPr/>
          </p:nvSpPr>
          <p:spPr bwMode="auto">
            <a:xfrm>
              <a:off x="731838" y="3305175"/>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9" name="Oval 36"/>
            <p:cNvSpPr>
              <a:spLocks noChangeArrowheads="1"/>
            </p:cNvSpPr>
            <p:nvPr/>
          </p:nvSpPr>
          <p:spPr bwMode="auto">
            <a:xfrm>
              <a:off x="1590675" y="2147888"/>
              <a:ext cx="736600" cy="771525"/>
            </a:xfrm>
            <a:prstGeom prst="ellipse">
              <a:avLst/>
            </a:prstGeom>
            <a:solidFill>
              <a:srgbClr val="FFFFFF"/>
            </a:solidFill>
            <a:ln w="19050">
              <a:solidFill>
                <a:srgbClr val="000000"/>
              </a:solidFill>
              <a:prstDash val="dash"/>
              <a:round/>
              <a:headEnd/>
              <a:tailEnd/>
            </a:ln>
          </p:spPr>
          <p:txBody>
            <a:bodyPr/>
            <a:lstStyle/>
            <a:p>
              <a:pPr eaLnBrk="1" hangingPunct="1"/>
              <a:endParaRPr lang="en-US"/>
            </a:p>
          </p:txBody>
        </p:sp>
        <p:sp>
          <p:nvSpPr>
            <p:cNvPr id="58400" name="Oval 37"/>
            <p:cNvSpPr>
              <a:spLocks noChangeArrowheads="1"/>
            </p:cNvSpPr>
            <p:nvPr/>
          </p:nvSpPr>
          <p:spPr bwMode="auto">
            <a:xfrm>
              <a:off x="1712913" y="2208213"/>
              <a:ext cx="490537" cy="514350"/>
            </a:xfrm>
            <a:prstGeom prst="ellipse">
              <a:avLst/>
            </a:prstGeom>
            <a:solidFill>
              <a:srgbClr val="FFFFFF"/>
            </a:solidFill>
            <a:ln w="9525">
              <a:solidFill>
                <a:srgbClr val="000000"/>
              </a:solidFill>
              <a:round/>
              <a:headEnd/>
              <a:tailEnd/>
            </a:ln>
          </p:spPr>
          <p:txBody>
            <a:bodyPr/>
            <a:lstStyle/>
            <a:p>
              <a:pPr eaLnBrk="1" hangingPunct="1"/>
              <a:endParaRPr lang="en-US"/>
            </a:p>
          </p:txBody>
        </p:sp>
        <p:sp>
          <p:nvSpPr>
            <p:cNvPr id="58401" name="Line 38"/>
            <p:cNvSpPr>
              <a:spLocks noChangeShapeType="1"/>
            </p:cNvSpPr>
            <p:nvPr/>
          </p:nvSpPr>
          <p:spPr bwMode="auto">
            <a:xfrm>
              <a:off x="1725613" y="2432050"/>
              <a:ext cx="0" cy="128588"/>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2" name="Rectangle 39"/>
            <p:cNvSpPr>
              <a:spLocks noChangeArrowheads="1"/>
            </p:cNvSpPr>
            <p:nvPr/>
          </p:nvSpPr>
          <p:spPr bwMode="auto">
            <a:xfrm>
              <a:off x="1712913" y="2560638"/>
              <a:ext cx="490537" cy="257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58403" name="Line 40"/>
            <p:cNvSpPr>
              <a:spLocks noChangeShapeType="1"/>
            </p:cNvSpPr>
            <p:nvPr/>
          </p:nvSpPr>
          <p:spPr bwMode="auto">
            <a:xfrm flipH="1" flipV="1">
              <a:off x="1836738" y="2147888"/>
              <a:ext cx="122237" cy="385762"/>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4" name="Line 41"/>
            <p:cNvSpPr>
              <a:spLocks noChangeShapeType="1"/>
            </p:cNvSpPr>
            <p:nvPr/>
          </p:nvSpPr>
          <p:spPr bwMode="auto">
            <a:xfrm>
              <a:off x="1958975" y="2533650"/>
              <a:ext cx="735013" cy="0"/>
            </a:xfrm>
            <a:prstGeom prst="line">
              <a:avLst/>
            </a:prstGeom>
            <a:noFill/>
            <a:ln w="9525">
              <a:solidFill>
                <a:srgbClr val="000000"/>
              </a:solidFill>
              <a:round/>
              <a:headEnd type="oval" w="med" len="me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5" name="Oval 42"/>
            <p:cNvSpPr>
              <a:spLocks noChangeArrowheads="1"/>
            </p:cNvSpPr>
            <p:nvPr/>
          </p:nvSpPr>
          <p:spPr bwMode="auto">
            <a:xfrm>
              <a:off x="6127750" y="2147888"/>
              <a:ext cx="736600" cy="771525"/>
            </a:xfrm>
            <a:prstGeom prst="ellipse">
              <a:avLst/>
            </a:prstGeom>
            <a:solidFill>
              <a:srgbClr val="FFFFFF"/>
            </a:solidFill>
            <a:ln w="19050">
              <a:solidFill>
                <a:srgbClr val="000000"/>
              </a:solidFill>
              <a:prstDash val="dash"/>
              <a:round/>
              <a:headEnd/>
              <a:tailEnd/>
            </a:ln>
          </p:spPr>
          <p:txBody>
            <a:bodyPr/>
            <a:lstStyle/>
            <a:p>
              <a:pPr eaLnBrk="1" hangingPunct="1"/>
              <a:endParaRPr lang="en-US"/>
            </a:p>
          </p:txBody>
        </p:sp>
        <p:sp>
          <p:nvSpPr>
            <p:cNvPr id="58406" name="Oval 43"/>
            <p:cNvSpPr>
              <a:spLocks noChangeArrowheads="1"/>
            </p:cNvSpPr>
            <p:nvPr/>
          </p:nvSpPr>
          <p:spPr bwMode="auto">
            <a:xfrm>
              <a:off x="6251575" y="2276475"/>
              <a:ext cx="490538" cy="514350"/>
            </a:xfrm>
            <a:prstGeom prst="ellipse">
              <a:avLst/>
            </a:prstGeom>
            <a:solidFill>
              <a:srgbClr val="FFFFFF"/>
            </a:solidFill>
            <a:ln w="9525">
              <a:solidFill>
                <a:srgbClr val="000000"/>
              </a:solidFill>
              <a:round/>
              <a:headEnd/>
              <a:tailEnd/>
            </a:ln>
          </p:spPr>
          <p:txBody>
            <a:bodyPr/>
            <a:lstStyle/>
            <a:p>
              <a:pPr eaLnBrk="1" hangingPunct="1"/>
              <a:endParaRPr lang="en-US"/>
            </a:p>
          </p:txBody>
        </p:sp>
        <p:sp>
          <p:nvSpPr>
            <p:cNvPr id="58407" name="Line 44"/>
            <p:cNvSpPr>
              <a:spLocks noChangeShapeType="1"/>
            </p:cNvSpPr>
            <p:nvPr/>
          </p:nvSpPr>
          <p:spPr bwMode="auto">
            <a:xfrm>
              <a:off x="6264275" y="2432050"/>
              <a:ext cx="0" cy="128588"/>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8" name="Rectangle 45"/>
            <p:cNvSpPr>
              <a:spLocks noChangeArrowheads="1"/>
            </p:cNvSpPr>
            <p:nvPr/>
          </p:nvSpPr>
          <p:spPr bwMode="auto">
            <a:xfrm>
              <a:off x="6251575" y="2560638"/>
              <a:ext cx="490538" cy="257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58409" name="Line 46"/>
            <p:cNvSpPr>
              <a:spLocks noChangeShapeType="1"/>
            </p:cNvSpPr>
            <p:nvPr/>
          </p:nvSpPr>
          <p:spPr bwMode="auto">
            <a:xfrm flipH="1" flipV="1">
              <a:off x="6373813" y="2147888"/>
              <a:ext cx="122237" cy="385762"/>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0" name="Line 47"/>
            <p:cNvSpPr>
              <a:spLocks noChangeShapeType="1"/>
            </p:cNvSpPr>
            <p:nvPr/>
          </p:nvSpPr>
          <p:spPr bwMode="auto">
            <a:xfrm>
              <a:off x="5761038" y="2533650"/>
              <a:ext cx="735012" cy="0"/>
            </a:xfrm>
            <a:prstGeom prst="line">
              <a:avLst/>
            </a:prstGeom>
            <a:noFill/>
            <a:ln w="9525">
              <a:solidFill>
                <a:srgbClr val="00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58411" name="Text Box 48"/>
            <p:cNvSpPr txBox="1">
              <a:spLocks noChangeArrowheads="1"/>
            </p:cNvSpPr>
            <p:nvPr/>
          </p:nvSpPr>
          <p:spPr bwMode="auto">
            <a:xfrm>
              <a:off x="2693988" y="2357438"/>
              <a:ext cx="736600" cy="385762"/>
            </a:xfrm>
            <a:prstGeom prst="rect">
              <a:avLst/>
            </a:prstGeom>
            <a:solidFill>
              <a:srgbClr val="FF99CC"/>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ADC</a:t>
              </a:r>
              <a:endParaRPr lang="vi-VN" sz="1800" b="1">
                <a:ea typeface="MS Mincho" charset="0"/>
                <a:cs typeface="MS Mincho" charset="0"/>
              </a:endParaRPr>
            </a:p>
          </p:txBody>
        </p:sp>
        <p:sp>
          <p:nvSpPr>
            <p:cNvPr id="58412" name="Line 49"/>
            <p:cNvSpPr>
              <a:spLocks noChangeShapeType="1"/>
            </p:cNvSpPr>
            <p:nvPr/>
          </p:nvSpPr>
          <p:spPr bwMode="auto">
            <a:xfrm>
              <a:off x="731838" y="2533650"/>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3" name="Line 50"/>
            <p:cNvSpPr>
              <a:spLocks noChangeShapeType="1"/>
            </p:cNvSpPr>
            <p:nvPr/>
          </p:nvSpPr>
          <p:spPr bwMode="auto">
            <a:xfrm>
              <a:off x="1590675" y="1762125"/>
              <a:ext cx="246063" cy="3857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4" name="Line 51"/>
            <p:cNvSpPr>
              <a:spLocks noChangeShapeType="1"/>
            </p:cNvSpPr>
            <p:nvPr/>
          </p:nvSpPr>
          <p:spPr bwMode="auto">
            <a:xfrm flipV="1">
              <a:off x="1590675" y="2919413"/>
              <a:ext cx="246063" cy="3857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5" name="Line 52"/>
            <p:cNvSpPr>
              <a:spLocks noChangeShapeType="1"/>
            </p:cNvSpPr>
            <p:nvPr/>
          </p:nvSpPr>
          <p:spPr bwMode="auto">
            <a:xfrm>
              <a:off x="3430588" y="2533650"/>
              <a:ext cx="368300"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6" name="Text Box 53"/>
            <p:cNvSpPr txBox="1">
              <a:spLocks noChangeArrowheads="1"/>
            </p:cNvSpPr>
            <p:nvPr/>
          </p:nvSpPr>
          <p:spPr bwMode="auto">
            <a:xfrm>
              <a:off x="3798888" y="2338388"/>
              <a:ext cx="857250" cy="385762"/>
            </a:xfrm>
            <a:prstGeom prst="rect">
              <a:avLst/>
            </a:prstGeom>
            <a:solidFill>
              <a:srgbClr val="CCFFFF"/>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Kênh</a:t>
              </a:r>
              <a:endParaRPr lang="vi-VN" sz="1800">
                <a:ea typeface="MS Mincho" charset="0"/>
                <a:cs typeface="MS Mincho" charset="0"/>
              </a:endParaRPr>
            </a:p>
          </p:txBody>
        </p:sp>
        <p:sp>
          <p:nvSpPr>
            <p:cNvPr id="58417" name="Line 54"/>
            <p:cNvSpPr>
              <a:spLocks noChangeShapeType="1"/>
            </p:cNvSpPr>
            <p:nvPr/>
          </p:nvSpPr>
          <p:spPr bwMode="auto">
            <a:xfrm>
              <a:off x="4656138" y="2533650"/>
              <a:ext cx="368300"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8" name="Text Box 55"/>
            <p:cNvSpPr txBox="1">
              <a:spLocks noChangeArrowheads="1"/>
            </p:cNvSpPr>
            <p:nvPr/>
          </p:nvSpPr>
          <p:spPr bwMode="auto">
            <a:xfrm>
              <a:off x="5024438" y="2338388"/>
              <a:ext cx="736600" cy="385762"/>
            </a:xfrm>
            <a:prstGeom prst="rect">
              <a:avLst/>
            </a:prstGeom>
            <a:solidFill>
              <a:srgbClr val="FF99CC"/>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DAC</a:t>
              </a:r>
              <a:endParaRPr lang="vi-VN" sz="1800">
                <a:ea typeface="MS Mincho" charset="0"/>
                <a:cs typeface="MS Mincho" charset="0"/>
              </a:endParaRPr>
            </a:p>
          </p:txBody>
        </p:sp>
        <p:sp>
          <p:nvSpPr>
            <p:cNvPr id="58419" name="Line 56"/>
            <p:cNvSpPr>
              <a:spLocks noChangeShapeType="1"/>
            </p:cNvSpPr>
            <p:nvPr/>
          </p:nvSpPr>
          <p:spPr bwMode="auto">
            <a:xfrm flipV="1">
              <a:off x="6496050" y="1633538"/>
              <a:ext cx="246063"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20" name="Line 57"/>
            <p:cNvSpPr>
              <a:spLocks noChangeShapeType="1"/>
            </p:cNvSpPr>
            <p:nvPr/>
          </p:nvSpPr>
          <p:spPr bwMode="auto">
            <a:xfrm>
              <a:off x="6496050" y="2919413"/>
              <a:ext cx="246063" cy="3857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21" name="Line 58"/>
            <p:cNvSpPr>
              <a:spLocks noChangeShapeType="1"/>
            </p:cNvSpPr>
            <p:nvPr/>
          </p:nvSpPr>
          <p:spPr bwMode="auto">
            <a:xfrm>
              <a:off x="6742113" y="1633538"/>
              <a:ext cx="36671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2" name="Line 59"/>
            <p:cNvSpPr>
              <a:spLocks noChangeShapeType="1"/>
            </p:cNvSpPr>
            <p:nvPr/>
          </p:nvSpPr>
          <p:spPr bwMode="auto">
            <a:xfrm>
              <a:off x="6864350" y="2533650"/>
              <a:ext cx="244475"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3" name="Line 60"/>
            <p:cNvSpPr>
              <a:spLocks noChangeShapeType="1"/>
            </p:cNvSpPr>
            <p:nvPr/>
          </p:nvSpPr>
          <p:spPr bwMode="auto">
            <a:xfrm>
              <a:off x="6742113" y="3305175"/>
              <a:ext cx="36671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4" name="Text Box 61"/>
            <p:cNvSpPr txBox="1">
              <a:spLocks noChangeArrowheads="1"/>
            </p:cNvSpPr>
            <p:nvPr/>
          </p:nvSpPr>
          <p:spPr bwMode="auto">
            <a:xfrm>
              <a:off x="7108825" y="1465263"/>
              <a:ext cx="490538" cy="385762"/>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5" name="Text Box 62"/>
            <p:cNvSpPr txBox="1">
              <a:spLocks noChangeArrowheads="1"/>
            </p:cNvSpPr>
            <p:nvPr/>
          </p:nvSpPr>
          <p:spPr bwMode="auto">
            <a:xfrm>
              <a:off x="7108825" y="2343150"/>
              <a:ext cx="490538" cy="387350"/>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6" name="Text Box 63"/>
            <p:cNvSpPr txBox="1">
              <a:spLocks noChangeArrowheads="1"/>
            </p:cNvSpPr>
            <p:nvPr/>
          </p:nvSpPr>
          <p:spPr bwMode="auto">
            <a:xfrm>
              <a:off x="7108825" y="3101975"/>
              <a:ext cx="490538" cy="385763"/>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7" name="Line 64"/>
            <p:cNvSpPr>
              <a:spLocks noChangeShapeType="1"/>
            </p:cNvSpPr>
            <p:nvPr/>
          </p:nvSpPr>
          <p:spPr bwMode="auto">
            <a:xfrm>
              <a:off x="7599363" y="1633538"/>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8" name="Line 65"/>
            <p:cNvSpPr>
              <a:spLocks noChangeShapeType="1"/>
            </p:cNvSpPr>
            <p:nvPr/>
          </p:nvSpPr>
          <p:spPr bwMode="auto">
            <a:xfrm>
              <a:off x="7599363" y="2533650"/>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9" name="Line 66"/>
            <p:cNvSpPr>
              <a:spLocks noChangeShapeType="1"/>
            </p:cNvSpPr>
            <p:nvPr/>
          </p:nvSpPr>
          <p:spPr bwMode="auto">
            <a:xfrm>
              <a:off x="7599363" y="3305175"/>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45"/>
            <p:cNvGrpSpPr>
              <a:grpSpLocks/>
            </p:cNvGrpSpPr>
            <p:nvPr/>
          </p:nvGrpSpPr>
          <p:grpSpPr bwMode="auto">
            <a:xfrm>
              <a:off x="2362200" y="2743200"/>
              <a:ext cx="3757613" cy="871538"/>
              <a:chOff x="1488" y="1728"/>
              <a:chExt cx="2367" cy="549"/>
            </a:xfrm>
          </p:grpSpPr>
          <p:sp>
            <p:nvSpPr>
              <p:cNvPr id="58501" name="Line 67"/>
              <p:cNvSpPr>
                <a:spLocks noChangeShapeType="1"/>
              </p:cNvSpPr>
              <p:nvPr/>
            </p:nvSpPr>
            <p:spPr bwMode="auto">
              <a:xfrm>
                <a:off x="1488" y="1746"/>
                <a:ext cx="849" cy="324"/>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502" name="Line 68"/>
              <p:cNvSpPr>
                <a:spLocks noChangeShapeType="1"/>
              </p:cNvSpPr>
              <p:nvPr/>
            </p:nvSpPr>
            <p:spPr bwMode="auto">
              <a:xfrm flipH="1">
                <a:off x="2928" y="1728"/>
                <a:ext cx="927" cy="324"/>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503" name="Text Box 69"/>
              <p:cNvSpPr txBox="1">
                <a:spLocks noChangeArrowheads="1"/>
              </p:cNvSpPr>
              <p:nvPr/>
            </p:nvSpPr>
            <p:spPr bwMode="auto">
              <a:xfrm>
                <a:off x="2304" y="1953"/>
                <a:ext cx="618" cy="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dirty="0">
                    <a:latin typeface="Times New Roman" charset="0"/>
                    <a:ea typeface="MS Mincho" charset="0"/>
                    <a:cs typeface="MS Mincho" charset="0"/>
                  </a:rPr>
                  <a:t>Đồng bộ</a:t>
                </a:r>
                <a:endParaRPr lang="vi-VN" sz="1800" b="1" dirty="0">
                  <a:ea typeface="MS Mincho" charset="0"/>
                  <a:cs typeface="MS Mincho" charset="0"/>
                </a:endParaRPr>
              </a:p>
            </p:txBody>
          </p:sp>
        </p:grpSp>
        <p:sp>
          <p:nvSpPr>
            <p:cNvPr id="58431" name="Text Box 70"/>
            <p:cNvSpPr txBox="1">
              <a:spLocks noChangeArrowheads="1"/>
            </p:cNvSpPr>
            <p:nvPr/>
          </p:nvSpPr>
          <p:spPr bwMode="auto">
            <a:xfrm>
              <a:off x="457200" y="2147888"/>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432" name="Text Box 71"/>
            <p:cNvSpPr txBox="1">
              <a:spLocks noChangeArrowheads="1"/>
            </p:cNvSpPr>
            <p:nvPr/>
          </p:nvSpPr>
          <p:spPr bwMode="auto">
            <a:xfrm>
              <a:off x="457200" y="2919413"/>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3</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433" name="Text Box 72"/>
            <p:cNvSpPr txBox="1">
              <a:spLocks noChangeArrowheads="1"/>
            </p:cNvSpPr>
            <p:nvPr/>
          </p:nvSpPr>
          <p:spPr bwMode="auto">
            <a:xfrm>
              <a:off x="1828800" y="1633538"/>
              <a:ext cx="131762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TDM-PAM</a:t>
              </a:r>
              <a:endParaRPr lang="vi-VN" sz="1800" b="1">
                <a:ea typeface="MS Mincho" charset="0"/>
                <a:cs typeface="MS Mincho" charset="0"/>
              </a:endParaRPr>
            </a:p>
          </p:txBody>
        </p:sp>
        <p:sp>
          <p:nvSpPr>
            <p:cNvPr id="58434" name="Line 73"/>
            <p:cNvSpPr>
              <a:spLocks noChangeShapeType="1"/>
            </p:cNvSpPr>
            <p:nvPr/>
          </p:nvSpPr>
          <p:spPr bwMode="auto">
            <a:xfrm>
              <a:off x="2449513" y="2019300"/>
              <a:ext cx="0"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5" name="Text Box 74"/>
            <p:cNvSpPr txBox="1">
              <a:spLocks noChangeArrowheads="1"/>
            </p:cNvSpPr>
            <p:nvPr/>
          </p:nvSpPr>
          <p:spPr bwMode="auto">
            <a:xfrm>
              <a:off x="3641725" y="1524000"/>
              <a:ext cx="123507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TDM-PCM</a:t>
              </a:r>
              <a:endParaRPr lang="vi-VN" sz="1800" b="1">
                <a:ea typeface="MS Mincho" charset="0"/>
                <a:cs typeface="MS Mincho" charset="0"/>
              </a:endParaRPr>
            </a:p>
          </p:txBody>
        </p:sp>
        <p:sp>
          <p:nvSpPr>
            <p:cNvPr id="58436" name="Line 75"/>
            <p:cNvSpPr>
              <a:spLocks noChangeShapeType="1"/>
            </p:cNvSpPr>
            <p:nvPr/>
          </p:nvSpPr>
          <p:spPr bwMode="auto">
            <a:xfrm flipH="1">
              <a:off x="3581400" y="1905000"/>
              <a:ext cx="457200" cy="590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7" name="Line 77"/>
            <p:cNvSpPr>
              <a:spLocks noChangeShapeType="1"/>
            </p:cNvSpPr>
            <p:nvPr/>
          </p:nvSpPr>
          <p:spPr bwMode="auto">
            <a:xfrm>
              <a:off x="4419600" y="1905000"/>
              <a:ext cx="436563" cy="6286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8" name="Text Box 78"/>
            <p:cNvSpPr txBox="1">
              <a:spLocks noChangeArrowheads="1"/>
            </p:cNvSpPr>
            <p:nvPr/>
          </p:nvSpPr>
          <p:spPr bwMode="auto">
            <a:xfrm>
              <a:off x="5284788" y="1633538"/>
              <a:ext cx="1268412"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TDM-PAM</a:t>
              </a:r>
              <a:endParaRPr lang="vi-VN" sz="1800" b="1">
                <a:ea typeface="MS Mincho" charset="0"/>
                <a:cs typeface="MS Mincho" charset="0"/>
              </a:endParaRPr>
            </a:p>
          </p:txBody>
        </p:sp>
        <p:sp>
          <p:nvSpPr>
            <p:cNvPr id="58439" name="Line 79"/>
            <p:cNvSpPr>
              <a:spLocks noChangeShapeType="1"/>
            </p:cNvSpPr>
            <p:nvPr/>
          </p:nvSpPr>
          <p:spPr bwMode="auto">
            <a:xfrm>
              <a:off x="5883275" y="2019300"/>
              <a:ext cx="0"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6" name="Rectangle 3">
            <a:extLst>
              <a:ext uri="{FF2B5EF4-FFF2-40B4-BE49-F238E27FC236}">
                <a16:creationId xmlns:a16="http://schemas.microsoft.com/office/drawing/2014/main" id="{D5EFD52F-B9A6-1743-A66B-8524572FAE44}"/>
              </a:ext>
            </a:extLst>
          </p:cNvPr>
          <p:cNvSpPr txBox="1">
            <a:spLocks noRot="1" noChangeArrowheads="1"/>
          </p:cNvSpPr>
          <p:nvPr/>
        </p:nvSpPr>
        <p:spPr>
          <a:xfrm>
            <a:off x="40710" y="1219200"/>
            <a:ext cx="9067800" cy="2679853"/>
          </a:xfrm>
          <a:prstGeom prst="rect">
            <a:avLst/>
          </a:prstGeom>
        </p:spPr>
        <p:txBody>
          <a:bodyPr vert="horz">
            <a:normAutofit lnSpcReduction="10000"/>
          </a:bodyPr>
          <a:lstStyle>
            <a:lvl1pPr marL="320040" indent="-320040" algn="l" rtl="0" eaLnBrk="1" latinLnBrk="0" hangingPunct="1">
              <a:spcBef>
                <a:spcPts val="700"/>
              </a:spcBef>
              <a:buClr>
                <a:srgbClr val="2909AF"/>
              </a:buClr>
              <a:buSzPct val="60000"/>
              <a:buFont typeface="Wingdings" pitchFamily="2" charset="2"/>
              <a:buChar char="q"/>
              <a:defRPr kumimoji="0" sz="2000" kern="1200">
                <a:solidFill>
                  <a:schemeClr val="tx1"/>
                </a:solidFill>
                <a:latin typeface="Times New Roman" pitchFamily="18" charset="0"/>
                <a:ea typeface="+mn-ea"/>
                <a:cs typeface="Times New Roman" pitchFamily="18" charset="0"/>
              </a:defRPr>
            </a:lvl1pPr>
            <a:lvl2pPr marL="640080" indent="-274320" algn="l" rtl="0" eaLnBrk="1" latinLnBrk="0" hangingPunct="1">
              <a:spcBef>
                <a:spcPts val="550"/>
              </a:spcBef>
              <a:buClr>
                <a:srgbClr val="2909AF"/>
              </a:buClr>
              <a:buSzPct val="100000"/>
              <a:buFont typeface="Wingdings" pitchFamily="2" charset="2"/>
              <a:buChar char="§"/>
              <a:defRPr kumimoji="0" sz="1900" kern="1200">
                <a:solidFill>
                  <a:schemeClr val="tx1"/>
                </a:solidFill>
                <a:latin typeface="Times New Roman" pitchFamily="18" charset="0"/>
                <a:ea typeface="+mn-ea"/>
                <a:cs typeface="Times New Roman" pitchFamily="18" charset="0"/>
              </a:defRPr>
            </a:lvl2pPr>
            <a:lvl3pPr marL="914400" indent="-228600" algn="l" rtl="0" eaLnBrk="1" latinLnBrk="0" hangingPunct="1">
              <a:spcBef>
                <a:spcPts val="500"/>
              </a:spcBef>
              <a:buClr>
                <a:srgbClr val="2909AF"/>
              </a:buClr>
              <a:buSzPct val="75000"/>
              <a:buFont typeface="Courier New" pitchFamily="49" charset="0"/>
              <a:buChar char="o"/>
              <a:defRPr kumimoji="0" sz="1800" kern="1200">
                <a:solidFill>
                  <a:schemeClr val="tx1"/>
                </a:solidFill>
                <a:latin typeface="Times New Roman" pitchFamily="18" charset="0"/>
                <a:ea typeface="+mn-ea"/>
                <a:cs typeface="Times New Roman" pitchFamily="18" charset="0"/>
              </a:defRPr>
            </a:lvl3pPr>
            <a:lvl4pPr marL="1371600" indent="-228600" algn="l" rtl="0" eaLnBrk="1" latinLnBrk="0" hangingPunct="1">
              <a:spcBef>
                <a:spcPts val="400"/>
              </a:spcBef>
              <a:buClr>
                <a:srgbClr val="2909AF"/>
              </a:buClr>
              <a:buSzPct val="75000"/>
              <a:buFont typeface="Times New Roman" pitchFamily="18" charset="0"/>
              <a:buChar char="+"/>
              <a:defRPr kumimoji="0" sz="1700" kern="1200">
                <a:solidFill>
                  <a:schemeClr val="tx1"/>
                </a:solidFill>
                <a:latin typeface="Times New Roman" pitchFamily="18" charset="0"/>
                <a:ea typeface="+mn-ea"/>
                <a:cs typeface="Times New Roman" pitchFamily="18" charset="0"/>
              </a:defRPr>
            </a:lvl4pPr>
            <a:lvl5pPr marL="1828800" indent="-228600" algn="l" rtl="0" eaLnBrk="1" latinLnBrk="0" hangingPunct="1">
              <a:spcBef>
                <a:spcPts val="400"/>
              </a:spcBef>
              <a:buClr>
                <a:srgbClr val="2909AF"/>
              </a:buClr>
              <a:buSzPct val="65000"/>
              <a:buFont typeface="Arial" pitchFamily="34" charset="0"/>
              <a:buChar char="•"/>
              <a:defRPr kumimoji="0" sz="1600" kern="1200">
                <a:solidFill>
                  <a:schemeClr val="tx1"/>
                </a:solidFill>
                <a:latin typeface="Times New Roman" pitchFamily="18" charset="0"/>
                <a:ea typeface="+mn-ea"/>
                <a:cs typeface="Times New Roman" pitchFamily="18"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spcBef>
                <a:spcPts val="600"/>
              </a:spcBef>
            </a:pPr>
            <a:r>
              <a:rPr lang="en-US" sz="2200" dirty="0" err="1">
                <a:solidFill>
                  <a:srgbClr val="000066"/>
                </a:solidFill>
                <a:latin typeface="Arial"/>
                <a:cs typeface="Arial"/>
              </a:rPr>
              <a:t>Ghép</a:t>
            </a:r>
            <a:r>
              <a:rPr lang="en-US" sz="2200" dirty="0">
                <a:solidFill>
                  <a:srgbClr val="000066"/>
                </a:solidFill>
                <a:latin typeface="Arial"/>
                <a:cs typeface="Arial"/>
              </a:rPr>
              <a:t> 3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nhánh</a:t>
            </a:r>
            <a:r>
              <a:rPr lang="en-US" sz="2200" dirty="0">
                <a:solidFill>
                  <a:srgbClr val="000066"/>
                </a:solidFill>
                <a:latin typeface="Arial"/>
                <a:cs typeface="Arial"/>
              </a:rPr>
              <a:t> </a:t>
            </a:r>
            <a:r>
              <a:rPr lang="en-US" sz="2200" dirty="0" err="1">
                <a:solidFill>
                  <a:srgbClr val="000066"/>
                </a:solidFill>
                <a:latin typeface="Arial"/>
                <a:cs typeface="Arial"/>
              </a:rPr>
              <a:t>tương</a:t>
            </a:r>
            <a:r>
              <a:rPr lang="en-US" sz="2200" dirty="0">
                <a:solidFill>
                  <a:srgbClr val="000066"/>
                </a:solidFill>
                <a:latin typeface="Arial"/>
                <a:cs typeface="Arial"/>
              </a:rPr>
              <a:t> </a:t>
            </a:r>
            <a:r>
              <a:rPr lang="en-US" sz="2200" dirty="0" err="1">
                <a:solidFill>
                  <a:srgbClr val="000066"/>
                </a:solidFill>
                <a:latin typeface="Arial"/>
                <a:cs typeface="Arial"/>
              </a:rPr>
              <a:t>tự</a:t>
            </a:r>
            <a:r>
              <a:rPr lang="en-US" sz="2200" dirty="0">
                <a:solidFill>
                  <a:srgbClr val="000066"/>
                </a:solidFill>
                <a:latin typeface="Arial"/>
                <a:cs typeface="Arial"/>
              </a:rPr>
              <a:t>:</a:t>
            </a:r>
          </a:p>
          <a:p>
            <a:pPr>
              <a:lnSpc>
                <a:spcPct val="150000"/>
              </a:lnSpc>
              <a:spcBef>
                <a:spcPts val="600"/>
              </a:spcBef>
              <a:buFont typeface="Wingdings" pitchFamily="2" charset="2"/>
              <a:buChar char="Ø"/>
            </a:pPr>
            <a:r>
              <a:rPr lang="en-US" sz="2200" dirty="0">
                <a:latin typeface="Arial" panose="020B0604020202020204" pitchFamily="34" charset="0"/>
                <a:cs typeface="Arial" panose="020B0604020202020204" pitchFamily="34" charset="0"/>
              </a:rPr>
              <a:t>Chia chu </a:t>
            </a:r>
            <a:r>
              <a:rPr lang="en-US" sz="2200" dirty="0" err="1">
                <a:latin typeface="Arial" panose="020B0604020202020204" pitchFamily="34" charset="0"/>
                <a:cs typeface="Arial" panose="020B0604020202020204" pitchFamily="34" charset="0"/>
              </a:rPr>
              <a:t>kỳ</a:t>
            </a:r>
            <a:r>
              <a:rPr lang="en-US" sz="2200" dirty="0">
                <a:latin typeface="Arial" panose="020B0604020202020204" pitchFamily="34" charset="0"/>
                <a:cs typeface="Arial" panose="020B0604020202020204" pitchFamily="34" charset="0"/>
              </a:rPr>
              <a:t> </a:t>
            </a:r>
            <a:r>
              <a:rPr lang="en-US" sz="2200" b="1" dirty="0"/>
              <a:t>T</a:t>
            </a:r>
            <a:r>
              <a:rPr lang="en-US" sz="2200" b="1" baseline="-25000" dirty="0"/>
              <a:t>S </a:t>
            </a:r>
            <a:r>
              <a:rPr lang="en-US" sz="2200" b="1" baseline="-250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3 </a:t>
            </a:r>
            <a:r>
              <a:rPr lang="en-US" sz="2200" dirty="0" err="1">
                <a:latin typeface="Arial" panose="020B0604020202020204" pitchFamily="34" charset="0"/>
                <a:cs typeface="Arial" panose="020B0604020202020204" pitchFamily="34" charset="0"/>
              </a:rPr>
              <a:t>khe</a:t>
            </a:r>
            <a:r>
              <a:rPr lang="en-US" sz="2200" dirty="0">
                <a:latin typeface="Arial" panose="020B0604020202020204" pitchFamily="34" charset="0"/>
                <a:cs typeface="Arial" panose="020B0604020202020204" pitchFamily="34" charset="0"/>
              </a:rPr>
              <a:t> </a:t>
            </a:r>
            <a:r>
              <a:rPr lang="en-US" sz="2200" b="1" dirty="0"/>
              <a:t>T</a:t>
            </a:r>
            <a:r>
              <a:rPr lang="en-US" sz="2200" b="1" baseline="-25000" dirty="0"/>
              <a:t>S</a:t>
            </a:r>
            <a:r>
              <a:rPr lang="en-US" sz="2200" b="1" dirty="0"/>
              <a:t>/3,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b="1" dirty="0" err="1"/>
              <a:t>f</a:t>
            </a:r>
            <a:r>
              <a:rPr lang="en-US" sz="2200" b="1" baseline="-25000" dirty="0" err="1"/>
              <a:t>S</a:t>
            </a:r>
            <a:r>
              <a:rPr lang="en-US" sz="2200" b="1" baseline="-25000" dirty="0"/>
              <a:t> = </a:t>
            </a:r>
            <a:r>
              <a:rPr lang="en-US" sz="2200" b="1" dirty="0"/>
              <a:t>1/T</a:t>
            </a:r>
            <a:r>
              <a:rPr lang="en-US" sz="2200" b="1" baseline="-25000" dirty="0"/>
              <a:t>S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ghép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kênh</a:t>
            </a:r>
            <a:r>
              <a:rPr lang="en-US" sz="2200" dirty="0">
                <a:latin typeface="Arial" panose="020B0604020202020204" pitchFamily="34" charset="0"/>
                <a:cs typeface="Arial" panose="020B0604020202020204" pitchFamily="34" charset="0"/>
              </a:rPr>
              <a:t>. </a:t>
            </a:r>
          </a:p>
          <a:p>
            <a:pPr>
              <a:lnSpc>
                <a:spcPct val="150000"/>
              </a:lnSpc>
              <a:spcBef>
                <a:spcPts val="600"/>
              </a:spcBef>
              <a:buFont typeface="Wingdings" pitchFamily="2" charset="2"/>
              <a:buChar char="Ø"/>
            </a:pP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chuyển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3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lượt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nhánh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dãy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xung</a:t>
            </a:r>
            <a:r>
              <a:rPr lang="en-US" sz="2200" dirty="0">
                <a:latin typeface="Arial" panose="020B0604020202020204" pitchFamily="34" charset="0"/>
                <a:cs typeface="Arial" panose="020B0604020202020204" pitchFamily="34" charset="0"/>
              </a:rPr>
              <a:t> TDM-PAM 1-2-3-1-2-3…,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xung</a:t>
            </a:r>
            <a:r>
              <a:rPr lang="en-US" sz="2200" dirty="0">
                <a:latin typeface="Arial" panose="020B0604020202020204" pitchFamily="34" charset="0"/>
                <a:cs typeface="Arial" panose="020B0604020202020204" pitchFamily="34" charset="0"/>
              </a:rPr>
              <a:t> PAM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1 </a:t>
            </a:r>
            <a:r>
              <a:rPr lang="en-US" sz="2200" dirty="0" err="1">
                <a:latin typeface="Arial" panose="020B0604020202020204" pitchFamily="34" charset="0"/>
                <a:cs typeface="Arial" panose="020B0604020202020204" pitchFamily="34" charset="0"/>
              </a:rPr>
              <a:t>khe</a:t>
            </a:r>
            <a:r>
              <a:rPr lang="en-US" sz="2200" dirty="0">
                <a:latin typeface="Arial" panose="020B0604020202020204" pitchFamily="34" charset="0"/>
                <a:cs typeface="Arial" panose="020B0604020202020204" pitchFamily="34" charset="0"/>
              </a:rPr>
              <a:t> </a:t>
            </a:r>
            <a:endParaRPr lang="en-US" sz="2200" dirty="0">
              <a:solidFill>
                <a:srgbClr val="000066"/>
              </a:solidFill>
              <a:latin typeface="Arial"/>
              <a:cs typeface="Arial"/>
            </a:endParaRPr>
          </a:p>
        </p:txBody>
      </p:sp>
    </p:spTree>
    <p:extLst>
      <p:ext uri="{BB962C8B-B14F-4D97-AF65-F5344CB8AC3E}">
        <p14:creationId xmlns:p14="http://schemas.microsoft.com/office/powerpoint/2010/main" val="248478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title"/>
          </p:nvPr>
        </p:nvSpPr>
        <p:spPr>
          <a:xfrm>
            <a:off x="381000" y="152400"/>
            <a:ext cx="8385175" cy="822325"/>
          </a:xfrm>
        </p:spPr>
        <p:txBody>
          <a:bodyPr>
            <a:normAutofit/>
          </a:bodyPr>
          <a:lstStyle/>
          <a:p>
            <a:pPr eaLnBrk="1" hangingPunct="1">
              <a:defRPr/>
            </a:pPr>
            <a:r>
              <a:rPr lang="en-US" sz="3200" b="1" dirty="0" err="1">
                <a:solidFill>
                  <a:srgbClr val="000000"/>
                </a:solidFill>
                <a:effectLst>
                  <a:outerShdw blurRad="38100" dist="38100" dir="2700000" algn="tl">
                    <a:srgbClr val="DDDDDD"/>
                  </a:outerShdw>
                </a:effectLst>
                <a:latin typeface="Arial" charset="0"/>
                <a:cs typeface="+mj-cs"/>
              </a:rPr>
              <a:t>Ví</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dụ</a:t>
            </a:r>
            <a:r>
              <a:rPr lang="en-US" sz="3200" b="1" dirty="0">
                <a:solidFill>
                  <a:srgbClr val="000000"/>
                </a:solidFill>
                <a:effectLst>
                  <a:outerShdw blurRad="38100" dist="38100" dir="2700000" algn="tl">
                    <a:srgbClr val="DDDDDD"/>
                  </a:outerShdw>
                </a:effectLst>
                <a:latin typeface="Arial" charset="0"/>
                <a:cs typeface="+mj-cs"/>
              </a:rPr>
              <a:t> 2</a:t>
            </a:r>
          </a:p>
        </p:txBody>
      </p:sp>
      <p:sp>
        <p:nvSpPr>
          <p:cNvPr id="5837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6"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grpSp>
        <p:nvGrpSpPr>
          <p:cNvPr id="3" name="Group 143"/>
          <p:cNvGrpSpPr>
            <a:grpSpLocks/>
          </p:cNvGrpSpPr>
          <p:nvPr/>
        </p:nvGrpSpPr>
        <p:grpSpPr bwMode="auto">
          <a:xfrm>
            <a:off x="914400" y="2247900"/>
            <a:ext cx="7146925" cy="2247900"/>
            <a:chOff x="528" y="2640"/>
            <a:chExt cx="4502" cy="1416"/>
          </a:xfrm>
        </p:grpSpPr>
        <p:sp>
          <p:nvSpPr>
            <p:cNvPr id="58441" name="Line 81"/>
            <p:cNvSpPr>
              <a:spLocks noChangeShapeType="1"/>
            </p:cNvSpPr>
            <p:nvPr/>
          </p:nvSpPr>
          <p:spPr bwMode="auto">
            <a:xfrm>
              <a:off x="528" y="3450"/>
              <a:ext cx="4215" cy="0"/>
            </a:xfrm>
            <a:prstGeom prst="line">
              <a:avLst/>
            </a:prstGeom>
            <a:noFill/>
            <a:ln w="19050">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42" name="Text Box 82"/>
            <p:cNvSpPr txBox="1">
              <a:spLocks noChangeArrowheads="1"/>
            </p:cNvSpPr>
            <p:nvPr/>
          </p:nvSpPr>
          <p:spPr bwMode="auto">
            <a:xfrm>
              <a:off x="1008" y="3840"/>
              <a:ext cx="384"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en-US"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(t)</a:t>
              </a:r>
              <a:endParaRPr lang="vi-VN" sz="1800">
                <a:ea typeface="MS Mincho" charset="0"/>
                <a:cs typeface="MS Mincho" charset="0"/>
              </a:endParaRPr>
            </a:p>
          </p:txBody>
        </p:sp>
        <p:sp>
          <p:nvSpPr>
            <p:cNvPr id="58443" name="Text Box 83"/>
            <p:cNvSpPr txBox="1">
              <a:spLocks noChangeArrowheads="1"/>
            </p:cNvSpPr>
            <p:nvPr/>
          </p:nvSpPr>
          <p:spPr bwMode="auto">
            <a:xfrm>
              <a:off x="1008" y="3456"/>
              <a:ext cx="384"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en-US" altLang="ja-JP" sz="1800" b="1" baseline="-25000">
                  <a:latin typeface="Times New Roman" charset="0"/>
                  <a:ea typeface="MS Mincho" charset="0"/>
                  <a:cs typeface="MS Mincho" charset="0"/>
                </a:rPr>
                <a:t>3</a:t>
              </a:r>
              <a:r>
                <a:rPr lang="vi-VN" altLang="ja-JP" sz="1800" b="1">
                  <a:latin typeface="Times New Roman" charset="0"/>
                  <a:ea typeface="MS Mincho" charset="0"/>
                  <a:cs typeface="MS Mincho" charset="0"/>
                </a:rPr>
                <a:t>(t)</a:t>
              </a:r>
              <a:endParaRPr lang="vi-VN" sz="1800">
                <a:ea typeface="MS Mincho" charset="0"/>
                <a:cs typeface="MS Mincho" charset="0"/>
              </a:endParaRPr>
            </a:p>
          </p:txBody>
        </p:sp>
        <p:sp>
          <p:nvSpPr>
            <p:cNvPr id="58444" name="Text Box 84"/>
            <p:cNvSpPr txBox="1">
              <a:spLocks noChangeArrowheads="1"/>
            </p:cNvSpPr>
            <p:nvPr/>
          </p:nvSpPr>
          <p:spPr bwMode="auto">
            <a:xfrm>
              <a:off x="1008" y="2856"/>
              <a:ext cx="384"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1</a:t>
              </a:r>
              <a:r>
                <a:rPr lang="vi-VN" altLang="ja-JP" sz="1800" b="1">
                  <a:latin typeface="Times New Roman" charset="0"/>
                  <a:ea typeface="MS Mincho" charset="0"/>
                  <a:cs typeface="MS Mincho" charset="0"/>
                </a:rPr>
                <a:t>(t)</a:t>
              </a:r>
              <a:endParaRPr lang="vi-VN" sz="1800">
                <a:ea typeface="MS Mincho" charset="0"/>
                <a:cs typeface="MS Mincho" charset="0"/>
              </a:endParaRPr>
            </a:p>
          </p:txBody>
        </p:sp>
        <p:sp>
          <p:nvSpPr>
            <p:cNvPr id="58445" name="Text Box 85"/>
            <p:cNvSpPr txBox="1">
              <a:spLocks noChangeArrowheads="1"/>
            </p:cNvSpPr>
            <p:nvPr/>
          </p:nvSpPr>
          <p:spPr bwMode="auto">
            <a:xfrm>
              <a:off x="3319" y="3738"/>
              <a:ext cx="383"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T</a:t>
              </a:r>
              <a:r>
                <a:rPr lang="vi-VN" altLang="ja-JP" sz="1800" b="1" baseline="-25000">
                  <a:latin typeface="Times New Roman" charset="0"/>
                  <a:ea typeface="MS Mincho" charset="0"/>
                  <a:cs typeface="MS Mincho" charset="0"/>
                </a:rPr>
                <a:t>S</a:t>
              </a:r>
              <a:endParaRPr lang="vi-VN" sz="1800">
                <a:ea typeface="MS Mincho" charset="0"/>
                <a:cs typeface="MS Mincho" charset="0"/>
              </a:endParaRPr>
            </a:p>
          </p:txBody>
        </p:sp>
        <p:sp>
          <p:nvSpPr>
            <p:cNvPr id="58446" name="Text Box 86"/>
            <p:cNvSpPr txBox="1">
              <a:spLocks noChangeArrowheads="1"/>
            </p:cNvSpPr>
            <p:nvPr/>
          </p:nvSpPr>
          <p:spPr bwMode="auto">
            <a:xfrm>
              <a:off x="3552" y="2640"/>
              <a:ext cx="383"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T</a:t>
              </a:r>
              <a:r>
                <a:rPr lang="vi-VN" altLang="ja-JP" sz="1800" b="1" baseline="-25000">
                  <a:latin typeface="Times New Roman" charset="0"/>
                  <a:ea typeface="MS Mincho" charset="0"/>
                  <a:cs typeface="MS Mincho" charset="0"/>
                </a:rPr>
                <a:t>S</a:t>
              </a:r>
              <a:r>
                <a:rPr lang="vi-VN" altLang="ja-JP" sz="1800" b="1">
                  <a:latin typeface="Times New Roman" charset="0"/>
                  <a:ea typeface="MS Mincho" charset="0"/>
                  <a:cs typeface="MS Mincho" charset="0"/>
                </a:rPr>
                <a:t>/3</a:t>
              </a:r>
              <a:endParaRPr lang="vi-VN" sz="1800">
                <a:ea typeface="MS Mincho" charset="0"/>
                <a:cs typeface="MS Mincho" charset="0"/>
              </a:endParaRPr>
            </a:p>
          </p:txBody>
        </p:sp>
        <p:sp>
          <p:nvSpPr>
            <p:cNvPr id="58447" name="Line 87"/>
            <p:cNvSpPr>
              <a:spLocks noChangeShapeType="1"/>
            </p:cNvSpPr>
            <p:nvPr/>
          </p:nvSpPr>
          <p:spPr bwMode="auto">
            <a:xfrm flipV="1">
              <a:off x="1371" y="2976"/>
              <a:ext cx="996" cy="1008"/>
            </a:xfrm>
            <a:prstGeom prst="line">
              <a:avLst/>
            </a:prstGeom>
            <a:noFill/>
            <a:ln w="952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48" name="Line 88"/>
            <p:cNvSpPr>
              <a:spLocks noChangeShapeType="1"/>
            </p:cNvSpPr>
            <p:nvPr/>
          </p:nvSpPr>
          <p:spPr bwMode="auto">
            <a:xfrm>
              <a:off x="2367" y="2976"/>
              <a:ext cx="1533" cy="799"/>
            </a:xfrm>
            <a:prstGeom prst="line">
              <a:avLst/>
            </a:prstGeom>
            <a:noFill/>
            <a:ln w="952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49" name="Line 89"/>
            <p:cNvSpPr>
              <a:spLocks noChangeShapeType="1"/>
            </p:cNvSpPr>
            <p:nvPr/>
          </p:nvSpPr>
          <p:spPr bwMode="auto">
            <a:xfrm>
              <a:off x="1371" y="3559"/>
              <a:ext cx="1533" cy="0"/>
            </a:xfrm>
            <a:prstGeom prst="line">
              <a:avLst/>
            </a:prstGeom>
            <a:noFill/>
            <a:ln w="952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0" name="Freeform 90"/>
            <p:cNvSpPr>
              <a:spLocks/>
            </p:cNvSpPr>
            <p:nvPr/>
          </p:nvSpPr>
          <p:spPr bwMode="auto">
            <a:xfrm>
              <a:off x="2904" y="3079"/>
              <a:ext cx="1685" cy="768"/>
            </a:xfrm>
            <a:custGeom>
              <a:avLst/>
              <a:gdLst>
                <a:gd name="T0" fmla="*/ 0 w 3168"/>
                <a:gd name="T1" fmla="*/ 1 h 1536"/>
                <a:gd name="T2" fmla="*/ 1 w 3168"/>
                <a:gd name="T3" fmla="*/ 1 h 1536"/>
                <a:gd name="T4" fmla="*/ 1 w 3168"/>
                <a:gd name="T5" fmla="*/ 1 h 1536"/>
                <a:gd name="T6" fmla="*/ 0 60000 65536"/>
                <a:gd name="T7" fmla="*/ 0 60000 65536"/>
                <a:gd name="T8" fmla="*/ 0 60000 65536"/>
                <a:gd name="T9" fmla="*/ 0 w 3168"/>
                <a:gd name="T10" fmla="*/ 0 h 1536"/>
                <a:gd name="T11" fmla="*/ 3168 w 3168"/>
                <a:gd name="T12" fmla="*/ 1536 h 1536"/>
              </a:gdLst>
              <a:ahLst/>
              <a:cxnLst>
                <a:cxn ang="T6">
                  <a:pos x="T0" y="T1"/>
                </a:cxn>
                <a:cxn ang="T7">
                  <a:pos x="T2" y="T3"/>
                </a:cxn>
                <a:cxn ang="T8">
                  <a:pos x="T4" y="T5"/>
                </a:cxn>
              </a:cxnLst>
              <a:rect l="T9" t="T10" r="T11" b="T12"/>
              <a:pathLst>
                <a:path w="3168" h="1536">
                  <a:moveTo>
                    <a:pt x="0" y="960"/>
                  </a:moveTo>
                  <a:cubicBezTo>
                    <a:pt x="168" y="480"/>
                    <a:pt x="336" y="0"/>
                    <a:pt x="864" y="96"/>
                  </a:cubicBezTo>
                  <a:cubicBezTo>
                    <a:pt x="1392" y="192"/>
                    <a:pt x="2280" y="864"/>
                    <a:pt x="3168" y="1536"/>
                  </a:cubicBezTo>
                </a:path>
              </a:pathLst>
            </a:cu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8451" name="Freeform 91"/>
            <p:cNvSpPr>
              <a:spLocks/>
            </p:cNvSpPr>
            <p:nvPr/>
          </p:nvSpPr>
          <p:spPr bwMode="auto">
            <a:xfrm>
              <a:off x="1371" y="3048"/>
              <a:ext cx="3448" cy="744"/>
            </a:xfrm>
            <a:custGeom>
              <a:avLst/>
              <a:gdLst>
                <a:gd name="T0" fmla="*/ 0 w 6480"/>
                <a:gd name="T1" fmla="*/ 0 h 1488"/>
                <a:gd name="T2" fmla="*/ 1 w 6480"/>
                <a:gd name="T3" fmla="*/ 1 h 1488"/>
                <a:gd name="T4" fmla="*/ 1 w 6480"/>
                <a:gd name="T5" fmla="*/ 1 h 1488"/>
                <a:gd name="T6" fmla="*/ 1 w 6480"/>
                <a:gd name="T7" fmla="*/ 1 h 1488"/>
                <a:gd name="T8" fmla="*/ 1 w 6480"/>
                <a:gd name="T9" fmla="*/ 1 h 1488"/>
                <a:gd name="T10" fmla="*/ 1 w 6480"/>
                <a:gd name="T11" fmla="*/ 1 h 1488"/>
                <a:gd name="T12" fmla="*/ 1 w 6480"/>
                <a:gd name="T13" fmla="*/ 1 h 1488"/>
                <a:gd name="T14" fmla="*/ 1 w 6480"/>
                <a:gd name="T15" fmla="*/ 1 h 1488"/>
                <a:gd name="T16" fmla="*/ 0 60000 65536"/>
                <a:gd name="T17" fmla="*/ 0 60000 65536"/>
                <a:gd name="T18" fmla="*/ 0 60000 65536"/>
                <a:gd name="T19" fmla="*/ 0 60000 65536"/>
                <a:gd name="T20" fmla="*/ 0 60000 65536"/>
                <a:gd name="T21" fmla="*/ 0 60000 65536"/>
                <a:gd name="T22" fmla="*/ 0 60000 65536"/>
                <a:gd name="T23" fmla="*/ 0 60000 65536"/>
                <a:gd name="T24" fmla="*/ 0 w 6480"/>
                <a:gd name="T25" fmla="*/ 0 h 1488"/>
                <a:gd name="T26" fmla="*/ 6480 w 6480"/>
                <a:gd name="T27" fmla="*/ 1488 h 1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80" h="1488">
                  <a:moveTo>
                    <a:pt x="0" y="0"/>
                  </a:moveTo>
                  <a:cubicBezTo>
                    <a:pt x="540" y="12"/>
                    <a:pt x="1080" y="24"/>
                    <a:pt x="1440" y="144"/>
                  </a:cubicBezTo>
                  <a:cubicBezTo>
                    <a:pt x="1800" y="264"/>
                    <a:pt x="1872" y="504"/>
                    <a:pt x="2160" y="720"/>
                  </a:cubicBezTo>
                  <a:cubicBezTo>
                    <a:pt x="2448" y="936"/>
                    <a:pt x="2784" y="1392"/>
                    <a:pt x="3168" y="1440"/>
                  </a:cubicBezTo>
                  <a:cubicBezTo>
                    <a:pt x="3552" y="1488"/>
                    <a:pt x="4080" y="1176"/>
                    <a:pt x="4464" y="1008"/>
                  </a:cubicBezTo>
                  <a:cubicBezTo>
                    <a:pt x="4848" y="840"/>
                    <a:pt x="5184" y="576"/>
                    <a:pt x="5472" y="432"/>
                  </a:cubicBezTo>
                  <a:cubicBezTo>
                    <a:pt x="5760" y="288"/>
                    <a:pt x="6024" y="168"/>
                    <a:pt x="6192" y="144"/>
                  </a:cubicBezTo>
                  <a:cubicBezTo>
                    <a:pt x="6360" y="120"/>
                    <a:pt x="6420" y="204"/>
                    <a:pt x="6480" y="288"/>
                  </a:cubicBezTo>
                </a:path>
              </a:pathLst>
            </a:cu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8452" name="Line 92"/>
            <p:cNvSpPr>
              <a:spLocks noChangeShapeType="1"/>
            </p:cNvSpPr>
            <p:nvPr/>
          </p:nvSpPr>
          <p:spPr bwMode="auto">
            <a:xfrm>
              <a:off x="1371"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3" name="Line 93"/>
            <p:cNvSpPr>
              <a:spLocks noChangeShapeType="1"/>
            </p:cNvSpPr>
            <p:nvPr/>
          </p:nvSpPr>
          <p:spPr bwMode="auto">
            <a:xfrm>
              <a:off x="1831"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4" name="Line 94"/>
            <p:cNvSpPr>
              <a:spLocks noChangeShapeType="1"/>
            </p:cNvSpPr>
            <p:nvPr/>
          </p:nvSpPr>
          <p:spPr bwMode="auto">
            <a:xfrm>
              <a:off x="2291"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5" name="Line 95"/>
            <p:cNvSpPr>
              <a:spLocks noChangeShapeType="1"/>
            </p:cNvSpPr>
            <p:nvPr/>
          </p:nvSpPr>
          <p:spPr bwMode="auto">
            <a:xfrm>
              <a:off x="3210"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6" name="Line 96"/>
            <p:cNvSpPr>
              <a:spLocks noChangeShapeType="1"/>
            </p:cNvSpPr>
            <p:nvPr/>
          </p:nvSpPr>
          <p:spPr bwMode="auto">
            <a:xfrm>
              <a:off x="2750"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57" name="AutoShape 97"/>
            <p:cNvSpPr>
              <a:spLocks noChangeArrowheads="1"/>
            </p:cNvSpPr>
            <p:nvPr/>
          </p:nvSpPr>
          <p:spPr bwMode="auto">
            <a:xfrm>
              <a:off x="1339" y="3025"/>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58" name="AutoShape 98"/>
            <p:cNvSpPr>
              <a:spLocks noChangeArrowheads="1"/>
            </p:cNvSpPr>
            <p:nvPr/>
          </p:nvSpPr>
          <p:spPr bwMode="auto">
            <a:xfrm>
              <a:off x="1786" y="3033"/>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59" name="AutoShape 99"/>
            <p:cNvSpPr>
              <a:spLocks noChangeArrowheads="1"/>
            </p:cNvSpPr>
            <p:nvPr/>
          </p:nvSpPr>
          <p:spPr bwMode="auto">
            <a:xfrm>
              <a:off x="2251" y="3142"/>
              <a:ext cx="76"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60" name="Line 100"/>
            <p:cNvSpPr>
              <a:spLocks noChangeShapeType="1"/>
            </p:cNvSpPr>
            <p:nvPr/>
          </p:nvSpPr>
          <p:spPr bwMode="auto">
            <a:xfrm>
              <a:off x="4130" y="2911"/>
              <a:ext cx="0" cy="107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61" name="Line 101"/>
            <p:cNvSpPr>
              <a:spLocks noChangeShapeType="1"/>
            </p:cNvSpPr>
            <p:nvPr/>
          </p:nvSpPr>
          <p:spPr bwMode="auto">
            <a:xfrm>
              <a:off x="3670" y="2911"/>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62" name="Line 102"/>
            <p:cNvSpPr>
              <a:spLocks noChangeShapeType="1"/>
            </p:cNvSpPr>
            <p:nvPr/>
          </p:nvSpPr>
          <p:spPr bwMode="auto">
            <a:xfrm>
              <a:off x="3823" y="2911"/>
              <a:ext cx="0" cy="929"/>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63" name="AutoShape 103"/>
            <p:cNvSpPr>
              <a:spLocks noChangeArrowheads="1"/>
            </p:cNvSpPr>
            <p:nvPr/>
          </p:nvSpPr>
          <p:spPr bwMode="auto">
            <a:xfrm>
              <a:off x="2710" y="3589"/>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64" name="AutoShape 104"/>
            <p:cNvSpPr>
              <a:spLocks noChangeArrowheads="1"/>
            </p:cNvSpPr>
            <p:nvPr/>
          </p:nvSpPr>
          <p:spPr bwMode="auto">
            <a:xfrm>
              <a:off x="1484" y="3798"/>
              <a:ext cx="77"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65" name="AutoShape 105"/>
            <p:cNvSpPr>
              <a:spLocks noChangeArrowheads="1"/>
            </p:cNvSpPr>
            <p:nvPr/>
          </p:nvSpPr>
          <p:spPr bwMode="auto">
            <a:xfrm>
              <a:off x="1939" y="3316"/>
              <a:ext cx="77"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66" name="AutoShape 106"/>
            <p:cNvSpPr>
              <a:spLocks noChangeArrowheads="1"/>
            </p:cNvSpPr>
            <p:nvPr/>
          </p:nvSpPr>
          <p:spPr bwMode="auto">
            <a:xfrm>
              <a:off x="2399" y="2980"/>
              <a:ext cx="77"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67" name="AutoShape 107"/>
            <p:cNvSpPr>
              <a:spLocks noChangeArrowheads="1"/>
            </p:cNvSpPr>
            <p:nvPr/>
          </p:nvSpPr>
          <p:spPr bwMode="auto">
            <a:xfrm>
              <a:off x="2872" y="3219"/>
              <a:ext cx="76"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68" name="AutoShape 108"/>
            <p:cNvSpPr>
              <a:spLocks noChangeArrowheads="1"/>
            </p:cNvSpPr>
            <p:nvPr/>
          </p:nvSpPr>
          <p:spPr bwMode="auto">
            <a:xfrm>
              <a:off x="1638" y="3530"/>
              <a:ext cx="76"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469" name="AutoShape 109"/>
            <p:cNvSpPr>
              <a:spLocks noChangeArrowheads="1"/>
            </p:cNvSpPr>
            <p:nvPr/>
          </p:nvSpPr>
          <p:spPr bwMode="auto">
            <a:xfrm>
              <a:off x="2089" y="3518"/>
              <a:ext cx="77"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470" name="AutoShape 110"/>
            <p:cNvSpPr>
              <a:spLocks noChangeArrowheads="1"/>
            </p:cNvSpPr>
            <p:nvPr/>
          </p:nvSpPr>
          <p:spPr bwMode="auto">
            <a:xfrm>
              <a:off x="2549" y="3532"/>
              <a:ext cx="77"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471" name="Line 111"/>
            <p:cNvSpPr>
              <a:spLocks noChangeShapeType="1"/>
            </p:cNvSpPr>
            <p:nvPr/>
          </p:nvSpPr>
          <p:spPr bwMode="auto">
            <a:xfrm>
              <a:off x="3670" y="2976"/>
              <a:ext cx="153"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72" name="Line 112"/>
            <p:cNvSpPr>
              <a:spLocks noChangeShapeType="1"/>
            </p:cNvSpPr>
            <p:nvPr/>
          </p:nvSpPr>
          <p:spPr bwMode="auto">
            <a:xfrm>
              <a:off x="3216" y="3968"/>
              <a:ext cx="46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73" name="Line 113"/>
            <p:cNvSpPr>
              <a:spLocks noChangeShapeType="1"/>
            </p:cNvSpPr>
            <p:nvPr/>
          </p:nvSpPr>
          <p:spPr bwMode="auto">
            <a:xfrm>
              <a:off x="1371" y="3048"/>
              <a:ext cx="0" cy="394"/>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4" name="Line 114"/>
            <p:cNvSpPr>
              <a:spLocks noChangeShapeType="1"/>
            </p:cNvSpPr>
            <p:nvPr/>
          </p:nvSpPr>
          <p:spPr bwMode="auto">
            <a:xfrm>
              <a:off x="1831" y="3055"/>
              <a:ext cx="0" cy="383"/>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5" name="Line 115"/>
            <p:cNvSpPr>
              <a:spLocks noChangeShapeType="1"/>
            </p:cNvSpPr>
            <p:nvPr/>
          </p:nvSpPr>
          <p:spPr bwMode="auto">
            <a:xfrm>
              <a:off x="2291" y="3214"/>
              <a:ext cx="0" cy="236"/>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6" name="Line 116"/>
            <p:cNvSpPr>
              <a:spLocks noChangeShapeType="1"/>
            </p:cNvSpPr>
            <p:nvPr/>
          </p:nvSpPr>
          <p:spPr bwMode="auto">
            <a:xfrm>
              <a:off x="2750" y="3438"/>
              <a:ext cx="0" cy="216"/>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7" name="Line 117"/>
            <p:cNvSpPr>
              <a:spLocks noChangeShapeType="1"/>
            </p:cNvSpPr>
            <p:nvPr/>
          </p:nvSpPr>
          <p:spPr bwMode="auto">
            <a:xfrm>
              <a:off x="1524" y="3450"/>
              <a:ext cx="0" cy="390"/>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8" name="Line 118"/>
            <p:cNvSpPr>
              <a:spLocks noChangeShapeType="1"/>
            </p:cNvSpPr>
            <p:nvPr/>
          </p:nvSpPr>
          <p:spPr bwMode="auto">
            <a:xfrm>
              <a:off x="1984" y="3336"/>
              <a:ext cx="0" cy="114"/>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79" name="Line 119"/>
            <p:cNvSpPr>
              <a:spLocks noChangeShapeType="1"/>
            </p:cNvSpPr>
            <p:nvPr/>
          </p:nvSpPr>
          <p:spPr bwMode="auto">
            <a:xfrm>
              <a:off x="2444" y="3013"/>
              <a:ext cx="0" cy="432"/>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0" name="Line 120"/>
            <p:cNvSpPr>
              <a:spLocks noChangeShapeType="1"/>
            </p:cNvSpPr>
            <p:nvPr/>
          </p:nvSpPr>
          <p:spPr bwMode="auto">
            <a:xfrm>
              <a:off x="2912" y="3294"/>
              <a:ext cx="0" cy="144"/>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1" name="Line 121"/>
            <p:cNvSpPr>
              <a:spLocks noChangeShapeType="1"/>
            </p:cNvSpPr>
            <p:nvPr/>
          </p:nvSpPr>
          <p:spPr bwMode="auto">
            <a:xfrm>
              <a:off x="1677" y="3457"/>
              <a:ext cx="0" cy="72"/>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2" name="Line 122"/>
            <p:cNvSpPr>
              <a:spLocks noChangeShapeType="1"/>
            </p:cNvSpPr>
            <p:nvPr/>
          </p:nvSpPr>
          <p:spPr bwMode="auto">
            <a:xfrm>
              <a:off x="2137" y="3442"/>
              <a:ext cx="0" cy="72"/>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3" name="Line 123"/>
            <p:cNvSpPr>
              <a:spLocks noChangeShapeType="1"/>
            </p:cNvSpPr>
            <p:nvPr/>
          </p:nvSpPr>
          <p:spPr bwMode="auto">
            <a:xfrm>
              <a:off x="2597" y="3457"/>
              <a:ext cx="0" cy="72"/>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4" name="Line 124"/>
            <p:cNvSpPr>
              <a:spLocks noChangeShapeType="1"/>
            </p:cNvSpPr>
            <p:nvPr/>
          </p:nvSpPr>
          <p:spPr bwMode="auto">
            <a:xfrm>
              <a:off x="3057" y="3234"/>
              <a:ext cx="0" cy="216"/>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5" name="AutoShape 125"/>
            <p:cNvSpPr>
              <a:spLocks noChangeArrowheads="1"/>
            </p:cNvSpPr>
            <p:nvPr/>
          </p:nvSpPr>
          <p:spPr bwMode="auto">
            <a:xfrm>
              <a:off x="3017" y="3207"/>
              <a:ext cx="77"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486" name="Line 126"/>
            <p:cNvSpPr>
              <a:spLocks noChangeShapeType="1"/>
            </p:cNvSpPr>
            <p:nvPr/>
          </p:nvSpPr>
          <p:spPr bwMode="auto">
            <a:xfrm>
              <a:off x="3210" y="3450"/>
              <a:ext cx="0" cy="288"/>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7" name="AutoShape 127"/>
            <p:cNvSpPr>
              <a:spLocks noChangeArrowheads="1"/>
            </p:cNvSpPr>
            <p:nvPr/>
          </p:nvSpPr>
          <p:spPr bwMode="auto">
            <a:xfrm>
              <a:off x="3173" y="3711"/>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88" name="Line 128"/>
            <p:cNvSpPr>
              <a:spLocks noChangeShapeType="1"/>
            </p:cNvSpPr>
            <p:nvPr/>
          </p:nvSpPr>
          <p:spPr bwMode="auto">
            <a:xfrm>
              <a:off x="3670" y="3438"/>
              <a:ext cx="0" cy="186"/>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89" name="AutoShape 129"/>
            <p:cNvSpPr>
              <a:spLocks noChangeArrowheads="1"/>
            </p:cNvSpPr>
            <p:nvPr/>
          </p:nvSpPr>
          <p:spPr bwMode="auto">
            <a:xfrm>
              <a:off x="3638" y="3564"/>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90" name="AutoShape 130"/>
            <p:cNvSpPr>
              <a:spLocks noChangeArrowheads="1"/>
            </p:cNvSpPr>
            <p:nvPr/>
          </p:nvSpPr>
          <p:spPr bwMode="auto">
            <a:xfrm>
              <a:off x="4093" y="3301"/>
              <a:ext cx="77" cy="72"/>
            </a:xfrm>
            <a:prstGeom prst="octagon">
              <a:avLst>
                <a:gd name="adj" fmla="val 29287"/>
              </a:avLst>
            </a:prstGeom>
            <a:solidFill>
              <a:srgbClr val="FF0000"/>
            </a:solidFill>
            <a:ln w="9525">
              <a:solidFill>
                <a:srgbClr val="FF0000"/>
              </a:solidFill>
              <a:miter lim="800000"/>
              <a:headEnd/>
              <a:tailEnd/>
            </a:ln>
          </p:spPr>
          <p:txBody>
            <a:bodyPr/>
            <a:lstStyle/>
            <a:p>
              <a:pPr eaLnBrk="1" hangingPunct="1"/>
              <a:endParaRPr lang="en-US"/>
            </a:p>
          </p:txBody>
        </p:sp>
        <p:sp>
          <p:nvSpPr>
            <p:cNvPr id="58491" name="Line 131"/>
            <p:cNvSpPr>
              <a:spLocks noChangeShapeType="1"/>
            </p:cNvSpPr>
            <p:nvPr/>
          </p:nvSpPr>
          <p:spPr bwMode="auto">
            <a:xfrm>
              <a:off x="4130" y="3336"/>
              <a:ext cx="0" cy="114"/>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92" name="Line 132"/>
            <p:cNvSpPr>
              <a:spLocks noChangeShapeType="1"/>
            </p:cNvSpPr>
            <p:nvPr/>
          </p:nvSpPr>
          <p:spPr bwMode="auto">
            <a:xfrm>
              <a:off x="3823" y="3442"/>
              <a:ext cx="0" cy="314"/>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93" name="AutoShape 133"/>
            <p:cNvSpPr>
              <a:spLocks noChangeArrowheads="1"/>
            </p:cNvSpPr>
            <p:nvPr/>
          </p:nvSpPr>
          <p:spPr bwMode="auto">
            <a:xfrm>
              <a:off x="3783" y="3703"/>
              <a:ext cx="77"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94" name="Text Box 134"/>
            <p:cNvSpPr txBox="1">
              <a:spLocks noChangeArrowheads="1"/>
            </p:cNvSpPr>
            <p:nvPr/>
          </p:nvSpPr>
          <p:spPr bwMode="auto">
            <a:xfrm>
              <a:off x="4800" y="3312"/>
              <a:ext cx="230"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t</a:t>
              </a:r>
              <a:endParaRPr lang="vi-VN" sz="1800">
                <a:ea typeface="MS Mincho" charset="0"/>
                <a:cs typeface="MS Mincho" charset="0"/>
              </a:endParaRPr>
            </a:p>
          </p:txBody>
        </p:sp>
        <p:sp>
          <p:nvSpPr>
            <p:cNvPr id="58495" name="Line 135"/>
            <p:cNvSpPr>
              <a:spLocks noChangeShapeType="1"/>
            </p:cNvSpPr>
            <p:nvPr/>
          </p:nvSpPr>
          <p:spPr bwMode="auto">
            <a:xfrm>
              <a:off x="3363" y="3456"/>
              <a:ext cx="0" cy="96"/>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96" name="AutoShape 136"/>
            <p:cNvSpPr>
              <a:spLocks noChangeArrowheads="1"/>
            </p:cNvSpPr>
            <p:nvPr/>
          </p:nvSpPr>
          <p:spPr bwMode="auto">
            <a:xfrm>
              <a:off x="3327" y="3480"/>
              <a:ext cx="76" cy="72"/>
            </a:xfrm>
            <a:prstGeom prst="octagon">
              <a:avLst>
                <a:gd name="adj" fmla="val 29287"/>
              </a:avLst>
            </a:prstGeom>
            <a:solidFill>
              <a:srgbClr val="008000"/>
            </a:solidFill>
            <a:ln w="9525">
              <a:solidFill>
                <a:srgbClr val="008000"/>
              </a:solidFill>
              <a:miter lim="800000"/>
              <a:headEnd/>
              <a:tailEnd/>
            </a:ln>
          </p:spPr>
          <p:txBody>
            <a:bodyPr/>
            <a:lstStyle/>
            <a:p>
              <a:pPr eaLnBrk="1" hangingPunct="1"/>
              <a:endParaRPr lang="en-US"/>
            </a:p>
          </p:txBody>
        </p:sp>
        <p:sp>
          <p:nvSpPr>
            <p:cNvPr id="58497" name="Line 137"/>
            <p:cNvSpPr>
              <a:spLocks noChangeShapeType="1"/>
            </p:cNvSpPr>
            <p:nvPr/>
          </p:nvSpPr>
          <p:spPr bwMode="auto">
            <a:xfrm>
              <a:off x="3517" y="3162"/>
              <a:ext cx="0" cy="288"/>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98" name="AutoShape 138"/>
            <p:cNvSpPr>
              <a:spLocks noChangeArrowheads="1"/>
            </p:cNvSpPr>
            <p:nvPr/>
          </p:nvSpPr>
          <p:spPr bwMode="auto">
            <a:xfrm>
              <a:off x="3477" y="3135"/>
              <a:ext cx="76"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499" name="AutoShape 139"/>
            <p:cNvSpPr>
              <a:spLocks noChangeArrowheads="1"/>
            </p:cNvSpPr>
            <p:nvPr/>
          </p:nvSpPr>
          <p:spPr bwMode="auto">
            <a:xfrm>
              <a:off x="3932" y="3400"/>
              <a:ext cx="76" cy="72"/>
            </a:xfrm>
            <a:prstGeom prst="octagon">
              <a:avLst>
                <a:gd name="adj" fmla="val 29287"/>
              </a:avLst>
            </a:prstGeom>
            <a:solidFill>
              <a:srgbClr val="0000FF"/>
            </a:solidFill>
            <a:ln w="9525">
              <a:solidFill>
                <a:srgbClr val="0000FF"/>
              </a:solidFill>
              <a:miter lim="800000"/>
              <a:headEnd/>
              <a:tailEnd/>
            </a:ln>
          </p:spPr>
          <p:txBody>
            <a:bodyPr/>
            <a:lstStyle/>
            <a:p>
              <a:pPr eaLnBrk="1" hangingPunct="1"/>
              <a:endParaRPr lang="en-US"/>
            </a:p>
          </p:txBody>
        </p:sp>
        <p:sp>
          <p:nvSpPr>
            <p:cNvPr id="58500" name="Line 142"/>
            <p:cNvSpPr>
              <a:spLocks noChangeShapeType="1"/>
            </p:cNvSpPr>
            <p:nvPr/>
          </p:nvSpPr>
          <p:spPr bwMode="auto">
            <a:xfrm flipV="1">
              <a:off x="3900" y="3704"/>
              <a:ext cx="383" cy="72"/>
            </a:xfrm>
            <a:prstGeom prst="line">
              <a:avLst/>
            </a:prstGeom>
            <a:noFill/>
            <a:ln w="952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6" name="Rectangle 3">
            <a:extLst>
              <a:ext uri="{FF2B5EF4-FFF2-40B4-BE49-F238E27FC236}">
                <a16:creationId xmlns:a16="http://schemas.microsoft.com/office/drawing/2014/main" id="{AE3CA507-CBB4-A741-8100-44B62F4B06C3}"/>
              </a:ext>
            </a:extLst>
          </p:cNvPr>
          <p:cNvSpPr txBox="1">
            <a:spLocks noRot="1" noChangeArrowheads="1"/>
          </p:cNvSpPr>
          <p:nvPr/>
        </p:nvSpPr>
        <p:spPr>
          <a:xfrm>
            <a:off x="40710" y="1257302"/>
            <a:ext cx="9067800" cy="800098"/>
          </a:xfrm>
          <a:prstGeom prst="rect">
            <a:avLst/>
          </a:prstGeom>
        </p:spPr>
        <p:txBody>
          <a:bodyPr vert="horz">
            <a:normAutofit/>
          </a:bodyPr>
          <a:lstStyle>
            <a:lvl1pPr marL="320040" indent="-320040" algn="l" rtl="0" eaLnBrk="1" latinLnBrk="0" hangingPunct="1">
              <a:spcBef>
                <a:spcPts val="700"/>
              </a:spcBef>
              <a:buClr>
                <a:srgbClr val="2909AF"/>
              </a:buClr>
              <a:buSzPct val="60000"/>
              <a:buFont typeface="Wingdings" pitchFamily="2" charset="2"/>
              <a:buChar char="q"/>
              <a:defRPr kumimoji="0" sz="2000" kern="1200">
                <a:solidFill>
                  <a:schemeClr val="tx1"/>
                </a:solidFill>
                <a:latin typeface="Times New Roman" pitchFamily="18" charset="0"/>
                <a:ea typeface="+mn-ea"/>
                <a:cs typeface="Times New Roman" pitchFamily="18" charset="0"/>
              </a:defRPr>
            </a:lvl1pPr>
            <a:lvl2pPr marL="640080" indent="-274320" algn="l" rtl="0" eaLnBrk="1" latinLnBrk="0" hangingPunct="1">
              <a:spcBef>
                <a:spcPts val="550"/>
              </a:spcBef>
              <a:buClr>
                <a:srgbClr val="2909AF"/>
              </a:buClr>
              <a:buSzPct val="100000"/>
              <a:buFont typeface="Wingdings" pitchFamily="2" charset="2"/>
              <a:buChar char="§"/>
              <a:defRPr kumimoji="0" sz="1900" kern="1200">
                <a:solidFill>
                  <a:schemeClr val="tx1"/>
                </a:solidFill>
                <a:latin typeface="Times New Roman" pitchFamily="18" charset="0"/>
                <a:ea typeface="+mn-ea"/>
                <a:cs typeface="Times New Roman" pitchFamily="18" charset="0"/>
              </a:defRPr>
            </a:lvl2pPr>
            <a:lvl3pPr marL="914400" indent="-228600" algn="l" rtl="0" eaLnBrk="1" latinLnBrk="0" hangingPunct="1">
              <a:spcBef>
                <a:spcPts val="500"/>
              </a:spcBef>
              <a:buClr>
                <a:srgbClr val="2909AF"/>
              </a:buClr>
              <a:buSzPct val="75000"/>
              <a:buFont typeface="Courier New" pitchFamily="49" charset="0"/>
              <a:buChar char="o"/>
              <a:defRPr kumimoji="0" sz="1800" kern="1200">
                <a:solidFill>
                  <a:schemeClr val="tx1"/>
                </a:solidFill>
                <a:latin typeface="Times New Roman" pitchFamily="18" charset="0"/>
                <a:ea typeface="+mn-ea"/>
                <a:cs typeface="Times New Roman" pitchFamily="18" charset="0"/>
              </a:defRPr>
            </a:lvl3pPr>
            <a:lvl4pPr marL="1371600" indent="-228600" algn="l" rtl="0" eaLnBrk="1" latinLnBrk="0" hangingPunct="1">
              <a:spcBef>
                <a:spcPts val="400"/>
              </a:spcBef>
              <a:buClr>
                <a:srgbClr val="2909AF"/>
              </a:buClr>
              <a:buSzPct val="75000"/>
              <a:buFont typeface="Times New Roman" pitchFamily="18" charset="0"/>
              <a:buChar char="+"/>
              <a:defRPr kumimoji="0" sz="1700" kern="1200">
                <a:solidFill>
                  <a:schemeClr val="tx1"/>
                </a:solidFill>
                <a:latin typeface="Times New Roman" pitchFamily="18" charset="0"/>
                <a:ea typeface="+mn-ea"/>
                <a:cs typeface="Times New Roman" pitchFamily="18" charset="0"/>
              </a:defRPr>
            </a:lvl4pPr>
            <a:lvl5pPr marL="1828800" indent="-228600" algn="l" rtl="0" eaLnBrk="1" latinLnBrk="0" hangingPunct="1">
              <a:spcBef>
                <a:spcPts val="400"/>
              </a:spcBef>
              <a:buClr>
                <a:srgbClr val="2909AF"/>
              </a:buClr>
              <a:buSzPct val="65000"/>
              <a:buFont typeface="Arial" pitchFamily="34" charset="0"/>
              <a:buChar char="•"/>
              <a:defRPr kumimoji="0" sz="1600" kern="1200">
                <a:solidFill>
                  <a:schemeClr val="tx1"/>
                </a:solidFill>
                <a:latin typeface="Times New Roman" pitchFamily="18" charset="0"/>
                <a:ea typeface="+mn-ea"/>
                <a:cs typeface="Times New Roman" pitchFamily="18"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spcBef>
                <a:spcPts val="600"/>
              </a:spcBef>
            </a:pPr>
            <a:r>
              <a:rPr lang="en-US" sz="2200" dirty="0" err="1">
                <a:solidFill>
                  <a:srgbClr val="000066"/>
                </a:solidFill>
                <a:latin typeface="Arial"/>
                <a:cs typeface="Arial"/>
              </a:rPr>
              <a:t>Chuỗi</a:t>
            </a:r>
            <a:r>
              <a:rPr lang="en-US" sz="2200" dirty="0">
                <a:solidFill>
                  <a:srgbClr val="000066"/>
                </a:solidFill>
                <a:latin typeface="Arial"/>
                <a:cs typeface="Arial"/>
              </a:rPr>
              <a:t> </a:t>
            </a:r>
            <a:r>
              <a:rPr lang="en-US" sz="2200" dirty="0" err="1">
                <a:solidFill>
                  <a:srgbClr val="000066"/>
                </a:solidFill>
                <a:latin typeface="Arial"/>
                <a:cs typeface="Arial"/>
              </a:rPr>
              <a:t>xung</a:t>
            </a:r>
            <a:r>
              <a:rPr lang="en-US" sz="2200" dirty="0">
                <a:solidFill>
                  <a:srgbClr val="000066"/>
                </a:solidFill>
                <a:latin typeface="Arial"/>
                <a:cs typeface="Arial"/>
              </a:rPr>
              <a:t> TDM-PAM </a:t>
            </a:r>
            <a:r>
              <a:rPr lang="en-US" sz="2200" dirty="0" err="1">
                <a:solidFill>
                  <a:srgbClr val="000066"/>
                </a:solidFill>
                <a:latin typeface="Arial"/>
                <a:cs typeface="Arial"/>
              </a:rPr>
              <a:t>ở</a:t>
            </a:r>
            <a:r>
              <a:rPr lang="en-US" sz="2200" dirty="0">
                <a:solidFill>
                  <a:srgbClr val="000066"/>
                </a:solidFill>
                <a:latin typeface="Arial"/>
                <a:cs typeface="Arial"/>
              </a:rPr>
              <a:t> </a:t>
            </a:r>
            <a:r>
              <a:rPr lang="en-US" sz="2200" dirty="0" err="1">
                <a:solidFill>
                  <a:srgbClr val="000066"/>
                </a:solidFill>
                <a:latin typeface="Arial"/>
                <a:cs typeface="Arial"/>
              </a:rPr>
              <a:t>đầu</a:t>
            </a:r>
            <a:r>
              <a:rPr lang="en-US" sz="2200" dirty="0">
                <a:solidFill>
                  <a:srgbClr val="000066"/>
                </a:solidFill>
                <a:latin typeface="Arial"/>
                <a:cs typeface="Arial"/>
              </a:rPr>
              <a:t> ra </a:t>
            </a:r>
            <a:r>
              <a:rPr lang="en-US" sz="2200" dirty="0" err="1">
                <a:solidFill>
                  <a:srgbClr val="000066"/>
                </a:solidFill>
                <a:latin typeface="Arial"/>
                <a:cs typeface="Arial"/>
              </a:rPr>
              <a:t>của</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chuyển</a:t>
            </a:r>
            <a:r>
              <a:rPr lang="en-US" sz="2200" dirty="0">
                <a:solidFill>
                  <a:srgbClr val="000066"/>
                </a:solidFill>
                <a:latin typeface="Arial"/>
                <a:cs typeface="Arial"/>
              </a:rPr>
              <a:t> </a:t>
            </a:r>
            <a:r>
              <a:rPr lang="en-US" sz="2200" dirty="0" err="1">
                <a:solidFill>
                  <a:srgbClr val="000066"/>
                </a:solidFill>
                <a:latin typeface="Arial"/>
                <a:cs typeface="Arial"/>
              </a:rPr>
              <a:t>mạch</a:t>
            </a:r>
            <a:r>
              <a:rPr lang="en-US" sz="2200" dirty="0">
                <a:solidFill>
                  <a:srgbClr val="000066"/>
                </a:solidFill>
                <a:latin typeface="Arial"/>
                <a:cs typeface="Arial"/>
              </a:rPr>
              <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E3217DE-9962-5446-8D3F-92BF5A6D5102}"/>
                  </a:ext>
                </a:extLst>
              </p14:cNvPr>
              <p14:cNvContentPartPr/>
              <p14:nvPr/>
            </p14:nvContentPartPr>
            <p14:xfrm>
              <a:off x="2485440" y="1818000"/>
              <a:ext cx="4293000" cy="587880"/>
            </p14:xfrm>
          </p:contentPart>
        </mc:Choice>
        <mc:Fallback xmlns="">
          <p:pic>
            <p:nvPicPr>
              <p:cNvPr id="2" name="Ink 1">
                <a:extLst>
                  <a:ext uri="{FF2B5EF4-FFF2-40B4-BE49-F238E27FC236}">
                    <a16:creationId xmlns:a16="http://schemas.microsoft.com/office/drawing/2014/main" id="{BE3217DE-9962-5446-8D3F-92BF5A6D5102}"/>
                  </a:ext>
                </a:extLst>
              </p:cNvPr>
              <p:cNvPicPr/>
              <p:nvPr/>
            </p:nvPicPr>
            <p:blipFill>
              <a:blip r:embed="rId4"/>
              <a:stretch>
                <a:fillRect/>
              </a:stretch>
            </p:blipFill>
            <p:spPr>
              <a:xfrm>
                <a:off x="2476080" y="1808640"/>
                <a:ext cx="4311720" cy="606600"/>
              </a:xfrm>
              <a:prstGeom prst="rect">
                <a:avLst/>
              </a:prstGeom>
            </p:spPr>
          </p:pic>
        </mc:Fallback>
      </mc:AlternateContent>
    </p:spTree>
    <p:extLst>
      <p:ext uri="{BB962C8B-B14F-4D97-AF65-F5344CB8AC3E}">
        <p14:creationId xmlns:p14="http://schemas.microsoft.com/office/powerpoint/2010/main" val="317684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title"/>
          </p:nvPr>
        </p:nvSpPr>
        <p:spPr>
          <a:xfrm>
            <a:off x="381000" y="152400"/>
            <a:ext cx="8385175" cy="822325"/>
          </a:xfrm>
        </p:spPr>
        <p:txBody>
          <a:bodyPr>
            <a:normAutofit/>
          </a:bodyPr>
          <a:lstStyle/>
          <a:p>
            <a:pPr eaLnBrk="1" hangingPunct="1">
              <a:defRPr/>
            </a:pPr>
            <a:r>
              <a:rPr lang="en-US" sz="3200" b="1" dirty="0" err="1">
                <a:solidFill>
                  <a:srgbClr val="000000"/>
                </a:solidFill>
                <a:effectLst>
                  <a:outerShdw blurRad="38100" dist="38100" dir="2700000" algn="tl">
                    <a:srgbClr val="DDDDDD"/>
                  </a:outerShdw>
                </a:effectLst>
                <a:latin typeface="Arial" charset="0"/>
                <a:cs typeface="+mj-cs"/>
              </a:rPr>
              <a:t>Ví</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dụ</a:t>
            </a:r>
            <a:r>
              <a:rPr lang="en-US" sz="3200" b="1" dirty="0">
                <a:solidFill>
                  <a:srgbClr val="000000"/>
                </a:solidFill>
                <a:effectLst>
                  <a:outerShdw blurRad="38100" dist="38100" dir="2700000" algn="tl">
                    <a:srgbClr val="DDDDDD"/>
                  </a:outerShdw>
                </a:effectLst>
                <a:latin typeface="Arial" charset="0"/>
                <a:cs typeface="+mj-cs"/>
              </a:rPr>
              <a:t> </a:t>
            </a:r>
            <a:r>
              <a:rPr lang="en-US" sz="3200" dirty="0">
                <a:solidFill>
                  <a:srgbClr val="000000"/>
                </a:solidFill>
                <a:effectLst>
                  <a:outerShdw blurRad="38100" dist="38100" dir="2700000" algn="tl">
                    <a:srgbClr val="DDDDDD"/>
                  </a:outerShdw>
                </a:effectLst>
                <a:latin typeface="Arial" charset="0"/>
                <a:cs typeface="+mj-cs"/>
              </a:rPr>
              <a:t>2</a:t>
            </a:r>
            <a:endParaRPr lang="en-US" sz="3200" b="1" dirty="0">
              <a:solidFill>
                <a:srgbClr val="000000"/>
              </a:solidFill>
              <a:effectLst>
                <a:outerShdw blurRad="38100" dist="38100" dir="2700000" algn="tl">
                  <a:srgbClr val="DDDDDD"/>
                </a:outerShdw>
              </a:effectLst>
              <a:latin typeface="Arial" charset="0"/>
              <a:cs typeface="+mj-cs"/>
            </a:endParaRPr>
          </a:p>
        </p:txBody>
      </p:sp>
      <p:sp>
        <p:nvSpPr>
          <p:cNvPr id="5837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1" name="Rectangle 4"/>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2" name="Rectangle 5"/>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3" name="Rectangle 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5"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79" name="Rectangle 12"/>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1" name="Rectangle 14"/>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2" name="Rectangle 15"/>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4" name="Rectangle 17"/>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5" name="Rectangle 18"/>
          <p:cNvSpPr>
            <a:spLocks noChangeArrowheads="1"/>
          </p:cNvSpPr>
          <p:nvPr/>
        </p:nvSpPr>
        <p:spPr bwMode="auto">
          <a:xfrm>
            <a:off x="0" y="31289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6"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7" name="Rectangle 20"/>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8" name="Rectangle 21"/>
          <p:cNvSpPr>
            <a:spLocks noChangeArrowheads="1"/>
          </p:cNvSpPr>
          <p:nvPr/>
        </p:nvSpPr>
        <p:spPr bwMode="auto">
          <a:xfrm>
            <a:off x="0" y="32718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89" name="Rectangle 22"/>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8391" name="Text Box 28"/>
          <p:cNvSpPr txBox="1">
            <a:spLocks noChangeArrowheads="1"/>
          </p:cNvSpPr>
          <p:nvPr/>
        </p:nvSpPr>
        <p:spPr bwMode="auto">
          <a:xfrm>
            <a:off x="7951788" y="28956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3</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2" name="Text Box 29"/>
          <p:cNvSpPr txBox="1">
            <a:spLocks noChangeArrowheads="1"/>
          </p:cNvSpPr>
          <p:nvPr/>
        </p:nvSpPr>
        <p:spPr bwMode="auto">
          <a:xfrm>
            <a:off x="7951788" y="21336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3" name="Text Box 30"/>
          <p:cNvSpPr txBox="1">
            <a:spLocks noChangeArrowheads="1"/>
          </p:cNvSpPr>
          <p:nvPr/>
        </p:nvSpPr>
        <p:spPr bwMode="auto">
          <a:xfrm>
            <a:off x="7951788" y="1219200"/>
            <a:ext cx="735012"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1</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4" name="Text Box 31"/>
          <p:cNvSpPr txBox="1">
            <a:spLocks noChangeArrowheads="1"/>
          </p:cNvSpPr>
          <p:nvPr/>
        </p:nvSpPr>
        <p:spPr bwMode="auto">
          <a:xfrm>
            <a:off x="6742113" y="3505200"/>
            <a:ext cx="19446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rIns="0" b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200">
                <a:latin typeface="Times New Roman" charset="0"/>
                <a:ea typeface="MS Mincho" charset="0"/>
                <a:cs typeface="MS Mincho" charset="0"/>
              </a:rPr>
              <a:t>      </a:t>
            </a:r>
            <a:r>
              <a:rPr lang="vi-VN" altLang="ja-JP" sz="1800" b="1">
                <a:latin typeface="Times New Roman" charset="0"/>
                <a:ea typeface="MS Mincho" charset="0"/>
                <a:cs typeface="MS Mincho" charset="0"/>
              </a:rPr>
              <a:t>T/h tương tự ra</a:t>
            </a:r>
            <a:endParaRPr lang="vi-VN" sz="1800" b="1">
              <a:ea typeface="MS Mincho" charset="0"/>
              <a:cs typeface="MS Mincho" charset="0"/>
            </a:endParaRPr>
          </a:p>
        </p:txBody>
      </p:sp>
      <p:sp>
        <p:nvSpPr>
          <p:cNvPr id="58395" name="Text Box 32"/>
          <p:cNvSpPr txBox="1">
            <a:spLocks noChangeArrowheads="1"/>
          </p:cNvSpPr>
          <p:nvPr/>
        </p:nvSpPr>
        <p:spPr bwMode="auto">
          <a:xfrm>
            <a:off x="304800" y="3433763"/>
            <a:ext cx="1898650" cy="30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T/h tương tự vào</a:t>
            </a:r>
            <a:endParaRPr lang="vi-VN" sz="1800" b="1">
              <a:ea typeface="MS Mincho" charset="0"/>
              <a:cs typeface="MS Mincho" charset="0"/>
            </a:endParaRPr>
          </a:p>
        </p:txBody>
      </p:sp>
      <p:sp>
        <p:nvSpPr>
          <p:cNvPr id="58396" name="Text Box 33"/>
          <p:cNvSpPr txBox="1">
            <a:spLocks noChangeArrowheads="1"/>
          </p:cNvSpPr>
          <p:nvPr/>
        </p:nvSpPr>
        <p:spPr bwMode="auto">
          <a:xfrm>
            <a:off x="457200" y="1376363"/>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1</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397" name="Line 34"/>
          <p:cNvSpPr>
            <a:spLocks noChangeShapeType="1"/>
          </p:cNvSpPr>
          <p:nvPr/>
        </p:nvSpPr>
        <p:spPr bwMode="auto">
          <a:xfrm>
            <a:off x="731838" y="1762125"/>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8" name="Line 35"/>
          <p:cNvSpPr>
            <a:spLocks noChangeShapeType="1"/>
          </p:cNvSpPr>
          <p:nvPr/>
        </p:nvSpPr>
        <p:spPr bwMode="auto">
          <a:xfrm>
            <a:off x="731838" y="3305175"/>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9" name="Oval 36"/>
          <p:cNvSpPr>
            <a:spLocks noChangeArrowheads="1"/>
          </p:cNvSpPr>
          <p:nvPr/>
        </p:nvSpPr>
        <p:spPr bwMode="auto">
          <a:xfrm>
            <a:off x="1590675" y="2147888"/>
            <a:ext cx="736600" cy="771525"/>
          </a:xfrm>
          <a:prstGeom prst="ellipse">
            <a:avLst/>
          </a:prstGeom>
          <a:solidFill>
            <a:srgbClr val="FFFFFF"/>
          </a:solidFill>
          <a:ln w="19050">
            <a:solidFill>
              <a:srgbClr val="000000"/>
            </a:solidFill>
            <a:prstDash val="dash"/>
            <a:round/>
            <a:headEnd/>
            <a:tailEnd/>
          </a:ln>
        </p:spPr>
        <p:txBody>
          <a:bodyPr/>
          <a:lstStyle/>
          <a:p>
            <a:pPr eaLnBrk="1" hangingPunct="1"/>
            <a:endParaRPr lang="en-US"/>
          </a:p>
        </p:txBody>
      </p:sp>
      <p:sp>
        <p:nvSpPr>
          <p:cNvPr id="58400" name="Oval 37"/>
          <p:cNvSpPr>
            <a:spLocks noChangeArrowheads="1"/>
          </p:cNvSpPr>
          <p:nvPr/>
        </p:nvSpPr>
        <p:spPr bwMode="auto">
          <a:xfrm>
            <a:off x="1712913" y="2208213"/>
            <a:ext cx="490537" cy="514350"/>
          </a:xfrm>
          <a:prstGeom prst="ellipse">
            <a:avLst/>
          </a:prstGeom>
          <a:solidFill>
            <a:srgbClr val="FFFFFF"/>
          </a:solidFill>
          <a:ln w="9525">
            <a:solidFill>
              <a:srgbClr val="000000"/>
            </a:solidFill>
            <a:round/>
            <a:headEnd/>
            <a:tailEnd/>
          </a:ln>
        </p:spPr>
        <p:txBody>
          <a:bodyPr/>
          <a:lstStyle/>
          <a:p>
            <a:pPr eaLnBrk="1" hangingPunct="1"/>
            <a:endParaRPr lang="en-US"/>
          </a:p>
        </p:txBody>
      </p:sp>
      <p:sp>
        <p:nvSpPr>
          <p:cNvPr id="58401" name="Line 38"/>
          <p:cNvSpPr>
            <a:spLocks noChangeShapeType="1"/>
          </p:cNvSpPr>
          <p:nvPr/>
        </p:nvSpPr>
        <p:spPr bwMode="auto">
          <a:xfrm>
            <a:off x="1725613" y="2432050"/>
            <a:ext cx="0" cy="128588"/>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2" name="Rectangle 39"/>
          <p:cNvSpPr>
            <a:spLocks noChangeArrowheads="1"/>
          </p:cNvSpPr>
          <p:nvPr/>
        </p:nvSpPr>
        <p:spPr bwMode="auto">
          <a:xfrm>
            <a:off x="1712913" y="2560638"/>
            <a:ext cx="490537" cy="257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58403" name="Line 40"/>
          <p:cNvSpPr>
            <a:spLocks noChangeShapeType="1"/>
          </p:cNvSpPr>
          <p:nvPr/>
        </p:nvSpPr>
        <p:spPr bwMode="auto">
          <a:xfrm flipH="1" flipV="1">
            <a:off x="1836738" y="2147888"/>
            <a:ext cx="122237" cy="385762"/>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4" name="Line 41"/>
          <p:cNvSpPr>
            <a:spLocks noChangeShapeType="1"/>
          </p:cNvSpPr>
          <p:nvPr/>
        </p:nvSpPr>
        <p:spPr bwMode="auto">
          <a:xfrm>
            <a:off x="1958975" y="2533650"/>
            <a:ext cx="735013" cy="0"/>
          </a:xfrm>
          <a:prstGeom prst="line">
            <a:avLst/>
          </a:prstGeom>
          <a:noFill/>
          <a:ln w="9525">
            <a:solidFill>
              <a:srgbClr val="000000"/>
            </a:solidFill>
            <a:round/>
            <a:headEnd type="oval" w="med" len="me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5" name="Oval 42"/>
          <p:cNvSpPr>
            <a:spLocks noChangeArrowheads="1"/>
          </p:cNvSpPr>
          <p:nvPr/>
        </p:nvSpPr>
        <p:spPr bwMode="auto">
          <a:xfrm>
            <a:off x="6127750" y="2147888"/>
            <a:ext cx="736600" cy="771525"/>
          </a:xfrm>
          <a:prstGeom prst="ellipse">
            <a:avLst/>
          </a:prstGeom>
          <a:solidFill>
            <a:srgbClr val="FFFFFF"/>
          </a:solidFill>
          <a:ln w="19050">
            <a:solidFill>
              <a:srgbClr val="000000"/>
            </a:solidFill>
            <a:prstDash val="dash"/>
            <a:round/>
            <a:headEnd/>
            <a:tailEnd/>
          </a:ln>
        </p:spPr>
        <p:txBody>
          <a:bodyPr/>
          <a:lstStyle/>
          <a:p>
            <a:pPr eaLnBrk="1" hangingPunct="1"/>
            <a:endParaRPr lang="en-US"/>
          </a:p>
        </p:txBody>
      </p:sp>
      <p:sp>
        <p:nvSpPr>
          <p:cNvPr id="58406" name="Oval 43"/>
          <p:cNvSpPr>
            <a:spLocks noChangeArrowheads="1"/>
          </p:cNvSpPr>
          <p:nvPr/>
        </p:nvSpPr>
        <p:spPr bwMode="auto">
          <a:xfrm>
            <a:off x="6251575" y="2276475"/>
            <a:ext cx="490538" cy="514350"/>
          </a:xfrm>
          <a:prstGeom prst="ellipse">
            <a:avLst/>
          </a:prstGeom>
          <a:solidFill>
            <a:srgbClr val="FFFFFF"/>
          </a:solidFill>
          <a:ln w="9525">
            <a:solidFill>
              <a:srgbClr val="000000"/>
            </a:solidFill>
            <a:round/>
            <a:headEnd/>
            <a:tailEnd/>
          </a:ln>
        </p:spPr>
        <p:txBody>
          <a:bodyPr/>
          <a:lstStyle/>
          <a:p>
            <a:pPr eaLnBrk="1" hangingPunct="1"/>
            <a:endParaRPr lang="en-US"/>
          </a:p>
        </p:txBody>
      </p:sp>
      <p:sp>
        <p:nvSpPr>
          <p:cNvPr id="58407" name="Line 44"/>
          <p:cNvSpPr>
            <a:spLocks noChangeShapeType="1"/>
          </p:cNvSpPr>
          <p:nvPr/>
        </p:nvSpPr>
        <p:spPr bwMode="auto">
          <a:xfrm>
            <a:off x="6264275" y="2432050"/>
            <a:ext cx="0" cy="128588"/>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08" name="Rectangle 45"/>
          <p:cNvSpPr>
            <a:spLocks noChangeArrowheads="1"/>
          </p:cNvSpPr>
          <p:nvPr/>
        </p:nvSpPr>
        <p:spPr bwMode="auto">
          <a:xfrm>
            <a:off x="6251575" y="2560638"/>
            <a:ext cx="490538" cy="257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58409" name="Line 46"/>
          <p:cNvSpPr>
            <a:spLocks noChangeShapeType="1"/>
          </p:cNvSpPr>
          <p:nvPr/>
        </p:nvSpPr>
        <p:spPr bwMode="auto">
          <a:xfrm flipH="1" flipV="1">
            <a:off x="6373813" y="2147888"/>
            <a:ext cx="122237" cy="385762"/>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0" name="Line 47"/>
          <p:cNvSpPr>
            <a:spLocks noChangeShapeType="1"/>
          </p:cNvSpPr>
          <p:nvPr/>
        </p:nvSpPr>
        <p:spPr bwMode="auto">
          <a:xfrm>
            <a:off x="5761038" y="2533650"/>
            <a:ext cx="735012" cy="0"/>
          </a:xfrm>
          <a:prstGeom prst="line">
            <a:avLst/>
          </a:prstGeom>
          <a:noFill/>
          <a:ln w="9525">
            <a:solidFill>
              <a:srgbClr val="00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58411" name="Text Box 48"/>
          <p:cNvSpPr txBox="1">
            <a:spLocks noChangeArrowheads="1"/>
          </p:cNvSpPr>
          <p:nvPr/>
        </p:nvSpPr>
        <p:spPr bwMode="auto">
          <a:xfrm>
            <a:off x="2693988" y="2357438"/>
            <a:ext cx="736600" cy="385762"/>
          </a:xfrm>
          <a:prstGeom prst="rect">
            <a:avLst/>
          </a:prstGeom>
          <a:solidFill>
            <a:srgbClr val="FF99CC"/>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ADC</a:t>
            </a:r>
            <a:endParaRPr lang="vi-VN" sz="1800" b="1">
              <a:ea typeface="MS Mincho" charset="0"/>
              <a:cs typeface="MS Mincho" charset="0"/>
            </a:endParaRPr>
          </a:p>
        </p:txBody>
      </p:sp>
      <p:sp>
        <p:nvSpPr>
          <p:cNvPr id="58412" name="Line 49"/>
          <p:cNvSpPr>
            <a:spLocks noChangeShapeType="1"/>
          </p:cNvSpPr>
          <p:nvPr/>
        </p:nvSpPr>
        <p:spPr bwMode="auto">
          <a:xfrm>
            <a:off x="731838" y="2533650"/>
            <a:ext cx="8588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3" name="Line 50"/>
          <p:cNvSpPr>
            <a:spLocks noChangeShapeType="1"/>
          </p:cNvSpPr>
          <p:nvPr/>
        </p:nvSpPr>
        <p:spPr bwMode="auto">
          <a:xfrm>
            <a:off x="1590675" y="1762125"/>
            <a:ext cx="246063" cy="3857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4" name="Line 51"/>
          <p:cNvSpPr>
            <a:spLocks noChangeShapeType="1"/>
          </p:cNvSpPr>
          <p:nvPr/>
        </p:nvSpPr>
        <p:spPr bwMode="auto">
          <a:xfrm flipV="1">
            <a:off x="1590675" y="2919413"/>
            <a:ext cx="246063" cy="3857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15" name="Line 52"/>
          <p:cNvSpPr>
            <a:spLocks noChangeShapeType="1"/>
          </p:cNvSpPr>
          <p:nvPr/>
        </p:nvSpPr>
        <p:spPr bwMode="auto">
          <a:xfrm>
            <a:off x="3430588" y="2533650"/>
            <a:ext cx="368300"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6" name="Text Box 53"/>
          <p:cNvSpPr txBox="1">
            <a:spLocks noChangeArrowheads="1"/>
          </p:cNvSpPr>
          <p:nvPr/>
        </p:nvSpPr>
        <p:spPr bwMode="auto">
          <a:xfrm>
            <a:off x="3798888" y="2338388"/>
            <a:ext cx="857250" cy="385762"/>
          </a:xfrm>
          <a:prstGeom prst="rect">
            <a:avLst/>
          </a:prstGeom>
          <a:solidFill>
            <a:srgbClr val="CCFFFF"/>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Kênh</a:t>
            </a:r>
            <a:endParaRPr lang="vi-VN" sz="1800">
              <a:ea typeface="MS Mincho" charset="0"/>
              <a:cs typeface="MS Mincho" charset="0"/>
            </a:endParaRPr>
          </a:p>
        </p:txBody>
      </p:sp>
      <p:sp>
        <p:nvSpPr>
          <p:cNvPr id="58417" name="Line 54"/>
          <p:cNvSpPr>
            <a:spLocks noChangeShapeType="1"/>
          </p:cNvSpPr>
          <p:nvPr/>
        </p:nvSpPr>
        <p:spPr bwMode="auto">
          <a:xfrm>
            <a:off x="4656138" y="2533650"/>
            <a:ext cx="368300"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18" name="Text Box 55"/>
          <p:cNvSpPr txBox="1">
            <a:spLocks noChangeArrowheads="1"/>
          </p:cNvSpPr>
          <p:nvPr/>
        </p:nvSpPr>
        <p:spPr bwMode="auto">
          <a:xfrm>
            <a:off x="5024438" y="2338388"/>
            <a:ext cx="736600" cy="385762"/>
          </a:xfrm>
          <a:prstGeom prst="rect">
            <a:avLst/>
          </a:prstGeom>
          <a:solidFill>
            <a:srgbClr val="FF99CC"/>
          </a:solidFill>
          <a:ln w="952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DAC</a:t>
            </a:r>
            <a:endParaRPr lang="vi-VN" sz="1800">
              <a:ea typeface="MS Mincho" charset="0"/>
              <a:cs typeface="MS Mincho" charset="0"/>
            </a:endParaRPr>
          </a:p>
        </p:txBody>
      </p:sp>
      <p:sp>
        <p:nvSpPr>
          <p:cNvPr id="58419" name="Line 56"/>
          <p:cNvSpPr>
            <a:spLocks noChangeShapeType="1"/>
          </p:cNvSpPr>
          <p:nvPr/>
        </p:nvSpPr>
        <p:spPr bwMode="auto">
          <a:xfrm flipV="1">
            <a:off x="6496050" y="1633538"/>
            <a:ext cx="246063"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20" name="Line 57"/>
          <p:cNvSpPr>
            <a:spLocks noChangeShapeType="1"/>
          </p:cNvSpPr>
          <p:nvPr/>
        </p:nvSpPr>
        <p:spPr bwMode="auto">
          <a:xfrm>
            <a:off x="6496050" y="2919413"/>
            <a:ext cx="246063" cy="3857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21" name="Line 58"/>
          <p:cNvSpPr>
            <a:spLocks noChangeShapeType="1"/>
          </p:cNvSpPr>
          <p:nvPr/>
        </p:nvSpPr>
        <p:spPr bwMode="auto">
          <a:xfrm>
            <a:off x="6742113" y="1633538"/>
            <a:ext cx="36671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2" name="Line 59"/>
          <p:cNvSpPr>
            <a:spLocks noChangeShapeType="1"/>
          </p:cNvSpPr>
          <p:nvPr/>
        </p:nvSpPr>
        <p:spPr bwMode="auto">
          <a:xfrm>
            <a:off x="6864350" y="2533650"/>
            <a:ext cx="244475"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3" name="Line 60"/>
          <p:cNvSpPr>
            <a:spLocks noChangeShapeType="1"/>
          </p:cNvSpPr>
          <p:nvPr/>
        </p:nvSpPr>
        <p:spPr bwMode="auto">
          <a:xfrm>
            <a:off x="6742113" y="3305175"/>
            <a:ext cx="36671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4" name="Text Box 61"/>
          <p:cNvSpPr txBox="1">
            <a:spLocks noChangeArrowheads="1"/>
          </p:cNvSpPr>
          <p:nvPr/>
        </p:nvSpPr>
        <p:spPr bwMode="auto">
          <a:xfrm>
            <a:off x="7108825" y="1465263"/>
            <a:ext cx="490538" cy="385762"/>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5" name="Text Box 62"/>
          <p:cNvSpPr txBox="1">
            <a:spLocks noChangeArrowheads="1"/>
          </p:cNvSpPr>
          <p:nvPr/>
        </p:nvSpPr>
        <p:spPr bwMode="auto">
          <a:xfrm>
            <a:off x="7108825" y="2343150"/>
            <a:ext cx="490538" cy="387350"/>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6" name="Text Box 63"/>
          <p:cNvSpPr txBox="1">
            <a:spLocks noChangeArrowheads="1"/>
          </p:cNvSpPr>
          <p:nvPr/>
        </p:nvSpPr>
        <p:spPr bwMode="auto">
          <a:xfrm>
            <a:off x="7108825" y="3101975"/>
            <a:ext cx="490538" cy="385763"/>
          </a:xfrm>
          <a:prstGeom prst="rect">
            <a:avLst/>
          </a:prstGeom>
          <a:solidFill>
            <a:srgbClr val="FFFF99"/>
          </a:solidFill>
          <a:ln w="9525">
            <a:solidFill>
              <a:srgbClr val="000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LPF</a:t>
            </a:r>
            <a:endParaRPr lang="vi-VN" sz="1800">
              <a:ea typeface="MS Mincho" charset="0"/>
              <a:cs typeface="MS Mincho" charset="0"/>
            </a:endParaRPr>
          </a:p>
        </p:txBody>
      </p:sp>
      <p:sp>
        <p:nvSpPr>
          <p:cNvPr id="58427" name="Line 64"/>
          <p:cNvSpPr>
            <a:spLocks noChangeShapeType="1"/>
          </p:cNvSpPr>
          <p:nvPr/>
        </p:nvSpPr>
        <p:spPr bwMode="auto">
          <a:xfrm>
            <a:off x="7599363" y="1633538"/>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8" name="Line 65"/>
          <p:cNvSpPr>
            <a:spLocks noChangeShapeType="1"/>
          </p:cNvSpPr>
          <p:nvPr/>
        </p:nvSpPr>
        <p:spPr bwMode="auto">
          <a:xfrm>
            <a:off x="7599363" y="2533650"/>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58429" name="Line 66"/>
          <p:cNvSpPr>
            <a:spLocks noChangeShapeType="1"/>
          </p:cNvSpPr>
          <p:nvPr/>
        </p:nvSpPr>
        <p:spPr bwMode="auto">
          <a:xfrm>
            <a:off x="7599363" y="3305175"/>
            <a:ext cx="614362" cy="0"/>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45"/>
          <p:cNvGrpSpPr>
            <a:grpSpLocks/>
          </p:cNvGrpSpPr>
          <p:nvPr/>
        </p:nvGrpSpPr>
        <p:grpSpPr bwMode="auto">
          <a:xfrm>
            <a:off x="2362200" y="2743200"/>
            <a:ext cx="3757613" cy="871538"/>
            <a:chOff x="1488" y="1728"/>
            <a:chExt cx="2367" cy="549"/>
          </a:xfrm>
        </p:grpSpPr>
        <p:sp>
          <p:nvSpPr>
            <p:cNvPr id="58501" name="Line 67"/>
            <p:cNvSpPr>
              <a:spLocks noChangeShapeType="1"/>
            </p:cNvSpPr>
            <p:nvPr/>
          </p:nvSpPr>
          <p:spPr bwMode="auto">
            <a:xfrm>
              <a:off x="1488" y="1746"/>
              <a:ext cx="849" cy="324"/>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502" name="Line 68"/>
            <p:cNvSpPr>
              <a:spLocks noChangeShapeType="1"/>
            </p:cNvSpPr>
            <p:nvPr/>
          </p:nvSpPr>
          <p:spPr bwMode="auto">
            <a:xfrm flipH="1">
              <a:off x="2928" y="1728"/>
              <a:ext cx="927" cy="324"/>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503" name="Text Box 69"/>
            <p:cNvSpPr txBox="1">
              <a:spLocks noChangeArrowheads="1"/>
            </p:cNvSpPr>
            <p:nvPr/>
          </p:nvSpPr>
          <p:spPr bwMode="auto">
            <a:xfrm>
              <a:off x="2304" y="1953"/>
              <a:ext cx="618" cy="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dirty="0">
                  <a:latin typeface="Times New Roman" charset="0"/>
                  <a:ea typeface="MS Mincho" charset="0"/>
                  <a:cs typeface="MS Mincho" charset="0"/>
                </a:rPr>
                <a:t>Đồng bộ</a:t>
              </a:r>
              <a:endParaRPr lang="vi-VN" sz="1800" b="1" dirty="0">
                <a:ea typeface="MS Mincho" charset="0"/>
                <a:cs typeface="MS Mincho" charset="0"/>
              </a:endParaRPr>
            </a:p>
          </p:txBody>
        </p:sp>
      </p:grpSp>
      <p:sp>
        <p:nvSpPr>
          <p:cNvPr id="58431" name="Text Box 70"/>
          <p:cNvSpPr txBox="1">
            <a:spLocks noChangeArrowheads="1"/>
          </p:cNvSpPr>
          <p:nvPr/>
        </p:nvSpPr>
        <p:spPr bwMode="auto">
          <a:xfrm>
            <a:off x="457200" y="2147888"/>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432" name="Text Box 71"/>
          <p:cNvSpPr txBox="1">
            <a:spLocks noChangeArrowheads="1"/>
          </p:cNvSpPr>
          <p:nvPr/>
        </p:nvSpPr>
        <p:spPr bwMode="auto">
          <a:xfrm>
            <a:off x="457200" y="2919413"/>
            <a:ext cx="736600"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x</a:t>
            </a:r>
            <a:r>
              <a:rPr lang="vi-VN" altLang="ja-JP" sz="1800" b="1" baseline="-25000">
                <a:latin typeface="Times New Roman" charset="0"/>
                <a:ea typeface="MS Mincho" charset="0"/>
                <a:cs typeface="MS Mincho" charset="0"/>
              </a:rPr>
              <a:t>3</a:t>
            </a:r>
            <a:r>
              <a:rPr lang="vi-VN" altLang="ja-JP" sz="1800" b="1">
                <a:latin typeface="Times New Roman" charset="0"/>
                <a:ea typeface="MS Mincho" charset="0"/>
                <a:cs typeface="MS Mincho" charset="0"/>
              </a:rPr>
              <a:t>(t)</a:t>
            </a:r>
            <a:endParaRPr lang="vi-VN" sz="1800" b="1">
              <a:ea typeface="MS Mincho" charset="0"/>
              <a:cs typeface="MS Mincho" charset="0"/>
            </a:endParaRPr>
          </a:p>
        </p:txBody>
      </p:sp>
      <p:sp>
        <p:nvSpPr>
          <p:cNvPr id="58433" name="Text Box 72"/>
          <p:cNvSpPr txBox="1">
            <a:spLocks noChangeArrowheads="1"/>
          </p:cNvSpPr>
          <p:nvPr/>
        </p:nvSpPr>
        <p:spPr bwMode="auto">
          <a:xfrm>
            <a:off x="1828800" y="1633538"/>
            <a:ext cx="131762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TDM-PAM</a:t>
            </a:r>
            <a:endParaRPr lang="vi-VN" sz="1800" b="1">
              <a:ea typeface="MS Mincho" charset="0"/>
              <a:cs typeface="MS Mincho" charset="0"/>
            </a:endParaRPr>
          </a:p>
        </p:txBody>
      </p:sp>
      <p:sp>
        <p:nvSpPr>
          <p:cNvPr id="58434" name="Line 73"/>
          <p:cNvSpPr>
            <a:spLocks noChangeShapeType="1"/>
          </p:cNvSpPr>
          <p:nvPr/>
        </p:nvSpPr>
        <p:spPr bwMode="auto">
          <a:xfrm>
            <a:off x="2449513" y="2019300"/>
            <a:ext cx="0"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5" name="Text Box 74"/>
          <p:cNvSpPr txBox="1">
            <a:spLocks noChangeArrowheads="1"/>
          </p:cNvSpPr>
          <p:nvPr/>
        </p:nvSpPr>
        <p:spPr bwMode="auto">
          <a:xfrm>
            <a:off x="3641725" y="1524000"/>
            <a:ext cx="123507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TDM-PCM</a:t>
            </a:r>
            <a:endParaRPr lang="vi-VN" sz="1800" b="1">
              <a:ea typeface="MS Mincho" charset="0"/>
              <a:cs typeface="MS Mincho" charset="0"/>
            </a:endParaRPr>
          </a:p>
        </p:txBody>
      </p:sp>
      <p:sp>
        <p:nvSpPr>
          <p:cNvPr id="58436" name="Line 75"/>
          <p:cNvSpPr>
            <a:spLocks noChangeShapeType="1"/>
          </p:cNvSpPr>
          <p:nvPr/>
        </p:nvSpPr>
        <p:spPr bwMode="auto">
          <a:xfrm flipH="1">
            <a:off x="3581400" y="1905000"/>
            <a:ext cx="457200" cy="590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7" name="Line 77"/>
          <p:cNvSpPr>
            <a:spLocks noChangeShapeType="1"/>
          </p:cNvSpPr>
          <p:nvPr/>
        </p:nvSpPr>
        <p:spPr bwMode="auto">
          <a:xfrm>
            <a:off x="4419600" y="1905000"/>
            <a:ext cx="436563" cy="6286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38" name="Text Box 78"/>
          <p:cNvSpPr txBox="1">
            <a:spLocks noChangeArrowheads="1"/>
          </p:cNvSpPr>
          <p:nvPr/>
        </p:nvSpPr>
        <p:spPr bwMode="auto">
          <a:xfrm>
            <a:off x="5284788" y="1633538"/>
            <a:ext cx="1268412"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TDM-PAM</a:t>
            </a:r>
            <a:endParaRPr lang="vi-VN" sz="1800" b="1">
              <a:ea typeface="MS Mincho" charset="0"/>
              <a:cs typeface="MS Mincho" charset="0"/>
            </a:endParaRPr>
          </a:p>
        </p:txBody>
      </p:sp>
      <p:sp>
        <p:nvSpPr>
          <p:cNvPr id="58439" name="Line 79"/>
          <p:cNvSpPr>
            <a:spLocks noChangeShapeType="1"/>
          </p:cNvSpPr>
          <p:nvPr/>
        </p:nvSpPr>
        <p:spPr bwMode="auto">
          <a:xfrm>
            <a:off x="5883275" y="2019300"/>
            <a:ext cx="0" cy="5143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 name="Rectangle 3">
            <a:extLst>
              <a:ext uri="{FF2B5EF4-FFF2-40B4-BE49-F238E27FC236}">
                <a16:creationId xmlns:a16="http://schemas.microsoft.com/office/drawing/2014/main" id="{853F908E-F5EF-A04A-AC36-9A661E4764A1}"/>
              </a:ext>
            </a:extLst>
          </p:cNvPr>
          <p:cNvSpPr/>
          <p:nvPr/>
        </p:nvSpPr>
        <p:spPr>
          <a:xfrm>
            <a:off x="127794" y="4229166"/>
            <a:ext cx="8940006" cy="1553054"/>
          </a:xfrm>
          <a:prstGeom prst="rect">
            <a:avLst/>
          </a:prstGeom>
        </p:spPr>
        <p:txBody>
          <a:bodyPr wrap="square">
            <a:spAutoFit/>
          </a:bodyPr>
          <a:lstStyle/>
          <a:p>
            <a:pPr marL="342900" indent="-342900">
              <a:lnSpc>
                <a:spcPct val="150000"/>
              </a:lnSpc>
              <a:spcBef>
                <a:spcPts val="600"/>
              </a:spcBef>
              <a:buClr>
                <a:srgbClr val="2909AF"/>
              </a:buClr>
              <a:buSzPct val="60000"/>
              <a:buFont typeface="Wingdings" pitchFamily="2" charset="2"/>
              <a:buChar char="q"/>
            </a:pP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chuyển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b="1"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chuyển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xung</a:t>
            </a:r>
            <a:r>
              <a:rPr lang="en-US" sz="2200" dirty="0">
                <a:latin typeface="Arial" panose="020B0604020202020204" pitchFamily="34" charset="0"/>
                <a:cs typeface="Arial" panose="020B0604020202020204" pitchFamily="34" charset="0"/>
              </a:rPr>
              <a:t> PAM </a:t>
            </a:r>
            <a:r>
              <a:rPr lang="en-US" sz="2200" dirty="0" err="1">
                <a:latin typeface="Arial" panose="020B0604020202020204" pitchFamily="34" charset="0"/>
                <a:cs typeface="Arial" panose="020B0604020202020204" pitchFamily="34" charset="0"/>
              </a:rPr>
              <a:t>xuất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kênh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ứng</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9169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rrowheads="1"/>
          </p:cNvSpPr>
          <p:nvPr>
            <p:ph type="title"/>
          </p:nvPr>
        </p:nvSpPr>
        <p:spPr>
          <a:xfrm>
            <a:off x="381000" y="152400"/>
            <a:ext cx="8385175" cy="685800"/>
          </a:xfrm>
        </p:spPr>
        <p:txBody>
          <a:bodyPr>
            <a:normAutofit/>
          </a:bodyPr>
          <a:lstStyle/>
          <a:p>
            <a:pPr eaLnBrk="1" hangingPunct="1">
              <a:defRPr/>
            </a:pPr>
            <a:r>
              <a:rPr lang="en-US" sz="3200" b="1" dirty="0" err="1">
                <a:solidFill>
                  <a:srgbClr val="000000"/>
                </a:solidFill>
                <a:effectLst>
                  <a:outerShdw blurRad="38100" dist="38100" dir="2700000" algn="tl">
                    <a:srgbClr val="DDDDDD"/>
                  </a:outerShdw>
                </a:effectLst>
                <a:latin typeface="Arial" charset="0"/>
                <a:cs typeface="+mj-cs"/>
              </a:rPr>
              <a:t>Đồng</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bộ</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khung</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trong</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hệ</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thống</a:t>
            </a:r>
            <a:r>
              <a:rPr lang="en-US" sz="3200" b="1" dirty="0">
                <a:solidFill>
                  <a:srgbClr val="000000"/>
                </a:solidFill>
                <a:effectLst>
                  <a:outerShdw blurRad="38100" dist="38100" dir="2700000" algn="tl">
                    <a:srgbClr val="DDDDDD"/>
                  </a:outerShdw>
                </a:effectLst>
                <a:latin typeface="Arial" charset="0"/>
                <a:cs typeface="+mj-cs"/>
              </a:rPr>
              <a:t> TDM</a:t>
            </a:r>
          </a:p>
        </p:txBody>
      </p:sp>
      <p:sp>
        <p:nvSpPr>
          <p:cNvPr id="6041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2" name="Rectangle 17"/>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3" name="Rectangle 18"/>
          <p:cNvSpPr>
            <a:spLocks noChangeArrowheads="1"/>
          </p:cNvSpPr>
          <p:nvPr/>
        </p:nvSpPr>
        <p:spPr bwMode="auto">
          <a:xfrm>
            <a:off x="0" y="31289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4"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5" name="Rectangle 3">
            <a:extLst>
              <a:ext uri="{FF2B5EF4-FFF2-40B4-BE49-F238E27FC236}">
                <a16:creationId xmlns:a16="http://schemas.microsoft.com/office/drawing/2014/main" id="{DF6AFC5C-A6BC-D84F-982B-42EE45725DD6}"/>
              </a:ext>
            </a:extLst>
          </p:cNvPr>
          <p:cNvSpPr txBox="1">
            <a:spLocks noRot="1" noChangeArrowheads="1"/>
          </p:cNvSpPr>
          <p:nvPr/>
        </p:nvSpPr>
        <p:spPr>
          <a:xfrm>
            <a:off x="301625" y="1371600"/>
            <a:ext cx="8385175" cy="4495800"/>
          </a:xfrm>
          <a:prstGeom prst="rect">
            <a:avLst/>
          </a:prstGeom>
        </p:spPr>
        <p:txBody>
          <a:bodyPr vert="horz">
            <a:noAutofit/>
          </a:bodyPr>
          <a:lstStyle>
            <a:lvl1pPr marL="320040" indent="-320040" algn="l" rtl="0" eaLnBrk="1" latinLnBrk="0" hangingPunct="1">
              <a:spcBef>
                <a:spcPts val="700"/>
              </a:spcBef>
              <a:buClr>
                <a:srgbClr val="2909AF"/>
              </a:buClr>
              <a:buSzPct val="60000"/>
              <a:buFont typeface="Wingdings" pitchFamily="2" charset="2"/>
              <a:buChar char="q"/>
              <a:defRPr kumimoji="0" sz="2000" kern="1200">
                <a:solidFill>
                  <a:schemeClr val="tx1"/>
                </a:solidFill>
                <a:latin typeface="Times New Roman" pitchFamily="18" charset="0"/>
                <a:ea typeface="+mn-ea"/>
                <a:cs typeface="Times New Roman" pitchFamily="18" charset="0"/>
              </a:defRPr>
            </a:lvl1pPr>
            <a:lvl2pPr marL="640080" indent="-274320" algn="l" rtl="0" eaLnBrk="1" latinLnBrk="0" hangingPunct="1">
              <a:spcBef>
                <a:spcPts val="550"/>
              </a:spcBef>
              <a:buClr>
                <a:srgbClr val="2909AF"/>
              </a:buClr>
              <a:buSzPct val="100000"/>
              <a:buFont typeface="Wingdings" pitchFamily="2" charset="2"/>
              <a:buChar char="§"/>
              <a:defRPr kumimoji="0" sz="1900" kern="1200">
                <a:solidFill>
                  <a:schemeClr val="tx1"/>
                </a:solidFill>
                <a:latin typeface="Times New Roman" pitchFamily="18" charset="0"/>
                <a:ea typeface="+mn-ea"/>
                <a:cs typeface="Times New Roman" pitchFamily="18" charset="0"/>
              </a:defRPr>
            </a:lvl2pPr>
            <a:lvl3pPr marL="914400" indent="-228600" algn="l" rtl="0" eaLnBrk="1" latinLnBrk="0" hangingPunct="1">
              <a:spcBef>
                <a:spcPts val="500"/>
              </a:spcBef>
              <a:buClr>
                <a:srgbClr val="2909AF"/>
              </a:buClr>
              <a:buSzPct val="75000"/>
              <a:buFont typeface="Courier New" pitchFamily="49" charset="0"/>
              <a:buChar char="o"/>
              <a:defRPr kumimoji="0" sz="1800" kern="1200">
                <a:solidFill>
                  <a:schemeClr val="tx1"/>
                </a:solidFill>
                <a:latin typeface="Times New Roman" pitchFamily="18" charset="0"/>
                <a:ea typeface="+mn-ea"/>
                <a:cs typeface="Times New Roman" pitchFamily="18" charset="0"/>
              </a:defRPr>
            </a:lvl3pPr>
            <a:lvl4pPr marL="1371600" indent="-228600" algn="l" rtl="0" eaLnBrk="1" latinLnBrk="0" hangingPunct="1">
              <a:spcBef>
                <a:spcPts val="400"/>
              </a:spcBef>
              <a:buClr>
                <a:srgbClr val="2909AF"/>
              </a:buClr>
              <a:buSzPct val="75000"/>
              <a:buFont typeface="Times New Roman" pitchFamily="18" charset="0"/>
              <a:buChar char="+"/>
              <a:defRPr kumimoji="0" sz="1700" kern="1200">
                <a:solidFill>
                  <a:schemeClr val="tx1"/>
                </a:solidFill>
                <a:latin typeface="Times New Roman" pitchFamily="18" charset="0"/>
                <a:ea typeface="+mn-ea"/>
                <a:cs typeface="Times New Roman" pitchFamily="18" charset="0"/>
              </a:defRPr>
            </a:lvl4pPr>
            <a:lvl5pPr marL="1828800" indent="-228600" algn="l" rtl="0" eaLnBrk="1" latinLnBrk="0" hangingPunct="1">
              <a:spcBef>
                <a:spcPts val="400"/>
              </a:spcBef>
              <a:buClr>
                <a:srgbClr val="2909AF"/>
              </a:buClr>
              <a:buSzPct val="65000"/>
              <a:buFont typeface="Arial" pitchFamily="34" charset="0"/>
              <a:buChar char="•"/>
              <a:defRPr kumimoji="0" sz="1600" kern="1200">
                <a:solidFill>
                  <a:schemeClr val="tx1"/>
                </a:solidFill>
                <a:latin typeface="Times New Roman" pitchFamily="18" charset="0"/>
                <a:ea typeface="+mn-ea"/>
                <a:cs typeface="Times New Roman" pitchFamily="18"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spcBef>
                <a:spcPct val="40000"/>
              </a:spcBef>
            </a:pPr>
            <a:r>
              <a:rPr lang="en-US" sz="2200" dirty="0" err="1">
                <a:solidFill>
                  <a:srgbClr val="000066"/>
                </a:solidFill>
                <a:latin typeface="Arial"/>
                <a:cs typeface="Arial"/>
              </a:rPr>
              <a:t>Đồng</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khung</a:t>
            </a:r>
            <a:r>
              <a:rPr lang="en-US" sz="2200" dirty="0">
                <a:solidFill>
                  <a:srgbClr val="000066"/>
                </a:solidFill>
                <a:latin typeface="Arial"/>
                <a:cs typeface="Arial"/>
              </a:rPr>
              <a:t> </a:t>
            </a:r>
            <a:r>
              <a:rPr lang="en-US" sz="2200" dirty="0" err="1">
                <a:solidFill>
                  <a:srgbClr val="000066"/>
                </a:solidFill>
                <a:latin typeface="Arial"/>
                <a:cs typeface="Arial"/>
              </a:rPr>
              <a:t>nhằm</a:t>
            </a:r>
            <a:r>
              <a:rPr lang="en-US" sz="2200" dirty="0">
                <a:solidFill>
                  <a:srgbClr val="000066"/>
                </a:solidFill>
                <a:latin typeface="Arial"/>
                <a:cs typeface="Arial"/>
              </a:rPr>
              <a:t> </a:t>
            </a:r>
            <a:r>
              <a:rPr lang="en-US" sz="2200" dirty="0" err="1">
                <a:solidFill>
                  <a:srgbClr val="000066"/>
                </a:solidFill>
                <a:latin typeface="Arial"/>
                <a:cs typeface="Arial"/>
              </a:rPr>
              <a:t>đảm</a:t>
            </a:r>
            <a:r>
              <a:rPr lang="en-US" sz="2200" dirty="0">
                <a:solidFill>
                  <a:srgbClr val="000066"/>
                </a:solidFill>
                <a:latin typeface="Arial"/>
                <a:cs typeface="Arial"/>
              </a:rPr>
              <a:t> </a:t>
            </a:r>
            <a:r>
              <a:rPr lang="en-US" sz="2200" dirty="0" err="1">
                <a:solidFill>
                  <a:srgbClr val="000066"/>
                </a:solidFill>
                <a:latin typeface="Arial"/>
                <a:cs typeface="Arial"/>
              </a:rPr>
              <a:t>bảo</a:t>
            </a:r>
            <a:r>
              <a:rPr lang="en-US" sz="2200" dirty="0">
                <a:solidFill>
                  <a:srgbClr val="000066"/>
                </a:solidFill>
                <a:latin typeface="Arial"/>
                <a:cs typeface="Arial"/>
              </a:rPr>
              <a:t> </a:t>
            </a:r>
            <a:r>
              <a:rPr lang="en-US" sz="2200" dirty="0" err="1">
                <a:solidFill>
                  <a:srgbClr val="000066"/>
                </a:solidFill>
                <a:latin typeface="Arial"/>
                <a:cs typeface="Arial"/>
              </a:rPr>
              <a:t>bên</a:t>
            </a:r>
            <a:r>
              <a:rPr lang="en-US" sz="2200" dirty="0">
                <a:solidFill>
                  <a:srgbClr val="000066"/>
                </a:solidFill>
                <a:latin typeface="Arial"/>
                <a:cs typeface="Arial"/>
              </a:rPr>
              <a:t> </a:t>
            </a:r>
            <a:r>
              <a:rPr lang="en-US" sz="2200" dirty="0" err="1">
                <a:solidFill>
                  <a:srgbClr val="000066"/>
                </a:solidFill>
                <a:latin typeface="Arial"/>
                <a:cs typeface="Arial"/>
              </a:rPr>
              <a:t>thu</a:t>
            </a:r>
            <a:r>
              <a:rPr lang="en-US" sz="2200" dirty="0">
                <a:solidFill>
                  <a:srgbClr val="000066"/>
                </a:solidFill>
                <a:latin typeface="Arial"/>
                <a:cs typeface="Arial"/>
              </a:rPr>
              <a:t> </a:t>
            </a:r>
            <a:r>
              <a:rPr lang="en-US" sz="2200" dirty="0" err="1">
                <a:solidFill>
                  <a:srgbClr val="000066"/>
                </a:solidFill>
                <a:latin typeface="Arial"/>
                <a:cs typeface="Arial"/>
              </a:rPr>
              <a:t>phân</a:t>
            </a:r>
            <a:r>
              <a:rPr lang="en-US" sz="2200" dirty="0">
                <a:solidFill>
                  <a:srgbClr val="000066"/>
                </a:solidFill>
                <a:latin typeface="Arial"/>
                <a:cs typeface="Arial"/>
              </a:rPr>
              <a:t> </a:t>
            </a:r>
            <a:r>
              <a:rPr lang="en-US" sz="2200" dirty="0" err="1">
                <a:solidFill>
                  <a:srgbClr val="000066"/>
                </a:solidFill>
                <a:latin typeface="Arial"/>
                <a:cs typeface="Arial"/>
              </a:rPr>
              <a:t>biệt</a:t>
            </a:r>
            <a:r>
              <a:rPr lang="en-US" sz="2200" dirty="0">
                <a:solidFill>
                  <a:srgbClr val="000066"/>
                </a:solidFill>
                <a:latin typeface="Arial"/>
                <a:cs typeface="Arial"/>
              </a:rPr>
              <a:t> </a:t>
            </a:r>
            <a:r>
              <a:rPr lang="en-US" sz="2200" dirty="0" err="1">
                <a:solidFill>
                  <a:srgbClr val="000066"/>
                </a:solidFill>
                <a:latin typeface="Arial"/>
                <a:cs typeface="Arial"/>
              </a:rPr>
              <a:t>chính</a:t>
            </a:r>
            <a:r>
              <a:rPr lang="en-US" sz="2200" dirty="0">
                <a:solidFill>
                  <a:srgbClr val="000066"/>
                </a:solidFill>
                <a:latin typeface="Arial"/>
                <a:cs typeface="Arial"/>
              </a:rPr>
              <a:t> </a:t>
            </a:r>
            <a:r>
              <a:rPr lang="en-US" sz="2200" dirty="0" err="1">
                <a:solidFill>
                  <a:srgbClr val="000066"/>
                </a:solidFill>
                <a:latin typeface="Arial"/>
                <a:cs typeface="Arial"/>
              </a:rPr>
              <a:t>xác</a:t>
            </a:r>
            <a:r>
              <a:rPr lang="en-US" sz="2200" dirty="0">
                <a:solidFill>
                  <a:srgbClr val="000066"/>
                </a:solidFill>
                <a:latin typeface="Arial"/>
                <a:cs typeface="Arial"/>
              </a:rPr>
              <a:t> </a:t>
            </a:r>
            <a:r>
              <a:rPr lang="en-US" sz="2200" dirty="0" err="1">
                <a:solidFill>
                  <a:srgbClr val="000066"/>
                </a:solidFill>
                <a:latin typeface="Arial"/>
                <a:cs typeface="Arial"/>
              </a:rPr>
              <a:t>dữ</a:t>
            </a:r>
            <a:r>
              <a:rPr lang="en-US" sz="2200" dirty="0">
                <a:solidFill>
                  <a:srgbClr val="000066"/>
                </a:solidFill>
                <a:latin typeface="Arial"/>
                <a:cs typeface="Arial"/>
              </a:rPr>
              <a:t> </a:t>
            </a:r>
            <a:r>
              <a:rPr lang="en-US" sz="2200" dirty="0" err="1">
                <a:solidFill>
                  <a:srgbClr val="000066"/>
                </a:solidFill>
                <a:latin typeface="Arial"/>
                <a:cs typeface="Arial"/>
              </a:rPr>
              <a:t>liệu</a:t>
            </a:r>
            <a:r>
              <a:rPr lang="en-US" sz="2200" dirty="0">
                <a:solidFill>
                  <a:srgbClr val="000066"/>
                </a:solidFill>
                <a:latin typeface="Arial"/>
                <a:cs typeface="Arial"/>
              </a:rPr>
              <a:t> </a:t>
            </a:r>
            <a:r>
              <a:rPr lang="en-US" sz="2200" dirty="0" err="1">
                <a:solidFill>
                  <a:srgbClr val="000066"/>
                </a:solidFill>
                <a:latin typeface="Arial"/>
                <a:cs typeface="Arial"/>
              </a:rPr>
              <a:t>trong</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này</a:t>
            </a:r>
            <a:r>
              <a:rPr lang="en-US" sz="2200" dirty="0">
                <a:solidFill>
                  <a:srgbClr val="000066"/>
                </a:solidFill>
                <a:latin typeface="Arial"/>
                <a:cs typeface="Arial"/>
              </a:rPr>
              <a:t> </a:t>
            </a:r>
            <a:r>
              <a:rPr lang="en-US" sz="2200" dirty="0" err="1">
                <a:solidFill>
                  <a:srgbClr val="000066"/>
                </a:solidFill>
                <a:latin typeface="Arial"/>
                <a:cs typeface="Arial"/>
              </a:rPr>
              <a:t>với</a:t>
            </a:r>
            <a:r>
              <a:rPr lang="en-US" sz="2200" dirty="0">
                <a:solidFill>
                  <a:srgbClr val="000066"/>
                </a:solidFill>
                <a:latin typeface="Arial"/>
                <a:cs typeface="Arial"/>
              </a:rPr>
              <a:t> </a:t>
            </a:r>
            <a:r>
              <a:rPr lang="en-US" sz="2200" dirty="0" err="1">
                <a:solidFill>
                  <a:srgbClr val="000066"/>
                </a:solidFill>
                <a:latin typeface="Arial"/>
                <a:cs typeface="Arial"/>
              </a:rPr>
              <a:t>dữ</a:t>
            </a:r>
            <a:r>
              <a:rPr lang="en-US" sz="2200" dirty="0">
                <a:solidFill>
                  <a:srgbClr val="000066"/>
                </a:solidFill>
                <a:latin typeface="Arial"/>
                <a:cs typeface="Arial"/>
              </a:rPr>
              <a:t> </a:t>
            </a:r>
            <a:r>
              <a:rPr lang="en-US" sz="2200" dirty="0" err="1">
                <a:solidFill>
                  <a:srgbClr val="000066"/>
                </a:solidFill>
                <a:latin typeface="Arial"/>
                <a:cs typeface="Arial"/>
              </a:rPr>
              <a:t>liệu</a:t>
            </a:r>
            <a:r>
              <a:rPr lang="en-US" sz="2200" dirty="0">
                <a:solidFill>
                  <a:srgbClr val="000066"/>
                </a:solidFill>
                <a:latin typeface="Arial"/>
                <a:cs typeface="Arial"/>
              </a:rPr>
              <a:t> </a:t>
            </a:r>
            <a:r>
              <a:rPr lang="en-US" sz="2200" dirty="0" err="1">
                <a:solidFill>
                  <a:srgbClr val="000066"/>
                </a:solidFill>
                <a:latin typeface="Arial"/>
                <a:cs typeface="Arial"/>
              </a:rPr>
              <a:t>trong</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khác</a:t>
            </a:r>
            <a:r>
              <a:rPr lang="en-US" sz="2200" dirty="0">
                <a:solidFill>
                  <a:srgbClr val="000066"/>
                </a:solidFill>
                <a:latin typeface="Arial"/>
                <a:cs typeface="Arial"/>
              </a:rPr>
              <a:t> </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rPr>
              <a:t>dữ</a:t>
            </a:r>
            <a:r>
              <a:rPr lang="en-US" sz="2200" dirty="0">
                <a:solidFill>
                  <a:srgbClr val="000066"/>
                </a:solidFill>
                <a:latin typeface="Arial"/>
                <a:cs typeface="Arial"/>
              </a:rPr>
              <a:t> </a:t>
            </a:r>
            <a:r>
              <a:rPr lang="en-US" sz="2200" dirty="0" err="1">
                <a:solidFill>
                  <a:srgbClr val="000066"/>
                </a:solidFill>
                <a:latin typeface="Arial"/>
                <a:cs typeface="Arial"/>
              </a:rPr>
              <a:t>liệu</a:t>
            </a:r>
            <a:r>
              <a:rPr lang="en-US" sz="2200" dirty="0">
                <a:solidFill>
                  <a:srgbClr val="000066"/>
                </a:solidFill>
                <a:latin typeface="Arial"/>
                <a:cs typeface="Arial"/>
              </a:rPr>
              <a:t> </a:t>
            </a:r>
            <a:r>
              <a:rPr lang="en-US" sz="2200" dirty="0" err="1">
                <a:solidFill>
                  <a:srgbClr val="000066"/>
                </a:solidFill>
                <a:latin typeface="Arial"/>
                <a:cs typeface="Arial"/>
              </a:rPr>
              <a:t>được</a:t>
            </a:r>
            <a:r>
              <a:rPr lang="en-US" sz="2200" dirty="0">
                <a:solidFill>
                  <a:srgbClr val="000066"/>
                </a:solidFill>
                <a:latin typeface="Arial"/>
                <a:cs typeface="Arial"/>
              </a:rPr>
              <a:t> </a:t>
            </a:r>
            <a:r>
              <a:rPr lang="en-US" sz="2200" dirty="0" err="1">
                <a:solidFill>
                  <a:srgbClr val="000066"/>
                </a:solidFill>
                <a:latin typeface="Arial"/>
                <a:cs typeface="Arial"/>
              </a:rPr>
              <a:t>đưa</a:t>
            </a:r>
            <a:r>
              <a:rPr lang="en-US" sz="2200" dirty="0">
                <a:solidFill>
                  <a:srgbClr val="000066"/>
                </a:solidFill>
                <a:latin typeface="Arial"/>
                <a:cs typeface="Arial"/>
              </a:rPr>
              <a:t> </a:t>
            </a:r>
            <a:r>
              <a:rPr lang="en-US" sz="2200" dirty="0" err="1">
                <a:solidFill>
                  <a:srgbClr val="000066"/>
                </a:solidFill>
                <a:latin typeface="Arial"/>
                <a:cs typeface="Arial"/>
              </a:rPr>
              <a:t>đến</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đầu</a:t>
            </a:r>
            <a:r>
              <a:rPr lang="en-US" sz="2200" dirty="0">
                <a:solidFill>
                  <a:srgbClr val="000066"/>
                </a:solidFill>
                <a:latin typeface="Arial"/>
                <a:cs typeface="Arial"/>
              </a:rPr>
              <a:t> ra </a:t>
            </a:r>
            <a:r>
              <a:rPr lang="en-US" sz="2200" dirty="0" err="1">
                <a:solidFill>
                  <a:srgbClr val="000066"/>
                </a:solidFill>
                <a:latin typeface="Arial"/>
                <a:cs typeface="Arial"/>
              </a:rPr>
              <a:t>thích</a:t>
            </a:r>
            <a:r>
              <a:rPr lang="en-US" sz="2200" dirty="0">
                <a:solidFill>
                  <a:srgbClr val="000066"/>
                </a:solidFill>
                <a:latin typeface="Arial"/>
                <a:cs typeface="Arial"/>
              </a:rPr>
              <a:t> </a:t>
            </a:r>
            <a:r>
              <a:rPr lang="en-US" sz="2200" dirty="0" err="1">
                <a:solidFill>
                  <a:srgbClr val="000066"/>
                </a:solidFill>
                <a:latin typeface="Arial"/>
                <a:cs typeface="Arial"/>
              </a:rPr>
              <a:t>hợp</a:t>
            </a:r>
            <a:r>
              <a:rPr lang="en-US" sz="2200" dirty="0">
                <a:solidFill>
                  <a:srgbClr val="000066"/>
                </a:solidFill>
                <a:latin typeface="Arial"/>
                <a:cs typeface="Arial"/>
              </a:rPr>
              <a:t>.</a:t>
            </a:r>
          </a:p>
          <a:p>
            <a:pPr>
              <a:lnSpc>
                <a:spcPct val="150000"/>
              </a:lnSpc>
              <a:spcBef>
                <a:spcPct val="40000"/>
              </a:spcBef>
            </a:pPr>
            <a:r>
              <a:rPr lang="en-US" sz="2200" dirty="0" err="1">
                <a:solidFill>
                  <a:srgbClr val="000066"/>
                </a:solidFill>
                <a:latin typeface="Arial"/>
                <a:cs typeface="Arial"/>
              </a:rPr>
              <a:t>Phương</a:t>
            </a:r>
            <a:r>
              <a:rPr lang="en-US" sz="2200" dirty="0">
                <a:solidFill>
                  <a:srgbClr val="000066"/>
                </a:solidFill>
                <a:latin typeface="Arial"/>
                <a:cs typeface="Arial"/>
              </a:rPr>
              <a:t> </a:t>
            </a:r>
            <a:r>
              <a:rPr lang="en-US" sz="2200" dirty="0" err="1">
                <a:solidFill>
                  <a:srgbClr val="000066"/>
                </a:solidFill>
                <a:latin typeface="Arial"/>
                <a:cs typeface="Arial"/>
              </a:rPr>
              <a:t>pháp</a:t>
            </a:r>
            <a:r>
              <a:rPr lang="en-US" sz="2200" dirty="0">
                <a:solidFill>
                  <a:srgbClr val="000066"/>
                </a:solidFill>
                <a:latin typeface="Arial"/>
                <a:cs typeface="Arial"/>
              </a:rPr>
              <a:t> </a:t>
            </a:r>
            <a:r>
              <a:rPr lang="en-US" sz="2200" dirty="0" err="1">
                <a:solidFill>
                  <a:srgbClr val="000066"/>
                </a:solidFill>
                <a:latin typeface="Arial"/>
                <a:cs typeface="Arial"/>
              </a:rPr>
              <a:t>đồng</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khung</a:t>
            </a:r>
            <a:r>
              <a:rPr lang="en-US" sz="2200" dirty="0">
                <a:solidFill>
                  <a:srgbClr val="000066"/>
                </a:solidFill>
                <a:latin typeface="Arial"/>
                <a:cs typeface="Arial"/>
              </a:rPr>
              <a:t>:</a:t>
            </a:r>
          </a:p>
          <a:p>
            <a:pPr algn="just">
              <a:lnSpc>
                <a:spcPct val="150000"/>
              </a:lnSpc>
              <a:spcBef>
                <a:spcPct val="40000"/>
              </a:spcBef>
              <a:buFont typeface="Wingdings" pitchFamily="2" charset="2"/>
              <a:buChar char="Ø"/>
            </a:pPr>
            <a:r>
              <a:rPr lang="en-US" sz="2200" b="1" dirty="0" err="1">
                <a:solidFill>
                  <a:srgbClr val="000066"/>
                </a:solidFill>
                <a:latin typeface="Arial"/>
                <a:cs typeface="Arial"/>
              </a:rPr>
              <a:t>Phương</a:t>
            </a:r>
            <a:r>
              <a:rPr lang="en-US" sz="2200" b="1" dirty="0">
                <a:solidFill>
                  <a:srgbClr val="000066"/>
                </a:solidFill>
                <a:latin typeface="Arial"/>
                <a:cs typeface="Arial"/>
              </a:rPr>
              <a:t> </a:t>
            </a:r>
            <a:r>
              <a:rPr lang="en-US" sz="2200" b="1" dirty="0" err="1">
                <a:solidFill>
                  <a:srgbClr val="000066"/>
                </a:solidFill>
                <a:latin typeface="Arial"/>
                <a:cs typeface="Arial"/>
              </a:rPr>
              <a:t>pháp</a:t>
            </a:r>
            <a:r>
              <a:rPr lang="en-US" sz="2200" b="1" dirty="0">
                <a:solidFill>
                  <a:srgbClr val="000066"/>
                </a:solidFill>
                <a:latin typeface="Arial"/>
                <a:cs typeface="Arial"/>
              </a:rPr>
              <a:t> 1: </a:t>
            </a:r>
            <a:r>
              <a:rPr lang="en-US" sz="2200" dirty="0" err="1">
                <a:solidFill>
                  <a:srgbClr val="000066"/>
                </a:solidFill>
                <a:latin typeface="Arial"/>
                <a:cs typeface="Arial"/>
              </a:rPr>
              <a:t>Gởi</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đồng</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khung</a:t>
            </a:r>
            <a:r>
              <a:rPr lang="en-US" sz="2200" dirty="0">
                <a:solidFill>
                  <a:srgbClr val="000066"/>
                </a:solidFill>
                <a:latin typeface="Arial"/>
                <a:cs typeface="Arial"/>
              </a:rPr>
              <a:t> </a:t>
            </a:r>
            <a:r>
              <a:rPr lang="en-US" sz="2200" dirty="0" err="1">
                <a:solidFill>
                  <a:srgbClr val="000066"/>
                </a:solidFill>
                <a:latin typeface="Arial"/>
                <a:cs typeface="Arial"/>
              </a:rPr>
              <a:t>trên</a:t>
            </a:r>
            <a:r>
              <a:rPr lang="en-US" sz="2200" dirty="0">
                <a:solidFill>
                  <a:srgbClr val="000066"/>
                </a:solidFill>
                <a:latin typeface="Arial"/>
                <a:cs typeface="Arial"/>
              </a:rPr>
              <a:t> </a:t>
            </a:r>
            <a:r>
              <a:rPr lang="en-US" sz="2200" dirty="0" err="1">
                <a:solidFill>
                  <a:srgbClr val="000066"/>
                </a:solidFill>
                <a:latin typeface="Arial"/>
                <a:cs typeface="Arial"/>
              </a:rPr>
              <a:t>một</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đồng</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riêng</a:t>
            </a:r>
            <a:r>
              <a:rPr lang="en-US" sz="2200" dirty="0">
                <a:solidFill>
                  <a:srgbClr val="000066"/>
                </a:solidFill>
                <a:latin typeface="Arial"/>
                <a:cs typeface="Arial"/>
              </a:rPr>
              <a:t> </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không</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kinh</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tế</a:t>
            </a:r>
            <a:endParaRPr lang="en-US" sz="2200" dirty="0">
              <a:solidFill>
                <a:srgbClr val="000066"/>
              </a:solidFill>
              <a:latin typeface="Arial"/>
              <a:cs typeface="Arial"/>
            </a:endParaRPr>
          </a:p>
          <a:p>
            <a:pPr algn="just">
              <a:lnSpc>
                <a:spcPct val="150000"/>
              </a:lnSpc>
              <a:spcBef>
                <a:spcPct val="40000"/>
              </a:spcBef>
              <a:buFont typeface="Wingdings" pitchFamily="2" charset="2"/>
              <a:buChar char="Ø"/>
            </a:pPr>
            <a:r>
              <a:rPr lang="en-US" sz="2200" b="1" dirty="0" err="1">
                <a:solidFill>
                  <a:srgbClr val="000066"/>
                </a:solidFill>
                <a:latin typeface="Arial"/>
                <a:cs typeface="Arial"/>
              </a:rPr>
              <a:t>Phương</a:t>
            </a:r>
            <a:r>
              <a:rPr lang="en-US" sz="2200" b="1" dirty="0">
                <a:solidFill>
                  <a:srgbClr val="000066"/>
                </a:solidFill>
                <a:latin typeface="Arial"/>
                <a:cs typeface="Arial"/>
              </a:rPr>
              <a:t> </a:t>
            </a:r>
            <a:r>
              <a:rPr lang="en-US" sz="2200" b="1" dirty="0" err="1">
                <a:solidFill>
                  <a:srgbClr val="000066"/>
                </a:solidFill>
                <a:latin typeface="Arial"/>
                <a:cs typeface="Arial"/>
              </a:rPr>
              <a:t>pháp</a:t>
            </a:r>
            <a:r>
              <a:rPr lang="en-US" sz="2200" b="1" dirty="0">
                <a:solidFill>
                  <a:srgbClr val="000066"/>
                </a:solidFill>
                <a:latin typeface="Arial"/>
                <a:cs typeface="Arial"/>
              </a:rPr>
              <a:t> 2: </a:t>
            </a:r>
            <a:r>
              <a:rPr lang="en-US" sz="2200" dirty="0" err="1">
                <a:solidFill>
                  <a:srgbClr val="000066"/>
                </a:solidFill>
                <a:latin typeface="Arial"/>
                <a:cs typeface="Arial"/>
              </a:rPr>
              <a:t>Nhúng</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đồng</a:t>
            </a:r>
            <a:r>
              <a:rPr lang="en-US" sz="2200" dirty="0">
                <a:solidFill>
                  <a:srgbClr val="000066"/>
                </a:solidFill>
                <a:latin typeface="Arial"/>
                <a:cs typeface="Arial"/>
              </a:rPr>
              <a:t> </a:t>
            </a:r>
            <a:r>
              <a:rPr lang="en-US" sz="2200" dirty="0" err="1">
                <a:solidFill>
                  <a:srgbClr val="000066"/>
                </a:solidFill>
                <a:latin typeface="Arial"/>
                <a:cs typeface="Arial"/>
              </a:rPr>
              <a:t>bộ</a:t>
            </a:r>
            <a:r>
              <a:rPr lang="en-US" sz="2200" dirty="0">
                <a:solidFill>
                  <a:srgbClr val="000066"/>
                </a:solidFill>
                <a:latin typeface="Arial"/>
                <a:cs typeface="Arial"/>
              </a:rPr>
              <a:t> </a:t>
            </a:r>
            <a:r>
              <a:rPr lang="en-US" sz="2200" dirty="0" err="1">
                <a:solidFill>
                  <a:srgbClr val="000066"/>
                </a:solidFill>
                <a:latin typeface="Arial"/>
                <a:cs typeface="Arial"/>
              </a:rPr>
              <a:t>khung</a:t>
            </a:r>
            <a:r>
              <a:rPr lang="en-US" sz="2200" dirty="0">
                <a:solidFill>
                  <a:srgbClr val="000066"/>
                </a:solidFill>
                <a:latin typeface="Arial"/>
                <a:cs typeface="Arial"/>
              </a:rPr>
              <a:t> </a:t>
            </a:r>
            <a:r>
              <a:rPr lang="en-US" sz="2200" dirty="0" err="1">
                <a:solidFill>
                  <a:srgbClr val="000066"/>
                </a:solidFill>
                <a:latin typeface="Arial"/>
                <a:cs typeface="Arial"/>
              </a:rPr>
              <a:t>vào</a:t>
            </a:r>
            <a:r>
              <a:rPr lang="en-US" sz="2200" dirty="0">
                <a:solidFill>
                  <a:srgbClr val="000066"/>
                </a:solidFill>
                <a:latin typeface="Arial"/>
                <a:cs typeface="Arial"/>
              </a:rPr>
              <a:t> </a:t>
            </a:r>
            <a:r>
              <a:rPr lang="en-US" sz="2200" dirty="0" err="1">
                <a:solidFill>
                  <a:srgbClr val="000066"/>
                </a:solidFill>
                <a:latin typeface="Arial"/>
                <a:cs typeface="Arial"/>
              </a:rPr>
              <a:t>chính</a:t>
            </a:r>
            <a:r>
              <a:rPr lang="en-US" sz="2200" dirty="0">
                <a:solidFill>
                  <a:srgbClr val="000066"/>
                </a:solidFill>
                <a:latin typeface="Arial"/>
                <a:cs typeface="Arial"/>
              </a:rPr>
              <a:t> </a:t>
            </a:r>
            <a:r>
              <a:rPr lang="en-US" sz="2200" dirty="0" err="1">
                <a:solidFill>
                  <a:srgbClr val="000066"/>
                </a:solidFill>
                <a:latin typeface="Arial"/>
                <a:cs typeface="Arial"/>
              </a:rPr>
              <a:t>luồng</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TDM </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tiết</a:t>
            </a:r>
            <a:r>
              <a:rPr lang="en-US" sz="2200" dirty="0">
                <a:solidFill>
                  <a:srgbClr val="000066"/>
                </a:solidFill>
                <a:latin typeface="Arial"/>
                <a:cs typeface="Arial"/>
                <a:sym typeface="Wingdings" pitchFamily="2" charset="2"/>
              </a:rPr>
              <a:t> </a:t>
            </a:r>
            <a:r>
              <a:rPr lang="en-US" sz="2200" dirty="0" err="1">
                <a:solidFill>
                  <a:srgbClr val="000066"/>
                </a:solidFill>
                <a:latin typeface="Arial"/>
                <a:cs typeface="Arial"/>
                <a:sym typeface="Wingdings" pitchFamily="2" charset="2"/>
              </a:rPr>
              <a:t>kiệm</a:t>
            </a:r>
            <a:endParaRPr lang="en-US" sz="2200" dirty="0">
              <a:solidFill>
                <a:srgbClr val="000066"/>
              </a:solidFill>
              <a:latin typeface="Arial"/>
              <a:cs typeface="Arial"/>
            </a:endParaRPr>
          </a:p>
        </p:txBody>
      </p:sp>
    </p:spTree>
    <p:extLst>
      <p:ext uri="{BB962C8B-B14F-4D97-AF65-F5344CB8AC3E}">
        <p14:creationId xmlns:p14="http://schemas.microsoft.com/office/powerpoint/2010/main" val="121775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xEl>
                                              <p:pRg st="1" end="1"/>
                                            </p:txEl>
                                          </p:spTgt>
                                        </p:tgtEl>
                                        <p:attrNameLst>
                                          <p:attrName>style.visibility</p:attrName>
                                        </p:attrNameLst>
                                      </p:cBhvr>
                                      <p:to>
                                        <p:strVal val="visible"/>
                                      </p:to>
                                    </p:set>
                                    <p:anim calcmode="lin" valueType="num">
                                      <p:cBhvr additive="base">
                                        <p:cTn id="13"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xEl>
                                              <p:pRg st="2" end="2"/>
                                            </p:txEl>
                                          </p:spTgt>
                                        </p:tgtEl>
                                        <p:attrNameLst>
                                          <p:attrName>style.visibility</p:attrName>
                                        </p:attrNameLst>
                                      </p:cBhvr>
                                      <p:to>
                                        <p:strVal val="visible"/>
                                      </p:to>
                                    </p:set>
                                    <p:anim calcmode="lin" valueType="num">
                                      <p:cBhvr additive="base">
                                        <p:cTn id="19"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
                                            <p:txEl>
                                              <p:pRg st="3" end="3"/>
                                            </p:txEl>
                                          </p:spTgt>
                                        </p:tgtEl>
                                        <p:attrNameLst>
                                          <p:attrName>style.visibility</p:attrName>
                                        </p:attrNameLst>
                                      </p:cBhvr>
                                      <p:to>
                                        <p:strVal val="visible"/>
                                      </p:to>
                                    </p:set>
                                    <p:anim calcmode="lin" valueType="num">
                                      <p:cBhvr additive="base">
                                        <p:cTn id="25"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rrowheads="1"/>
          </p:cNvSpPr>
          <p:nvPr>
            <p:ph type="title"/>
          </p:nvPr>
        </p:nvSpPr>
        <p:spPr>
          <a:xfrm>
            <a:off x="381000" y="152400"/>
            <a:ext cx="8385175" cy="685800"/>
          </a:xfrm>
        </p:spPr>
        <p:txBody>
          <a:bodyPr>
            <a:normAutofit/>
          </a:bodyPr>
          <a:lstStyle/>
          <a:p>
            <a:pPr eaLnBrk="1" hangingPunct="1">
              <a:defRPr/>
            </a:pPr>
            <a:r>
              <a:rPr lang="en-US" sz="3200" dirty="0" err="1">
                <a:solidFill>
                  <a:srgbClr val="000000"/>
                </a:solidFill>
                <a:effectLst>
                  <a:outerShdw blurRad="38100" dist="38100" dir="2700000" algn="tl">
                    <a:srgbClr val="DDDDDD"/>
                  </a:outerShdw>
                </a:effectLst>
                <a:latin typeface="Arial" charset="0"/>
                <a:cs typeface="+mj-cs"/>
              </a:rPr>
              <a:t>Cấu</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trúc</a:t>
            </a:r>
            <a:r>
              <a:rPr lang="en-US" sz="3200" b="1" dirty="0">
                <a:solidFill>
                  <a:srgbClr val="000000"/>
                </a:solidFill>
                <a:effectLst>
                  <a:outerShdw blurRad="38100" dist="38100" dir="2700000" algn="tl">
                    <a:srgbClr val="DDDDDD"/>
                  </a:outerShdw>
                </a:effectLst>
                <a:latin typeface="Arial" charset="0"/>
                <a:cs typeface="+mj-cs"/>
              </a:rPr>
              <a:t> </a:t>
            </a:r>
            <a:r>
              <a:rPr lang="en-US" sz="3200" b="1" dirty="0" err="1">
                <a:solidFill>
                  <a:srgbClr val="000000"/>
                </a:solidFill>
                <a:effectLst>
                  <a:outerShdw blurRad="38100" dist="38100" dir="2700000" algn="tl">
                    <a:srgbClr val="DDDDDD"/>
                  </a:outerShdw>
                </a:effectLst>
                <a:latin typeface="Arial" charset="0"/>
                <a:cs typeface="+mj-cs"/>
              </a:rPr>
              <a:t>khung</a:t>
            </a:r>
            <a:r>
              <a:rPr lang="en-US" sz="3200" b="1" dirty="0">
                <a:solidFill>
                  <a:srgbClr val="000000"/>
                </a:solidFill>
                <a:effectLst>
                  <a:outerShdw blurRad="38100" dist="38100" dir="2700000" algn="tl">
                    <a:srgbClr val="DDDDDD"/>
                  </a:outerShdw>
                </a:effectLst>
                <a:latin typeface="Arial" charset="0"/>
                <a:cs typeface="+mj-cs"/>
              </a:rPr>
              <a:t> TDM</a:t>
            </a:r>
          </a:p>
        </p:txBody>
      </p:sp>
      <p:sp>
        <p:nvSpPr>
          <p:cNvPr id="6041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2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60434"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grpSp>
        <p:nvGrpSpPr>
          <p:cNvPr id="30" name="Group 68"/>
          <p:cNvGrpSpPr>
            <a:grpSpLocks/>
          </p:cNvGrpSpPr>
          <p:nvPr/>
        </p:nvGrpSpPr>
        <p:grpSpPr bwMode="auto">
          <a:xfrm>
            <a:off x="533400" y="1736725"/>
            <a:ext cx="8153400" cy="2682875"/>
            <a:chOff x="336" y="2808"/>
            <a:chExt cx="5136" cy="1690"/>
          </a:xfrm>
        </p:grpSpPr>
        <p:grpSp>
          <p:nvGrpSpPr>
            <p:cNvPr id="31" name="Group 59"/>
            <p:cNvGrpSpPr>
              <a:grpSpLocks/>
            </p:cNvGrpSpPr>
            <p:nvPr/>
          </p:nvGrpSpPr>
          <p:grpSpPr bwMode="auto">
            <a:xfrm>
              <a:off x="336" y="3216"/>
              <a:ext cx="5136" cy="1282"/>
              <a:chOff x="336" y="1400"/>
              <a:chExt cx="5136" cy="1282"/>
            </a:xfrm>
          </p:grpSpPr>
          <p:sp>
            <p:nvSpPr>
              <p:cNvPr id="38" name="Text Box 31"/>
              <p:cNvSpPr txBox="1">
                <a:spLocks noChangeArrowheads="1"/>
              </p:cNvSpPr>
              <p:nvPr/>
            </p:nvSpPr>
            <p:spPr bwMode="auto">
              <a:xfrm>
                <a:off x="3967" y="1401"/>
                <a:ext cx="265" cy="249"/>
              </a:xfrm>
              <a:prstGeom prst="rect">
                <a:avLst/>
              </a:prstGeom>
              <a:solidFill>
                <a:srgbClr val="CCFFFF"/>
              </a:solidFill>
              <a:ln w="28575">
                <a:solidFill>
                  <a:srgbClr val="008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vi-VN" sz="1800"/>
              </a:p>
            </p:txBody>
          </p:sp>
          <p:sp>
            <p:nvSpPr>
              <p:cNvPr id="39" name="Text Box 32"/>
              <p:cNvSpPr txBox="1">
                <a:spLocks noChangeArrowheads="1"/>
              </p:cNvSpPr>
              <p:nvPr/>
            </p:nvSpPr>
            <p:spPr bwMode="auto">
              <a:xfrm>
                <a:off x="1841" y="1401"/>
                <a:ext cx="267" cy="249"/>
              </a:xfrm>
              <a:prstGeom prst="rect">
                <a:avLst/>
              </a:prstGeom>
              <a:solidFill>
                <a:srgbClr val="FFFF99"/>
              </a:solidFill>
              <a:ln w="28575">
                <a:solidFill>
                  <a:srgbClr val="008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vi-VN" sz="1800"/>
              </a:p>
            </p:txBody>
          </p:sp>
          <p:sp>
            <p:nvSpPr>
              <p:cNvPr id="40" name="Text Box 33"/>
              <p:cNvSpPr txBox="1">
                <a:spLocks noChangeArrowheads="1"/>
              </p:cNvSpPr>
              <p:nvPr/>
            </p:nvSpPr>
            <p:spPr bwMode="auto">
              <a:xfrm>
                <a:off x="1338" y="1758"/>
                <a:ext cx="2123"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dirty="0">
                    <a:ea typeface="MS Mincho" charset="0"/>
                    <a:cs typeface="MS Mincho" charset="0"/>
                  </a:rPr>
                  <a:t>Từ mã đồng bộ khung</a:t>
                </a:r>
                <a:endParaRPr lang="vi-VN" sz="1800" b="1" dirty="0">
                  <a:ea typeface="MS Mincho" charset="0"/>
                  <a:cs typeface="MS Mincho" charset="0"/>
                </a:endParaRPr>
              </a:p>
            </p:txBody>
          </p:sp>
          <p:sp>
            <p:nvSpPr>
              <p:cNvPr id="41" name="Text Box 34"/>
              <p:cNvSpPr txBox="1">
                <a:spLocks noChangeArrowheads="1"/>
              </p:cNvSpPr>
              <p:nvPr/>
            </p:nvSpPr>
            <p:spPr bwMode="auto">
              <a:xfrm>
                <a:off x="2373" y="1402"/>
                <a:ext cx="796" cy="248"/>
              </a:xfrm>
              <a:prstGeom prst="rect">
                <a:avLst/>
              </a:prstGeom>
              <a:solidFill>
                <a:srgbClr val="CCFFFF"/>
              </a:solidFill>
              <a:ln w="28575">
                <a:solidFill>
                  <a:srgbClr val="008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400" b="1">
                    <a:latin typeface="Times New Roman" charset="0"/>
                    <a:ea typeface="MS Mincho" charset="0"/>
                    <a:cs typeface="MS Mincho" charset="0"/>
                  </a:rPr>
                  <a:t>Dữ liệu kênh 1</a:t>
                </a:r>
                <a:endParaRPr lang="vi-VN" sz="1400" b="1">
                  <a:ea typeface="MS Mincho" charset="0"/>
                  <a:cs typeface="MS Mincho" charset="0"/>
                </a:endParaRPr>
              </a:p>
            </p:txBody>
          </p:sp>
          <p:sp>
            <p:nvSpPr>
              <p:cNvPr id="42" name="Text Box 35"/>
              <p:cNvSpPr txBox="1">
                <a:spLocks noChangeArrowheads="1"/>
              </p:cNvSpPr>
              <p:nvPr/>
            </p:nvSpPr>
            <p:spPr bwMode="auto">
              <a:xfrm>
                <a:off x="3169" y="1402"/>
                <a:ext cx="798" cy="248"/>
              </a:xfrm>
              <a:prstGeom prst="rect">
                <a:avLst/>
              </a:prstGeom>
              <a:solidFill>
                <a:srgbClr val="CCFFFF"/>
              </a:solidFill>
              <a:ln w="28575">
                <a:solidFill>
                  <a:srgbClr val="008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400" b="1">
                    <a:latin typeface="Times New Roman" charset="0"/>
                    <a:ea typeface="MS Mincho" charset="0"/>
                    <a:cs typeface="MS Mincho" charset="0"/>
                  </a:rPr>
                  <a:t>Dữ liệu kênh 2</a:t>
                </a:r>
                <a:endParaRPr lang="vi-VN" sz="1400" b="1">
                  <a:ea typeface="MS Mincho" charset="0"/>
                  <a:cs typeface="MS Mincho" charset="0"/>
                </a:endParaRPr>
              </a:p>
            </p:txBody>
          </p:sp>
          <p:sp>
            <p:nvSpPr>
              <p:cNvPr id="43" name="Text Box 36"/>
              <p:cNvSpPr txBox="1">
                <a:spLocks noChangeArrowheads="1"/>
              </p:cNvSpPr>
              <p:nvPr/>
            </p:nvSpPr>
            <p:spPr bwMode="auto">
              <a:xfrm>
                <a:off x="4232" y="1402"/>
                <a:ext cx="797" cy="248"/>
              </a:xfrm>
              <a:prstGeom prst="rect">
                <a:avLst/>
              </a:prstGeom>
              <a:solidFill>
                <a:srgbClr val="CCFFFF"/>
              </a:solidFill>
              <a:ln w="28575">
                <a:solidFill>
                  <a:srgbClr val="008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400" b="1">
                    <a:latin typeface="Times New Roman" charset="0"/>
                    <a:ea typeface="MS Mincho" charset="0"/>
                    <a:cs typeface="MS Mincho" charset="0"/>
                  </a:rPr>
                  <a:t>Dữ liệu kênh N</a:t>
                </a:r>
                <a:endParaRPr lang="vi-VN" sz="1400" b="1">
                  <a:ea typeface="MS Mincho" charset="0"/>
                  <a:cs typeface="MS Mincho" charset="0"/>
                </a:endParaRPr>
              </a:p>
            </p:txBody>
          </p:sp>
          <p:sp>
            <p:nvSpPr>
              <p:cNvPr id="44" name="Text Box 37"/>
              <p:cNvSpPr txBox="1">
                <a:spLocks noChangeArrowheads="1"/>
              </p:cNvSpPr>
              <p:nvPr/>
            </p:nvSpPr>
            <p:spPr bwMode="auto">
              <a:xfrm>
                <a:off x="2112" y="1400"/>
                <a:ext cx="265" cy="248"/>
              </a:xfrm>
              <a:prstGeom prst="rect">
                <a:avLst/>
              </a:prstGeom>
              <a:solidFill>
                <a:srgbClr val="FFFF99"/>
              </a:solidFill>
              <a:ln w="28575">
                <a:solidFill>
                  <a:srgbClr val="008000"/>
                </a:solidFill>
                <a:miter lim="800000"/>
                <a:headEnd/>
                <a:tailEnd/>
              </a:ln>
            </p:spPr>
            <p:txBody>
              <a:bodyPr lIns="0" tIns="36576"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s</a:t>
                </a:r>
                <a:r>
                  <a:rPr lang="vi-VN" altLang="ja-JP" sz="1800" b="1" baseline="-25000">
                    <a:latin typeface="Times New Roman" charset="0"/>
                    <a:ea typeface="MS Mincho" charset="0"/>
                    <a:cs typeface="MS Mincho" charset="0"/>
                  </a:rPr>
                  <a:t>K</a:t>
                </a:r>
                <a:endParaRPr lang="vi-VN" sz="1800">
                  <a:ea typeface="MS Mincho" charset="0"/>
                  <a:cs typeface="MS Mincho" charset="0"/>
                </a:endParaRPr>
              </a:p>
            </p:txBody>
          </p:sp>
          <p:sp>
            <p:nvSpPr>
              <p:cNvPr id="45" name="Text Box 38"/>
              <p:cNvSpPr txBox="1">
                <a:spLocks noChangeArrowheads="1"/>
              </p:cNvSpPr>
              <p:nvPr/>
            </p:nvSpPr>
            <p:spPr bwMode="auto">
              <a:xfrm>
                <a:off x="1576" y="1402"/>
                <a:ext cx="265" cy="248"/>
              </a:xfrm>
              <a:prstGeom prst="rect">
                <a:avLst/>
              </a:prstGeom>
              <a:solidFill>
                <a:srgbClr val="FFFF99"/>
              </a:solidFill>
              <a:ln w="28575">
                <a:solidFill>
                  <a:srgbClr val="008000"/>
                </a:solidFill>
                <a:miter lim="800000"/>
                <a:headEnd/>
                <a:tailEnd/>
              </a:ln>
            </p:spPr>
            <p:txBody>
              <a:bodyPr lIns="0" tIns="36576"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s</a:t>
                </a:r>
                <a:r>
                  <a:rPr lang="vi-VN" altLang="ja-JP" sz="1800" b="1" baseline="-25000">
                    <a:latin typeface="Times New Roman" charset="0"/>
                    <a:ea typeface="MS Mincho" charset="0"/>
                    <a:cs typeface="MS Mincho" charset="0"/>
                  </a:rPr>
                  <a:t>2</a:t>
                </a:r>
                <a:endParaRPr lang="vi-VN" sz="1800">
                  <a:ea typeface="MS Mincho" charset="0"/>
                  <a:cs typeface="MS Mincho" charset="0"/>
                </a:endParaRPr>
              </a:p>
            </p:txBody>
          </p:sp>
          <p:sp>
            <p:nvSpPr>
              <p:cNvPr id="46" name="Text Box 39"/>
              <p:cNvSpPr txBox="1">
                <a:spLocks noChangeArrowheads="1"/>
              </p:cNvSpPr>
              <p:nvPr/>
            </p:nvSpPr>
            <p:spPr bwMode="auto">
              <a:xfrm>
                <a:off x="1310" y="1402"/>
                <a:ext cx="266" cy="248"/>
              </a:xfrm>
              <a:prstGeom prst="rect">
                <a:avLst/>
              </a:prstGeom>
              <a:solidFill>
                <a:srgbClr val="FFFF99"/>
              </a:solidFill>
              <a:ln w="28575">
                <a:solidFill>
                  <a:srgbClr val="008000"/>
                </a:solidFill>
                <a:miter lim="800000"/>
                <a:headEnd/>
                <a:tailEnd/>
              </a:ln>
            </p:spPr>
            <p:txBody>
              <a:bodyPr lIns="0" tIns="36576"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s</a:t>
                </a:r>
                <a:r>
                  <a:rPr lang="vi-VN" altLang="ja-JP" sz="1800" b="1" baseline="-25000">
                    <a:latin typeface="Times New Roman" charset="0"/>
                    <a:ea typeface="MS Mincho" charset="0"/>
                    <a:cs typeface="MS Mincho" charset="0"/>
                  </a:rPr>
                  <a:t>1</a:t>
                </a:r>
                <a:endParaRPr lang="vi-VN" sz="1800">
                  <a:ea typeface="MS Mincho" charset="0"/>
                  <a:cs typeface="MS Mincho" charset="0"/>
                </a:endParaRPr>
              </a:p>
            </p:txBody>
          </p:sp>
          <p:sp>
            <p:nvSpPr>
              <p:cNvPr id="47" name="Line 40"/>
              <p:cNvSpPr>
                <a:spLocks noChangeShapeType="1"/>
              </p:cNvSpPr>
              <p:nvPr/>
            </p:nvSpPr>
            <p:spPr bwMode="auto">
              <a:xfrm>
                <a:off x="5029" y="1402"/>
                <a:ext cx="0" cy="248"/>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 name="Line 41"/>
              <p:cNvSpPr>
                <a:spLocks noChangeShapeType="1"/>
              </p:cNvSpPr>
              <p:nvPr/>
            </p:nvSpPr>
            <p:spPr bwMode="auto">
              <a:xfrm>
                <a:off x="1310" y="1402"/>
                <a:ext cx="0" cy="248"/>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Line 42"/>
              <p:cNvSpPr>
                <a:spLocks noChangeShapeType="1"/>
              </p:cNvSpPr>
              <p:nvPr/>
            </p:nvSpPr>
            <p:spPr bwMode="auto">
              <a:xfrm>
                <a:off x="1841" y="1541"/>
                <a:ext cx="267" cy="0"/>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 name="Line 43"/>
              <p:cNvSpPr>
                <a:spLocks noChangeShapeType="1"/>
              </p:cNvSpPr>
              <p:nvPr/>
            </p:nvSpPr>
            <p:spPr bwMode="auto">
              <a:xfrm>
                <a:off x="3967" y="1536"/>
                <a:ext cx="265" cy="0"/>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Text Box 44"/>
              <p:cNvSpPr txBox="1">
                <a:spLocks noChangeArrowheads="1"/>
              </p:cNvSpPr>
              <p:nvPr/>
            </p:nvSpPr>
            <p:spPr bwMode="auto">
              <a:xfrm>
                <a:off x="512" y="1401"/>
                <a:ext cx="797" cy="248"/>
              </a:xfrm>
              <a:prstGeom prst="rect">
                <a:avLst/>
              </a:prstGeom>
              <a:solidFill>
                <a:srgbClr val="CCFFFF"/>
              </a:solidFill>
              <a:ln w="28575">
                <a:solidFill>
                  <a:srgbClr val="008000"/>
                </a:solidFill>
                <a:miter lim="800000"/>
                <a:headEnd/>
                <a:tailEnd/>
              </a:ln>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400" b="1" dirty="0">
                    <a:latin typeface="Times New Roman" charset="0"/>
                    <a:ea typeface="MS Mincho" charset="0"/>
                    <a:cs typeface="MS Mincho" charset="0"/>
                  </a:rPr>
                  <a:t>Dữ liệu kênh N</a:t>
                </a:r>
                <a:endParaRPr lang="vi-VN" sz="1400" b="1" dirty="0">
                  <a:ea typeface="MS Mincho" charset="0"/>
                  <a:cs typeface="MS Mincho" charset="0"/>
                </a:endParaRPr>
              </a:p>
            </p:txBody>
          </p:sp>
          <p:sp>
            <p:nvSpPr>
              <p:cNvPr id="52" name="Text Box 45"/>
              <p:cNvSpPr txBox="1">
                <a:spLocks noChangeArrowheads="1"/>
              </p:cNvSpPr>
              <p:nvPr/>
            </p:nvSpPr>
            <p:spPr bwMode="auto">
              <a:xfrm>
                <a:off x="5039" y="1402"/>
                <a:ext cx="265" cy="248"/>
              </a:xfrm>
              <a:prstGeom prst="rect">
                <a:avLst/>
              </a:prstGeom>
              <a:solidFill>
                <a:srgbClr val="FFFF99"/>
              </a:solidFill>
              <a:ln w="28575">
                <a:solidFill>
                  <a:srgbClr val="008000"/>
                </a:solidFill>
                <a:miter lim="800000"/>
                <a:headEnd/>
                <a:tailEnd/>
              </a:ln>
            </p:spPr>
            <p:txBody>
              <a:bodyPr lIns="0" tIns="36576"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latin typeface="Times New Roman" charset="0"/>
                    <a:ea typeface="MS Mincho" charset="0"/>
                    <a:cs typeface="MS Mincho" charset="0"/>
                  </a:rPr>
                  <a:t>s</a:t>
                </a:r>
                <a:r>
                  <a:rPr lang="vi-VN" altLang="ja-JP" sz="1800" b="1" baseline="-25000">
                    <a:latin typeface="Times New Roman" charset="0"/>
                    <a:ea typeface="MS Mincho" charset="0"/>
                    <a:cs typeface="MS Mincho" charset="0"/>
                  </a:rPr>
                  <a:t>1</a:t>
                </a:r>
                <a:endParaRPr lang="vi-VN" sz="1800">
                  <a:ea typeface="MS Mincho" charset="0"/>
                  <a:cs typeface="MS Mincho" charset="0"/>
                </a:endParaRPr>
              </a:p>
            </p:txBody>
          </p:sp>
          <p:sp>
            <p:nvSpPr>
              <p:cNvPr id="53" name="Line 46"/>
              <p:cNvSpPr>
                <a:spLocks noChangeShapeType="1"/>
              </p:cNvSpPr>
              <p:nvPr/>
            </p:nvSpPr>
            <p:spPr bwMode="auto">
              <a:xfrm flipH="1">
                <a:off x="1300" y="1641"/>
                <a:ext cx="4" cy="1041"/>
              </a:xfrm>
              <a:prstGeom prst="line">
                <a:avLst/>
              </a:prstGeom>
              <a:noFill/>
              <a:ln w="1905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 name="Line 47"/>
              <p:cNvSpPr>
                <a:spLocks noChangeShapeType="1"/>
              </p:cNvSpPr>
              <p:nvPr/>
            </p:nvSpPr>
            <p:spPr bwMode="auto">
              <a:xfrm flipH="1">
                <a:off x="5027" y="1641"/>
                <a:ext cx="5" cy="1041"/>
              </a:xfrm>
              <a:prstGeom prst="line">
                <a:avLst/>
              </a:prstGeom>
              <a:noFill/>
              <a:ln w="1270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 name="Line 48"/>
              <p:cNvSpPr>
                <a:spLocks noChangeShapeType="1"/>
              </p:cNvSpPr>
              <p:nvPr/>
            </p:nvSpPr>
            <p:spPr bwMode="auto">
              <a:xfrm>
                <a:off x="3552" y="2384"/>
                <a:ext cx="1483" cy="0"/>
              </a:xfrm>
              <a:prstGeom prst="line">
                <a:avLst/>
              </a:prstGeom>
              <a:noFill/>
              <a:ln w="28575">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56" name="Line 49"/>
              <p:cNvSpPr>
                <a:spLocks noChangeShapeType="1"/>
              </p:cNvSpPr>
              <p:nvPr/>
            </p:nvSpPr>
            <p:spPr bwMode="auto">
              <a:xfrm flipH="1">
                <a:off x="1296" y="2384"/>
                <a:ext cx="1438" cy="0"/>
              </a:xfrm>
              <a:prstGeom prst="line">
                <a:avLst/>
              </a:prstGeom>
              <a:noFill/>
              <a:ln w="28575">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57" name="Text Box 50"/>
              <p:cNvSpPr txBox="1">
                <a:spLocks noChangeArrowheads="1"/>
              </p:cNvSpPr>
              <p:nvPr/>
            </p:nvSpPr>
            <p:spPr bwMode="auto">
              <a:xfrm>
                <a:off x="2880" y="2240"/>
                <a:ext cx="772"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dirty="0">
                    <a:ea typeface="MS Mincho" charset="0"/>
                    <a:cs typeface="MS Mincho" charset="0"/>
                  </a:rPr>
                  <a:t>Khung</a:t>
                </a:r>
                <a:endParaRPr lang="vi-VN" sz="1800" b="1" dirty="0">
                  <a:ea typeface="MS Mincho" charset="0"/>
                  <a:cs typeface="MS Mincho" charset="0"/>
                </a:endParaRPr>
              </a:p>
            </p:txBody>
          </p:sp>
          <p:sp>
            <p:nvSpPr>
              <p:cNvPr id="58" name="AutoShape 51"/>
              <p:cNvSpPr>
                <a:spLocks/>
              </p:cNvSpPr>
              <p:nvPr/>
            </p:nvSpPr>
            <p:spPr bwMode="auto">
              <a:xfrm rot="-5400000">
                <a:off x="1777" y="1208"/>
                <a:ext cx="101" cy="1063"/>
              </a:xfrm>
              <a:prstGeom prst="leftBrace">
                <a:avLst>
                  <a:gd name="adj1" fmla="val 87706"/>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59" name="AutoShape 52"/>
              <p:cNvSpPr>
                <a:spLocks/>
              </p:cNvSpPr>
              <p:nvPr/>
            </p:nvSpPr>
            <p:spPr bwMode="auto">
              <a:xfrm rot="-5400000">
                <a:off x="3629" y="412"/>
                <a:ext cx="101" cy="2656"/>
              </a:xfrm>
              <a:prstGeom prst="leftBrace">
                <a:avLst>
                  <a:gd name="adj1" fmla="val 219142"/>
                  <a:gd name="adj2" fmla="val 50667"/>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60" name="Text Box 53"/>
              <p:cNvSpPr txBox="1">
                <a:spLocks noChangeArrowheads="1"/>
              </p:cNvSpPr>
              <p:nvPr/>
            </p:nvSpPr>
            <p:spPr bwMode="auto">
              <a:xfrm>
                <a:off x="3312" y="1785"/>
                <a:ext cx="847"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rIns="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dirty="0">
                    <a:ea typeface="MS Mincho" charset="0"/>
                    <a:cs typeface="MS Mincho" charset="0"/>
                  </a:rPr>
                  <a:t>Dữ liệu</a:t>
                </a:r>
                <a:endParaRPr lang="vi-VN" sz="1800" b="1" dirty="0">
                  <a:ea typeface="MS Mincho" charset="0"/>
                  <a:cs typeface="MS Mincho" charset="0"/>
                </a:endParaRPr>
              </a:p>
            </p:txBody>
          </p:sp>
          <p:sp>
            <p:nvSpPr>
              <p:cNvPr id="61" name="Line 54"/>
              <p:cNvSpPr>
                <a:spLocks noChangeShapeType="1"/>
              </p:cNvSpPr>
              <p:nvPr/>
            </p:nvSpPr>
            <p:spPr bwMode="auto">
              <a:xfrm>
                <a:off x="5294" y="1403"/>
                <a:ext cx="178" cy="0"/>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 name="Line 55"/>
              <p:cNvSpPr>
                <a:spLocks noChangeShapeType="1"/>
              </p:cNvSpPr>
              <p:nvPr/>
            </p:nvSpPr>
            <p:spPr bwMode="auto">
              <a:xfrm>
                <a:off x="5294" y="1652"/>
                <a:ext cx="178" cy="0"/>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3" name="Line 56"/>
              <p:cNvSpPr>
                <a:spLocks noChangeShapeType="1"/>
              </p:cNvSpPr>
              <p:nvPr/>
            </p:nvSpPr>
            <p:spPr bwMode="auto">
              <a:xfrm>
                <a:off x="336" y="1403"/>
                <a:ext cx="178" cy="0"/>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4" name="Line 57"/>
              <p:cNvSpPr>
                <a:spLocks noChangeShapeType="1"/>
              </p:cNvSpPr>
              <p:nvPr/>
            </p:nvSpPr>
            <p:spPr bwMode="auto">
              <a:xfrm>
                <a:off x="336" y="1652"/>
                <a:ext cx="178" cy="0"/>
              </a:xfrm>
              <a:prstGeom prst="line">
                <a:avLst/>
              </a:prstGeom>
              <a:noFill/>
              <a:ln w="2857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 name="AutoShape 62"/>
            <p:cNvSpPr>
              <a:spLocks/>
            </p:cNvSpPr>
            <p:nvPr/>
          </p:nvSpPr>
          <p:spPr bwMode="auto">
            <a:xfrm rot="-5400000">
              <a:off x="2688" y="2736"/>
              <a:ext cx="144" cy="720"/>
            </a:xfrm>
            <a:prstGeom prst="rightBrace">
              <a:avLst>
                <a:gd name="adj1" fmla="val 41667"/>
                <a:gd name="adj2" fmla="val 48889"/>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a:p>
          </p:txBody>
        </p:sp>
        <p:sp>
          <p:nvSpPr>
            <p:cNvPr id="33" name="AutoShape 63"/>
            <p:cNvSpPr>
              <a:spLocks/>
            </p:cNvSpPr>
            <p:nvPr/>
          </p:nvSpPr>
          <p:spPr bwMode="auto">
            <a:xfrm rot="-5400000">
              <a:off x="3488" y="2736"/>
              <a:ext cx="144" cy="720"/>
            </a:xfrm>
            <a:prstGeom prst="rightBrace">
              <a:avLst>
                <a:gd name="adj1" fmla="val 41667"/>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a:p>
          </p:txBody>
        </p:sp>
        <p:sp>
          <p:nvSpPr>
            <p:cNvPr id="34" name="AutoShape 64"/>
            <p:cNvSpPr>
              <a:spLocks/>
            </p:cNvSpPr>
            <p:nvPr/>
          </p:nvSpPr>
          <p:spPr bwMode="auto">
            <a:xfrm rot="-5400000">
              <a:off x="4544" y="2712"/>
              <a:ext cx="144" cy="720"/>
            </a:xfrm>
            <a:prstGeom prst="rightBrace">
              <a:avLst>
                <a:gd name="adj1" fmla="val 41667"/>
                <a:gd name="adj2" fmla="val 50000"/>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a:p>
          </p:txBody>
        </p:sp>
        <p:sp>
          <p:nvSpPr>
            <p:cNvPr id="35" name="Text Box 65"/>
            <p:cNvSpPr txBox="1">
              <a:spLocks noChangeArrowheads="1"/>
            </p:cNvSpPr>
            <p:nvPr/>
          </p:nvSpPr>
          <p:spPr bwMode="auto">
            <a:xfrm>
              <a:off x="2496" y="2812"/>
              <a:ext cx="57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b="1"/>
                <a:t>Khe 1</a:t>
              </a:r>
              <a:endParaRPr lang="vi-VN" sz="1600" b="1"/>
            </a:p>
          </p:txBody>
        </p:sp>
        <p:sp>
          <p:nvSpPr>
            <p:cNvPr id="36" name="Text Box 66"/>
            <p:cNvSpPr txBox="1">
              <a:spLocks noChangeArrowheads="1"/>
            </p:cNvSpPr>
            <p:nvPr/>
          </p:nvSpPr>
          <p:spPr bwMode="auto">
            <a:xfrm>
              <a:off x="3312" y="2812"/>
              <a:ext cx="57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b="1"/>
                <a:t>Khe 2</a:t>
              </a:r>
              <a:endParaRPr lang="vi-VN" sz="1600" b="1"/>
            </a:p>
          </p:txBody>
        </p:sp>
        <p:sp>
          <p:nvSpPr>
            <p:cNvPr id="37" name="Text Box 67"/>
            <p:cNvSpPr txBox="1">
              <a:spLocks noChangeArrowheads="1"/>
            </p:cNvSpPr>
            <p:nvPr/>
          </p:nvSpPr>
          <p:spPr bwMode="auto">
            <a:xfrm>
              <a:off x="4368" y="2808"/>
              <a:ext cx="57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b="1"/>
                <a:t>Khe N</a:t>
              </a:r>
              <a:endParaRPr lang="vi-VN" sz="1600" b="1"/>
            </a:p>
          </p:txBody>
        </p:sp>
      </p:grpSp>
    </p:spTree>
    <p:extLst>
      <p:ext uri="{BB962C8B-B14F-4D97-AF65-F5344CB8AC3E}">
        <p14:creationId xmlns:p14="http://schemas.microsoft.com/office/powerpoint/2010/main" val="196003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10">
            <a:extLst>
              <a:ext uri="{FF2B5EF4-FFF2-40B4-BE49-F238E27FC236}">
                <a16:creationId xmlns:a16="http://schemas.microsoft.com/office/drawing/2014/main" id="{1A889A68-A8CB-0541-81F4-3A5651E8AFA0}"/>
              </a:ext>
            </a:extLst>
          </p:cNvPr>
          <p:cNvSpPr>
            <a:spLocks noChangeArrowheads="1"/>
          </p:cNvSpPr>
          <p:nvPr/>
        </p:nvSpPr>
        <p:spPr bwMode="auto">
          <a:xfrm>
            <a:off x="3505200" y="13716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15" name="Rectangle 3">
            <a:extLst>
              <a:ext uri="{FF2B5EF4-FFF2-40B4-BE49-F238E27FC236}">
                <a16:creationId xmlns:a16="http://schemas.microsoft.com/office/drawing/2014/main" id="{0D7EE26A-99E7-F143-9DC3-57FACB684E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19" name="Rectangle 7">
            <a:extLst>
              <a:ext uri="{FF2B5EF4-FFF2-40B4-BE49-F238E27FC236}">
                <a16:creationId xmlns:a16="http://schemas.microsoft.com/office/drawing/2014/main" id="{ED94F0F8-A8B9-6445-8918-7FA289FC56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2" name="Rectangle 10">
            <a:extLst>
              <a:ext uri="{FF2B5EF4-FFF2-40B4-BE49-F238E27FC236}">
                <a16:creationId xmlns:a16="http://schemas.microsoft.com/office/drawing/2014/main" id="{4317DC87-EABA-C54D-AE9B-09669B95DF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3" name="Rectangle 11">
            <a:extLst>
              <a:ext uri="{FF2B5EF4-FFF2-40B4-BE49-F238E27FC236}">
                <a16:creationId xmlns:a16="http://schemas.microsoft.com/office/drawing/2014/main" id="{546442F6-C9C1-0D49-907A-64EEE6FB3C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5" name="Rectangle 13">
            <a:extLst>
              <a:ext uri="{FF2B5EF4-FFF2-40B4-BE49-F238E27FC236}">
                <a16:creationId xmlns:a16="http://schemas.microsoft.com/office/drawing/2014/main" id="{0997CCEA-063D-F342-9943-4061082981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8" name="Rectangle 16">
            <a:extLst>
              <a:ext uri="{FF2B5EF4-FFF2-40B4-BE49-F238E27FC236}">
                <a16:creationId xmlns:a16="http://schemas.microsoft.com/office/drawing/2014/main" id="{DF782764-6FA9-0149-9738-14A9068867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31" name="Rectangle 19">
            <a:extLst>
              <a:ext uri="{FF2B5EF4-FFF2-40B4-BE49-F238E27FC236}">
                <a16:creationId xmlns:a16="http://schemas.microsoft.com/office/drawing/2014/main" id="{3FE3A1C9-EED1-D944-8A7B-2212FC5F72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mc:AlternateContent xmlns:mc="http://schemas.openxmlformats.org/markup-compatibility/2006" xmlns:a14="http://schemas.microsoft.com/office/drawing/2010/main">
        <mc:Choice Requires="a14">
          <p:sp>
            <p:nvSpPr>
              <p:cNvPr id="296984" name="Rectangle 24">
                <a:extLst>
                  <a:ext uri="{FF2B5EF4-FFF2-40B4-BE49-F238E27FC236}">
                    <a16:creationId xmlns:a16="http://schemas.microsoft.com/office/drawing/2014/main" id="{24661449-C0F8-294C-AE80-D2C57F4F4F27}"/>
                  </a:ext>
                </a:extLst>
              </p:cNvPr>
              <p:cNvSpPr>
                <a:spLocks noChangeArrowheads="1"/>
              </p:cNvSpPr>
              <p:nvPr/>
            </p:nvSpPr>
            <p:spPr bwMode="auto">
              <a:xfrm>
                <a:off x="64294" y="1316232"/>
                <a:ext cx="8915400" cy="1122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a:lnSpc>
                    <a:spcPct val="150000"/>
                  </a:lnSpc>
                  <a:spcBef>
                    <a:spcPts val="600"/>
                  </a:spcBef>
                  <a:buClr>
                    <a:srgbClr val="2909AF"/>
                  </a:buClr>
                  <a:buSzPct val="60000"/>
                  <a:buFont typeface="Wingdings" pitchFamily="2" charset="2"/>
                  <a:buChar char="q"/>
                </a:pPr>
                <a:r>
                  <a:rPr lang="en-US" altLang="en-US" sz="2200" dirty="0">
                    <a:solidFill>
                      <a:srgbClr val="000066"/>
                    </a:solidFill>
                  </a:rPr>
                  <a:t>Từ </a:t>
                </a:r>
                <a:r>
                  <a:rPr lang="en-US" altLang="en-US" sz="2200" dirty="0" err="1">
                    <a:solidFill>
                      <a:srgbClr val="000066"/>
                    </a:solidFill>
                  </a:rPr>
                  <a:t>mã</a:t>
                </a:r>
                <a:r>
                  <a:rPr lang="en-US" altLang="en-US" sz="2200" dirty="0">
                    <a:solidFill>
                      <a:srgbClr val="000066"/>
                    </a:solidFill>
                  </a:rPr>
                  <a:t> </a:t>
                </a:r>
                <a:r>
                  <a:rPr lang="en-US" altLang="en-US" sz="2200" dirty="0" err="1">
                    <a:solidFill>
                      <a:srgbClr val="000066"/>
                    </a:solidFill>
                  </a:rPr>
                  <a:t>đồng</a:t>
                </a:r>
                <a:r>
                  <a:rPr lang="en-US" altLang="en-US" sz="2200" dirty="0">
                    <a:solidFill>
                      <a:srgbClr val="000066"/>
                    </a:solidFill>
                  </a:rPr>
                  <a:t> </a:t>
                </a:r>
                <a:r>
                  <a:rPr lang="en-US" altLang="en-US" sz="2200" dirty="0" err="1">
                    <a:solidFill>
                      <a:srgbClr val="000066"/>
                    </a:solidFill>
                  </a:rPr>
                  <a:t>bộ</a:t>
                </a:r>
                <a:r>
                  <a:rPr lang="en-US" altLang="en-US" sz="2200" dirty="0">
                    <a:solidFill>
                      <a:srgbClr val="000066"/>
                    </a:solidFill>
                  </a:rPr>
                  <a:t> </a:t>
                </a:r>
                <a:r>
                  <a:rPr lang="en-US" altLang="en-US" sz="2200" dirty="0" err="1">
                    <a:solidFill>
                      <a:srgbClr val="000066"/>
                    </a:solidFill>
                  </a:rPr>
                  <a:t>khung</a:t>
                </a:r>
                <a:r>
                  <a:rPr lang="en-US" altLang="en-US" sz="2200" dirty="0">
                    <a:solidFill>
                      <a:srgbClr val="000066"/>
                    </a:solidFill>
                  </a:rPr>
                  <a:t>: </a:t>
                </a:r>
                <a:r>
                  <a:rPr lang="en-US" altLang="en-US" sz="2200" dirty="0" err="1">
                    <a:solidFill>
                      <a:srgbClr val="000066"/>
                    </a:solidFill>
                  </a:rPr>
                  <a:t>xác</a:t>
                </a:r>
                <a:r>
                  <a:rPr lang="en-US" altLang="en-US" sz="2200" dirty="0">
                    <a:solidFill>
                      <a:srgbClr val="000066"/>
                    </a:solidFill>
                  </a:rPr>
                  <a:t> </a:t>
                </a:r>
                <a:r>
                  <a:rPr lang="en-US" altLang="en-US" sz="2200" dirty="0" err="1">
                    <a:solidFill>
                      <a:srgbClr val="000066"/>
                    </a:solidFill>
                  </a:rPr>
                  <a:t>định</a:t>
                </a:r>
                <a:r>
                  <a:rPr lang="en-US" altLang="en-US" sz="2200" dirty="0">
                    <a:solidFill>
                      <a:srgbClr val="000066"/>
                    </a:solidFill>
                  </a:rPr>
                  <a:t> </a:t>
                </a:r>
                <a:r>
                  <a:rPr lang="en-US" altLang="en-US" sz="2200" dirty="0" err="1">
                    <a:solidFill>
                      <a:srgbClr val="000066"/>
                    </a:solidFill>
                  </a:rPr>
                  <a:t>bằng</a:t>
                </a:r>
                <a:r>
                  <a:rPr lang="en-US" altLang="en-US" sz="2200" dirty="0">
                    <a:solidFill>
                      <a:srgbClr val="000066"/>
                    </a:solidFill>
                  </a:rPr>
                  <a:t> </a:t>
                </a:r>
                <a:r>
                  <a:rPr lang="en-US" altLang="en-US" sz="2200" dirty="0" err="1">
                    <a:solidFill>
                      <a:srgbClr val="000066"/>
                    </a:solidFill>
                  </a:rPr>
                  <a:t>các</a:t>
                </a:r>
                <a:r>
                  <a:rPr lang="en-US" altLang="en-US" sz="2200" dirty="0">
                    <a:solidFill>
                      <a:srgbClr val="000066"/>
                    </a:solidFill>
                  </a:rPr>
                  <a:t> </a:t>
                </a:r>
                <a:r>
                  <a:rPr lang="en-US" altLang="en-US" sz="2200" dirty="0" err="1">
                    <a:solidFill>
                      <a:srgbClr val="000066"/>
                    </a:solidFill>
                  </a:rPr>
                  <a:t>hệ</a:t>
                </a:r>
                <a:r>
                  <a:rPr lang="en-US" altLang="en-US" sz="2200" dirty="0">
                    <a:solidFill>
                      <a:srgbClr val="000066"/>
                    </a:solidFill>
                  </a:rPr>
                  <a:t> </a:t>
                </a:r>
                <a:r>
                  <a:rPr lang="en-US" altLang="en-US" sz="2200" dirty="0" err="1">
                    <a:solidFill>
                      <a:srgbClr val="000066"/>
                    </a:solidFill>
                  </a:rPr>
                  <a:t>số</a:t>
                </a:r>
                <a:r>
                  <a:rPr lang="en-US" altLang="en-US" sz="2200" dirty="0">
                    <a:solidFill>
                      <a:srgbClr val="000066"/>
                    </a:solidFill>
                  </a:rPr>
                  <a:t> </a:t>
                </a:r>
                <a:r>
                  <a:rPr lang="en-US" altLang="en-US" sz="2200" dirty="0" err="1">
                    <a:solidFill>
                      <a:srgbClr val="000066"/>
                    </a:solidFill>
                  </a:rPr>
                  <a:t>nhân</a:t>
                </a:r>
                <a:r>
                  <a:rPr lang="en-US" altLang="en-US" sz="2200" dirty="0">
                    <a:solidFill>
                      <a:srgbClr val="000066"/>
                    </a:solidFill>
                  </a:rPr>
                  <a:t> </a:t>
                </a:r>
                <a14:m>
                  <m:oMath xmlns:m="http://schemas.openxmlformats.org/officeDocument/2006/math">
                    <m:sSub>
                      <m:sSubPr>
                        <m:ctrlPr>
                          <a:rPr lang="en-US" altLang="en-US" sz="2200" i="1" smtClean="0">
                            <a:solidFill>
                              <a:srgbClr val="000066"/>
                            </a:solidFill>
                            <a:latin typeface="Cambria Math" panose="02040503050406030204" pitchFamily="18" charset="0"/>
                          </a:rPr>
                        </m:ctrlPr>
                      </m:sSubPr>
                      <m:e>
                        <m:r>
                          <m:rPr>
                            <m:sty m:val="p"/>
                          </m:rPr>
                          <a:rPr lang="en-US" altLang="en-US" sz="2200" i="1">
                            <a:solidFill>
                              <a:srgbClr val="000066"/>
                            </a:solidFill>
                            <a:latin typeface="Cambria Math" panose="02040503050406030204" pitchFamily="18" charset="0"/>
                          </a:rPr>
                          <m:t>s</m:t>
                        </m:r>
                      </m:e>
                      <m:sub>
                        <m:r>
                          <m:rPr>
                            <m:sty m:val="p"/>
                          </m:rPr>
                          <a:rPr lang="en-US" altLang="en-US" sz="2200" i="1">
                            <a:solidFill>
                              <a:srgbClr val="000066"/>
                            </a:solidFill>
                            <a:latin typeface="Cambria Math" panose="02040503050406030204" pitchFamily="18" charset="0"/>
                          </a:rPr>
                          <m:t>i</m:t>
                        </m:r>
                      </m:sub>
                    </m:sSub>
                  </m:oMath>
                </a14:m>
                <a:r>
                  <a:rPr lang="en-US" altLang="en-US" sz="2200" baseline="-25000" dirty="0">
                    <a:solidFill>
                      <a:srgbClr val="000066"/>
                    </a:solidFill>
                  </a:rPr>
                  <a:t>  </a:t>
                </a:r>
                <a:r>
                  <a:rPr lang="en-US" altLang="en-US" sz="2200" dirty="0" err="1">
                    <a:solidFill>
                      <a:srgbClr val="000066"/>
                    </a:solidFill>
                  </a:rPr>
                  <a:t>dạng</a:t>
                </a:r>
                <a:r>
                  <a:rPr lang="en-US" altLang="en-US" sz="2200" dirty="0">
                    <a:solidFill>
                      <a:srgbClr val="000066"/>
                    </a:solidFill>
                  </a:rPr>
                  <a:t> +/-1</a:t>
                </a:r>
              </a:p>
              <a:p>
                <a:pPr marL="342900" indent="-342900">
                  <a:lnSpc>
                    <a:spcPct val="150000"/>
                  </a:lnSpc>
                  <a:spcBef>
                    <a:spcPts val="600"/>
                  </a:spcBef>
                  <a:buClr>
                    <a:srgbClr val="2909AF"/>
                  </a:buClr>
                  <a:buSzPct val="60000"/>
                  <a:buFont typeface="Wingdings" pitchFamily="2" charset="2"/>
                  <a:buChar char="q"/>
                </a:pPr>
                <a:r>
                  <a:rPr lang="en-US" altLang="en-US" sz="2200" dirty="0" err="1">
                    <a:solidFill>
                      <a:srgbClr val="000066"/>
                    </a:solidFill>
                  </a:rPr>
                  <a:t>Chọn</a:t>
                </a:r>
                <a:r>
                  <a:rPr lang="en-US" altLang="en-US" sz="2200" dirty="0">
                    <a:solidFill>
                      <a:srgbClr val="000066"/>
                    </a:solidFill>
                  </a:rPr>
                  <a:t> </a:t>
                </a:r>
                <a:r>
                  <a:rPr lang="en-US" altLang="en-US" sz="2200" dirty="0" err="1">
                    <a:solidFill>
                      <a:srgbClr val="000066"/>
                    </a:solidFill>
                  </a:rPr>
                  <a:t>giá</a:t>
                </a:r>
                <a:r>
                  <a:rPr lang="en-US" altLang="en-US" sz="2200" dirty="0">
                    <a:solidFill>
                      <a:srgbClr val="000066"/>
                    </a:solidFill>
                  </a:rPr>
                  <a:t> </a:t>
                </a:r>
                <a:r>
                  <a:rPr lang="en-US" altLang="en-US" sz="2200" dirty="0" err="1">
                    <a:solidFill>
                      <a:srgbClr val="000066"/>
                    </a:solidFill>
                  </a:rPr>
                  <a:t>trị</a:t>
                </a:r>
                <a:r>
                  <a:rPr lang="en-US" altLang="en-US" sz="2200" dirty="0">
                    <a:solidFill>
                      <a:srgbClr val="000066"/>
                    </a:solidFill>
                  </a:rPr>
                  <a:t> </a:t>
                </a:r>
                <a:r>
                  <a:rPr lang="en-US" altLang="en-US" sz="2200" dirty="0" err="1">
                    <a:solidFill>
                      <a:srgbClr val="000066"/>
                    </a:solidFill>
                  </a:rPr>
                  <a:t>ngưỡng</a:t>
                </a:r>
                <a:r>
                  <a:rPr lang="en-US" altLang="en-US" sz="2200" dirty="0">
                    <a:solidFill>
                      <a:srgbClr val="000066"/>
                    </a:solidFill>
                  </a:rPr>
                  <a:t> </a:t>
                </a:r>
                <a14:m>
                  <m:oMath xmlns:m="http://schemas.openxmlformats.org/officeDocument/2006/math">
                    <m:sSub>
                      <m:sSubPr>
                        <m:ctrlPr>
                          <a:rPr lang="en-US" altLang="en-US" sz="2200" i="1" smtClean="0">
                            <a:solidFill>
                              <a:srgbClr val="000066"/>
                            </a:solidFill>
                            <a:latin typeface="Cambria Math" panose="02040503050406030204" pitchFamily="18" charset="0"/>
                          </a:rPr>
                        </m:ctrlPr>
                      </m:sSubPr>
                      <m:e>
                        <m:r>
                          <a:rPr lang="vi-VN" altLang="en-US" sz="2200" b="0" i="1" smtClean="0">
                            <a:solidFill>
                              <a:srgbClr val="000066"/>
                            </a:solidFill>
                            <a:latin typeface="Cambria Math" panose="02040503050406030204" pitchFamily="18" charset="0"/>
                          </a:rPr>
                          <m:t>𝑉</m:t>
                        </m:r>
                      </m:e>
                      <m:sub>
                        <m:r>
                          <m:rPr>
                            <m:sty m:val="p"/>
                          </m:rPr>
                          <a:rPr lang="en-US" altLang="en-US" sz="2200" i="1">
                            <a:solidFill>
                              <a:srgbClr val="000066"/>
                            </a:solidFill>
                            <a:latin typeface="Cambria Math" panose="02040503050406030204" pitchFamily="18" charset="0"/>
                          </a:rPr>
                          <m:t>T</m:t>
                        </m:r>
                      </m:sub>
                    </m:sSub>
                  </m:oMath>
                </a14:m>
                <a:r>
                  <a:rPr lang="en-US" altLang="en-US" sz="2200" dirty="0">
                    <a:solidFill>
                      <a:srgbClr val="000066"/>
                    </a:solidFill>
                  </a:rPr>
                  <a:t> </a:t>
                </a:r>
                <a:r>
                  <a:rPr lang="en-US" altLang="en-US" sz="2200" dirty="0" err="1">
                    <a:solidFill>
                      <a:srgbClr val="000066"/>
                    </a:solidFill>
                  </a:rPr>
                  <a:t>nhỏ</a:t>
                </a:r>
                <a:r>
                  <a:rPr lang="en-US" altLang="en-US" sz="2200" dirty="0">
                    <a:solidFill>
                      <a:srgbClr val="000066"/>
                    </a:solidFill>
                  </a:rPr>
                  <a:t> </a:t>
                </a:r>
                <a:r>
                  <a:rPr lang="en-US" altLang="en-US" sz="2200" dirty="0" err="1">
                    <a:solidFill>
                      <a:srgbClr val="000066"/>
                    </a:solidFill>
                  </a:rPr>
                  <a:t>hơn</a:t>
                </a:r>
                <a:r>
                  <a:rPr lang="en-US" altLang="en-US" sz="2200" dirty="0">
                    <a:solidFill>
                      <a:srgbClr val="000066"/>
                    </a:solidFill>
                  </a:rPr>
                  <a:t> </a:t>
                </a:r>
                <a14:m>
                  <m:oMath xmlns:m="http://schemas.openxmlformats.org/officeDocument/2006/math">
                    <m:sSub>
                      <m:sSubPr>
                        <m:ctrlPr>
                          <a:rPr lang="en-US" altLang="en-US" sz="2200" i="1">
                            <a:solidFill>
                              <a:srgbClr val="000066"/>
                            </a:solidFill>
                            <a:latin typeface="Cambria Math" panose="02040503050406030204" pitchFamily="18" charset="0"/>
                          </a:rPr>
                        </m:ctrlPr>
                      </m:sSubPr>
                      <m:e>
                        <m:r>
                          <a:rPr lang="vi-VN" altLang="en-US" sz="2200" i="1">
                            <a:solidFill>
                              <a:srgbClr val="000066"/>
                            </a:solidFill>
                            <a:latin typeface="Cambria Math" panose="02040503050406030204" pitchFamily="18" charset="0"/>
                          </a:rPr>
                          <m:t>𝑉</m:t>
                        </m:r>
                      </m:e>
                      <m:sub>
                        <m:r>
                          <m:rPr>
                            <m:sty m:val="p"/>
                          </m:rPr>
                          <a:rPr lang="en-US" altLang="en-US" sz="2200" i="1" smtClean="0">
                            <a:solidFill>
                              <a:srgbClr val="000066"/>
                            </a:solidFill>
                            <a:latin typeface="Cambria Math" panose="02040503050406030204" pitchFamily="18" charset="0"/>
                          </a:rPr>
                          <m:t>Cmax</m:t>
                        </m:r>
                      </m:sub>
                    </m:sSub>
                    <m:r>
                      <a:rPr lang="en-US" altLang="en-US" sz="2200" i="1">
                        <a:solidFill>
                          <a:srgbClr val="000066"/>
                        </a:solidFill>
                        <a:latin typeface="Cambria Math" panose="02040503050406030204" pitchFamily="18" charset="0"/>
                      </a:rPr>
                      <m:t> </m:t>
                    </m:r>
                  </m:oMath>
                </a14:m>
                <a:r>
                  <a:rPr lang="en-US" sz="2200" dirty="0" err="1"/>
                  <a:t>một</a:t>
                </a:r>
                <a:r>
                  <a:rPr lang="en-US" sz="2200" dirty="0"/>
                  <a:t> </a:t>
                </a:r>
                <a:r>
                  <a:rPr lang="en-US" sz="2200" dirty="0" err="1"/>
                  <a:t>ít</a:t>
                </a:r>
                <a:endParaRPr lang="vi-VN" sz="2200" dirty="0"/>
              </a:p>
            </p:txBody>
          </p:sp>
        </mc:Choice>
        <mc:Fallback xmlns="">
          <p:sp>
            <p:nvSpPr>
              <p:cNvPr id="296984" name="Rectangle 24">
                <a:extLst>
                  <a:ext uri="{FF2B5EF4-FFF2-40B4-BE49-F238E27FC236}">
                    <a16:creationId xmlns:a16="http://schemas.microsoft.com/office/drawing/2014/main" id="{24661449-C0F8-294C-AE80-D2C57F4F4F27}"/>
                  </a:ext>
                </a:extLst>
              </p:cNvPr>
              <p:cNvSpPr>
                <a:spLocks noRot="1" noChangeAspect="1" noMove="1" noResize="1" noEditPoints="1" noAdjustHandles="1" noChangeArrowheads="1" noChangeShapeType="1" noTextEdit="1"/>
              </p:cNvSpPr>
              <p:nvPr/>
            </p:nvSpPr>
            <p:spPr bwMode="auto">
              <a:xfrm>
                <a:off x="64294" y="1316232"/>
                <a:ext cx="8915400" cy="1122167"/>
              </a:xfrm>
              <a:prstGeom prst="rect">
                <a:avLst/>
              </a:prstGeom>
              <a:blipFill>
                <a:blip r:embed="rId3"/>
                <a:stretch>
                  <a:fillRect l="-142" b="-112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VN">
                    <a:noFill/>
                  </a:rPr>
                  <a:t> </a:t>
                </a:r>
              </a:p>
            </p:txBody>
          </p:sp>
        </mc:Fallback>
      </mc:AlternateContent>
      <p:grpSp>
        <p:nvGrpSpPr>
          <p:cNvPr id="4" name="Group 3">
            <a:extLst>
              <a:ext uri="{FF2B5EF4-FFF2-40B4-BE49-F238E27FC236}">
                <a16:creationId xmlns:a16="http://schemas.microsoft.com/office/drawing/2014/main" id="{48C21801-660D-D845-ACE1-6D4AA781083F}"/>
              </a:ext>
            </a:extLst>
          </p:cNvPr>
          <p:cNvGrpSpPr/>
          <p:nvPr/>
        </p:nvGrpSpPr>
        <p:grpSpPr>
          <a:xfrm>
            <a:off x="457200" y="2971800"/>
            <a:ext cx="8191500" cy="3175000"/>
            <a:chOff x="838200" y="3911600"/>
            <a:chExt cx="7467600" cy="2717800"/>
          </a:xfrm>
        </p:grpSpPr>
        <p:grpSp>
          <p:nvGrpSpPr>
            <p:cNvPr id="2" name="Group 104">
              <a:extLst>
                <a:ext uri="{FF2B5EF4-FFF2-40B4-BE49-F238E27FC236}">
                  <a16:creationId xmlns:a16="http://schemas.microsoft.com/office/drawing/2014/main" id="{CD9BBB76-A623-F249-AA1C-CC1923727E7B}"/>
                </a:ext>
              </a:extLst>
            </p:cNvPr>
            <p:cNvGrpSpPr>
              <a:grpSpLocks/>
            </p:cNvGrpSpPr>
            <p:nvPr/>
          </p:nvGrpSpPr>
          <p:grpSpPr bwMode="auto">
            <a:xfrm>
              <a:off x="838200" y="3911600"/>
              <a:ext cx="7467600" cy="2717800"/>
              <a:chOff x="768" y="2208"/>
              <a:chExt cx="4704" cy="1712"/>
            </a:xfrm>
          </p:grpSpPr>
          <p:sp>
            <p:nvSpPr>
              <p:cNvPr id="64545" name="Text Box 62">
                <a:extLst>
                  <a:ext uri="{FF2B5EF4-FFF2-40B4-BE49-F238E27FC236}">
                    <a16:creationId xmlns:a16="http://schemas.microsoft.com/office/drawing/2014/main" id="{9B26087D-6159-C54F-8918-B3F6872615AC}"/>
                  </a:ext>
                </a:extLst>
              </p:cNvPr>
              <p:cNvSpPr txBox="1">
                <a:spLocks noChangeArrowheads="1"/>
              </p:cNvSpPr>
              <p:nvPr/>
            </p:nvSpPr>
            <p:spPr bwMode="auto">
              <a:xfrm>
                <a:off x="4135" y="3446"/>
                <a:ext cx="13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Đồng bộ khung</a:t>
                </a:r>
                <a:endParaRPr lang="vi-VN" altLang="en-US" sz="1800" b="1">
                  <a:ea typeface="MS Mincho" panose="02020609040205080304" pitchFamily="49" charset="-128"/>
                </a:endParaRPr>
              </a:p>
            </p:txBody>
          </p:sp>
          <p:sp>
            <p:nvSpPr>
              <p:cNvPr id="64546" name="Text Box 63">
                <a:extLst>
                  <a:ext uri="{FF2B5EF4-FFF2-40B4-BE49-F238E27FC236}">
                    <a16:creationId xmlns:a16="http://schemas.microsoft.com/office/drawing/2014/main" id="{31BCC44E-2870-FC48-8384-214C5918CB98}"/>
                  </a:ext>
                </a:extLst>
              </p:cNvPr>
              <p:cNvSpPr txBox="1">
                <a:spLocks noChangeArrowheads="1"/>
              </p:cNvSpPr>
              <p:nvPr/>
            </p:nvSpPr>
            <p:spPr bwMode="auto">
              <a:xfrm>
                <a:off x="2784" y="3576"/>
                <a:ext cx="4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v</a:t>
                </a:r>
                <a:r>
                  <a:rPr lang="vi-VN" altLang="ja-JP" sz="1800" b="1" baseline="-25000">
                    <a:latin typeface="Times New Roman" panose="02020603050405020304" pitchFamily="18" charset="0"/>
                    <a:ea typeface="MS Mincho" panose="02020609040205080304" pitchFamily="49" charset="-128"/>
                  </a:rPr>
                  <a:t>T</a:t>
                </a:r>
                <a:endParaRPr lang="vi-VN" altLang="en-US" sz="1800" b="1">
                  <a:ea typeface="MS Mincho" panose="02020609040205080304" pitchFamily="49" charset="-128"/>
                </a:endParaRPr>
              </a:p>
            </p:txBody>
          </p:sp>
          <p:sp>
            <p:nvSpPr>
              <p:cNvPr id="64547" name="Text Box 64">
                <a:extLst>
                  <a:ext uri="{FF2B5EF4-FFF2-40B4-BE49-F238E27FC236}">
                    <a16:creationId xmlns:a16="http://schemas.microsoft.com/office/drawing/2014/main" id="{C357D7DA-9B91-4347-839A-2A558F1E77A3}"/>
                  </a:ext>
                </a:extLst>
              </p:cNvPr>
              <p:cNvSpPr txBox="1">
                <a:spLocks noChangeArrowheads="1"/>
              </p:cNvSpPr>
              <p:nvPr/>
            </p:nvSpPr>
            <p:spPr bwMode="auto">
              <a:xfrm>
                <a:off x="2784" y="3326"/>
                <a:ext cx="45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v</a:t>
                </a:r>
                <a:r>
                  <a:rPr lang="vi-VN" altLang="ja-JP" sz="1800" b="1" baseline="-25000">
                    <a:latin typeface="Times New Roman" panose="02020603050405020304" pitchFamily="18" charset="0"/>
                    <a:ea typeface="MS Mincho" panose="02020609040205080304" pitchFamily="49" charset="-128"/>
                  </a:rPr>
                  <a:t>C</a:t>
                </a:r>
                <a:endParaRPr lang="vi-VN" altLang="en-US" sz="1800" b="1">
                  <a:ea typeface="MS Mincho" panose="02020609040205080304" pitchFamily="49" charset="-128"/>
                </a:endParaRPr>
              </a:p>
            </p:txBody>
          </p:sp>
          <p:sp>
            <p:nvSpPr>
              <p:cNvPr id="64548" name="Text Box 65">
                <a:extLst>
                  <a:ext uri="{FF2B5EF4-FFF2-40B4-BE49-F238E27FC236}">
                    <a16:creationId xmlns:a16="http://schemas.microsoft.com/office/drawing/2014/main" id="{C98A4737-8FEC-CD4E-BD11-DBB1F607BBBC}"/>
                  </a:ext>
                </a:extLst>
              </p:cNvPr>
              <p:cNvSpPr txBox="1">
                <a:spLocks noChangeArrowheads="1"/>
              </p:cNvSpPr>
              <p:nvPr/>
            </p:nvSpPr>
            <p:spPr bwMode="auto">
              <a:xfrm>
                <a:off x="2861" y="3004"/>
                <a:ext cx="4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K</a:t>
                </a:r>
                <a:endParaRPr lang="vi-VN" altLang="en-US" sz="1800" b="1">
                  <a:ea typeface="MS Mincho" panose="02020609040205080304" pitchFamily="49" charset="-128"/>
                </a:endParaRPr>
              </a:p>
            </p:txBody>
          </p:sp>
          <p:sp>
            <p:nvSpPr>
              <p:cNvPr id="64549" name="Text Box 66">
                <a:extLst>
                  <a:ext uri="{FF2B5EF4-FFF2-40B4-BE49-F238E27FC236}">
                    <a16:creationId xmlns:a16="http://schemas.microsoft.com/office/drawing/2014/main" id="{9DE6D0D4-8053-0440-87D1-86E89D423F5B}"/>
                  </a:ext>
                </a:extLst>
              </p:cNvPr>
              <p:cNvSpPr txBox="1">
                <a:spLocks noChangeArrowheads="1"/>
              </p:cNvSpPr>
              <p:nvPr/>
            </p:nvSpPr>
            <p:spPr bwMode="auto">
              <a:xfrm>
                <a:off x="1512" y="3004"/>
                <a:ext cx="10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1         </a:t>
                </a:r>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2</a:t>
                </a:r>
                <a:r>
                  <a:rPr lang="vi-VN" altLang="ja-JP" sz="1800" b="1">
                    <a:latin typeface="Times New Roman" panose="02020603050405020304" pitchFamily="18" charset="0"/>
                    <a:ea typeface="MS Mincho" panose="02020609040205080304" pitchFamily="49" charset="-128"/>
                  </a:rPr>
                  <a:t>      s</a:t>
                </a:r>
                <a:r>
                  <a:rPr lang="vi-VN" altLang="ja-JP" sz="1800" b="1" baseline="-25000">
                    <a:latin typeface="Times New Roman" panose="02020603050405020304" pitchFamily="18" charset="0"/>
                    <a:ea typeface="MS Mincho" panose="02020609040205080304" pitchFamily="49" charset="-128"/>
                  </a:rPr>
                  <a:t>3</a:t>
                </a:r>
                <a:endParaRPr lang="vi-VN" altLang="en-US" sz="1800" b="1">
                  <a:ea typeface="MS Mincho" panose="02020609040205080304" pitchFamily="49" charset="-128"/>
                </a:endParaRPr>
              </a:p>
            </p:txBody>
          </p:sp>
          <p:sp>
            <p:nvSpPr>
              <p:cNvPr id="64550" name="Text Box 67">
                <a:extLst>
                  <a:ext uri="{FF2B5EF4-FFF2-40B4-BE49-F238E27FC236}">
                    <a16:creationId xmlns:a16="http://schemas.microsoft.com/office/drawing/2014/main" id="{347A22EC-B85A-B04A-8C7B-E6B5E7EA93FE}"/>
                  </a:ext>
                </a:extLst>
              </p:cNvPr>
              <p:cNvSpPr txBox="1">
                <a:spLocks noChangeArrowheads="1"/>
              </p:cNvSpPr>
              <p:nvPr/>
            </p:nvSpPr>
            <p:spPr bwMode="auto">
              <a:xfrm>
                <a:off x="768" y="2208"/>
                <a:ext cx="48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TDM</a:t>
                </a:r>
                <a:endParaRPr lang="vi-VN" altLang="en-US" sz="1800" b="1">
                  <a:ea typeface="MS Mincho" panose="02020609040205080304" pitchFamily="49" charset="-128"/>
                </a:endParaRPr>
              </a:p>
            </p:txBody>
          </p:sp>
          <p:sp>
            <p:nvSpPr>
              <p:cNvPr id="64551" name="Text Box 68">
                <a:extLst>
                  <a:ext uri="{FF2B5EF4-FFF2-40B4-BE49-F238E27FC236}">
                    <a16:creationId xmlns:a16="http://schemas.microsoft.com/office/drawing/2014/main" id="{C783205B-F026-7F49-B656-D5E93C6685A8}"/>
                  </a:ext>
                </a:extLst>
              </p:cNvPr>
              <p:cNvSpPr txBox="1">
                <a:spLocks noChangeArrowheads="1"/>
              </p:cNvSpPr>
              <p:nvPr/>
            </p:nvSpPr>
            <p:spPr bwMode="auto">
              <a:xfrm>
                <a:off x="768" y="2622"/>
                <a:ext cx="45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Clk</a:t>
                </a:r>
                <a:endParaRPr lang="vi-VN" altLang="en-US" sz="1800" b="1">
                  <a:ea typeface="MS Mincho" panose="02020609040205080304" pitchFamily="49" charset="-128"/>
                </a:endParaRPr>
              </a:p>
            </p:txBody>
          </p:sp>
          <p:sp>
            <p:nvSpPr>
              <p:cNvPr id="64552" name="Text Box 69">
                <a:extLst>
                  <a:ext uri="{FF2B5EF4-FFF2-40B4-BE49-F238E27FC236}">
                    <a16:creationId xmlns:a16="http://schemas.microsoft.com/office/drawing/2014/main" id="{EF012530-0541-E745-BBA5-911B29F94109}"/>
                  </a:ext>
                </a:extLst>
              </p:cNvPr>
              <p:cNvSpPr txBox="1">
                <a:spLocks noChangeArrowheads="1"/>
              </p:cNvSpPr>
              <p:nvPr/>
            </p:nvSpPr>
            <p:spPr bwMode="auto">
              <a:xfrm>
                <a:off x="3471" y="3655"/>
                <a:ext cx="27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200" b="1">
                    <a:latin typeface="Times New Roman" panose="02020603050405020304" pitchFamily="18" charset="0"/>
                    <a:ea typeface="MS Mincho" panose="02020609040205080304" pitchFamily="49" charset="-128"/>
                  </a:rPr>
                  <a:t>_</a:t>
                </a:r>
                <a:endParaRPr lang="vi-VN" altLang="en-US" sz="1800" b="1">
                  <a:ea typeface="MS Mincho" panose="02020609040205080304" pitchFamily="49" charset="-128"/>
                </a:endParaRPr>
              </a:p>
            </p:txBody>
          </p:sp>
          <p:sp>
            <p:nvSpPr>
              <p:cNvPr id="64553" name="Text Box 70">
                <a:extLst>
                  <a:ext uri="{FF2B5EF4-FFF2-40B4-BE49-F238E27FC236}">
                    <a16:creationId xmlns:a16="http://schemas.microsoft.com/office/drawing/2014/main" id="{07A2B415-83C9-964B-BDC7-B231F46CABCD}"/>
                  </a:ext>
                </a:extLst>
              </p:cNvPr>
              <p:cNvSpPr txBox="1">
                <a:spLocks noChangeArrowheads="1"/>
              </p:cNvSpPr>
              <p:nvPr/>
            </p:nvSpPr>
            <p:spPr bwMode="auto">
              <a:xfrm>
                <a:off x="3451" y="3446"/>
                <a:ext cx="27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400" b="1">
                    <a:latin typeface="Times New Roman" panose="02020603050405020304" pitchFamily="18" charset="0"/>
                    <a:ea typeface="MS Mincho" panose="02020609040205080304" pitchFamily="49" charset="-128"/>
                  </a:rPr>
                  <a:t>+</a:t>
                </a:r>
                <a:endParaRPr lang="vi-VN" altLang="en-US" sz="1400">
                  <a:ea typeface="MS Mincho" panose="02020609040205080304" pitchFamily="49" charset="-128"/>
                </a:endParaRPr>
              </a:p>
            </p:txBody>
          </p:sp>
          <p:sp>
            <p:nvSpPr>
              <p:cNvPr id="64554" name="Text Box 71">
                <a:extLst>
                  <a:ext uri="{FF2B5EF4-FFF2-40B4-BE49-F238E27FC236}">
                    <a16:creationId xmlns:a16="http://schemas.microsoft.com/office/drawing/2014/main" id="{165AED91-FD25-9C4D-B4AA-ABD755D1458C}"/>
                  </a:ext>
                </a:extLst>
              </p:cNvPr>
              <p:cNvSpPr txBox="1">
                <a:spLocks noChangeArrowheads="1"/>
              </p:cNvSpPr>
              <p:nvPr/>
            </p:nvSpPr>
            <p:spPr bwMode="auto">
              <a:xfrm>
                <a:off x="1587"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1</a:t>
                </a:r>
                <a:endParaRPr lang="vi-VN" altLang="en-US" sz="1800" b="1">
                  <a:ea typeface="MS Mincho" panose="02020609040205080304" pitchFamily="49" charset="-128"/>
                </a:endParaRPr>
              </a:p>
            </p:txBody>
          </p:sp>
          <p:sp>
            <p:nvSpPr>
              <p:cNvPr id="64555" name="Text Box 72">
                <a:extLst>
                  <a:ext uri="{FF2B5EF4-FFF2-40B4-BE49-F238E27FC236}">
                    <a16:creationId xmlns:a16="http://schemas.microsoft.com/office/drawing/2014/main" id="{A1F14E1F-FB27-5E4E-B623-5C9FCD718DF1}"/>
                  </a:ext>
                </a:extLst>
              </p:cNvPr>
              <p:cNvSpPr txBox="1">
                <a:spLocks noChangeArrowheads="1"/>
              </p:cNvSpPr>
              <p:nvPr/>
            </p:nvSpPr>
            <p:spPr bwMode="auto">
              <a:xfrm>
                <a:off x="1860"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2</a:t>
                </a:r>
                <a:endParaRPr lang="vi-VN" altLang="en-US" sz="1800">
                  <a:ea typeface="MS Mincho" panose="02020609040205080304" pitchFamily="49" charset="-128"/>
                </a:endParaRPr>
              </a:p>
            </p:txBody>
          </p:sp>
          <p:sp>
            <p:nvSpPr>
              <p:cNvPr id="64556" name="Text Box 73">
                <a:extLst>
                  <a:ext uri="{FF2B5EF4-FFF2-40B4-BE49-F238E27FC236}">
                    <a16:creationId xmlns:a16="http://schemas.microsoft.com/office/drawing/2014/main" id="{41135EDA-0ED1-0E47-A1A4-98311F04E66B}"/>
                  </a:ext>
                </a:extLst>
              </p:cNvPr>
              <p:cNvSpPr txBox="1">
                <a:spLocks noChangeArrowheads="1"/>
              </p:cNvSpPr>
              <p:nvPr/>
            </p:nvSpPr>
            <p:spPr bwMode="auto">
              <a:xfrm>
                <a:off x="2120"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3</a:t>
                </a:r>
                <a:endParaRPr lang="vi-VN" altLang="en-US" sz="1800">
                  <a:ea typeface="MS Mincho" panose="02020609040205080304" pitchFamily="49" charset="-128"/>
                </a:endParaRPr>
              </a:p>
            </p:txBody>
          </p:sp>
          <p:sp>
            <p:nvSpPr>
              <p:cNvPr id="64557" name="Text Box 74">
                <a:extLst>
                  <a:ext uri="{FF2B5EF4-FFF2-40B4-BE49-F238E27FC236}">
                    <a16:creationId xmlns:a16="http://schemas.microsoft.com/office/drawing/2014/main" id="{01860B8E-9CE8-2C40-908F-E76323A1D3F0}"/>
                  </a:ext>
                </a:extLst>
              </p:cNvPr>
              <p:cNvSpPr txBox="1">
                <a:spLocks noChangeArrowheads="1"/>
              </p:cNvSpPr>
              <p:nvPr/>
            </p:nvSpPr>
            <p:spPr bwMode="auto">
              <a:xfrm>
                <a:off x="2679"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K</a:t>
                </a:r>
                <a:endParaRPr lang="vi-VN" altLang="en-US" sz="1800">
                  <a:ea typeface="MS Mincho" panose="02020609040205080304" pitchFamily="49" charset="-128"/>
                </a:endParaRPr>
              </a:p>
            </p:txBody>
          </p:sp>
          <p:sp>
            <p:nvSpPr>
              <p:cNvPr id="64558" name="Line 75">
                <a:extLst>
                  <a:ext uri="{FF2B5EF4-FFF2-40B4-BE49-F238E27FC236}">
                    <a16:creationId xmlns:a16="http://schemas.microsoft.com/office/drawing/2014/main" id="{B36F06A0-4A8C-2E47-8D3B-E0A0B8B45394}"/>
                  </a:ext>
                </a:extLst>
              </p:cNvPr>
              <p:cNvSpPr>
                <a:spLocks noChangeShapeType="1"/>
              </p:cNvSpPr>
              <p:nvPr/>
            </p:nvSpPr>
            <p:spPr bwMode="auto">
              <a:xfrm>
                <a:off x="2406" y="2296"/>
                <a:ext cx="2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9" name="Line 76">
                <a:extLst>
                  <a:ext uri="{FF2B5EF4-FFF2-40B4-BE49-F238E27FC236}">
                    <a16:creationId xmlns:a16="http://schemas.microsoft.com/office/drawing/2014/main" id="{DDCB69E1-41D6-AD4E-97F0-89761A9979E6}"/>
                  </a:ext>
                </a:extLst>
              </p:cNvPr>
              <p:cNvSpPr>
                <a:spLocks noChangeShapeType="1"/>
              </p:cNvSpPr>
              <p:nvPr/>
            </p:nvSpPr>
            <p:spPr bwMode="auto">
              <a:xfrm>
                <a:off x="2406" y="2562"/>
                <a:ext cx="2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0" name="Line 77">
                <a:extLst>
                  <a:ext uri="{FF2B5EF4-FFF2-40B4-BE49-F238E27FC236}">
                    <a16:creationId xmlns:a16="http://schemas.microsoft.com/office/drawing/2014/main" id="{C4CE2026-7096-3F4D-BB4B-E09C2E576998}"/>
                  </a:ext>
                </a:extLst>
              </p:cNvPr>
              <p:cNvSpPr>
                <a:spLocks noChangeShapeType="1"/>
              </p:cNvSpPr>
              <p:nvPr/>
            </p:nvSpPr>
            <p:spPr bwMode="auto">
              <a:xfrm flipV="1">
                <a:off x="1678"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1" name="Line 78">
                <a:extLst>
                  <a:ext uri="{FF2B5EF4-FFF2-40B4-BE49-F238E27FC236}">
                    <a16:creationId xmlns:a16="http://schemas.microsoft.com/office/drawing/2014/main" id="{1556C953-1EC2-9542-AAC8-C818D50BB88C}"/>
                  </a:ext>
                </a:extLst>
              </p:cNvPr>
              <p:cNvSpPr>
                <a:spLocks noChangeShapeType="1"/>
              </p:cNvSpPr>
              <p:nvPr/>
            </p:nvSpPr>
            <p:spPr bwMode="auto">
              <a:xfrm flipV="1">
                <a:off x="1951"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2" name="Line 79">
                <a:extLst>
                  <a:ext uri="{FF2B5EF4-FFF2-40B4-BE49-F238E27FC236}">
                    <a16:creationId xmlns:a16="http://schemas.microsoft.com/office/drawing/2014/main" id="{40889A57-3332-074A-BC47-5573BC023526}"/>
                  </a:ext>
                </a:extLst>
              </p:cNvPr>
              <p:cNvSpPr>
                <a:spLocks noChangeShapeType="1"/>
              </p:cNvSpPr>
              <p:nvPr/>
            </p:nvSpPr>
            <p:spPr bwMode="auto">
              <a:xfrm flipV="1">
                <a:off x="2224"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3" name="Line 80">
                <a:extLst>
                  <a:ext uri="{FF2B5EF4-FFF2-40B4-BE49-F238E27FC236}">
                    <a16:creationId xmlns:a16="http://schemas.microsoft.com/office/drawing/2014/main" id="{1A157B8A-D481-164A-B85C-811EB61DC553}"/>
                  </a:ext>
                </a:extLst>
              </p:cNvPr>
              <p:cNvSpPr>
                <a:spLocks noChangeShapeType="1"/>
              </p:cNvSpPr>
              <p:nvPr/>
            </p:nvSpPr>
            <p:spPr bwMode="auto">
              <a:xfrm flipV="1">
                <a:off x="2770"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4" name="Line 81">
                <a:extLst>
                  <a:ext uri="{FF2B5EF4-FFF2-40B4-BE49-F238E27FC236}">
                    <a16:creationId xmlns:a16="http://schemas.microsoft.com/office/drawing/2014/main" id="{74D93013-A267-FF4E-B863-D3C2C8BC102D}"/>
                  </a:ext>
                </a:extLst>
              </p:cNvPr>
              <p:cNvSpPr>
                <a:spLocks noChangeShapeType="1"/>
              </p:cNvSpPr>
              <p:nvPr/>
            </p:nvSpPr>
            <p:spPr bwMode="auto">
              <a:xfrm>
                <a:off x="1769"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5" name="Line 82">
                <a:extLst>
                  <a:ext uri="{FF2B5EF4-FFF2-40B4-BE49-F238E27FC236}">
                    <a16:creationId xmlns:a16="http://schemas.microsoft.com/office/drawing/2014/main" id="{8AD408F8-A46D-8A49-B1DF-662967B4475B}"/>
                  </a:ext>
                </a:extLst>
              </p:cNvPr>
              <p:cNvSpPr>
                <a:spLocks noChangeShapeType="1"/>
              </p:cNvSpPr>
              <p:nvPr/>
            </p:nvSpPr>
            <p:spPr bwMode="auto">
              <a:xfrm>
                <a:off x="2042"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6" name="Line 83">
                <a:extLst>
                  <a:ext uri="{FF2B5EF4-FFF2-40B4-BE49-F238E27FC236}">
                    <a16:creationId xmlns:a16="http://schemas.microsoft.com/office/drawing/2014/main" id="{D0F5346E-53CC-2341-9B4A-C34CDE019DC8}"/>
                  </a:ext>
                </a:extLst>
              </p:cNvPr>
              <p:cNvSpPr>
                <a:spLocks noChangeShapeType="1"/>
              </p:cNvSpPr>
              <p:nvPr/>
            </p:nvSpPr>
            <p:spPr bwMode="auto">
              <a:xfrm>
                <a:off x="2315"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7" name="Line 84">
                <a:extLst>
                  <a:ext uri="{FF2B5EF4-FFF2-40B4-BE49-F238E27FC236}">
                    <a16:creationId xmlns:a16="http://schemas.microsoft.com/office/drawing/2014/main" id="{A59CC7DA-F619-D946-9385-EAB4125E86BE}"/>
                  </a:ext>
                </a:extLst>
              </p:cNvPr>
              <p:cNvSpPr>
                <a:spLocks noChangeShapeType="1"/>
              </p:cNvSpPr>
              <p:nvPr/>
            </p:nvSpPr>
            <p:spPr bwMode="auto">
              <a:xfrm>
                <a:off x="2861"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8" name="AutoShape 85">
                <a:extLst>
                  <a:ext uri="{FF2B5EF4-FFF2-40B4-BE49-F238E27FC236}">
                    <a16:creationId xmlns:a16="http://schemas.microsoft.com/office/drawing/2014/main" id="{CEBA99A4-CA7E-8844-8036-ADAB717D538F}"/>
                  </a:ext>
                </a:extLst>
              </p:cNvPr>
              <p:cNvSpPr>
                <a:spLocks noChangeArrowheads="1"/>
              </p:cNvSpPr>
              <p:nvPr/>
            </p:nvSpPr>
            <p:spPr bwMode="auto">
              <a:xfrm flipV="1">
                <a:off x="1678"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69" name="AutoShape 86">
                <a:extLst>
                  <a:ext uri="{FF2B5EF4-FFF2-40B4-BE49-F238E27FC236}">
                    <a16:creationId xmlns:a16="http://schemas.microsoft.com/office/drawing/2014/main" id="{AF723EFE-A999-A743-8D5B-82D683DDD382}"/>
                  </a:ext>
                </a:extLst>
              </p:cNvPr>
              <p:cNvSpPr>
                <a:spLocks noChangeArrowheads="1"/>
              </p:cNvSpPr>
              <p:nvPr/>
            </p:nvSpPr>
            <p:spPr bwMode="auto">
              <a:xfrm flipV="1">
                <a:off x="1951"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0" name="AutoShape 87">
                <a:extLst>
                  <a:ext uri="{FF2B5EF4-FFF2-40B4-BE49-F238E27FC236}">
                    <a16:creationId xmlns:a16="http://schemas.microsoft.com/office/drawing/2014/main" id="{0EF03B8D-6E99-4A47-9D7D-A65EA93F740B}"/>
                  </a:ext>
                </a:extLst>
              </p:cNvPr>
              <p:cNvSpPr>
                <a:spLocks noChangeArrowheads="1"/>
              </p:cNvSpPr>
              <p:nvPr/>
            </p:nvSpPr>
            <p:spPr bwMode="auto">
              <a:xfrm flipV="1">
                <a:off x="2252"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1" name="AutoShape 88">
                <a:extLst>
                  <a:ext uri="{FF2B5EF4-FFF2-40B4-BE49-F238E27FC236}">
                    <a16:creationId xmlns:a16="http://schemas.microsoft.com/office/drawing/2014/main" id="{E4A5ED6E-4FE0-614E-9F4C-DE8C9A79CA32}"/>
                  </a:ext>
                </a:extLst>
              </p:cNvPr>
              <p:cNvSpPr>
                <a:spLocks noChangeArrowheads="1"/>
              </p:cNvSpPr>
              <p:nvPr/>
            </p:nvSpPr>
            <p:spPr bwMode="auto">
              <a:xfrm flipV="1">
                <a:off x="2770"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2" name="AutoShape 89">
                <a:extLst>
                  <a:ext uri="{FF2B5EF4-FFF2-40B4-BE49-F238E27FC236}">
                    <a16:creationId xmlns:a16="http://schemas.microsoft.com/office/drawing/2014/main" id="{CF44BE39-6399-954E-BB28-51EBFBFC0B93}"/>
                  </a:ext>
                </a:extLst>
              </p:cNvPr>
              <p:cNvSpPr>
                <a:spLocks noChangeArrowheads="1"/>
              </p:cNvSpPr>
              <p:nvPr/>
            </p:nvSpPr>
            <p:spPr bwMode="auto">
              <a:xfrm>
                <a:off x="2224" y="3456"/>
                <a:ext cx="273" cy="265"/>
              </a:xfrm>
              <a:prstGeom prst="flowChartOr">
                <a:avLst/>
              </a:prstGeom>
              <a:solidFill>
                <a:srgbClr val="FFFF99"/>
              </a:solidFill>
              <a:ln w="2857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3" name="Line 90">
                <a:extLst>
                  <a:ext uri="{FF2B5EF4-FFF2-40B4-BE49-F238E27FC236}">
                    <a16:creationId xmlns:a16="http://schemas.microsoft.com/office/drawing/2014/main" id="{3995A183-9781-D24C-A13F-27D3077B40EF}"/>
                  </a:ext>
                </a:extLst>
              </p:cNvPr>
              <p:cNvSpPr>
                <a:spLocks noChangeShapeType="1"/>
              </p:cNvSpPr>
              <p:nvPr/>
            </p:nvSpPr>
            <p:spPr bwMode="auto">
              <a:xfrm>
                <a:off x="1769" y="3181"/>
                <a:ext cx="455" cy="44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4" name="Line 91">
                <a:extLst>
                  <a:ext uri="{FF2B5EF4-FFF2-40B4-BE49-F238E27FC236}">
                    <a16:creationId xmlns:a16="http://schemas.microsoft.com/office/drawing/2014/main" id="{2B129144-87B3-5C4D-A2DA-02574B63961E}"/>
                  </a:ext>
                </a:extLst>
              </p:cNvPr>
              <p:cNvSpPr>
                <a:spLocks noChangeShapeType="1"/>
              </p:cNvSpPr>
              <p:nvPr/>
            </p:nvSpPr>
            <p:spPr bwMode="auto">
              <a:xfrm>
                <a:off x="2042" y="3181"/>
                <a:ext cx="182" cy="3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5" name="Line 92">
                <a:extLst>
                  <a:ext uri="{FF2B5EF4-FFF2-40B4-BE49-F238E27FC236}">
                    <a16:creationId xmlns:a16="http://schemas.microsoft.com/office/drawing/2014/main" id="{AFC1A2BC-8B0F-C140-8A84-2E09B4EABF34}"/>
                  </a:ext>
                </a:extLst>
              </p:cNvPr>
              <p:cNvSpPr>
                <a:spLocks noChangeShapeType="1"/>
              </p:cNvSpPr>
              <p:nvPr/>
            </p:nvSpPr>
            <p:spPr bwMode="auto">
              <a:xfrm>
                <a:off x="2343" y="3181"/>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6" name="Line 93">
                <a:extLst>
                  <a:ext uri="{FF2B5EF4-FFF2-40B4-BE49-F238E27FC236}">
                    <a16:creationId xmlns:a16="http://schemas.microsoft.com/office/drawing/2014/main" id="{64629AD6-A4D9-7C4D-8861-FFFB171FFA32}"/>
                  </a:ext>
                </a:extLst>
              </p:cNvPr>
              <p:cNvSpPr>
                <a:spLocks noChangeShapeType="1"/>
              </p:cNvSpPr>
              <p:nvPr/>
            </p:nvSpPr>
            <p:spPr bwMode="auto">
              <a:xfrm flipH="1">
                <a:off x="2497" y="3181"/>
                <a:ext cx="364" cy="3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7" name="Line 94">
                <a:extLst>
                  <a:ext uri="{FF2B5EF4-FFF2-40B4-BE49-F238E27FC236}">
                    <a16:creationId xmlns:a16="http://schemas.microsoft.com/office/drawing/2014/main" id="{95A56753-D081-0546-A877-3E9B90733794}"/>
                  </a:ext>
                </a:extLst>
              </p:cNvPr>
              <p:cNvSpPr>
                <a:spLocks noChangeShapeType="1"/>
              </p:cNvSpPr>
              <p:nvPr/>
            </p:nvSpPr>
            <p:spPr bwMode="auto">
              <a:xfrm>
                <a:off x="2497" y="3571"/>
                <a:ext cx="100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8" name="Line 95">
                <a:extLst>
                  <a:ext uri="{FF2B5EF4-FFF2-40B4-BE49-F238E27FC236}">
                    <a16:creationId xmlns:a16="http://schemas.microsoft.com/office/drawing/2014/main" id="{AAB131FC-75BF-E542-8602-63EFF56941D1}"/>
                  </a:ext>
                </a:extLst>
              </p:cNvPr>
              <p:cNvSpPr>
                <a:spLocks noChangeShapeType="1"/>
              </p:cNvSpPr>
              <p:nvPr/>
            </p:nvSpPr>
            <p:spPr bwMode="auto">
              <a:xfrm>
                <a:off x="2770" y="3800"/>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9" name="Line 96">
                <a:extLst>
                  <a:ext uri="{FF2B5EF4-FFF2-40B4-BE49-F238E27FC236}">
                    <a16:creationId xmlns:a16="http://schemas.microsoft.com/office/drawing/2014/main" id="{DFE1DD3F-1D41-0742-8DB1-F72050260489}"/>
                  </a:ext>
                </a:extLst>
              </p:cNvPr>
              <p:cNvSpPr>
                <a:spLocks noChangeShapeType="1"/>
              </p:cNvSpPr>
              <p:nvPr/>
            </p:nvSpPr>
            <p:spPr bwMode="auto">
              <a:xfrm>
                <a:off x="3496" y="3456"/>
                <a:ext cx="0" cy="4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0" name="Line 97">
                <a:extLst>
                  <a:ext uri="{FF2B5EF4-FFF2-40B4-BE49-F238E27FC236}">
                    <a16:creationId xmlns:a16="http://schemas.microsoft.com/office/drawing/2014/main" id="{CD3FF5A7-7E8E-654E-A0DC-7B0944DC92BE}"/>
                  </a:ext>
                </a:extLst>
              </p:cNvPr>
              <p:cNvSpPr>
                <a:spLocks noChangeShapeType="1"/>
              </p:cNvSpPr>
              <p:nvPr/>
            </p:nvSpPr>
            <p:spPr bwMode="auto">
              <a:xfrm>
                <a:off x="3498" y="3446"/>
                <a:ext cx="455" cy="2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1" name="Line 98">
                <a:extLst>
                  <a:ext uri="{FF2B5EF4-FFF2-40B4-BE49-F238E27FC236}">
                    <a16:creationId xmlns:a16="http://schemas.microsoft.com/office/drawing/2014/main" id="{E374764B-FBCA-8B40-8CBE-768303F841F5}"/>
                  </a:ext>
                </a:extLst>
              </p:cNvPr>
              <p:cNvSpPr>
                <a:spLocks noChangeShapeType="1"/>
              </p:cNvSpPr>
              <p:nvPr/>
            </p:nvSpPr>
            <p:spPr bwMode="auto">
              <a:xfrm flipV="1">
                <a:off x="3498" y="3711"/>
                <a:ext cx="455" cy="1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2" name="Line 99">
                <a:extLst>
                  <a:ext uri="{FF2B5EF4-FFF2-40B4-BE49-F238E27FC236}">
                    <a16:creationId xmlns:a16="http://schemas.microsoft.com/office/drawing/2014/main" id="{53E26612-98F0-E84B-9FBE-C769365287D1}"/>
                  </a:ext>
                </a:extLst>
              </p:cNvPr>
              <p:cNvSpPr>
                <a:spLocks noChangeShapeType="1"/>
              </p:cNvSpPr>
              <p:nvPr/>
            </p:nvSpPr>
            <p:spPr bwMode="auto">
              <a:xfrm>
                <a:off x="3953" y="3711"/>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83" name="Line 100">
                <a:extLst>
                  <a:ext uri="{FF2B5EF4-FFF2-40B4-BE49-F238E27FC236}">
                    <a16:creationId xmlns:a16="http://schemas.microsoft.com/office/drawing/2014/main" id="{6EF1D18D-8448-1246-9AB1-4FF3C69C18D6}"/>
                  </a:ext>
                </a:extLst>
              </p:cNvPr>
              <p:cNvSpPr>
                <a:spLocks noChangeShapeType="1"/>
              </p:cNvSpPr>
              <p:nvPr/>
            </p:nvSpPr>
            <p:spPr bwMode="auto">
              <a:xfrm>
                <a:off x="859" y="2827"/>
                <a:ext cx="19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4" name="Line 101">
                <a:extLst>
                  <a:ext uri="{FF2B5EF4-FFF2-40B4-BE49-F238E27FC236}">
                    <a16:creationId xmlns:a16="http://schemas.microsoft.com/office/drawing/2014/main" id="{2A5832BC-0F8A-304A-B20F-B0FB4B435451}"/>
                  </a:ext>
                </a:extLst>
              </p:cNvPr>
              <p:cNvSpPr>
                <a:spLocks noChangeShapeType="1"/>
              </p:cNvSpPr>
              <p:nvPr/>
            </p:nvSpPr>
            <p:spPr bwMode="auto">
              <a:xfrm>
                <a:off x="859" y="2422"/>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85" name="Line 102">
                <a:extLst>
                  <a:ext uri="{FF2B5EF4-FFF2-40B4-BE49-F238E27FC236}">
                    <a16:creationId xmlns:a16="http://schemas.microsoft.com/office/drawing/2014/main" id="{E7A02684-CE90-0C42-B86C-2F92447F9650}"/>
                  </a:ext>
                </a:extLst>
              </p:cNvPr>
              <p:cNvSpPr>
                <a:spLocks noChangeShapeType="1"/>
              </p:cNvSpPr>
              <p:nvPr/>
            </p:nvSpPr>
            <p:spPr bwMode="auto">
              <a:xfrm>
                <a:off x="2497" y="3092"/>
                <a:ext cx="182"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4586" name="Line 103">
                <a:extLst>
                  <a:ext uri="{FF2B5EF4-FFF2-40B4-BE49-F238E27FC236}">
                    <a16:creationId xmlns:a16="http://schemas.microsoft.com/office/drawing/2014/main" id="{1AC70444-E1A2-7C47-8848-3E6F2C8E49DE}"/>
                  </a:ext>
                </a:extLst>
              </p:cNvPr>
              <p:cNvSpPr>
                <a:spLocks noChangeShapeType="1"/>
              </p:cNvSpPr>
              <p:nvPr/>
            </p:nvSpPr>
            <p:spPr bwMode="auto">
              <a:xfrm>
                <a:off x="2444" y="2431"/>
                <a:ext cx="182"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12">
              <a:extLst>
                <a:ext uri="{FF2B5EF4-FFF2-40B4-BE49-F238E27FC236}">
                  <a16:creationId xmlns:a16="http://schemas.microsoft.com/office/drawing/2014/main" id="{A0430A27-3382-5E45-B542-BE59166D7696}"/>
                </a:ext>
              </a:extLst>
            </p:cNvPr>
            <p:cNvGrpSpPr>
              <a:grpSpLocks/>
            </p:cNvGrpSpPr>
            <p:nvPr/>
          </p:nvGrpSpPr>
          <p:grpSpPr bwMode="auto">
            <a:xfrm>
              <a:off x="2108200" y="4076700"/>
              <a:ext cx="2286000" cy="381000"/>
              <a:chOff x="1464" y="720"/>
              <a:chExt cx="1440" cy="240"/>
            </a:xfrm>
          </p:grpSpPr>
          <p:sp>
            <p:nvSpPr>
              <p:cNvPr id="64543" name="Rectangle 111">
                <a:extLst>
                  <a:ext uri="{FF2B5EF4-FFF2-40B4-BE49-F238E27FC236}">
                    <a16:creationId xmlns:a16="http://schemas.microsoft.com/office/drawing/2014/main" id="{46C7F51E-6094-C040-823F-146C15FF363F}"/>
                  </a:ext>
                </a:extLst>
              </p:cNvPr>
              <p:cNvSpPr>
                <a:spLocks noChangeArrowheads="1"/>
              </p:cNvSpPr>
              <p:nvPr/>
            </p:nvSpPr>
            <p:spPr bwMode="auto">
              <a:xfrm>
                <a:off x="1488" y="720"/>
                <a:ext cx="1344" cy="24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dirty="0">
                    <a:solidFill>
                      <a:schemeClr val="bg1"/>
                    </a:solidFill>
                  </a:rPr>
                  <a:t>Thanh </a:t>
                </a:r>
                <a:r>
                  <a:rPr lang="en-US" altLang="en-US" sz="1800" dirty="0" err="1">
                    <a:solidFill>
                      <a:schemeClr val="bg1"/>
                    </a:solidFill>
                  </a:rPr>
                  <a:t>ghi</a:t>
                </a:r>
                <a:r>
                  <a:rPr lang="en-US" altLang="en-US" sz="1800" dirty="0">
                    <a:solidFill>
                      <a:schemeClr val="bg1"/>
                    </a:solidFill>
                  </a:rPr>
                  <a:t> k bit</a:t>
                </a:r>
              </a:p>
            </p:txBody>
          </p:sp>
          <p:sp>
            <p:nvSpPr>
              <p:cNvPr id="64544" name="Rectangle 108">
                <a:extLst>
                  <a:ext uri="{FF2B5EF4-FFF2-40B4-BE49-F238E27FC236}">
                    <a16:creationId xmlns:a16="http://schemas.microsoft.com/office/drawing/2014/main" id="{499A5360-D9F6-344D-B21F-1EA4B9D5F6C1}"/>
                  </a:ext>
                </a:extLst>
              </p:cNvPr>
              <p:cNvSpPr>
                <a:spLocks noChangeArrowheads="1"/>
              </p:cNvSpPr>
              <p:nvPr/>
            </p:nvSpPr>
            <p:spPr bwMode="auto">
              <a:xfrm>
                <a:off x="1464" y="720"/>
                <a:ext cx="14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vi-VN" altLang="en-US" sz="1700" dirty="0"/>
              </a:p>
            </p:txBody>
          </p:sp>
        </p:grpSp>
        <p:sp>
          <p:nvSpPr>
            <p:cNvPr id="64541" name="Line 114">
              <a:extLst>
                <a:ext uri="{FF2B5EF4-FFF2-40B4-BE49-F238E27FC236}">
                  <a16:creationId xmlns:a16="http://schemas.microsoft.com/office/drawing/2014/main" id="{077917FC-02CA-E241-98BC-1041DEDC9976}"/>
                </a:ext>
              </a:extLst>
            </p:cNvPr>
            <p:cNvSpPr>
              <a:spLocks noChangeShapeType="1"/>
            </p:cNvSpPr>
            <p:nvPr/>
          </p:nvSpPr>
          <p:spPr bwMode="auto">
            <a:xfrm>
              <a:off x="4305300" y="4241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8" name="Rectangle 2">
            <a:extLst>
              <a:ext uri="{FF2B5EF4-FFF2-40B4-BE49-F238E27FC236}">
                <a16:creationId xmlns:a16="http://schemas.microsoft.com/office/drawing/2014/main" id="{3E71303A-BFD7-BA4E-B79A-3B781180D0C9}"/>
              </a:ext>
            </a:extLst>
          </p:cNvPr>
          <p:cNvSpPr txBox="1">
            <a:spLocks noRot="1" noChangeArrowheads="1"/>
          </p:cNvSpPr>
          <p:nvPr/>
        </p:nvSpPr>
        <p:spPr>
          <a:xfrm>
            <a:off x="0" y="152400"/>
            <a:ext cx="9144000" cy="685800"/>
          </a:xfrm>
          <a:prstGeom prst="rect">
            <a:avLst/>
          </a:prstGeom>
        </p:spPr>
        <p:txBody>
          <a:bodyPr vert="horz" anchor="ctr">
            <a:normAutofit/>
          </a:bodyPr>
          <a:lstStyle>
            <a:lvl1pPr algn="ctr" rtl="0" eaLnBrk="1" latinLnBrk="0" hangingPunct="1">
              <a:spcBef>
                <a:spcPct val="0"/>
              </a:spcBef>
              <a:buNone/>
              <a:defRPr kumimoji="0" sz="3600" b="1" kern="1200">
                <a:solidFill>
                  <a:schemeClr val="tx2"/>
                </a:solidFill>
                <a:latin typeface="Times New Roman" pitchFamily="18" charset="0"/>
                <a:ea typeface="+mj-ea"/>
                <a:cs typeface="Times New Roman" pitchFamily="18" charset="0"/>
              </a:defRPr>
            </a:lvl1pPr>
          </a:lstStyle>
          <a:p>
            <a:pPr>
              <a:defRPr/>
            </a:pPr>
            <a:r>
              <a:rPr lang="en-US" sz="3200" dirty="0" err="1">
                <a:solidFill>
                  <a:srgbClr val="000000"/>
                </a:solidFill>
                <a:effectLst>
                  <a:outerShdw blurRad="38100" dist="38100" dir="2700000" algn="tl">
                    <a:srgbClr val="DDDDDD"/>
                  </a:outerShdw>
                </a:effectLst>
                <a:latin typeface="Arial" charset="0"/>
                <a:cs typeface="+mj-cs"/>
              </a:rPr>
              <a:t>Mạch</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đồng</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bộ</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khung</a:t>
            </a:r>
            <a:endParaRPr lang="en-US" sz="3200" dirty="0">
              <a:solidFill>
                <a:srgbClr val="000000"/>
              </a:solidFill>
              <a:effectLst>
                <a:outerShdw blurRad="38100" dist="38100" dir="2700000" algn="tl">
                  <a:srgbClr val="DDDDDD"/>
                </a:outerShdw>
              </a:effectLst>
              <a:latin typeface="Arial" charset="0"/>
              <a:cs typeface="+mj-cs"/>
            </a:endParaRPr>
          </a:p>
        </p:txBody>
      </p:sp>
    </p:spTree>
    <p:extLst>
      <p:ext uri="{BB962C8B-B14F-4D97-AF65-F5344CB8AC3E}">
        <p14:creationId xmlns:p14="http://schemas.microsoft.com/office/powerpoint/2010/main" val="63791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0049" name="Text Box 17">
                <a:extLst>
                  <a:ext uri="{FF2B5EF4-FFF2-40B4-BE49-F238E27FC236}">
                    <a16:creationId xmlns:a16="http://schemas.microsoft.com/office/drawing/2014/main" id="{71649965-5F85-2845-8D99-503074670B16}"/>
                  </a:ext>
                </a:extLst>
              </p:cNvPr>
              <p:cNvSpPr txBox="1">
                <a:spLocks noChangeArrowheads="1"/>
              </p:cNvSpPr>
              <p:nvPr/>
            </p:nvSpPr>
            <p:spPr bwMode="auto">
              <a:xfrm>
                <a:off x="5257800" y="1828800"/>
                <a:ext cx="3505200"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vi-VN" altLang="en-US" b="1" i="1" smtClean="0">
                              <a:solidFill>
                                <a:srgbClr val="000066"/>
                              </a:solidFill>
                              <a:latin typeface="Cambria Math" panose="02040503050406030204" pitchFamily="18" charset="0"/>
                            </a:rPr>
                          </m:ctrlPr>
                        </m:sSubPr>
                        <m:e>
                          <m:r>
                            <m:rPr>
                              <m:sty m:val="p"/>
                            </m:rPr>
                            <a:rPr lang="vi-VN" altLang="en-US" b="1" i="1">
                              <a:solidFill>
                                <a:srgbClr val="000066"/>
                              </a:solidFill>
                              <a:latin typeface="Cambria Math" panose="02040503050406030204" pitchFamily="18" charset="0"/>
                            </a:rPr>
                            <m:t>V</m:t>
                          </m:r>
                        </m:e>
                        <m:sub>
                          <m:r>
                            <m:rPr>
                              <m:sty m:val="p"/>
                            </m:rPr>
                            <a:rPr lang="vi-VN" altLang="en-US" b="1" i="1">
                              <a:solidFill>
                                <a:srgbClr val="000066"/>
                              </a:solidFill>
                              <a:latin typeface="Cambria Math" panose="02040503050406030204" pitchFamily="18" charset="0"/>
                            </a:rPr>
                            <m:t>C</m:t>
                          </m:r>
                        </m:sub>
                      </m:sSub>
                      <m:r>
                        <m:rPr>
                          <m:sty m:val="p"/>
                        </m:rPr>
                        <a:rPr lang="vi-VN" altLang="en-US" b="1" i="1">
                          <a:solidFill>
                            <a:srgbClr val="000066"/>
                          </a:solidFill>
                          <a:latin typeface="Cambria Math" panose="02040503050406030204" pitchFamily="18" charset="0"/>
                        </a:rPr>
                        <m:t>min</m:t>
                      </m:r>
                    </m:oMath>
                  </m:oMathPara>
                </a14:m>
                <a:endParaRPr lang="vi-VN" altLang="en-US" b="1" dirty="0">
                  <a:solidFill>
                    <a:srgbClr val="000066"/>
                  </a:solidFill>
                </a:endParaRPr>
              </a:p>
            </p:txBody>
          </p:sp>
        </mc:Choice>
        <mc:Fallback xmlns="">
          <p:sp>
            <p:nvSpPr>
              <p:cNvPr id="300049" name="Text Box 17">
                <a:extLst>
                  <a:ext uri="{FF2B5EF4-FFF2-40B4-BE49-F238E27FC236}">
                    <a16:creationId xmlns:a16="http://schemas.microsoft.com/office/drawing/2014/main" id="{71649965-5F85-2845-8D99-503074670B16}"/>
                  </a:ext>
                </a:extLst>
              </p:cNvPr>
              <p:cNvSpPr txBox="1">
                <a:spLocks noRot="1" noChangeAspect="1" noMove="1" noResize="1" noEditPoints="1" noAdjustHandles="1" noChangeArrowheads="1" noChangeShapeType="1" noTextEdit="1"/>
              </p:cNvSpPr>
              <p:nvPr/>
            </p:nvSpPr>
            <p:spPr bwMode="auto">
              <a:xfrm>
                <a:off x="5257800" y="1828800"/>
                <a:ext cx="3505200" cy="457200"/>
              </a:xfrm>
              <a:prstGeom prst="rect">
                <a:avLst/>
              </a:prstGeom>
              <a:blipFill>
                <a:blip r:embed="rId3"/>
                <a:stretch>
                  <a:fillRect b="-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VN">
                    <a:noFill/>
                  </a:rPr>
                  <a:t> </a:t>
                </a:r>
              </a:p>
            </p:txBody>
          </p:sp>
        </mc:Fallback>
      </mc:AlternateContent>
      <p:grpSp>
        <p:nvGrpSpPr>
          <p:cNvPr id="2" name="Group 47">
            <a:extLst>
              <a:ext uri="{FF2B5EF4-FFF2-40B4-BE49-F238E27FC236}">
                <a16:creationId xmlns:a16="http://schemas.microsoft.com/office/drawing/2014/main" id="{D5922413-7671-3843-9823-C1CFC60B0243}"/>
              </a:ext>
            </a:extLst>
          </p:cNvPr>
          <p:cNvGrpSpPr>
            <a:grpSpLocks/>
          </p:cNvGrpSpPr>
          <p:nvPr/>
        </p:nvGrpSpPr>
        <p:grpSpPr bwMode="auto">
          <a:xfrm>
            <a:off x="457200" y="1295400"/>
            <a:ext cx="4495800" cy="1524000"/>
            <a:chOff x="288" y="816"/>
            <a:chExt cx="2832" cy="960"/>
          </a:xfrm>
        </p:grpSpPr>
        <p:sp>
          <p:nvSpPr>
            <p:cNvPr id="66595" name="Rectangle 5">
              <a:extLst>
                <a:ext uri="{FF2B5EF4-FFF2-40B4-BE49-F238E27FC236}">
                  <a16:creationId xmlns:a16="http://schemas.microsoft.com/office/drawing/2014/main" id="{12E1AA6D-8BCD-904A-BDB4-ECE1E487AD8B}"/>
                </a:ext>
              </a:extLst>
            </p:cNvPr>
            <p:cNvSpPr>
              <a:spLocks noChangeArrowheads="1"/>
            </p:cNvSpPr>
            <p:nvPr/>
          </p:nvSpPr>
          <p:spPr bwMode="auto">
            <a:xfrm>
              <a:off x="528"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6" name="Rectangle 6">
              <a:extLst>
                <a:ext uri="{FF2B5EF4-FFF2-40B4-BE49-F238E27FC236}">
                  <a16:creationId xmlns:a16="http://schemas.microsoft.com/office/drawing/2014/main" id="{E0FD8FCC-064B-3044-B968-2E1C4A6BD0D5}"/>
                </a:ext>
              </a:extLst>
            </p:cNvPr>
            <p:cNvSpPr>
              <a:spLocks noChangeArrowheads="1"/>
            </p:cNvSpPr>
            <p:nvPr/>
          </p:nvSpPr>
          <p:spPr bwMode="auto">
            <a:xfrm>
              <a:off x="960"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7" name="Rectangle 7">
              <a:extLst>
                <a:ext uri="{FF2B5EF4-FFF2-40B4-BE49-F238E27FC236}">
                  <a16:creationId xmlns:a16="http://schemas.microsoft.com/office/drawing/2014/main" id="{EEC09B16-5E54-5E4D-89D1-A9682BECCEAD}"/>
                </a:ext>
              </a:extLst>
            </p:cNvPr>
            <p:cNvSpPr>
              <a:spLocks noChangeArrowheads="1"/>
            </p:cNvSpPr>
            <p:nvPr/>
          </p:nvSpPr>
          <p:spPr bwMode="auto">
            <a:xfrm>
              <a:off x="1392"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8" name="Rectangle 8">
              <a:extLst>
                <a:ext uri="{FF2B5EF4-FFF2-40B4-BE49-F238E27FC236}">
                  <a16:creationId xmlns:a16="http://schemas.microsoft.com/office/drawing/2014/main" id="{54F23C9F-2375-D840-B5C1-7E0A8F318D9A}"/>
                </a:ext>
              </a:extLst>
            </p:cNvPr>
            <p:cNvSpPr>
              <a:spLocks noChangeArrowheads="1"/>
            </p:cNvSpPr>
            <p:nvPr/>
          </p:nvSpPr>
          <p:spPr bwMode="auto">
            <a:xfrm>
              <a:off x="1824"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9" name="Rectangle 9">
              <a:extLst>
                <a:ext uri="{FF2B5EF4-FFF2-40B4-BE49-F238E27FC236}">
                  <a16:creationId xmlns:a16="http://schemas.microsoft.com/office/drawing/2014/main" id="{733E22DA-7C96-6C49-9176-47047AB2E84D}"/>
                </a:ext>
              </a:extLst>
            </p:cNvPr>
            <p:cNvSpPr>
              <a:spLocks noChangeArrowheads="1"/>
            </p:cNvSpPr>
            <p:nvPr/>
          </p:nvSpPr>
          <p:spPr bwMode="auto">
            <a:xfrm>
              <a:off x="2256"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600" name="Rectangle 10">
              <a:extLst>
                <a:ext uri="{FF2B5EF4-FFF2-40B4-BE49-F238E27FC236}">
                  <a16:creationId xmlns:a16="http://schemas.microsoft.com/office/drawing/2014/main" id="{1EF42229-991E-2348-B370-D61A8D647EF0}"/>
                </a:ext>
              </a:extLst>
            </p:cNvPr>
            <p:cNvSpPr>
              <a:spLocks noChangeArrowheads="1"/>
            </p:cNvSpPr>
            <p:nvPr/>
          </p:nvSpPr>
          <p:spPr bwMode="auto">
            <a:xfrm>
              <a:off x="2688" y="864"/>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601" name="Rectangle 11">
              <a:extLst>
                <a:ext uri="{FF2B5EF4-FFF2-40B4-BE49-F238E27FC236}">
                  <a16:creationId xmlns:a16="http://schemas.microsoft.com/office/drawing/2014/main" id="{22D04237-971D-2C49-B09F-7C6E3FB7516B}"/>
                </a:ext>
              </a:extLst>
            </p:cNvPr>
            <p:cNvSpPr>
              <a:spLocks noChangeArrowheads="1"/>
            </p:cNvSpPr>
            <p:nvPr/>
          </p:nvSpPr>
          <p:spPr bwMode="auto">
            <a:xfrm>
              <a:off x="528"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2" name="Rectangle 12">
              <a:extLst>
                <a:ext uri="{FF2B5EF4-FFF2-40B4-BE49-F238E27FC236}">
                  <a16:creationId xmlns:a16="http://schemas.microsoft.com/office/drawing/2014/main" id="{C7066CB3-9105-AA44-B776-0016EDF59A51}"/>
                </a:ext>
              </a:extLst>
            </p:cNvPr>
            <p:cNvSpPr>
              <a:spLocks noChangeArrowheads="1"/>
            </p:cNvSpPr>
            <p:nvPr/>
          </p:nvSpPr>
          <p:spPr bwMode="auto">
            <a:xfrm>
              <a:off x="960"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3" name="Rectangle 13">
              <a:extLst>
                <a:ext uri="{FF2B5EF4-FFF2-40B4-BE49-F238E27FC236}">
                  <a16:creationId xmlns:a16="http://schemas.microsoft.com/office/drawing/2014/main" id="{E40177B4-BCA8-CD4A-9895-415DA358DEAE}"/>
                </a:ext>
              </a:extLst>
            </p:cNvPr>
            <p:cNvSpPr>
              <a:spLocks noChangeArrowheads="1"/>
            </p:cNvSpPr>
            <p:nvPr/>
          </p:nvSpPr>
          <p:spPr bwMode="auto">
            <a:xfrm>
              <a:off x="1392"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4" name="Rectangle 14">
              <a:extLst>
                <a:ext uri="{FF2B5EF4-FFF2-40B4-BE49-F238E27FC236}">
                  <a16:creationId xmlns:a16="http://schemas.microsoft.com/office/drawing/2014/main" id="{977E5661-CB95-054A-AA30-B5BF77C958DB}"/>
                </a:ext>
              </a:extLst>
            </p:cNvPr>
            <p:cNvSpPr>
              <a:spLocks noChangeArrowheads="1"/>
            </p:cNvSpPr>
            <p:nvPr/>
          </p:nvSpPr>
          <p:spPr bwMode="auto">
            <a:xfrm>
              <a:off x="1824"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5" name="Rectangle 15">
              <a:extLst>
                <a:ext uri="{FF2B5EF4-FFF2-40B4-BE49-F238E27FC236}">
                  <a16:creationId xmlns:a16="http://schemas.microsoft.com/office/drawing/2014/main" id="{82E85CAE-3E43-9349-BF45-75B717FCB896}"/>
                </a:ext>
              </a:extLst>
            </p:cNvPr>
            <p:cNvSpPr>
              <a:spLocks noChangeArrowheads="1"/>
            </p:cNvSpPr>
            <p:nvPr/>
          </p:nvSpPr>
          <p:spPr bwMode="auto">
            <a:xfrm>
              <a:off x="2256"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6" name="Rectangle 16">
              <a:extLst>
                <a:ext uri="{FF2B5EF4-FFF2-40B4-BE49-F238E27FC236}">
                  <a16:creationId xmlns:a16="http://schemas.microsoft.com/office/drawing/2014/main" id="{E231D439-6B58-9949-B4BE-B306EDEC5A84}"/>
                </a:ext>
              </a:extLst>
            </p:cNvPr>
            <p:cNvSpPr>
              <a:spLocks noChangeArrowheads="1"/>
            </p:cNvSpPr>
            <p:nvPr/>
          </p:nvSpPr>
          <p:spPr bwMode="auto">
            <a:xfrm>
              <a:off x="2688" y="1344"/>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607" name="AutoShape 44">
              <a:extLst>
                <a:ext uri="{FF2B5EF4-FFF2-40B4-BE49-F238E27FC236}">
                  <a16:creationId xmlns:a16="http://schemas.microsoft.com/office/drawing/2014/main" id="{04D86F92-D79A-5043-9DEF-E2157CDF1F94}"/>
                </a:ext>
              </a:extLst>
            </p:cNvPr>
            <p:cNvSpPr>
              <a:spLocks/>
            </p:cNvSpPr>
            <p:nvPr/>
          </p:nvSpPr>
          <p:spPr bwMode="auto">
            <a:xfrm>
              <a:off x="288" y="816"/>
              <a:ext cx="144" cy="960"/>
            </a:xfrm>
            <a:prstGeom prst="leftBrace">
              <a:avLst>
                <a:gd name="adj1" fmla="val 55556"/>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3" name="Group 49">
            <a:extLst>
              <a:ext uri="{FF2B5EF4-FFF2-40B4-BE49-F238E27FC236}">
                <a16:creationId xmlns:a16="http://schemas.microsoft.com/office/drawing/2014/main" id="{C4CCE4DF-135F-CD4A-98EF-156C17CAB108}"/>
              </a:ext>
            </a:extLst>
          </p:cNvPr>
          <p:cNvGrpSpPr>
            <a:grpSpLocks/>
          </p:cNvGrpSpPr>
          <p:nvPr/>
        </p:nvGrpSpPr>
        <p:grpSpPr bwMode="auto">
          <a:xfrm>
            <a:off x="4191000" y="3124200"/>
            <a:ext cx="4495800" cy="1524000"/>
            <a:chOff x="2640" y="1968"/>
            <a:chExt cx="2832" cy="960"/>
          </a:xfrm>
        </p:grpSpPr>
        <p:sp>
          <p:nvSpPr>
            <p:cNvPr id="66582" name="Rectangle 18">
              <a:extLst>
                <a:ext uri="{FF2B5EF4-FFF2-40B4-BE49-F238E27FC236}">
                  <a16:creationId xmlns:a16="http://schemas.microsoft.com/office/drawing/2014/main" id="{10D3855C-6741-4B48-A6C4-6F41CD1B8E08}"/>
                </a:ext>
              </a:extLst>
            </p:cNvPr>
            <p:cNvSpPr>
              <a:spLocks noChangeArrowheads="1"/>
            </p:cNvSpPr>
            <p:nvPr/>
          </p:nvSpPr>
          <p:spPr bwMode="auto">
            <a:xfrm>
              <a:off x="2640"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3" name="Rectangle 19">
              <a:extLst>
                <a:ext uri="{FF2B5EF4-FFF2-40B4-BE49-F238E27FC236}">
                  <a16:creationId xmlns:a16="http://schemas.microsoft.com/office/drawing/2014/main" id="{FC3F47A2-DB4E-104D-A2A6-40DD0B9D37B4}"/>
                </a:ext>
              </a:extLst>
            </p:cNvPr>
            <p:cNvSpPr>
              <a:spLocks noChangeArrowheads="1"/>
            </p:cNvSpPr>
            <p:nvPr/>
          </p:nvSpPr>
          <p:spPr bwMode="auto">
            <a:xfrm>
              <a:off x="3072"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4" name="Rectangle 20">
              <a:extLst>
                <a:ext uri="{FF2B5EF4-FFF2-40B4-BE49-F238E27FC236}">
                  <a16:creationId xmlns:a16="http://schemas.microsoft.com/office/drawing/2014/main" id="{8CFD1972-A41D-1A44-A715-29AB76E32740}"/>
                </a:ext>
              </a:extLst>
            </p:cNvPr>
            <p:cNvSpPr>
              <a:spLocks noChangeArrowheads="1"/>
            </p:cNvSpPr>
            <p:nvPr/>
          </p:nvSpPr>
          <p:spPr bwMode="auto">
            <a:xfrm>
              <a:off x="3504"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5" name="Rectangle 21">
              <a:extLst>
                <a:ext uri="{FF2B5EF4-FFF2-40B4-BE49-F238E27FC236}">
                  <a16:creationId xmlns:a16="http://schemas.microsoft.com/office/drawing/2014/main" id="{CA3E1968-24D3-C74C-B4B6-115D1E3E24BC}"/>
                </a:ext>
              </a:extLst>
            </p:cNvPr>
            <p:cNvSpPr>
              <a:spLocks noChangeArrowheads="1"/>
            </p:cNvSpPr>
            <p:nvPr/>
          </p:nvSpPr>
          <p:spPr bwMode="auto">
            <a:xfrm>
              <a:off x="3936"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6" name="Rectangle 22">
              <a:extLst>
                <a:ext uri="{FF2B5EF4-FFF2-40B4-BE49-F238E27FC236}">
                  <a16:creationId xmlns:a16="http://schemas.microsoft.com/office/drawing/2014/main" id="{DE55FD16-5EE9-D640-BBE6-042B62D9587E}"/>
                </a:ext>
              </a:extLst>
            </p:cNvPr>
            <p:cNvSpPr>
              <a:spLocks noChangeArrowheads="1"/>
            </p:cNvSpPr>
            <p:nvPr/>
          </p:nvSpPr>
          <p:spPr bwMode="auto">
            <a:xfrm>
              <a:off x="4368"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7" name="Rectangle 23">
              <a:extLst>
                <a:ext uri="{FF2B5EF4-FFF2-40B4-BE49-F238E27FC236}">
                  <a16:creationId xmlns:a16="http://schemas.microsoft.com/office/drawing/2014/main" id="{63A42BB4-988D-A246-BC73-BA91EADE666C}"/>
                </a:ext>
              </a:extLst>
            </p:cNvPr>
            <p:cNvSpPr>
              <a:spLocks noChangeArrowheads="1"/>
            </p:cNvSpPr>
            <p:nvPr/>
          </p:nvSpPr>
          <p:spPr bwMode="auto">
            <a:xfrm>
              <a:off x="4800" y="2496"/>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88" name="Rectangle 25">
              <a:extLst>
                <a:ext uri="{FF2B5EF4-FFF2-40B4-BE49-F238E27FC236}">
                  <a16:creationId xmlns:a16="http://schemas.microsoft.com/office/drawing/2014/main" id="{4D90217D-9ED8-BA47-BF43-1E45855C4AFC}"/>
                </a:ext>
              </a:extLst>
            </p:cNvPr>
            <p:cNvSpPr>
              <a:spLocks noChangeArrowheads="1"/>
            </p:cNvSpPr>
            <p:nvPr/>
          </p:nvSpPr>
          <p:spPr bwMode="auto">
            <a:xfrm>
              <a:off x="2640"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89" name="Rectangle 26">
              <a:extLst>
                <a:ext uri="{FF2B5EF4-FFF2-40B4-BE49-F238E27FC236}">
                  <a16:creationId xmlns:a16="http://schemas.microsoft.com/office/drawing/2014/main" id="{61AF4B6C-7423-824C-9D03-CE916C891EAB}"/>
                </a:ext>
              </a:extLst>
            </p:cNvPr>
            <p:cNvSpPr>
              <a:spLocks noChangeArrowheads="1"/>
            </p:cNvSpPr>
            <p:nvPr/>
          </p:nvSpPr>
          <p:spPr bwMode="auto">
            <a:xfrm>
              <a:off x="3072"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0" name="Rectangle 27">
              <a:extLst>
                <a:ext uri="{FF2B5EF4-FFF2-40B4-BE49-F238E27FC236}">
                  <a16:creationId xmlns:a16="http://schemas.microsoft.com/office/drawing/2014/main" id="{6474B5D2-5C75-4A41-8EFF-BEA13CBAA08C}"/>
                </a:ext>
              </a:extLst>
            </p:cNvPr>
            <p:cNvSpPr>
              <a:spLocks noChangeArrowheads="1"/>
            </p:cNvSpPr>
            <p:nvPr/>
          </p:nvSpPr>
          <p:spPr bwMode="auto">
            <a:xfrm>
              <a:off x="3504"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1" name="Rectangle 28">
              <a:extLst>
                <a:ext uri="{FF2B5EF4-FFF2-40B4-BE49-F238E27FC236}">
                  <a16:creationId xmlns:a16="http://schemas.microsoft.com/office/drawing/2014/main" id="{A8C47B50-C1E0-E843-B424-8DECC1C3F19C}"/>
                </a:ext>
              </a:extLst>
            </p:cNvPr>
            <p:cNvSpPr>
              <a:spLocks noChangeArrowheads="1"/>
            </p:cNvSpPr>
            <p:nvPr/>
          </p:nvSpPr>
          <p:spPr bwMode="auto">
            <a:xfrm>
              <a:off x="3936"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2" name="Rectangle 29">
              <a:extLst>
                <a:ext uri="{FF2B5EF4-FFF2-40B4-BE49-F238E27FC236}">
                  <a16:creationId xmlns:a16="http://schemas.microsoft.com/office/drawing/2014/main" id="{1089FA0B-0BA3-F840-8E89-8911914D8FFD}"/>
                </a:ext>
              </a:extLst>
            </p:cNvPr>
            <p:cNvSpPr>
              <a:spLocks noChangeArrowheads="1"/>
            </p:cNvSpPr>
            <p:nvPr/>
          </p:nvSpPr>
          <p:spPr bwMode="auto">
            <a:xfrm>
              <a:off x="4368"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3" name="Rectangle 30">
              <a:extLst>
                <a:ext uri="{FF2B5EF4-FFF2-40B4-BE49-F238E27FC236}">
                  <a16:creationId xmlns:a16="http://schemas.microsoft.com/office/drawing/2014/main" id="{9110209B-0C37-DD43-91B3-40A5F7C90ED1}"/>
                </a:ext>
              </a:extLst>
            </p:cNvPr>
            <p:cNvSpPr>
              <a:spLocks noChangeArrowheads="1"/>
            </p:cNvSpPr>
            <p:nvPr/>
          </p:nvSpPr>
          <p:spPr bwMode="auto">
            <a:xfrm>
              <a:off x="4800" y="2016"/>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94" name="AutoShape 45">
              <a:extLst>
                <a:ext uri="{FF2B5EF4-FFF2-40B4-BE49-F238E27FC236}">
                  <a16:creationId xmlns:a16="http://schemas.microsoft.com/office/drawing/2014/main" id="{E56F8A8D-DB28-9E44-B9BC-205E10F36E98}"/>
                </a:ext>
              </a:extLst>
            </p:cNvPr>
            <p:cNvSpPr>
              <a:spLocks/>
            </p:cNvSpPr>
            <p:nvPr/>
          </p:nvSpPr>
          <p:spPr bwMode="auto">
            <a:xfrm flipH="1">
              <a:off x="5328" y="1968"/>
              <a:ext cx="144" cy="960"/>
            </a:xfrm>
            <a:prstGeom prst="leftBrace">
              <a:avLst>
                <a:gd name="adj1" fmla="val 55556"/>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4" name="Group 48">
            <a:extLst>
              <a:ext uri="{FF2B5EF4-FFF2-40B4-BE49-F238E27FC236}">
                <a16:creationId xmlns:a16="http://schemas.microsoft.com/office/drawing/2014/main" id="{B87167EE-B803-3944-9824-EA404F005599}"/>
              </a:ext>
            </a:extLst>
          </p:cNvPr>
          <p:cNvGrpSpPr>
            <a:grpSpLocks/>
          </p:cNvGrpSpPr>
          <p:nvPr/>
        </p:nvGrpSpPr>
        <p:grpSpPr bwMode="auto">
          <a:xfrm>
            <a:off x="457200" y="4953000"/>
            <a:ext cx="4495800" cy="1524000"/>
            <a:chOff x="288" y="3120"/>
            <a:chExt cx="2832" cy="960"/>
          </a:xfrm>
        </p:grpSpPr>
        <p:sp>
          <p:nvSpPr>
            <p:cNvPr id="66569" name="Rectangle 31">
              <a:extLst>
                <a:ext uri="{FF2B5EF4-FFF2-40B4-BE49-F238E27FC236}">
                  <a16:creationId xmlns:a16="http://schemas.microsoft.com/office/drawing/2014/main" id="{F2B389FE-64DB-A54F-97FF-D48AF584FF4F}"/>
                </a:ext>
              </a:extLst>
            </p:cNvPr>
            <p:cNvSpPr>
              <a:spLocks noChangeArrowheads="1"/>
            </p:cNvSpPr>
            <p:nvPr/>
          </p:nvSpPr>
          <p:spPr bwMode="auto">
            <a:xfrm>
              <a:off x="528"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0" name="Rectangle 32">
              <a:extLst>
                <a:ext uri="{FF2B5EF4-FFF2-40B4-BE49-F238E27FC236}">
                  <a16:creationId xmlns:a16="http://schemas.microsoft.com/office/drawing/2014/main" id="{8E896566-3806-FD43-8B6D-7A227F52BA09}"/>
                </a:ext>
              </a:extLst>
            </p:cNvPr>
            <p:cNvSpPr>
              <a:spLocks noChangeArrowheads="1"/>
            </p:cNvSpPr>
            <p:nvPr/>
          </p:nvSpPr>
          <p:spPr bwMode="auto">
            <a:xfrm>
              <a:off x="960"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1" name="Rectangle 33">
              <a:extLst>
                <a:ext uri="{FF2B5EF4-FFF2-40B4-BE49-F238E27FC236}">
                  <a16:creationId xmlns:a16="http://schemas.microsoft.com/office/drawing/2014/main" id="{8613BC08-EF00-E94E-86DD-791E6268816B}"/>
                </a:ext>
              </a:extLst>
            </p:cNvPr>
            <p:cNvSpPr>
              <a:spLocks noChangeArrowheads="1"/>
            </p:cNvSpPr>
            <p:nvPr/>
          </p:nvSpPr>
          <p:spPr bwMode="auto">
            <a:xfrm>
              <a:off x="1392"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2" name="Rectangle 34">
              <a:extLst>
                <a:ext uri="{FF2B5EF4-FFF2-40B4-BE49-F238E27FC236}">
                  <a16:creationId xmlns:a16="http://schemas.microsoft.com/office/drawing/2014/main" id="{3CDB4C69-8F14-4447-AECF-98C0EB38C1C1}"/>
                </a:ext>
              </a:extLst>
            </p:cNvPr>
            <p:cNvSpPr>
              <a:spLocks noChangeArrowheads="1"/>
            </p:cNvSpPr>
            <p:nvPr/>
          </p:nvSpPr>
          <p:spPr bwMode="auto">
            <a:xfrm>
              <a:off x="1824"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3" name="Rectangle 35">
              <a:extLst>
                <a:ext uri="{FF2B5EF4-FFF2-40B4-BE49-F238E27FC236}">
                  <a16:creationId xmlns:a16="http://schemas.microsoft.com/office/drawing/2014/main" id="{AD315770-2F36-6D4B-9017-8290B8DA80F3}"/>
                </a:ext>
              </a:extLst>
            </p:cNvPr>
            <p:cNvSpPr>
              <a:spLocks noChangeArrowheads="1"/>
            </p:cNvSpPr>
            <p:nvPr/>
          </p:nvSpPr>
          <p:spPr bwMode="auto">
            <a:xfrm>
              <a:off x="2256"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4" name="Rectangle 36">
              <a:extLst>
                <a:ext uri="{FF2B5EF4-FFF2-40B4-BE49-F238E27FC236}">
                  <a16:creationId xmlns:a16="http://schemas.microsoft.com/office/drawing/2014/main" id="{BAFAA085-0DC2-4842-BFBA-B689F088545E}"/>
                </a:ext>
              </a:extLst>
            </p:cNvPr>
            <p:cNvSpPr>
              <a:spLocks noChangeArrowheads="1"/>
            </p:cNvSpPr>
            <p:nvPr/>
          </p:nvSpPr>
          <p:spPr bwMode="auto">
            <a:xfrm>
              <a:off x="2688" y="3648"/>
              <a:ext cx="432" cy="384"/>
            </a:xfrm>
            <a:prstGeom prst="rect">
              <a:avLst/>
            </a:prstGeom>
            <a:gradFill rotWithShape="1">
              <a:gsLst>
                <a:gs pos="0">
                  <a:schemeClr val="bg1"/>
                </a:gs>
                <a:gs pos="100000">
                  <a:srgbClr val="CC66FF"/>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t>1</a:t>
              </a:r>
              <a:endParaRPr lang="vi-VN" altLang="en-US" b="1"/>
            </a:p>
          </p:txBody>
        </p:sp>
        <p:sp>
          <p:nvSpPr>
            <p:cNvPr id="66575" name="Rectangle 37">
              <a:extLst>
                <a:ext uri="{FF2B5EF4-FFF2-40B4-BE49-F238E27FC236}">
                  <a16:creationId xmlns:a16="http://schemas.microsoft.com/office/drawing/2014/main" id="{26019D85-65BA-C644-AD54-E04A775AC4E9}"/>
                </a:ext>
              </a:extLst>
            </p:cNvPr>
            <p:cNvSpPr>
              <a:spLocks noChangeArrowheads="1"/>
            </p:cNvSpPr>
            <p:nvPr/>
          </p:nvSpPr>
          <p:spPr bwMode="auto">
            <a:xfrm>
              <a:off x="528"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76" name="Rectangle 38">
              <a:extLst>
                <a:ext uri="{FF2B5EF4-FFF2-40B4-BE49-F238E27FC236}">
                  <a16:creationId xmlns:a16="http://schemas.microsoft.com/office/drawing/2014/main" id="{FB8C6C20-6D9A-5141-8875-C7BC3BCAD71F}"/>
                </a:ext>
              </a:extLst>
            </p:cNvPr>
            <p:cNvSpPr>
              <a:spLocks noChangeArrowheads="1"/>
            </p:cNvSpPr>
            <p:nvPr/>
          </p:nvSpPr>
          <p:spPr bwMode="auto">
            <a:xfrm>
              <a:off x="960"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77" name="Rectangle 39">
              <a:extLst>
                <a:ext uri="{FF2B5EF4-FFF2-40B4-BE49-F238E27FC236}">
                  <a16:creationId xmlns:a16="http://schemas.microsoft.com/office/drawing/2014/main" id="{38CF85CF-01C4-B845-97D3-39306679E29D}"/>
                </a:ext>
              </a:extLst>
            </p:cNvPr>
            <p:cNvSpPr>
              <a:spLocks noChangeArrowheads="1"/>
            </p:cNvSpPr>
            <p:nvPr/>
          </p:nvSpPr>
          <p:spPr bwMode="auto">
            <a:xfrm>
              <a:off x="1392"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78" name="Rectangle 40">
              <a:extLst>
                <a:ext uri="{FF2B5EF4-FFF2-40B4-BE49-F238E27FC236}">
                  <a16:creationId xmlns:a16="http://schemas.microsoft.com/office/drawing/2014/main" id="{F99DAE92-A6B4-8D42-91C5-90FC3E12ED90}"/>
                </a:ext>
              </a:extLst>
            </p:cNvPr>
            <p:cNvSpPr>
              <a:spLocks noChangeArrowheads="1"/>
            </p:cNvSpPr>
            <p:nvPr/>
          </p:nvSpPr>
          <p:spPr bwMode="auto">
            <a:xfrm>
              <a:off x="1824"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79" name="Rectangle 41">
              <a:extLst>
                <a:ext uri="{FF2B5EF4-FFF2-40B4-BE49-F238E27FC236}">
                  <a16:creationId xmlns:a16="http://schemas.microsoft.com/office/drawing/2014/main" id="{92CAC248-EB9E-E440-A42A-86670E5C0F51}"/>
                </a:ext>
              </a:extLst>
            </p:cNvPr>
            <p:cNvSpPr>
              <a:spLocks noChangeArrowheads="1"/>
            </p:cNvSpPr>
            <p:nvPr/>
          </p:nvSpPr>
          <p:spPr bwMode="auto">
            <a:xfrm>
              <a:off x="2256"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80" name="Rectangle 42">
              <a:extLst>
                <a:ext uri="{FF2B5EF4-FFF2-40B4-BE49-F238E27FC236}">
                  <a16:creationId xmlns:a16="http://schemas.microsoft.com/office/drawing/2014/main" id="{D8A06E29-D8FE-C64B-A6B0-B6278FBB3311}"/>
                </a:ext>
              </a:extLst>
            </p:cNvPr>
            <p:cNvSpPr>
              <a:spLocks noChangeArrowheads="1"/>
            </p:cNvSpPr>
            <p:nvPr/>
          </p:nvSpPr>
          <p:spPr bwMode="auto">
            <a:xfrm>
              <a:off x="2688" y="3168"/>
              <a:ext cx="432" cy="384"/>
            </a:xfrm>
            <a:prstGeom prst="rect">
              <a:avLst/>
            </a:prstGeom>
            <a:gradFill rotWithShape="1">
              <a:gsLst>
                <a:gs pos="0">
                  <a:schemeClr val="bg1"/>
                </a:gs>
                <a:gs pos="100000">
                  <a:schemeClr val="hlink"/>
                </a:gs>
              </a:gsLst>
              <a:path path="shape">
                <a:fillToRect l="50000" t="50000" r="50000" b="50000"/>
              </a:path>
            </a:gra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FF0000"/>
                  </a:solidFill>
                </a:rPr>
                <a:t>1</a:t>
              </a:r>
              <a:endParaRPr lang="vi-VN" altLang="en-US" b="1">
                <a:solidFill>
                  <a:srgbClr val="FF0000"/>
                </a:solidFill>
              </a:endParaRPr>
            </a:p>
          </p:txBody>
        </p:sp>
        <p:sp>
          <p:nvSpPr>
            <p:cNvPr id="66581" name="AutoShape 46">
              <a:extLst>
                <a:ext uri="{FF2B5EF4-FFF2-40B4-BE49-F238E27FC236}">
                  <a16:creationId xmlns:a16="http://schemas.microsoft.com/office/drawing/2014/main" id="{10BAA7E8-0DC7-0844-8DD8-DD11ACF0A452}"/>
                </a:ext>
              </a:extLst>
            </p:cNvPr>
            <p:cNvSpPr>
              <a:spLocks/>
            </p:cNvSpPr>
            <p:nvPr/>
          </p:nvSpPr>
          <p:spPr bwMode="auto">
            <a:xfrm>
              <a:off x="288" y="3120"/>
              <a:ext cx="144" cy="960"/>
            </a:xfrm>
            <a:prstGeom prst="leftBrace">
              <a:avLst>
                <a:gd name="adj1" fmla="val 55556"/>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mc:AlternateContent xmlns:mc="http://schemas.openxmlformats.org/markup-compatibility/2006" xmlns:a14="http://schemas.microsoft.com/office/drawing/2010/main">
        <mc:Choice Requires="a14">
          <p:sp>
            <p:nvSpPr>
              <p:cNvPr id="51" name="Rectangle 2">
                <a:extLst>
                  <a:ext uri="{FF2B5EF4-FFF2-40B4-BE49-F238E27FC236}">
                    <a16:creationId xmlns:a16="http://schemas.microsoft.com/office/drawing/2014/main" id="{B0B526A2-8DE6-0448-ADDC-986C56D3DDBA}"/>
                  </a:ext>
                </a:extLst>
              </p:cNvPr>
              <p:cNvSpPr txBox="1">
                <a:spLocks noRot="1" noChangeArrowheads="1"/>
              </p:cNvSpPr>
              <p:nvPr/>
            </p:nvSpPr>
            <p:spPr>
              <a:xfrm>
                <a:off x="0" y="152400"/>
                <a:ext cx="9144000" cy="685800"/>
              </a:xfrm>
              <a:prstGeom prst="rect">
                <a:avLst/>
              </a:prstGeom>
            </p:spPr>
            <p:txBody>
              <a:bodyPr vert="horz" anchor="ctr">
                <a:normAutofit/>
              </a:bodyPr>
              <a:lstStyle>
                <a:lvl1pPr algn="ctr" rtl="0" eaLnBrk="1" latinLnBrk="0" hangingPunct="1">
                  <a:spcBef>
                    <a:spcPct val="0"/>
                  </a:spcBef>
                  <a:buNone/>
                  <a:defRPr kumimoji="0" sz="3600" b="1" kern="1200">
                    <a:solidFill>
                      <a:schemeClr val="tx2"/>
                    </a:solidFill>
                    <a:latin typeface="Times New Roman" pitchFamily="18" charset="0"/>
                    <a:ea typeface="+mj-ea"/>
                    <a:cs typeface="Times New Roman" pitchFamily="18" charset="0"/>
                  </a:defRPr>
                </a:lvl1pPr>
              </a:lstStyle>
              <a:p>
                <a:pPr>
                  <a:defRPr/>
                </a:pPr>
                <a:r>
                  <a:rPr lang="en-US" sz="3200" dirty="0">
                    <a:solidFill>
                      <a:srgbClr val="000000"/>
                    </a:solidFill>
                    <a:effectLst>
                      <a:outerShdw blurRad="38100" dist="38100" dir="2700000" algn="tl">
                        <a:srgbClr val="DDDDDD"/>
                      </a:outerShdw>
                    </a:effectLst>
                    <a:latin typeface="Arial" charset="0"/>
                    <a:cs typeface="+mj-cs"/>
                  </a:rPr>
                  <a:t>Ví </a:t>
                </a:r>
                <a:r>
                  <a:rPr lang="en-US" sz="3200" dirty="0" err="1">
                    <a:solidFill>
                      <a:srgbClr val="000000"/>
                    </a:solidFill>
                    <a:effectLst>
                      <a:outerShdw blurRad="38100" dist="38100" dir="2700000" algn="tl">
                        <a:srgbClr val="DDDDDD"/>
                      </a:outerShdw>
                    </a:effectLst>
                    <a:latin typeface="Arial" charset="0"/>
                    <a:cs typeface="+mj-cs"/>
                  </a:rPr>
                  <a:t>dụ</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các</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trường</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hợp</a:t>
                </a:r>
                <a:r>
                  <a:rPr lang="en-US" sz="3200" dirty="0">
                    <a:solidFill>
                      <a:srgbClr val="000000"/>
                    </a:solidFill>
                    <a:effectLst>
                      <a:outerShdw blurRad="38100" dist="38100" dir="2700000" algn="tl">
                        <a:srgbClr val="DDDDDD"/>
                      </a:outerShdw>
                    </a:effectLst>
                    <a:latin typeface="Arial" charset="0"/>
                    <a:cs typeface="+mj-cs"/>
                  </a:rPr>
                  <a:t> </a:t>
                </a:r>
                <a14:m>
                  <m:oMath xmlns:m="http://schemas.openxmlformats.org/officeDocument/2006/math">
                    <m:sSub>
                      <m:sSubPr>
                        <m:ctrlPr>
                          <a:rPr lang="en-US" sz="3200" i="1" smtClean="0">
                            <a:solidFill>
                              <a:srgbClr val="000000"/>
                            </a:solidFill>
                            <a:effectLst>
                              <a:outerShdw blurRad="38100" dist="38100" dir="2700000" algn="tl">
                                <a:srgbClr val="DDDDDD"/>
                              </a:outerShdw>
                            </a:effectLst>
                            <a:latin typeface="Cambria Math" panose="02040503050406030204" pitchFamily="18" charset="0"/>
                            <a:cs typeface="+mj-cs"/>
                          </a:rPr>
                        </m:ctrlPr>
                      </m:sSubPr>
                      <m:e>
                        <m:r>
                          <m:rPr>
                            <m:sty m:val="p"/>
                          </m:rPr>
                          <a:rPr lang="en-US" sz="3200" i="1">
                            <a:solidFill>
                              <a:srgbClr val="000000"/>
                            </a:solidFill>
                            <a:effectLst>
                              <a:outerShdw blurRad="38100" dist="38100" dir="2700000" algn="tl">
                                <a:srgbClr val="DDDDDD"/>
                              </a:outerShdw>
                            </a:effectLst>
                            <a:latin typeface="Cambria Math" panose="02040503050406030204" pitchFamily="18" charset="0"/>
                            <a:cs typeface="+mj-cs"/>
                          </a:rPr>
                          <m:t>V</m:t>
                        </m:r>
                      </m:e>
                      <m:sub>
                        <m:r>
                          <m:rPr>
                            <m:sty m:val="p"/>
                          </m:rPr>
                          <a:rPr lang="en-US" sz="3200" i="1">
                            <a:solidFill>
                              <a:srgbClr val="000000"/>
                            </a:solidFill>
                            <a:effectLst>
                              <a:outerShdw blurRad="38100" dist="38100" dir="2700000" algn="tl">
                                <a:srgbClr val="DDDDDD"/>
                              </a:outerShdw>
                            </a:effectLst>
                            <a:latin typeface="Cambria Math" panose="02040503050406030204" pitchFamily="18" charset="0"/>
                            <a:cs typeface="+mj-cs"/>
                          </a:rPr>
                          <m:t>c</m:t>
                        </m:r>
                      </m:sub>
                    </m:sSub>
                    <m:r>
                      <a:rPr lang="vi-VN" sz="3200" b="1" i="1" smtClean="0">
                        <a:solidFill>
                          <a:srgbClr val="000000"/>
                        </a:solidFill>
                        <a:effectLst>
                          <a:outerShdw blurRad="38100" dist="38100" dir="2700000" algn="tl">
                            <a:srgbClr val="DDDDDD"/>
                          </a:outerShdw>
                        </a:effectLst>
                        <a:latin typeface="Cambria Math" panose="02040503050406030204" pitchFamily="18" charset="0"/>
                        <a:cs typeface="+mj-cs"/>
                      </a:rPr>
                      <m:t> </m:t>
                    </m:r>
                  </m:oMath>
                </a14:m>
                <a:r>
                  <a:rPr lang="en-US" sz="3200" dirty="0" err="1">
                    <a:solidFill>
                      <a:srgbClr val="000000"/>
                    </a:solidFill>
                    <a:effectLst>
                      <a:outerShdw blurRad="38100" dist="38100" dir="2700000" algn="tl">
                        <a:srgbClr val="DDDDDD"/>
                      </a:outerShdw>
                    </a:effectLst>
                    <a:latin typeface="Arial" charset="0"/>
                    <a:cs typeface="+mj-cs"/>
                  </a:rPr>
                  <a:t>khác</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nhau</a:t>
                </a:r>
                <a:endParaRPr lang="en-US" sz="3200" dirty="0">
                  <a:solidFill>
                    <a:srgbClr val="000000"/>
                  </a:solidFill>
                  <a:effectLst>
                    <a:outerShdw blurRad="38100" dist="38100" dir="2700000" algn="tl">
                      <a:srgbClr val="DDDDDD"/>
                    </a:outerShdw>
                  </a:effectLst>
                  <a:latin typeface="Arial" charset="0"/>
                  <a:cs typeface="+mj-cs"/>
                </a:endParaRPr>
              </a:p>
            </p:txBody>
          </p:sp>
        </mc:Choice>
        <mc:Fallback xmlns="">
          <p:sp>
            <p:nvSpPr>
              <p:cNvPr id="51" name="Rectangle 2">
                <a:extLst>
                  <a:ext uri="{FF2B5EF4-FFF2-40B4-BE49-F238E27FC236}">
                    <a16:creationId xmlns:a16="http://schemas.microsoft.com/office/drawing/2014/main" id="{B0B526A2-8DE6-0448-ADDC-986C56D3DDBA}"/>
                  </a:ext>
                </a:extLst>
              </p:cNvPr>
              <p:cNvSpPr txBox="1">
                <a:spLocks noRot="1" noChangeAspect="1" noMove="1" noResize="1" noEditPoints="1" noAdjustHandles="1" noChangeArrowheads="1" noChangeShapeType="1" noTextEdit="1"/>
              </p:cNvSpPr>
              <p:nvPr/>
            </p:nvSpPr>
            <p:spPr>
              <a:xfrm>
                <a:off x="0" y="152400"/>
                <a:ext cx="9144000" cy="685800"/>
              </a:xfrm>
              <a:prstGeom prst="rect">
                <a:avLst/>
              </a:prstGeom>
              <a:blipFill>
                <a:blip r:embed="rId4"/>
                <a:stretch>
                  <a:fillRect t="-5455" b="-25455"/>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8" name="Text Box 17">
                <a:extLst>
                  <a:ext uri="{FF2B5EF4-FFF2-40B4-BE49-F238E27FC236}">
                    <a16:creationId xmlns:a16="http://schemas.microsoft.com/office/drawing/2014/main" id="{6561C9C9-ECDE-EA4E-A4C8-914B50051965}"/>
                  </a:ext>
                </a:extLst>
              </p:cNvPr>
              <p:cNvSpPr txBox="1">
                <a:spLocks noChangeArrowheads="1"/>
              </p:cNvSpPr>
              <p:nvPr/>
            </p:nvSpPr>
            <p:spPr bwMode="auto">
              <a:xfrm>
                <a:off x="465551" y="3657600"/>
                <a:ext cx="3505200"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vi-VN" altLang="en-US" b="1" i="1" smtClean="0">
                              <a:solidFill>
                                <a:srgbClr val="000066"/>
                              </a:solidFill>
                              <a:latin typeface="Cambria Math" panose="02040503050406030204" pitchFamily="18" charset="0"/>
                            </a:rPr>
                          </m:ctrlPr>
                        </m:sSubPr>
                        <m:e>
                          <m:r>
                            <m:rPr>
                              <m:sty m:val="p"/>
                            </m:rPr>
                            <a:rPr lang="vi-VN" altLang="en-US" b="1" i="1">
                              <a:solidFill>
                                <a:srgbClr val="000066"/>
                              </a:solidFill>
                              <a:latin typeface="Cambria Math" panose="02040503050406030204" pitchFamily="18" charset="0"/>
                            </a:rPr>
                            <m:t>V</m:t>
                          </m:r>
                        </m:e>
                        <m:sub>
                          <m:r>
                            <m:rPr>
                              <m:sty m:val="p"/>
                            </m:rPr>
                            <a:rPr lang="vi-VN" altLang="en-US" b="1" i="1">
                              <a:solidFill>
                                <a:srgbClr val="000066"/>
                              </a:solidFill>
                              <a:latin typeface="Cambria Math" panose="02040503050406030204" pitchFamily="18" charset="0"/>
                            </a:rPr>
                            <m:t>C</m:t>
                          </m:r>
                        </m:sub>
                      </m:sSub>
                      <m:r>
                        <a:rPr lang="vi-VN" altLang="en-US" b="1" i="1">
                          <a:solidFill>
                            <a:srgbClr val="000066"/>
                          </a:solidFill>
                          <a:latin typeface="Cambria Math" panose="02040503050406030204" pitchFamily="18" charset="0"/>
                          <a:ea typeface="Cambria Math" panose="02040503050406030204" pitchFamily="18" charset="0"/>
                        </a:rPr>
                        <m:t>≠</m:t>
                      </m:r>
                      <m:r>
                        <a:rPr lang="vi-VN" altLang="en-US" b="1" i="1" smtClean="0">
                          <a:solidFill>
                            <a:srgbClr val="000066"/>
                          </a:solidFill>
                          <a:latin typeface="Cambria Math" panose="02040503050406030204" pitchFamily="18" charset="0"/>
                        </a:rPr>
                        <m:t>𝟎</m:t>
                      </m:r>
                    </m:oMath>
                  </m:oMathPara>
                </a14:m>
                <a:endParaRPr lang="vi-VN" altLang="en-US" b="1" dirty="0">
                  <a:solidFill>
                    <a:srgbClr val="000066"/>
                  </a:solidFill>
                </a:endParaRPr>
              </a:p>
            </p:txBody>
          </p:sp>
        </mc:Choice>
        <mc:Fallback xmlns="">
          <p:sp>
            <p:nvSpPr>
              <p:cNvPr id="48" name="Text Box 17">
                <a:extLst>
                  <a:ext uri="{FF2B5EF4-FFF2-40B4-BE49-F238E27FC236}">
                    <a16:creationId xmlns:a16="http://schemas.microsoft.com/office/drawing/2014/main" id="{6561C9C9-ECDE-EA4E-A4C8-914B50051965}"/>
                  </a:ext>
                </a:extLst>
              </p:cNvPr>
              <p:cNvSpPr txBox="1">
                <a:spLocks noRot="1" noChangeAspect="1" noMove="1" noResize="1" noEditPoints="1" noAdjustHandles="1" noChangeArrowheads="1" noChangeShapeType="1" noTextEdit="1"/>
              </p:cNvSpPr>
              <p:nvPr/>
            </p:nvSpPr>
            <p:spPr bwMode="auto">
              <a:xfrm>
                <a:off x="465551" y="3657600"/>
                <a:ext cx="3505200" cy="457200"/>
              </a:xfrm>
              <a:prstGeom prst="rect">
                <a:avLst/>
              </a:prstGeom>
              <a:blipFill>
                <a:blip r:embed="rId5"/>
                <a:stretch>
                  <a:fillRect b="-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9" name="Text Box 17">
                <a:extLst>
                  <a:ext uri="{FF2B5EF4-FFF2-40B4-BE49-F238E27FC236}">
                    <a16:creationId xmlns:a16="http://schemas.microsoft.com/office/drawing/2014/main" id="{BE6DD680-C023-284F-B005-36D2EB448E83}"/>
                  </a:ext>
                </a:extLst>
              </p:cNvPr>
              <p:cNvSpPr txBox="1">
                <a:spLocks noChangeArrowheads="1"/>
              </p:cNvSpPr>
              <p:nvPr/>
            </p:nvSpPr>
            <p:spPr bwMode="auto">
              <a:xfrm>
                <a:off x="5170118" y="5443603"/>
                <a:ext cx="3505200"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vi-VN" altLang="en-US" b="1" i="1" smtClean="0">
                              <a:solidFill>
                                <a:srgbClr val="000066"/>
                              </a:solidFill>
                              <a:latin typeface="Cambria Math" panose="02040503050406030204" pitchFamily="18" charset="0"/>
                            </a:rPr>
                          </m:ctrlPr>
                        </m:sSubPr>
                        <m:e>
                          <m:r>
                            <m:rPr>
                              <m:sty m:val="p"/>
                            </m:rPr>
                            <a:rPr lang="vi-VN" altLang="en-US" b="1" i="1">
                              <a:solidFill>
                                <a:srgbClr val="000066"/>
                              </a:solidFill>
                              <a:latin typeface="Cambria Math" panose="02040503050406030204" pitchFamily="18" charset="0"/>
                            </a:rPr>
                            <m:t>V</m:t>
                          </m:r>
                        </m:e>
                        <m:sub>
                          <m:r>
                            <m:rPr>
                              <m:sty m:val="p"/>
                            </m:rPr>
                            <a:rPr lang="vi-VN" altLang="en-US" b="1" i="1">
                              <a:solidFill>
                                <a:srgbClr val="000066"/>
                              </a:solidFill>
                              <a:latin typeface="Cambria Math" panose="02040503050406030204" pitchFamily="18" charset="0"/>
                            </a:rPr>
                            <m:t>C</m:t>
                          </m:r>
                        </m:sub>
                      </m:sSub>
                      <m:r>
                        <a:rPr lang="vi-VN" altLang="en-US" b="1" i="1" smtClean="0">
                          <a:solidFill>
                            <a:srgbClr val="000066"/>
                          </a:solidFill>
                          <a:latin typeface="Cambria Math" panose="02040503050406030204" pitchFamily="18" charset="0"/>
                        </a:rPr>
                        <m:t> </m:t>
                      </m:r>
                      <m:r>
                        <a:rPr lang="vi-VN" altLang="en-US" b="1" i="1">
                          <a:solidFill>
                            <a:srgbClr val="000066"/>
                          </a:solidFill>
                          <a:latin typeface="Cambria Math" panose="02040503050406030204" pitchFamily="18" charset="0"/>
                        </a:rPr>
                        <m:t>đạ</m:t>
                      </m:r>
                      <m:r>
                        <m:rPr>
                          <m:sty m:val="p"/>
                        </m:rPr>
                        <a:rPr lang="vi-VN" altLang="en-US" b="1" i="1">
                          <a:solidFill>
                            <a:srgbClr val="000066"/>
                          </a:solidFill>
                          <a:latin typeface="Cambria Math" panose="02040503050406030204" pitchFamily="18" charset="0"/>
                        </a:rPr>
                        <m:t>t</m:t>
                      </m:r>
                      <m:r>
                        <a:rPr lang="vi-VN" altLang="en-US" b="1" i="1" smtClean="0">
                          <a:solidFill>
                            <a:srgbClr val="000066"/>
                          </a:solidFill>
                          <a:latin typeface="Cambria Math" panose="02040503050406030204" pitchFamily="18" charset="0"/>
                        </a:rPr>
                        <m:t> </m:t>
                      </m:r>
                      <m:r>
                        <m:rPr>
                          <m:sty m:val="p"/>
                        </m:rPr>
                        <a:rPr lang="vi-VN" altLang="en-US" b="1" i="1">
                          <a:solidFill>
                            <a:srgbClr val="000066"/>
                          </a:solidFill>
                          <a:latin typeface="Cambria Math" panose="02040503050406030204" pitchFamily="18" charset="0"/>
                        </a:rPr>
                        <m:t>c</m:t>
                      </m:r>
                      <m:r>
                        <a:rPr lang="vi-VN" altLang="en-US" b="1" i="1">
                          <a:solidFill>
                            <a:srgbClr val="000066"/>
                          </a:solidFill>
                          <a:latin typeface="Cambria Math" panose="02040503050406030204" pitchFamily="18" charset="0"/>
                        </a:rPr>
                        <m:t>ự</m:t>
                      </m:r>
                      <m:r>
                        <m:rPr>
                          <m:sty m:val="p"/>
                        </m:rPr>
                        <a:rPr lang="vi-VN" altLang="en-US" b="1" i="1">
                          <a:solidFill>
                            <a:srgbClr val="000066"/>
                          </a:solidFill>
                          <a:latin typeface="Cambria Math" panose="02040503050406030204" pitchFamily="18" charset="0"/>
                        </a:rPr>
                        <m:t>c</m:t>
                      </m:r>
                      <m:r>
                        <a:rPr lang="vi-VN" altLang="en-US" b="1" i="1" smtClean="0">
                          <a:solidFill>
                            <a:srgbClr val="000066"/>
                          </a:solidFill>
                          <a:latin typeface="Cambria Math" panose="02040503050406030204" pitchFamily="18" charset="0"/>
                        </a:rPr>
                        <m:t> </m:t>
                      </m:r>
                      <m:r>
                        <a:rPr lang="vi-VN" altLang="en-US" b="1" i="1">
                          <a:solidFill>
                            <a:srgbClr val="000066"/>
                          </a:solidFill>
                          <a:latin typeface="Cambria Math" panose="02040503050406030204" pitchFamily="18" charset="0"/>
                        </a:rPr>
                        <m:t>đạ</m:t>
                      </m:r>
                      <m:r>
                        <m:rPr>
                          <m:sty m:val="p"/>
                        </m:rPr>
                        <a:rPr lang="vi-VN" altLang="en-US" b="1" i="1">
                          <a:solidFill>
                            <a:srgbClr val="000066"/>
                          </a:solidFill>
                          <a:latin typeface="Cambria Math" panose="02040503050406030204" pitchFamily="18" charset="0"/>
                        </a:rPr>
                        <m:t>i</m:t>
                      </m:r>
                    </m:oMath>
                  </m:oMathPara>
                </a14:m>
                <a:endParaRPr lang="vi-VN" altLang="en-US" b="1" dirty="0">
                  <a:solidFill>
                    <a:srgbClr val="000066"/>
                  </a:solidFill>
                </a:endParaRPr>
              </a:p>
            </p:txBody>
          </p:sp>
        </mc:Choice>
        <mc:Fallback xmlns="">
          <p:sp>
            <p:nvSpPr>
              <p:cNvPr id="49" name="Text Box 17">
                <a:extLst>
                  <a:ext uri="{FF2B5EF4-FFF2-40B4-BE49-F238E27FC236}">
                    <a16:creationId xmlns:a16="http://schemas.microsoft.com/office/drawing/2014/main" id="{BE6DD680-C023-284F-B005-36D2EB448E83}"/>
                  </a:ext>
                </a:extLst>
              </p:cNvPr>
              <p:cNvSpPr txBox="1">
                <a:spLocks noRot="1" noChangeAspect="1" noMove="1" noResize="1" noEditPoints="1" noAdjustHandles="1" noChangeArrowheads="1" noChangeShapeType="1" noTextEdit="1"/>
              </p:cNvSpPr>
              <p:nvPr/>
            </p:nvSpPr>
            <p:spPr bwMode="auto">
              <a:xfrm>
                <a:off x="5170118" y="5443603"/>
                <a:ext cx="3505200" cy="457200"/>
              </a:xfrm>
              <a:prstGeom prst="rect">
                <a:avLst/>
              </a:prstGeom>
              <a:blipFill>
                <a:blip r:embed="rId6"/>
                <a:stretch>
                  <a:fillRect b="-216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VN">
                    <a:noFill/>
                  </a:rPr>
                  <a:t> </a:t>
                </a:r>
              </a:p>
            </p:txBody>
          </p:sp>
        </mc:Fallback>
      </mc:AlternateContent>
    </p:spTree>
    <p:extLst>
      <p:ext uri="{BB962C8B-B14F-4D97-AF65-F5344CB8AC3E}">
        <p14:creationId xmlns:p14="http://schemas.microsoft.com/office/powerpoint/2010/main" val="122915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00049"/>
                                        </p:tgtEl>
                                        <p:attrNameLst>
                                          <p:attrName>style.visibility</p:attrName>
                                        </p:attrNameLst>
                                      </p:cBhvr>
                                      <p:to>
                                        <p:strVal val="visible"/>
                                      </p:to>
                                    </p:set>
                                    <p:anim calcmode="lin" valueType="num">
                                      <p:cBhvr additive="base">
                                        <p:cTn id="12" dur="500" fill="hold"/>
                                        <p:tgtEl>
                                          <p:spTgt spid="300049"/>
                                        </p:tgtEl>
                                        <p:attrNameLst>
                                          <p:attrName>ppt_x</p:attrName>
                                        </p:attrNameLst>
                                      </p:cBhvr>
                                      <p:tavLst>
                                        <p:tav tm="0">
                                          <p:val>
                                            <p:strVal val="1+#ppt_w/2"/>
                                          </p:val>
                                        </p:tav>
                                        <p:tav tm="100000">
                                          <p:val>
                                            <p:strVal val="#ppt_x"/>
                                          </p:val>
                                        </p:tav>
                                      </p:tavLst>
                                    </p:anim>
                                    <p:anim calcmode="lin" valueType="num">
                                      <p:cBhvr additive="base">
                                        <p:cTn id="13" dur="500" fill="hold"/>
                                        <p:tgtEl>
                                          <p:spTgt spid="3000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1+#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1+#ppt_w/2"/>
                                          </p:val>
                                        </p:tav>
                                        <p:tav tm="100000">
                                          <p:val>
                                            <p:strVal val="#ppt_x"/>
                                          </p:val>
                                        </p:tav>
                                      </p:tavLst>
                                    </p:anim>
                                    <p:anim calcmode="lin" valueType="num">
                                      <p:cBhvr additive="base">
                                        <p:cTn id="35"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9"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a:xfrm>
            <a:off x="301625" y="0"/>
            <a:ext cx="8613775" cy="914400"/>
          </a:xfrm>
        </p:spPr>
        <p:txBody>
          <a:bodyPr rtlCol="0">
            <a:normAutofit/>
          </a:bodyPr>
          <a:lstStyle/>
          <a:p>
            <a:pPr eaLnBrk="1" fontAlgn="auto" hangingPunct="1">
              <a:spcAft>
                <a:spcPts val="0"/>
              </a:spcAft>
              <a:defRPr/>
            </a:pPr>
            <a:r>
              <a:rPr lang="vi-VN" sz="3400" dirty="0">
                <a:solidFill>
                  <a:schemeClr val="tx1"/>
                </a:solidFill>
                <a:latin typeface="Arial"/>
                <a:cs typeface="Arial"/>
              </a:rPr>
              <a:t>Hệ thống thông tin số điển hình</a:t>
            </a:r>
          </a:p>
        </p:txBody>
      </p:sp>
      <p:sp>
        <p:nvSpPr>
          <p:cNvPr id="66563" name="Text Box 4"/>
          <p:cNvSpPr txBox="1">
            <a:spLocks noChangeArrowheads="1"/>
          </p:cNvSpPr>
          <p:nvPr/>
        </p:nvSpPr>
        <p:spPr bwMode="auto">
          <a:xfrm>
            <a:off x="8382000" y="3048000"/>
            <a:ext cx="685800" cy="1676400"/>
          </a:xfrm>
          <a:prstGeom prst="rect">
            <a:avLst/>
          </a:prstGeom>
          <a:noFill/>
          <a:ln w="28575">
            <a:noFill/>
            <a:miter lim="800000"/>
            <a:headEnd/>
            <a:tailEnd/>
          </a:ln>
        </p:spPr>
        <p:txBody>
          <a:bodyPr lIns="36000" rIns="36000"/>
          <a:lstStyle/>
          <a:p>
            <a:pPr algn="ctr"/>
            <a:r>
              <a:rPr lang="vi-VN" sz="2000">
                <a:latin typeface="Times New Roman" pitchFamily="18" charset="0"/>
                <a:cs typeface="Times New Roman" pitchFamily="18" charset="0"/>
              </a:rPr>
              <a:t>Kênh</a:t>
            </a:r>
          </a:p>
          <a:p>
            <a:pPr algn="ctr"/>
            <a:endParaRPr lang="vi-VN" sz="2000">
              <a:latin typeface="Times New Roman" pitchFamily="18" charset="0"/>
              <a:cs typeface="Times New Roman" pitchFamily="18" charset="0"/>
            </a:endParaRPr>
          </a:p>
          <a:p>
            <a:pPr algn="ctr"/>
            <a:r>
              <a:rPr lang="vi-VN" sz="2000">
                <a:latin typeface="Times New Roman" pitchFamily="18" charset="0"/>
                <a:cs typeface="Times New Roman" pitchFamily="18" charset="0"/>
              </a:rPr>
              <a:t>thông</a:t>
            </a:r>
          </a:p>
          <a:p>
            <a:pPr algn="ctr"/>
            <a:endParaRPr lang="vi-VN" sz="2000">
              <a:latin typeface="Times New Roman" pitchFamily="18" charset="0"/>
              <a:cs typeface="Times New Roman" pitchFamily="18" charset="0"/>
            </a:endParaRPr>
          </a:p>
          <a:p>
            <a:pPr algn="ctr"/>
            <a:r>
              <a:rPr lang="vi-VN" sz="2000">
                <a:latin typeface="Times New Roman" pitchFamily="18" charset="0"/>
                <a:cs typeface="Times New Roman" pitchFamily="18" charset="0"/>
              </a:rPr>
              <a:t>tin</a:t>
            </a:r>
          </a:p>
        </p:txBody>
      </p:sp>
      <p:sp>
        <p:nvSpPr>
          <p:cNvPr id="66564" name="Line 35"/>
          <p:cNvSpPr>
            <a:spLocks noChangeShapeType="1"/>
          </p:cNvSpPr>
          <p:nvPr/>
        </p:nvSpPr>
        <p:spPr bwMode="auto">
          <a:xfrm>
            <a:off x="8229600" y="2895600"/>
            <a:ext cx="0" cy="1925638"/>
          </a:xfrm>
          <a:prstGeom prst="line">
            <a:avLst/>
          </a:prstGeom>
          <a:noFill/>
          <a:ln w="28575">
            <a:solidFill>
              <a:srgbClr val="FF0000"/>
            </a:solidFill>
            <a:round/>
            <a:headEnd/>
            <a:tailEnd/>
          </a:ln>
        </p:spPr>
        <p:txBody>
          <a:bodyPr lIns="36000" rIns="36000"/>
          <a:lstStyle/>
          <a:p>
            <a:endParaRPr lang="en-US">
              <a:latin typeface="Times New Roman" pitchFamily="18" charset="0"/>
              <a:cs typeface="Times New Roman" pitchFamily="18" charset="0"/>
            </a:endParaRPr>
          </a:p>
        </p:txBody>
      </p:sp>
      <p:sp>
        <p:nvSpPr>
          <p:cNvPr id="66565" name="AutoShape 46"/>
          <p:cNvSpPr>
            <a:spLocks noChangeArrowheads="1"/>
          </p:cNvSpPr>
          <p:nvPr/>
        </p:nvSpPr>
        <p:spPr bwMode="auto">
          <a:xfrm>
            <a:off x="8115300" y="3429000"/>
            <a:ext cx="228600" cy="838200"/>
          </a:xfrm>
          <a:prstGeom prst="downArrow">
            <a:avLst>
              <a:gd name="adj1" fmla="val 50000"/>
              <a:gd name="adj2" fmla="val 91667"/>
            </a:avLst>
          </a:prstGeom>
          <a:solidFill>
            <a:srgbClr val="FF0000"/>
          </a:solidFill>
          <a:ln w="28575">
            <a:solidFill>
              <a:srgbClr val="FF0000"/>
            </a:solidFill>
            <a:miter lim="800000"/>
            <a:headEnd/>
            <a:tailEnd/>
          </a:ln>
        </p:spPr>
        <p:txBody>
          <a:bodyPr wrap="none" anchor="ctr"/>
          <a:lstStyle/>
          <a:p>
            <a:endParaRPr lang="en-US">
              <a:latin typeface="Times New Roman" pitchFamily="18" charset="0"/>
              <a:cs typeface="Times New Roman" pitchFamily="18" charset="0"/>
            </a:endParaRPr>
          </a:p>
        </p:txBody>
      </p:sp>
      <p:grpSp>
        <p:nvGrpSpPr>
          <p:cNvPr id="2" name="Group 78"/>
          <p:cNvGrpSpPr>
            <a:grpSpLocks/>
          </p:cNvGrpSpPr>
          <p:nvPr/>
        </p:nvGrpSpPr>
        <p:grpSpPr bwMode="auto">
          <a:xfrm>
            <a:off x="152400" y="1814513"/>
            <a:ext cx="8293100" cy="1122363"/>
            <a:chOff x="96" y="1143"/>
            <a:chExt cx="5224" cy="707"/>
          </a:xfrm>
        </p:grpSpPr>
        <p:sp>
          <p:nvSpPr>
            <p:cNvPr id="66608" name="Line 5"/>
            <p:cNvSpPr>
              <a:spLocks noChangeShapeType="1"/>
            </p:cNvSpPr>
            <p:nvPr/>
          </p:nvSpPr>
          <p:spPr bwMode="auto">
            <a:xfrm>
              <a:off x="96" y="1527"/>
              <a:ext cx="372"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9" name="Text Box 6"/>
            <p:cNvSpPr txBox="1">
              <a:spLocks noChangeArrowheads="1"/>
            </p:cNvSpPr>
            <p:nvPr/>
          </p:nvSpPr>
          <p:spPr bwMode="auto">
            <a:xfrm>
              <a:off x="480" y="1247"/>
              <a:ext cx="448" cy="576"/>
            </a:xfrm>
            <a:prstGeom prst="rect">
              <a:avLst/>
            </a:prstGeom>
            <a:solidFill>
              <a:srgbClr val="CCFFCC"/>
            </a:solidFill>
            <a:ln w="28575">
              <a:solidFill>
                <a:srgbClr val="FF0000"/>
              </a:solidFill>
              <a:miter lim="800000"/>
              <a:headEnd/>
              <a:tailEnd/>
            </a:ln>
          </p:spPr>
          <p:txBody>
            <a:bodyPr lIns="36000" rIns="36000"/>
            <a:lstStyle/>
            <a:p>
              <a:pPr algn="ctr"/>
              <a:r>
                <a:rPr lang="vi-VN" sz="2300" dirty="0">
                  <a:latin typeface="Times New Roman" pitchFamily="18" charset="0"/>
                  <a:cs typeface="Times New Roman" pitchFamily="18" charset="0"/>
                </a:rPr>
                <a:t>Định dạng</a:t>
              </a:r>
            </a:p>
          </p:txBody>
        </p:sp>
        <p:sp>
          <p:nvSpPr>
            <p:cNvPr id="66610" name="Text Box 7"/>
            <p:cNvSpPr txBox="1">
              <a:spLocks noChangeArrowheads="1"/>
            </p:cNvSpPr>
            <p:nvPr/>
          </p:nvSpPr>
          <p:spPr bwMode="auto">
            <a:xfrm>
              <a:off x="1096" y="1143"/>
              <a:ext cx="53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Mã hóa nguồn</a:t>
              </a:r>
            </a:p>
          </p:txBody>
        </p:sp>
        <p:sp>
          <p:nvSpPr>
            <p:cNvPr id="66611" name="Text Box 8"/>
            <p:cNvSpPr txBox="1">
              <a:spLocks noChangeArrowheads="1"/>
            </p:cNvSpPr>
            <p:nvPr/>
          </p:nvSpPr>
          <p:spPr bwMode="auto">
            <a:xfrm>
              <a:off x="1814" y="1143"/>
              <a:ext cx="44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Mật mã hóa</a:t>
              </a:r>
            </a:p>
          </p:txBody>
        </p:sp>
        <p:sp>
          <p:nvSpPr>
            <p:cNvPr id="66612" name="Text Box 9"/>
            <p:cNvSpPr txBox="1">
              <a:spLocks noChangeArrowheads="1"/>
            </p:cNvSpPr>
            <p:nvPr/>
          </p:nvSpPr>
          <p:spPr bwMode="auto">
            <a:xfrm>
              <a:off x="2443" y="1143"/>
              <a:ext cx="44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Mã hóa kênh</a:t>
              </a:r>
            </a:p>
          </p:txBody>
        </p:sp>
        <p:sp>
          <p:nvSpPr>
            <p:cNvPr id="66613" name="Text Box 10"/>
            <p:cNvSpPr txBox="1">
              <a:spLocks noChangeArrowheads="1"/>
            </p:cNvSpPr>
            <p:nvPr/>
          </p:nvSpPr>
          <p:spPr bwMode="auto">
            <a:xfrm>
              <a:off x="3072" y="1248"/>
              <a:ext cx="539" cy="505"/>
            </a:xfrm>
            <a:prstGeom prst="rect">
              <a:avLst/>
            </a:prstGeom>
            <a:solidFill>
              <a:srgbClr val="FFFF00"/>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Ghép kênh</a:t>
              </a:r>
            </a:p>
          </p:txBody>
        </p:sp>
        <p:sp>
          <p:nvSpPr>
            <p:cNvPr id="66614" name="Text Box 11"/>
            <p:cNvSpPr txBox="1">
              <a:spLocks noChangeArrowheads="1"/>
            </p:cNvSpPr>
            <p:nvPr/>
          </p:nvSpPr>
          <p:spPr bwMode="auto">
            <a:xfrm>
              <a:off x="3792" y="1239"/>
              <a:ext cx="449" cy="505"/>
            </a:xfrm>
            <a:prstGeom prst="rect">
              <a:avLst/>
            </a:prstGeom>
            <a:noFill/>
            <a:ln w="28575">
              <a:solidFill>
                <a:srgbClr val="FF0000"/>
              </a:solidFill>
              <a:miter lim="800000"/>
              <a:headEnd/>
              <a:tailEnd/>
            </a:ln>
          </p:spPr>
          <p:txBody>
            <a:bodyPr lIns="36000" rIns="36000"/>
            <a:lstStyle/>
            <a:p>
              <a:pPr algn="ctr"/>
              <a:r>
                <a:rPr lang="vi-VN" sz="2400" dirty="0">
                  <a:latin typeface="Times New Roman" pitchFamily="18" charset="0"/>
                  <a:cs typeface="Times New Roman" pitchFamily="18" charset="0"/>
                </a:rPr>
                <a:t>Điều chế</a:t>
              </a:r>
            </a:p>
          </p:txBody>
        </p:sp>
        <p:sp>
          <p:nvSpPr>
            <p:cNvPr id="66615" name="Text Box 12"/>
            <p:cNvSpPr txBox="1">
              <a:spLocks noChangeArrowheads="1"/>
            </p:cNvSpPr>
            <p:nvPr/>
          </p:nvSpPr>
          <p:spPr bwMode="auto">
            <a:xfrm>
              <a:off x="4416" y="1143"/>
              <a:ext cx="449" cy="707"/>
            </a:xfrm>
            <a:prstGeom prst="rect">
              <a:avLst/>
            </a:prstGeom>
            <a:solidFill>
              <a:srgbClr val="FFFF00"/>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Đa truy cập</a:t>
              </a:r>
            </a:p>
          </p:txBody>
        </p:sp>
        <p:sp>
          <p:nvSpPr>
            <p:cNvPr id="66616" name="Line 13"/>
            <p:cNvSpPr>
              <a:spLocks noChangeShapeType="1"/>
            </p:cNvSpPr>
            <p:nvPr/>
          </p:nvSpPr>
          <p:spPr bwMode="auto">
            <a:xfrm>
              <a:off x="916" y="1547"/>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17" name="Line 14"/>
            <p:cNvSpPr>
              <a:spLocks noChangeShapeType="1"/>
            </p:cNvSpPr>
            <p:nvPr/>
          </p:nvSpPr>
          <p:spPr bwMode="auto">
            <a:xfrm>
              <a:off x="1635" y="1547"/>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18" name="Line 15"/>
            <p:cNvSpPr>
              <a:spLocks noChangeShapeType="1"/>
            </p:cNvSpPr>
            <p:nvPr/>
          </p:nvSpPr>
          <p:spPr bwMode="auto">
            <a:xfrm>
              <a:off x="2263" y="1547"/>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19" name="Line 16"/>
            <p:cNvSpPr>
              <a:spLocks noChangeShapeType="1"/>
            </p:cNvSpPr>
            <p:nvPr/>
          </p:nvSpPr>
          <p:spPr bwMode="auto">
            <a:xfrm>
              <a:off x="2892" y="1345"/>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0" name="Line 17"/>
            <p:cNvSpPr>
              <a:spLocks noChangeShapeType="1"/>
            </p:cNvSpPr>
            <p:nvPr/>
          </p:nvSpPr>
          <p:spPr bwMode="auto">
            <a:xfrm>
              <a:off x="3610" y="1507"/>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1" name="Line 18"/>
            <p:cNvSpPr>
              <a:spLocks noChangeShapeType="1"/>
            </p:cNvSpPr>
            <p:nvPr/>
          </p:nvSpPr>
          <p:spPr bwMode="auto">
            <a:xfrm>
              <a:off x="4238" y="1507"/>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2" name="Line 19"/>
            <p:cNvSpPr>
              <a:spLocks noChangeShapeType="1"/>
            </p:cNvSpPr>
            <p:nvPr/>
          </p:nvSpPr>
          <p:spPr bwMode="auto">
            <a:xfrm>
              <a:off x="4856" y="1519"/>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3" name="Line 20"/>
            <p:cNvSpPr>
              <a:spLocks noChangeShapeType="1"/>
            </p:cNvSpPr>
            <p:nvPr/>
          </p:nvSpPr>
          <p:spPr bwMode="auto">
            <a:xfrm>
              <a:off x="2976" y="1511"/>
              <a:ext cx="9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4" name="Line 21"/>
            <p:cNvSpPr>
              <a:spLocks noChangeShapeType="1"/>
            </p:cNvSpPr>
            <p:nvPr/>
          </p:nvSpPr>
          <p:spPr bwMode="auto">
            <a:xfrm>
              <a:off x="2976" y="1671"/>
              <a:ext cx="9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28" name="Text Box 57"/>
            <p:cNvSpPr txBox="1">
              <a:spLocks noChangeArrowheads="1"/>
            </p:cNvSpPr>
            <p:nvPr/>
          </p:nvSpPr>
          <p:spPr bwMode="auto">
            <a:xfrm>
              <a:off x="5032" y="1199"/>
              <a:ext cx="288" cy="624"/>
            </a:xfrm>
            <a:prstGeom prst="rect">
              <a:avLst/>
            </a:prstGeom>
            <a:noFill/>
            <a:ln w="28575">
              <a:solidFill>
                <a:srgbClr val="FF0000"/>
              </a:solidFill>
              <a:miter lim="800000"/>
              <a:headEnd/>
              <a:tailEnd/>
            </a:ln>
          </p:spPr>
          <p:txBody>
            <a:bodyPr lIns="36000" rIns="36000"/>
            <a:lstStyle/>
            <a:p>
              <a:pPr algn="ctr"/>
              <a:r>
                <a:rPr lang="vi-VN" sz="2000" dirty="0">
                  <a:latin typeface="Times New Roman" pitchFamily="18" charset="0"/>
                  <a:cs typeface="Times New Roman" pitchFamily="18" charset="0"/>
                </a:rPr>
                <a:t>X</a:t>
              </a:r>
            </a:p>
            <a:p>
              <a:pPr algn="ctr"/>
              <a:r>
                <a:rPr lang="vi-VN" sz="2000" dirty="0">
                  <a:latin typeface="Times New Roman" pitchFamily="18" charset="0"/>
                  <a:cs typeface="Times New Roman" pitchFamily="18" charset="0"/>
                </a:rPr>
                <a:t>M</a:t>
              </a:r>
            </a:p>
            <a:p>
              <a:pPr algn="ctr"/>
              <a:r>
                <a:rPr lang="vi-VN" sz="2000" dirty="0">
                  <a:latin typeface="Times New Roman" pitchFamily="18" charset="0"/>
                  <a:cs typeface="Times New Roman" pitchFamily="18" charset="0"/>
                </a:rPr>
                <a:t>T</a:t>
              </a:r>
            </a:p>
          </p:txBody>
        </p:sp>
      </p:grpSp>
      <p:grpSp>
        <p:nvGrpSpPr>
          <p:cNvPr id="3" name="Group 79"/>
          <p:cNvGrpSpPr>
            <a:grpSpLocks/>
          </p:cNvGrpSpPr>
          <p:nvPr/>
        </p:nvGrpSpPr>
        <p:grpSpPr bwMode="auto">
          <a:xfrm>
            <a:off x="146050" y="4733927"/>
            <a:ext cx="8312150" cy="1122363"/>
            <a:chOff x="92" y="2982"/>
            <a:chExt cx="5236" cy="707"/>
          </a:xfrm>
        </p:grpSpPr>
        <p:sp>
          <p:nvSpPr>
            <p:cNvPr id="66587" name="Text Box 23"/>
            <p:cNvSpPr txBox="1">
              <a:spLocks noChangeArrowheads="1"/>
            </p:cNvSpPr>
            <p:nvPr/>
          </p:nvSpPr>
          <p:spPr bwMode="auto">
            <a:xfrm>
              <a:off x="472" y="3065"/>
              <a:ext cx="448" cy="576"/>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Định dạng</a:t>
              </a:r>
            </a:p>
          </p:txBody>
        </p:sp>
        <p:sp>
          <p:nvSpPr>
            <p:cNvPr id="66588" name="Text Box 24"/>
            <p:cNvSpPr txBox="1">
              <a:spLocks noChangeArrowheads="1"/>
            </p:cNvSpPr>
            <p:nvPr/>
          </p:nvSpPr>
          <p:spPr bwMode="auto">
            <a:xfrm>
              <a:off x="1096" y="2982"/>
              <a:ext cx="53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Giải mã nguồn</a:t>
              </a:r>
            </a:p>
          </p:txBody>
        </p:sp>
        <p:sp>
          <p:nvSpPr>
            <p:cNvPr id="66589" name="Text Box 25"/>
            <p:cNvSpPr txBox="1">
              <a:spLocks noChangeArrowheads="1"/>
            </p:cNvSpPr>
            <p:nvPr/>
          </p:nvSpPr>
          <p:spPr bwMode="auto">
            <a:xfrm>
              <a:off x="1814" y="2982"/>
              <a:ext cx="44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Giảimật mã</a:t>
              </a:r>
            </a:p>
          </p:txBody>
        </p:sp>
        <p:sp>
          <p:nvSpPr>
            <p:cNvPr id="66590" name="Text Box 26"/>
            <p:cNvSpPr txBox="1">
              <a:spLocks noChangeArrowheads="1"/>
            </p:cNvSpPr>
            <p:nvPr/>
          </p:nvSpPr>
          <p:spPr bwMode="auto">
            <a:xfrm>
              <a:off x="2443" y="2982"/>
              <a:ext cx="449" cy="707"/>
            </a:xfrm>
            <a:prstGeom prst="rect">
              <a:avLst/>
            </a:prstGeom>
            <a:solidFill>
              <a:srgbClr val="CCFFCC"/>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Giảimã kênh</a:t>
              </a:r>
            </a:p>
          </p:txBody>
        </p:sp>
        <p:sp>
          <p:nvSpPr>
            <p:cNvPr id="66591" name="Text Box 27"/>
            <p:cNvSpPr txBox="1">
              <a:spLocks noChangeArrowheads="1"/>
            </p:cNvSpPr>
            <p:nvPr/>
          </p:nvSpPr>
          <p:spPr bwMode="auto">
            <a:xfrm>
              <a:off x="3071" y="3083"/>
              <a:ext cx="539" cy="505"/>
            </a:xfrm>
            <a:prstGeom prst="rect">
              <a:avLst/>
            </a:prstGeom>
            <a:solidFill>
              <a:srgbClr val="FFFF00"/>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Tách kênh</a:t>
              </a:r>
            </a:p>
          </p:txBody>
        </p:sp>
        <p:sp>
          <p:nvSpPr>
            <p:cNvPr id="66592" name="Text Box 28"/>
            <p:cNvSpPr txBox="1">
              <a:spLocks noChangeArrowheads="1"/>
            </p:cNvSpPr>
            <p:nvPr/>
          </p:nvSpPr>
          <p:spPr bwMode="auto">
            <a:xfrm>
              <a:off x="3789" y="2982"/>
              <a:ext cx="449" cy="707"/>
            </a:xfrm>
            <a:prstGeom prst="rect">
              <a:avLst/>
            </a:prstGeom>
            <a:noFill/>
            <a:ln w="28575">
              <a:solidFill>
                <a:srgbClr val="FF0000"/>
              </a:solidFill>
              <a:miter lim="800000"/>
              <a:headEnd/>
              <a:tailEnd/>
            </a:ln>
          </p:spPr>
          <p:txBody>
            <a:bodyPr lIns="36000" rIns="36000"/>
            <a:lstStyle/>
            <a:p>
              <a:pPr algn="ctr"/>
              <a:r>
                <a:rPr lang="vi-VN" sz="2400">
                  <a:latin typeface="Times New Roman" pitchFamily="18" charset="0"/>
                  <a:cs typeface="Times New Roman" pitchFamily="18" charset="0"/>
                </a:rPr>
                <a:t>Giải điều chế</a:t>
              </a:r>
            </a:p>
          </p:txBody>
        </p:sp>
        <p:sp>
          <p:nvSpPr>
            <p:cNvPr id="66593" name="Text Box 29"/>
            <p:cNvSpPr txBox="1">
              <a:spLocks noChangeArrowheads="1"/>
            </p:cNvSpPr>
            <p:nvPr/>
          </p:nvSpPr>
          <p:spPr bwMode="auto">
            <a:xfrm>
              <a:off x="4427" y="2982"/>
              <a:ext cx="449" cy="707"/>
            </a:xfrm>
            <a:prstGeom prst="rect">
              <a:avLst/>
            </a:prstGeom>
            <a:solidFill>
              <a:srgbClr val="FFFF00"/>
            </a:solidFill>
            <a:ln w="28575">
              <a:solidFill>
                <a:srgbClr val="FF0000"/>
              </a:solidFill>
              <a:miter lim="800000"/>
              <a:headEnd/>
              <a:tailEnd/>
            </a:ln>
          </p:spPr>
          <p:txBody>
            <a:bodyPr lIns="36000" rIns="36000"/>
            <a:lstStyle>
              <a:defPPr>
                <a:defRPr lang="en-US"/>
              </a:defPPr>
              <a:lvl1pPr algn="ctr">
                <a:defRPr sz="2300">
                  <a:latin typeface="Times New Roman" pitchFamily="18" charset="0"/>
                  <a:cs typeface="Times New Roman" pitchFamily="18" charset="0"/>
                </a:defRPr>
              </a:lvl1pPr>
            </a:lstStyle>
            <a:p>
              <a:r>
                <a:rPr lang="vi-VN" dirty="0"/>
                <a:t>Giải truy cập</a:t>
              </a:r>
            </a:p>
          </p:txBody>
        </p:sp>
        <p:sp>
          <p:nvSpPr>
            <p:cNvPr id="66594" name="Line 30"/>
            <p:cNvSpPr>
              <a:spLocks noChangeShapeType="1"/>
            </p:cNvSpPr>
            <p:nvPr/>
          </p:nvSpPr>
          <p:spPr bwMode="auto">
            <a:xfrm rot="10800000">
              <a:off x="4880" y="3353"/>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595" name="Line 31"/>
            <p:cNvSpPr>
              <a:spLocks noChangeShapeType="1"/>
            </p:cNvSpPr>
            <p:nvPr/>
          </p:nvSpPr>
          <p:spPr bwMode="auto">
            <a:xfrm flipH="1">
              <a:off x="2976" y="3353"/>
              <a:ext cx="9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596" name="Line 32"/>
            <p:cNvSpPr>
              <a:spLocks noChangeShapeType="1"/>
            </p:cNvSpPr>
            <p:nvPr/>
          </p:nvSpPr>
          <p:spPr bwMode="auto">
            <a:xfrm rot="10800000">
              <a:off x="4238" y="3346"/>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597" name="Line 33"/>
            <p:cNvSpPr>
              <a:spLocks noChangeShapeType="1"/>
            </p:cNvSpPr>
            <p:nvPr/>
          </p:nvSpPr>
          <p:spPr bwMode="auto">
            <a:xfrm rot="10800000">
              <a:off x="1632" y="3353"/>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598" name="Line 34"/>
            <p:cNvSpPr>
              <a:spLocks noChangeShapeType="1"/>
            </p:cNvSpPr>
            <p:nvPr/>
          </p:nvSpPr>
          <p:spPr bwMode="auto">
            <a:xfrm rot="10800000">
              <a:off x="2256" y="3353"/>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599" name="Line 36"/>
            <p:cNvSpPr>
              <a:spLocks noChangeShapeType="1"/>
            </p:cNvSpPr>
            <p:nvPr/>
          </p:nvSpPr>
          <p:spPr bwMode="auto">
            <a:xfrm rot="10800000">
              <a:off x="2892" y="3184"/>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0" name="Line 38"/>
            <p:cNvSpPr>
              <a:spLocks noChangeShapeType="1"/>
            </p:cNvSpPr>
            <p:nvPr/>
          </p:nvSpPr>
          <p:spPr bwMode="auto">
            <a:xfrm flipH="1">
              <a:off x="2976" y="3497"/>
              <a:ext cx="9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1" name="Line 39"/>
            <p:cNvSpPr>
              <a:spLocks noChangeShapeType="1"/>
            </p:cNvSpPr>
            <p:nvPr/>
          </p:nvSpPr>
          <p:spPr bwMode="auto">
            <a:xfrm rot="10800000">
              <a:off x="912" y="3353"/>
              <a:ext cx="180"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2" name="Line 40"/>
            <p:cNvSpPr>
              <a:spLocks noChangeShapeType="1"/>
            </p:cNvSpPr>
            <p:nvPr/>
          </p:nvSpPr>
          <p:spPr bwMode="auto">
            <a:xfrm rot="10800000">
              <a:off x="92" y="3353"/>
              <a:ext cx="372"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3" name="Line 41"/>
            <p:cNvSpPr>
              <a:spLocks noChangeShapeType="1"/>
            </p:cNvSpPr>
            <p:nvPr/>
          </p:nvSpPr>
          <p:spPr bwMode="auto">
            <a:xfrm rot="10800000">
              <a:off x="3610" y="3346"/>
              <a:ext cx="179" cy="0"/>
            </a:xfrm>
            <a:prstGeom prst="line">
              <a:avLst/>
            </a:prstGeom>
            <a:noFill/>
            <a:ln w="28575">
              <a:solidFill>
                <a:srgbClr val="FF0000"/>
              </a:solidFill>
              <a:round/>
              <a:headEnd/>
              <a:tailEnd type="stealth" w="lg" len="lg"/>
            </a:ln>
          </p:spPr>
          <p:txBody>
            <a:bodyPr lIns="36000" rIns="36000"/>
            <a:lstStyle/>
            <a:p>
              <a:endParaRPr lang="en-US">
                <a:latin typeface="Times New Roman" pitchFamily="18" charset="0"/>
                <a:cs typeface="Times New Roman" pitchFamily="18" charset="0"/>
              </a:endParaRPr>
            </a:p>
          </p:txBody>
        </p:sp>
        <p:sp>
          <p:nvSpPr>
            <p:cNvPr id="66607" name="Text Box 58"/>
            <p:cNvSpPr txBox="1">
              <a:spLocks noChangeArrowheads="1"/>
            </p:cNvSpPr>
            <p:nvPr/>
          </p:nvSpPr>
          <p:spPr bwMode="auto">
            <a:xfrm>
              <a:off x="5040" y="3033"/>
              <a:ext cx="288" cy="624"/>
            </a:xfrm>
            <a:prstGeom prst="rect">
              <a:avLst/>
            </a:prstGeom>
            <a:noFill/>
            <a:ln w="28575">
              <a:solidFill>
                <a:srgbClr val="FF0000"/>
              </a:solidFill>
              <a:miter lim="800000"/>
              <a:headEnd/>
              <a:tailEnd/>
            </a:ln>
          </p:spPr>
          <p:txBody>
            <a:bodyPr lIns="36000" rIns="36000"/>
            <a:lstStyle/>
            <a:p>
              <a:pPr algn="ctr"/>
              <a:r>
                <a:rPr lang="vi-VN" sz="2000">
                  <a:latin typeface="Times New Roman" pitchFamily="18" charset="0"/>
                  <a:cs typeface="Times New Roman" pitchFamily="18" charset="0"/>
                </a:rPr>
                <a:t>R</a:t>
              </a:r>
            </a:p>
            <a:p>
              <a:pPr algn="ctr"/>
              <a:r>
                <a:rPr lang="vi-VN" sz="2000">
                  <a:latin typeface="Times New Roman" pitchFamily="18" charset="0"/>
                  <a:cs typeface="Times New Roman" pitchFamily="18" charset="0"/>
                </a:rPr>
                <a:t>C</a:t>
              </a:r>
            </a:p>
            <a:p>
              <a:pPr algn="ctr"/>
              <a:r>
                <a:rPr lang="vi-VN" sz="2000">
                  <a:latin typeface="Times New Roman" pitchFamily="18" charset="0"/>
                  <a:cs typeface="Times New Roman" pitchFamily="18" charset="0"/>
                </a:rPr>
                <a:t>V</a:t>
              </a:r>
            </a:p>
          </p:txBody>
        </p:sp>
      </p:grpSp>
      <p:sp>
        <p:nvSpPr>
          <p:cNvPr id="66568" name="Text Box 59"/>
          <p:cNvSpPr txBox="1">
            <a:spLocks noChangeArrowheads="1"/>
          </p:cNvSpPr>
          <p:nvPr/>
        </p:nvSpPr>
        <p:spPr bwMode="auto">
          <a:xfrm>
            <a:off x="3810000" y="3389313"/>
            <a:ext cx="855663" cy="801687"/>
          </a:xfrm>
          <a:prstGeom prst="rect">
            <a:avLst/>
          </a:prstGeom>
          <a:noFill/>
          <a:ln w="28575">
            <a:solidFill>
              <a:srgbClr val="FF0000"/>
            </a:solidFill>
            <a:miter lim="800000"/>
            <a:headEnd/>
            <a:tailEnd/>
          </a:ln>
        </p:spPr>
        <p:txBody>
          <a:bodyPr lIns="36000" rIns="36000"/>
          <a:lstStyle/>
          <a:p>
            <a:pPr algn="ctr"/>
            <a:r>
              <a:rPr lang="vi-VN" sz="2400">
                <a:latin typeface="Times New Roman" pitchFamily="18" charset="0"/>
                <a:cs typeface="Times New Roman" pitchFamily="18" charset="0"/>
              </a:rPr>
              <a:t>Đồng bộ</a:t>
            </a:r>
          </a:p>
        </p:txBody>
      </p:sp>
      <p:grpSp>
        <p:nvGrpSpPr>
          <p:cNvPr id="4" name="Group 68"/>
          <p:cNvGrpSpPr>
            <a:grpSpLocks/>
          </p:cNvGrpSpPr>
          <p:nvPr/>
        </p:nvGrpSpPr>
        <p:grpSpPr bwMode="auto">
          <a:xfrm>
            <a:off x="1219200" y="2819400"/>
            <a:ext cx="6934200" cy="533400"/>
            <a:chOff x="768" y="1776"/>
            <a:chExt cx="4368" cy="336"/>
          </a:xfrm>
        </p:grpSpPr>
        <p:sp>
          <p:nvSpPr>
            <p:cNvPr id="66579" name="Line 60"/>
            <p:cNvSpPr>
              <a:spLocks noChangeShapeType="1"/>
            </p:cNvSpPr>
            <p:nvPr/>
          </p:nvSpPr>
          <p:spPr bwMode="auto">
            <a:xfrm flipH="1" flipV="1">
              <a:off x="768" y="1872"/>
              <a:ext cx="1584" cy="24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0" name="Line 61"/>
            <p:cNvSpPr>
              <a:spLocks noChangeShapeType="1"/>
            </p:cNvSpPr>
            <p:nvPr/>
          </p:nvSpPr>
          <p:spPr bwMode="auto">
            <a:xfrm flipH="1" flipV="1">
              <a:off x="1392" y="1872"/>
              <a:ext cx="1056"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1" name="Line 62"/>
            <p:cNvSpPr>
              <a:spLocks noChangeShapeType="1"/>
            </p:cNvSpPr>
            <p:nvPr/>
          </p:nvSpPr>
          <p:spPr bwMode="auto">
            <a:xfrm flipH="1" flipV="1">
              <a:off x="2064" y="1872"/>
              <a:ext cx="48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2" name="Line 63"/>
            <p:cNvSpPr>
              <a:spLocks noChangeShapeType="1"/>
            </p:cNvSpPr>
            <p:nvPr/>
          </p:nvSpPr>
          <p:spPr bwMode="auto">
            <a:xfrm flipV="1">
              <a:off x="2640" y="1872"/>
              <a:ext cx="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3" name="Line 64"/>
            <p:cNvSpPr>
              <a:spLocks noChangeShapeType="1"/>
            </p:cNvSpPr>
            <p:nvPr/>
          </p:nvSpPr>
          <p:spPr bwMode="auto">
            <a:xfrm flipV="1">
              <a:off x="2688" y="1776"/>
              <a:ext cx="624" cy="28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4" name="Line 65"/>
            <p:cNvSpPr>
              <a:spLocks noChangeShapeType="1"/>
            </p:cNvSpPr>
            <p:nvPr/>
          </p:nvSpPr>
          <p:spPr bwMode="auto">
            <a:xfrm flipV="1">
              <a:off x="2784" y="1776"/>
              <a:ext cx="1248" cy="28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5" name="Line 66"/>
            <p:cNvSpPr>
              <a:spLocks noChangeShapeType="1"/>
            </p:cNvSpPr>
            <p:nvPr/>
          </p:nvSpPr>
          <p:spPr bwMode="auto">
            <a:xfrm flipV="1">
              <a:off x="2928" y="1872"/>
              <a:ext cx="168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86" name="Line 67"/>
            <p:cNvSpPr>
              <a:spLocks noChangeShapeType="1"/>
            </p:cNvSpPr>
            <p:nvPr/>
          </p:nvSpPr>
          <p:spPr bwMode="auto">
            <a:xfrm flipV="1">
              <a:off x="3024" y="1920"/>
              <a:ext cx="2112"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5" name="Group 69"/>
          <p:cNvGrpSpPr>
            <a:grpSpLocks/>
          </p:cNvGrpSpPr>
          <p:nvPr/>
        </p:nvGrpSpPr>
        <p:grpSpPr bwMode="auto">
          <a:xfrm flipV="1">
            <a:off x="1143000" y="4267200"/>
            <a:ext cx="6934200" cy="533400"/>
            <a:chOff x="768" y="1776"/>
            <a:chExt cx="4368" cy="336"/>
          </a:xfrm>
        </p:grpSpPr>
        <p:sp>
          <p:nvSpPr>
            <p:cNvPr id="66571" name="Line 70"/>
            <p:cNvSpPr>
              <a:spLocks noChangeShapeType="1"/>
            </p:cNvSpPr>
            <p:nvPr/>
          </p:nvSpPr>
          <p:spPr bwMode="auto">
            <a:xfrm flipH="1" flipV="1">
              <a:off x="768" y="1872"/>
              <a:ext cx="1584" cy="24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2" name="Line 71"/>
            <p:cNvSpPr>
              <a:spLocks noChangeShapeType="1"/>
            </p:cNvSpPr>
            <p:nvPr/>
          </p:nvSpPr>
          <p:spPr bwMode="auto">
            <a:xfrm flipH="1" flipV="1">
              <a:off x="1392" y="1872"/>
              <a:ext cx="1056"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3" name="Line 72"/>
            <p:cNvSpPr>
              <a:spLocks noChangeShapeType="1"/>
            </p:cNvSpPr>
            <p:nvPr/>
          </p:nvSpPr>
          <p:spPr bwMode="auto">
            <a:xfrm flipH="1" flipV="1">
              <a:off x="2064" y="1872"/>
              <a:ext cx="48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4" name="Line 73"/>
            <p:cNvSpPr>
              <a:spLocks noChangeShapeType="1"/>
            </p:cNvSpPr>
            <p:nvPr/>
          </p:nvSpPr>
          <p:spPr bwMode="auto">
            <a:xfrm flipV="1">
              <a:off x="2640" y="1872"/>
              <a:ext cx="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5" name="Line 74"/>
            <p:cNvSpPr>
              <a:spLocks noChangeShapeType="1"/>
            </p:cNvSpPr>
            <p:nvPr/>
          </p:nvSpPr>
          <p:spPr bwMode="auto">
            <a:xfrm flipV="1">
              <a:off x="2688" y="1776"/>
              <a:ext cx="624" cy="28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6" name="Line 75"/>
            <p:cNvSpPr>
              <a:spLocks noChangeShapeType="1"/>
            </p:cNvSpPr>
            <p:nvPr/>
          </p:nvSpPr>
          <p:spPr bwMode="auto">
            <a:xfrm flipV="1">
              <a:off x="2784" y="1872"/>
              <a:ext cx="1248"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7" name="Line 76"/>
            <p:cNvSpPr>
              <a:spLocks noChangeShapeType="1"/>
            </p:cNvSpPr>
            <p:nvPr/>
          </p:nvSpPr>
          <p:spPr bwMode="auto">
            <a:xfrm flipV="1">
              <a:off x="2928" y="1872"/>
              <a:ext cx="1680"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66578" name="Line 77"/>
            <p:cNvSpPr>
              <a:spLocks noChangeShapeType="1"/>
            </p:cNvSpPr>
            <p:nvPr/>
          </p:nvSpPr>
          <p:spPr bwMode="auto">
            <a:xfrm flipV="1">
              <a:off x="3024" y="1920"/>
              <a:ext cx="2112" cy="192"/>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
        <p:nvSpPr>
          <p:cNvPr id="70" name="Slide Number Placeholder 3"/>
          <p:cNvSpPr>
            <a:spLocks noGrp="1"/>
          </p:cNvSpPr>
          <p:nvPr>
            <p:ph type="sldNum" sz="quarter" idx="12"/>
          </p:nvPr>
        </p:nvSpPr>
        <p:spPr>
          <a:xfrm>
            <a:off x="0" y="914400"/>
            <a:ext cx="533400" cy="244476"/>
          </a:xfrm>
        </p:spPr>
        <p:txBody>
          <a:bodyPr/>
          <a:lstStyle/>
          <a:p>
            <a:fld id="{CDD95983-6AA3-4F6B-98EA-7953A4D4C3D1}" type="slidenum">
              <a:rPr lang="en-US" smtClean="0"/>
              <a:pPr/>
              <a:t>2</a:t>
            </a:fld>
            <a:endParaRPr lang="en-US" dirty="0"/>
          </a:p>
        </p:txBody>
      </p:sp>
    </p:spTree>
    <p:extLst>
      <p:ext uri="{BB962C8B-B14F-4D97-AF65-F5344CB8AC3E}">
        <p14:creationId xmlns:p14="http://schemas.microsoft.com/office/powerpoint/2010/main" val="212822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10">
            <a:extLst>
              <a:ext uri="{FF2B5EF4-FFF2-40B4-BE49-F238E27FC236}">
                <a16:creationId xmlns:a16="http://schemas.microsoft.com/office/drawing/2014/main" id="{1A889A68-A8CB-0541-81F4-3A5651E8AFA0}"/>
              </a:ext>
            </a:extLst>
          </p:cNvPr>
          <p:cNvSpPr>
            <a:spLocks noChangeArrowheads="1"/>
          </p:cNvSpPr>
          <p:nvPr/>
        </p:nvSpPr>
        <p:spPr bwMode="auto">
          <a:xfrm>
            <a:off x="3505200" y="13716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15" name="Rectangle 3">
            <a:extLst>
              <a:ext uri="{FF2B5EF4-FFF2-40B4-BE49-F238E27FC236}">
                <a16:creationId xmlns:a16="http://schemas.microsoft.com/office/drawing/2014/main" id="{0D7EE26A-99E7-F143-9DC3-57FACB684E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19" name="Rectangle 7">
            <a:extLst>
              <a:ext uri="{FF2B5EF4-FFF2-40B4-BE49-F238E27FC236}">
                <a16:creationId xmlns:a16="http://schemas.microsoft.com/office/drawing/2014/main" id="{ED94F0F8-A8B9-6445-8918-7FA289FC56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2" name="Rectangle 10">
            <a:extLst>
              <a:ext uri="{FF2B5EF4-FFF2-40B4-BE49-F238E27FC236}">
                <a16:creationId xmlns:a16="http://schemas.microsoft.com/office/drawing/2014/main" id="{4317DC87-EABA-C54D-AE9B-09669B95DF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3" name="Rectangle 11">
            <a:extLst>
              <a:ext uri="{FF2B5EF4-FFF2-40B4-BE49-F238E27FC236}">
                <a16:creationId xmlns:a16="http://schemas.microsoft.com/office/drawing/2014/main" id="{546442F6-C9C1-0D49-907A-64EEE6FB3C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5" name="Rectangle 13">
            <a:extLst>
              <a:ext uri="{FF2B5EF4-FFF2-40B4-BE49-F238E27FC236}">
                <a16:creationId xmlns:a16="http://schemas.microsoft.com/office/drawing/2014/main" id="{0997CCEA-063D-F342-9943-4061082981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28" name="Rectangle 16">
            <a:extLst>
              <a:ext uri="{FF2B5EF4-FFF2-40B4-BE49-F238E27FC236}">
                <a16:creationId xmlns:a16="http://schemas.microsoft.com/office/drawing/2014/main" id="{DF782764-6FA9-0149-9738-14A9068867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31" name="Rectangle 19">
            <a:extLst>
              <a:ext uri="{FF2B5EF4-FFF2-40B4-BE49-F238E27FC236}">
                <a16:creationId xmlns:a16="http://schemas.microsoft.com/office/drawing/2014/main" id="{3FE3A1C9-EED1-D944-8A7B-2212FC5F72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mc:AlternateContent xmlns:mc="http://schemas.openxmlformats.org/markup-compatibility/2006" xmlns:a14="http://schemas.microsoft.com/office/drawing/2010/main">
        <mc:Choice Requires="a14">
          <p:sp>
            <p:nvSpPr>
              <p:cNvPr id="296984" name="Rectangle 24">
                <a:extLst>
                  <a:ext uri="{FF2B5EF4-FFF2-40B4-BE49-F238E27FC236}">
                    <a16:creationId xmlns:a16="http://schemas.microsoft.com/office/drawing/2014/main" id="{24661449-C0F8-294C-AE80-D2C57F4F4F27}"/>
                  </a:ext>
                </a:extLst>
              </p:cNvPr>
              <p:cNvSpPr>
                <a:spLocks noChangeArrowheads="1"/>
              </p:cNvSpPr>
              <p:nvPr/>
            </p:nvSpPr>
            <p:spPr bwMode="auto">
              <a:xfrm>
                <a:off x="114300" y="1295400"/>
                <a:ext cx="8915400" cy="21378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a:lnSpc>
                    <a:spcPct val="150000"/>
                  </a:lnSpc>
                  <a:spcBef>
                    <a:spcPts val="600"/>
                  </a:spcBef>
                  <a:buClr>
                    <a:srgbClr val="2909AF"/>
                  </a:buClr>
                  <a:buSzPct val="60000"/>
                  <a:buFont typeface="Wingdings" pitchFamily="2" charset="2"/>
                  <a:buChar char="q"/>
                </a:pPr>
                <a:r>
                  <a:rPr lang="en-US" altLang="en-US" sz="2200" dirty="0">
                    <a:solidFill>
                      <a:srgbClr val="000066"/>
                    </a:solidFill>
                  </a:rPr>
                  <a:t>Theo </a:t>
                </a:r>
                <a:r>
                  <a:rPr lang="en-US" altLang="en-US" sz="2200" dirty="0" err="1">
                    <a:solidFill>
                      <a:srgbClr val="000066"/>
                    </a:solidFill>
                  </a:rPr>
                  <a:t>nhịp</a:t>
                </a:r>
                <a:r>
                  <a:rPr lang="en-US" altLang="en-US" sz="2200" dirty="0">
                    <a:solidFill>
                      <a:srgbClr val="000066"/>
                    </a:solidFill>
                  </a:rPr>
                  <a:t> </a:t>
                </a:r>
                <a:r>
                  <a:rPr lang="en-US" altLang="en-US" sz="2200" dirty="0" err="1">
                    <a:solidFill>
                      <a:srgbClr val="000066"/>
                    </a:solidFill>
                  </a:rPr>
                  <a:t>Clk</a:t>
                </a:r>
                <a:r>
                  <a:rPr lang="en-US" altLang="en-US" sz="2200" dirty="0">
                    <a:solidFill>
                      <a:srgbClr val="000066"/>
                    </a:solidFill>
                  </a:rPr>
                  <a:t>, </a:t>
                </a:r>
                <a:r>
                  <a:rPr lang="en-US" altLang="en-US" sz="2200" dirty="0" err="1">
                    <a:solidFill>
                      <a:srgbClr val="000066"/>
                    </a:solidFill>
                  </a:rPr>
                  <a:t>các</a:t>
                </a:r>
                <a:r>
                  <a:rPr lang="en-US" altLang="en-US" sz="2200" dirty="0">
                    <a:solidFill>
                      <a:srgbClr val="000066"/>
                    </a:solidFill>
                  </a:rPr>
                  <a:t> bit TDM </a:t>
                </a:r>
                <a:r>
                  <a:rPr lang="en-US" altLang="en-US" sz="2200" dirty="0" err="1">
                    <a:solidFill>
                      <a:srgbClr val="000066"/>
                    </a:solidFill>
                  </a:rPr>
                  <a:t>lần</a:t>
                </a:r>
                <a:r>
                  <a:rPr lang="en-US" altLang="en-US" sz="2200" dirty="0">
                    <a:solidFill>
                      <a:srgbClr val="000066"/>
                    </a:solidFill>
                  </a:rPr>
                  <a:t> </a:t>
                </a:r>
                <a:r>
                  <a:rPr lang="en-US" altLang="en-US" sz="2200" dirty="0" err="1">
                    <a:solidFill>
                      <a:srgbClr val="000066"/>
                    </a:solidFill>
                  </a:rPr>
                  <a:t>lượt</a:t>
                </a:r>
                <a:r>
                  <a:rPr lang="en-US" altLang="en-US" sz="2200" dirty="0">
                    <a:solidFill>
                      <a:srgbClr val="000066"/>
                    </a:solidFill>
                  </a:rPr>
                  <a:t> </a:t>
                </a:r>
                <a:r>
                  <a:rPr lang="en-US" altLang="en-US" sz="2200" dirty="0" err="1">
                    <a:solidFill>
                      <a:srgbClr val="000066"/>
                    </a:solidFill>
                  </a:rPr>
                  <a:t>được</a:t>
                </a:r>
                <a:r>
                  <a:rPr lang="en-US" altLang="en-US" sz="2200" dirty="0">
                    <a:solidFill>
                      <a:srgbClr val="000066"/>
                    </a:solidFill>
                  </a:rPr>
                  <a:t> </a:t>
                </a:r>
                <a:r>
                  <a:rPr lang="en-US" altLang="en-US" sz="2200" dirty="0" err="1">
                    <a:solidFill>
                      <a:srgbClr val="000066"/>
                    </a:solidFill>
                  </a:rPr>
                  <a:t>dịch</a:t>
                </a:r>
                <a:r>
                  <a:rPr lang="en-US" altLang="en-US" sz="2200" dirty="0">
                    <a:solidFill>
                      <a:srgbClr val="000066"/>
                    </a:solidFill>
                  </a:rPr>
                  <a:t> </a:t>
                </a:r>
                <a:r>
                  <a:rPr lang="en-US" altLang="en-US" sz="2200" dirty="0" err="1">
                    <a:solidFill>
                      <a:srgbClr val="000066"/>
                    </a:solidFill>
                  </a:rPr>
                  <a:t>vào</a:t>
                </a:r>
                <a:r>
                  <a:rPr lang="en-US" altLang="en-US" sz="2200" dirty="0">
                    <a:solidFill>
                      <a:srgbClr val="000066"/>
                    </a:solidFill>
                  </a:rPr>
                  <a:t> </a:t>
                </a:r>
                <a:r>
                  <a:rPr lang="en-US" altLang="en-US" sz="2200" dirty="0" err="1">
                    <a:solidFill>
                      <a:srgbClr val="000066"/>
                    </a:solidFill>
                  </a:rPr>
                  <a:t>thanh</a:t>
                </a:r>
                <a:r>
                  <a:rPr lang="en-US" altLang="en-US" sz="2200" dirty="0">
                    <a:solidFill>
                      <a:srgbClr val="000066"/>
                    </a:solidFill>
                  </a:rPr>
                  <a:t> </a:t>
                </a:r>
                <a:r>
                  <a:rPr lang="en-US" altLang="en-US" sz="2200" dirty="0" err="1">
                    <a:solidFill>
                      <a:srgbClr val="000066"/>
                    </a:solidFill>
                  </a:rPr>
                  <a:t>ghi</a:t>
                </a:r>
                <a:r>
                  <a:rPr lang="en-US" altLang="en-US" sz="2200" dirty="0">
                    <a:solidFill>
                      <a:srgbClr val="000066"/>
                    </a:solidFill>
                  </a:rPr>
                  <a:t> k </a:t>
                </a:r>
                <a:r>
                  <a:rPr lang="en-US" altLang="en-US" sz="2200" dirty="0" err="1">
                    <a:solidFill>
                      <a:srgbClr val="000066"/>
                    </a:solidFill>
                  </a:rPr>
                  <a:t>ô</a:t>
                </a:r>
                <a:r>
                  <a:rPr lang="en-US" altLang="en-US" sz="2200" dirty="0">
                    <a:solidFill>
                      <a:srgbClr val="000066"/>
                    </a:solidFill>
                  </a:rPr>
                  <a:t>.</a:t>
                </a:r>
              </a:p>
              <a:p>
                <a:pPr marL="342900" indent="-342900" eaLnBrk="1" hangingPunct="1">
                  <a:lnSpc>
                    <a:spcPct val="150000"/>
                  </a:lnSpc>
                  <a:spcBef>
                    <a:spcPts val="600"/>
                  </a:spcBef>
                  <a:buClr>
                    <a:srgbClr val="2909AF"/>
                  </a:buClr>
                  <a:buSzPct val="60000"/>
                  <a:buFont typeface="Wingdings" pitchFamily="2" charset="2"/>
                  <a:buChar char="q"/>
                </a:pPr>
                <a:r>
                  <a:rPr lang="en-US" altLang="en-US" sz="2200" dirty="0">
                    <a:solidFill>
                      <a:srgbClr val="000066"/>
                    </a:solidFill>
                  </a:rPr>
                  <a:t>Khi </a:t>
                </a:r>
                <a:r>
                  <a:rPr lang="en-US" altLang="en-US" sz="2200" dirty="0" err="1">
                    <a:solidFill>
                      <a:srgbClr val="000066"/>
                    </a:solidFill>
                  </a:rPr>
                  <a:t>tất</a:t>
                </a:r>
                <a:r>
                  <a:rPr lang="en-US" altLang="en-US" sz="2200" dirty="0">
                    <a:solidFill>
                      <a:srgbClr val="000066"/>
                    </a:solidFill>
                  </a:rPr>
                  <a:t> </a:t>
                </a:r>
                <a:r>
                  <a:rPr lang="en-US" altLang="en-US" sz="2200" dirty="0" err="1">
                    <a:solidFill>
                      <a:srgbClr val="000066"/>
                    </a:solidFill>
                  </a:rPr>
                  <a:t>cả</a:t>
                </a:r>
                <a:r>
                  <a:rPr lang="en-US" altLang="en-US" sz="2200" dirty="0">
                    <a:solidFill>
                      <a:srgbClr val="000066"/>
                    </a:solidFill>
                  </a:rPr>
                  <a:t> k bit </a:t>
                </a:r>
                <a:r>
                  <a:rPr lang="en-US" altLang="en-US" sz="2200" dirty="0" err="1">
                    <a:solidFill>
                      <a:srgbClr val="000066"/>
                    </a:solidFill>
                  </a:rPr>
                  <a:t>của</a:t>
                </a:r>
                <a:r>
                  <a:rPr lang="en-US" altLang="en-US" sz="2200" dirty="0">
                    <a:solidFill>
                      <a:srgbClr val="000066"/>
                    </a:solidFill>
                  </a:rPr>
                  <a:t> </a:t>
                </a:r>
                <a:r>
                  <a:rPr lang="en-US" altLang="en-US" sz="2200" dirty="0" err="1">
                    <a:solidFill>
                      <a:srgbClr val="000066"/>
                    </a:solidFill>
                  </a:rPr>
                  <a:t>từ</a:t>
                </a:r>
                <a:r>
                  <a:rPr lang="en-US" altLang="en-US" sz="2200" dirty="0">
                    <a:solidFill>
                      <a:srgbClr val="000066"/>
                    </a:solidFill>
                  </a:rPr>
                  <a:t> </a:t>
                </a:r>
                <a:r>
                  <a:rPr lang="en-US" altLang="en-US" sz="2200" dirty="0" err="1">
                    <a:solidFill>
                      <a:srgbClr val="000066"/>
                    </a:solidFill>
                  </a:rPr>
                  <a:t>mã</a:t>
                </a:r>
                <a:r>
                  <a:rPr lang="en-US" altLang="en-US" sz="2200" dirty="0">
                    <a:solidFill>
                      <a:srgbClr val="000066"/>
                    </a:solidFill>
                  </a:rPr>
                  <a:t> </a:t>
                </a:r>
                <a:r>
                  <a:rPr lang="en-US" altLang="en-US" sz="2200" dirty="0" err="1">
                    <a:solidFill>
                      <a:srgbClr val="000066"/>
                    </a:solidFill>
                  </a:rPr>
                  <a:t>đồng</a:t>
                </a:r>
                <a:r>
                  <a:rPr lang="en-US" altLang="en-US" sz="2200" dirty="0">
                    <a:solidFill>
                      <a:srgbClr val="000066"/>
                    </a:solidFill>
                  </a:rPr>
                  <a:t> </a:t>
                </a:r>
                <a:r>
                  <a:rPr lang="en-US" altLang="en-US" sz="2200" dirty="0" err="1">
                    <a:solidFill>
                      <a:srgbClr val="000066"/>
                    </a:solidFill>
                  </a:rPr>
                  <a:t>bộ</a:t>
                </a:r>
                <a:r>
                  <a:rPr lang="en-US" altLang="en-US" sz="2200" dirty="0">
                    <a:solidFill>
                      <a:srgbClr val="000066"/>
                    </a:solidFill>
                  </a:rPr>
                  <a:t> </a:t>
                </a:r>
                <a:r>
                  <a:rPr lang="en-US" altLang="en-US" sz="2200" dirty="0" err="1">
                    <a:solidFill>
                      <a:srgbClr val="000066"/>
                    </a:solidFill>
                  </a:rPr>
                  <a:t>khung</a:t>
                </a:r>
                <a:r>
                  <a:rPr lang="en-US" altLang="en-US" sz="2200" dirty="0">
                    <a:solidFill>
                      <a:srgbClr val="000066"/>
                    </a:solidFill>
                  </a:rPr>
                  <a:t> </a:t>
                </a:r>
                <a:r>
                  <a:rPr lang="en-US" altLang="en-US" sz="2200" dirty="0" err="1">
                    <a:solidFill>
                      <a:srgbClr val="000066"/>
                    </a:solidFill>
                  </a:rPr>
                  <a:t>đi</a:t>
                </a:r>
                <a:r>
                  <a:rPr lang="en-US" altLang="en-US" sz="2200" dirty="0">
                    <a:solidFill>
                      <a:srgbClr val="000066"/>
                    </a:solidFill>
                  </a:rPr>
                  <a:t> </a:t>
                </a:r>
                <a:r>
                  <a:rPr lang="en-US" altLang="en-US" sz="2200" dirty="0" err="1">
                    <a:solidFill>
                      <a:srgbClr val="000066"/>
                    </a:solidFill>
                  </a:rPr>
                  <a:t>vào</a:t>
                </a:r>
                <a:r>
                  <a:rPr lang="en-US" altLang="en-US" sz="2200" dirty="0">
                    <a:solidFill>
                      <a:srgbClr val="000066"/>
                    </a:solidFill>
                  </a:rPr>
                  <a:t> </a:t>
                </a:r>
                <a:r>
                  <a:rPr lang="en-US" altLang="en-US" sz="2200" dirty="0" err="1">
                    <a:solidFill>
                      <a:srgbClr val="000066"/>
                    </a:solidFill>
                  </a:rPr>
                  <a:t>thanh</a:t>
                </a:r>
                <a:r>
                  <a:rPr lang="en-US" altLang="en-US" sz="2200" dirty="0">
                    <a:solidFill>
                      <a:srgbClr val="000066"/>
                    </a:solidFill>
                  </a:rPr>
                  <a:t> </a:t>
                </a:r>
                <a:r>
                  <a:rPr lang="en-US" altLang="en-US" sz="2200" dirty="0" err="1">
                    <a:solidFill>
                      <a:srgbClr val="000066"/>
                    </a:solidFill>
                  </a:rPr>
                  <a:t>ghi</a:t>
                </a:r>
                <a:r>
                  <a:rPr lang="en-US" altLang="en-US" sz="2200" dirty="0">
                    <a:solidFill>
                      <a:srgbClr val="000066"/>
                    </a:solidFill>
                  </a:rPr>
                  <a:t> </a:t>
                </a:r>
                <a:r>
                  <a:rPr lang="en-US" altLang="en-US" sz="2200" dirty="0" err="1">
                    <a:solidFill>
                      <a:srgbClr val="000066"/>
                    </a:solidFill>
                  </a:rPr>
                  <a:t>thì</a:t>
                </a:r>
                <a:r>
                  <a:rPr lang="en-US" altLang="en-US" sz="2200" dirty="0">
                    <a:solidFill>
                      <a:srgbClr val="000066"/>
                    </a:solidFill>
                  </a:rPr>
                  <a:t> </a:t>
                </a:r>
                <a:r>
                  <a:rPr lang="en-US" altLang="en-US" sz="2200" dirty="0" err="1">
                    <a:solidFill>
                      <a:srgbClr val="000066"/>
                    </a:solidFill>
                  </a:rPr>
                  <a:t>giá</a:t>
                </a:r>
                <a:r>
                  <a:rPr lang="en-US" altLang="en-US" sz="2200" dirty="0">
                    <a:solidFill>
                      <a:srgbClr val="000066"/>
                    </a:solidFill>
                  </a:rPr>
                  <a:t> </a:t>
                </a:r>
                <a:r>
                  <a:rPr lang="en-US" altLang="en-US" sz="2200" dirty="0" err="1">
                    <a:solidFill>
                      <a:srgbClr val="000066"/>
                    </a:solidFill>
                  </a:rPr>
                  <a:t>trị</a:t>
                </a:r>
                <a:r>
                  <a:rPr lang="en-US" altLang="en-US" sz="2200" dirty="0">
                    <a:solidFill>
                      <a:srgbClr val="000066"/>
                    </a:solidFill>
                  </a:rPr>
                  <a:t> </a:t>
                </a:r>
                <a14:m>
                  <m:oMath xmlns:m="http://schemas.openxmlformats.org/officeDocument/2006/math">
                    <m:sSub>
                      <m:sSubPr>
                        <m:ctrlPr>
                          <a:rPr lang="en-US" altLang="en-US" sz="2200" i="1" smtClean="0">
                            <a:solidFill>
                              <a:srgbClr val="000066"/>
                            </a:solidFill>
                            <a:latin typeface="Cambria Math" panose="02040503050406030204" pitchFamily="18" charset="0"/>
                          </a:rPr>
                        </m:ctrlPr>
                      </m:sSubPr>
                      <m:e>
                        <m:r>
                          <m:rPr>
                            <m:sty m:val="p"/>
                          </m:rPr>
                          <a:rPr lang="en-US" altLang="en-US" sz="2200" i="1">
                            <a:solidFill>
                              <a:srgbClr val="000066"/>
                            </a:solidFill>
                            <a:latin typeface="Cambria Math" panose="02040503050406030204" pitchFamily="18" charset="0"/>
                          </a:rPr>
                          <m:t>V</m:t>
                        </m:r>
                      </m:e>
                      <m:sub>
                        <m:r>
                          <m:rPr>
                            <m:sty m:val="p"/>
                          </m:rPr>
                          <a:rPr lang="en-US" altLang="en-US" sz="2200" i="1">
                            <a:solidFill>
                              <a:srgbClr val="000066"/>
                            </a:solidFill>
                            <a:latin typeface="Cambria Math" panose="02040503050406030204" pitchFamily="18" charset="0"/>
                          </a:rPr>
                          <m:t>C</m:t>
                        </m:r>
                      </m:sub>
                    </m:sSub>
                    <m:r>
                      <a:rPr lang="vi-VN" altLang="en-US" sz="2200" b="0" i="0" smtClean="0">
                        <a:solidFill>
                          <a:srgbClr val="000066"/>
                        </a:solidFill>
                        <a:latin typeface="Cambria Math" panose="02040503050406030204" pitchFamily="18" charset="0"/>
                      </a:rPr>
                      <m:t> </m:t>
                    </m:r>
                  </m:oMath>
                </a14:m>
                <a:r>
                  <a:rPr lang="en-US" altLang="en-US" sz="2200" dirty="0" err="1">
                    <a:solidFill>
                      <a:srgbClr val="000066"/>
                    </a:solidFill>
                  </a:rPr>
                  <a:t>lớn</a:t>
                </a:r>
                <a:r>
                  <a:rPr lang="en-US" altLang="en-US" sz="2200" dirty="0">
                    <a:solidFill>
                      <a:srgbClr val="000066"/>
                    </a:solidFill>
                  </a:rPr>
                  <a:t> </a:t>
                </a:r>
                <a:r>
                  <a:rPr lang="en-US" altLang="en-US" sz="2200" dirty="0" err="1">
                    <a:solidFill>
                      <a:srgbClr val="000066"/>
                    </a:solidFill>
                  </a:rPr>
                  <a:t>nhất</a:t>
                </a:r>
                <a:r>
                  <a:rPr lang="en-US" altLang="en-US" sz="2200" dirty="0">
                    <a:solidFill>
                      <a:srgbClr val="000066"/>
                    </a:solidFill>
                  </a:rPr>
                  <a:t> </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đầu</a:t>
                </a:r>
                <a:r>
                  <a:rPr lang="en-US" altLang="en-US" sz="2200" dirty="0">
                    <a:solidFill>
                      <a:srgbClr val="000066"/>
                    </a:solidFill>
                    <a:sym typeface="Wingdings" pitchFamily="2" charset="2"/>
                  </a:rPr>
                  <a:t> ra </a:t>
                </a:r>
                <a:r>
                  <a:rPr lang="en-US" altLang="en-US" sz="2200" dirty="0" err="1">
                    <a:solidFill>
                      <a:srgbClr val="000066"/>
                    </a:solidFill>
                    <a:sym typeface="Wingdings" pitchFamily="2" charset="2"/>
                  </a:rPr>
                  <a:t>bộ</a:t>
                </a:r>
                <a:r>
                  <a:rPr lang="en-US" altLang="en-US" sz="2200" dirty="0">
                    <a:solidFill>
                      <a:srgbClr val="000066"/>
                    </a:solidFill>
                    <a:sym typeface="Wingdings" pitchFamily="2" charset="2"/>
                  </a:rPr>
                  <a:t> so </a:t>
                </a:r>
                <a:r>
                  <a:rPr lang="en-US" altLang="en-US" sz="2200" dirty="0" err="1">
                    <a:solidFill>
                      <a:srgbClr val="000066"/>
                    </a:solidFill>
                    <a:sym typeface="Wingdings" pitchFamily="2" charset="2"/>
                  </a:rPr>
                  <a:t>sánh</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ở</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mức</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cao</a:t>
                </a:r>
                <a:r>
                  <a:rPr lang="en-US" altLang="en-US" sz="2200" dirty="0">
                    <a:solidFill>
                      <a:srgbClr val="000066"/>
                    </a:solidFill>
                    <a:sym typeface="Wingdings" pitchFamily="2" charset="2"/>
                  </a:rPr>
                  <a:t>  </a:t>
                </a:r>
                <a:r>
                  <a:rPr lang="en-US" altLang="en-US" sz="2200" dirty="0" err="1">
                    <a:solidFill>
                      <a:srgbClr val="000066"/>
                    </a:solidFill>
                  </a:rPr>
                  <a:t>tín</a:t>
                </a:r>
                <a:r>
                  <a:rPr lang="en-US" altLang="en-US" sz="2200" dirty="0">
                    <a:solidFill>
                      <a:srgbClr val="000066"/>
                    </a:solidFill>
                  </a:rPr>
                  <a:t> </a:t>
                </a:r>
                <a:r>
                  <a:rPr lang="en-US" altLang="en-US" sz="2200" dirty="0" err="1">
                    <a:solidFill>
                      <a:srgbClr val="000066"/>
                    </a:solidFill>
                  </a:rPr>
                  <a:t>hiệu</a:t>
                </a:r>
                <a:r>
                  <a:rPr lang="en-US" altLang="en-US" sz="2200" dirty="0">
                    <a:solidFill>
                      <a:srgbClr val="000066"/>
                    </a:solidFill>
                  </a:rPr>
                  <a:t> </a:t>
                </a:r>
                <a:r>
                  <a:rPr lang="en-US" altLang="en-US" sz="2200" dirty="0" err="1">
                    <a:solidFill>
                      <a:srgbClr val="000066"/>
                    </a:solidFill>
                  </a:rPr>
                  <a:t>đồng</a:t>
                </a:r>
                <a:r>
                  <a:rPr lang="en-US" altLang="en-US" sz="2200" dirty="0">
                    <a:solidFill>
                      <a:srgbClr val="000066"/>
                    </a:solidFill>
                  </a:rPr>
                  <a:t> </a:t>
                </a:r>
                <a:r>
                  <a:rPr lang="en-US" altLang="en-US" sz="2200" dirty="0" err="1">
                    <a:solidFill>
                      <a:srgbClr val="000066"/>
                    </a:solidFill>
                  </a:rPr>
                  <a:t>bộ</a:t>
                </a:r>
                <a:r>
                  <a:rPr lang="en-US" altLang="en-US" sz="2200" dirty="0">
                    <a:solidFill>
                      <a:srgbClr val="000066"/>
                    </a:solidFill>
                  </a:rPr>
                  <a:t> </a:t>
                </a:r>
                <a:r>
                  <a:rPr lang="en-US" altLang="en-US" sz="2200" dirty="0" err="1">
                    <a:solidFill>
                      <a:srgbClr val="000066"/>
                    </a:solidFill>
                  </a:rPr>
                  <a:t>khung</a:t>
                </a:r>
                <a:r>
                  <a:rPr lang="en-US" altLang="en-US" sz="2200" dirty="0">
                    <a:solidFill>
                      <a:srgbClr val="000066"/>
                    </a:solidFill>
                  </a:rPr>
                  <a:t> </a:t>
                </a:r>
                <a:r>
                  <a:rPr lang="en-US" altLang="en-US" sz="2200" dirty="0" err="1">
                    <a:solidFill>
                      <a:srgbClr val="000066"/>
                    </a:solidFill>
                  </a:rPr>
                  <a:t>được</a:t>
                </a:r>
                <a:r>
                  <a:rPr lang="en-US" altLang="en-US" sz="2200" dirty="0">
                    <a:solidFill>
                      <a:srgbClr val="000066"/>
                    </a:solidFill>
                  </a:rPr>
                  <a:t> </a:t>
                </a:r>
                <a:r>
                  <a:rPr lang="en-US" altLang="en-US" sz="2200" dirty="0" err="1">
                    <a:solidFill>
                      <a:srgbClr val="000066"/>
                    </a:solidFill>
                  </a:rPr>
                  <a:t>khôi</a:t>
                </a:r>
                <a:r>
                  <a:rPr lang="en-US" altLang="en-US" sz="2200" dirty="0">
                    <a:solidFill>
                      <a:srgbClr val="000066"/>
                    </a:solidFill>
                  </a:rPr>
                  <a:t> </a:t>
                </a:r>
                <a:r>
                  <a:rPr lang="en-US" altLang="en-US" sz="2200" dirty="0" err="1">
                    <a:solidFill>
                      <a:srgbClr val="000066"/>
                    </a:solidFill>
                  </a:rPr>
                  <a:t>phục</a:t>
                </a:r>
                <a:endParaRPr lang="en-US" altLang="en-US" sz="2200" dirty="0">
                  <a:solidFill>
                    <a:srgbClr val="000066"/>
                  </a:solidFill>
                </a:endParaRPr>
              </a:p>
            </p:txBody>
          </p:sp>
        </mc:Choice>
        <mc:Fallback xmlns="">
          <p:sp>
            <p:nvSpPr>
              <p:cNvPr id="296984" name="Rectangle 24">
                <a:extLst>
                  <a:ext uri="{FF2B5EF4-FFF2-40B4-BE49-F238E27FC236}">
                    <a16:creationId xmlns:a16="http://schemas.microsoft.com/office/drawing/2014/main" id="{24661449-C0F8-294C-AE80-D2C57F4F4F27}"/>
                  </a:ext>
                </a:extLst>
              </p:cNvPr>
              <p:cNvSpPr>
                <a:spLocks noRot="1" noChangeAspect="1" noMove="1" noResize="1" noEditPoints="1" noAdjustHandles="1" noChangeArrowheads="1" noChangeShapeType="1" noTextEdit="1"/>
              </p:cNvSpPr>
              <p:nvPr/>
            </p:nvSpPr>
            <p:spPr bwMode="auto">
              <a:xfrm>
                <a:off x="114300" y="1295400"/>
                <a:ext cx="8915400" cy="2137829"/>
              </a:xfrm>
              <a:prstGeom prst="rect">
                <a:avLst/>
              </a:prstGeom>
              <a:blipFill>
                <a:blip r:embed="rId3"/>
                <a:stretch>
                  <a:fillRect l="-142" b="-53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VN">
                    <a:noFill/>
                  </a:rPr>
                  <a:t> </a:t>
                </a:r>
              </a:p>
            </p:txBody>
          </p:sp>
        </mc:Fallback>
      </mc:AlternateContent>
      <p:grpSp>
        <p:nvGrpSpPr>
          <p:cNvPr id="4" name="Group 3">
            <a:extLst>
              <a:ext uri="{FF2B5EF4-FFF2-40B4-BE49-F238E27FC236}">
                <a16:creationId xmlns:a16="http://schemas.microsoft.com/office/drawing/2014/main" id="{48C21801-660D-D845-ACE1-6D4AA781083F}"/>
              </a:ext>
            </a:extLst>
          </p:cNvPr>
          <p:cNvGrpSpPr/>
          <p:nvPr/>
        </p:nvGrpSpPr>
        <p:grpSpPr>
          <a:xfrm>
            <a:off x="838200" y="3911600"/>
            <a:ext cx="7467600" cy="2717800"/>
            <a:chOff x="838200" y="3911600"/>
            <a:chExt cx="7467600" cy="2717800"/>
          </a:xfrm>
        </p:grpSpPr>
        <p:grpSp>
          <p:nvGrpSpPr>
            <p:cNvPr id="2" name="Group 104">
              <a:extLst>
                <a:ext uri="{FF2B5EF4-FFF2-40B4-BE49-F238E27FC236}">
                  <a16:creationId xmlns:a16="http://schemas.microsoft.com/office/drawing/2014/main" id="{CD9BBB76-A623-F249-AA1C-CC1923727E7B}"/>
                </a:ext>
              </a:extLst>
            </p:cNvPr>
            <p:cNvGrpSpPr>
              <a:grpSpLocks/>
            </p:cNvGrpSpPr>
            <p:nvPr/>
          </p:nvGrpSpPr>
          <p:grpSpPr bwMode="auto">
            <a:xfrm>
              <a:off x="838200" y="3911600"/>
              <a:ext cx="7467600" cy="2717800"/>
              <a:chOff x="768" y="2208"/>
              <a:chExt cx="4704" cy="1712"/>
            </a:xfrm>
          </p:grpSpPr>
          <p:sp>
            <p:nvSpPr>
              <p:cNvPr id="64545" name="Text Box 62">
                <a:extLst>
                  <a:ext uri="{FF2B5EF4-FFF2-40B4-BE49-F238E27FC236}">
                    <a16:creationId xmlns:a16="http://schemas.microsoft.com/office/drawing/2014/main" id="{9B26087D-6159-C54F-8918-B3F6872615AC}"/>
                  </a:ext>
                </a:extLst>
              </p:cNvPr>
              <p:cNvSpPr txBox="1">
                <a:spLocks noChangeArrowheads="1"/>
              </p:cNvSpPr>
              <p:nvPr/>
            </p:nvSpPr>
            <p:spPr bwMode="auto">
              <a:xfrm>
                <a:off x="4135" y="3446"/>
                <a:ext cx="13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Đồng bộ khung</a:t>
                </a:r>
                <a:endParaRPr lang="vi-VN" altLang="en-US" sz="1800" b="1">
                  <a:ea typeface="MS Mincho" panose="02020609040205080304" pitchFamily="49" charset="-128"/>
                </a:endParaRPr>
              </a:p>
            </p:txBody>
          </p:sp>
          <p:sp>
            <p:nvSpPr>
              <p:cNvPr id="64546" name="Text Box 63">
                <a:extLst>
                  <a:ext uri="{FF2B5EF4-FFF2-40B4-BE49-F238E27FC236}">
                    <a16:creationId xmlns:a16="http://schemas.microsoft.com/office/drawing/2014/main" id="{31BCC44E-2870-FC48-8384-214C5918CB98}"/>
                  </a:ext>
                </a:extLst>
              </p:cNvPr>
              <p:cNvSpPr txBox="1">
                <a:spLocks noChangeArrowheads="1"/>
              </p:cNvSpPr>
              <p:nvPr/>
            </p:nvSpPr>
            <p:spPr bwMode="auto">
              <a:xfrm>
                <a:off x="2784" y="3576"/>
                <a:ext cx="4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v</a:t>
                </a:r>
                <a:r>
                  <a:rPr lang="vi-VN" altLang="ja-JP" sz="1800" b="1" baseline="-25000">
                    <a:latin typeface="Times New Roman" panose="02020603050405020304" pitchFamily="18" charset="0"/>
                    <a:ea typeface="MS Mincho" panose="02020609040205080304" pitchFamily="49" charset="-128"/>
                  </a:rPr>
                  <a:t>T</a:t>
                </a:r>
                <a:endParaRPr lang="vi-VN" altLang="en-US" sz="1800" b="1">
                  <a:ea typeface="MS Mincho" panose="02020609040205080304" pitchFamily="49" charset="-128"/>
                </a:endParaRPr>
              </a:p>
            </p:txBody>
          </p:sp>
          <p:sp>
            <p:nvSpPr>
              <p:cNvPr id="64547" name="Text Box 64">
                <a:extLst>
                  <a:ext uri="{FF2B5EF4-FFF2-40B4-BE49-F238E27FC236}">
                    <a16:creationId xmlns:a16="http://schemas.microsoft.com/office/drawing/2014/main" id="{C357D7DA-9B91-4347-839A-2A558F1E77A3}"/>
                  </a:ext>
                </a:extLst>
              </p:cNvPr>
              <p:cNvSpPr txBox="1">
                <a:spLocks noChangeArrowheads="1"/>
              </p:cNvSpPr>
              <p:nvPr/>
            </p:nvSpPr>
            <p:spPr bwMode="auto">
              <a:xfrm>
                <a:off x="2784" y="3326"/>
                <a:ext cx="45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v</a:t>
                </a:r>
                <a:r>
                  <a:rPr lang="vi-VN" altLang="ja-JP" sz="1800" b="1" baseline="-25000">
                    <a:latin typeface="Times New Roman" panose="02020603050405020304" pitchFamily="18" charset="0"/>
                    <a:ea typeface="MS Mincho" panose="02020609040205080304" pitchFamily="49" charset="-128"/>
                  </a:rPr>
                  <a:t>C</a:t>
                </a:r>
                <a:endParaRPr lang="vi-VN" altLang="en-US" sz="1800" b="1">
                  <a:ea typeface="MS Mincho" panose="02020609040205080304" pitchFamily="49" charset="-128"/>
                </a:endParaRPr>
              </a:p>
            </p:txBody>
          </p:sp>
          <p:sp>
            <p:nvSpPr>
              <p:cNvPr id="64548" name="Text Box 65">
                <a:extLst>
                  <a:ext uri="{FF2B5EF4-FFF2-40B4-BE49-F238E27FC236}">
                    <a16:creationId xmlns:a16="http://schemas.microsoft.com/office/drawing/2014/main" id="{C98A4737-8FEC-CD4E-BD11-DBB1F607BBBC}"/>
                  </a:ext>
                </a:extLst>
              </p:cNvPr>
              <p:cNvSpPr txBox="1">
                <a:spLocks noChangeArrowheads="1"/>
              </p:cNvSpPr>
              <p:nvPr/>
            </p:nvSpPr>
            <p:spPr bwMode="auto">
              <a:xfrm>
                <a:off x="2861" y="3004"/>
                <a:ext cx="4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K</a:t>
                </a:r>
                <a:endParaRPr lang="vi-VN" altLang="en-US" sz="1800" b="1">
                  <a:ea typeface="MS Mincho" panose="02020609040205080304" pitchFamily="49" charset="-128"/>
                </a:endParaRPr>
              </a:p>
            </p:txBody>
          </p:sp>
          <p:sp>
            <p:nvSpPr>
              <p:cNvPr id="64549" name="Text Box 66">
                <a:extLst>
                  <a:ext uri="{FF2B5EF4-FFF2-40B4-BE49-F238E27FC236}">
                    <a16:creationId xmlns:a16="http://schemas.microsoft.com/office/drawing/2014/main" id="{9DE6D0D4-8053-0440-87D1-86E89D423F5B}"/>
                  </a:ext>
                </a:extLst>
              </p:cNvPr>
              <p:cNvSpPr txBox="1">
                <a:spLocks noChangeArrowheads="1"/>
              </p:cNvSpPr>
              <p:nvPr/>
            </p:nvSpPr>
            <p:spPr bwMode="auto">
              <a:xfrm>
                <a:off x="1512" y="3004"/>
                <a:ext cx="10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1         </a:t>
                </a:r>
                <a:r>
                  <a:rPr lang="vi-VN" altLang="ja-JP" sz="1800" b="1">
                    <a:latin typeface="Times New Roman" panose="02020603050405020304" pitchFamily="18" charset="0"/>
                    <a:ea typeface="MS Mincho" panose="02020609040205080304" pitchFamily="49" charset="-128"/>
                  </a:rPr>
                  <a:t>s</a:t>
                </a:r>
                <a:r>
                  <a:rPr lang="vi-VN" altLang="ja-JP" sz="1800" b="1" baseline="-25000">
                    <a:latin typeface="Times New Roman" panose="02020603050405020304" pitchFamily="18" charset="0"/>
                    <a:ea typeface="MS Mincho" panose="02020609040205080304" pitchFamily="49" charset="-128"/>
                  </a:rPr>
                  <a:t>2</a:t>
                </a:r>
                <a:r>
                  <a:rPr lang="vi-VN" altLang="ja-JP" sz="1800" b="1">
                    <a:latin typeface="Times New Roman" panose="02020603050405020304" pitchFamily="18" charset="0"/>
                    <a:ea typeface="MS Mincho" panose="02020609040205080304" pitchFamily="49" charset="-128"/>
                  </a:rPr>
                  <a:t>      s</a:t>
                </a:r>
                <a:r>
                  <a:rPr lang="vi-VN" altLang="ja-JP" sz="1800" b="1" baseline="-25000">
                    <a:latin typeface="Times New Roman" panose="02020603050405020304" pitchFamily="18" charset="0"/>
                    <a:ea typeface="MS Mincho" panose="02020609040205080304" pitchFamily="49" charset="-128"/>
                  </a:rPr>
                  <a:t>3</a:t>
                </a:r>
                <a:endParaRPr lang="vi-VN" altLang="en-US" sz="1800" b="1">
                  <a:ea typeface="MS Mincho" panose="02020609040205080304" pitchFamily="49" charset="-128"/>
                </a:endParaRPr>
              </a:p>
            </p:txBody>
          </p:sp>
          <p:sp>
            <p:nvSpPr>
              <p:cNvPr id="64550" name="Text Box 67">
                <a:extLst>
                  <a:ext uri="{FF2B5EF4-FFF2-40B4-BE49-F238E27FC236}">
                    <a16:creationId xmlns:a16="http://schemas.microsoft.com/office/drawing/2014/main" id="{347A22EC-B85A-B04A-8C7B-E6B5E7EA93FE}"/>
                  </a:ext>
                </a:extLst>
              </p:cNvPr>
              <p:cNvSpPr txBox="1">
                <a:spLocks noChangeArrowheads="1"/>
              </p:cNvSpPr>
              <p:nvPr/>
            </p:nvSpPr>
            <p:spPr bwMode="auto">
              <a:xfrm>
                <a:off x="768" y="2208"/>
                <a:ext cx="48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TDM</a:t>
                </a:r>
                <a:endParaRPr lang="vi-VN" altLang="en-US" sz="1800" b="1">
                  <a:ea typeface="MS Mincho" panose="02020609040205080304" pitchFamily="49" charset="-128"/>
                </a:endParaRPr>
              </a:p>
            </p:txBody>
          </p:sp>
          <p:sp>
            <p:nvSpPr>
              <p:cNvPr id="64551" name="Text Box 68">
                <a:extLst>
                  <a:ext uri="{FF2B5EF4-FFF2-40B4-BE49-F238E27FC236}">
                    <a16:creationId xmlns:a16="http://schemas.microsoft.com/office/drawing/2014/main" id="{C783205B-F026-7F49-B656-D5E93C6685A8}"/>
                  </a:ext>
                </a:extLst>
              </p:cNvPr>
              <p:cNvSpPr txBox="1">
                <a:spLocks noChangeArrowheads="1"/>
              </p:cNvSpPr>
              <p:nvPr/>
            </p:nvSpPr>
            <p:spPr bwMode="auto">
              <a:xfrm>
                <a:off x="768" y="2622"/>
                <a:ext cx="45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Clk</a:t>
                </a:r>
                <a:endParaRPr lang="vi-VN" altLang="en-US" sz="1800" b="1">
                  <a:ea typeface="MS Mincho" panose="02020609040205080304" pitchFamily="49" charset="-128"/>
                </a:endParaRPr>
              </a:p>
            </p:txBody>
          </p:sp>
          <p:sp>
            <p:nvSpPr>
              <p:cNvPr id="64552" name="Text Box 69">
                <a:extLst>
                  <a:ext uri="{FF2B5EF4-FFF2-40B4-BE49-F238E27FC236}">
                    <a16:creationId xmlns:a16="http://schemas.microsoft.com/office/drawing/2014/main" id="{EF012530-0541-E745-BBA5-911B29F94109}"/>
                  </a:ext>
                </a:extLst>
              </p:cNvPr>
              <p:cNvSpPr txBox="1">
                <a:spLocks noChangeArrowheads="1"/>
              </p:cNvSpPr>
              <p:nvPr/>
            </p:nvSpPr>
            <p:spPr bwMode="auto">
              <a:xfrm>
                <a:off x="3471" y="3655"/>
                <a:ext cx="27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200" b="1">
                    <a:latin typeface="Times New Roman" panose="02020603050405020304" pitchFamily="18" charset="0"/>
                    <a:ea typeface="MS Mincho" panose="02020609040205080304" pitchFamily="49" charset="-128"/>
                  </a:rPr>
                  <a:t>_</a:t>
                </a:r>
                <a:endParaRPr lang="vi-VN" altLang="en-US" sz="1800" b="1">
                  <a:ea typeface="MS Mincho" panose="02020609040205080304" pitchFamily="49" charset="-128"/>
                </a:endParaRPr>
              </a:p>
            </p:txBody>
          </p:sp>
          <p:sp>
            <p:nvSpPr>
              <p:cNvPr id="64553" name="Text Box 70">
                <a:extLst>
                  <a:ext uri="{FF2B5EF4-FFF2-40B4-BE49-F238E27FC236}">
                    <a16:creationId xmlns:a16="http://schemas.microsoft.com/office/drawing/2014/main" id="{07A2B415-83C9-964B-BDC7-B231F46CABCD}"/>
                  </a:ext>
                </a:extLst>
              </p:cNvPr>
              <p:cNvSpPr txBox="1">
                <a:spLocks noChangeArrowheads="1"/>
              </p:cNvSpPr>
              <p:nvPr/>
            </p:nvSpPr>
            <p:spPr bwMode="auto">
              <a:xfrm>
                <a:off x="3451" y="3446"/>
                <a:ext cx="27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400" b="1">
                    <a:latin typeface="Times New Roman" panose="02020603050405020304" pitchFamily="18" charset="0"/>
                    <a:ea typeface="MS Mincho" panose="02020609040205080304" pitchFamily="49" charset="-128"/>
                  </a:rPr>
                  <a:t>+</a:t>
                </a:r>
                <a:endParaRPr lang="vi-VN" altLang="en-US" sz="1400">
                  <a:ea typeface="MS Mincho" panose="02020609040205080304" pitchFamily="49" charset="-128"/>
                </a:endParaRPr>
              </a:p>
            </p:txBody>
          </p:sp>
          <p:sp>
            <p:nvSpPr>
              <p:cNvPr id="64554" name="Text Box 71">
                <a:extLst>
                  <a:ext uri="{FF2B5EF4-FFF2-40B4-BE49-F238E27FC236}">
                    <a16:creationId xmlns:a16="http://schemas.microsoft.com/office/drawing/2014/main" id="{165AED91-FD25-9C4D-B4AA-ABD755D1458C}"/>
                  </a:ext>
                </a:extLst>
              </p:cNvPr>
              <p:cNvSpPr txBox="1">
                <a:spLocks noChangeArrowheads="1"/>
              </p:cNvSpPr>
              <p:nvPr/>
            </p:nvSpPr>
            <p:spPr bwMode="auto">
              <a:xfrm>
                <a:off x="1587"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1</a:t>
                </a:r>
                <a:endParaRPr lang="vi-VN" altLang="en-US" sz="1800" b="1">
                  <a:ea typeface="MS Mincho" panose="02020609040205080304" pitchFamily="49" charset="-128"/>
                </a:endParaRPr>
              </a:p>
            </p:txBody>
          </p:sp>
          <p:sp>
            <p:nvSpPr>
              <p:cNvPr id="64555" name="Text Box 72">
                <a:extLst>
                  <a:ext uri="{FF2B5EF4-FFF2-40B4-BE49-F238E27FC236}">
                    <a16:creationId xmlns:a16="http://schemas.microsoft.com/office/drawing/2014/main" id="{A1F14E1F-FB27-5E4E-B623-5C9FCD718DF1}"/>
                  </a:ext>
                </a:extLst>
              </p:cNvPr>
              <p:cNvSpPr txBox="1">
                <a:spLocks noChangeArrowheads="1"/>
              </p:cNvSpPr>
              <p:nvPr/>
            </p:nvSpPr>
            <p:spPr bwMode="auto">
              <a:xfrm>
                <a:off x="1860"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2</a:t>
                </a:r>
                <a:endParaRPr lang="vi-VN" altLang="en-US" sz="1800">
                  <a:ea typeface="MS Mincho" panose="02020609040205080304" pitchFamily="49" charset="-128"/>
                </a:endParaRPr>
              </a:p>
            </p:txBody>
          </p:sp>
          <p:sp>
            <p:nvSpPr>
              <p:cNvPr id="64556" name="Text Box 73">
                <a:extLst>
                  <a:ext uri="{FF2B5EF4-FFF2-40B4-BE49-F238E27FC236}">
                    <a16:creationId xmlns:a16="http://schemas.microsoft.com/office/drawing/2014/main" id="{41135EDA-0ED1-0E47-A1A4-98311F04E66B}"/>
                  </a:ext>
                </a:extLst>
              </p:cNvPr>
              <p:cNvSpPr txBox="1">
                <a:spLocks noChangeArrowheads="1"/>
              </p:cNvSpPr>
              <p:nvPr/>
            </p:nvSpPr>
            <p:spPr bwMode="auto">
              <a:xfrm>
                <a:off x="2120"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3</a:t>
                </a:r>
                <a:endParaRPr lang="vi-VN" altLang="en-US" sz="1800">
                  <a:ea typeface="MS Mincho" panose="02020609040205080304" pitchFamily="49" charset="-128"/>
                </a:endParaRPr>
              </a:p>
            </p:txBody>
          </p:sp>
          <p:sp>
            <p:nvSpPr>
              <p:cNvPr id="64557" name="Text Box 74">
                <a:extLst>
                  <a:ext uri="{FF2B5EF4-FFF2-40B4-BE49-F238E27FC236}">
                    <a16:creationId xmlns:a16="http://schemas.microsoft.com/office/drawing/2014/main" id="{01860B8E-9CE8-2C40-908F-E76323A1D3F0}"/>
                  </a:ext>
                </a:extLst>
              </p:cNvPr>
              <p:cNvSpPr txBox="1">
                <a:spLocks noChangeArrowheads="1"/>
              </p:cNvSpPr>
              <p:nvPr/>
            </p:nvSpPr>
            <p:spPr bwMode="auto">
              <a:xfrm>
                <a:off x="2679" y="2296"/>
                <a:ext cx="273" cy="266"/>
              </a:xfrm>
              <a:prstGeom prst="rect">
                <a:avLst/>
              </a:prstGeom>
              <a:solidFill>
                <a:srgbClr val="CCFFFF"/>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latin typeface="Times New Roman" panose="02020603050405020304" pitchFamily="18" charset="0"/>
                    <a:ea typeface="MS Mincho" panose="02020609040205080304" pitchFamily="49" charset="-128"/>
                  </a:rPr>
                  <a:t>K</a:t>
                </a:r>
                <a:endParaRPr lang="vi-VN" altLang="en-US" sz="1800">
                  <a:ea typeface="MS Mincho" panose="02020609040205080304" pitchFamily="49" charset="-128"/>
                </a:endParaRPr>
              </a:p>
            </p:txBody>
          </p:sp>
          <p:sp>
            <p:nvSpPr>
              <p:cNvPr id="64558" name="Line 75">
                <a:extLst>
                  <a:ext uri="{FF2B5EF4-FFF2-40B4-BE49-F238E27FC236}">
                    <a16:creationId xmlns:a16="http://schemas.microsoft.com/office/drawing/2014/main" id="{B36F06A0-4A8C-2E47-8D3B-E0A0B8B45394}"/>
                  </a:ext>
                </a:extLst>
              </p:cNvPr>
              <p:cNvSpPr>
                <a:spLocks noChangeShapeType="1"/>
              </p:cNvSpPr>
              <p:nvPr/>
            </p:nvSpPr>
            <p:spPr bwMode="auto">
              <a:xfrm>
                <a:off x="2406" y="2296"/>
                <a:ext cx="2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9" name="Line 76">
                <a:extLst>
                  <a:ext uri="{FF2B5EF4-FFF2-40B4-BE49-F238E27FC236}">
                    <a16:creationId xmlns:a16="http://schemas.microsoft.com/office/drawing/2014/main" id="{DDCB69E1-41D6-AD4E-97F0-89761A9979E6}"/>
                  </a:ext>
                </a:extLst>
              </p:cNvPr>
              <p:cNvSpPr>
                <a:spLocks noChangeShapeType="1"/>
              </p:cNvSpPr>
              <p:nvPr/>
            </p:nvSpPr>
            <p:spPr bwMode="auto">
              <a:xfrm>
                <a:off x="2406" y="2562"/>
                <a:ext cx="2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0" name="Line 77">
                <a:extLst>
                  <a:ext uri="{FF2B5EF4-FFF2-40B4-BE49-F238E27FC236}">
                    <a16:creationId xmlns:a16="http://schemas.microsoft.com/office/drawing/2014/main" id="{C4CE2026-7096-3F4D-BB4B-E09C2E576998}"/>
                  </a:ext>
                </a:extLst>
              </p:cNvPr>
              <p:cNvSpPr>
                <a:spLocks noChangeShapeType="1"/>
              </p:cNvSpPr>
              <p:nvPr/>
            </p:nvSpPr>
            <p:spPr bwMode="auto">
              <a:xfrm flipV="1">
                <a:off x="1678"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1" name="Line 78">
                <a:extLst>
                  <a:ext uri="{FF2B5EF4-FFF2-40B4-BE49-F238E27FC236}">
                    <a16:creationId xmlns:a16="http://schemas.microsoft.com/office/drawing/2014/main" id="{1556C953-1EC2-9542-AAC8-C818D50BB88C}"/>
                  </a:ext>
                </a:extLst>
              </p:cNvPr>
              <p:cNvSpPr>
                <a:spLocks noChangeShapeType="1"/>
              </p:cNvSpPr>
              <p:nvPr/>
            </p:nvSpPr>
            <p:spPr bwMode="auto">
              <a:xfrm flipV="1">
                <a:off x="1951"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2" name="Line 79">
                <a:extLst>
                  <a:ext uri="{FF2B5EF4-FFF2-40B4-BE49-F238E27FC236}">
                    <a16:creationId xmlns:a16="http://schemas.microsoft.com/office/drawing/2014/main" id="{40889A57-3332-074A-BC47-5573BC023526}"/>
                  </a:ext>
                </a:extLst>
              </p:cNvPr>
              <p:cNvSpPr>
                <a:spLocks noChangeShapeType="1"/>
              </p:cNvSpPr>
              <p:nvPr/>
            </p:nvSpPr>
            <p:spPr bwMode="auto">
              <a:xfrm flipV="1">
                <a:off x="2224"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3" name="Line 80">
                <a:extLst>
                  <a:ext uri="{FF2B5EF4-FFF2-40B4-BE49-F238E27FC236}">
                    <a16:creationId xmlns:a16="http://schemas.microsoft.com/office/drawing/2014/main" id="{1A157B8A-D481-164A-B85C-811EB61DC553}"/>
                  </a:ext>
                </a:extLst>
              </p:cNvPr>
              <p:cNvSpPr>
                <a:spLocks noChangeShapeType="1"/>
              </p:cNvSpPr>
              <p:nvPr/>
            </p:nvSpPr>
            <p:spPr bwMode="auto">
              <a:xfrm flipV="1">
                <a:off x="2770" y="2562"/>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64" name="Line 81">
                <a:extLst>
                  <a:ext uri="{FF2B5EF4-FFF2-40B4-BE49-F238E27FC236}">
                    <a16:creationId xmlns:a16="http://schemas.microsoft.com/office/drawing/2014/main" id="{74D93013-A267-FF4E-B863-D3C2C8BC102D}"/>
                  </a:ext>
                </a:extLst>
              </p:cNvPr>
              <p:cNvSpPr>
                <a:spLocks noChangeShapeType="1"/>
              </p:cNvSpPr>
              <p:nvPr/>
            </p:nvSpPr>
            <p:spPr bwMode="auto">
              <a:xfrm>
                <a:off x="1769"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5" name="Line 82">
                <a:extLst>
                  <a:ext uri="{FF2B5EF4-FFF2-40B4-BE49-F238E27FC236}">
                    <a16:creationId xmlns:a16="http://schemas.microsoft.com/office/drawing/2014/main" id="{8AD408F8-A46D-8A49-B1DF-662967B4475B}"/>
                  </a:ext>
                </a:extLst>
              </p:cNvPr>
              <p:cNvSpPr>
                <a:spLocks noChangeShapeType="1"/>
              </p:cNvSpPr>
              <p:nvPr/>
            </p:nvSpPr>
            <p:spPr bwMode="auto">
              <a:xfrm>
                <a:off x="2042"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6" name="Line 83">
                <a:extLst>
                  <a:ext uri="{FF2B5EF4-FFF2-40B4-BE49-F238E27FC236}">
                    <a16:creationId xmlns:a16="http://schemas.microsoft.com/office/drawing/2014/main" id="{D0F5346E-53CC-2341-9B4A-C34CDE019DC8}"/>
                  </a:ext>
                </a:extLst>
              </p:cNvPr>
              <p:cNvSpPr>
                <a:spLocks noChangeShapeType="1"/>
              </p:cNvSpPr>
              <p:nvPr/>
            </p:nvSpPr>
            <p:spPr bwMode="auto">
              <a:xfrm>
                <a:off x="2315"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7" name="Line 84">
                <a:extLst>
                  <a:ext uri="{FF2B5EF4-FFF2-40B4-BE49-F238E27FC236}">
                    <a16:creationId xmlns:a16="http://schemas.microsoft.com/office/drawing/2014/main" id="{A59CC7DA-F619-D946-9385-EAB4125E86BE}"/>
                  </a:ext>
                </a:extLst>
              </p:cNvPr>
              <p:cNvSpPr>
                <a:spLocks noChangeShapeType="1"/>
              </p:cNvSpPr>
              <p:nvPr/>
            </p:nvSpPr>
            <p:spPr bwMode="auto">
              <a:xfrm>
                <a:off x="2861" y="2562"/>
                <a:ext cx="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8" name="AutoShape 85">
                <a:extLst>
                  <a:ext uri="{FF2B5EF4-FFF2-40B4-BE49-F238E27FC236}">
                    <a16:creationId xmlns:a16="http://schemas.microsoft.com/office/drawing/2014/main" id="{CEBA99A4-CA7E-8844-8036-ADAB717D538F}"/>
                  </a:ext>
                </a:extLst>
              </p:cNvPr>
              <p:cNvSpPr>
                <a:spLocks noChangeArrowheads="1"/>
              </p:cNvSpPr>
              <p:nvPr/>
            </p:nvSpPr>
            <p:spPr bwMode="auto">
              <a:xfrm flipV="1">
                <a:off x="1678"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69" name="AutoShape 86">
                <a:extLst>
                  <a:ext uri="{FF2B5EF4-FFF2-40B4-BE49-F238E27FC236}">
                    <a16:creationId xmlns:a16="http://schemas.microsoft.com/office/drawing/2014/main" id="{AF723EFE-A999-A743-8D5B-82D683DDD382}"/>
                  </a:ext>
                </a:extLst>
              </p:cNvPr>
              <p:cNvSpPr>
                <a:spLocks noChangeArrowheads="1"/>
              </p:cNvSpPr>
              <p:nvPr/>
            </p:nvSpPr>
            <p:spPr bwMode="auto">
              <a:xfrm flipV="1">
                <a:off x="1951"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0" name="AutoShape 87">
                <a:extLst>
                  <a:ext uri="{FF2B5EF4-FFF2-40B4-BE49-F238E27FC236}">
                    <a16:creationId xmlns:a16="http://schemas.microsoft.com/office/drawing/2014/main" id="{0EF03B8D-6E99-4A47-9D7D-A65EA93F740B}"/>
                  </a:ext>
                </a:extLst>
              </p:cNvPr>
              <p:cNvSpPr>
                <a:spLocks noChangeArrowheads="1"/>
              </p:cNvSpPr>
              <p:nvPr/>
            </p:nvSpPr>
            <p:spPr bwMode="auto">
              <a:xfrm flipV="1">
                <a:off x="2252"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1" name="AutoShape 88">
                <a:extLst>
                  <a:ext uri="{FF2B5EF4-FFF2-40B4-BE49-F238E27FC236}">
                    <a16:creationId xmlns:a16="http://schemas.microsoft.com/office/drawing/2014/main" id="{E4A5ED6E-4FE0-614E-9F4C-DE8C9A79CA32}"/>
                  </a:ext>
                </a:extLst>
              </p:cNvPr>
              <p:cNvSpPr>
                <a:spLocks noChangeArrowheads="1"/>
              </p:cNvSpPr>
              <p:nvPr/>
            </p:nvSpPr>
            <p:spPr bwMode="auto">
              <a:xfrm flipV="1">
                <a:off x="2770" y="3004"/>
                <a:ext cx="182" cy="177"/>
              </a:xfrm>
              <a:prstGeom prst="triangle">
                <a:avLst>
                  <a:gd name="adj" fmla="val 50000"/>
                </a:avLst>
              </a:prstGeom>
              <a:solidFill>
                <a:srgbClr val="FF99CC"/>
              </a:solidFill>
              <a:ln w="2857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2" name="AutoShape 89">
                <a:extLst>
                  <a:ext uri="{FF2B5EF4-FFF2-40B4-BE49-F238E27FC236}">
                    <a16:creationId xmlns:a16="http://schemas.microsoft.com/office/drawing/2014/main" id="{CF44BE39-6399-954E-BB28-51EBFBFC0B93}"/>
                  </a:ext>
                </a:extLst>
              </p:cNvPr>
              <p:cNvSpPr>
                <a:spLocks noChangeArrowheads="1"/>
              </p:cNvSpPr>
              <p:nvPr/>
            </p:nvSpPr>
            <p:spPr bwMode="auto">
              <a:xfrm>
                <a:off x="2224" y="3456"/>
                <a:ext cx="273" cy="265"/>
              </a:xfrm>
              <a:prstGeom prst="flowChartOr">
                <a:avLst/>
              </a:prstGeom>
              <a:solidFill>
                <a:srgbClr val="FFFF99"/>
              </a:solidFill>
              <a:ln w="2857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4573" name="Line 90">
                <a:extLst>
                  <a:ext uri="{FF2B5EF4-FFF2-40B4-BE49-F238E27FC236}">
                    <a16:creationId xmlns:a16="http://schemas.microsoft.com/office/drawing/2014/main" id="{3995A183-9781-D24C-A13F-27D3077B40EF}"/>
                  </a:ext>
                </a:extLst>
              </p:cNvPr>
              <p:cNvSpPr>
                <a:spLocks noChangeShapeType="1"/>
              </p:cNvSpPr>
              <p:nvPr/>
            </p:nvSpPr>
            <p:spPr bwMode="auto">
              <a:xfrm>
                <a:off x="1769" y="3181"/>
                <a:ext cx="455" cy="44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4" name="Line 91">
                <a:extLst>
                  <a:ext uri="{FF2B5EF4-FFF2-40B4-BE49-F238E27FC236}">
                    <a16:creationId xmlns:a16="http://schemas.microsoft.com/office/drawing/2014/main" id="{2B129144-87B3-5C4D-A2DA-02574B63961E}"/>
                  </a:ext>
                </a:extLst>
              </p:cNvPr>
              <p:cNvSpPr>
                <a:spLocks noChangeShapeType="1"/>
              </p:cNvSpPr>
              <p:nvPr/>
            </p:nvSpPr>
            <p:spPr bwMode="auto">
              <a:xfrm>
                <a:off x="2042" y="3181"/>
                <a:ext cx="182" cy="3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5" name="Line 92">
                <a:extLst>
                  <a:ext uri="{FF2B5EF4-FFF2-40B4-BE49-F238E27FC236}">
                    <a16:creationId xmlns:a16="http://schemas.microsoft.com/office/drawing/2014/main" id="{AFC1A2BC-8B0F-C140-8A84-2E09B4EABF34}"/>
                  </a:ext>
                </a:extLst>
              </p:cNvPr>
              <p:cNvSpPr>
                <a:spLocks noChangeShapeType="1"/>
              </p:cNvSpPr>
              <p:nvPr/>
            </p:nvSpPr>
            <p:spPr bwMode="auto">
              <a:xfrm>
                <a:off x="2343" y="3181"/>
                <a:ext cx="0" cy="26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6" name="Line 93">
                <a:extLst>
                  <a:ext uri="{FF2B5EF4-FFF2-40B4-BE49-F238E27FC236}">
                    <a16:creationId xmlns:a16="http://schemas.microsoft.com/office/drawing/2014/main" id="{64629AD6-A4D9-7C4D-8861-FFFB171FFA32}"/>
                  </a:ext>
                </a:extLst>
              </p:cNvPr>
              <p:cNvSpPr>
                <a:spLocks noChangeShapeType="1"/>
              </p:cNvSpPr>
              <p:nvPr/>
            </p:nvSpPr>
            <p:spPr bwMode="auto">
              <a:xfrm flipH="1">
                <a:off x="2497" y="3181"/>
                <a:ext cx="364" cy="3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7" name="Line 94">
                <a:extLst>
                  <a:ext uri="{FF2B5EF4-FFF2-40B4-BE49-F238E27FC236}">
                    <a16:creationId xmlns:a16="http://schemas.microsoft.com/office/drawing/2014/main" id="{95A56753-D081-0546-A877-3E9B90733794}"/>
                  </a:ext>
                </a:extLst>
              </p:cNvPr>
              <p:cNvSpPr>
                <a:spLocks noChangeShapeType="1"/>
              </p:cNvSpPr>
              <p:nvPr/>
            </p:nvSpPr>
            <p:spPr bwMode="auto">
              <a:xfrm>
                <a:off x="2497" y="3571"/>
                <a:ext cx="100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8" name="Line 95">
                <a:extLst>
                  <a:ext uri="{FF2B5EF4-FFF2-40B4-BE49-F238E27FC236}">
                    <a16:creationId xmlns:a16="http://schemas.microsoft.com/office/drawing/2014/main" id="{AAB131FC-75BF-E542-8602-63EFF56941D1}"/>
                  </a:ext>
                </a:extLst>
              </p:cNvPr>
              <p:cNvSpPr>
                <a:spLocks noChangeShapeType="1"/>
              </p:cNvSpPr>
              <p:nvPr/>
            </p:nvSpPr>
            <p:spPr bwMode="auto">
              <a:xfrm>
                <a:off x="2770" y="3800"/>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79" name="Line 96">
                <a:extLst>
                  <a:ext uri="{FF2B5EF4-FFF2-40B4-BE49-F238E27FC236}">
                    <a16:creationId xmlns:a16="http://schemas.microsoft.com/office/drawing/2014/main" id="{DFE1DD3F-1D41-0742-8DB1-F72050260489}"/>
                  </a:ext>
                </a:extLst>
              </p:cNvPr>
              <p:cNvSpPr>
                <a:spLocks noChangeShapeType="1"/>
              </p:cNvSpPr>
              <p:nvPr/>
            </p:nvSpPr>
            <p:spPr bwMode="auto">
              <a:xfrm>
                <a:off x="3496" y="3456"/>
                <a:ext cx="0" cy="4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0" name="Line 97">
                <a:extLst>
                  <a:ext uri="{FF2B5EF4-FFF2-40B4-BE49-F238E27FC236}">
                    <a16:creationId xmlns:a16="http://schemas.microsoft.com/office/drawing/2014/main" id="{CD3FF5A7-7E8E-654E-A0DC-7B0944DC92BE}"/>
                  </a:ext>
                </a:extLst>
              </p:cNvPr>
              <p:cNvSpPr>
                <a:spLocks noChangeShapeType="1"/>
              </p:cNvSpPr>
              <p:nvPr/>
            </p:nvSpPr>
            <p:spPr bwMode="auto">
              <a:xfrm>
                <a:off x="3498" y="3446"/>
                <a:ext cx="455" cy="2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1" name="Line 98">
                <a:extLst>
                  <a:ext uri="{FF2B5EF4-FFF2-40B4-BE49-F238E27FC236}">
                    <a16:creationId xmlns:a16="http://schemas.microsoft.com/office/drawing/2014/main" id="{E374764B-FBCA-8B40-8CBE-768303F841F5}"/>
                  </a:ext>
                </a:extLst>
              </p:cNvPr>
              <p:cNvSpPr>
                <a:spLocks noChangeShapeType="1"/>
              </p:cNvSpPr>
              <p:nvPr/>
            </p:nvSpPr>
            <p:spPr bwMode="auto">
              <a:xfrm flipV="1">
                <a:off x="3498" y="3711"/>
                <a:ext cx="455" cy="1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2" name="Line 99">
                <a:extLst>
                  <a:ext uri="{FF2B5EF4-FFF2-40B4-BE49-F238E27FC236}">
                    <a16:creationId xmlns:a16="http://schemas.microsoft.com/office/drawing/2014/main" id="{53E26612-98F0-E84B-9FBE-C769365287D1}"/>
                  </a:ext>
                </a:extLst>
              </p:cNvPr>
              <p:cNvSpPr>
                <a:spLocks noChangeShapeType="1"/>
              </p:cNvSpPr>
              <p:nvPr/>
            </p:nvSpPr>
            <p:spPr bwMode="auto">
              <a:xfrm>
                <a:off x="3953" y="3711"/>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83" name="Line 100">
                <a:extLst>
                  <a:ext uri="{FF2B5EF4-FFF2-40B4-BE49-F238E27FC236}">
                    <a16:creationId xmlns:a16="http://schemas.microsoft.com/office/drawing/2014/main" id="{6EF1D18D-8448-1246-9AB1-4FF3C69C18D6}"/>
                  </a:ext>
                </a:extLst>
              </p:cNvPr>
              <p:cNvSpPr>
                <a:spLocks noChangeShapeType="1"/>
              </p:cNvSpPr>
              <p:nvPr/>
            </p:nvSpPr>
            <p:spPr bwMode="auto">
              <a:xfrm>
                <a:off x="859" y="2827"/>
                <a:ext cx="19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4" name="Line 101">
                <a:extLst>
                  <a:ext uri="{FF2B5EF4-FFF2-40B4-BE49-F238E27FC236}">
                    <a16:creationId xmlns:a16="http://schemas.microsoft.com/office/drawing/2014/main" id="{2A5832BC-0F8A-304A-B20F-B0FB4B435451}"/>
                  </a:ext>
                </a:extLst>
              </p:cNvPr>
              <p:cNvSpPr>
                <a:spLocks noChangeShapeType="1"/>
              </p:cNvSpPr>
              <p:nvPr/>
            </p:nvSpPr>
            <p:spPr bwMode="auto">
              <a:xfrm>
                <a:off x="859" y="2422"/>
                <a:ext cx="72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4585" name="Line 102">
                <a:extLst>
                  <a:ext uri="{FF2B5EF4-FFF2-40B4-BE49-F238E27FC236}">
                    <a16:creationId xmlns:a16="http://schemas.microsoft.com/office/drawing/2014/main" id="{E7A02684-CE90-0C42-B86C-2F92447F9650}"/>
                  </a:ext>
                </a:extLst>
              </p:cNvPr>
              <p:cNvSpPr>
                <a:spLocks noChangeShapeType="1"/>
              </p:cNvSpPr>
              <p:nvPr/>
            </p:nvSpPr>
            <p:spPr bwMode="auto">
              <a:xfrm>
                <a:off x="2497" y="3092"/>
                <a:ext cx="182"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4586" name="Line 103">
                <a:extLst>
                  <a:ext uri="{FF2B5EF4-FFF2-40B4-BE49-F238E27FC236}">
                    <a16:creationId xmlns:a16="http://schemas.microsoft.com/office/drawing/2014/main" id="{1AC70444-E1A2-7C47-8848-3E6F2C8E49DE}"/>
                  </a:ext>
                </a:extLst>
              </p:cNvPr>
              <p:cNvSpPr>
                <a:spLocks noChangeShapeType="1"/>
              </p:cNvSpPr>
              <p:nvPr/>
            </p:nvSpPr>
            <p:spPr bwMode="auto">
              <a:xfrm>
                <a:off x="2444" y="2431"/>
                <a:ext cx="182"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12">
              <a:extLst>
                <a:ext uri="{FF2B5EF4-FFF2-40B4-BE49-F238E27FC236}">
                  <a16:creationId xmlns:a16="http://schemas.microsoft.com/office/drawing/2014/main" id="{A0430A27-3382-5E45-B542-BE59166D7696}"/>
                </a:ext>
              </a:extLst>
            </p:cNvPr>
            <p:cNvGrpSpPr>
              <a:grpSpLocks/>
            </p:cNvGrpSpPr>
            <p:nvPr/>
          </p:nvGrpSpPr>
          <p:grpSpPr bwMode="auto">
            <a:xfrm>
              <a:off x="2108200" y="4076700"/>
              <a:ext cx="2286000" cy="381000"/>
              <a:chOff x="1464" y="720"/>
              <a:chExt cx="1440" cy="240"/>
            </a:xfrm>
          </p:grpSpPr>
          <p:sp>
            <p:nvSpPr>
              <p:cNvPr id="64543" name="Rectangle 111">
                <a:extLst>
                  <a:ext uri="{FF2B5EF4-FFF2-40B4-BE49-F238E27FC236}">
                    <a16:creationId xmlns:a16="http://schemas.microsoft.com/office/drawing/2014/main" id="{46C7F51E-6094-C040-823F-146C15FF363F}"/>
                  </a:ext>
                </a:extLst>
              </p:cNvPr>
              <p:cNvSpPr>
                <a:spLocks noChangeArrowheads="1"/>
              </p:cNvSpPr>
              <p:nvPr/>
            </p:nvSpPr>
            <p:spPr bwMode="auto">
              <a:xfrm>
                <a:off x="1488" y="720"/>
                <a:ext cx="1344" cy="24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dirty="0">
                    <a:solidFill>
                      <a:schemeClr val="bg1"/>
                    </a:solidFill>
                  </a:rPr>
                  <a:t>Thanh </a:t>
                </a:r>
                <a:r>
                  <a:rPr lang="en-US" altLang="en-US" sz="1800" dirty="0" err="1">
                    <a:solidFill>
                      <a:schemeClr val="bg1"/>
                    </a:solidFill>
                  </a:rPr>
                  <a:t>ghi</a:t>
                </a:r>
                <a:r>
                  <a:rPr lang="en-US" altLang="en-US" sz="1800" dirty="0">
                    <a:solidFill>
                      <a:schemeClr val="bg1"/>
                    </a:solidFill>
                  </a:rPr>
                  <a:t> k bit</a:t>
                </a:r>
              </a:p>
            </p:txBody>
          </p:sp>
          <p:sp>
            <p:nvSpPr>
              <p:cNvPr id="64544" name="Rectangle 108">
                <a:extLst>
                  <a:ext uri="{FF2B5EF4-FFF2-40B4-BE49-F238E27FC236}">
                    <a16:creationId xmlns:a16="http://schemas.microsoft.com/office/drawing/2014/main" id="{499A5360-D9F6-344D-B21F-1EA4B9D5F6C1}"/>
                  </a:ext>
                </a:extLst>
              </p:cNvPr>
              <p:cNvSpPr>
                <a:spLocks noChangeArrowheads="1"/>
              </p:cNvSpPr>
              <p:nvPr/>
            </p:nvSpPr>
            <p:spPr bwMode="auto">
              <a:xfrm>
                <a:off x="1464" y="720"/>
                <a:ext cx="14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vi-VN" altLang="en-US" sz="1700" dirty="0"/>
              </a:p>
            </p:txBody>
          </p:sp>
        </p:grpSp>
        <p:sp>
          <p:nvSpPr>
            <p:cNvPr id="64541" name="Line 114">
              <a:extLst>
                <a:ext uri="{FF2B5EF4-FFF2-40B4-BE49-F238E27FC236}">
                  <a16:creationId xmlns:a16="http://schemas.microsoft.com/office/drawing/2014/main" id="{077917FC-02CA-E241-98BC-1041DEDC9976}"/>
                </a:ext>
              </a:extLst>
            </p:cNvPr>
            <p:cNvSpPr>
              <a:spLocks noChangeShapeType="1"/>
            </p:cNvSpPr>
            <p:nvPr/>
          </p:nvSpPr>
          <p:spPr bwMode="auto">
            <a:xfrm>
              <a:off x="4305300" y="4241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8" name="Rectangle 2">
            <a:extLst>
              <a:ext uri="{FF2B5EF4-FFF2-40B4-BE49-F238E27FC236}">
                <a16:creationId xmlns:a16="http://schemas.microsoft.com/office/drawing/2014/main" id="{3E71303A-BFD7-BA4E-B79A-3B781180D0C9}"/>
              </a:ext>
            </a:extLst>
          </p:cNvPr>
          <p:cNvSpPr txBox="1">
            <a:spLocks noRot="1" noChangeArrowheads="1"/>
          </p:cNvSpPr>
          <p:nvPr/>
        </p:nvSpPr>
        <p:spPr>
          <a:xfrm>
            <a:off x="0" y="152400"/>
            <a:ext cx="9144000" cy="685800"/>
          </a:xfrm>
          <a:prstGeom prst="rect">
            <a:avLst/>
          </a:prstGeom>
        </p:spPr>
        <p:txBody>
          <a:bodyPr vert="horz" anchor="ctr">
            <a:normAutofit/>
          </a:bodyPr>
          <a:lstStyle>
            <a:lvl1pPr algn="ctr" rtl="0" eaLnBrk="1" latinLnBrk="0" hangingPunct="1">
              <a:spcBef>
                <a:spcPct val="0"/>
              </a:spcBef>
              <a:buNone/>
              <a:defRPr kumimoji="0" sz="3600" b="1" kern="1200">
                <a:solidFill>
                  <a:schemeClr val="tx2"/>
                </a:solidFill>
                <a:latin typeface="Times New Roman" pitchFamily="18" charset="0"/>
                <a:ea typeface="+mj-ea"/>
                <a:cs typeface="Times New Roman" pitchFamily="18" charset="0"/>
              </a:defRPr>
            </a:lvl1pPr>
          </a:lstStyle>
          <a:p>
            <a:pPr>
              <a:defRPr/>
            </a:pPr>
            <a:r>
              <a:rPr lang="en-US" sz="3200" dirty="0" err="1">
                <a:solidFill>
                  <a:srgbClr val="000000"/>
                </a:solidFill>
                <a:effectLst>
                  <a:outerShdw blurRad="38100" dist="38100" dir="2700000" algn="tl">
                    <a:srgbClr val="DDDDDD"/>
                  </a:outerShdw>
                </a:effectLst>
                <a:latin typeface="Arial" charset="0"/>
                <a:cs typeface="+mj-cs"/>
              </a:rPr>
              <a:t>Hoạt</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động</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của</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mạch</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đồng</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bộ</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khung</a:t>
            </a:r>
            <a:endParaRPr lang="en-US" sz="3200" dirty="0">
              <a:solidFill>
                <a:srgbClr val="000000"/>
              </a:solidFill>
              <a:effectLst>
                <a:outerShdw blurRad="38100" dist="38100" dir="2700000" algn="tl">
                  <a:srgbClr val="DDDDDD"/>
                </a:outerShdw>
              </a:effectLst>
              <a:latin typeface="Arial" charset="0"/>
              <a:cs typeface="+mj-cs"/>
            </a:endParaRPr>
          </a:p>
        </p:txBody>
      </p:sp>
    </p:spTree>
    <p:extLst>
      <p:ext uri="{BB962C8B-B14F-4D97-AF65-F5344CB8AC3E}">
        <p14:creationId xmlns:p14="http://schemas.microsoft.com/office/powerpoint/2010/main" val="252088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rrowheads="1"/>
          </p:cNvSpPr>
          <p:nvPr>
            <p:ph type="title"/>
          </p:nvPr>
        </p:nvSpPr>
        <p:spPr>
          <a:xfrm>
            <a:off x="114300" y="228600"/>
            <a:ext cx="8915400" cy="685800"/>
          </a:xfrm>
        </p:spPr>
        <p:txBody>
          <a:bodyPr>
            <a:normAutofit/>
          </a:bodyPr>
          <a:lstStyle/>
          <a:p>
            <a:pPr eaLnBrk="1" hangingPunct="1">
              <a:defRPr/>
            </a:pPr>
            <a:r>
              <a:rPr lang="en-US" sz="3200" dirty="0" err="1">
                <a:solidFill>
                  <a:srgbClr val="000000"/>
                </a:solidFill>
                <a:effectLst>
                  <a:outerShdw blurRad="38100" dist="38100" dir="2700000" algn="tl">
                    <a:srgbClr val="DDDDDD"/>
                  </a:outerShdw>
                </a:effectLst>
                <a:latin typeface="Arial" charset="0"/>
                <a:cs typeface="+mj-cs"/>
              </a:rPr>
              <a:t>Cấu</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trúc</a:t>
            </a:r>
            <a:r>
              <a:rPr lang="en-US" sz="3200" dirty="0">
                <a:solidFill>
                  <a:srgbClr val="000000"/>
                </a:solidFill>
                <a:effectLst>
                  <a:outerShdw blurRad="38100" dist="38100" dir="2700000" algn="tl">
                    <a:srgbClr val="DDDDDD"/>
                  </a:outerShdw>
                </a:effectLst>
                <a:latin typeface="Arial" charset="0"/>
                <a:cs typeface="+mj-cs"/>
              </a:rPr>
              <a:t> </a:t>
            </a:r>
            <a:r>
              <a:rPr lang="en-US" sz="3200" dirty="0" err="1">
                <a:solidFill>
                  <a:srgbClr val="000000"/>
                </a:solidFill>
                <a:effectLst>
                  <a:outerShdw blurRad="38100" dist="38100" dir="2700000" algn="tl">
                    <a:srgbClr val="DDDDDD"/>
                  </a:outerShdw>
                </a:effectLst>
                <a:latin typeface="Arial" charset="0"/>
                <a:cs typeface="+mj-cs"/>
              </a:rPr>
              <a:t>khung</a:t>
            </a:r>
            <a:r>
              <a:rPr lang="en-US" sz="3200" dirty="0">
                <a:solidFill>
                  <a:srgbClr val="000000"/>
                </a:solidFill>
                <a:effectLst>
                  <a:outerShdw blurRad="38100" dist="38100" dir="2700000" algn="tl">
                    <a:srgbClr val="DDDDDD"/>
                  </a:outerShdw>
                </a:effectLst>
                <a:latin typeface="Arial" charset="0"/>
                <a:cs typeface="+mj-cs"/>
              </a:rPr>
              <a:t> </a:t>
            </a:r>
            <a:r>
              <a:rPr lang="en-US" sz="3200" b="1" dirty="0">
                <a:solidFill>
                  <a:srgbClr val="000000"/>
                </a:solidFill>
                <a:effectLst>
                  <a:outerShdw blurRad="38100" dist="38100" dir="2700000" algn="tl">
                    <a:srgbClr val="DDDDDD"/>
                  </a:outerShdw>
                </a:effectLst>
                <a:latin typeface="Arial" charset="0"/>
                <a:cs typeface="+mj-cs"/>
              </a:rPr>
              <a:t>TDM E1</a:t>
            </a:r>
          </a:p>
        </p:txBody>
      </p:sp>
      <p:sp>
        <p:nvSpPr>
          <p:cNvPr id="8397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7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7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7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8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8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83986"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grpSp>
        <p:nvGrpSpPr>
          <p:cNvPr id="88" name="Group 128">
            <a:extLst>
              <a:ext uri="{FF2B5EF4-FFF2-40B4-BE49-F238E27FC236}">
                <a16:creationId xmlns:a16="http://schemas.microsoft.com/office/drawing/2014/main" id="{C82C0966-A70D-B845-95FE-614EBBBC7639}"/>
              </a:ext>
            </a:extLst>
          </p:cNvPr>
          <p:cNvGrpSpPr>
            <a:grpSpLocks/>
          </p:cNvGrpSpPr>
          <p:nvPr/>
        </p:nvGrpSpPr>
        <p:grpSpPr bwMode="auto">
          <a:xfrm>
            <a:off x="76200" y="1981200"/>
            <a:ext cx="8991600" cy="2057400"/>
            <a:chOff x="96" y="2832"/>
            <a:chExt cx="5664" cy="1296"/>
          </a:xfrm>
        </p:grpSpPr>
        <p:sp>
          <p:nvSpPr>
            <p:cNvPr id="89" name="Rectangle 126">
              <a:extLst>
                <a:ext uri="{FF2B5EF4-FFF2-40B4-BE49-F238E27FC236}">
                  <a16:creationId xmlns:a16="http://schemas.microsoft.com/office/drawing/2014/main" id="{DE7AFD0B-6CBC-0244-829E-871D25DE2055}"/>
                </a:ext>
              </a:extLst>
            </p:cNvPr>
            <p:cNvSpPr>
              <a:spLocks noChangeArrowheads="1"/>
            </p:cNvSpPr>
            <p:nvPr/>
          </p:nvSpPr>
          <p:spPr bwMode="auto">
            <a:xfrm>
              <a:off x="2872" y="3136"/>
              <a:ext cx="14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90" name="Rectangle 125">
              <a:extLst>
                <a:ext uri="{FF2B5EF4-FFF2-40B4-BE49-F238E27FC236}">
                  <a16:creationId xmlns:a16="http://schemas.microsoft.com/office/drawing/2014/main" id="{BE9499D5-9409-CB4E-BE04-E2E3E3EB3328}"/>
                </a:ext>
              </a:extLst>
            </p:cNvPr>
            <p:cNvSpPr>
              <a:spLocks noChangeArrowheads="1"/>
            </p:cNvSpPr>
            <p:nvPr/>
          </p:nvSpPr>
          <p:spPr bwMode="auto">
            <a:xfrm>
              <a:off x="112" y="3128"/>
              <a:ext cx="14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91" name="Text Box 6">
              <a:extLst>
                <a:ext uri="{FF2B5EF4-FFF2-40B4-BE49-F238E27FC236}">
                  <a16:creationId xmlns:a16="http://schemas.microsoft.com/office/drawing/2014/main" id="{B0B6C50E-95B0-4B41-9B97-B6EB1A1337AC}"/>
                </a:ext>
              </a:extLst>
            </p:cNvPr>
            <p:cNvSpPr txBox="1">
              <a:spLocks noChangeArrowheads="1"/>
            </p:cNvSpPr>
            <p:nvPr/>
          </p:nvSpPr>
          <p:spPr bwMode="auto">
            <a:xfrm>
              <a:off x="4080" y="3840"/>
              <a:ext cx="127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vi-VN" altLang="ja-JP" sz="1800">
                  <a:solidFill>
                    <a:srgbClr val="000066"/>
                  </a:solidFill>
                  <a:latin typeface="Times New Roman" panose="02020603050405020304" pitchFamily="18" charset="0"/>
                  <a:ea typeface="MS Mincho" panose="02020609040205080304" pitchFamily="49" charset="-128"/>
                </a:rPr>
                <a:t>8 bit tin</a:t>
              </a:r>
            </a:p>
            <a:p>
              <a:pPr algn="ctr" eaLnBrk="1" hangingPunct="1"/>
              <a:r>
                <a:rPr lang="vi-VN" altLang="ja-JP" sz="1800">
                  <a:solidFill>
                    <a:srgbClr val="000066"/>
                  </a:solidFill>
                  <a:latin typeface="Times New Roman" panose="02020603050405020304" pitchFamily="18" charset="0"/>
                  <a:ea typeface="MS Mincho" panose="02020609040205080304" pitchFamily="49" charset="-128"/>
                </a:rPr>
                <a:t>(khe 1-15, 17-31)</a:t>
              </a:r>
              <a:endParaRPr lang="vi-VN" altLang="en-US" sz="1800">
                <a:solidFill>
                  <a:srgbClr val="000066"/>
                </a:solidFill>
                <a:latin typeface="Times New Roman" panose="02020603050405020304" pitchFamily="18" charset="0"/>
                <a:ea typeface="MS Mincho" panose="02020609040205080304" pitchFamily="49" charset="-128"/>
              </a:endParaRPr>
            </a:p>
          </p:txBody>
        </p:sp>
        <p:sp>
          <p:nvSpPr>
            <p:cNvPr id="92" name="Text Box 68">
              <a:extLst>
                <a:ext uri="{FF2B5EF4-FFF2-40B4-BE49-F238E27FC236}">
                  <a16:creationId xmlns:a16="http://schemas.microsoft.com/office/drawing/2014/main" id="{34A14E7A-020B-BD48-AEAD-27281ADB30C6}"/>
                </a:ext>
              </a:extLst>
            </p:cNvPr>
            <p:cNvSpPr txBox="1">
              <a:spLocks noChangeArrowheads="1"/>
            </p:cNvSpPr>
            <p:nvPr/>
          </p:nvSpPr>
          <p:spPr bwMode="auto">
            <a:xfrm>
              <a:off x="2019" y="2832"/>
              <a:ext cx="201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800" b="1">
                  <a:solidFill>
                    <a:srgbClr val="FF0000"/>
                  </a:solidFill>
                  <a:latin typeface="Times New Roman" panose="02020603050405020304" pitchFamily="18" charset="0"/>
                  <a:ea typeface="MS Mincho" panose="02020609040205080304" pitchFamily="49" charset="-128"/>
                </a:rPr>
                <a:t>1 khung E1 = 32 khe</a:t>
              </a:r>
              <a:endParaRPr lang="vi-VN" altLang="en-US" sz="1800" b="1">
                <a:solidFill>
                  <a:srgbClr val="FF0000"/>
                </a:solidFill>
                <a:ea typeface="MS Mincho" panose="02020609040205080304" pitchFamily="49" charset="-128"/>
              </a:endParaRPr>
            </a:p>
          </p:txBody>
        </p:sp>
        <p:sp>
          <p:nvSpPr>
            <p:cNvPr id="93" name="Text Box 69">
              <a:extLst>
                <a:ext uri="{FF2B5EF4-FFF2-40B4-BE49-F238E27FC236}">
                  <a16:creationId xmlns:a16="http://schemas.microsoft.com/office/drawing/2014/main" id="{65FB994A-F0E6-6E4F-B2C3-2A7C23DB331A}"/>
                </a:ext>
              </a:extLst>
            </p:cNvPr>
            <p:cNvSpPr txBox="1">
              <a:spLocks noChangeArrowheads="1"/>
            </p:cNvSpPr>
            <p:nvPr/>
          </p:nvSpPr>
          <p:spPr bwMode="auto">
            <a:xfrm>
              <a:off x="96" y="3120"/>
              <a:ext cx="5664" cy="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vi-VN" altLang="ja-JP" sz="1200">
                  <a:latin typeface="Times New Roman" panose="02020603050405020304" pitchFamily="18" charset="0"/>
                  <a:ea typeface="MS Mincho" panose="02020609040205080304" pitchFamily="49" charset="-128"/>
                </a:rPr>
                <a:t>  </a:t>
              </a:r>
              <a:r>
                <a:rPr lang="vi-VN" altLang="ja-JP" sz="1600" b="1">
                  <a:latin typeface="Times New Roman" panose="02020603050405020304" pitchFamily="18" charset="0"/>
                  <a:ea typeface="MS Mincho" panose="02020609040205080304" pitchFamily="49" charset="-128"/>
                </a:rPr>
                <a:t>0    1   2   3   4    5    6   7    8   9  10  11 12  13 14 15 16  17 18  19  20 21  22 23 24  25 26 27 28  29 30  31</a:t>
              </a:r>
              <a:endParaRPr lang="vi-VN" altLang="en-US" sz="1600" b="1">
                <a:ea typeface="MS Mincho" panose="02020609040205080304" pitchFamily="49" charset="-128"/>
              </a:endParaRPr>
            </a:p>
          </p:txBody>
        </p:sp>
        <p:sp>
          <p:nvSpPr>
            <p:cNvPr id="94" name="Line 70">
              <a:extLst>
                <a:ext uri="{FF2B5EF4-FFF2-40B4-BE49-F238E27FC236}">
                  <a16:creationId xmlns:a16="http://schemas.microsoft.com/office/drawing/2014/main" id="{8665FA37-06E2-074D-858F-36AAC8974DEF}"/>
                </a:ext>
              </a:extLst>
            </p:cNvPr>
            <p:cNvSpPr>
              <a:spLocks noChangeShapeType="1"/>
            </p:cNvSpPr>
            <p:nvPr/>
          </p:nvSpPr>
          <p:spPr bwMode="auto">
            <a:xfrm>
              <a:off x="26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71">
              <a:extLst>
                <a:ext uri="{FF2B5EF4-FFF2-40B4-BE49-F238E27FC236}">
                  <a16:creationId xmlns:a16="http://schemas.microsoft.com/office/drawing/2014/main" id="{D0898356-1277-1546-8212-F5F1BF6AFD49}"/>
                </a:ext>
              </a:extLst>
            </p:cNvPr>
            <p:cNvSpPr>
              <a:spLocks noChangeShapeType="1"/>
            </p:cNvSpPr>
            <p:nvPr/>
          </p:nvSpPr>
          <p:spPr bwMode="auto">
            <a:xfrm>
              <a:off x="44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72">
              <a:extLst>
                <a:ext uri="{FF2B5EF4-FFF2-40B4-BE49-F238E27FC236}">
                  <a16:creationId xmlns:a16="http://schemas.microsoft.com/office/drawing/2014/main" id="{C0108987-96CD-134D-A887-3A0214079280}"/>
                </a:ext>
              </a:extLst>
            </p:cNvPr>
            <p:cNvSpPr>
              <a:spLocks noChangeShapeType="1"/>
            </p:cNvSpPr>
            <p:nvPr/>
          </p:nvSpPr>
          <p:spPr bwMode="auto">
            <a:xfrm>
              <a:off x="61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73">
              <a:extLst>
                <a:ext uri="{FF2B5EF4-FFF2-40B4-BE49-F238E27FC236}">
                  <a16:creationId xmlns:a16="http://schemas.microsoft.com/office/drawing/2014/main" id="{01A03493-855A-D64D-B6B1-622328B8D112}"/>
                </a:ext>
              </a:extLst>
            </p:cNvPr>
            <p:cNvSpPr>
              <a:spLocks noChangeShapeType="1"/>
            </p:cNvSpPr>
            <p:nvPr/>
          </p:nvSpPr>
          <p:spPr bwMode="auto">
            <a:xfrm>
              <a:off x="78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74">
              <a:extLst>
                <a:ext uri="{FF2B5EF4-FFF2-40B4-BE49-F238E27FC236}">
                  <a16:creationId xmlns:a16="http://schemas.microsoft.com/office/drawing/2014/main" id="{12BD7A93-25C7-C842-9821-5662C560616C}"/>
                </a:ext>
              </a:extLst>
            </p:cNvPr>
            <p:cNvSpPr>
              <a:spLocks noChangeShapeType="1"/>
            </p:cNvSpPr>
            <p:nvPr/>
          </p:nvSpPr>
          <p:spPr bwMode="auto">
            <a:xfrm>
              <a:off x="95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75">
              <a:extLst>
                <a:ext uri="{FF2B5EF4-FFF2-40B4-BE49-F238E27FC236}">
                  <a16:creationId xmlns:a16="http://schemas.microsoft.com/office/drawing/2014/main" id="{6C38B3E5-EFA0-B04B-B37F-814790A878E4}"/>
                </a:ext>
              </a:extLst>
            </p:cNvPr>
            <p:cNvSpPr>
              <a:spLocks noChangeShapeType="1"/>
            </p:cNvSpPr>
            <p:nvPr/>
          </p:nvSpPr>
          <p:spPr bwMode="auto">
            <a:xfrm>
              <a:off x="113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76">
              <a:extLst>
                <a:ext uri="{FF2B5EF4-FFF2-40B4-BE49-F238E27FC236}">
                  <a16:creationId xmlns:a16="http://schemas.microsoft.com/office/drawing/2014/main" id="{C25677B8-B6F6-5E41-926A-0685C35A6C92}"/>
                </a:ext>
              </a:extLst>
            </p:cNvPr>
            <p:cNvSpPr>
              <a:spLocks noChangeShapeType="1"/>
            </p:cNvSpPr>
            <p:nvPr/>
          </p:nvSpPr>
          <p:spPr bwMode="auto">
            <a:xfrm>
              <a:off x="130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77">
              <a:extLst>
                <a:ext uri="{FF2B5EF4-FFF2-40B4-BE49-F238E27FC236}">
                  <a16:creationId xmlns:a16="http://schemas.microsoft.com/office/drawing/2014/main" id="{4725ADE3-AEC4-E942-8E3A-BA34A7F569DA}"/>
                </a:ext>
              </a:extLst>
            </p:cNvPr>
            <p:cNvSpPr>
              <a:spLocks noChangeShapeType="1"/>
            </p:cNvSpPr>
            <p:nvPr/>
          </p:nvSpPr>
          <p:spPr bwMode="auto">
            <a:xfrm>
              <a:off x="147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78">
              <a:extLst>
                <a:ext uri="{FF2B5EF4-FFF2-40B4-BE49-F238E27FC236}">
                  <a16:creationId xmlns:a16="http://schemas.microsoft.com/office/drawing/2014/main" id="{6D3E9DAF-077F-A745-8F72-D4905717B399}"/>
                </a:ext>
              </a:extLst>
            </p:cNvPr>
            <p:cNvSpPr>
              <a:spLocks noChangeShapeType="1"/>
            </p:cNvSpPr>
            <p:nvPr/>
          </p:nvSpPr>
          <p:spPr bwMode="auto">
            <a:xfrm>
              <a:off x="216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79">
              <a:extLst>
                <a:ext uri="{FF2B5EF4-FFF2-40B4-BE49-F238E27FC236}">
                  <a16:creationId xmlns:a16="http://schemas.microsoft.com/office/drawing/2014/main" id="{59F80488-2A65-A843-8807-116C71E5C18D}"/>
                </a:ext>
              </a:extLst>
            </p:cNvPr>
            <p:cNvSpPr>
              <a:spLocks noChangeShapeType="1"/>
            </p:cNvSpPr>
            <p:nvPr/>
          </p:nvSpPr>
          <p:spPr bwMode="auto">
            <a:xfrm>
              <a:off x="199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80">
              <a:extLst>
                <a:ext uri="{FF2B5EF4-FFF2-40B4-BE49-F238E27FC236}">
                  <a16:creationId xmlns:a16="http://schemas.microsoft.com/office/drawing/2014/main" id="{1EE8E9AF-F0F9-A44B-9809-0D29E03390CD}"/>
                </a:ext>
              </a:extLst>
            </p:cNvPr>
            <p:cNvSpPr>
              <a:spLocks noChangeShapeType="1"/>
            </p:cNvSpPr>
            <p:nvPr/>
          </p:nvSpPr>
          <p:spPr bwMode="auto">
            <a:xfrm>
              <a:off x="182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81">
              <a:extLst>
                <a:ext uri="{FF2B5EF4-FFF2-40B4-BE49-F238E27FC236}">
                  <a16:creationId xmlns:a16="http://schemas.microsoft.com/office/drawing/2014/main" id="{4ADA092D-5B58-E340-9039-6E93138291DE}"/>
                </a:ext>
              </a:extLst>
            </p:cNvPr>
            <p:cNvSpPr>
              <a:spLocks noChangeShapeType="1"/>
            </p:cNvSpPr>
            <p:nvPr/>
          </p:nvSpPr>
          <p:spPr bwMode="auto">
            <a:xfrm>
              <a:off x="164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82">
              <a:extLst>
                <a:ext uri="{FF2B5EF4-FFF2-40B4-BE49-F238E27FC236}">
                  <a16:creationId xmlns:a16="http://schemas.microsoft.com/office/drawing/2014/main" id="{F371F8CC-CFBC-0243-B907-EC5100CC94C2}"/>
                </a:ext>
              </a:extLst>
            </p:cNvPr>
            <p:cNvSpPr>
              <a:spLocks noChangeShapeType="1"/>
            </p:cNvSpPr>
            <p:nvPr/>
          </p:nvSpPr>
          <p:spPr bwMode="auto">
            <a:xfrm>
              <a:off x="268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83">
              <a:extLst>
                <a:ext uri="{FF2B5EF4-FFF2-40B4-BE49-F238E27FC236}">
                  <a16:creationId xmlns:a16="http://schemas.microsoft.com/office/drawing/2014/main" id="{7796DAA9-03B4-A84C-8250-E6C045B3E391}"/>
                </a:ext>
              </a:extLst>
            </p:cNvPr>
            <p:cNvSpPr>
              <a:spLocks noChangeShapeType="1"/>
            </p:cNvSpPr>
            <p:nvPr/>
          </p:nvSpPr>
          <p:spPr bwMode="auto">
            <a:xfrm>
              <a:off x="251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84">
              <a:extLst>
                <a:ext uri="{FF2B5EF4-FFF2-40B4-BE49-F238E27FC236}">
                  <a16:creationId xmlns:a16="http://schemas.microsoft.com/office/drawing/2014/main" id="{C23B82C6-006D-124C-8432-679207B0C2EE}"/>
                </a:ext>
              </a:extLst>
            </p:cNvPr>
            <p:cNvSpPr>
              <a:spLocks noChangeShapeType="1"/>
            </p:cNvSpPr>
            <p:nvPr/>
          </p:nvSpPr>
          <p:spPr bwMode="auto">
            <a:xfrm>
              <a:off x="233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85">
              <a:extLst>
                <a:ext uri="{FF2B5EF4-FFF2-40B4-BE49-F238E27FC236}">
                  <a16:creationId xmlns:a16="http://schemas.microsoft.com/office/drawing/2014/main" id="{05FC3620-0A88-FE4B-8C02-EF4B05692622}"/>
                </a:ext>
              </a:extLst>
            </p:cNvPr>
            <p:cNvSpPr>
              <a:spLocks noChangeShapeType="1"/>
            </p:cNvSpPr>
            <p:nvPr/>
          </p:nvSpPr>
          <p:spPr bwMode="auto">
            <a:xfrm>
              <a:off x="285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86">
              <a:extLst>
                <a:ext uri="{FF2B5EF4-FFF2-40B4-BE49-F238E27FC236}">
                  <a16:creationId xmlns:a16="http://schemas.microsoft.com/office/drawing/2014/main" id="{99F5BACC-7F85-A141-9928-A908C27D5E33}"/>
                </a:ext>
              </a:extLst>
            </p:cNvPr>
            <p:cNvSpPr>
              <a:spLocks noChangeShapeType="1"/>
            </p:cNvSpPr>
            <p:nvPr/>
          </p:nvSpPr>
          <p:spPr bwMode="auto">
            <a:xfrm>
              <a:off x="302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87">
              <a:extLst>
                <a:ext uri="{FF2B5EF4-FFF2-40B4-BE49-F238E27FC236}">
                  <a16:creationId xmlns:a16="http://schemas.microsoft.com/office/drawing/2014/main" id="{9B4841C6-E84F-7645-A771-2ED833562120}"/>
                </a:ext>
              </a:extLst>
            </p:cNvPr>
            <p:cNvSpPr>
              <a:spLocks noChangeShapeType="1"/>
            </p:cNvSpPr>
            <p:nvPr/>
          </p:nvSpPr>
          <p:spPr bwMode="auto">
            <a:xfrm>
              <a:off x="320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88">
              <a:extLst>
                <a:ext uri="{FF2B5EF4-FFF2-40B4-BE49-F238E27FC236}">
                  <a16:creationId xmlns:a16="http://schemas.microsoft.com/office/drawing/2014/main" id="{21A6CC84-0FBC-A443-BCAF-070C30E3698A}"/>
                </a:ext>
              </a:extLst>
            </p:cNvPr>
            <p:cNvSpPr>
              <a:spLocks noChangeShapeType="1"/>
            </p:cNvSpPr>
            <p:nvPr/>
          </p:nvSpPr>
          <p:spPr bwMode="auto">
            <a:xfrm>
              <a:off x="337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89">
              <a:extLst>
                <a:ext uri="{FF2B5EF4-FFF2-40B4-BE49-F238E27FC236}">
                  <a16:creationId xmlns:a16="http://schemas.microsoft.com/office/drawing/2014/main" id="{AF8289B2-6520-3E43-8181-C25E8960AD08}"/>
                </a:ext>
              </a:extLst>
            </p:cNvPr>
            <p:cNvSpPr>
              <a:spLocks noChangeShapeType="1"/>
            </p:cNvSpPr>
            <p:nvPr/>
          </p:nvSpPr>
          <p:spPr bwMode="auto">
            <a:xfrm>
              <a:off x="354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90">
              <a:extLst>
                <a:ext uri="{FF2B5EF4-FFF2-40B4-BE49-F238E27FC236}">
                  <a16:creationId xmlns:a16="http://schemas.microsoft.com/office/drawing/2014/main" id="{EC7DBC16-01EE-514D-8C4A-C06A9BC09728}"/>
                </a:ext>
              </a:extLst>
            </p:cNvPr>
            <p:cNvSpPr>
              <a:spLocks noChangeShapeType="1"/>
            </p:cNvSpPr>
            <p:nvPr/>
          </p:nvSpPr>
          <p:spPr bwMode="auto">
            <a:xfrm>
              <a:off x="371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91">
              <a:extLst>
                <a:ext uri="{FF2B5EF4-FFF2-40B4-BE49-F238E27FC236}">
                  <a16:creationId xmlns:a16="http://schemas.microsoft.com/office/drawing/2014/main" id="{9843D410-D776-8D48-BBAC-E8D5D89688E6}"/>
                </a:ext>
              </a:extLst>
            </p:cNvPr>
            <p:cNvSpPr>
              <a:spLocks noChangeShapeType="1"/>
            </p:cNvSpPr>
            <p:nvPr/>
          </p:nvSpPr>
          <p:spPr bwMode="auto">
            <a:xfrm>
              <a:off x="389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92">
              <a:extLst>
                <a:ext uri="{FF2B5EF4-FFF2-40B4-BE49-F238E27FC236}">
                  <a16:creationId xmlns:a16="http://schemas.microsoft.com/office/drawing/2014/main" id="{AFCF6078-7A08-C54A-9EB0-1C28464A627A}"/>
                </a:ext>
              </a:extLst>
            </p:cNvPr>
            <p:cNvSpPr>
              <a:spLocks noChangeShapeType="1"/>
            </p:cNvSpPr>
            <p:nvPr/>
          </p:nvSpPr>
          <p:spPr bwMode="auto">
            <a:xfrm>
              <a:off x="406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93">
              <a:extLst>
                <a:ext uri="{FF2B5EF4-FFF2-40B4-BE49-F238E27FC236}">
                  <a16:creationId xmlns:a16="http://schemas.microsoft.com/office/drawing/2014/main" id="{255FB6CD-FE07-E44F-BD5D-CBC2F69EE208}"/>
                </a:ext>
              </a:extLst>
            </p:cNvPr>
            <p:cNvSpPr>
              <a:spLocks noChangeShapeType="1"/>
            </p:cNvSpPr>
            <p:nvPr/>
          </p:nvSpPr>
          <p:spPr bwMode="auto">
            <a:xfrm>
              <a:off x="423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94">
              <a:extLst>
                <a:ext uri="{FF2B5EF4-FFF2-40B4-BE49-F238E27FC236}">
                  <a16:creationId xmlns:a16="http://schemas.microsoft.com/office/drawing/2014/main" id="{C8F5A9AF-2B1F-2343-8E6E-BDCCCF85A8DF}"/>
                </a:ext>
              </a:extLst>
            </p:cNvPr>
            <p:cNvSpPr>
              <a:spLocks noChangeShapeType="1"/>
            </p:cNvSpPr>
            <p:nvPr/>
          </p:nvSpPr>
          <p:spPr bwMode="auto">
            <a:xfrm>
              <a:off x="440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95">
              <a:extLst>
                <a:ext uri="{FF2B5EF4-FFF2-40B4-BE49-F238E27FC236}">
                  <a16:creationId xmlns:a16="http://schemas.microsoft.com/office/drawing/2014/main" id="{25230B78-8093-8447-B6C6-133E39BA7BB8}"/>
                </a:ext>
              </a:extLst>
            </p:cNvPr>
            <p:cNvSpPr>
              <a:spLocks noChangeShapeType="1"/>
            </p:cNvSpPr>
            <p:nvPr/>
          </p:nvSpPr>
          <p:spPr bwMode="auto">
            <a:xfrm>
              <a:off x="458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Text Box 98">
              <a:extLst>
                <a:ext uri="{FF2B5EF4-FFF2-40B4-BE49-F238E27FC236}">
                  <a16:creationId xmlns:a16="http://schemas.microsoft.com/office/drawing/2014/main" id="{6554CEBF-98FF-8E48-A387-A352607DEDBF}"/>
                </a:ext>
              </a:extLst>
            </p:cNvPr>
            <p:cNvSpPr txBox="1">
              <a:spLocks noChangeArrowheads="1"/>
            </p:cNvSpPr>
            <p:nvPr/>
          </p:nvSpPr>
          <p:spPr bwMode="auto">
            <a:xfrm>
              <a:off x="96" y="3776"/>
              <a:ext cx="7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vi-VN" altLang="ja-JP" sz="1800">
                  <a:solidFill>
                    <a:srgbClr val="000066"/>
                  </a:solidFill>
                  <a:latin typeface="Times New Roman" panose="02020603050405020304" pitchFamily="18" charset="0"/>
                  <a:ea typeface="MS Mincho" panose="02020609040205080304" pitchFamily="49" charset="-128"/>
                </a:rPr>
                <a:t>Đồng bộ khung</a:t>
              </a:r>
              <a:endParaRPr lang="vi-VN" altLang="en-US" sz="1800">
                <a:solidFill>
                  <a:srgbClr val="000066"/>
                </a:solidFill>
                <a:latin typeface="Times New Roman" panose="02020603050405020304" pitchFamily="18" charset="0"/>
                <a:ea typeface="MS Mincho" panose="02020609040205080304" pitchFamily="49" charset="-128"/>
              </a:endParaRPr>
            </a:p>
          </p:txBody>
        </p:sp>
        <p:sp>
          <p:nvSpPr>
            <p:cNvPr id="121" name="Line 99">
              <a:extLst>
                <a:ext uri="{FF2B5EF4-FFF2-40B4-BE49-F238E27FC236}">
                  <a16:creationId xmlns:a16="http://schemas.microsoft.com/office/drawing/2014/main" id="{8B41EA9E-4CF9-0D41-A3AB-FB9B10817375}"/>
                </a:ext>
              </a:extLst>
            </p:cNvPr>
            <p:cNvSpPr>
              <a:spLocks noChangeShapeType="1"/>
            </p:cNvSpPr>
            <p:nvPr/>
          </p:nvSpPr>
          <p:spPr bwMode="auto">
            <a:xfrm>
              <a:off x="3632" y="2966"/>
              <a:ext cx="198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2" name="Line 100">
              <a:extLst>
                <a:ext uri="{FF2B5EF4-FFF2-40B4-BE49-F238E27FC236}">
                  <a16:creationId xmlns:a16="http://schemas.microsoft.com/office/drawing/2014/main" id="{D0CB5B09-8675-1146-BCA5-556D83E18D13}"/>
                </a:ext>
              </a:extLst>
            </p:cNvPr>
            <p:cNvSpPr>
              <a:spLocks noChangeShapeType="1"/>
            </p:cNvSpPr>
            <p:nvPr/>
          </p:nvSpPr>
          <p:spPr bwMode="auto">
            <a:xfrm flipH="1">
              <a:off x="96" y="2966"/>
              <a:ext cx="163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3" name="Line 101">
              <a:extLst>
                <a:ext uri="{FF2B5EF4-FFF2-40B4-BE49-F238E27FC236}">
                  <a16:creationId xmlns:a16="http://schemas.microsoft.com/office/drawing/2014/main" id="{F3E84B1E-78AA-494E-A4BF-63F552CAAD39}"/>
                </a:ext>
              </a:extLst>
            </p:cNvPr>
            <p:cNvSpPr>
              <a:spLocks noChangeShapeType="1"/>
            </p:cNvSpPr>
            <p:nvPr/>
          </p:nvSpPr>
          <p:spPr bwMode="auto">
            <a:xfrm flipV="1">
              <a:off x="5616" y="2880"/>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02">
              <a:extLst>
                <a:ext uri="{FF2B5EF4-FFF2-40B4-BE49-F238E27FC236}">
                  <a16:creationId xmlns:a16="http://schemas.microsoft.com/office/drawing/2014/main" id="{8CA3689B-F26E-FA4D-A377-CA46A276A698}"/>
                </a:ext>
              </a:extLst>
            </p:cNvPr>
            <p:cNvSpPr>
              <a:spLocks noChangeShapeType="1"/>
            </p:cNvSpPr>
            <p:nvPr/>
          </p:nvSpPr>
          <p:spPr bwMode="auto">
            <a:xfrm flipV="1">
              <a:off x="96" y="2895"/>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03">
              <a:extLst>
                <a:ext uri="{FF2B5EF4-FFF2-40B4-BE49-F238E27FC236}">
                  <a16:creationId xmlns:a16="http://schemas.microsoft.com/office/drawing/2014/main" id="{433078EA-169F-7045-B31C-95F188D779F9}"/>
                </a:ext>
              </a:extLst>
            </p:cNvPr>
            <p:cNvSpPr>
              <a:spLocks noChangeShapeType="1"/>
            </p:cNvSpPr>
            <p:nvPr/>
          </p:nvSpPr>
          <p:spPr bwMode="auto">
            <a:xfrm>
              <a:off x="4581" y="3302"/>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04">
              <a:extLst>
                <a:ext uri="{FF2B5EF4-FFF2-40B4-BE49-F238E27FC236}">
                  <a16:creationId xmlns:a16="http://schemas.microsoft.com/office/drawing/2014/main" id="{88A2801B-FA36-0F49-8A4C-BB01CA35BB74}"/>
                </a:ext>
              </a:extLst>
            </p:cNvPr>
            <p:cNvSpPr>
              <a:spLocks noChangeShapeType="1"/>
            </p:cNvSpPr>
            <p:nvPr/>
          </p:nvSpPr>
          <p:spPr bwMode="auto">
            <a:xfrm>
              <a:off x="4754" y="3302"/>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05">
              <a:extLst>
                <a:ext uri="{FF2B5EF4-FFF2-40B4-BE49-F238E27FC236}">
                  <a16:creationId xmlns:a16="http://schemas.microsoft.com/office/drawing/2014/main" id="{980724FA-F210-0A4E-A429-1D38844B2899}"/>
                </a:ext>
              </a:extLst>
            </p:cNvPr>
            <p:cNvSpPr>
              <a:spLocks noChangeShapeType="1"/>
            </p:cNvSpPr>
            <p:nvPr/>
          </p:nvSpPr>
          <p:spPr bwMode="auto">
            <a:xfrm flipH="1">
              <a:off x="2425" y="3513"/>
              <a:ext cx="431"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6">
              <a:extLst>
                <a:ext uri="{FF2B5EF4-FFF2-40B4-BE49-F238E27FC236}">
                  <a16:creationId xmlns:a16="http://schemas.microsoft.com/office/drawing/2014/main" id="{8BC08309-A2DB-D44F-975A-E922FEC6560F}"/>
                </a:ext>
              </a:extLst>
            </p:cNvPr>
            <p:cNvSpPr>
              <a:spLocks noChangeShapeType="1"/>
            </p:cNvSpPr>
            <p:nvPr/>
          </p:nvSpPr>
          <p:spPr bwMode="auto">
            <a:xfrm>
              <a:off x="3029" y="3513"/>
              <a:ext cx="431"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07">
              <a:extLst>
                <a:ext uri="{FF2B5EF4-FFF2-40B4-BE49-F238E27FC236}">
                  <a16:creationId xmlns:a16="http://schemas.microsoft.com/office/drawing/2014/main" id="{F3CFF24D-0D37-E847-AAA8-E0C6B5857432}"/>
                </a:ext>
              </a:extLst>
            </p:cNvPr>
            <p:cNvSpPr>
              <a:spLocks noChangeShapeType="1"/>
            </p:cNvSpPr>
            <p:nvPr/>
          </p:nvSpPr>
          <p:spPr bwMode="auto">
            <a:xfrm>
              <a:off x="2425" y="372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08">
              <a:extLst>
                <a:ext uri="{FF2B5EF4-FFF2-40B4-BE49-F238E27FC236}">
                  <a16:creationId xmlns:a16="http://schemas.microsoft.com/office/drawing/2014/main" id="{E755858E-FF2A-E94C-B475-18357F65ECBC}"/>
                </a:ext>
              </a:extLst>
            </p:cNvPr>
            <p:cNvSpPr>
              <a:spLocks noChangeShapeType="1"/>
            </p:cNvSpPr>
            <p:nvPr/>
          </p:nvSpPr>
          <p:spPr bwMode="auto">
            <a:xfrm>
              <a:off x="3460" y="372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Text Box 109">
              <a:extLst>
                <a:ext uri="{FF2B5EF4-FFF2-40B4-BE49-F238E27FC236}">
                  <a16:creationId xmlns:a16="http://schemas.microsoft.com/office/drawing/2014/main" id="{06C03903-3070-E241-B8FF-598B7EF24566}"/>
                </a:ext>
              </a:extLst>
            </p:cNvPr>
            <p:cNvSpPr txBox="1">
              <a:spLocks noChangeArrowheads="1"/>
            </p:cNvSpPr>
            <p:nvPr/>
          </p:nvSpPr>
          <p:spPr bwMode="auto">
            <a:xfrm>
              <a:off x="2511" y="3794"/>
              <a:ext cx="77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vi-VN" altLang="ja-JP" sz="1800">
                  <a:solidFill>
                    <a:srgbClr val="000066"/>
                  </a:solidFill>
                  <a:latin typeface="Times New Roman" panose="02020603050405020304" pitchFamily="18" charset="0"/>
                  <a:ea typeface="MS Mincho" panose="02020609040205080304" pitchFamily="49" charset="-128"/>
                </a:rPr>
                <a:t>Báo hiệu</a:t>
              </a:r>
            </a:p>
            <a:p>
              <a:pPr eaLnBrk="1" hangingPunct="1"/>
              <a:endParaRPr lang="vi-VN" altLang="en-US" sz="1800">
                <a:solidFill>
                  <a:srgbClr val="000066"/>
                </a:solidFill>
                <a:latin typeface="Times New Roman" panose="02020603050405020304" pitchFamily="18" charset="0"/>
                <a:ea typeface="MS Mincho" panose="02020609040205080304" pitchFamily="49" charset="-128"/>
              </a:endParaRPr>
            </a:p>
          </p:txBody>
        </p:sp>
        <p:sp>
          <p:nvSpPr>
            <p:cNvPr id="132" name="Line 110">
              <a:extLst>
                <a:ext uri="{FF2B5EF4-FFF2-40B4-BE49-F238E27FC236}">
                  <a16:creationId xmlns:a16="http://schemas.microsoft.com/office/drawing/2014/main" id="{1DDDC77C-0A39-9348-BD50-09D2E24D9BD4}"/>
                </a:ext>
              </a:extLst>
            </p:cNvPr>
            <p:cNvSpPr>
              <a:spLocks noChangeShapeType="1"/>
            </p:cNvSpPr>
            <p:nvPr/>
          </p:nvSpPr>
          <p:spPr bwMode="auto">
            <a:xfrm>
              <a:off x="269" y="3302"/>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11">
              <a:extLst>
                <a:ext uri="{FF2B5EF4-FFF2-40B4-BE49-F238E27FC236}">
                  <a16:creationId xmlns:a16="http://schemas.microsoft.com/office/drawing/2014/main" id="{7B2DF0AF-30B9-B647-95B9-08DD91C4498B}"/>
                </a:ext>
              </a:extLst>
            </p:cNvPr>
            <p:cNvSpPr>
              <a:spLocks noChangeShapeType="1"/>
            </p:cNvSpPr>
            <p:nvPr/>
          </p:nvSpPr>
          <p:spPr bwMode="auto">
            <a:xfrm>
              <a:off x="96" y="3302"/>
              <a:ext cx="0" cy="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12">
              <a:extLst>
                <a:ext uri="{FF2B5EF4-FFF2-40B4-BE49-F238E27FC236}">
                  <a16:creationId xmlns:a16="http://schemas.microsoft.com/office/drawing/2014/main" id="{C9FCB483-F1BC-C44E-A583-850506143A52}"/>
                </a:ext>
              </a:extLst>
            </p:cNvPr>
            <p:cNvSpPr>
              <a:spLocks noChangeShapeType="1"/>
            </p:cNvSpPr>
            <p:nvPr/>
          </p:nvSpPr>
          <p:spPr bwMode="auto">
            <a:xfrm flipH="1">
              <a:off x="4150" y="3513"/>
              <a:ext cx="431"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13">
              <a:extLst>
                <a:ext uri="{FF2B5EF4-FFF2-40B4-BE49-F238E27FC236}">
                  <a16:creationId xmlns:a16="http://schemas.microsoft.com/office/drawing/2014/main" id="{045B600D-ADB0-0141-90A5-29BBC9686233}"/>
                </a:ext>
              </a:extLst>
            </p:cNvPr>
            <p:cNvSpPr>
              <a:spLocks noChangeShapeType="1"/>
            </p:cNvSpPr>
            <p:nvPr/>
          </p:nvSpPr>
          <p:spPr bwMode="auto">
            <a:xfrm>
              <a:off x="269" y="3513"/>
              <a:ext cx="603"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14">
              <a:extLst>
                <a:ext uri="{FF2B5EF4-FFF2-40B4-BE49-F238E27FC236}">
                  <a16:creationId xmlns:a16="http://schemas.microsoft.com/office/drawing/2014/main" id="{A30FDAAD-50FC-924E-8C40-1727C50799D5}"/>
                </a:ext>
              </a:extLst>
            </p:cNvPr>
            <p:cNvSpPr>
              <a:spLocks noChangeShapeType="1"/>
            </p:cNvSpPr>
            <p:nvPr/>
          </p:nvSpPr>
          <p:spPr bwMode="auto">
            <a:xfrm>
              <a:off x="872" y="372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15">
              <a:extLst>
                <a:ext uri="{FF2B5EF4-FFF2-40B4-BE49-F238E27FC236}">
                  <a16:creationId xmlns:a16="http://schemas.microsoft.com/office/drawing/2014/main" id="{2C356908-73A5-404F-9548-975197FCE255}"/>
                </a:ext>
              </a:extLst>
            </p:cNvPr>
            <p:cNvSpPr>
              <a:spLocks noChangeShapeType="1"/>
            </p:cNvSpPr>
            <p:nvPr/>
          </p:nvSpPr>
          <p:spPr bwMode="auto">
            <a:xfrm>
              <a:off x="4150" y="372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16">
              <a:extLst>
                <a:ext uri="{FF2B5EF4-FFF2-40B4-BE49-F238E27FC236}">
                  <a16:creationId xmlns:a16="http://schemas.microsoft.com/office/drawing/2014/main" id="{9114B792-60DE-004C-AC3B-B946CD8EF458}"/>
                </a:ext>
              </a:extLst>
            </p:cNvPr>
            <p:cNvSpPr>
              <a:spLocks noChangeShapeType="1"/>
            </p:cNvSpPr>
            <p:nvPr/>
          </p:nvSpPr>
          <p:spPr bwMode="auto">
            <a:xfrm>
              <a:off x="2856" y="3302"/>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17">
              <a:extLst>
                <a:ext uri="{FF2B5EF4-FFF2-40B4-BE49-F238E27FC236}">
                  <a16:creationId xmlns:a16="http://schemas.microsoft.com/office/drawing/2014/main" id="{AA85ADFB-1C08-A748-B2C3-AA6A6AF26B10}"/>
                </a:ext>
              </a:extLst>
            </p:cNvPr>
            <p:cNvSpPr>
              <a:spLocks noChangeShapeType="1"/>
            </p:cNvSpPr>
            <p:nvPr/>
          </p:nvSpPr>
          <p:spPr bwMode="auto">
            <a:xfrm>
              <a:off x="3029" y="3302"/>
              <a:ext cx="0"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18">
              <a:extLst>
                <a:ext uri="{FF2B5EF4-FFF2-40B4-BE49-F238E27FC236}">
                  <a16:creationId xmlns:a16="http://schemas.microsoft.com/office/drawing/2014/main" id="{A7CB7EFC-EB66-354C-AF3C-A96FBC5C29CF}"/>
                </a:ext>
              </a:extLst>
            </p:cNvPr>
            <p:cNvSpPr>
              <a:spLocks noChangeShapeType="1"/>
            </p:cNvSpPr>
            <p:nvPr/>
          </p:nvSpPr>
          <p:spPr bwMode="auto">
            <a:xfrm>
              <a:off x="475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19">
              <a:extLst>
                <a:ext uri="{FF2B5EF4-FFF2-40B4-BE49-F238E27FC236}">
                  <a16:creationId xmlns:a16="http://schemas.microsoft.com/office/drawing/2014/main" id="{2A00F723-B531-5C4C-9301-C2295D1A1E4B}"/>
                </a:ext>
              </a:extLst>
            </p:cNvPr>
            <p:cNvSpPr>
              <a:spLocks noChangeShapeType="1"/>
            </p:cNvSpPr>
            <p:nvPr/>
          </p:nvSpPr>
          <p:spPr bwMode="auto">
            <a:xfrm>
              <a:off x="4926"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20">
              <a:extLst>
                <a:ext uri="{FF2B5EF4-FFF2-40B4-BE49-F238E27FC236}">
                  <a16:creationId xmlns:a16="http://schemas.microsoft.com/office/drawing/2014/main" id="{C9845F6D-0F12-534B-BBE0-B54FDB9223FE}"/>
                </a:ext>
              </a:extLst>
            </p:cNvPr>
            <p:cNvSpPr>
              <a:spLocks noChangeShapeType="1"/>
            </p:cNvSpPr>
            <p:nvPr/>
          </p:nvSpPr>
          <p:spPr bwMode="auto">
            <a:xfrm>
              <a:off x="5099"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21">
              <a:extLst>
                <a:ext uri="{FF2B5EF4-FFF2-40B4-BE49-F238E27FC236}">
                  <a16:creationId xmlns:a16="http://schemas.microsoft.com/office/drawing/2014/main" id="{A1E136E5-5DA5-BC4D-89BD-BF8DA4029DEE}"/>
                </a:ext>
              </a:extLst>
            </p:cNvPr>
            <p:cNvSpPr>
              <a:spLocks noChangeShapeType="1"/>
            </p:cNvSpPr>
            <p:nvPr/>
          </p:nvSpPr>
          <p:spPr bwMode="auto">
            <a:xfrm>
              <a:off x="5271"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22">
              <a:extLst>
                <a:ext uri="{FF2B5EF4-FFF2-40B4-BE49-F238E27FC236}">
                  <a16:creationId xmlns:a16="http://schemas.microsoft.com/office/drawing/2014/main" id="{D63E779C-3AFF-0049-BFE4-F85482A37B5C}"/>
                </a:ext>
              </a:extLst>
            </p:cNvPr>
            <p:cNvSpPr>
              <a:spLocks noChangeShapeType="1"/>
            </p:cNvSpPr>
            <p:nvPr/>
          </p:nvSpPr>
          <p:spPr bwMode="auto">
            <a:xfrm>
              <a:off x="5444" y="3116"/>
              <a:ext cx="0"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23">
              <a:extLst>
                <a:ext uri="{FF2B5EF4-FFF2-40B4-BE49-F238E27FC236}">
                  <a16:creationId xmlns:a16="http://schemas.microsoft.com/office/drawing/2014/main" id="{A286CB5C-F075-DB45-83C5-F8B9C9F0CD7D}"/>
                </a:ext>
              </a:extLst>
            </p:cNvPr>
            <p:cNvSpPr>
              <a:spLocks noChangeShapeType="1"/>
            </p:cNvSpPr>
            <p:nvPr/>
          </p:nvSpPr>
          <p:spPr bwMode="auto">
            <a:xfrm>
              <a:off x="4754" y="3513"/>
              <a:ext cx="431" cy="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24">
              <a:extLst>
                <a:ext uri="{FF2B5EF4-FFF2-40B4-BE49-F238E27FC236}">
                  <a16:creationId xmlns:a16="http://schemas.microsoft.com/office/drawing/2014/main" id="{07222A92-FF0A-9644-A145-458AF53C784F}"/>
                </a:ext>
              </a:extLst>
            </p:cNvPr>
            <p:cNvSpPr>
              <a:spLocks noChangeShapeType="1"/>
            </p:cNvSpPr>
            <p:nvPr/>
          </p:nvSpPr>
          <p:spPr bwMode="auto">
            <a:xfrm>
              <a:off x="5185" y="372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3074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2">
            <a:extLst>
              <a:ext uri="{FF2B5EF4-FFF2-40B4-BE49-F238E27FC236}">
                <a16:creationId xmlns:a16="http://schemas.microsoft.com/office/drawing/2014/main" id="{04133F47-91C7-CF4D-9556-8A1B0C831CC0}"/>
              </a:ext>
            </a:extLst>
          </p:cNvPr>
          <p:cNvSpPr>
            <a:spLocks noGrp="1" noRot="1" noChangeArrowheads="1"/>
          </p:cNvSpPr>
          <p:nvPr>
            <p:ph type="title"/>
          </p:nvPr>
        </p:nvSpPr>
        <p:spPr>
          <a:xfrm>
            <a:off x="0" y="76200"/>
            <a:ext cx="9144000" cy="838200"/>
          </a:xfrm>
        </p:spPr>
        <p:txBody>
          <a:bodyPr>
            <a:normAutofit/>
          </a:bodyPr>
          <a:lstStyle/>
          <a:p>
            <a:pPr eaLnBrk="1" hangingPunct="1">
              <a:defRPr/>
            </a:pPr>
            <a:r>
              <a:rPr lang="vi-VN" sz="3200" dirty="0">
                <a:solidFill>
                  <a:schemeClr val="tx1"/>
                </a:solidFill>
                <a:effectLst>
                  <a:outerShdw blurRad="38100" dist="38100" dir="2700000" algn="tl">
                    <a:srgbClr val="DDDDDD"/>
                  </a:outerShdw>
                </a:effectLst>
                <a:latin typeface="Arial" charset="0"/>
                <a:cs typeface="+mj-cs"/>
              </a:rPr>
              <a:t>Thiết kế bộ ghép TDM</a:t>
            </a:r>
          </a:p>
        </p:txBody>
      </p:sp>
      <p:sp>
        <p:nvSpPr>
          <p:cNvPr id="84" name="Rectangle 24">
            <a:extLst>
              <a:ext uri="{FF2B5EF4-FFF2-40B4-BE49-F238E27FC236}">
                <a16:creationId xmlns:a16="http://schemas.microsoft.com/office/drawing/2014/main" id="{FAC19A05-871F-EB4C-9199-1EB6F5835D38}"/>
              </a:ext>
            </a:extLst>
          </p:cNvPr>
          <p:cNvSpPr>
            <a:spLocks noChangeArrowheads="1"/>
          </p:cNvSpPr>
          <p:nvPr/>
        </p:nvSpPr>
        <p:spPr bwMode="auto">
          <a:xfrm>
            <a:off x="419100" y="1510843"/>
            <a:ext cx="7886700" cy="170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a:lnSpc>
                <a:spcPct val="150000"/>
              </a:lnSpc>
              <a:spcBef>
                <a:spcPts val="600"/>
              </a:spcBef>
              <a:buClr>
                <a:srgbClr val="2909AF"/>
              </a:buClr>
              <a:buSzPct val="60000"/>
              <a:buFont typeface="Wingdings" pitchFamily="2" charset="2"/>
              <a:buChar char="q"/>
            </a:pPr>
            <a:r>
              <a:rPr lang="en-US" altLang="en-US" sz="2200" dirty="0" err="1">
                <a:solidFill>
                  <a:srgbClr val="000066"/>
                </a:solidFill>
              </a:rPr>
              <a:t>Tín</a:t>
            </a:r>
            <a:r>
              <a:rPr lang="en-US" altLang="en-US" sz="2200" dirty="0">
                <a:solidFill>
                  <a:srgbClr val="000066"/>
                </a:solidFill>
              </a:rPr>
              <a:t> </a:t>
            </a:r>
            <a:r>
              <a:rPr lang="en-US" altLang="en-US" sz="2200" dirty="0" err="1">
                <a:solidFill>
                  <a:srgbClr val="000066"/>
                </a:solidFill>
              </a:rPr>
              <a:t>hiệu</a:t>
            </a:r>
            <a:r>
              <a:rPr lang="en-US" altLang="en-US" sz="2200" dirty="0">
                <a:solidFill>
                  <a:srgbClr val="000066"/>
                </a:solidFill>
              </a:rPr>
              <a:t> </a:t>
            </a:r>
            <a:r>
              <a:rPr lang="en-US" altLang="en-US" sz="2200" dirty="0" err="1">
                <a:solidFill>
                  <a:srgbClr val="000066"/>
                </a:solidFill>
              </a:rPr>
              <a:t>nhánh</a:t>
            </a:r>
            <a:r>
              <a:rPr lang="en-US" altLang="en-US" sz="2200" dirty="0">
                <a:solidFill>
                  <a:srgbClr val="000066"/>
                </a:solidFill>
              </a:rPr>
              <a:t> </a:t>
            </a:r>
            <a:r>
              <a:rPr lang="en-US" altLang="en-US" sz="2200" dirty="0" err="1">
                <a:solidFill>
                  <a:srgbClr val="000066"/>
                </a:solidFill>
              </a:rPr>
              <a:t>là</a:t>
            </a:r>
            <a:r>
              <a:rPr lang="en-US" altLang="en-US" sz="2200" dirty="0">
                <a:solidFill>
                  <a:srgbClr val="000066"/>
                </a:solidFill>
              </a:rPr>
              <a:t> </a:t>
            </a:r>
            <a:r>
              <a:rPr lang="en-US" altLang="en-US" sz="2200" dirty="0" err="1">
                <a:solidFill>
                  <a:srgbClr val="000066"/>
                </a:solidFill>
              </a:rPr>
              <a:t>số</a:t>
            </a:r>
            <a:endParaRPr lang="en-US" altLang="en-US" sz="2200" dirty="0">
              <a:solidFill>
                <a:srgbClr val="000066"/>
              </a:solidFill>
            </a:endParaRPr>
          </a:p>
          <a:p>
            <a:pPr marL="342900" indent="-342900">
              <a:lnSpc>
                <a:spcPct val="150000"/>
              </a:lnSpc>
              <a:spcBef>
                <a:spcPts val="600"/>
              </a:spcBef>
              <a:buClr>
                <a:srgbClr val="2909AF"/>
              </a:buClr>
              <a:buSzPct val="60000"/>
              <a:buFont typeface="Wingdings" pitchFamily="2" charset="2"/>
              <a:buChar char="q"/>
            </a:pPr>
            <a:r>
              <a:rPr lang="en-US" altLang="en-US" sz="2200" dirty="0" err="1">
                <a:solidFill>
                  <a:srgbClr val="000066"/>
                </a:solidFill>
                <a:sym typeface="Wingdings" pitchFamily="2" charset="2"/>
              </a:rPr>
              <a:t>Tín</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hiệu</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nhánh</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là</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tương</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tự</a:t>
            </a:r>
            <a:endParaRPr lang="en-US" altLang="en-US" sz="2200" dirty="0">
              <a:solidFill>
                <a:srgbClr val="000066"/>
              </a:solidFill>
              <a:sym typeface="Wingdings" pitchFamily="2" charset="2"/>
            </a:endParaRPr>
          </a:p>
          <a:p>
            <a:pPr marL="342900" indent="-342900">
              <a:lnSpc>
                <a:spcPct val="150000"/>
              </a:lnSpc>
              <a:spcBef>
                <a:spcPts val="600"/>
              </a:spcBef>
              <a:buClr>
                <a:srgbClr val="2909AF"/>
              </a:buClr>
              <a:buSzPct val="60000"/>
              <a:buFont typeface="Wingdings" pitchFamily="2" charset="2"/>
              <a:buChar char="q"/>
            </a:pPr>
            <a:r>
              <a:rPr lang="en-US" altLang="en-US" sz="2200" dirty="0" err="1">
                <a:solidFill>
                  <a:srgbClr val="000066"/>
                </a:solidFill>
                <a:sym typeface="Wingdings" pitchFamily="2" charset="2"/>
              </a:rPr>
              <a:t>Tín</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hiệu</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nhánh</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có</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hai</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loại</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tương</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tự</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và</a:t>
            </a:r>
            <a:r>
              <a:rPr lang="en-US" altLang="en-US" sz="2200" dirty="0">
                <a:solidFill>
                  <a:srgbClr val="000066"/>
                </a:solidFill>
                <a:sym typeface="Wingdings" pitchFamily="2" charset="2"/>
              </a:rPr>
              <a:t> </a:t>
            </a:r>
            <a:r>
              <a:rPr lang="en-US" altLang="en-US" sz="2200" dirty="0" err="1">
                <a:solidFill>
                  <a:srgbClr val="000066"/>
                </a:solidFill>
                <a:sym typeface="Wingdings" pitchFamily="2" charset="2"/>
              </a:rPr>
              <a:t>số</a:t>
            </a:r>
            <a:endParaRPr lang="en-US" altLang="en-US" sz="2200" dirty="0">
              <a:solidFill>
                <a:srgbClr val="000066"/>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A3CC63-25C6-924F-9C6C-01B2D8572D66}"/>
                  </a:ext>
                </a:extLst>
              </p14:cNvPr>
              <p14:cNvContentPartPr/>
              <p14:nvPr/>
            </p14:nvContentPartPr>
            <p14:xfrm>
              <a:off x="3633120" y="1456920"/>
              <a:ext cx="3082680" cy="1819440"/>
            </p14:xfrm>
          </p:contentPart>
        </mc:Choice>
        <mc:Fallback xmlns="">
          <p:pic>
            <p:nvPicPr>
              <p:cNvPr id="2" name="Ink 1">
                <a:extLst>
                  <a:ext uri="{FF2B5EF4-FFF2-40B4-BE49-F238E27FC236}">
                    <a16:creationId xmlns:a16="http://schemas.microsoft.com/office/drawing/2014/main" id="{9EA3CC63-25C6-924F-9C6C-01B2D8572D66}"/>
                  </a:ext>
                </a:extLst>
              </p:cNvPr>
              <p:cNvPicPr/>
              <p:nvPr/>
            </p:nvPicPr>
            <p:blipFill>
              <a:blip r:embed="rId4"/>
              <a:stretch>
                <a:fillRect/>
              </a:stretch>
            </p:blipFill>
            <p:spPr>
              <a:xfrm>
                <a:off x="3623760" y="1447560"/>
                <a:ext cx="3101400" cy="1838160"/>
              </a:xfrm>
              <a:prstGeom prst="rect">
                <a:avLst/>
              </a:prstGeom>
            </p:spPr>
          </p:pic>
        </mc:Fallback>
      </mc:AlternateContent>
    </p:spTree>
    <p:extLst>
      <p:ext uri="{BB962C8B-B14F-4D97-AF65-F5344CB8AC3E}">
        <p14:creationId xmlns:p14="http://schemas.microsoft.com/office/powerpoint/2010/main" val="340848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23</a:t>
            </a:fld>
            <a:endParaRPr lang="en-US" dirty="0"/>
          </a:p>
        </p:txBody>
      </p:sp>
      <p:sp>
        <p:nvSpPr>
          <p:cNvPr id="6" name="Title 5"/>
          <p:cNvSpPr>
            <a:spLocks noGrp="1"/>
          </p:cNvSpPr>
          <p:nvPr>
            <p:ph type="title"/>
          </p:nvPr>
        </p:nvSpPr>
        <p:spPr/>
        <p:txBody>
          <a:bodyPr>
            <a:normAutofit/>
          </a:bodyPr>
          <a:lstStyle/>
          <a:p>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ghép</a:t>
            </a:r>
            <a:r>
              <a:rPr lang="en-US" dirty="0">
                <a:latin typeface="Arial"/>
                <a:cs typeface="Arial"/>
              </a:rPr>
              <a:t> </a:t>
            </a:r>
            <a:r>
              <a:rPr lang="en-US" dirty="0" err="1">
                <a:latin typeface="Arial"/>
                <a:cs typeface="Arial"/>
              </a:rPr>
              <a:t>kênh</a:t>
            </a:r>
            <a:r>
              <a:rPr lang="en-US" dirty="0">
                <a:latin typeface="Arial"/>
                <a:cs typeface="Arial"/>
              </a:rPr>
              <a:t> TDM 11 </a:t>
            </a:r>
            <a:r>
              <a:rPr lang="en-US" dirty="0" err="1">
                <a:latin typeface="Arial"/>
                <a:cs typeface="Arial"/>
              </a:rPr>
              <a:t>kênh</a:t>
            </a:r>
            <a:endParaRPr lang="en-US" dirty="0">
              <a:latin typeface="Arial"/>
              <a:cs typeface="Arial"/>
            </a:endParaRPr>
          </a:p>
        </p:txBody>
      </p:sp>
      <p:sp>
        <p:nvSpPr>
          <p:cNvPr id="5" name="Rectangle 4">
            <a:extLst>
              <a:ext uri="{FF2B5EF4-FFF2-40B4-BE49-F238E27FC236}">
                <a16:creationId xmlns:a16="http://schemas.microsoft.com/office/drawing/2014/main" id="{B035E98F-CF32-D24C-B7E0-CDF38B660764}"/>
              </a:ext>
            </a:extLst>
          </p:cNvPr>
          <p:cNvSpPr/>
          <p:nvPr/>
        </p:nvSpPr>
        <p:spPr>
          <a:xfrm>
            <a:off x="228600" y="1417526"/>
            <a:ext cx="8686800" cy="4553875"/>
          </a:xfrm>
          <a:prstGeom prst="rect">
            <a:avLst/>
          </a:prstGeom>
        </p:spPr>
        <p:txBody>
          <a:bodyPr wrap="square">
            <a:spAutoFit/>
          </a:bodyPr>
          <a:lstStyle/>
          <a:p>
            <a:pPr>
              <a:lnSpc>
                <a:spcPct val="150000"/>
              </a:lnSpc>
              <a:spcBef>
                <a:spcPts val="600"/>
              </a:spcBef>
            </a:pP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bộ</a:t>
            </a:r>
            <a:r>
              <a:rPr lang="en-US" sz="2200" dirty="0">
                <a:latin typeface="Arial"/>
                <a:cs typeface="Arial"/>
              </a:rPr>
              <a:t> TDM </a:t>
            </a:r>
            <a:r>
              <a:rPr lang="en-US" sz="2200" dirty="0" err="1">
                <a:latin typeface="Arial"/>
                <a:cs typeface="Arial"/>
              </a:rPr>
              <a:t>ghép</a:t>
            </a:r>
            <a:r>
              <a:rPr lang="en-US" sz="2200" b="1" dirty="0">
                <a:latin typeface="Arial"/>
                <a:cs typeface="Arial"/>
              </a:rPr>
              <a:t> 11 </a:t>
            </a:r>
            <a:r>
              <a:rPr lang="en-US" sz="2200" dirty="0" err="1">
                <a:latin typeface="Arial"/>
                <a:cs typeface="Arial"/>
              </a:rPr>
              <a:t>kênh</a:t>
            </a:r>
            <a:r>
              <a:rPr lang="en-US" sz="2200" dirty="0">
                <a:latin typeface="Arial"/>
                <a:cs typeface="Arial"/>
              </a:rPr>
              <a:t> </a:t>
            </a:r>
            <a:r>
              <a:rPr lang="en-US" sz="2200" dirty="0" err="1">
                <a:latin typeface="Arial"/>
                <a:cs typeface="Arial"/>
              </a:rPr>
              <a:t>thông</a:t>
            </a:r>
            <a:r>
              <a:rPr lang="en-US" sz="2200" dirty="0">
                <a:latin typeface="Arial"/>
                <a:cs typeface="Arial"/>
              </a:rPr>
              <a:t> tin, </a:t>
            </a:r>
            <a:r>
              <a:rPr lang="en-US" sz="2200" dirty="0" err="1">
                <a:latin typeface="Arial"/>
                <a:cs typeface="Arial"/>
              </a:rPr>
              <a:t>trong</a:t>
            </a:r>
            <a:r>
              <a:rPr lang="en-US" sz="2200" dirty="0">
                <a:latin typeface="Arial"/>
                <a:cs typeface="Arial"/>
              </a:rPr>
              <a:t> </a:t>
            </a:r>
            <a:r>
              <a:rPr lang="en-US" sz="2200" dirty="0" err="1">
                <a:latin typeface="Arial"/>
                <a:cs typeface="Arial"/>
              </a:rPr>
              <a:t>đó</a:t>
            </a:r>
            <a:r>
              <a:rPr lang="en-US" sz="2200" dirty="0">
                <a:latin typeface="Arial"/>
                <a:cs typeface="Arial"/>
              </a:rPr>
              <a:t> </a:t>
            </a:r>
            <a:r>
              <a:rPr lang="en-US" sz="2200" dirty="0" err="1">
                <a:latin typeface="Arial"/>
                <a:cs typeface="Arial"/>
              </a:rPr>
              <a:t>có</a:t>
            </a:r>
            <a:r>
              <a:rPr lang="en-US" sz="2200" dirty="0">
                <a:latin typeface="Arial"/>
                <a:cs typeface="Arial"/>
              </a:rPr>
              <a:t>:</a:t>
            </a:r>
          </a:p>
          <a:p>
            <a:pPr>
              <a:lnSpc>
                <a:spcPct val="150000"/>
              </a:lnSpc>
              <a:spcBef>
                <a:spcPts val="600"/>
              </a:spcBef>
            </a:pPr>
            <a:r>
              <a:rPr lang="en-US" sz="2200" dirty="0">
                <a:latin typeface="Arial"/>
                <a:cs typeface="Arial"/>
              </a:rPr>
              <a:t>2 </a:t>
            </a:r>
            <a:r>
              <a:rPr lang="en-US" sz="2200" dirty="0" err="1">
                <a:latin typeface="Arial"/>
                <a:cs typeface="Arial"/>
              </a:rPr>
              <a:t>kênh</a:t>
            </a:r>
            <a:r>
              <a:rPr lang="en-US" sz="2200" dirty="0">
                <a:latin typeface="Arial"/>
                <a:cs typeface="Arial"/>
              </a:rPr>
              <a:t>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a:t>
            </a:r>
            <a:r>
              <a:rPr lang="en-US" sz="2200" dirty="0" err="1">
                <a:latin typeface="Arial"/>
                <a:cs typeface="Arial"/>
              </a:rPr>
              <a:t>băng</a:t>
            </a:r>
            <a:r>
              <a:rPr lang="en-US" sz="2200" dirty="0">
                <a:latin typeface="Arial"/>
                <a:cs typeface="Arial"/>
              </a:rPr>
              <a:t> </a:t>
            </a:r>
            <a:r>
              <a:rPr lang="en-US" sz="2200" dirty="0" err="1">
                <a:latin typeface="Arial"/>
                <a:cs typeface="Arial"/>
              </a:rPr>
              <a:t>thông</a:t>
            </a:r>
            <a:r>
              <a:rPr lang="en-US" sz="2200" dirty="0">
                <a:latin typeface="Arial"/>
                <a:cs typeface="Arial"/>
              </a:rPr>
              <a:t> 0 </a:t>
            </a:r>
            <a:r>
              <a:rPr lang="en-US" sz="2200" dirty="0">
                <a:latin typeface="Arial"/>
                <a:cs typeface="Arial"/>
                <a:sym typeface="Wingdings" pitchFamily="2" charset="2"/>
              </a:rPr>
              <a:t> 2 kHz</a:t>
            </a:r>
          </a:p>
          <a:p>
            <a:pPr>
              <a:lnSpc>
                <a:spcPct val="150000"/>
              </a:lnSpc>
              <a:spcBef>
                <a:spcPts val="600"/>
              </a:spcBef>
            </a:pPr>
            <a:r>
              <a:rPr lang="en-US" sz="2200" dirty="0">
                <a:latin typeface="Arial"/>
                <a:cs typeface="Arial"/>
                <a:sym typeface="Wingdings" pitchFamily="2" charset="2"/>
              </a:rPr>
              <a:t>1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tương</a:t>
            </a:r>
            <a:r>
              <a:rPr lang="en-US" sz="2200" dirty="0">
                <a:latin typeface="Arial"/>
                <a:cs typeface="Arial"/>
                <a:sym typeface="Wingdings" pitchFamily="2" charset="2"/>
              </a:rPr>
              <a:t> </a:t>
            </a:r>
            <a:r>
              <a:rPr lang="en-US" sz="2200" dirty="0" err="1">
                <a:latin typeface="Arial"/>
                <a:cs typeface="Arial"/>
                <a:sym typeface="Wingdings" pitchFamily="2" charset="2"/>
              </a:rPr>
              <a:t>tự</a:t>
            </a:r>
            <a:r>
              <a:rPr lang="en-US" sz="2200" dirty="0">
                <a:latin typeface="Arial"/>
                <a:cs typeface="Arial"/>
                <a:sym typeface="Wingdings" pitchFamily="2" charset="2"/>
              </a:rPr>
              <a:t> </a:t>
            </a:r>
            <a:r>
              <a:rPr lang="en-US" sz="2200" dirty="0" err="1">
                <a:latin typeface="Arial"/>
                <a:cs typeface="Arial"/>
                <a:sym typeface="Wingdings" pitchFamily="2" charset="2"/>
              </a:rPr>
              <a:t>băng</a:t>
            </a:r>
            <a:r>
              <a:rPr lang="en-US" sz="2200" dirty="0">
                <a:latin typeface="Arial"/>
                <a:cs typeface="Arial"/>
                <a:sym typeface="Wingdings" pitchFamily="2" charset="2"/>
              </a:rPr>
              <a:t> </a:t>
            </a:r>
            <a:r>
              <a:rPr lang="en-US" sz="2200" dirty="0" err="1">
                <a:latin typeface="Arial"/>
                <a:cs typeface="Arial"/>
                <a:sym typeface="Wingdings" pitchFamily="2" charset="2"/>
              </a:rPr>
              <a:t>thông</a:t>
            </a:r>
            <a:r>
              <a:rPr lang="en-US" sz="2200" dirty="0">
                <a:latin typeface="Arial"/>
                <a:cs typeface="Arial"/>
                <a:sym typeface="Wingdings" pitchFamily="2" charset="2"/>
              </a:rPr>
              <a:t> 0  4 kHz</a:t>
            </a:r>
          </a:p>
          <a:p>
            <a:pPr>
              <a:lnSpc>
                <a:spcPct val="150000"/>
              </a:lnSpc>
              <a:spcBef>
                <a:spcPts val="600"/>
              </a:spcBef>
            </a:pPr>
            <a:r>
              <a:rPr lang="en-US" sz="2200" dirty="0">
                <a:latin typeface="Arial"/>
                <a:cs typeface="Arial"/>
                <a:sym typeface="Wingdings" pitchFamily="2" charset="2"/>
              </a:rPr>
              <a:t> 8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7200 bps</a:t>
            </a:r>
            <a:endParaRPr lang="en-US" sz="2200" dirty="0">
              <a:latin typeface="Arial"/>
              <a:cs typeface="Arial"/>
            </a:endParaRPr>
          </a:p>
          <a:p>
            <a:pPr>
              <a:lnSpc>
                <a:spcPct val="150000"/>
              </a:lnSpc>
              <a:spcBef>
                <a:spcPts val="600"/>
              </a:spcBef>
            </a:pPr>
            <a:r>
              <a:rPr lang="en-US" sz="2200" dirty="0" err="1">
                <a:latin typeface="Arial"/>
                <a:cs typeface="Arial"/>
              </a:rPr>
              <a:t>Bộ</a:t>
            </a:r>
            <a:r>
              <a:rPr lang="en-US" sz="2200" dirty="0">
                <a:latin typeface="Arial"/>
                <a:cs typeface="Arial"/>
              </a:rPr>
              <a:t> </a:t>
            </a:r>
            <a:r>
              <a:rPr lang="en-US" sz="2200" dirty="0" err="1">
                <a:latin typeface="Arial"/>
                <a:cs typeface="Arial"/>
              </a:rPr>
              <a:t>biến</a:t>
            </a:r>
            <a:r>
              <a:rPr lang="en-US" sz="2200" dirty="0">
                <a:latin typeface="Arial"/>
                <a:cs typeface="Arial"/>
              </a:rPr>
              <a:t> </a:t>
            </a:r>
            <a:r>
              <a:rPr lang="en-US" sz="2200" dirty="0" err="1">
                <a:latin typeface="Arial"/>
                <a:cs typeface="Arial"/>
              </a:rPr>
              <a:t>đổi</a:t>
            </a:r>
            <a:r>
              <a:rPr lang="en-US" sz="2200" dirty="0">
                <a:latin typeface="Arial"/>
                <a:cs typeface="Arial"/>
              </a:rPr>
              <a:t>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a:t>
            </a:r>
            <a:r>
              <a:rPr lang="en-US" sz="2200" dirty="0" err="1">
                <a:latin typeface="Arial"/>
                <a:cs typeface="Arial"/>
              </a:rPr>
              <a:t>số</a:t>
            </a:r>
            <a:r>
              <a:rPr lang="en-US" sz="2200" dirty="0">
                <a:latin typeface="Arial"/>
                <a:cs typeface="Arial"/>
              </a:rPr>
              <a:t> ADC </a:t>
            </a:r>
            <a:r>
              <a:rPr lang="en-US" sz="2200" dirty="0" err="1">
                <a:latin typeface="Arial"/>
                <a:cs typeface="Arial"/>
              </a:rPr>
              <a:t>là</a:t>
            </a:r>
            <a:r>
              <a:rPr lang="en-US" sz="2200" dirty="0">
                <a:latin typeface="Arial"/>
                <a:cs typeface="Arial"/>
              </a:rPr>
              <a:t> </a:t>
            </a:r>
            <a:r>
              <a:rPr lang="en-US" sz="2200" dirty="0" err="1">
                <a:latin typeface="Arial"/>
                <a:cs typeface="Arial"/>
              </a:rPr>
              <a:t>loại</a:t>
            </a:r>
            <a:r>
              <a:rPr lang="en-US" sz="2200" dirty="0">
                <a:latin typeface="Arial"/>
                <a:cs typeface="Arial"/>
              </a:rPr>
              <a:t> 4 bit.</a:t>
            </a:r>
          </a:p>
          <a:p>
            <a:pPr>
              <a:lnSpc>
                <a:spcPct val="150000"/>
              </a:lnSpc>
              <a:spcBef>
                <a:spcPts val="600"/>
              </a:spcBef>
            </a:pPr>
            <a:r>
              <a:rPr lang="en-US" sz="2200" dirty="0">
                <a:latin typeface="Arial"/>
                <a:cs typeface="Arial"/>
              </a:rPr>
              <a:t>a) </a:t>
            </a:r>
            <a:r>
              <a:rPr lang="en-US" sz="2200" dirty="0" err="1">
                <a:latin typeface="Arial"/>
                <a:cs typeface="Arial"/>
              </a:rPr>
              <a:t>Vẽ</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 </a:t>
            </a:r>
            <a:r>
              <a:rPr lang="en-US" sz="2200" dirty="0" err="1">
                <a:latin typeface="Arial"/>
                <a:cs typeface="Arial"/>
              </a:rPr>
              <a:t>khối</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ghi</a:t>
            </a:r>
            <a:r>
              <a:rPr lang="en-US" sz="2200" dirty="0">
                <a:latin typeface="Arial"/>
                <a:cs typeface="Arial"/>
              </a:rPr>
              <a:t> </a:t>
            </a:r>
            <a:r>
              <a:rPr lang="en-US" sz="2200" dirty="0" err="1">
                <a:latin typeface="Arial"/>
                <a:cs typeface="Arial"/>
              </a:rPr>
              <a:t>đầy</a:t>
            </a:r>
            <a:r>
              <a:rPr lang="en-US" sz="2200" dirty="0">
                <a:latin typeface="Arial"/>
                <a:cs typeface="Arial"/>
              </a:rPr>
              <a:t> </a:t>
            </a:r>
            <a:r>
              <a:rPr lang="en-US" sz="2200" dirty="0" err="1">
                <a:latin typeface="Arial"/>
                <a:cs typeface="Arial"/>
              </a:rPr>
              <a:t>đủ</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giá</a:t>
            </a:r>
            <a:r>
              <a:rPr lang="en-US" sz="2200" dirty="0">
                <a:latin typeface="Arial"/>
                <a:cs typeface="Arial"/>
              </a:rPr>
              <a:t> </a:t>
            </a:r>
            <a:r>
              <a:rPr lang="en-US" sz="2200" dirty="0" err="1">
                <a:latin typeface="Arial"/>
                <a:cs typeface="Arial"/>
              </a:rPr>
              <a:t>trị</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đại</a:t>
            </a:r>
            <a:r>
              <a:rPr lang="en-US" sz="2200" dirty="0">
                <a:latin typeface="Arial"/>
                <a:cs typeface="Arial"/>
              </a:rPr>
              <a:t> </a:t>
            </a:r>
            <a:r>
              <a:rPr lang="en-US" sz="2200" dirty="0" err="1">
                <a:latin typeface="Arial"/>
                <a:cs typeface="Arial"/>
              </a:rPr>
              <a:t>lượng</a:t>
            </a:r>
            <a:r>
              <a:rPr lang="en-US" sz="2200" dirty="0">
                <a:latin typeface="Arial"/>
                <a:cs typeface="Arial"/>
              </a:rPr>
              <a:t> </a:t>
            </a:r>
            <a:r>
              <a:rPr lang="en-US" sz="2200" dirty="0" err="1">
                <a:latin typeface="Arial"/>
                <a:cs typeface="Arial"/>
              </a:rPr>
              <a:t>cần</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ở</a:t>
            </a:r>
            <a:r>
              <a:rPr lang="en-US" sz="2200" dirty="0">
                <a:latin typeface="Arial"/>
                <a:cs typeface="Arial"/>
              </a:rPr>
              <a:t> </a:t>
            </a:r>
            <a:r>
              <a:rPr lang="en-US" sz="2200" dirty="0" err="1">
                <a:latin typeface="Arial"/>
                <a:cs typeface="Arial"/>
              </a:rPr>
              <a:t>tất</a:t>
            </a:r>
            <a:r>
              <a:rPr lang="en-US" sz="2200" dirty="0">
                <a:latin typeface="Arial"/>
                <a:cs typeface="Arial"/>
              </a:rPr>
              <a:t> </a:t>
            </a:r>
            <a:r>
              <a:rPr lang="en-US" sz="2200" dirty="0" err="1">
                <a:latin typeface="Arial"/>
                <a:cs typeface="Arial"/>
              </a:rPr>
              <a:t>cả</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điểm</a:t>
            </a:r>
            <a:r>
              <a:rPr lang="en-US" sz="2200" dirty="0">
                <a:latin typeface="Arial"/>
                <a:cs typeface="Arial"/>
              </a:rPr>
              <a:t> </a:t>
            </a:r>
            <a:r>
              <a:rPr lang="en-US" sz="2200" dirty="0" err="1">
                <a:latin typeface="Arial"/>
                <a:cs typeface="Arial"/>
              </a:rPr>
              <a:t>trên</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a:t>
            </a:r>
          </a:p>
          <a:p>
            <a:pPr>
              <a:lnSpc>
                <a:spcPct val="150000"/>
              </a:lnSpc>
              <a:spcBef>
                <a:spcPts val="600"/>
              </a:spcBef>
            </a:pPr>
            <a:r>
              <a:rPr lang="en-US" sz="2200" dirty="0">
                <a:latin typeface="Arial"/>
                <a:cs typeface="Arial"/>
              </a:rPr>
              <a:t>b) </a:t>
            </a:r>
            <a:r>
              <a:rPr lang="en-US" sz="2200" dirty="0" err="1">
                <a:latin typeface="Arial"/>
                <a:cs typeface="Arial"/>
              </a:rPr>
              <a:t>Giải</a:t>
            </a:r>
            <a:r>
              <a:rPr lang="en-US" sz="2200" dirty="0">
                <a:latin typeface="Arial"/>
                <a:cs typeface="Arial"/>
              </a:rPr>
              <a:t> </a:t>
            </a:r>
            <a:r>
              <a:rPr lang="en-US" sz="2200" dirty="0" err="1">
                <a:latin typeface="Arial"/>
                <a:cs typeface="Arial"/>
              </a:rPr>
              <a:t>thích</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a:t>
            </a:r>
          </a:p>
        </p:txBody>
      </p:sp>
    </p:spTree>
    <p:extLst>
      <p:ext uri="{BB962C8B-B14F-4D97-AF65-F5344CB8AC3E}">
        <p14:creationId xmlns:p14="http://schemas.microsoft.com/office/powerpoint/2010/main" val="59361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24</a:t>
            </a:fld>
            <a:endParaRPr lang="en-US" dirty="0"/>
          </a:p>
        </p:txBody>
      </p:sp>
      <p:sp>
        <p:nvSpPr>
          <p:cNvPr id="6" name="Title 5"/>
          <p:cNvSpPr>
            <a:spLocks noGrp="1"/>
          </p:cNvSpPr>
          <p:nvPr>
            <p:ph type="title"/>
          </p:nvPr>
        </p:nvSpPr>
        <p:spPr/>
        <p:txBody>
          <a:bodyPr>
            <a:normAutofit/>
          </a:bodyPr>
          <a:lstStyle/>
          <a:p>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ghép</a:t>
            </a:r>
            <a:r>
              <a:rPr lang="en-US" dirty="0">
                <a:latin typeface="Arial"/>
                <a:cs typeface="Arial"/>
              </a:rPr>
              <a:t> </a:t>
            </a:r>
            <a:r>
              <a:rPr lang="en-US" dirty="0" err="1">
                <a:latin typeface="Arial"/>
                <a:cs typeface="Arial"/>
              </a:rPr>
              <a:t>kênh</a:t>
            </a:r>
            <a:r>
              <a:rPr lang="en-US" dirty="0">
                <a:latin typeface="Arial"/>
                <a:cs typeface="Arial"/>
              </a:rPr>
              <a:t> TDM 11 </a:t>
            </a:r>
            <a:r>
              <a:rPr lang="en-US" dirty="0" err="1">
                <a:latin typeface="Arial"/>
                <a:cs typeface="Arial"/>
              </a:rPr>
              <a:t>kênh</a:t>
            </a:r>
            <a:endParaRPr lang="en-US" dirty="0">
              <a:latin typeface="Arial"/>
              <a:cs typeface="Arial"/>
            </a:endParaRPr>
          </a:p>
        </p:txBody>
      </p:sp>
      <p:sp>
        <p:nvSpPr>
          <p:cNvPr id="5" name="Rectangle 4">
            <a:extLst>
              <a:ext uri="{FF2B5EF4-FFF2-40B4-BE49-F238E27FC236}">
                <a16:creationId xmlns:a16="http://schemas.microsoft.com/office/drawing/2014/main" id="{B035E98F-CF32-D24C-B7E0-CDF38B660764}"/>
              </a:ext>
            </a:extLst>
          </p:cNvPr>
          <p:cNvSpPr/>
          <p:nvPr/>
        </p:nvSpPr>
        <p:spPr>
          <a:xfrm>
            <a:off x="228600" y="1417526"/>
            <a:ext cx="8686800" cy="4046044"/>
          </a:xfrm>
          <a:prstGeom prst="rect">
            <a:avLst/>
          </a:prstGeom>
        </p:spPr>
        <p:txBody>
          <a:bodyPr wrap="square">
            <a:spAutoFit/>
          </a:bodyPr>
          <a:lstStyle/>
          <a:p>
            <a:pPr>
              <a:lnSpc>
                <a:spcPct val="150000"/>
              </a:lnSpc>
              <a:spcBef>
                <a:spcPts val="600"/>
              </a:spcBef>
            </a:pPr>
            <a:r>
              <a:rPr lang="en-US" sz="2200" b="1" dirty="0" err="1">
                <a:solidFill>
                  <a:srgbClr val="0432FF"/>
                </a:solidFill>
                <a:latin typeface="Arial"/>
                <a:cs typeface="Arial"/>
              </a:rPr>
              <a:t>Phương</a:t>
            </a:r>
            <a:r>
              <a:rPr lang="en-US" sz="2200" b="1" dirty="0">
                <a:solidFill>
                  <a:srgbClr val="0432FF"/>
                </a:solidFill>
                <a:latin typeface="Arial"/>
                <a:cs typeface="Arial"/>
              </a:rPr>
              <a:t> </a:t>
            </a:r>
            <a:r>
              <a:rPr lang="en-US" sz="2200" b="1" dirty="0" err="1">
                <a:solidFill>
                  <a:srgbClr val="0432FF"/>
                </a:solidFill>
                <a:latin typeface="Arial"/>
                <a:cs typeface="Arial"/>
              </a:rPr>
              <a:t>án</a:t>
            </a:r>
            <a:r>
              <a:rPr lang="en-US" sz="2200" b="1" dirty="0">
                <a:solidFill>
                  <a:srgbClr val="0432FF"/>
                </a:solidFill>
                <a:latin typeface="Arial"/>
                <a:cs typeface="Arial"/>
              </a:rPr>
              <a:t> 1: </a:t>
            </a:r>
          </a:p>
          <a:p>
            <a:pPr>
              <a:lnSpc>
                <a:spcPct val="150000"/>
              </a:lnSpc>
              <a:spcBef>
                <a:spcPts val="600"/>
              </a:spcBef>
            </a:pPr>
            <a:r>
              <a:rPr lang="en-US" sz="2200" dirty="0" err="1">
                <a:latin typeface="Arial"/>
                <a:cs typeface="Arial"/>
              </a:rPr>
              <a:t>Kênh</a:t>
            </a:r>
            <a:r>
              <a:rPr lang="en-US" sz="2200" dirty="0">
                <a:latin typeface="Arial"/>
                <a:cs typeface="Arial"/>
              </a:rPr>
              <a:t> 1: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4kHz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16kbps  </a:t>
            </a:r>
            <a:r>
              <a:rPr lang="en-US" sz="2200" dirty="0" err="1">
                <a:latin typeface="Arial"/>
                <a:cs typeface="Arial"/>
                <a:sym typeface="Wingdings" pitchFamily="2" charset="2"/>
              </a:rPr>
              <a:t>chèn</a:t>
            </a:r>
            <a:r>
              <a:rPr lang="en-US" sz="2200" dirty="0">
                <a:latin typeface="Arial"/>
                <a:cs typeface="Arial"/>
                <a:sym typeface="Wingdings" pitchFamily="2" charset="2"/>
              </a:rPr>
              <a:t> bit</a:t>
            </a:r>
          </a:p>
          <a:p>
            <a:pPr>
              <a:lnSpc>
                <a:spcPct val="150000"/>
              </a:lnSpc>
              <a:spcBef>
                <a:spcPts val="600"/>
              </a:spcBef>
            </a:pPr>
            <a:r>
              <a:rPr lang="en-US" sz="2200" dirty="0" err="1">
                <a:latin typeface="Arial"/>
                <a:cs typeface="Arial"/>
              </a:rPr>
              <a:t>Kênh</a:t>
            </a:r>
            <a:r>
              <a:rPr lang="en-US" sz="2200" dirty="0">
                <a:latin typeface="Arial"/>
                <a:cs typeface="Arial"/>
              </a:rPr>
              <a:t> 2: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4kHz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16kbps  </a:t>
            </a:r>
            <a:r>
              <a:rPr lang="en-US" sz="2200" dirty="0" err="1">
                <a:latin typeface="Arial"/>
                <a:cs typeface="Arial"/>
                <a:sym typeface="Wingdings" pitchFamily="2" charset="2"/>
              </a:rPr>
              <a:t>chèn</a:t>
            </a:r>
            <a:r>
              <a:rPr lang="en-US" sz="2200" dirty="0">
                <a:latin typeface="Arial"/>
                <a:cs typeface="Arial"/>
                <a:sym typeface="Wingdings" pitchFamily="2" charset="2"/>
              </a:rPr>
              <a:t> bit</a:t>
            </a:r>
          </a:p>
          <a:p>
            <a:pPr>
              <a:lnSpc>
                <a:spcPct val="150000"/>
              </a:lnSpc>
              <a:spcBef>
                <a:spcPts val="600"/>
              </a:spcBef>
            </a:pPr>
            <a:r>
              <a:rPr lang="en-US" sz="2200" dirty="0" err="1">
                <a:latin typeface="Arial"/>
                <a:cs typeface="Arial"/>
              </a:rPr>
              <a:t>Kênh</a:t>
            </a:r>
            <a:r>
              <a:rPr lang="en-US" sz="2200" dirty="0">
                <a:latin typeface="Arial"/>
                <a:cs typeface="Arial"/>
              </a:rPr>
              <a:t> 3: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8kHz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32kbps</a:t>
            </a:r>
            <a:endParaRPr lang="en-US" sz="2200" dirty="0">
              <a:latin typeface="Arial"/>
              <a:cs typeface="Arial"/>
            </a:endParaRPr>
          </a:p>
          <a:p>
            <a:pPr>
              <a:lnSpc>
                <a:spcPct val="150000"/>
              </a:lnSpc>
              <a:spcBef>
                <a:spcPts val="600"/>
              </a:spcBef>
            </a:pPr>
            <a:r>
              <a:rPr lang="en-US" sz="2200" dirty="0">
                <a:latin typeface="Arial"/>
                <a:cs typeface="Arial"/>
                <a:sym typeface="Wingdings" pitchFamily="2" charset="2"/>
              </a:rPr>
              <a:t>8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a:t>
            </a:r>
            <a:r>
              <a:rPr lang="en-US" sz="2200" dirty="0" err="1">
                <a:latin typeface="Arial"/>
                <a:cs typeface="Arial"/>
                <a:sym typeface="Wingdings" pitchFamily="2" charset="2"/>
              </a:rPr>
              <a:t>chèn</a:t>
            </a:r>
            <a:r>
              <a:rPr lang="en-US" sz="2200" dirty="0">
                <a:latin typeface="Arial"/>
                <a:cs typeface="Arial"/>
                <a:sym typeface="Wingdings" pitchFamily="2" charset="2"/>
              </a:rPr>
              <a:t> bit 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32kbps</a:t>
            </a:r>
          </a:p>
          <a:p>
            <a:pPr>
              <a:lnSpc>
                <a:spcPct val="150000"/>
              </a:lnSpc>
              <a:spcBef>
                <a:spcPts val="600"/>
              </a:spcBef>
            </a:pPr>
            <a:r>
              <a:rPr lang="en-US" sz="2200" dirty="0" err="1">
                <a:latin typeface="Arial"/>
                <a:cs typeface="Arial"/>
                <a:sym typeface="Wingdings" pitchFamily="2" charset="2"/>
              </a:rPr>
              <a:t>Ghép</a:t>
            </a:r>
            <a:r>
              <a:rPr lang="en-US" sz="2200" dirty="0">
                <a:latin typeface="Arial"/>
                <a:cs typeface="Arial"/>
                <a:sym typeface="Wingdings" pitchFamily="2" charset="2"/>
              </a:rPr>
              <a:t> 11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a:t>
            </a:r>
            <a:r>
              <a:rPr lang="en-US" sz="2200" dirty="0">
                <a:solidFill>
                  <a:srgbClr val="0432FF"/>
                </a:solidFill>
                <a:latin typeface="Arial"/>
                <a:cs typeface="Arial"/>
                <a:sym typeface="Wingdings" pitchFamily="2" charset="2"/>
              </a:rPr>
              <a:t>352kbps</a:t>
            </a:r>
          </a:p>
          <a:p>
            <a:pPr>
              <a:lnSpc>
                <a:spcPct val="150000"/>
              </a:lnSpc>
              <a:spcBef>
                <a:spcPts val="600"/>
              </a:spcBef>
            </a:pPr>
            <a:r>
              <a:rPr lang="en-US" sz="2200" dirty="0">
                <a:solidFill>
                  <a:srgbClr val="0432FF"/>
                </a:solidFill>
                <a:latin typeface="Arial"/>
                <a:cs typeface="Arial"/>
                <a:sym typeface="Wingdings" pitchFamily="2" charset="2"/>
              </a:rPr>
              <a:t>SL </a:t>
            </a:r>
            <a:r>
              <a:rPr lang="en-US" sz="2200" dirty="0" err="1">
                <a:solidFill>
                  <a:srgbClr val="0432FF"/>
                </a:solidFill>
                <a:latin typeface="Arial"/>
                <a:cs typeface="Arial"/>
                <a:sym typeface="Wingdings" pitchFamily="2" charset="2"/>
              </a:rPr>
              <a:t>lấy</a:t>
            </a:r>
            <a:r>
              <a:rPr lang="en-US" sz="2200" dirty="0">
                <a:solidFill>
                  <a:srgbClr val="0432FF"/>
                </a:solidFill>
                <a:latin typeface="Arial"/>
                <a:cs typeface="Arial"/>
                <a:sym typeface="Wingdings" pitchFamily="2" charset="2"/>
              </a:rPr>
              <a:t> </a:t>
            </a:r>
            <a:r>
              <a:rPr lang="en-US" sz="2200" dirty="0" err="1">
                <a:solidFill>
                  <a:srgbClr val="0432FF"/>
                </a:solidFill>
                <a:latin typeface="Arial"/>
                <a:cs typeface="Arial"/>
                <a:sym typeface="Wingdings" pitchFamily="2" charset="2"/>
              </a:rPr>
              <a:t>mẫu</a:t>
            </a:r>
            <a:r>
              <a:rPr lang="en-US" sz="2200" dirty="0">
                <a:solidFill>
                  <a:srgbClr val="0432FF"/>
                </a:solidFill>
                <a:latin typeface="Arial"/>
                <a:cs typeface="Arial"/>
                <a:sym typeface="Wingdings" pitchFamily="2" charset="2"/>
              </a:rPr>
              <a:t>: 3; SL ADC: 3; SL MUX: 1; SL </a:t>
            </a:r>
            <a:r>
              <a:rPr lang="en-US" sz="2200" dirty="0" err="1">
                <a:solidFill>
                  <a:srgbClr val="0432FF"/>
                </a:solidFill>
                <a:latin typeface="Arial"/>
                <a:cs typeface="Arial"/>
                <a:sym typeface="Wingdings" pitchFamily="2" charset="2"/>
              </a:rPr>
              <a:t>chèn</a:t>
            </a:r>
            <a:r>
              <a:rPr lang="en-US" sz="2200" dirty="0">
                <a:solidFill>
                  <a:srgbClr val="0432FF"/>
                </a:solidFill>
                <a:latin typeface="Arial"/>
                <a:cs typeface="Arial"/>
                <a:sym typeface="Wingdings" pitchFamily="2" charset="2"/>
              </a:rPr>
              <a:t> bit: 10</a:t>
            </a:r>
          </a:p>
        </p:txBody>
      </p:sp>
    </p:spTree>
    <p:extLst>
      <p:ext uri="{BB962C8B-B14F-4D97-AF65-F5344CB8AC3E}">
        <p14:creationId xmlns:p14="http://schemas.microsoft.com/office/powerpoint/2010/main" val="1478212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25</a:t>
            </a:fld>
            <a:endParaRPr lang="en-US" dirty="0"/>
          </a:p>
        </p:txBody>
      </p:sp>
      <p:sp>
        <p:nvSpPr>
          <p:cNvPr id="6" name="Title 5"/>
          <p:cNvSpPr>
            <a:spLocks noGrp="1"/>
          </p:cNvSpPr>
          <p:nvPr>
            <p:ph type="title"/>
          </p:nvPr>
        </p:nvSpPr>
        <p:spPr/>
        <p:txBody>
          <a:bodyPr>
            <a:normAutofit/>
          </a:bodyPr>
          <a:lstStyle/>
          <a:p>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ghép</a:t>
            </a:r>
            <a:r>
              <a:rPr lang="en-US" dirty="0">
                <a:latin typeface="Arial"/>
                <a:cs typeface="Arial"/>
              </a:rPr>
              <a:t> </a:t>
            </a:r>
            <a:r>
              <a:rPr lang="en-US" dirty="0" err="1">
                <a:latin typeface="Arial"/>
                <a:cs typeface="Arial"/>
              </a:rPr>
              <a:t>kênh</a:t>
            </a:r>
            <a:r>
              <a:rPr lang="en-US" dirty="0">
                <a:latin typeface="Arial"/>
                <a:cs typeface="Arial"/>
              </a:rPr>
              <a:t> TDM 11 </a:t>
            </a:r>
            <a:r>
              <a:rPr lang="en-US" dirty="0" err="1">
                <a:latin typeface="Arial"/>
                <a:cs typeface="Arial"/>
              </a:rPr>
              <a:t>kênh</a:t>
            </a:r>
            <a:endParaRPr lang="en-US" dirty="0">
              <a:latin typeface="Arial"/>
              <a:cs typeface="Arial"/>
            </a:endParaRPr>
          </a:p>
        </p:txBody>
      </p:sp>
      <p:sp>
        <p:nvSpPr>
          <p:cNvPr id="5" name="Rectangle 4">
            <a:extLst>
              <a:ext uri="{FF2B5EF4-FFF2-40B4-BE49-F238E27FC236}">
                <a16:creationId xmlns:a16="http://schemas.microsoft.com/office/drawing/2014/main" id="{B035E98F-CF32-D24C-B7E0-CDF38B660764}"/>
              </a:ext>
            </a:extLst>
          </p:cNvPr>
          <p:cNvSpPr/>
          <p:nvPr/>
        </p:nvSpPr>
        <p:spPr>
          <a:xfrm>
            <a:off x="228600" y="1417526"/>
            <a:ext cx="8686800" cy="4630819"/>
          </a:xfrm>
          <a:prstGeom prst="rect">
            <a:avLst/>
          </a:prstGeom>
        </p:spPr>
        <p:txBody>
          <a:bodyPr wrap="square">
            <a:spAutoFit/>
          </a:bodyPr>
          <a:lstStyle/>
          <a:p>
            <a:pPr>
              <a:lnSpc>
                <a:spcPct val="150000"/>
              </a:lnSpc>
              <a:spcBef>
                <a:spcPts val="600"/>
              </a:spcBef>
            </a:pPr>
            <a:r>
              <a:rPr lang="en-US" sz="2200" b="1" dirty="0" err="1">
                <a:solidFill>
                  <a:srgbClr val="0432FF"/>
                </a:solidFill>
                <a:latin typeface="Arial"/>
                <a:cs typeface="Arial"/>
              </a:rPr>
              <a:t>Phương</a:t>
            </a:r>
            <a:r>
              <a:rPr lang="en-US" sz="2200" b="1" dirty="0">
                <a:solidFill>
                  <a:srgbClr val="0432FF"/>
                </a:solidFill>
                <a:latin typeface="Arial"/>
                <a:cs typeface="Arial"/>
              </a:rPr>
              <a:t> </a:t>
            </a:r>
            <a:r>
              <a:rPr lang="en-US" sz="2200" b="1" dirty="0" err="1">
                <a:solidFill>
                  <a:srgbClr val="0432FF"/>
                </a:solidFill>
                <a:latin typeface="Arial"/>
                <a:cs typeface="Arial"/>
              </a:rPr>
              <a:t>án</a:t>
            </a:r>
            <a:r>
              <a:rPr lang="en-US" sz="2200" b="1" dirty="0">
                <a:solidFill>
                  <a:srgbClr val="0432FF"/>
                </a:solidFill>
                <a:latin typeface="Arial"/>
                <a:cs typeface="Arial"/>
              </a:rPr>
              <a:t> 2: ???</a:t>
            </a:r>
          </a:p>
          <a:p>
            <a:pPr>
              <a:lnSpc>
                <a:spcPct val="150000"/>
              </a:lnSpc>
              <a:spcBef>
                <a:spcPts val="600"/>
              </a:spcBef>
            </a:pPr>
            <a:r>
              <a:rPr lang="en-US" sz="2200" dirty="0" err="1">
                <a:latin typeface="Arial"/>
                <a:cs typeface="Arial"/>
              </a:rPr>
              <a:t>Kênh</a:t>
            </a:r>
            <a:r>
              <a:rPr lang="en-US" sz="2200" dirty="0">
                <a:latin typeface="Arial"/>
                <a:cs typeface="Arial"/>
              </a:rPr>
              <a:t> 1: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4kHz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16kbps</a:t>
            </a:r>
          </a:p>
          <a:p>
            <a:pPr>
              <a:lnSpc>
                <a:spcPct val="150000"/>
              </a:lnSpc>
              <a:spcBef>
                <a:spcPts val="600"/>
              </a:spcBef>
            </a:pPr>
            <a:r>
              <a:rPr lang="en-US" sz="2200" dirty="0" err="1">
                <a:latin typeface="Arial"/>
                <a:cs typeface="Arial"/>
              </a:rPr>
              <a:t>Kênh</a:t>
            </a:r>
            <a:r>
              <a:rPr lang="en-US" sz="2200" dirty="0">
                <a:latin typeface="Arial"/>
                <a:cs typeface="Arial"/>
              </a:rPr>
              <a:t> 2: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4kHz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16kbps</a:t>
            </a:r>
          </a:p>
          <a:p>
            <a:pPr>
              <a:lnSpc>
                <a:spcPct val="150000"/>
              </a:lnSpc>
              <a:spcBef>
                <a:spcPts val="600"/>
              </a:spcBef>
            </a:pPr>
            <a:r>
              <a:rPr lang="en-US" sz="2200" dirty="0" err="1">
                <a:latin typeface="Arial"/>
                <a:cs typeface="Arial"/>
                <a:sym typeface="Wingdings" pitchFamily="2" charset="2"/>
              </a:rPr>
              <a:t>Ghép</a:t>
            </a:r>
            <a:r>
              <a:rPr lang="en-US" sz="2200" dirty="0">
                <a:latin typeface="Arial"/>
                <a:cs typeface="Arial"/>
                <a:sym typeface="Wingdings" pitchFamily="2" charset="2"/>
              </a:rPr>
              <a:t> </a:t>
            </a:r>
            <a:r>
              <a:rPr lang="en-US" sz="2200" dirty="0" err="1">
                <a:latin typeface="Arial"/>
                <a:cs typeface="Arial"/>
                <a:sym typeface="Wingdings" pitchFamily="2" charset="2"/>
              </a:rPr>
              <a:t>kênh</a:t>
            </a:r>
            <a:r>
              <a:rPr lang="en-US" sz="2200" dirty="0">
                <a:latin typeface="Arial"/>
                <a:cs typeface="Arial"/>
                <a:sym typeface="Wingdings" pitchFamily="2" charset="2"/>
              </a:rPr>
              <a:t> 1 </a:t>
            </a:r>
            <a:r>
              <a:rPr lang="en-US" sz="2200" dirty="0" err="1">
                <a:latin typeface="Arial"/>
                <a:cs typeface="Arial"/>
                <a:sym typeface="Wingdings" pitchFamily="2" charset="2"/>
              </a:rPr>
              <a:t>và</a:t>
            </a:r>
            <a:r>
              <a:rPr lang="en-US" sz="2200" dirty="0">
                <a:latin typeface="Arial"/>
                <a:cs typeface="Arial"/>
                <a:sym typeface="Wingdings" pitchFamily="2" charset="2"/>
              </a:rPr>
              <a:t> 2: 32kbps</a:t>
            </a:r>
          </a:p>
          <a:p>
            <a:pPr>
              <a:lnSpc>
                <a:spcPct val="150000"/>
              </a:lnSpc>
              <a:spcBef>
                <a:spcPts val="600"/>
              </a:spcBef>
            </a:pPr>
            <a:r>
              <a:rPr lang="en-US" sz="2200" dirty="0" err="1">
                <a:latin typeface="Arial"/>
                <a:cs typeface="Arial"/>
              </a:rPr>
              <a:t>Kênh</a:t>
            </a:r>
            <a:r>
              <a:rPr lang="en-US" sz="2200" dirty="0">
                <a:latin typeface="Arial"/>
                <a:cs typeface="Arial"/>
              </a:rPr>
              <a:t> 3: </a:t>
            </a:r>
            <a:r>
              <a:rPr lang="en-US" sz="2200" dirty="0" err="1">
                <a:latin typeface="Arial"/>
                <a:cs typeface="Arial"/>
              </a:rPr>
              <a:t>lấy</a:t>
            </a:r>
            <a:r>
              <a:rPr lang="en-US" sz="2200" dirty="0">
                <a:latin typeface="Arial"/>
                <a:cs typeface="Arial"/>
              </a:rPr>
              <a:t> </a:t>
            </a:r>
            <a:r>
              <a:rPr lang="en-US" sz="2200" dirty="0" err="1">
                <a:latin typeface="Arial"/>
                <a:cs typeface="Arial"/>
              </a:rPr>
              <a:t>mẫu</a:t>
            </a:r>
            <a:r>
              <a:rPr lang="en-US" sz="2200" dirty="0">
                <a:latin typeface="Arial"/>
                <a:cs typeface="Arial"/>
              </a:rPr>
              <a:t> 8kHz </a:t>
            </a:r>
            <a:r>
              <a:rPr lang="en-US" sz="2200" dirty="0">
                <a:latin typeface="Arial"/>
                <a:cs typeface="Arial"/>
                <a:sym typeface="Wingdings" pitchFamily="2" charset="2"/>
              </a:rPr>
              <a:t> ADC 4 bit  </a:t>
            </a:r>
            <a:r>
              <a:rPr lang="en-US" sz="2200" dirty="0" err="1">
                <a:latin typeface="Arial"/>
                <a:cs typeface="Arial"/>
                <a:sym typeface="Wingdings" pitchFamily="2" charset="2"/>
              </a:rPr>
              <a:t>tín</a:t>
            </a:r>
            <a:r>
              <a:rPr lang="en-US" sz="2200" dirty="0">
                <a:latin typeface="Arial"/>
                <a:cs typeface="Arial"/>
                <a:sym typeface="Wingdings" pitchFamily="2" charset="2"/>
              </a:rPr>
              <a:t> </a:t>
            </a:r>
            <a:r>
              <a:rPr lang="en-US" sz="2200" dirty="0" err="1">
                <a:latin typeface="Arial"/>
                <a:cs typeface="Arial"/>
                <a:sym typeface="Wingdings" pitchFamily="2" charset="2"/>
              </a:rPr>
              <a:t>hiệu</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32kbps</a:t>
            </a:r>
            <a:endParaRPr lang="en-US" sz="2200" dirty="0">
              <a:latin typeface="Arial"/>
              <a:cs typeface="Arial"/>
            </a:endParaRPr>
          </a:p>
          <a:p>
            <a:pPr>
              <a:lnSpc>
                <a:spcPct val="150000"/>
              </a:lnSpc>
              <a:spcBef>
                <a:spcPts val="600"/>
              </a:spcBef>
            </a:pPr>
            <a:r>
              <a:rPr lang="en-US" sz="2200" dirty="0">
                <a:latin typeface="Arial"/>
                <a:cs typeface="Arial"/>
                <a:sym typeface="Wingdings" pitchFamily="2" charset="2"/>
              </a:rPr>
              <a:t>8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a:t>
            </a:r>
            <a:r>
              <a:rPr lang="en-US" sz="2200" dirty="0" err="1">
                <a:latin typeface="Arial"/>
                <a:cs typeface="Arial"/>
                <a:sym typeface="Wingdings" pitchFamily="2" charset="2"/>
              </a:rPr>
              <a:t>chèn</a:t>
            </a:r>
            <a:r>
              <a:rPr lang="en-US" sz="2200" dirty="0">
                <a:latin typeface="Arial"/>
                <a:cs typeface="Arial"/>
                <a:sym typeface="Wingdings" pitchFamily="2" charset="2"/>
              </a:rPr>
              <a:t> bit 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32kbps</a:t>
            </a:r>
          </a:p>
          <a:p>
            <a:pPr>
              <a:lnSpc>
                <a:spcPct val="150000"/>
              </a:lnSpc>
              <a:spcBef>
                <a:spcPts val="600"/>
              </a:spcBef>
            </a:pPr>
            <a:r>
              <a:rPr lang="en-US" sz="2200" dirty="0" err="1">
                <a:latin typeface="Arial"/>
                <a:cs typeface="Arial"/>
                <a:sym typeface="Wingdings" pitchFamily="2" charset="2"/>
              </a:rPr>
              <a:t>Ghép</a:t>
            </a:r>
            <a:r>
              <a:rPr lang="en-US" sz="2200" dirty="0">
                <a:latin typeface="Arial"/>
                <a:cs typeface="Arial"/>
                <a:sym typeface="Wingdings" pitchFamily="2" charset="2"/>
              </a:rPr>
              <a:t> 10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a:t>
            </a:r>
            <a:r>
              <a:rPr lang="en-US" sz="2200" dirty="0">
                <a:solidFill>
                  <a:srgbClr val="0432FF"/>
                </a:solidFill>
                <a:latin typeface="Arial"/>
                <a:cs typeface="Arial"/>
                <a:sym typeface="Wingdings" pitchFamily="2" charset="2"/>
              </a:rPr>
              <a:t>320kbps</a:t>
            </a:r>
          </a:p>
          <a:p>
            <a:pPr>
              <a:lnSpc>
                <a:spcPct val="150000"/>
              </a:lnSpc>
              <a:spcBef>
                <a:spcPts val="600"/>
              </a:spcBef>
            </a:pPr>
            <a:r>
              <a:rPr lang="en-US" sz="2200" dirty="0">
                <a:solidFill>
                  <a:srgbClr val="0432FF"/>
                </a:solidFill>
                <a:latin typeface="Arial"/>
                <a:cs typeface="Arial"/>
                <a:sym typeface="Wingdings" pitchFamily="2" charset="2"/>
              </a:rPr>
              <a:t>SL </a:t>
            </a:r>
            <a:r>
              <a:rPr lang="en-US" sz="2200" dirty="0" err="1">
                <a:solidFill>
                  <a:srgbClr val="0432FF"/>
                </a:solidFill>
                <a:latin typeface="Arial"/>
                <a:cs typeface="Arial"/>
                <a:sym typeface="Wingdings" pitchFamily="2" charset="2"/>
              </a:rPr>
              <a:t>lấy</a:t>
            </a:r>
            <a:r>
              <a:rPr lang="en-US" sz="2200" dirty="0">
                <a:solidFill>
                  <a:srgbClr val="0432FF"/>
                </a:solidFill>
                <a:latin typeface="Arial"/>
                <a:cs typeface="Arial"/>
                <a:sym typeface="Wingdings" pitchFamily="2" charset="2"/>
              </a:rPr>
              <a:t> </a:t>
            </a:r>
            <a:r>
              <a:rPr lang="en-US" sz="2200" dirty="0" err="1">
                <a:solidFill>
                  <a:srgbClr val="0432FF"/>
                </a:solidFill>
                <a:latin typeface="Arial"/>
                <a:cs typeface="Arial"/>
                <a:sym typeface="Wingdings" pitchFamily="2" charset="2"/>
              </a:rPr>
              <a:t>mẫu</a:t>
            </a:r>
            <a:r>
              <a:rPr lang="en-US" sz="2200" dirty="0">
                <a:solidFill>
                  <a:srgbClr val="0432FF"/>
                </a:solidFill>
                <a:latin typeface="Arial"/>
                <a:cs typeface="Arial"/>
                <a:sym typeface="Wingdings" pitchFamily="2" charset="2"/>
              </a:rPr>
              <a:t>: 3; SL ADC: 3; SL MUX: 2; SL </a:t>
            </a:r>
            <a:r>
              <a:rPr lang="en-US" sz="2200" dirty="0" err="1">
                <a:solidFill>
                  <a:srgbClr val="0432FF"/>
                </a:solidFill>
                <a:latin typeface="Arial"/>
                <a:cs typeface="Arial"/>
                <a:sym typeface="Wingdings" pitchFamily="2" charset="2"/>
              </a:rPr>
              <a:t>chèn</a:t>
            </a:r>
            <a:r>
              <a:rPr lang="en-US" sz="2200" dirty="0">
                <a:solidFill>
                  <a:srgbClr val="0432FF"/>
                </a:solidFill>
                <a:latin typeface="Arial"/>
                <a:cs typeface="Arial"/>
                <a:sym typeface="Wingdings" pitchFamily="2" charset="2"/>
              </a:rPr>
              <a:t> bit: 8</a:t>
            </a:r>
          </a:p>
        </p:txBody>
      </p:sp>
    </p:spTree>
    <p:extLst>
      <p:ext uri="{BB962C8B-B14F-4D97-AF65-F5344CB8AC3E}">
        <p14:creationId xmlns:p14="http://schemas.microsoft.com/office/powerpoint/2010/main" val="2747695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26</a:t>
            </a:fld>
            <a:endParaRPr lang="en-US" dirty="0"/>
          </a:p>
        </p:txBody>
      </p:sp>
      <p:sp>
        <p:nvSpPr>
          <p:cNvPr id="6" name="Title 5"/>
          <p:cNvSpPr>
            <a:spLocks noGrp="1"/>
          </p:cNvSpPr>
          <p:nvPr>
            <p:ph type="title"/>
          </p:nvPr>
        </p:nvSpPr>
        <p:spPr/>
        <p:txBody>
          <a:bodyPr>
            <a:normAutofit/>
          </a:bodyPr>
          <a:lstStyle/>
          <a:p>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ghép</a:t>
            </a:r>
            <a:r>
              <a:rPr lang="en-US" dirty="0">
                <a:latin typeface="Arial"/>
                <a:cs typeface="Arial"/>
              </a:rPr>
              <a:t> </a:t>
            </a:r>
            <a:r>
              <a:rPr lang="en-US" dirty="0" err="1">
                <a:latin typeface="Arial"/>
                <a:cs typeface="Arial"/>
              </a:rPr>
              <a:t>kênh</a:t>
            </a:r>
            <a:r>
              <a:rPr lang="en-US" dirty="0">
                <a:latin typeface="Arial"/>
                <a:cs typeface="Arial"/>
              </a:rPr>
              <a:t> TDM 11 </a:t>
            </a:r>
            <a:r>
              <a:rPr lang="en-US" dirty="0" err="1">
                <a:latin typeface="Arial"/>
                <a:cs typeface="Arial"/>
              </a:rPr>
              <a:t>kênh</a:t>
            </a:r>
            <a:endParaRPr lang="en-US" dirty="0">
              <a:latin typeface="Arial"/>
              <a:cs typeface="Arial"/>
            </a:endParaRPr>
          </a:p>
        </p:txBody>
      </p:sp>
      <p:sp>
        <p:nvSpPr>
          <p:cNvPr id="5" name="Rectangle 4">
            <a:extLst>
              <a:ext uri="{FF2B5EF4-FFF2-40B4-BE49-F238E27FC236}">
                <a16:creationId xmlns:a16="http://schemas.microsoft.com/office/drawing/2014/main" id="{B035E98F-CF32-D24C-B7E0-CDF38B660764}"/>
              </a:ext>
            </a:extLst>
          </p:cNvPr>
          <p:cNvSpPr/>
          <p:nvPr/>
        </p:nvSpPr>
        <p:spPr>
          <a:xfrm>
            <a:off x="228600" y="1417526"/>
            <a:ext cx="8686800" cy="4553875"/>
          </a:xfrm>
          <a:prstGeom prst="rect">
            <a:avLst/>
          </a:prstGeom>
        </p:spPr>
        <p:txBody>
          <a:bodyPr wrap="square">
            <a:spAutoFit/>
          </a:bodyPr>
          <a:lstStyle/>
          <a:p>
            <a:pPr>
              <a:lnSpc>
                <a:spcPct val="150000"/>
              </a:lnSpc>
              <a:spcBef>
                <a:spcPts val="600"/>
              </a:spcBef>
            </a:pP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bộ</a:t>
            </a:r>
            <a:r>
              <a:rPr lang="en-US" sz="2200" dirty="0">
                <a:latin typeface="Arial"/>
                <a:cs typeface="Arial"/>
              </a:rPr>
              <a:t> TDM </a:t>
            </a:r>
            <a:r>
              <a:rPr lang="en-US" sz="2200" dirty="0" err="1">
                <a:latin typeface="Arial"/>
                <a:cs typeface="Arial"/>
              </a:rPr>
              <a:t>ghép</a:t>
            </a:r>
            <a:r>
              <a:rPr lang="en-US" sz="2200" b="1" dirty="0">
                <a:latin typeface="Arial"/>
                <a:cs typeface="Arial"/>
              </a:rPr>
              <a:t> 11 </a:t>
            </a:r>
            <a:r>
              <a:rPr lang="en-US" sz="2200" dirty="0" err="1">
                <a:latin typeface="Arial"/>
                <a:cs typeface="Arial"/>
              </a:rPr>
              <a:t>kênh</a:t>
            </a:r>
            <a:r>
              <a:rPr lang="en-US" sz="2200" dirty="0">
                <a:latin typeface="Arial"/>
                <a:cs typeface="Arial"/>
              </a:rPr>
              <a:t> </a:t>
            </a:r>
            <a:r>
              <a:rPr lang="en-US" sz="2200" dirty="0" err="1">
                <a:latin typeface="Arial"/>
                <a:cs typeface="Arial"/>
              </a:rPr>
              <a:t>thông</a:t>
            </a:r>
            <a:r>
              <a:rPr lang="en-US" sz="2200" dirty="0">
                <a:latin typeface="Arial"/>
                <a:cs typeface="Arial"/>
              </a:rPr>
              <a:t> tin, </a:t>
            </a:r>
            <a:r>
              <a:rPr lang="en-US" sz="2200" dirty="0" err="1">
                <a:latin typeface="Arial"/>
                <a:cs typeface="Arial"/>
              </a:rPr>
              <a:t>trong</a:t>
            </a:r>
            <a:r>
              <a:rPr lang="en-US" sz="2200" dirty="0">
                <a:latin typeface="Arial"/>
                <a:cs typeface="Arial"/>
              </a:rPr>
              <a:t> </a:t>
            </a:r>
            <a:r>
              <a:rPr lang="en-US" sz="2200" dirty="0" err="1">
                <a:latin typeface="Arial"/>
                <a:cs typeface="Arial"/>
              </a:rPr>
              <a:t>đó</a:t>
            </a:r>
            <a:r>
              <a:rPr lang="en-US" sz="2200" dirty="0">
                <a:latin typeface="Arial"/>
                <a:cs typeface="Arial"/>
              </a:rPr>
              <a:t> </a:t>
            </a:r>
            <a:r>
              <a:rPr lang="en-US" sz="2200" dirty="0" err="1">
                <a:latin typeface="Arial"/>
                <a:cs typeface="Arial"/>
              </a:rPr>
              <a:t>có</a:t>
            </a:r>
            <a:r>
              <a:rPr lang="en-US" sz="2200" dirty="0">
                <a:latin typeface="Arial"/>
                <a:cs typeface="Arial"/>
              </a:rPr>
              <a:t>:</a:t>
            </a:r>
          </a:p>
          <a:p>
            <a:pPr>
              <a:lnSpc>
                <a:spcPct val="150000"/>
              </a:lnSpc>
              <a:spcBef>
                <a:spcPts val="600"/>
              </a:spcBef>
            </a:pPr>
            <a:r>
              <a:rPr lang="en-US" sz="2200" dirty="0">
                <a:latin typeface="Arial"/>
                <a:cs typeface="Arial"/>
              </a:rPr>
              <a:t>2 </a:t>
            </a:r>
            <a:r>
              <a:rPr lang="en-US" sz="2200" dirty="0" err="1">
                <a:latin typeface="Arial"/>
                <a:cs typeface="Arial"/>
              </a:rPr>
              <a:t>kênh</a:t>
            </a:r>
            <a:r>
              <a:rPr lang="en-US" sz="2200" dirty="0">
                <a:latin typeface="Arial"/>
                <a:cs typeface="Arial"/>
              </a:rPr>
              <a:t>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a:t>
            </a:r>
            <a:r>
              <a:rPr lang="en-US" sz="2200" dirty="0" err="1">
                <a:latin typeface="Arial"/>
                <a:cs typeface="Arial"/>
              </a:rPr>
              <a:t>băng</a:t>
            </a:r>
            <a:r>
              <a:rPr lang="en-US" sz="2200" dirty="0">
                <a:latin typeface="Arial"/>
                <a:cs typeface="Arial"/>
              </a:rPr>
              <a:t> </a:t>
            </a:r>
            <a:r>
              <a:rPr lang="en-US" sz="2200" dirty="0" err="1">
                <a:latin typeface="Arial"/>
                <a:cs typeface="Arial"/>
              </a:rPr>
              <a:t>thông</a:t>
            </a:r>
            <a:r>
              <a:rPr lang="en-US" sz="2200" dirty="0">
                <a:latin typeface="Arial"/>
                <a:cs typeface="Arial"/>
              </a:rPr>
              <a:t> 0 </a:t>
            </a:r>
            <a:r>
              <a:rPr lang="en-US" sz="2200" dirty="0">
                <a:latin typeface="Arial"/>
                <a:cs typeface="Arial"/>
                <a:sym typeface="Wingdings" pitchFamily="2" charset="2"/>
              </a:rPr>
              <a:t> 2 kHz</a:t>
            </a:r>
          </a:p>
          <a:p>
            <a:pPr>
              <a:lnSpc>
                <a:spcPct val="150000"/>
              </a:lnSpc>
              <a:spcBef>
                <a:spcPts val="600"/>
              </a:spcBef>
            </a:pPr>
            <a:r>
              <a:rPr lang="en-US" sz="2200" dirty="0">
                <a:latin typeface="Arial"/>
                <a:cs typeface="Arial"/>
                <a:sym typeface="Wingdings" pitchFamily="2" charset="2"/>
              </a:rPr>
              <a:t>1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tương</a:t>
            </a:r>
            <a:r>
              <a:rPr lang="en-US" sz="2200" dirty="0">
                <a:latin typeface="Arial"/>
                <a:cs typeface="Arial"/>
                <a:sym typeface="Wingdings" pitchFamily="2" charset="2"/>
              </a:rPr>
              <a:t> </a:t>
            </a:r>
            <a:r>
              <a:rPr lang="en-US" sz="2200" dirty="0" err="1">
                <a:latin typeface="Arial"/>
                <a:cs typeface="Arial"/>
                <a:sym typeface="Wingdings" pitchFamily="2" charset="2"/>
              </a:rPr>
              <a:t>tự</a:t>
            </a:r>
            <a:r>
              <a:rPr lang="en-US" sz="2200" dirty="0">
                <a:latin typeface="Arial"/>
                <a:cs typeface="Arial"/>
                <a:sym typeface="Wingdings" pitchFamily="2" charset="2"/>
              </a:rPr>
              <a:t> </a:t>
            </a:r>
            <a:r>
              <a:rPr lang="en-US" sz="2200" dirty="0" err="1">
                <a:latin typeface="Arial"/>
                <a:cs typeface="Arial"/>
                <a:sym typeface="Wingdings" pitchFamily="2" charset="2"/>
              </a:rPr>
              <a:t>băng</a:t>
            </a:r>
            <a:r>
              <a:rPr lang="en-US" sz="2200" dirty="0">
                <a:latin typeface="Arial"/>
                <a:cs typeface="Arial"/>
                <a:sym typeface="Wingdings" pitchFamily="2" charset="2"/>
              </a:rPr>
              <a:t> </a:t>
            </a:r>
            <a:r>
              <a:rPr lang="en-US" sz="2200" dirty="0" err="1">
                <a:latin typeface="Arial"/>
                <a:cs typeface="Arial"/>
                <a:sym typeface="Wingdings" pitchFamily="2" charset="2"/>
              </a:rPr>
              <a:t>thông</a:t>
            </a:r>
            <a:r>
              <a:rPr lang="en-US" sz="2200" dirty="0">
                <a:latin typeface="Arial"/>
                <a:cs typeface="Arial"/>
                <a:sym typeface="Wingdings" pitchFamily="2" charset="2"/>
              </a:rPr>
              <a:t> 0  4 kHz</a:t>
            </a:r>
          </a:p>
          <a:p>
            <a:pPr>
              <a:lnSpc>
                <a:spcPct val="150000"/>
              </a:lnSpc>
              <a:spcBef>
                <a:spcPts val="600"/>
              </a:spcBef>
            </a:pPr>
            <a:r>
              <a:rPr lang="en-US" sz="2200" dirty="0">
                <a:latin typeface="Arial"/>
                <a:cs typeface="Arial"/>
                <a:sym typeface="Wingdings" pitchFamily="2" charset="2"/>
              </a:rPr>
              <a:t> 8 </a:t>
            </a:r>
            <a:r>
              <a:rPr lang="en-US" sz="2200" dirty="0" err="1">
                <a:latin typeface="Arial"/>
                <a:cs typeface="Arial"/>
                <a:sym typeface="Wingdings" pitchFamily="2" charset="2"/>
              </a:rPr>
              <a:t>kênh</a:t>
            </a:r>
            <a:r>
              <a:rPr lang="en-US" sz="2200" dirty="0">
                <a:latin typeface="Arial"/>
                <a:cs typeface="Arial"/>
                <a:sym typeface="Wingdings" pitchFamily="2" charset="2"/>
              </a:rPr>
              <a:t> </a:t>
            </a:r>
            <a:r>
              <a:rPr lang="en-US" sz="2200" dirty="0" err="1">
                <a:latin typeface="Arial"/>
                <a:cs typeface="Arial"/>
                <a:sym typeface="Wingdings" pitchFamily="2" charset="2"/>
              </a:rPr>
              <a:t>số</a:t>
            </a:r>
            <a:r>
              <a:rPr lang="en-US" sz="2200" dirty="0">
                <a:latin typeface="Arial"/>
                <a:cs typeface="Arial"/>
                <a:sym typeface="Wingdings" pitchFamily="2" charset="2"/>
              </a:rPr>
              <a:t> </a:t>
            </a:r>
            <a:r>
              <a:rPr lang="en-US" sz="2200" dirty="0" err="1">
                <a:latin typeface="Arial"/>
                <a:cs typeface="Arial"/>
                <a:sym typeface="Wingdings" pitchFamily="2" charset="2"/>
              </a:rPr>
              <a:t>tốc</a:t>
            </a:r>
            <a:r>
              <a:rPr lang="en-US" sz="2200" dirty="0">
                <a:latin typeface="Arial"/>
                <a:cs typeface="Arial"/>
                <a:sym typeface="Wingdings" pitchFamily="2" charset="2"/>
              </a:rPr>
              <a:t> </a:t>
            </a:r>
            <a:r>
              <a:rPr lang="en-US" sz="2200" dirty="0" err="1">
                <a:latin typeface="Arial"/>
                <a:cs typeface="Arial"/>
                <a:sym typeface="Wingdings" pitchFamily="2" charset="2"/>
              </a:rPr>
              <a:t>độ</a:t>
            </a:r>
            <a:r>
              <a:rPr lang="en-US" sz="2200" dirty="0">
                <a:latin typeface="Arial"/>
                <a:cs typeface="Arial"/>
                <a:sym typeface="Wingdings" pitchFamily="2" charset="2"/>
              </a:rPr>
              <a:t> 7200 bps</a:t>
            </a:r>
            <a:endParaRPr lang="en-US" sz="2200" dirty="0">
              <a:latin typeface="Arial"/>
              <a:cs typeface="Arial"/>
            </a:endParaRPr>
          </a:p>
          <a:p>
            <a:pPr>
              <a:lnSpc>
                <a:spcPct val="150000"/>
              </a:lnSpc>
              <a:spcBef>
                <a:spcPts val="600"/>
              </a:spcBef>
            </a:pPr>
            <a:r>
              <a:rPr lang="en-US" sz="2200" dirty="0" err="1">
                <a:latin typeface="Arial"/>
                <a:cs typeface="Arial"/>
              </a:rPr>
              <a:t>Bộ</a:t>
            </a:r>
            <a:r>
              <a:rPr lang="en-US" sz="2200" dirty="0">
                <a:latin typeface="Arial"/>
                <a:cs typeface="Arial"/>
              </a:rPr>
              <a:t> </a:t>
            </a:r>
            <a:r>
              <a:rPr lang="en-US" sz="2200" dirty="0" err="1">
                <a:latin typeface="Arial"/>
                <a:cs typeface="Arial"/>
              </a:rPr>
              <a:t>biến</a:t>
            </a:r>
            <a:r>
              <a:rPr lang="en-US" sz="2200" dirty="0">
                <a:latin typeface="Arial"/>
                <a:cs typeface="Arial"/>
              </a:rPr>
              <a:t> </a:t>
            </a:r>
            <a:r>
              <a:rPr lang="en-US" sz="2200" dirty="0" err="1">
                <a:latin typeface="Arial"/>
                <a:cs typeface="Arial"/>
              </a:rPr>
              <a:t>đổi</a:t>
            </a:r>
            <a:r>
              <a:rPr lang="en-US" sz="2200" dirty="0">
                <a:latin typeface="Arial"/>
                <a:cs typeface="Arial"/>
              </a:rPr>
              <a:t>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a:t>
            </a:r>
            <a:r>
              <a:rPr lang="en-US" sz="2200" dirty="0" err="1">
                <a:latin typeface="Arial"/>
                <a:cs typeface="Arial"/>
              </a:rPr>
              <a:t>số</a:t>
            </a:r>
            <a:r>
              <a:rPr lang="en-US" sz="2200" dirty="0">
                <a:latin typeface="Arial"/>
                <a:cs typeface="Arial"/>
              </a:rPr>
              <a:t> ADC </a:t>
            </a:r>
            <a:r>
              <a:rPr lang="en-US" sz="2200" dirty="0" err="1">
                <a:latin typeface="Arial"/>
                <a:cs typeface="Arial"/>
              </a:rPr>
              <a:t>là</a:t>
            </a:r>
            <a:r>
              <a:rPr lang="en-US" sz="2200" dirty="0">
                <a:latin typeface="Arial"/>
                <a:cs typeface="Arial"/>
              </a:rPr>
              <a:t> </a:t>
            </a:r>
            <a:r>
              <a:rPr lang="en-US" sz="2200" dirty="0" err="1">
                <a:latin typeface="Arial"/>
                <a:cs typeface="Arial"/>
              </a:rPr>
              <a:t>loại</a:t>
            </a:r>
            <a:r>
              <a:rPr lang="en-US" sz="2200" dirty="0">
                <a:latin typeface="Arial"/>
                <a:cs typeface="Arial"/>
              </a:rPr>
              <a:t> 4 bit.</a:t>
            </a:r>
          </a:p>
          <a:p>
            <a:pPr>
              <a:lnSpc>
                <a:spcPct val="150000"/>
              </a:lnSpc>
              <a:spcBef>
                <a:spcPts val="600"/>
              </a:spcBef>
            </a:pPr>
            <a:r>
              <a:rPr lang="en-US" sz="2200" dirty="0">
                <a:latin typeface="Arial"/>
                <a:cs typeface="Arial"/>
              </a:rPr>
              <a:t>a) </a:t>
            </a:r>
            <a:r>
              <a:rPr lang="en-US" sz="2200" dirty="0" err="1">
                <a:latin typeface="Arial"/>
                <a:cs typeface="Arial"/>
              </a:rPr>
              <a:t>Vẽ</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 </a:t>
            </a:r>
            <a:r>
              <a:rPr lang="en-US" sz="2200" dirty="0" err="1">
                <a:latin typeface="Arial"/>
                <a:cs typeface="Arial"/>
              </a:rPr>
              <a:t>khối</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ghi</a:t>
            </a:r>
            <a:r>
              <a:rPr lang="en-US" sz="2200" dirty="0">
                <a:latin typeface="Arial"/>
                <a:cs typeface="Arial"/>
              </a:rPr>
              <a:t> </a:t>
            </a:r>
            <a:r>
              <a:rPr lang="en-US" sz="2200" dirty="0" err="1">
                <a:latin typeface="Arial"/>
                <a:cs typeface="Arial"/>
              </a:rPr>
              <a:t>đầy</a:t>
            </a:r>
            <a:r>
              <a:rPr lang="en-US" sz="2200" dirty="0">
                <a:latin typeface="Arial"/>
                <a:cs typeface="Arial"/>
              </a:rPr>
              <a:t> </a:t>
            </a:r>
            <a:r>
              <a:rPr lang="en-US" sz="2200" dirty="0" err="1">
                <a:latin typeface="Arial"/>
                <a:cs typeface="Arial"/>
              </a:rPr>
              <a:t>đủ</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giá</a:t>
            </a:r>
            <a:r>
              <a:rPr lang="en-US" sz="2200" dirty="0">
                <a:latin typeface="Arial"/>
                <a:cs typeface="Arial"/>
              </a:rPr>
              <a:t> </a:t>
            </a:r>
            <a:r>
              <a:rPr lang="en-US" sz="2200" dirty="0" err="1">
                <a:latin typeface="Arial"/>
                <a:cs typeface="Arial"/>
              </a:rPr>
              <a:t>trị</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đại</a:t>
            </a:r>
            <a:r>
              <a:rPr lang="en-US" sz="2200" dirty="0">
                <a:latin typeface="Arial"/>
                <a:cs typeface="Arial"/>
              </a:rPr>
              <a:t> </a:t>
            </a:r>
            <a:r>
              <a:rPr lang="en-US" sz="2200" dirty="0" err="1">
                <a:latin typeface="Arial"/>
                <a:cs typeface="Arial"/>
              </a:rPr>
              <a:t>lượng</a:t>
            </a:r>
            <a:r>
              <a:rPr lang="en-US" sz="2200" dirty="0">
                <a:latin typeface="Arial"/>
                <a:cs typeface="Arial"/>
              </a:rPr>
              <a:t> </a:t>
            </a:r>
            <a:r>
              <a:rPr lang="en-US" sz="2200" dirty="0" err="1">
                <a:latin typeface="Arial"/>
                <a:cs typeface="Arial"/>
              </a:rPr>
              <a:t>cần</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ở</a:t>
            </a:r>
            <a:r>
              <a:rPr lang="en-US" sz="2200" dirty="0">
                <a:latin typeface="Arial"/>
                <a:cs typeface="Arial"/>
              </a:rPr>
              <a:t> </a:t>
            </a:r>
            <a:r>
              <a:rPr lang="en-US" sz="2200" dirty="0" err="1">
                <a:latin typeface="Arial"/>
                <a:cs typeface="Arial"/>
              </a:rPr>
              <a:t>tất</a:t>
            </a:r>
            <a:r>
              <a:rPr lang="en-US" sz="2200" dirty="0">
                <a:latin typeface="Arial"/>
                <a:cs typeface="Arial"/>
              </a:rPr>
              <a:t> </a:t>
            </a:r>
            <a:r>
              <a:rPr lang="en-US" sz="2200" dirty="0" err="1">
                <a:latin typeface="Arial"/>
                <a:cs typeface="Arial"/>
              </a:rPr>
              <a:t>cả</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điểm</a:t>
            </a:r>
            <a:r>
              <a:rPr lang="en-US" sz="2200" dirty="0">
                <a:latin typeface="Arial"/>
                <a:cs typeface="Arial"/>
              </a:rPr>
              <a:t> </a:t>
            </a:r>
            <a:r>
              <a:rPr lang="en-US" sz="2200" dirty="0" err="1">
                <a:latin typeface="Arial"/>
                <a:cs typeface="Arial"/>
              </a:rPr>
              <a:t>trên</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a:t>
            </a:r>
          </a:p>
          <a:p>
            <a:pPr>
              <a:lnSpc>
                <a:spcPct val="150000"/>
              </a:lnSpc>
              <a:spcBef>
                <a:spcPts val="600"/>
              </a:spcBef>
            </a:pPr>
            <a:r>
              <a:rPr lang="en-US" sz="2200" dirty="0">
                <a:latin typeface="Arial"/>
                <a:cs typeface="Arial"/>
              </a:rPr>
              <a:t>b) </a:t>
            </a:r>
            <a:r>
              <a:rPr lang="en-US" sz="2200" dirty="0" err="1">
                <a:latin typeface="Arial"/>
                <a:cs typeface="Arial"/>
              </a:rPr>
              <a:t>Giải</a:t>
            </a:r>
            <a:r>
              <a:rPr lang="en-US" sz="2200" dirty="0">
                <a:latin typeface="Arial"/>
                <a:cs typeface="Arial"/>
              </a:rPr>
              <a:t> </a:t>
            </a:r>
            <a:r>
              <a:rPr lang="en-US" sz="2200" dirty="0" err="1">
                <a:latin typeface="Arial"/>
                <a:cs typeface="Arial"/>
              </a:rPr>
              <a:t>thích</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a:t>
            </a:r>
          </a:p>
        </p:txBody>
      </p:sp>
    </p:spTree>
    <p:extLst>
      <p:ext uri="{BB962C8B-B14F-4D97-AF65-F5344CB8AC3E}">
        <p14:creationId xmlns:p14="http://schemas.microsoft.com/office/powerpoint/2010/main" val="3956255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5"/>
          <p:cNvSpPr txBox="1">
            <a:spLocks noChangeArrowheads="1"/>
          </p:cNvSpPr>
          <p:nvPr/>
        </p:nvSpPr>
        <p:spPr bwMode="auto">
          <a:xfrm>
            <a:off x="4119563" y="6070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latin typeface="Times New Roman" charset="0"/>
              <a:ea typeface="MS Mincho" charset="0"/>
              <a:cs typeface="MS Mincho" charset="0"/>
            </a:endParaRPr>
          </a:p>
        </p:txBody>
      </p:sp>
      <p:sp>
        <p:nvSpPr>
          <p:cNvPr id="81923" name="Text Box 6"/>
          <p:cNvSpPr txBox="1">
            <a:spLocks noChangeArrowheads="1"/>
          </p:cNvSpPr>
          <p:nvPr/>
        </p:nvSpPr>
        <p:spPr bwMode="auto">
          <a:xfrm>
            <a:off x="4119563" y="4038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4" name="Text Box 7"/>
          <p:cNvSpPr txBox="1">
            <a:spLocks noChangeArrowheads="1"/>
          </p:cNvSpPr>
          <p:nvPr/>
        </p:nvSpPr>
        <p:spPr bwMode="auto">
          <a:xfrm>
            <a:off x="4114800" y="3657600"/>
            <a:ext cx="9398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5" name="Text Box 8"/>
          <p:cNvSpPr txBox="1">
            <a:spLocks noChangeArrowheads="1"/>
          </p:cNvSpPr>
          <p:nvPr/>
        </p:nvSpPr>
        <p:spPr bwMode="auto">
          <a:xfrm>
            <a:off x="3662363" y="1295400"/>
            <a:ext cx="174783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PAM 16 kHz</a:t>
            </a:r>
            <a:endParaRPr lang="vi-VN" sz="1800">
              <a:ea typeface="MS Mincho" charset="0"/>
              <a:cs typeface="MS Mincho" charset="0"/>
            </a:endParaRPr>
          </a:p>
        </p:txBody>
      </p:sp>
      <p:sp>
        <p:nvSpPr>
          <p:cNvPr id="81926" name="Text Box 9"/>
          <p:cNvSpPr txBox="1">
            <a:spLocks noChangeArrowheads="1"/>
          </p:cNvSpPr>
          <p:nvPr/>
        </p:nvSpPr>
        <p:spPr bwMode="auto">
          <a:xfrm>
            <a:off x="6172200" y="1257300"/>
            <a:ext cx="1646238"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64 kbps</a:t>
            </a:r>
            <a:endParaRPr lang="vi-VN" sz="1800">
              <a:ea typeface="MS Mincho" charset="0"/>
              <a:cs typeface="MS Mincho" charset="0"/>
            </a:endParaRPr>
          </a:p>
        </p:txBody>
      </p:sp>
      <p:sp>
        <p:nvSpPr>
          <p:cNvPr id="81927" name="Text Box 10"/>
          <p:cNvSpPr txBox="1">
            <a:spLocks noChangeArrowheads="1"/>
          </p:cNvSpPr>
          <p:nvPr/>
        </p:nvSpPr>
        <p:spPr bwMode="auto">
          <a:xfrm>
            <a:off x="6854825" y="4191000"/>
            <a:ext cx="221297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128 kbps</a:t>
            </a:r>
            <a:endParaRPr lang="vi-VN" sz="1800">
              <a:ea typeface="MS Mincho" charset="0"/>
              <a:cs typeface="MS Mincho" charset="0"/>
            </a:endParaRPr>
          </a:p>
        </p:txBody>
      </p:sp>
      <p:sp>
        <p:nvSpPr>
          <p:cNvPr id="81928" name="Text Box 11"/>
          <p:cNvSpPr txBox="1">
            <a:spLocks noChangeArrowheads="1"/>
          </p:cNvSpPr>
          <p:nvPr/>
        </p:nvSpPr>
        <p:spPr bwMode="auto">
          <a:xfrm>
            <a:off x="6311900" y="5048250"/>
            <a:ext cx="13081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f</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 = 8 kHz</a:t>
            </a:r>
            <a:endParaRPr lang="vi-VN" sz="1800">
              <a:ea typeface="MS Mincho" charset="0"/>
              <a:cs typeface="MS Mincho" charset="0"/>
            </a:endParaRPr>
          </a:p>
        </p:txBody>
      </p:sp>
      <p:sp>
        <p:nvSpPr>
          <p:cNvPr id="81929" name="Text Box 12"/>
          <p:cNvSpPr txBox="1">
            <a:spLocks noChangeArrowheads="1"/>
          </p:cNvSpPr>
          <p:nvPr/>
        </p:nvSpPr>
        <p:spPr bwMode="auto">
          <a:xfrm>
            <a:off x="457200" y="3694113"/>
            <a:ext cx="14478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4</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30" name="Text Box 13"/>
          <p:cNvSpPr txBox="1">
            <a:spLocks noChangeArrowheads="1"/>
          </p:cNvSpPr>
          <p:nvPr/>
        </p:nvSpPr>
        <p:spPr bwMode="auto">
          <a:xfrm>
            <a:off x="4000500" y="2405063"/>
            <a:ext cx="9413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200" b="1">
                <a:latin typeface="Times New Roman" charset="0"/>
                <a:ea typeface="MS Mincho" charset="0"/>
                <a:cs typeface="MS Mincho" charset="0"/>
              </a:rPr>
              <a:t>f</a:t>
            </a:r>
            <a:r>
              <a:rPr lang="vi-VN" altLang="ja-JP" sz="1200" b="1" baseline="-25000">
                <a:latin typeface="Times New Roman" charset="0"/>
                <a:ea typeface="MS Mincho" charset="0"/>
                <a:cs typeface="MS Mincho" charset="0"/>
              </a:rPr>
              <a:t>1</a:t>
            </a:r>
            <a:r>
              <a:rPr lang="vi-VN" altLang="ja-JP" sz="1200" b="1">
                <a:latin typeface="Times New Roman" charset="0"/>
                <a:ea typeface="MS Mincho" charset="0"/>
                <a:cs typeface="MS Mincho" charset="0"/>
              </a:rPr>
              <a:t> = 4 kHz</a:t>
            </a:r>
            <a:endParaRPr lang="vi-VN" sz="1800">
              <a:ea typeface="MS Mincho" charset="0"/>
              <a:cs typeface="MS Mincho" charset="0"/>
            </a:endParaRPr>
          </a:p>
        </p:txBody>
      </p:sp>
      <p:sp>
        <p:nvSpPr>
          <p:cNvPr id="81931" name="Text Box 14"/>
          <p:cNvSpPr txBox="1">
            <a:spLocks noChangeArrowheads="1"/>
          </p:cNvSpPr>
          <p:nvPr/>
        </p:nvSpPr>
        <p:spPr bwMode="auto">
          <a:xfrm>
            <a:off x="457200" y="2978150"/>
            <a:ext cx="13716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3</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2" name="Text Box 15"/>
          <p:cNvSpPr txBox="1">
            <a:spLocks noChangeArrowheads="1"/>
          </p:cNvSpPr>
          <p:nvPr/>
        </p:nvSpPr>
        <p:spPr bwMode="auto">
          <a:xfrm>
            <a:off x="457200" y="2173288"/>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2</a:t>
            </a:r>
          </a:p>
          <a:p>
            <a:pPr eaLnBrk="1" hangingPunct="1"/>
            <a:r>
              <a:rPr lang="vi-VN" altLang="ja-JP" sz="1800">
                <a:latin typeface="Times New Roman" charset="0"/>
                <a:ea typeface="MS Mincho" charset="0"/>
                <a:cs typeface="MS Mincho" charset="0"/>
              </a:rPr>
              <a:t>4 kHz</a:t>
            </a:r>
            <a:endParaRPr lang="vi-VN" sz="1800">
              <a:ea typeface="MS Mincho" charset="0"/>
              <a:cs typeface="MS Mincho" charset="0"/>
            </a:endParaRPr>
          </a:p>
        </p:txBody>
      </p:sp>
      <p:sp>
        <p:nvSpPr>
          <p:cNvPr id="81933" name="Text Box 16"/>
          <p:cNvSpPr txBox="1">
            <a:spLocks noChangeArrowheads="1"/>
          </p:cNvSpPr>
          <p:nvPr/>
        </p:nvSpPr>
        <p:spPr bwMode="auto">
          <a:xfrm>
            <a:off x="457200" y="1355725"/>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4" name="Line 17"/>
          <p:cNvSpPr>
            <a:spLocks noChangeShapeType="1"/>
          </p:cNvSpPr>
          <p:nvPr/>
        </p:nvSpPr>
        <p:spPr bwMode="auto">
          <a:xfrm>
            <a:off x="3403600" y="1727200"/>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5" name="Line 18"/>
          <p:cNvSpPr>
            <a:spLocks noChangeShapeType="1"/>
          </p:cNvSpPr>
          <p:nvPr/>
        </p:nvSpPr>
        <p:spPr bwMode="auto">
          <a:xfrm>
            <a:off x="1422400" y="2514600"/>
            <a:ext cx="1647825"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6" name="Line 19"/>
          <p:cNvSpPr>
            <a:spLocks noChangeShapeType="1"/>
          </p:cNvSpPr>
          <p:nvPr/>
        </p:nvSpPr>
        <p:spPr bwMode="auto">
          <a:xfrm flipV="1">
            <a:off x="3413125" y="2865438"/>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7" name="Line 20"/>
          <p:cNvSpPr>
            <a:spLocks noChangeShapeType="1"/>
          </p:cNvSpPr>
          <p:nvPr/>
        </p:nvSpPr>
        <p:spPr bwMode="auto">
          <a:xfrm>
            <a:off x="1412875" y="3325813"/>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8" name="Line 21"/>
          <p:cNvSpPr>
            <a:spLocks noChangeShapeType="1"/>
          </p:cNvSpPr>
          <p:nvPr/>
        </p:nvSpPr>
        <p:spPr bwMode="auto">
          <a:xfrm>
            <a:off x="2824163"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9" name="Line 22"/>
          <p:cNvSpPr>
            <a:spLocks noChangeShapeType="1"/>
          </p:cNvSpPr>
          <p:nvPr/>
        </p:nvSpPr>
        <p:spPr bwMode="auto">
          <a:xfrm>
            <a:off x="2824163" y="3095625"/>
            <a:ext cx="11763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0" name="Line 23"/>
          <p:cNvSpPr>
            <a:spLocks noChangeShapeType="1"/>
          </p:cNvSpPr>
          <p:nvPr/>
        </p:nvSpPr>
        <p:spPr bwMode="auto">
          <a:xfrm>
            <a:off x="4000500"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1" name="Line 24"/>
          <p:cNvSpPr>
            <a:spLocks noChangeShapeType="1"/>
          </p:cNvSpPr>
          <p:nvPr/>
        </p:nvSpPr>
        <p:spPr bwMode="auto">
          <a:xfrm flipH="1">
            <a:off x="3759200" y="2527300"/>
            <a:ext cx="234950"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42" name="Line 25"/>
          <p:cNvSpPr>
            <a:spLocks noChangeShapeType="1"/>
          </p:cNvSpPr>
          <p:nvPr/>
        </p:nvSpPr>
        <p:spPr bwMode="auto">
          <a:xfrm>
            <a:off x="1412875" y="1716088"/>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3" name="Line 26"/>
          <p:cNvSpPr>
            <a:spLocks noChangeShapeType="1"/>
          </p:cNvSpPr>
          <p:nvPr/>
        </p:nvSpPr>
        <p:spPr bwMode="auto">
          <a:xfrm>
            <a:off x="3886200" y="1968500"/>
            <a:ext cx="141287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4" name="Text Box 27"/>
          <p:cNvSpPr txBox="1">
            <a:spLocks noChangeArrowheads="1"/>
          </p:cNvSpPr>
          <p:nvPr/>
        </p:nvSpPr>
        <p:spPr bwMode="auto">
          <a:xfrm>
            <a:off x="5295900" y="1604963"/>
            <a:ext cx="822325" cy="681037"/>
          </a:xfrm>
          <a:prstGeom prst="rect">
            <a:avLst/>
          </a:prstGeom>
          <a:solidFill>
            <a:srgbClr val="99FFCC"/>
          </a:solidFill>
          <a:ln w="2857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solidFill>
                  <a:srgbClr val="FF0000"/>
                </a:solidFill>
                <a:latin typeface="Times New Roman" charset="0"/>
                <a:ea typeface="MS Mincho" charset="0"/>
                <a:cs typeface="MS Mincho" charset="0"/>
              </a:rPr>
              <a:t>ADC </a:t>
            </a:r>
          </a:p>
          <a:p>
            <a:pPr algn="ctr" eaLnBrk="1" hangingPunct="1">
              <a:spcBef>
                <a:spcPts val="400"/>
              </a:spcBef>
            </a:pPr>
            <a:r>
              <a:rPr lang="vi-VN" altLang="ja-JP" sz="1800" b="1">
                <a:solidFill>
                  <a:srgbClr val="FF0000"/>
                </a:solidFill>
                <a:latin typeface="Times New Roman" charset="0"/>
                <a:ea typeface="MS Mincho" charset="0"/>
                <a:cs typeface="MS Mincho" charset="0"/>
              </a:rPr>
              <a:t>4 bit</a:t>
            </a:r>
            <a:endParaRPr lang="vi-VN" sz="1800">
              <a:ea typeface="MS Mincho" charset="0"/>
              <a:cs typeface="MS Mincho" charset="0"/>
            </a:endParaRPr>
          </a:p>
        </p:txBody>
      </p:sp>
      <p:sp>
        <p:nvSpPr>
          <p:cNvPr id="81945" name="Line 28"/>
          <p:cNvSpPr>
            <a:spLocks noChangeShapeType="1"/>
          </p:cNvSpPr>
          <p:nvPr/>
        </p:nvSpPr>
        <p:spPr bwMode="auto">
          <a:xfrm>
            <a:off x="6118225" y="1946275"/>
            <a:ext cx="1752600"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6" name="Oval 29"/>
          <p:cNvSpPr>
            <a:spLocks noChangeArrowheads="1"/>
          </p:cNvSpPr>
          <p:nvPr/>
        </p:nvSpPr>
        <p:spPr bwMode="auto">
          <a:xfrm>
            <a:off x="3060700" y="2197100"/>
            <a:ext cx="704850" cy="688975"/>
          </a:xfrm>
          <a:prstGeom prst="ellipse">
            <a:avLst/>
          </a:prstGeom>
          <a:noFill/>
          <a:ln w="19050">
            <a:solidFill>
              <a:srgbClr val="000000"/>
            </a:solidFill>
            <a:prstDash val="dash"/>
            <a:round/>
            <a:headEnd/>
            <a:tailEnd type="none" w="lg" len="lg"/>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47" name="Line 33"/>
          <p:cNvSpPr>
            <a:spLocks noChangeShapeType="1"/>
          </p:cNvSpPr>
          <p:nvPr/>
        </p:nvSpPr>
        <p:spPr bwMode="auto">
          <a:xfrm flipH="1" flipV="1">
            <a:off x="3048000" y="2501900"/>
            <a:ext cx="371475" cy="26988"/>
          </a:xfrm>
          <a:prstGeom prst="line">
            <a:avLst/>
          </a:prstGeom>
          <a:noFill/>
          <a:ln w="2857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48" name="Line 34"/>
          <p:cNvSpPr>
            <a:spLocks noChangeShapeType="1"/>
          </p:cNvSpPr>
          <p:nvPr/>
        </p:nvSpPr>
        <p:spPr bwMode="auto">
          <a:xfrm flipV="1">
            <a:off x="3416300" y="1968500"/>
            <a:ext cx="469900" cy="574675"/>
          </a:xfrm>
          <a:prstGeom prst="line">
            <a:avLst/>
          </a:prstGeom>
          <a:noFill/>
          <a:ln w="2857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1949" name="Line 35"/>
          <p:cNvSpPr>
            <a:spLocks noChangeShapeType="1"/>
          </p:cNvSpPr>
          <p:nvPr/>
        </p:nvSpPr>
        <p:spPr bwMode="auto">
          <a:xfrm>
            <a:off x="1412875" y="4014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0" name="Text Box 36"/>
          <p:cNvSpPr txBox="1">
            <a:spLocks noChangeArrowheads="1"/>
          </p:cNvSpPr>
          <p:nvPr/>
        </p:nvSpPr>
        <p:spPr bwMode="auto">
          <a:xfrm>
            <a:off x="2590800" y="3784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a:ea typeface="MS Mincho" charset="0"/>
              <a:cs typeface="MS Mincho" charset="0"/>
            </a:endParaRPr>
          </a:p>
        </p:txBody>
      </p:sp>
      <p:sp>
        <p:nvSpPr>
          <p:cNvPr id="81951" name="Oval 37"/>
          <p:cNvSpPr>
            <a:spLocks noChangeArrowheads="1"/>
          </p:cNvSpPr>
          <p:nvPr/>
        </p:nvSpPr>
        <p:spPr bwMode="auto">
          <a:xfrm>
            <a:off x="4941888" y="4703763"/>
            <a:ext cx="941387" cy="919162"/>
          </a:xfrm>
          <a:prstGeom prst="ellipse">
            <a:avLst/>
          </a:prstGeom>
          <a:noFill/>
          <a:ln w="19050">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52" name="Line 38"/>
          <p:cNvSpPr>
            <a:spLocks noChangeShapeType="1"/>
          </p:cNvSpPr>
          <p:nvPr/>
        </p:nvSpPr>
        <p:spPr bwMode="auto">
          <a:xfrm>
            <a:off x="3648075" y="4014788"/>
            <a:ext cx="23526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3" name="Text Box 39"/>
          <p:cNvSpPr txBox="1">
            <a:spLocks noChangeArrowheads="1"/>
          </p:cNvSpPr>
          <p:nvPr/>
        </p:nvSpPr>
        <p:spPr bwMode="auto">
          <a:xfrm>
            <a:off x="457200" y="6054725"/>
            <a:ext cx="1600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11</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54" name="Line 40"/>
          <p:cNvSpPr>
            <a:spLocks noChangeShapeType="1"/>
          </p:cNvSpPr>
          <p:nvPr/>
        </p:nvSpPr>
        <p:spPr bwMode="auto">
          <a:xfrm>
            <a:off x="1412875" y="6427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5" name="Text Box 41"/>
          <p:cNvSpPr txBox="1">
            <a:spLocks noChangeArrowheads="1"/>
          </p:cNvSpPr>
          <p:nvPr/>
        </p:nvSpPr>
        <p:spPr bwMode="auto">
          <a:xfrm>
            <a:off x="2590800" y="6197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56" name="Line 42"/>
          <p:cNvSpPr>
            <a:spLocks noChangeShapeType="1"/>
          </p:cNvSpPr>
          <p:nvPr/>
        </p:nvSpPr>
        <p:spPr bwMode="auto">
          <a:xfrm>
            <a:off x="3648075" y="6427788"/>
            <a:ext cx="258762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7" name="Line 43"/>
          <p:cNvSpPr>
            <a:spLocks noChangeShapeType="1"/>
          </p:cNvSpPr>
          <p:nvPr/>
        </p:nvSpPr>
        <p:spPr bwMode="auto">
          <a:xfrm flipH="1">
            <a:off x="5880100" y="5181600"/>
            <a:ext cx="352425" cy="0"/>
          </a:xfrm>
          <a:prstGeom prst="line">
            <a:avLst/>
          </a:prstGeom>
          <a:noFill/>
          <a:ln w="28575">
            <a:solidFill>
              <a:srgbClr val="FF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58" name="Line 44"/>
          <p:cNvSpPr>
            <a:spLocks noChangeShapeType="1"/>
          </p:cNvSpPr>
          <p:nvPr/>
        </p:nvSpPr>
        <p:spPr bwMode="auto">
          <a:xfrm>
            <a:off x="6235700" y="5164138"/>
            <a:ext cx="0" cy="126365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9" name="Line 45"/>
          <p:cNvSpPr>
            <a:spLocks noChangeShapeType="1"/>
          </p:cNvSpPr>
          <p:nvPr/>
        </p:nvSpPr>
        <p:spPr bwMode="auto">
          <a:xfrm>
            <a:off x="7858125" y="1946275"/>
            <a:ext cx="0" cy="1724025"/>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0" name="Line 46"/>
          <p:cNvSpPr>
            <a:spLocks noChangeShapeType="1"/>
          </p:cNvSpPr>
          <p:nvPr/>
        </p:nvSpPr>
        <p:spPr bwMode="auto">
          <a:xfrm>
            <a:off x="6235700" y="3670300"/>
            <a:ext cx="164782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1" name="Line 47"/>
          <p:cNvSpPr>
            <a:spLocks noChangeShapeType="1"/>
          </p:cNvSpPr>
          <p:nvPr/>
        </p:nvSpPr>
        <p:spPr bwMode="auto">
          <a:xfrm>
            <a:off x="6235700" y="3681413"/>
            <a:ext cx="0" cy="103505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2" name="Line 48"/>
          <p:cNvSpPr>
            <a:spLocks noChangeShapeType="1"/>
          </p:cNvSpPr>
          <p:nvPr/>
        </p:nvSpPr>
        <p:spPr bwMode="auto">
          <a:xfrm>
            <a:off x="6477000" y="4953000"/>
            <a:ext cx="1981200" cy="0"/>
          </a:xfrm>
          <a:prstGeom prst="line">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63" name="Line 49"/>
          <p:cNvSpPr>
            <a:spLocks noChangeShapeType="1"/>
          </p:cNvSpPr>
          <p:nvPr/>
        </p:nvSpPr>
        <p:spPr bwMode="auto">
          <a:xfrm>
            <a:off x="5994400" y="40259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4" name="Line 50"/>
          <p:cNvSpPr>
            <a:spLocks noChangeShapeType="1"/>
          </p:cNvSpPr>
          <p:nvPr/>
        </p:nvSpPr>
        <p:spPr bwMode="auto">
          <a:xfrm flipH="1">
            <a:off x="5765800" y="4495800"/>
            <a:ext cx="234950" cy="346075"/>
          </a:xfrm>
          <a:prstGeom prst="line">
            <a:avLst/>
          </a:prstGeom>
          <a:noFill/>
          <a:ln w="28575">
            <a:solidFill>
              <a:srgbClr val="FF0000"/>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65" name="Line 51"/>
          <p:cNvSpPr>
            <a:spLocks noChangeShapeType="1"/>
          </p:cNvSpPr>
          <p:nvPr/>
        </p:nvSpPr>
        <p:spPr bwMode="auto">
          <a:xfrm flipV="1">
            <a:off x="5410200" y="4356100"/>
            <a:ext cx="0" cy="3444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6" name="Line 52"/>
          <p:cNvSpPr>
            <a:spLocks noChangeShapeType="1"/>
          </p:cNvSpPr>
          <p:nvPr/>
        </p:nvSpPr>
        <p:spPr bwMode="auto">
          <a:xfrm flipH="1">
            <a:off x="4354513" y="5164138"/>
            <a:ext cx="587375" cy="0"/>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7" name="Line 53"/>
          <p:cNvSpPr>
            <a:spLocks noChangeShapeType="1"/>
          </p:cNvSpPr>
          <p:nvPr/>
        </p:nvSpPr>
        <p:spPr bwMode="auto">
          <a:xfrm>
            <a:off x="5413375" y="5622925"/>
            <a:ext cx="0" cy="346075"/>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8" name="Line 54"/>
          <p:cNvSpPr>
            <a:spLocks noChangeShapeType="1"/>
          </p:cNvSpPr>
          <p:nvPr/>
        </p:nvSpPr>
        <p:spPr bwMode="auto">
          <a:xfrm>
            <a:off x="4824413" y="5969000"/>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9" name="Line 55"/>
          <p:cNvSpPr>
            <a:spLocks noChangeShapeType="1"/>
          </p:cNvSpPr>
          <p:nvPr/>
        </p:nvSpPr>
        <p:spPr bwMode="auto">
          <a:xfrm flipH="1">
            <a:off x="4824413" y="5508625"/>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0" name="Line 56"/>
          <p:cNvSpPr>
            <a:spLocks noChangeShapeType="1"/>
          </p:cNvSpPr>
          <p:nvPr/>
        </p:nvSpPr>
        <p:spPr bwMode="auto">
          <a:xfrm>
            <a:off x="4354513" y="573881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1" name="Line 57"/>
          <p:cNvSpPr>
            <a:spLocks noChangeShapeType="1"/>
          </p:cNvSpPr>
          <p:nvPr/>
        </p:nvSpPr>
        <p:spPr bwMode="auto">
          <a:xfrm flipH="1" flipV="1">
            <a:off x="4800600" y="45720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2" name="Line 58"/>
          <p:cNvSpPr>
            <a:spLocks noChangeShapeType="1"/>
          </p:cNvSpPr>
          <p:nvPr/>
        </p:nvSpPr>
        <p:spPr bwMode="auto">
          <a:xfrm>
            <a:off x="4354513" y="458946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3" name="Line 59"/>
          <p:cNvSpPr>
            <a:spLocks noChangeShapeType="1"/>
          </p:cNvSpPr>
          <p:nvPr/>
        </p:nvSpPr>
        <p:spPr bwMode="auto">
          <a:xfrm>
            <a:off x="4824413" y="4359275"/>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4" name="Line 60"/>
          <p:cNvSpPr>
            <a:spLocks noChangeShapeType="1"/>
          </p:cNvSpPr>
          <p:nvPr/>
        </p:nvSpPr>
        <p:spPr bwMode="auto">
          <a:xfrm>
            <a:off x="5765800" y="54864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5" name="Line 61"/>
          <p:cNvSpPr>
            <a:spLocks noChangeShapeType="1"/>
          </p:cNvSpPr>
          <p:nvPr/>
        </p:nvSpPr>
        <p:spPr bwMode="auto">
          <a:xfrm>
            <a:off x="6007100" y="57277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6" name="Line 62"/>
          <p:cNvSpPr>
            <a:spLocks noChangeShapeType="1"/>
          </p:cNvSpPr>
          <p:nvPr/>
        </p:nvSpPr>
        <p:spPr bwMode="auto">
          <a:xfrm>
            <a:off x="5413375" y="6197600"/>
            <a:ext cx="5873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7" name="Line 63"/>
          <p:cNvSpPr>
            <a:spLocks noChangeShapeType="1"/>
          </p:cNvSpPr>
          <p:nvPr/>
        </p:nvSpPr>
        <p:spPr bwMode="auto">
          <a:xfrm flipH="1">
            <a:off x="5822950" y="4703763"/>
            <a:ext cx="412750" cy="230187"/>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8" name="Line 64"/>
          <p:cNvSpPr>
            <a:spLocks noChangeShapeType="1"/>
          </p:cNvSpPr>
          <p:nvPr/>
        </p:nvSpPr>
        <p:spPr bwMode="auto">
          <a:xfrm flipH="1">
            <a:off x="5626100" y="4508500"/>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9" name="Line 65"/>
          <p:cNvSpPr>
            <a:spLocks noChangeShapeType="1"/>
          </p:cNvSpPr>
          <p:nvPr/>
        </p:nvSpPr>
        <p:spPr bwMode="auto">
          <a:xfrm>
            <a:off x="5097463" y="4522788"/>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0" name="Line 66"/>
          <p:cNvSpPr>
            <a:spLocks noChangeShapeType="1"/>
          </p:cNvSpPr>
          <p:nvPr/>
        </p:nvSpPr>
        <p:spPr bwMode="auto">
          <a:xfrm>
            <a:off x="4724400" y="48768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1" name="Line 67"/>
          <p:cNvSpPr>
            <a:spLocks noChangeShapeType="1"/>
          </p:cNvSpPr>
          <p:nvPr/>
        </p:nvSpPr>
        <p:spPr bwMode="auto">
          <a:xfrm flipV="1">
            <a:off x="4737100" y="53467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2" name="Line 68"/>
          <p:cNvSpPr>
            <a:spLocks noChangeShapeType="1"/>
          </p:cNvSpPr>
          <p:nvPr/>
        </p:nvSpPr>
        <p:spPr bwMode="auto">
          <a:xfrm flipH="1">
            <a:off x="51054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3" name="Line 69"/>
          <p:cNvSpPr>
            <a:spLocks noChangeShapeType="1"/>
          </p:cNvSpPr>
          <p:nvPr/>
        </p:nvSpPr>
        <p:spPr bwMode="auto">
          <a:xfrm>
            <a:off x="56261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4" name="Line 70"/>
          <p:cNvSpPr>
            <a:spLocks noChangeShapeType="1"/>
          </p:cNvSpPr>
          <p:nvPr/>
        </p:nvSpPr>
        <p:spPr bwMode="auto">
          <a:xfrm flipH="1" flipV="1">
            <a:off x="5867400" y="5334000"/>
            <a:ext cx="234950" cy="115888"/>
          </a:xfrm>
          <a:prstGeom prst="line">
            <a:avLst/>
          </a:prstGeom>
          <a:noFill/>
          <a:ln w="28575">
            <a:solidFill>
              <a:srgbClr val="0000FF"/>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5" name="Oval 71"/>
          <p:cNvSpPr>
            <a:spLocks noChangeArrowheads="1"/>
          </p:cNvSpPr>
          <p:nvPr/>
        </p:nvSpPr>
        <p:spPr bwMode="auto">
          <a:xfrm>
            <a:off x="5181600" y="4953000"/>
            <a:ext cx="471488" cy="46037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86" name="Rectangle 72"/>
          <p:cNvSpPr>
            <a:spLocks noChangeArrowheads="1"/>
          </p:cNvSpPr>
          <p:nvPr/>
        </p:nvSpPr>
        <p:spPr bwMode="auto">
          <a:xfrm>
            <a:off x="5181600" y="5219700"/>
            <a:ext cx="471488" cy="2301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87" name="Line 73"/>
          <p:cNvSpPr>
            <a:spLocks noChangeShapeType="1"/>
          </p:cNvSpPr>
          <p:nvPr/>
        </p:nvSpPr>
        <p:spPr bwMode="auto">
          <a:xfrm flipV="1">
            <a:off x="5410200" y="4953000"/>
            <a:ext cx="1058863" cy="230188"/>
          </a:xfrm>
          <a:prstGeom prst="line">
            <a:avLst/>
          </a:prstGeom>
          <a:noFill/>
          <a:ln w="31750">
            <a:solidFill>
              <a:schemeClr val="tx1"/>
            </a:solidFill>
            <a:round/>
            <a:headEnd type="oval" w="lg" len="lg"/>
            <a:tailEnd/>
          </a:ln>
          <a:extLst>
            <a:ext uri="{909E8E84-426E-40dd-AFC4-6F175D3DCCD1}">
              <a14:hiddenFill xmlns:a14="http://schemas.microsoft.com/office/drawing/2010/main" xmlns="">
                <a:noFill/>
              </a14:hiddenFill>
            </a:ext>
          </a:extLst>
        </p:spPr>
        <p:txBody>
          <a:bodyPr/>
          <a:lstStyle/>
          <a:p>
            <a:endParaRPr lang="en-US"/>
          </a:p>
        </p:txBody>
      </p:sp>
      <p:sp>
        <p:nvSpPr>
          <p:cNvPr id="81988" name="Line 74"/>
          <p:cNvSpPr>
            <a:spLocks noChangeShapeType="1"/>
          </p:cNvSpPr>
          <p:nvPr/>
        </p:nvSpPr>
        <p:spPr bwMode="auto">
          <a:xfrm>
            <a:off x="5176838" y="5132388"/>
            <a:ext cx="0" cy="115887"/>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81989" name="Line 75"/>
          <p:cNvSpPr>
            <a:spLocks noChangeShapeType="1"/>
          </p:cNvSpPr>
          <p:nvPr/>
        </p:nvSpPr>
        <p:spPr bwMode="auto">
          <a:xfrm flipH="1" flipV="1">
            <a:off x="5067300" y="4826000"/>
            <a:ext cx="354013" cy="344488"/>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90" name="Text Box 76"/>
          <p:cNvSpPr txBox="1">
            <a:spLocks noChangeArrowheads="1"/>
          </p:cNvSpPr>
          <p:nvPr/>
        </p:nvSpPr>
        <p:spPr bwMode="auto">
          <a:xfrm>
            <a:off x="457200" y="4359275"/>
            <a:ext cx="1524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5</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91" name="Line 77"/>
          <p:cNvSpPr>
            <a:spLocks noChangeShapeType="1"/>
          </p:cNvSpPr>
          <p:nvPr/>
        </p:nvSpPr>
        <p:spPr bwMode="auto">
          <a:xfrm>
            <a:off x="1412875" y="4679950"/>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2" name="Text Box 78"/>
          <p:cNvSpPr txBox="1">
            <a:spLocks noChangeArrowheads="1"/>
          </p:cNvSpPr>
          <p:nvPr/>
        </p:nvSpPr>
        <p:spPr bwMode="auto">
          <a:xfrm>
            <a:off x="2590800" y="4449763"/>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93" name="Line 79"/>
          <p:cNvSpPr>
            <a:spLocks noChangeShapeType="1"/>
          </p:cNvSpPr>
          <p:nvPr/>
        </p:nvSpPr>
        <p:spPr bwMode="auto">
          <a:xfrm>
            <a:off x="3124200" y="5181600"/>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4" name="Line 80"/>
          <p:cNvSpPr>
            <a:spLocks noChangeShapeType="1"/>
          </p:cNvSpPr>
          <p:nvPr/>
        </p:nvSpPr>
        <p:spPr bwMode="auto">
          <a:xfrm>
            <a:off x="3648075" y="4703763"/>
            <a:ext cx="23495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5" name="Line 81"/>
          <p:cNvSpPr>
            <a:spLocks noChangeShapeType="1"/>
          </p:cNvSpPr>
          <p:nvPr/>
        </p:nvSpPr>
        <p:spPr bwMode="auto">
          <a:xfrm flipV="1">
            <a:off x="3883025" y="4359275"/>
            <a:ext cx="0" cy="3444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6" name="Line 82"/>
          <p:cNvSpPr>
            <a:spLocks noChangeShapeType="1"/>
          </p:cNvSpPr>
          <p:nvPr/>
        </p:nvSpPr>
        <p:spPr bwMode="auto">
          <a:xfrm>
            <a:off x="3883025" y="4359275"/>
            <a:ext cx="94138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7" name="Freeform 85"/>
          <p:cNvSpPr>
            <a:spLocks/>
          </p:cNvSpPr>
          <p:nvPr/>
        </p:nvSpPr>
        <p:spPr bwMode="auto">
          <a:xfrm>
            <a:off x="3263900" y="2349500"/>
            <a:ext cx="165100" cy="317500"/>
          </a:xfrm>
          <a:custGeom>
            <a:avLst/>
            <a:gdLst>
              <a:gd name="T0" fmla="*/ 2147483647 w 104"/>
              <a:gd name="T1" fmla="*/ 2147483647 h 200"/>
              <a:gd name="T2" fmla="*/ 2147483647 w 104"/>
              <a:gd name="T3" fmla="*/ 2147483647 h 200"/>
              <a:gd name="T4" fmla="*/ 2147483647 w 104"/>
              <a:gd name="T5" fmla="*/ 2147483647 h 200"/>
              <a:gd name="T6" fmla="*/ 2147483647 w 104"/>
              <a:gd name="T7" fmla="*/ 2147483647 h 200"/>
              <a:gd name="T8" fmla="*/ 2147483647 w 104"/>
              <a:gd name="T9" fmla="*/ 2147483647 h 200"/>
              <a:gd name="T10" fmla="*/ 2147483647 w 104"/>
              <a:gd name="T11" fmla="*/ 2147483647 h 200"/>
              <a:gd name="T12" fmla="*/ 0 60000 65536"/>
              <a:gd name="T13" fmla="*/ 0 60000 65536"/>
              <a:gd name="T14" fmla="*/ 0 60000 65536"/>
              <a:gd name="T15" fmla="*/ 0 60000 65536"/>
              <a:gd name="T16" fmla="*/ 0 60000 65536"/>
              <a:gd name="T17" fmla="*/ 0 60000 65536"/>
              <a:gd name="T18" fmla="*/ 0 w 104"/>
              <a:gd name="T19" fmla="*/ 0 h 200"/>
              <a:gd name="T20" fmla="*/ 104 w 10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104" h="200">
                <a:moveTo>
                  <a:pt x="104" y="8"/>
                </a:moveTo>
                <a:cubicBezTo>
                  <a:pt x="88" y="4"/>
                  <a:pt x="72" y="0"/>
                  <a:pt x="56" y="8"/>
                </a:cubicBezTo>
                <a:cubicBezTo>
                  <a:pt x="40" y="16"/>
                  <a:pt x="16" y="40"/>
                  <a:pt x="8" y="56"/>
                </a:cubicBezTo>
                <a:cubicBezTo>
                  <a:pt x="0" y="72"/>
                  <a:pt x="8" y="88"/>
                  <a:pt x="8" y="104"/>
                </a:cubicBezTo>
                <a:cubicBezTo>
                  <a:pt x="8" y="120"/>
                  <a:pt x="8" y="136"/>
                  <a:pt x="8" y="152"/>
                </a:cubicBezTo>
                <a:cubicBezTo>
                  <a:pt x="8" y="168"/>
                  <a:pt x="8" y="184"/>
                  <a:pt x="8" y="200"/>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1998" name="Line 86"/>
          <p:cNvSpPr>
            <a:spLocks noChangeShapeType="1"/>
          </p:cNvSpPr>
          <p:nvPr/>
        </p:nvSpPr>
        <p:spPr bwMode="auto">
          <a:xfrm>
            <a:off x="850900" y="5178425"/>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9095" name="Rectangle 87"/>
          <p:cNvSpPr>
            <a:spLocks noChangeArrowheads="1"/>
          </p:cNvSpPr>
          <p:nvPr/>
        </p:nvSpPr>
        <p:spPr bwMode="auto">
          <a:xfrm>
            <a:off x="2362200" y="1143000"/>
            <a:ext cx="2895600" cy="2362200"/>
          </a:xfrm>
          <a:prstGeom prst="rect">
            <a:avLst/>
          </a:prstGeom>
          <a:solidFill>
            <a:schemeClr val="bg1"/>
          </a:solidFill>
          <a:ln>
            <a:noFill/>
          </a:ln>
        </p:spPr>
        <p:txBody>
          <a:bodyPr wrap="none" anchor="ctr"/>
          <a:lstStyle/>
          <a:p>
            <a:pPr eaLnBrk="1" hangingPunct="1"/>
            <a:endParaRPr lang="en-US"/>
          </a:p>
        </p:txBody>
      </p:sp>
      <p:sp>
        <p:nvSpPr>
          <p:cNvPr id="299096" name="Rectangle 88"/>
          <p:cNvSpPr>
            <a:spLocks noChangeArrowheads="1"/>
          </p:cNvSpPr>
          <p:nvPr/>
        </p:nvSpPr>
        <p:spPr bwMode="auto">
          <a:xfrm>
            <a:off x="5257800" y="1143000"/>
            <a:ext cx="3886200" cy="2362200"/>
          </a:xfrm>
          <a:prstGeom prst="rect">
            <a:avLst/>
          </a:prstGeom>
          <a:solidFill>
            <a:schemeClr val="bg1"/>
          </a:solidFill>
          <a:ln>
            <a:noFill/>
          </a:ln>
        </p:spPr>
        <p:txBody>
          <a:bodyPr wrap="none" anchor="ctr"/>
          <a:lstStyle/>
          <a:p>
            <a:pPr eaLnBrk="1" hangingPunct="1"/>
            <a:endParaRPr lang="en-US"/>
          </a:p>
        </p:txBody>
      </p:sp>
      <p:sp>
        <p:nvSpPr>
          <p:cNvPr id="299097" name="Rectangle 89"/>
          <p:cNvSpPr>
            <a:spLocks noChangeArrowheads="1"/>
          </p:cNvSpPr>
          <p:nvPr/>
        </p:nvSpPr>
        <p:spPr bwMode="auto">
          <a:xfrm>
            <a:off x="2362200" y="3505200"/>
            <a:ext cx="2514600" cy="3352800"/>
          </a:xfrm>
          <a:prstGeom prst="rect">
            <a:avLst/>
          </a:prstGeom>
          <a:solidFill>
            <a:schemeClr val="bg1"/>
          </a:solidFill>
          <a:ln>
            <a:noFill/>
          </a:ln>
        </p:spPr>
        <p:txBody>
          <a:bodyPr wrap="none" anchor="ctr"/>
          <a:lstStyle/>
          <a:p>
            <a:pPr eaLnBrk="1" hangingPunct="1"/>
            <a:endParaRPr lang="en-US"/>
          </a:p>
        </p:txBody>
      </p:sp>
      <p:sp>
        <p:nvSpPr>
          <p:cNvPr id="299098" name="Rectangle 90"/>
          <p:cNvSpPr>
            <a:spLocks noChangeArrowheads="1"/>
          </p:cNvSpPr>
          <p:nvPr/>
        </p:nvSpPr>
        <p:spPr bwMode="auto">
          <a:xfrm>
            <a:off x="4876800" y="3505200"/>
            <a:ext cx="4267200" cy="3352800"/>
          </a:xfrm>
          <a:prstGeom prst="rect">
            <a:avLst/>
          </a:prstGeom>
          <a:solidFill>
            <a:schemeClr val="bg1"/>
          </a:solidFill>
          <a:ln w="9525">
            <a:noFill/>
            <a:miter lim="800000"/>
            <a:headEnd/>
            <a:tailEnd/>
          </a:ln>
          <a:effectLst/>
        </p:spPr>
        <p:txBody>
          <a:bodyPr wrap="none" anchor="ctr"/>
          <a:lstStyle/>
          <a:p>
            <a:pPr eaLnBrk="1" hangingPunct="1">
              <a:defRPr/>
            </a:pPr>
            <a:endParaRPr lang="en-US">
              <a:latin typeface="Arial" panose="020B0604020202020204" pitchFamily="34" charset="0"/>
              <a:ea typeface="+mn-ea"/>
              <a:cs typeface="Arial" panose="020B0604020202020204" pitchFamily="34" charset="0"/>
            </a:endParaRPr>
          </a:p>
        </p:txBody>
      </p:sp>
      <p:sp>
        <p:nvSpPr>
          <p:cNvPr id="86" name="Rectangle 2">
            <a:extLst>
              <a:ext uri="{FF2B5EF4-FFF2-40B4-BE49-F238E27FC236}">
                <a16:creationId xmlns:a16="http://schemas.microsoft.com/office/drawing/2014/main" id="{04133F47-91C7-CF4D-9556-8A1B0C831CC0}"/>
              </a:ext>
            </a:extLst>
          </p:cNvPr>
          <p:cNvSpPr>
            <a:spLocks noGrp="1" noRot="1" noChangeArrowheads="1"/>
          </p:cNvSpPr>
          <p:nvPr>
            <p:ph type="title"/>
          </p:nvPr>
        </p:nvSpPr>
        <p:spPr>
          <a:xfrm>
            <a:off x="0" y="76200"/>
            <a:ext cx="9144000" cy="838200"/>
          </a:xfrm>
        </p:spPr>
        <p:txBody>
          <a:bodyPr>
            <a:normAutofit/>
          </a:bodyPr>
          <a:lstStyle/>
          <a:p>
            <a:pPr eaLnBrk="1" hangingPunct="1">
              <a:defRPr/>
            </a:pPr>
            <a:r>
              <a:rPr lang="vi-VN" sz="3200" dirty="0">
                <a:solidFill>
                  <a:schemeClr val="tx1"/>
                </a:solidFill>
                <a:effectLst>
                  <a:outerShdw blurRad="38100" dist="38100" dir="2700000" algn="tl">
                    <a:srgbClr val="DDDDDD"/>
                  </a:outerShdw>
                </a:effectLst>
                <a:latin typeface="Arial" charset="0"/>
                <a:cs typeface="+mj-cs"/>
              </a:rPr>
              <a:t>Thiết kế bộ ghép TDM 11 kênh tương tự-số</a:t>
            </a:r>
          </a:p>
        </p:txBody>
      </p:sp>
    </p:spTree>
    <p:extLst>
      <p:ext uri="{BB962C8B-B14F-4D97-AF65-F5344CB8AC3E}">
        <p14:creationId xmlns:p14="http://schemas.microsoft.com/office/powerpoint/2010/main" val="3650120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2000"/>
                                        <p:tgtEl>
                                          <p:spTgt spid="299095"/>
                                        </p:tgtEl>
                                      </p:cBhvr>
                                    </p:animEffect>
                                    <p:set>
                                      <p:cBhvr>
                                        <p:cTn id="7" dur="1" fill="hold">
                                          <p:stCondLst>
                                            <p:cond delay="1999"/>
                                          </p:stCondLst>
                                        </p:cTn>
                                        <p:tgtEl>
                                          <p:spTgt spid="29909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2000"/>
                                        <p:tgtEl>
                                          <p:spTgt spid="299096"/>
                                        </p:tgtEl>
                                      </p:cBhvr>
                                    </p:animEffect>
                                    <p:set>
                                      <p:cBhvr>
                                        <p:cTn id="12" dur="1" fill="hold">
                                          <p:stCondLst>
                                            <p:cond delay="1999"/>
                                          </p:stCondLst>
                                        </p:cTn>
                                        <p:tgtEl>
                                          <p:spTgt spid="29909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2000"/>
                                        <p:tgtEl>
                                          <p:spTgt spid="299097"/>
                                        </p:tgtEl>
                                      </p:cBhvr>
                                    </p:animEffect>
                                    <p:set>
                                      <p:cBhvr>
                                        <p:cTn id="17" dur="1" fill="hold">
                                          <p:stCondLst>
                                            <p:cond delay="1999"/>
                                          </p:stCondLst>
                                        </p:cTn>
                                        <p:tgtEl>
                                          <p:spTgt spid="29909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2000"/>
                                        <p:tgtEl>
                                          <p:spTgt spid="299098"/>
                                        </p:tgtEl>
                                      </p:cBhvr>
                                    </p:animEffect>
                                    <p:set>
                                      <p:cBhvr>
                                        <p:cTn id="22" dur="1" fill="hold">
                                          <p:stCondLst>
                                            <p:cond delay="1999"/>
                                          </p:stCondLst>
                                        </p:cTn>
                                        <p:tgtEl>
                                          <p:spTgt spid="299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95" grpId="0" animBg="1"/>
      <p:bldP spid="299096" grpId="0" animBg="1"/>
      <p:bldP spid="299097" grpId="0" animBg="1"/>
      <p:bldP spid="29909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5"/>
          <p:cNvSpPr txBox="1">
            <a:spLocks noChangeArrowheads="1"/>
          </p:cNvSpPr>
          <p:nvPr/>
        </p:nvSpPr>
        <p:spPr bwMode="auto">
          <a:xfrm>
            <a:off x="4119563" y="6070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latin typeface="Times New Roman" charset="0"/>
              <a:ea typeface="MS Mincho" charset="0"/>
              <a:cs typeface="MS Mincho" charset="0"/>
            </a:endParaRPr>
          </a:p>
        </p:txBody>
      </p:sp>
      <p:sp>
        <p:nvSpPr>
          <p:cNvPr id="81923" name="Text Box 6"/>
          <p:cNvSpPr txBox="1">
            <a:spLocks noChangeArrowheads="1"/>
          </p:cNvSpPr>
          <p:nvPr/>
        </p:nvSpPr>
        <p:spPr bwMode="auto">
          <a:xfrm>
            <a:off x="4119563" y="4038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4" name="Text Box 7"/>
          <p:cNvSpPr txBox="1">
            <a:spLocks noChangeArrowheads="1"/>
          </p:cNvSpPr>
          <p:nvPr/>
        </p:nvSpPr>
        <p:spPr bwMode="auto">
          <a:xfrm>
            <a:off x="4114800" y="3657600"/>
            <a:ext cx="9398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5" name="Text Box 8"/>
          <p:cNvSpPr txBox="1">
            <a:spLocks noChangeArrowheads="1"/>
          </p:cNvSpPr>
          <p:nvPr/>
        </p:nvSpPr>
        <p:spPr bwMode="auto">
          <a:xfrm>
            <a:off x="3662363" y="1295400"/>
            <a:ext cx="174783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PAM 16 kHz</a:t>
            </a:r>
            <a:endParaRPr lang="vi-VN" sz="1800">
              <a:ea typeface="MS Mincho" charset="0"/>
              <a:cs typeface="MS Mincho" charset="0"/>
            </a:endParaRPr>
          </a:p>
        </p:txBody>
      </p:sp>
      <p:sp>
        <p:nvSpPr>
          <p:cNvPr id="81926" name="Text Box 9"/>
          <p:cNvSpPr txBox="1">
            <a:spLocks noChangeArrowheads="1"/>
          </p:cNvSpPr>
          <p:nvPr/>
        </p:nvSpPr>
        <p:spPr bwMode="auto">
          <a:xfrm>
            <a:off x="6172200" y="1257300"/>
            <a:ext cx="1646238"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64 kbps</a:t>
            </a:r>
            <a:endParaRPr lang="vi-VN" sz="1800">
              <a:ea typeface="MS Mincho" charset="0"/>
              <a:cs typeface="MS Mincho" charset="0"/>
            </a:endParaRPr>
          </a:p>
        </p:txBody>
      </p:sp>
      <p:sp>
        <p:nvSpPr>
          <p:cNvPr id="81927" name="Text Box 10"/>
          <p:cNvSpPr txBox="1">
            <a:spLocks noChangeArrowheads="1"/>
          </p:cNvSpPr>
          <p:nvPr/>
        </p:nvSpPr>
        <p:spPr bwMode="auto">
          <a:xfrm>
            <a:off x="6854825" y="4191000"/>
            <a:ext cx="221297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128 kbps</a:t>
            </a:r>
            <a:endParaRPr lang="vi-VN" sz="1800">
              <a:ea typeface="MS Mincho" charset="0"/>
              <a:cs typeface="MS Mincho" charset="0"/>
            </a:endParaRPr>
          </a:p>
        </p:txBody>
      </p:sp>
      <p:sp>
        <p:nvSpPr>
          <p:cNvPr id="81928" name="Text Box 11"/>
          <p:cNvSpPr txBox="1">
            <a:spLocks noChangeArrowheads="1"/>
          </p:cNvSpPr>
          <p:nvPr/>
        </p:nvSpPr>
        <p:spPr bwMode="auto">
          <a:xfrm>
            <a:off x="6311900" y="5048250"/>
            <a:ext cx="13081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f</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 = 8 kHz</a:t>
            </a:r>
            <a:endParaRPr lang="vi-VN" sz="1800">
              <a:ea typeface="MS Mincho" charset="0"/>
              <a:cs typeface="MS Mincho" charset="0"/>
            </a:endParaRPr>
          </a:p>
        </p:txBody>
      </p:sp>
      <p:sp>
        <p:nvSpPr>
          <p:cNvPr id="81929" name="Text Box 12"/>
          <p:cNvSpPr txBox="1">
            <a:spLocks noChangeArrowheads="1"/>
          </p:cNvSpPr>
          <p:nvPr/>
        </p:nvSpPr>
        <p:spPr bwMode="auto">
          <a:xfrm>
            <a:off x="457200" y="3694113"/>
            <a:ext cx="14478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4</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30" name="Text Box 13"/>
          <p:cNvSpPr txBox="1">
            <a:spLocks noChangeArrowheads="1"/>
          </p:cNvSpPr>
          <p:nvPr/>
        </p:nvSpPr>
        <p:spPr bwMode="auto">
          <a:xfrm>
            <a:off x="4000500" y="2405063"/>
            <a:ext cx="9413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200" b="1">
                <a:latin typeface="Times New Roman" charset="0"/>
                <a:ea typeface="MS Mincho" charset="0"/>
                <a:cs typeface="MS Mincho" charset="0"/>
              </a:rPr>
              <a:t>f</a:t>
            </a:r>
            <a:r>
              <a:rPr lang="vi-VN" altLang="ja-JP" sz="1200" b="1" baseline="-25000">
                <a:latin typeface="Times New Roman" charset="0"/>
                <a:ea typeface="MS Mincho" charset="0"/>
                <a:cs typeface="MS Mincho" charset="0"/>
              </a:rPr>
              <a:t>1</a:t>
            </a:r>
            <a:r>
              <a:rPr lang="vi-VN" altLang="ja-JP" sz="1200" b="1">
                <a:latin typeface="Times New Roman" charset="0"/>
                <a:ea typeface="MS Mincho" charset="0"/>
                <a:cs typeface="MS Mincho" charset="0"/>
              </a:rPr>
              <a:t> = 4 kHz</a:t>
            </a:r>
            <a:endParaRPr lang="vi-VN" sz="1800">
              <a:ea typeface="MS Mincho" charset="0"/>
              <a:cs typeface="MS Mincho" charset="0"/>
            </a:endParaRPr>
          </a:p>
        </p:txBody>
      </p:sp>
      <p:sp>
        <p:nvSpPr>
          <p:cNvPr id="81931" name="Text Box 14"/>
          <p:cNvSpPr txBox="1">
            <a:spLocks noChangeArrowheads="1"/>
          </p:cNvSpPr>
          <p:nvPr/>
        </p:nvSpPr>
        <p:spPr bwMode="auto">
          <a:xfrm>
            <a:off x="457200" y="2978150"/>
            <a:ext cx="13716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3</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2" name="Text Box 15"/>
          <p:cNvSpPr txBox="1">
            <a:spLocks noChangeArrowheads="1"/>
          </p:cNvSpPr>
          <p:nvPr/>
        </p:nvSpPr>
        <p:spPr bwMode="auto">
          <a:xfrm>
            <a:off x="457200" y="2173288"/>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2</a:t>
            </a:r>
          </a:p>
          <a:p>
            <a:pPr eaLnBrk="1" hangingPunct="1"/>
            <a:r>
              <a:rPr lang="vi-VN" altLang="ja-JP" sz="1800">
                <a:latin typeface="Times New Roman" charset="0"/>
                <a:ea typeface="MS Mincho" charset="0"/>
                <a:cs typeface="MS Mincho" charset="0"/>
              </a:rPr>
              <a:t>4 kHz</a:t>
            </a:r>
            <a:endParaRPr lang="vi-VN" sz="1800">
              <a:ea typeface="MS Mincho" charset="0"/>
              <a:cs typeface="MS Mincho" charset="0"/>
            </a:endParaRPr>
          </a:p>
        </p:txBody>
      </p:sp>
      <p:sp>
        <p:nvSpPr>
          <p:cNvPr id="81933" name="Text Box 16"/>
          <p:cNvSpPr txBox="1">
            <a:spLocks noChangeArrowheads="1"/>
          </p:cNvSpPr>
          <p:nvPr/>
        </p:nvSpPr>
        <p:spPr bwMode="auto">
          <a:xfrm>
            <a:off x="457200" y="1355725"/>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4" name="Line 17"/>
          <p:cNvSpPr>
            <a:spLocks noChangeShapeType="1"/>
          </p:cNvSpPr>
          <p:nvPr/>
        </p:nvSpPr>
        <p:spPr bwMode="auto">
          <a:xfrm>
            <a:off x="3403600" y="1727200"/>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5" name="Line 18"/>
          <p:cNvSpPr>
            <a:spLocks noChangeShapeType="1"/>
          </p:cNvSpPr>
          <p:nvPr/>
        </p:nvSpPr>
        <p:spPr bwMode="auto">
          <a:xfrm>
            <a:off x="1422400" y="2514600"/>
            <a:ext cx="1647825"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6" name="Line 19"/>
          <p:cNvSpPr>
            <a:spLocks noChangeShapeType="1"/>
          </p:cNvSpPr>
          <p:nvPr/>
        </p:nvSpPr>
        <p:spPr bwMode="auto">
          <a:xfrm flipV="1">
            <a:off x="3413125" y="2865438"/>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7" name="Line 20"/>
          <p:cNvSpPr>
            <a:spLocks noChangeShapeType="1"/>
          </p:cNvSpPr>
          <p:nvPr/>
        </p:nvSpPr>
        <p:spPr bwMode="auto">
          <a:xfrm>
            <a:off x="1412875" y="3325813"/>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8" name="Line 21"/>
          <p:cNvSpPr>
            <a:spLocks noChangeShapeType="1"/>
          </p:cNvSpPr>
          <p:nvPr/>
        </p:nvSpPr>
        <p:spPr bwMode="auto">
          <a:xfrm>
            <a:off x="2824163"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9" name="Line 22"/>
          <p:cNvSpPr>
            <a:spLocks noChangeShapeType="1"/>
          </p:cNvSpPr>
          <p:nvPr/>
        </p:nvSpPr>
        <p:spPr bwMode="auto">
          <a:xfrm>
            <a:off x="2824163" y="3095625"/>
            <a:ext cx="11763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0" name="Line 23"/>
          <p:cNvSpPr>
            <a:spLocks noChangeShapeType="1"/>
          </p:cNvSpPr>
          <p:nvPr/>
        </p:nvSpPr>
        <p:spPr bwMode="auto">
          <a:xfrm>
            <a:off x="4000500"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1" name="Line 24"/>
          <p:cNvSpPr>
            <a:spLocks noChangeShapeType="1"/>
          </p:cNvSpPr>
          <p:nvPr/>
        </p:nvSpPr>
        <p:spPr bwMode="auto">
          <a:xfrm flipH="1">
            <a:off x="3759200" y="2527300"/>
            <a:ext cx="234950"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42" name="Line 25"/>
          <p:cNvSpPr>
            <a:spLocks noChangeShapeType="1"/>
          </p:cNvSpPr>
          <p:nvPr/>
        </p:nvSpPr>
        <p:spPr bwMode="auto">
          <a:xfrm>
            <a:off x="1412875" y="1716088"/>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3" name="Line 26"/>
          <p:cNvSpPr>
            <a:spLocks noChangeShapeType="1"/>
          </p:cNvSpPr>
          <p:nvPr/>
        </p:nvSpPr>
        <p:spPr bwMode="auto">
          <a:xfrm>
            <a:off x="3886200" y="1968500"/>
            <a:ext cx="141287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4" name="Text Box 27"/>
          <p:cNvSpPr txBox="1">
            <a:spLocks noChangeArrowheads="1"/>
          </p:cNvSpPr>
          <p:nvPr/>
        </p:nvSpPr>
        <p:spPr bwMode="auto">
          <a:xfrm>
            <a:off x="5295900" y="1604963"/>
            <a:ext cx="822325" cy="681037"/>
          </a:xfrm>
          <a:prstGeom prst="rect">
            <a:avLst/>
          </a:prstGeom>
          <a:solidFill>
            <a:srgbClr val="99FFCC"/>
          </a:solidFill>
          <a:ln w="2857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solidFill>
                  <a:srgbClr val="FF0000"/>
                </a:solidFill>
                <a:latin typeface="Times New Roman" charset="0"/>
                <a:ea typeface="MS Mincho" charset="0"/>
                <a:cs typeface="MS Mincho" charset="0"/>
              </a:rPr>
              <a:t>ADC </a:t>
            </a:r>
          </a:p>
          <a:p>
            <a:pPr algn="ctr" eaLnBrk="1" hangingPunct="1">
              <a:spcBef>
                <a:spcPts val="400"/>
              </a:spcBef>
            </a:pPr>
            <a:r>
              <a:rPr lang="vi-VN" altLang="ja-JP" sz="1800" b="1">
                <a:solidFill>
                  <a:srgbClr val="FF0000"/>
                </a:solidFill>
                <a:latin typeface="Times New Roman" charset="0"/>
                <a:ea typeface="MS Mincho" charset="0"/>
                <a:cs typeface="MS Mincho" charset="0"/>
              </a:rPr>
              <a:t>4 bit</a:t>
            </a:r>
            <a:endParaRPr lang="vi-VN" sz="1800">
              <a:ea typeface="MS Mincho" charset="0"/>
              <a:cs typeface="MS Mincho" charset="0"/>
            </a:endParaRPr>
          </a:p>
        </p:txBody>
      </p:sp>
      <p:sp>
        <p:nvSpPr>
          <p:cNvPr id="81945" name="Line 28"/>
          <p:cNvSpPr>
            <a:spLocks noChangeShapeType="1"/>
          </p:cNvSpPr>
          <p:nvPr/>
        </p:nvSpPr>
        <p:spPr bwMode="auto">
          <a:xfrm>
            <a:off x="6118225" y="1946275"/>
            <a:ext cx="1752600"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6" name="Oval 29"/>
          <p:cNvSpPr>
            <a:spLocks noChangeArrowheads="1"/>
          </p:cNvSpPr>
          <p:nvPr/>
        </p:nvSpPr>
        <p:spPr bwMode="auto">
          <a:xfrm>
            <a:off x="3060700" y="2197100"/>
            <a:ext cx="704850" cy="688975"/>
          </a:xfrm>
          <a:prstGeom prst="ellipse">
            <a:avLst/>
          </a:prstGeom>
          <a:noFill/>
          <a:ln w="19050">
            <a:solidFill>
              <a:srgbClr val="000000"/>
            </a:solidFill>
            <a:prstDash val="dash"/>
            <a:round/>
            <a:headEnd/>
            <a:tailEnd type="none" w="lg" len="lg"/>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47" name="Line 33"/>
          <p:cNvSpPr>
            <a:spLocks noChangeShapeType="1"/>
          </p:cNvSpPr>
          <p:nvPr/>
        </p:nvSpPr>
        <p:spPr bwMode="auto">
          <a:xfrm flipH="1" flipV="1">
            <a:off x="3048000" y="2501900"/>
            <a:ext cx="371475" cy="26988"/>
          </a:xfrm>
          <a:prstGeom prst="line">
            <a:avLst/>
          </a:prstGeom>
          <a:noFill/>
          <a:ln w="2857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48" name="Line 34"/>
          <p:cNvSpPr>
            <a:spLocks noChangeShapeType="1"/>
          </p:cNvSpPr>
          <p:nvPr/>
        </p:nvSpPr>
        <p:spPr bwMode="auto">
          <a:xfrm flipV="1">
            <a:off x="3416300" y="1968500"/>
            <a:ext cx="469900" cy="574675"/>
          </a:xfrm>
          <a:prstGeom prst="line">
            <a:avLst/>
          </a:prstGeom>
          <a:noFill/>
          <a:ln w="2857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1949" name="Line 35"/>
          <p:cNvSpPr>
            <a:spLocks noChangeShapeType="1"/>
          </p:cNvSpPr>
          <p:nvPr/>
        </p:nvSpPr>
        <p:spPr bwMode="auto">
          <a:xfrm>
            <a:off x="1412875" y="4014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0" name="Text Box 36"/>
          <p:cNvSpPr txBox="1">
            <a:spLocks noChangeArrowheads="1"/>
          </p:cNvSpPr>
          <p:nvPr/>
        </p:nvSpPr>
        <p:spPr bwMode="auto">
          <a:xfrm>
            <a:off x="2590800" y="3784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a:ea typeface="MS Mincho" charset="0"/>
              <a:cs typeface="MS Mincho" charset="0"/>
            </a:endParaRPr>
          </a:p>
        </p:txBody>
      </p:sp>
      <p:sp>
        <p:nvSpPr>
          <p:cNvPr id="81951" name="Oval 37"/>
          <p:cNvSpPr>
            <a:spLocks noChangeArrowheads="1"/>
          </p:cNvSpPr>
          <p:nvPr/>
        </p:nvSpPr>
        <p:spPr bwMode="auto">
          <a:xfrm>
            <a:off x="4941888" y="4703763"/>
            <a:ext cx="941387" cy="919162"/>
          </a:xfrm>
          <a:prstGeom prst="ellipse">
            <a:avLst/>
          </a:prstGeom>
          <a:noFill/>
          <a:ln w="19050">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52" name="Line 38"/>
          <p:cNvSpPr>
            <a:spLocks noChangeShapeType="1"/>
          </p:cNvSpPr>
          <p:nvPr/>
        </p:nvSpPr>
        <p:spPr bwMode="auto">
          <a:xfrm>
            <a:off x="3648075" y="4014788"/>
            <a:ext cx="23526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3" name="Text Box 39"/>
          <p:cNvSpPr txBox="1">
            <a:spLocks noChangeArrowheads="1"/>
          </p:cNvSpPr>
          <p:nvPr/>
        </p:nvSpPr>
        <p:spPr bwMode="auto">
          <a:xfrm>
            <a:off x="457200" y="6054725"/>
            <a:ext cx="1600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11</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54" name="Line 40"/>
          <p:cNvSpPr>
            <a:spLocks noChangeShapeType="1"/>
          </p:cNvSpPr>
          <p:nvPr/>
        </p:nvSpPr>
        <p:spPr bwMode="auto">
          <a:xfrm>
            <a:off x="1412875" y="6427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5" name="Text Box 41"/>
          <p:cNvSpPr txBox="1">
            <a:spLocks noChangeArrowheads="1"/>
          </p:cNvSpPr>
          <p:nvPr/>
        </p:nvSpPr>
        <p:spPr bwMode="auto">
          <a:xfrm>
            <a:off x="2590800" y="6197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56" name="Line 42"/>
          <p:cNvSpPr>
            <a:spLocks noChangeShapeType="1"/>
          </p:cNvSpPr>
          <p:nvPr/>
        </p:nvSpPr>
        <p:spPr bwMode="auto">
          <a:xfrm>
            <a:off x="3648075" y="6427788"/>
            <a:ext cx="258762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7" name="Line 43"/>
          <p:cNvSpPr>
            <a:spLocks noChangeShapeType="1"/>
          </p:cNvSpPr>
          <p:nvPr/>
        </p:nvSpPr>
        <p:spPr bwMode="auto">
          <a:xfrm flipH="1">
            <a:off x="5880100" y="5181600"/>
            <a:ext cx="352425" cy="0"/>
          </a:xfrm>
          <a:prstGeom prst="line">
            <a:avLst/>
          </a:prstGeom>
          <a:noFill/>
          <a:ln w="28575">
            <a:solidFill>
              <a:srgbClr val="FF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58" name="Line 44"/>
          <p:cNvSpPr>
            <a:spLocks noChangeShapeType="1"/>
          </p:cNvSpPr>
          <p:nvPr/>
        </p:nvSpPr>
        <p:spPr bwMode="auto">
          <a:xfrm>
            <a:off x="6235700" y="5164138"/>
            <a:ext cx="0" cy="126365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9" name="Line 45"/>
          <p:cNvSpPr>
            <a:spLocks noChangeShapeType="1"/>
          </p:cNvSpPr>
          <p:nvPr/>
        </p:nvSpPr>
        <p:spPr bwMode="auto">
          <a:xfrm>
            <a:off x="7858125" y="1946275"/>
            <a:ext cx="0" cy="1724025"/>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0" name="Line 46"/>
          <p:cNvSpPr>
            <a:spLocks noChangeShapeType="1"/>
          </p:cNvSpPr>
          <p:nvPr/>
        </p:nvSpPr>
        <p:spPr bwMode="auto">
          <a:xfrm>
            <a:off x="6235700" y="3670300"/>
            <a:ext cx="164782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1" name="Line 47"/>
          <p:cNvSpPr>
            <a:spLocks noChangeShapeType="1"/>
          </p:cNvSpPr>
          <p:nvPr/>
        </p:nvSpPr>
        <p:spPr bwMode="auto">
          <a:xfrm>
            <a:off x="6235700" y="3681413"/>
            <a:ext cx="0" cy="103505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2" name="Line 48"/>
          <p:cNvSpPr>
            <a:spLocks noChangeShapeType="1"/>
          </p:cNvSpPr>
          <p:nvPr/>
        </p:nvSpPr>
        <p:spPr bwMode="auto">
          <a:xfrm>
            <a:off x="6477000" y="4953000"/>
            <a:ext cx="1981200" cy="0"/>
          </a:xfrm>
          <a:prstGeom prst="line">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63" name="Line 49"/>
          <p:cNvSpPr>
            <a:spLocks noChangeShapeType="1"/>
          </p:cNvSpPr>
          <p:nvPr/>
        </p:nvSpPr>
        <p:spPr bwMode="auto">
          <a:xfrm>
            <a:off x="5994400" y="40259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4" name="Line 50"/>
          <p:cNvSpPr>
            <a:spLocks noChangeShapeType="1"/>
          </p:cNvSpPr>
          <p:nvPr/>
        </p:nvSpPr>
        <p:spPr bwMode="auto">
          <a:xfrm flipH="1">
            <a:off x="5765800" y="4495800"/>
            <a:ext cx="234950" cy="346075"/>
          </a:xfrm>
          <a:prstGeom prst="line">
            <a:avLst/>
          </a:prstGeom>
          <a:noFill/>
          <a:ln w="28575">
            <a:solidFill>
              <a:srgbClr val="FF0000"/>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65" name="Line 51"/>
          <p:cNvSpPr>
            <a:spLocks noChangeShapeType="1"/>
          </p:cNvSpPr>
          <p:nvPr/>
        </p:nvSpPr>
        <p:spPr bwMode="auto">
          <a:xfrm flipV="1">
            <a:off x="5410200" y="4356100"/>
            <a:ext cx="0" cy="3444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6" name="Line 52"/>
          <p:cNvSpPr>
            <a:spLocks noChangeShapeType="1"/>
          </p:cNvSpPr>
          <p:nvPr/>
        </p:nvSpPr>
        <p:spPr bwMode="auto">
          <a:xfrm flipH="1">
            <a:off x="4354513" y="5164138"/>
            <a:ext cx="587375" cy="0"/>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7" name="Line 53"/>
          <p:cNvSpPr>
            <a:spLocks noChangeShapeType="1"/>
          </p:cNvSpPr>
          <p:nvPr/>
        </p:nvSpPr>
        <p:spPr bwMode="auto">
          <a:xfrm>
            <a:off x="5413375" y="5622925"/>
            <a:ext cx="0" cy="346075"/>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8" name="Line 54"/>
          <p:cNvSpPr>
            <a:spLocks noChangeShapeType="1"/>
          </p:cNvSpPr>
          <p:nvPr/>
        </p:nvSpPr>
        <p:spPr bwMode="auto">
          <a:xfrm>
            <a:off x="4824413" y="5969000"/>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9" name="Line 55"/>
          <p:cNvSpPr>
            <a:spLocks noChangeShapeType="1"/>
          </p:cNvSpPr>
          <p:nvPr/>
        </p:nvSpPr>
        <p:spPr bwMode="auto">
          <a:xfrm flipH="1">
            <a:off x="4824413" y="5508625"/>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0" name="Line 56"/>
          <p:cNvSpPr>
            <a:spLocks noChangeShapeType="1"/>
          </p:cNvSpPr>
          <p:nvPr/>
        </p:nvSpPr>
        <p:spPr bwMode="auto">
          <a:xfrm>
            <a:off x="4354513" y="573881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1" name="Line 57"/>
          <p:cNvSpPr>
            <a:spLocks noChangeShapeType="1"/>
          </p:cNvSpPr>
          <p:nvPr/>
        </p:nvSpPr>
        <p:spPr bwMode="auto">
          <a:xfrm flipH="1" flipV="1">
            <a:off x="4800600" y="45720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2" name="Line 58"/>
          <p:cNvSpPr>
            <a:spLocks noChangeShapeType="1"/>
          </p:cNvSpPr>
          <p:nvPr/>
        </p:nvSpPr>
        <p:spPr bwMode="auto">
          <a:xfrm>
            <a:off x="4354513" y="458946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3" name="Line 59"/>
          <p:cNvSpPr>
            <a:spLocks noChangeShapeType="1"/>
          </p:cNvSpPr>
          <p:nvPr/>
        </p:nvSpPr>
        <p:spPr bwMode="auto">
          <a:xfrm>
            <a:off x="4824413" y="4359275"/>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4" name="Line 60"/>
          <p:cNvSpPr>
            <a:spLocks noChangeShapeType="1"/>
          </p:cNvSpPr>
          <p:nvPr/>
        </p:nvSpPr>
        <p:spPr bwMode="auto">
          <a:xfrm>
            <a:off x="5765800" y="54864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5" name="Line 61"/>
          <p:cNvSpPr>
            <a:spLocks noChangeShapeType="1"/>
          </p:cNvSpPr>
          <p:nvPr/>
        </p:nvSpPr>
        <p:spPr bwMode="auto">
          <a:xfrm>
            <a:off x="6007100" y="57277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6" name="Line 62"/>
          <p:cNvSpPr>
            <a:spLocks noChangeShapeType="1"/>
          </p:cNvSpPr>
          <p:nvPr/>
        </p:nvSpPr>
        <p:spPr bwMode="auto">
          <a:xfrm>
            <a:off x="5413375" y="6197600"/>
            <a:ext cx="5873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7" name="Line 63"/>
          <p:cNvSpPr>
            <a:spLocks noChangeShapeType="1"/>
          </p:cNvSpPr>
          <p:nvPr/>
        </p:nvSpPr>
        <p:spPr bwMode="auto">
          <a:xfrm flipH="1">
            <a:off x="5822950" y="4703763"/>
            <a:ext cx="412750" cy="230187"/>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8" name="Line 64"/>
          <p:cNvSpPr>
            <a:spLocks noChangeShapeType="1"/>
          </p:cNvSpPr>
          <p:nvPr/>
        </p:nvSpPr>
        <p:spPr bwMode="auto">
          <a:xfrm flipH="1">
            <a:off x="5626100" y="4508500"/>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9" name="Line 65"/>
          <p:cNvSpPr>
            <a:spLocks noChangeShapeType="1"/>
          </p:cNvSpPr>
          <p:nvPr/>
        </p:nvSpPr>
        <p:spPr bwMode="auto">
          <a:xfrm>
            <a:off x="5097463" y="4522788"/>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0" name="Line 66"/>
          <p:cNvSpPr>
            <a:spLocks noChangeShapeType="1"/>
          </p:cNvSpPr>
          <p:nvPr/>
        </p:nvSpPr>
        <p:spPr bwMode="auto">
          <a:xfrm>
            <a:off x="4724400" y="48768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1" name="Line 67"/>
          <p:cNvSpPr>
            <a:spLocks noChangeShapeType="1"/>
          </p:cNvSpPr>
          <p:nvPr/>
        </p:nvSpPr>
        <p:spPr bwMode="auto">
          <a:xfrm flipV="1">
            <a:off x="4737100" y="53467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2" name="Line 68"/>
          <p:cNvSpPr>
            <a:spLocks noChangeShapeType="1"/>
          </p:cNvSpPr>
          <p:nvPr/>
        </p:nvSpPr>
        <p:spPr bwMode="auto">
          <a:xfrm flipH="1">
            <a:off x="51054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3" name="Line 69"/>
          <p:cNvSpPr>
            <a:spLocks noChangeShapeType="1"/>
          </p:cNvSpPr>
          <p:nvPr/>
        </p:nvSpPr>
        <p:spPr bwMode="auto">
          <a:xfrm>
            <a:off x="56261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4" name="Line 70"/>
          <p:cNvSpPr>
            <a:spLocks noChangeShapeType="1"/>
          </p:cNvSpPr>
          <p:nvPr/>
        </p:nvSpPr>
        <p:spPr bwMode="auto">
          <a:xfrm flipH="1" flipV="1">
            <a:off x="5867400" y="5334000"/>
            <a:ext cx="234950" cy="115888"/>
          </a:xfrm>
          <a:prstGeom prst="line">
            <a:avLst/>
          </a:prstGeom>
          <a:noFill/>
          <a:ln w="28575">
            <a:solidFill>
              <a:srgbClr val="0000FF"/>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5" name="Oval 71"/>
          <p:cNvSpPr>
            <a:spLocks noChangeArrowheads="1"/>
          </p:cNvSpPr>
          <p:nvPr/>
        </p:nvSpPr>
        <p:spPr bwMode="auto">
          <a:xfrm>
            <a:off x="5181600" y="4953000"/>
            <a:ext cx="471488" cy="46037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86" name="Rectangle 72"/>
          <p:cNvSpPr>
            <a:spLocks noChangeArrowheads="1"/>
          </p:cNvSpPr>
          <p:nvPr/>
        </p:nvSpPr>
        <p:spPr bwMode="auto">
          <a:xfrm>
            <a:off x="5181600" y="5219700"/>
            <a:ext cx="471488" cy="2301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87" name="Line 73"/>
          <p:cNvSpPr>
            <a:spLocks noChangeShapeType="1"/>
          </p:cNvSpPr>
          <p:nvPr/>
        </p:nvSpPr>
        <p:spPr bwMode="auto">
          <a:xfrm flipV="1">
            <a:off x="5410200" y="4953000"/>
            <a:ext cx="1058863" cy="230188"/>
          </a:xfrm>
          <a:prstGeom prst="line">
            <a:avLst/>
          </a:prstGeom>
          <a:noFill/>
          <a:ln w="31750">
            <a:solidFill>
              <a:schemeClr val="tx1"/>
            </a:solidFill>
            <a:round/>
            <a:headEnd type="oval" w="lg" len="lg"/>
            <a:tailEnd/>
          </a:ln>
          <a:extLst>
            <a:ext uri="{909E8E84-426E-40dd-AFC4-6F175D3DCCD1}">
              <a14:hiddenFill xmlns:a14="http://schemas.microsoft.com/office/drawing/2010/main" xmlns="">
                <a:noFill/>
              </a14:hiddenFill>
            </a:ext>
          </a:extLst>
        </p:spPr>
        <p:txBody>
          <a:bodyPr/>
          <a:lstStyle/>
          <a:p>
            <a:endParaRPr lang="en-US"/>
          </a:p>
        </p:txBody>
      </p:sp>
      <p:sp>
        <p:nvSpPr>
          <p:cNvPr id="81988" name="Line 74"/>
          <p:cNvSpPr>
            <a:spLocks noChangeShapeType="1"/>
          </p:cNvSpPr>
          <p:nvPr/>
        </p:nvSpPr>
        <p:spPr bwMode="auto">
          <a:xfrm>
            <a:off x="5176838" y="5132388"/>
            <a:ext cx="0" cy="115887"/>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81989" name="Line 75"/>
          <p:cNvSpPr>
            <a:spLocks noChangeShapeType="1"/>
          </p:cNvSpPr>
          <p:nvPr/>
        </p:nvSpPr>
        <p:spPr bwMode="auto">
          <a:xfrm flipH="1" flipV="1">
            <a:off x="5067300" y="4826000"/>
            <a:ext cx="354013" cy="344488"/>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90" name="Text Box 76"/>
          <p:cNvSpPr txBox="1">
            <a:spLocks noChangeArrowheads="1"/>
          </p:cNvSpPr>
          <p:nvPr/>
        </p:nvSpPr>
        <p:spPr bwMode="auto">
          <a:xfrm>
            <a:off x="457200" y="4359275"/>
            <a:ext cx="1524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5</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91" name="Line 77"/>
          <p:cNvSpPr>
            <a:spLocks noChangeShapeType="1"/>
          </p:cNvSpPr>
          <p:nvPr/>
        </p:nvSpPr>
        <p:spPr bwMode="auto">
          <a:xfrm>
            <a:off x="1412875" y="4679950"/>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2" name="Text Box 78"/>
          <p:cNvSpPr txBox="1">
            <a:spLocks noChangeArrowheads="1"/>
          </p:cNvSpPr>
          <p:nvPr/>
        </p:nvSpPr>
        <p:spPr bwMode="auto">
          <a:xfrm>
            <a:off x="2590800" y="4449763"/>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93" name="Line 79"/>
          <p:cNvSpPr>
            <a:spLocks noChangeShapeType="1"/>
          </p:cNvSpPr>
          <p:nvPr/>
        </p:nvSpPr>
        <p:spPr bwMode="auto">
          <a:xfrm>
            <a:off x="3124200" y="5181600"/>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4" name="Line 80"/>
          <p:cNvSpPr>
            <a:spLocks noChangeShapeType="1"/>
          </p:cNvSpPr>
          <p:nvPr/>
        </p:nvSpPr>
        <p:spPr bwMode="auto">
          <a:xfrm>
            <a:off x="3648075" y="4703763"/>
            <a:ext cx="23495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5" name="Line 81"/>
          <p:cNvSpPr>
            <a:spLocks noChangeShapeType="1"/>
          </p:cNvSpPr>
          <p:nvPr/>
        </p:nvSpPr>
        <p:spPr bwMode="auto">
          <a:xfrm flipV="1">
            <a:off x="3883025" y="4359275"/>
            <a:ext cx="0" cy="3444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6" name="Line 82"/>
          <p:cNvSpPr>
            <a:spLocks noChangeShapeType="1"/>
          </p:cNvSpPr>
          <p:nvPr/>
        </p:nvSpPr>
        <p:spPr bwMode="auto">
          <a:xfrm>
            <a:off x="3883025" y="4359275"/>
            <a:ext cx="94138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7" name="Freeform 85"/>
          <p:cNvSpPr>
            <a:spLocks/>
          </p:cNvSpPr>
          <p:nvPr/>
        </p:nvSpPr>
        <p:spPr bwMode="auto">
          <a:xfrm>
            <a:off x="3263900" y="2349500"/>
            <a:ext cx="165100" cy="317500"/>
          </a:xfrm>
          <a:custGeom>
            <a:avLst/>
            <a:gdLst>
              <a:gd name="T0" fmla="*/ 2147483647 w 104"/>
              <a:gd name="T1" fmla="*/ 2147483647 h 200"/>
              <a:gd name="T2" fmla="*/ 2147483647 w 104"/>
              <a:gd name="T3" fmla="*/ 2147483647 h 200"/>
              <a:gd name="T4" fmla="*/ 2147483647 w 104"/>
              <a:gd name="T5" fmla="*/ 2147483647 h 200"/>
              <a:gd name="T6" fmla="*/ 2147483647 w 104"/>
              <a:gd name="T7" fmla="*/ 2147483647 h 200"/>
              <a:gd name="T8" fmla="*/ 2147483647 w 104"/>
              <a:gd name="T9" fmla="*/ 2147483647 h 200"/>
              <a:gd name="T10" fmla="*/ 2147483647 w 104"/>
              <a:gd name="T11" fmla="*/ 2147483647 h 200"/>
              <a:gd name="T12" fmla="*/ 0 60000 65536"/>
              <a:gd name="T13" fmla="*/ 0 60000 65536"/>
              <a:gd name="T14" fmla="*/ 0 60000 65536"/>
              <a:gd name="T15" fmla="*/ 0 60000 65536"/>
              <a:gd name="T16" fmla="*/ 0 60000 65536"/>
              <a:gd name="T17" fmla="*/ 0 60000 65536"/>
              <a:gd name="T18" fmla="*/ 0 w 104"/>
              <a:gd name="T19" fmla="*/ 0 h 200"/>
              <a:gd name="T20" fmla="*/ 104 w 10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104" h="200">
                <a:moveTo>
                  <a:pt x="104" y="8"/>
                </a:moveTo>
                <a:cubicBezTo>
                  <a:pt x="88" y="4"/>
                  <a:pt x="72" y="0"/>
                  <a:pt x="56" y="8"/>
                </a:cubicBezTo>
                <a:cubicBezTo>
                  <a:pt x="40" y="16"/>
                  <a:pt x="16" y="40"/>
                  <a:pt x="8" y="56"/>
                </a:cubicBezTo>
                <a:cubicBezTo>
                  <a:pt x="0" y="72"/>
                  <a:pt x="8" y="88"/>
                  <a:pt x="8" y="104"/>
                </a:cubicBezTo>
                <a:cubicBezTo>
                  <a:pt x="8" y="120"/>
                  <a:pt x="8" y="136"/>
                  <a:pt x="8" y="152"/>
                </a:cubicBezTo>
                <a:cubicBezTo>
                  <a:pt x="8" y="168"/>
                  <a:pt x="8" y="184"/>
                  <a:pt x="8" y="200"/>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1998" name="Line 86"/>
          <p:cNvSpPr>
            <a:spLocks noChangeShapeType="1"/>
          </p:cNvSpPr>
          <p:nvPr/>
        </p:nvSpPr>
        <p:spPr bwMode="auto">
          <a:xfrm>
            <a:off x="850900" y="5178425"/>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9097" name="Rectangle 89"/>
          <p:cNvSpPr>
            <a:spLocks noChangeArrowheads="1"/>
          </p:cNvSpPr>
          <p:nvPr/>
        </p:nvSpPr>
        <p:spPr bwMode="auto">
          <a:xfrm>
            <a:off x="2362200" y="3505200"/>
            <a:ext cx="2514600" cy="3352800"/>
          </a:xfrm>
          <a:prstGeom prst="rect">
            <a:avLst/>
          </a:prstGeom>
          <a:solidFill>
            <a:schemeClr val="bg1"/>
          </a:solidFill>
          <a:ln>
            <a:noFill/>
          </a:ln>
        </p:spPr>
        <p:txBody>
          <a:bodyPr wrap="none" anchor="ctr"/>
          <a:lstStyle/>
          <a:p>
            <a:pPr eaLnBrk="1" hangingPunct="1"/>
            <a:endParaRPr lang="en-US"/>
          </a:p>
        </p:txBody>
      </p:sp>
      <p:sp>
        <p:nvSpPr>
          <p:cNvPr id="299098" name="Rectangle 90"/>
          <p:cNvSpPr>
            <a:spLocks noChangeArrowheads="1"/>
          </p:cNvSpPr>
          <p:nvPr/>
        </p:nvSpPr>
        <p:spPr bwMode="auto">
          <a:xfrm>
            <a:off x="4876800" y="3505200"/>
            <a:ext cx="4267200" cy="3352800"/>
          </a:xfrm>
          <a:prstGeom prst="rect">
            <a:avLst/>
          </a:prstGeom>
          <a:solidFill>
            <a:schemeClr val="bg1"/>
          </a:solidFill>
          <a:ln w="9525">
            <a:noFill/>
            <a:miter lim="800000"/>
            <a:headEnd/>
            <a:tailEnd/>
          </a:ln>
          <a:effectLst/>
        </p:spPr>
        <p:txBody>
          <a:bodyPr wrap="none" anchor="ctr"/>
          <a:lstStyle/>
          <a:p>
            <a:pPr eaLnBrk="1" hangingPunct="1">
              <a:defRPr/>
            </a:pPr>
            <a:endParaRPr lang="en-US">
              <a:latin typeface="Arial" panose="020B0604020202020204" pitchFamily="34" charset="0"/>
              <a:ea typeface="+mn-ea"/>
              <a:cs typeface="Arial" panose="020B0604020202020204" pitchFamily="34" charset="0"/>
            </a:endParaRPr>
          </a:p>
        </p:txBody>
      </p:sp>
      <p:sp>
        <p:nvSpPr>
          <p:cNvPr id="86" name="Rectangle 2">
            <a:extLst>
              <a:ext uri="{FF2B5EF4-FFF2-40B4-BE49-F238E27FC236}">
                <a16:creationId xmlns:a16="http://schemas.microsoft.com/office/drawing/2014/main" id="{127BF885-DF55-8B41-9934-B8064C65B52C}"/>
              </a:ext>
            </a:extLst>
          </p:cNvPr>
          <p:cNvSpPr>
            <a:spLocks noGrp="1" noRot="1" noChangeArrowheads="1"/>
          </p:cNvSpPr>
          <p:nvPr>
            <p:ph type="title"/>
          </p:nvPr>
        </p:nvSpPr>
        <p:spPr>
          <a:xfrm>
            <a:off x="0" y="76200"/>
            <a:ext cx="9144000" cy="838200"/>
          </a:xfrm>
        </p:spPr>
        <p:txBody>
          <a:bodyPr>
            <a:normAutofit/>
          </a:bodyPr>
          <a:lstStyle/>
          <a:p>
            <a:pPr eaLnBrk="1" hangingPunct="1">
              <a:defRPr/>
            </a:pPr>
            <a:r>
              <a:rPr lang="vi-VN" sz="3200" dirty="0">
                <a:solidFill>
                  <a:schemeClr val="tx1"/>
                </a:solidFill>
                <a:effectLst>
                  <a:outerShdw blurRad="38100" dist="38100" dir="2700000" algn="tl">
                    <a:srgbClr val="DDDDDD"/>
                  </a:outerShdw>
                </a:effectLst>
                <a:latin typeface="Arial" charset="0"/>
                <a:cs typeface="+mj-cs"/>
              </a:rPr>
              <a:t>Thiết kế bộ ghép TDM 11 kênh tương tự-số</a:t>
            </a:r>
          </a:p>
        </p:txBody>
      </p:sp>
    </p:spTree>
    <p:extLst>
      <p:ext uri="{BB962C8B-B14F-4D97-AF65-F5344CB8AC3E}">
        <p14:creationId xmlns:p14="http://schemas.microsoft.com/office/powerpoint/2010/main" val="3745987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2000"/>
                                        <p:tgtEl>
                                          <p:spTgt spid="299097"/>
                                        </p:tgtEl>
                                      </p:cBhvr>
                                    </p:animEffect>
                                    <p:set>
                                      <p:cBhvr>
                                        <p:cTn id="7" dur="1" fill="hold">
                                          <p:stCondLst>
                                            <p:cond delay="1999"/>
                                          </p:stCondLst>
                                        </p:cTn>
                                        <p:tgtEl>
                                          <p:spTgt spid="29909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2000"/>
                                        <p:tgtEl>
                                          <p:spTgt spid="299098"/>
                                        </p:tgtEl>
                                      </p:cBhvr>
                                    </p:animEffect>
                                    <p:set>
                                      <p:cBhvr>
                                        <p:cTn id="12" dur="1" fill="hold">
                                          <p:stCondLst>
                                            <p:cond delay="1999"/>
                                          </p:stCondLst>
                                        </p:cTn>
                                        <p:tgtEl>
                                          <p:spTgt spid="299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97" grpId="0" animBg="1"/>
      <p:bldP spid="29909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5"/>
          <p:cNvSpPr txBox="1">
            <a:spLocks noChangeArrowheads="1"/>
          </p:cNvSpPr>
          <p:nvPr/>
        </p:nvSpPr>
        <p:spPr bwMode="auto">
          <a:xfrm>
            <a:off x="4119563" y="6070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latin typeface="Times New Roman" charset="0"/>
              <a:ea typeface="MS Mincho" charset="0"/>
              <a:cs typeface="MS Mincho" charset="0"/>
            </a:endParaRPr>
          </a:p>
        </p:txBody>
      </p:sp>
      <p:sp>
        <p:nvSpPr>
          <p:cNvPr id="81923" name="Text Box 6"/>
          <p:cNvSpPr txBox="1">
            <a:spLocks noChangeArrowheads="1"/>
          </p:cNvSpPr>
          <p:nvPr/>
        </p:nvSpPr>
        <p:spPr bwMode="auto">
          <a:xfrm>
            <a:off x="4119563" y="4038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4" name="Text Box 7"/>
          <p:cNvSpPr txBox="1">
            <a:spLocks noChangeArrowheads="1"/>
          </p:cNvSpPr>
          <p:nvPr/>
        </p:nvSpPr>
        <p:spPr bwMode="auto">
          <a:xfrm>
            <a:off x="4114800" y="3657600"/>
            <a:ext cx="9398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5" name="Text Box 8"/>
          <p:cNvSpPr txBox="1">
            <a:spLocks noChangeArrowheads="1"/>
          </p:cNvSpPr>
          <p:nvPr/>
        </p:nvSpPr>
        <p:spPr bwMode="auto">
          <a:xfrm>
            <a:off x="3662363" y="1295400"/>
            <a:ext cx="174783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PAM 16 kHz</a:t>
            </a:r>
            <a:endParaRPr lang="vi-VN" sz="1800">
              <a:ea typeface="MS Mincho" charset="0"/>
              <a:cs typeface="MS Mincho" charset="0"/>
            </a:endParaRPr>
          </a:p>
        </p:txBody>
      </p:sp>
      <p:sp>
        <p:nvSpPr>
          <p:cNvPr id="81926" name="Text Box 9"/>
          <p:cNvSpPr txBox="1">
            <a:spLocks noChangeArrowheads="1"/>
          </p:cNvSpPr>
          <p:nvPr/>
        </p:nvSpPr>
        <p:spPr bwMode="auto">
          <a:xfrm>
            <a:off x="6172200" y="1257300"/>
            <a:ext cx="1646238"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64 kbps</a:t>
            </a:r>
            <a:endParaRPr lang="vi-VN" sz="1800">
              <a:ea typeface="MS Mincho" charset="0"/>
              <a:cs typeface="MS Mincho" charset="0"/>
            </a:endParaRPr>
          </a:p>
        </p:txBody>
      </p:sp>
      <p:sp>
        <p:nvSpPr>
          <p:cNvPr id="81927" name="Text Box 10"/>
          <p:cNvSpPr txBox="1">
            <a:spLocks noChangeArrowheads="1"/>
          </p:cNvSpPr>
          <p:nvPr/>
        </p:nvSpPr>
        <p:spPr bwMode="auto">
          <a:xfrm>
            <a:off x="6854825" y="4191000"/>
            <a:ext cx="221297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128 kbps</a:t>
            </a:r>
            <a:endParaRPr lang="vi-VN" sz="1800">
              <a:ea typeface="MS Mincho" charset="0"/>
              <a:cs typeface="MS Mincho" charset="0"/>
            </a:endParaRPr>
          </a:p>
        </p:txBody>
      </p:sp>
      <p:sp>
        <p:nvSpPr>
          <p:cNvPr id="81928" name="Text Box 11"/>
          <p:cNvSpPr txBox="1">
            <a:spLocks noChangeArrowheads="1"/>
          </p:cNvSpPr>
          <p:nvPr/>
        </p:nvSpPr>
        <p:spPr bwMode="auto">
          <a:xfrm>
            <a:off x="6311900" y="5048250"/>
            <a:ext cx="13081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f</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 = 8 kHz</a:t>
            </a:r>
            <a:endParaRPr lang="vi-VN" sz="1800">
              <a:ea typeface="MS Mincho" charset="0"/>
              <a:cs typeface="MS Mincho" charset="0"/>
            </a:endParaRPr>
          </a:p>
        </p:txBody>
      </p:sp>
      <p:sp>
        <p:nvSpPr>
          <p:cNvPr id="81929" name="Text Box 12"/>
          <p:cNvSpPr txBox="1">
            <a:spLocks noChangeArrowheads="1"/>
          </p:cNvSpPr>
          <p:nvPr/>
        </p:nvSpPr>
        <p:spPr bwMode="auto">
          <a:xfrm>
            <a:off x="457200" y="3694113"/>
            <a:ext cx="14478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4</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30" name="Text Box 13"/>
          <p:cNvSpPr txBox="1">
            <a:spLocks noChangeArrowheads="1"/>
          </p:cNvSpPr>
          <p:nvPr/>
        </p:nvSpPr>
        <p:spPr bwMode="auto">
          <a:xfrm>
            <a:off x="4000500" y="2405063"/>
            <a:ext cx="9413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200" b="1">
                <a:latin typeface="Times New Roman" charset="0"/>
                <a:ea typeface="MS Mincho" charset="0"/>
                <a:cs typeface="MS Mincho" charset="0"/>
              </a:rPr>
              <a:t>f</a:t>
            </a:r>
            <a:r>
              <a:rPr lang="vi-VN" altLang="ja-JP" sz="1200" b="1" baseline="-25000">
                <a:latin typeface="Times New Roman" charset="0"/>
                <a:ea typeface="MS Mincho" charset="0"/>
                <a:cs typeface="MS Mincho" charset="0"/>
              </a:rPr>
              <a:t>1</a:t>
            </a:r>
            <a:r>
              <a:rPr lang="vi-VN" altLang="ja-JP" sz="1200" b="1">
                <a:latin typeface="Times New Roman" charset="0"/>
                <a:ea typeface="MS Mincho" charset="0"/>
                <a:cs typeface="MS Mincho" charset="0"/>
              </a:rPr>
              <a:t> = 4 kHz</a:t>
            </a:r>
            <a:endParaRPr lang="vi-VN" sz="1800">
              <a:ea typeface="MS Mincho" charset="0"/>
              <a:cs typeface="MS Mincho" charset="0"/>
            </a:endParaRPr>
          </a:p>
        </p:txBody>
      </p:sp>
      <p:sp>
        <p:nvSpPr>
          <p:cNvPr id="81931" name="Text Box 14"/>
          <p:cNvSpPr txBox="1">
            <a:spLocks noChangeArrowheads="1"/>
          </p:cNvSpPr>
          <p:nvPr/>
        </p:nvSpPr>
        <p:spPr bwMode="auto">
          <a:xfrm>
            <a:off x="457200" y="2978150"/>
            <a:ext cx="13716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3</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2" name="Text Box 15"/>
          <p:cNvSpPr txBox="1">
            <a:spLocks noChangeArrowheads="1"/>
          </p:cNvSpPr>
          <p:nvPr/>
        </p:nvSpPr>
        <p:spPr bwMode="auto">
          <a:xfrm>
            <a:off x="457200" y="2173288"/>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2</a:t>
            </a:r>
          </a:p>
          <a:p>
            <a:pPr eaLnBrk="1" hangingPunct="1"/>
            <a:r>
              <a:rPr lang="vi-VN" altLang="ja-JP" sz="1800">
                <a:latin typeface="Times New Roman" charset="0"/>
                <a:ea typeface="MS Mincho" charset="0"/>
                <a:cs typeface="MS Mincho" charset="0"/>
              </a:rPr>
              <a:t>4 kHz</a:t>
            </a:r>
            <a:endParaRPr lang="vi-VN" sz="1800">
              <a:ea typeface="MS Mincho" charset="0"/>
              <a:cs typeface="MS Mincho" charset="0"/>
            </a:endParaRPr>
          </a:p>
        </p:txBody>
      </p:sp>
      <p:sp>
        <p:nvSpPr>
          <p:cNvPr id="81933" name="Text Box 16"/>
          <p:cNvSpPr txBox="1">
            <a:spLocks noChangeArrowheads="1"/>
          </p:cNvSpPr>
          <p:nvPr/>
        </p:nvSpPr>
        <p:spPr bwMode="auto">
          <a:xfrm>
            <a:off x="457200" y="1355725"/>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4" name="Line 17"/>
          <p:cNvSpPr>
            <a:spLocks noChangeShapeType="1"/>
          </p:cNvSpPr>
          <p:nvPr/>
        </p:nvSpPr>
        <p:spPr bwMode="auto">
          <a:xfrm>
            <a:off x="3403600" y="1727200"/>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5" name="Line 18"/>
          <p:cNvSpPr>
            <a:spLocks noChangeShapeType="1"/>
          </p:cNvSpPr>
          <p:nvPr/>
        </p:nvSpPr>
        <p:spPr bwMode="auto">
          <a:xfrm>
            <a:off x="1422400" y="2514600"/>
            <a:ext cx="1647825"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6" name="Line 19"/>
          <p:cNvSpPr>
            <a:spLocks noChangeShapeType="1"/>
          </p:cNvSpPr>
          <p:nvPr/>
        </p:nvSpPr>
        <p:spPr bwMode="auto">
          <a:xfrm flipV="1">
            <a:off x="3413125" y="2865438"/>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7" name="Line 20"/>
          <p:cNvSpPr>
            <a:spLocks noChangeShapeType="1"/>
          </p:cNvSpPr>
          <p:nvPr/>
        </p:nvSpPr>
        <p:spPr bwMode="auto">
          <a:xfrm>
            <a:off x="1412875" y="3325813"/>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8" name="Line 21"/>
          <p:cNvSpPr>
            <a:spLocks noChangeShapeType="1"/>
          </p:cNvSpPr>
          <p:nvPr/>
        </p:nvSpPr>
        <p:spPr bwMode="auto">
          <a:xfrm>
            <a:off x="2824163"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9" name="Line 22"/>
          <p:cNvSpPr>
            <a:spLocks noChangeShapeType="1"/>
          </p:cNvSpPr>
          <p:nvPr/>
        </p:nvSpPr>
        <p:spPr bwMode="auto">
          <a:xfrm>
            <a:off x="2824163" y="3095625"/>
            <a:ext cx="11763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0" name="Line 23"/>
          <p:cNvSpPr>
            <a:spLocks noChangeShapeType="1"/>
          </p:cNvSpPr>
          <p:nvPr/>
        </p:nvSpPr>
        <p:spPr bwMode="auto">
          <a:xfrm>
            <a:off x="4000500"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1" name="Line 24"/>
          <p:cNvSpPr>
            <a:spLocks noChangeShapeType="1"/>
          </p:cNvSpPr>
          <p:nvPr/>
        </p:nvSpPr>
        <p:spPr bwMode="auto">
          <a:xfrm flipH="1">
            <a:off x="3759200" y="2527300"/>
            <a:ext cx="234950"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42" name="Line 25"/>
          <p:cNvSpPr>
            <a:spLocks noChangeShapeType="1"/>
          </p:cNvSpPr>
          <p:nvPr/>
        </p:nvSpPr>
        <p:spPr bwMode="auto">
          <a:xfrm>
            <a:off x="1412875" y="1716088"/>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3" name="Line 26"/>
          <p:cNvSpPr>
            <a:spLocks noChangeShapeType="1"/>
          </p:cNvSpPr>
          <p:nvPr/>
        </p:nvSpPr>
        <p:spPr bwMode="auto">
          <a:xfrm>
            <a:off x="3886200" y="1968500"/>
            <a:ext cx="141287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4" name="Text Box 27"/>
          <p:cNvSpPr txBox="1">
            <a:spLocks noChangeArrowheads="1"/>
          </p:cNvSpPr>
          <p:nvPr/>
        </p:nvSpPr>
        <p:spPr bwMode="auto">
          <a:xfrm>
            <a:off x="5295900" y="1604963"/>
            <a:ext cx="822325" cy="681037"/>
          </a:xfrm>
          <a:prstGeom prst="rect">
            <a:avLst/>
          </a:prstGeom>
          <a:solidFill>
            <a:srgbClr val="99FFCC"/>
          </a:solidFill>
          <a:ln w="2857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solidFill>
                  <a:srgbClr val="FF0000"/>
                </a:solidFill>
                <a:latin typeface="Times New Roman" charset="0"/>
                <a:ea typeface="MS Mincho" charset="0"/>
                <a:cs typeface="MS Mincho" charset="0"/>
              </a:rPr>
              <a:t>ADC </a:t>
            </a:r>
          </a:p>
          <a:p>
            <a:pPr algn="ctr" eaLnBrk="1" hangingPunct="1">
              <a:spcBef>
                <a:spcPts val="400"/>
              </a:spcBef>
            </a:pPr>
            <a:r>
              <a:rPr lang="vi-VN" altLang="ja-JP" sz="1800" b="1">
                <a:solidFill>
                  <a:srgbClr val="FF0000"/>
                </a:solidFill>
                <a:latin typeface="Times New Roman" charset="0"/>
                <a:ea typeface="MS Mincho" charset="0"/>
                <a:cs typeface="MS Mincho" charset="0"/>
              </a:rPr>
              <a:t>4 bit</a:t>
            </a:r>
            <a:endParaRPr lang="vi-VN" sz="1800">
              <a:ea typeface="MS Mincho" charset="0"/>
              <a:cs typeface="MS Mincho" charset="0"/>
            </a:endParaRPr>
          </a:p>
        </p:txBody>
      </p:sp>
      <p:sp>
        <p:nvSpPr>
          <p:cNvPr id="81945" name="Line 28"/>
          <p:cNvSpPr>
            <a:spLocks noChangeShapeType="1"/>
          </p:cNvSpPr>
          <p:nvPr/>
        </p:nvSpPr>
        <p:spPr bwMode="auto">
          <a:xfrm>
            <a:off x="6118225" y="1946275"/>
            <a:ext cx="1752600"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6" name="Oval 29"/>
          <p:cNvSpPr>
            <a:spLocks noChangeArrowheads="1"/>
          </p:cNvSpPr>
          <p:nvPr/>
        </p:nvSpPr>
        <p:spPr bwMode="auto">
          <a:xfrm>
            <a:off x="3060700" y="2197100"/>
            <a:ext cx="704850" cy="688975"/>
          </a:xfrm>
          <a:prstGeom prst="ellipse">
            <a:avLst/>
          </a:prstGeom>
          <a:noFill/>
          <a:ln w="19050">
            <a:solidFill>
              <a:srgbClr val="000000"/>
            </a:solidFill>
            <a:prstDash val="dash"/>
            <a:round/>
            <a:headEnd/>
            <a:tailEnd type="none" w="lg" len="lg"/>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47" name="Line 33"/>
          <p:cNvSpPr>
            <a:spLocks noChangeShapeType="1"/>
          </p:cNvSpPr>
          <p:nvPr/>
        </p:nvSpPr>
        <p:spPr bwMode="auto">
          <a:xfrm flipH="1" flipV="1">
            <a:off x="3048000" y="2501900"/>
            <a:ext cx="371475" cy="26988"/>
          </a:xfrm>
          <a:prstGeom prst="line">
            <a:avLst/>
          </a:prstGeom>
          <a:noFill/>
          <a:ln w="2857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48" name="Line 34"/>
          <p:cNvSpPr>
            <a:spLocks noChangeShapeType="1"/>
          </p:cNvSpPr>
          <p:nvPr/>
        </p:nvSpPr>
        <p:spPr bwMode="auto">
          <a:xfrm flipV="1">
            <a:off x="3416300" y="1968500"/>
            <a:ext cx="469900" cy="574675"/>
          </a:xfrm>
          <a:prstGeom prst="line">
            <a:avLst/>
          </a:prstGeom>
          <a:noFill/>
          <a:ln w="2857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1949" name="Line 35"/>
          <p:cNvSpPr>
            <a:spLocks noChangeShapeType="1"/>
          </p:cNvSpPr>
          <p:nvPr/>
        </p:nvSpPr>
        <p:spPr bwMode="auto">
          <a:xfrm>
            <a:off x="1412875" y="4014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0" name="Text Box 36"/>
          <p:cNvSpPr txBox="1">
            <a:spLocks noChangeArrowheads="1"/>
          </p:cNvSpPr>
          <p:nvPr/>
        </p:nvSpPr>
        <p:spPr bwMode="auto">
          <a:xfrm>
            <a:off x="2590800" y="3784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a:ea typeface="MS Mincho" charset="0"/>
              <a:cs typeface="MS Mincho" charset="0"/>
            </a:endParaRPr>
          </a:p>
        </p:txBody>
      </p:sp>
      <p:sp>
        <p:nvSpPr>
          <p:cNvPr id="81951" name="Oval 37"/>
          <p:cNvSpPr>
            <a:spLocks noChangeArrowheads="1"/>
          </p:cNvSpPr>
          <p:nvPr/>
        </p:nvSpPr>
        <p:spPr bwMode="auto">
          <a:xfrm>
            <a:off x="4941888" y="4703763"/>
            <a:ext cx="941387" cy="919162"/>
          </a:xfrm>
          <a:prstGeom prst="ellipse">
            <a:avLst/>
          </a:prstGeom>
          <a:noFill/>
          <a:ln w="19050">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52" name="Line 38"/>
          <p:cNvSpPr>
            <a:spLocks noChangeShapeType="1"/>
          </p:cNvSpPr>
          <p:nvPr/>
        </p:nvSpPr>
        <p:spPr bwMode="auto">
          <a:xfrm>
            <a:off x="3648075" y="4014788"/>
            <a:ext cx="23526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3" name="Text Box 39"/>
          <p:cNvSpPr txBox="1">
            <a:spLocks noChangeArrowheads="1"/>
          </p:cNvSpPr>
          <p:nvPr/>
        </p:nvSpPr>
        <p:spPr bwMode="auto">
          <a:xfrm>
            <a:off x="457200" y="6054725"/>
            <a:ext cx="1600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11</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54" name="Line 40"/>
          <p:cNvSpPr>
            <a:spLocks noChangeShapeType="1"/>
          </p:cNvSpPr>
          <p:nvPr/>
        </p:nvSpPr>
        <p:spPr bwMode="auto">
          <a:xfrm>
            <a:off x="1412875" y="6427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5" name="Text Box 41"/>
          <p:cNvSpPr txBox="1">
            <a:spLocks noChangeArrowheads="1"/>
          </p:cNvSpPr>
          <p:nvPr/>
        </p:nvSpPr>
        <p:spPr bwMode="auto">
          <a:xfrm>
            <a:off x="2590800" y="6197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56" name="Line 42"/>
          <p:cNvSpPr>
            <a:spLocks noChangeShapeType="1"/>
          </p:cNvSpPr>
          <p:nvPr/>
        </p:nvSpPr>
        <p:spPr bwMode="auto">
          <a:xfrm>
            <a:off x="3648075" y="6427788"/>
            <a:ext cx="258762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7" name="Line 43"/>
          <p:cNvSpPr>
            <a:spLocks noChangeShapeType="1"/>
          </p:cNvSpPr>
          <p:nvPr/>
        </p:nvSpPr>
        <p:spPr bwMode="auto">
          <a:xfrm flipH="1">
            <a:off x="5880100" y="5181600"/>
            <a:ext cx="352425" cy="0"/>
          </a:xfrm>
          <a:prstGeom prst="line">
            <a:avLst/>
          </a:prstGeom>
          <a:noFill/>
          <a:ln w="28575">
            <a:solidFill>
              <a:srgbClr val="FF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58" name="Line 44"/>
          <p:cNvSpPr>
            <a:spLocks noChangeShapeType="1"/>
          </p:cNvSpPr>
          <p:nvPr/>
        </p:nvSpPr>
        <p:spPr bwMode="auto">
          <a:xfrm>
            <a:off x="6235700" y="5164138"/>
            <a:ext cx="0" cy="126365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9" name="Line 45"/>
          <p:cNvSpPr>
            <a:spLocks noChangeShapeType="1"/>
          </p:cNvSpPr>
          <p:nvPr/>
        </p:nvSpPr>
        <p:spPr bwMode="auto">
          <a:xfrm>
            <a:off x="7858125" y="1946275"/>
            <a:ext cx="0" cy="1724025"/>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0" name="Line 46"/>
          <p:cNvSpPr>
            <a:spLocks noChangeShapeType="1"/>
          </p:cNvSpPr>
          <p:nvPr/>
        </p:nvSpPr>
        <p:spPr bwMode="auto">
          <a:xfrm>
            <a:off x="6235700" y="3670300"/>
            <a:ext cx="164782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1" name="Line 47"/>
          <p:cNvSpPr>
            <a:spLocks noChangeShapeType="1"/>
          </p:cNvSpPr>
          <p:nvPr/>
        </p:nvSpPr>
        <p:spPr bwMode="auto">
          <a:xfrm>
            <a:off x="6235700" y="3681413"/>
            <a:ext cx="0" cy="103505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2" name="Line 48"/>
          <p:cNvSpPr>
            <a:spLocks noChangeShapeType="1"/>
          </p:cNvSpPr>
          <p:nvPr/>
        </p:nvSpPr>
        <p:spPr bwMode="auto">
          <a:xfrm>
            <a:off x="6477000" y="4953000"/>
            <a:ext cx="1981200" cy="0"/>
          </a:xfrm>
          <a:prstGeom prst="line">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63" name="Line 49"/>
          <p:cNvSpPr>
            <a:spLocks noChangeShapeType="1"/>
          </p:cNvSpPr>
          <p:nvPr/>
        </p:nvSpPr>
        <p:spPr bwMode="auto">
          <a:xfrm>
            <a:off x="5994400" y="40259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4" name="Line 50"/>
          <p:cNvSpPr>
            <a:spLocks noChangeShapeType="1"/>
          </p:cNvSpPr>
          <p:nvPr/>
        </p:nvSpPr>
        <p:spPr bwMode="auto">
          <a:xfrm flipH="1">
            <a:off x="5765800" y="4495800"/>
            <a:ext cx="234950" cy="346075"/>
          </a:xfrm>
          <a:prstGeom prst="line">
            <a:avLst/>
          </a:prstGeom>
          <a:noFill/>
          <a:ln w="28575">
            <a:solidFill>
              <a:srgbClr val="FF0000"/>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65" name="Line 51"/>
          <p:cNvSpPr>
            <a:spLocks noChangeShapeType="1"/>
          </p:cNvSpPr>
          <p:nvPr/>
        </p:nvSpPr>
        <p:spPr bwMode="auto">
          <a:xfrm flipV="1">
            <a:off x="5410200" y="4356100"/>
            <a:ext cx="0" cy="3444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6" name="Line 52"/>
          <p:cNvSpPr>
            <a:spLocks noChangeShapeType="1"/>
          </p:cNvSpPr>
          <p:nvPr/>
        </p:nvSpPr>
        <p:spPr bwMode="auto">
          <a:xfrm flipH="1">
            <a:off x="4354513" y="5164138"/>
            <a:ext cx="587375" cy="0"/>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7" name="Line 53"/>
          <p:cNvSpPr>
            <a:spLocks noChangeShapeType="1"/>
          </p:cNvSpPr>
          <p:nvPr/>
        </p:nvSpPr>
        <p:spPr bwMode="auto">
          <a:xfrm>
            <a:off x="5413375" y="5622925"/>
            <a:ext cx="0" cy="346075"/>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8" name="Line 54"/>
          <p:cNvSpPr>
            <a:spLocks noChangeShapeType="1"/>
          </p:cNvSpPr>
          <p:nvPr/>
        </p:nvSpPr>
        <p:spPr bwMode="auto">
          <a:xfrm>
            <a:off x="4824413" y="5969000"/>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9" name="Line 55"/>
          <p:cNvSpPr>
            <a:spLocks noChangeShapeType="1"/>
          </p:cNvSpPr>
          <p:nvPr/>
        </p:nvSpPr>
        <p:spPr bwMode="auto">
          <a:xfrm flipH="1">
            <a:off x="4824413" y="5508625"/>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0" name="Line 56"/>
          <p:cNvSpPr>
            <a:spLocks noChangeShapeType="1"/>
          </p:cNvSpPr>
          <p:nvPr/>
        </p:nvSpPr>
        <p:spPr bwMode="auto">
          <a:xfrm>
            <a:off x="4354513" y="573881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1" name="Line 57"/>
          <p:cNvSpPr>
            <a:spLocks noChangeShapeType="1"/>
          </p:cNvSpPr>
          <p:nvPr/>
        </p:nvSpPr>
        <p:spPr bwMode="auto">
          <a:xfrm flipH="1" flipV="1">
            <a:off x="4800600" y="45720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2" name="Line 58"/>
          <p:cNvSpPr>
            <a:spLocks noChangeShapeType="1"/>
          </p:cNvSpPr>
          <p:nvPr/>
        </p:nvSpPr>
        <p:spPr bwMode="auto">
          <a:xfrm>
            <a:off x="4354513" y="458946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3" name="Line 59"/>
          <p:cNvSpPr>
            <a:spLocks noChangeShapeType="1"/>
          </p:cNvSpPr>
          <p:nvPr/>
        </p:nvSpPr>
        <p:spPr bwMode="auto">
          <a:xfrm>
            <a:off x="4824413" y="4359275"/>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4" name="Line 60"/>
          <p:cNvSpPr>
            <a:spLocks noChangeShapeType="1"/>
          </p:cNvSpPr>
          <p:nvPr/>
        </p:nvSpPr>
        <p:spPr bwMode="auto">
          <a:xfrm>
            <a:off x="5765800" y="54864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5" name="Line 61"/>
          <p:cNvSpPr>
            <a:spLocks noChangeShapeType="1"/>
          </p:cNvSpPr>
          <p:nvPr/>
        </p:nvSpPr>
        <p:spPr bwMode="auto">
          <a:xfrm>
            <a:off x="6007100" y="57277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6" name="Line 62"/>
          <p:cNvSpPr>
            <a:spLocks noChangeShapeType="1"/>
          </p:cNvSpPr>
          <p:nvPr/>
        </p:nvSpPr>
        <p:spPr bwMode="auto">
          <a:xfrm>
            <a:off x="5413375" y="6197600"/>
            <a:ext cx="5873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7" name="Line 63"/>
          <p:cNvSpPr>
            <a:spLocks noChangeShapeType="1"/>
          </p:cNvSpPr>
          <p:nvPr/>
        </p:nvSpPr>
        <p:spPr bwMode="auto">
          <a:xfrm flipH="1">
            <a:off x="5822950" y="4703763"/>
            <a:ext cx="412750" cy="230187"/>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8" name="Line 64"/>
          <p:cNvSpPr>
            <a:spLocks noChangeShapeType="1"/>
          </p:cNvSpPr>
          <p:nvPr/>
        </p:nvSpPr>
        <p:spPr bwMode="auto">
          <a:xfrm flipH="1">
            <a:off x="5626100" y="4508500"/>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9" name="Line 65"/>
          <p:cNvSpPr>
            <a:spLocks noChangeShapeType="1"/>
          </p:cNvSpPr>
          <p:nvPr/>
        </p:nvSpPr>
        <p:spPr bwMode="auto">
          <a:xfrm>
            <a:off x="5097463" y="4522788"/>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0" name="Line 66"/>
          <p:cNvSpPr>
            <a:spLocks noChangeShapeType="1"/>
          </p:cNvSpPr>
          <p:nvPr/>
        </p:nvSpPr>
        <p:spPr bwMode="auto">
          <a:xfrm>
            <a:off x="4724400" y="48768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1" name="Line 67"/>
          <p:cNvSpPr>
            <a:spLocks noChangeShapeType="1"/>
          </p:cNvSpPr>
          <p:nvPr/>
        </p:nvSpPr>
        <p:spPr bwMode="auto">
          <a:xfrm flipV="1">
            <a:off x="4737100" y="53467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2" name="Line 68"/>
          <p:cNvSpPr>
            <a:spLocks noChangeShapeType="1"/>
          </p:cNvSpPr>
          <p:nvPr/>
        </p:nvSpPr>
        <p:spPr bwMode="auto">
          <a:xfrm flipH="1">
            <a:off x="51054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3" name="Line 69"/>
          <p:cNvSpPr>
            <a:spLocks noChangeShapeType="1"/>
          </p:cNvSpPr>
          <p:nvPr/>
        </p:nvSpPr>
        <p:spPr bwMode="auto">
          <a:xfrm>
            <a:off x="56261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4" name="Line 70"/>
          <p:cNvSpPr>
            <a:spLocks noChangeShapeType="1"/>
          </p:cNvSpPr>
          <p:nvPr/>
        </p:nvSpPr>
        <p:spPr bwMode="auto">
          <a:xfrm flipH="1" flipV="1">
            <a:off x="5867400" y="5334000"/>
            <a:ext cx="234950" cy="115888"/>
          </a:xfrm>
          <a:prstGeom prst="line">
            <a:avLst/>
          </a:prstGeom>
          <a:noFill/>
          <a:ln w="28575">
            <a:solidFill>
              <a:srgbClr val="0000FF"/>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5" name="Oval 71"/>
          <p:cNvSpPr>
            <a:spLocks noChangeArrowheads="1"/>
          </p:cNvSpPr>
          <p:nvPr/>
        </p:nvSpPr>
        <p:spPr bwMode="auto">
          <a:xfrm>
            <a:off x="5181600" y="4953000"/>
            <a:ext cx="471488" cy="46037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86" name="Rectangle 72"/>
          <p:cNvSpPr>
            <a:spLocks noChangeArrowheads="1"/>
          </p:cNvSpPr>
          <p:nvPr/>
        </p:nvSpPr>
        <p:spPr bwMode="auto">
          <a:xfrm>
            <a:off x="5181600" y="5219700"/>
            <a:ext cx="471488" cy="2301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87" name="Line 73"/>
          <p:cNvSpPr>
            <a:spLocks noChangeShapeType="1"/>
          </p:cNvSpPr>
          <p:nvPr/>
        </p:nvSpPr>
        <p:spPr bwMode="auto">
          <a:xfrm flipV="1">
            <a:off x="5410200" y="4953000"/>
            <a:ext cx="1058863" cy="230188"/>
          </a:xfrm>
          <a:prstGeom prst="line">
            <a:avLst/>
          </a:prstGeom>
          <a:noFill/>
          <a:ln w="31750">
            <a:solidFill>
              <a:schemeClr val="tx1"/>
            </a:solidFill>
            <a:round/>
            <a:headEnd type="oval" w="lg" len="lg"/>
            <a:tailEnd/>
          </a:ln>
          <a:extLst>
            <a:ext uri="{909E8E84-426E-40dd-AFC4-6F175D3DCCD1}">
              <a14:hiddenFill xmlns:a14="http://schemas.microsoft.com/office/drawing/2010/main" xmlns="">
                <a:noFill/>
              </a14:hiddenFill>
            </a:ext>
          </a:extLst>
        </p:spPr>
        <p:txBody>
          <a:bodyPr/>
          <a:lstStyle/>
          <a:p>
            <a:endParaRPr lang="en-US"/>
          </a:p>
        </p:txBody>
      </p:sp>
      <p:sp>
        <p:nvSpPr>
          <p:cNvPr id="81988" name="Line 74"/>
          <p:cNvSpPr>
            <a:spLocks noChangeShapeType="1"/>
          </p:cNvSpPr>
          <p:nvPr/>
        </p:nvSpPr>
        <p:spPr bwMode="auto">
          <a:xfrm>
            <a:off x="5176838" y="5132388"/>
            <a:ext cx="0" cy="115887"/>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81989" name="Line 75"/>
          <p:cNvSpPr>
            <a:spLocks noChangeShapeType="1"/>
          </p:cNvSpPr>
          <p:nvPr/>
        </p:nvSpPr>
        <p:spPr bwMode="auto">
          <a:xfrm flipH="1" flipV="1">
            <a:off x="5067300" y="4826000"/>
            <a:ext cx="354013" cy="344488"/>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90" name="Text Box 76"/>
          <p:cNvSpPr txBox="1">
            <a:spLocks noChangeArrowheads="1"/>
          </p:cNvSpPr>
          <p:nvPr/>
        </p:nvSpPr>
        <p:spPr bwMode="auto">
          <a:xfrm>
            <a:off x="457200" y="4359275"/>
            <a:ext cx="1524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5</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91" name="Line 77"/>
          <p:cNvSpPr>
            <a:spLocks noChangeShapeType="1"/>
          </p:cNvSpPr>
          <p:nvPr/>
        </p:nvSpPr>
        <p:spPr bwMode="auto">
          <a:xfrm>
            <a:off x="1412875" y="4679950"/>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2" name="Text Box 78"/>
          <p:cNvSpPr txBox="1">
            <a:spLocks noChangeArrowheads="1"/>
          </p:cNvSpPr>
          <p:nvPr/>
        </p:nvSpPr>
        <p:spPr bwMode="auto">
          <a:xfrm>
            <a:off x="2590800" y="4449763"/>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93" name="Line 79"/>
          <p:cNvSpPr>
            <a:spLocks noChangeShapeType="1"/>
          </p:cNvSpPr>
          <p:nvPr/>
        </p:nvSpPr>
        <p:spPr bwMode="auto">
          <a:xfrm>
            <a:off x="3124200" y="5181600"/>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4" name="Line 80"/>
          <p:cNvSpPr>
            <a:spLocks noChangeShapeType="1"/>
          </p:cNvSpPr>
          <p:nvPr/>
        </p:nvSpPr>
        <p:spPr bwMode="auto">
          <a:xfrm>
            <a:off x="3648075" y="4703763"/>
            <a:ext cx="23495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5" name="Line 81"/>
          <p:cNvSpPr>
            <a:spLocks noChangeShapeType="1"/>
          </p:cNvSpPr>
          <p:nvPr/>
        </p:nvSpPr>
        <p:spPr bwMode="auto">
          <a:xfrm flipV="1">
            <a:off x="3883025" y="4359275"/>
            <a:ext cx="0" cy="3444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6" name="Line 82"/>
          <p:cNvSpPr>
            <a:spLocks noChangeShapeType="1"/>
          </p:cNvSpPr>
          <p:nvPr/>
        </p:nvSpPr>
        <p:spPr bwMode="auto">
          <a:xfrm>
            <a:off x="3883025" y="4359275"/>
            <a:ext cx="94138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7" name="Freeform 85"/>
          <p:cNvSpPr>
            <a:spLocks/>
          </p:cNvSpPr>
          <p:nvPr/>
        </p:nvSpPr>
        <p:spPr bwMode="auto">
          <a:xfrm>
            <a:off x="3263900" y="2349500"/>
            <a:ext cx="165100" cy="317500"/>
          </a:xfrm>
          <a:custGeom>
            <a:avLst/>
            <a:gdLst>
              <a:gd name="T0" fmla="*/ 2147483647 w 104"/>
              <a:gd name="T1" fmla="*/ 2147483647 h 200"/>
              <a:gd name="T2" fmla="*/ 2147483647 w 104"/>
              <a:gd name="T3" fmla="*/ 2147483647 h 200"/>
              <a:gd name="T4" fmla="*/ 2147483647 w 104"/>
              <a:gd name="T5" fmla="*/ 2147483647 h 200"/>
              <a:gd name="T6" fmla="*/ 2147483647 w 104"/>
              <a:gd name="T7" fmla="*/ 2147483647 h 200"/>
              <a:gd name="T8" fmla="*/ 2147483647 w 104"/>
              <a:gd name="T9" fmla="*/ 2147483647 h 200"/>
              <a:gd name="T10" fmla="*/ 2147483647 w 104"/>
              <a:gd name="T11" fmla="*/ 2147483647 h 200"/>
              <a:gd name="T12" fmla="*/ 0 60000 65536"/>
              <a:gd name="T13" fmla="*/ 0 60000 65536"/>
              <a:gd name="T14" fmla="*/ 0 60000 65536"/>
              <a:gd name="T15" fmla="*/ 0 60000 65536"/>
              <a:gd name="T16" fmla="*/ 0 60000 65536"/>
              <a:gd name="T17" fmla="*/ 0 60000 65536"/>
              <a:gd name="T18" fmla="*/ 0 w 104"/>
              <a:gd name="T19" fmla="*/ 0 h 200"/>
              <a:gd name="T20" fmla="*/ 104 w 10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104" h="200">
                <a:moveTo>
                  <a:pt x="104" y="8"/>
                </a:moveTo>
                <a:cubicBezTo>
                  <a:pt x="88" y="4"/>
                  <a:pt x="72" y="0"/>
                  <a:pt x="56" y="8"/>
                </a:cubicBezTo>
                <a:cubicBezTo>
                  <a:pt x="40" y="16"/>
                  <a:pt x="16" y="40"/>
                  <a:pt x="8" y="56"/>
                </a:cubicBezTo>
                <a:cubicBezTo>
                  <a:pt x="0" y="72"/>
                  <a:pt x="8" y="88"/>
                  <a:pt x="8" y="104"/>
                </a:cubicBezTo>
                <a:cubicBezTo>
                  <a:pt x="8" y="120"/>
                  <a:pt x="8" y="136"/>
                  <a:pt x="8" y="152"/>
                </a:cubicBezTo>
                <a:cubicBezTo>
                  <a:pt x="8" y="168"/>
                  <a:pt x="8" y="184"/>
                  <a:pt x="8" y="200"/>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1998" name="Line 86"/>
          <p:cNvSpPr>
            <a:spLocks noChangeShapeType="1"/>
          </p:cNvSpPr>
          <p:nvPr/>
        </p:nvSpPr>
        <p:spPr bwMode="auto">
          <a:xfrm>
            <a:off x="850900" y="5178425"/>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9098" name="Rectangle 90"/>
          <p:cNvSpPr>
            <a:spLocks noChangeArrowheads="1"/>
          </p:cNvSpPr>
          <p:nvPr/>
        </p:nvSpPr>
        <p:spPr bwMode="auto">
          <a:xfrm>
            <a:off x="4876800" y="3505200"/>
            <a:ext cx="4267200" cy="3352800"/>
          </a:xfrm>
          <a:prstGeom prst="rect">
            <a:avLst/>
          </a:prstGeom>
          <a:solidFill>
            <a:schemeClr val="bg1"/>
          </a:solidFill>
          <a:ln w="9525">
            <a:noFill/>
            <a:miter lim="800000"/>
            <a:headEnd/>
            <a:tailEnd/>
          </a:ln>
          <a:effectLst/>
        </p:spPr>
        <p:txBody>
          <a:bodyPr wrap="none" anchor="ctr"/>
          <a:lstStyle/>
          <a:p>
            <a:pPr eaLnBrk="1" hangingPunct="1">
              <a:defRPr/>
            </a:pPr>
            <a:endParaRPr lang="en-US">
              <a:latin typeface="Arial" panose="020B0604020202020204" pitchFamily="34" charset="0"/>
              <a:ea typeface="+mn-ea"/>
              <a:cs typeface="Arial" panose="020B0604020202020204" pitchFamily="34" charset="0"/>
            </a:endParaRPr>
          </a:p>
        </p:txBody>
      </p:sp>
      <p:sp>
        <p:nvSpPr>
          <p:cNvPr id="84" name="Rectangle 2">
            <a:extLst>
              <a:ext uri="{FF2B5EF4-FFF2-40B4-BE49-F238E27FC236}">
                <a16:creationId xmlns:a16="http://schemas.microsoft.com/office/drawing/2014/main" id="{D9226375-E795-D04D-ACAE-EA6480C10EC2}"/>
              </a:ext>
            </a:extLst>
          </p:cNvPr>
          <p:cNvSpPr>
            <a:spLocks noGrp="1" noRot="1" noChangeArrowheads="1"/>
          </p:cNvSpPr>
          <p:nvPr>
            <p:ph type="title"/>
          </p:nvPr>
        </p:nvSpPr>
        <p:spPr>
          <a:xfrm>
            <a:off x="0" y="76200"/>
            <a:ext cx="9144000" cy="838200"/>
          </a:xfrm>
        </p:spPr>
        <p:txBody>
          <a:bodyPr>
            <a:normAutofit/>
          </a:bodyPr>
          <a:lstStyle/>
          <a:p>
            <a:pPr eaLnBrk="1" hangingPunct="1">
              <a:defRPr/>
            </a:pPr>
            <a:r>
              <a:rPr lang="vi-VN" sz="3200" dirty="0">
                <a:solidFill>
                  <a:schemeClr val="tx1"/>
                </a:solidFill>
                <a:effectLst>
                  <a:outerShdw blurRad="38100" dist="38100" dir="2700000" algn="tl">
                    <a:srgbClr val="DDDDDD"/>
                  </a:outerShdw>
                </a:effectLst>
                <a:latin typeface="Arial" charset="0"/>
                <a:cs typeface="+mj-cs"/>
              </a:rPr>
              <a:t>Thiết kế bộ ghép TDM 11 kênh tương tự-số</a:t>
            </a:r>
          </a:p>
        </p:txBody>
      </p:sp>
    </p:spTree>
    <p:extLst>
      <p:ext uri="{BB962C8B-B14F-4D97-AF65-F5344CB8AC3E}">
        <p14:creationId xmlns:p14="http://schemas.microsoft.com/office/powerpoint/2010/main" val="156410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2000"/>
                                        <p:tgtEl>
                                          <p:spTgt spid="299098"/>
                                        </p:tgtEl>
                                      </p:cBhvr>
                                    </p:animEffect>
                                    <p:set>
                                      <p:cBhvr>
                                        <p:cTn id="7" dur="1" fill="hold">
                                          <p:stCondLst>
                                            <p:cond delay="1999"/>
                                          </p:stCondLst>
                                        </p:cTn>
                                        <p:tgtEl>
                                          <p:spTgt spid="299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3</a:t>
            </a:fld>
            <a:endParaRPr lang="en-US" dirty="0"/>
          </a:p>
        </p:txBody>
      </p:sp>
      <p:sp>
        <p:nvSpPr>
          <p:cNvPr id="6" name="Title 5"/>
          <p:cNvSpPr>
            <a:spLocks noGrp="1"/>
          </p:cNvSpPr>
          <p:nvPr>
            <p:ph type="title"/>
          </p:nvPr>
        </p:nvSpPr>
        <p:spPr/>
        <p:txBody>
          <a:bodyPr/>
          <a:lstStyle/>
          <a:p>
            <a:r>
              <a:rPr lang="en-US" dirty="0" err="1">
                <a:latin typeface="Arial"/>
                <a:cs typeface="Arial"/>
              </a:rPr>
              <a:t>Nội</a:t>
            </a:r>
            <a:r>
              <a:rPr lang="en-US" dirty="0">
                <a:latin typeface="Arial"/>
                <a:cs typeface="Arial"/>
              </a:rPr>
              <a:t> dung</a:t>
            </a:r>
          </a:p>
        </p:txBody>
      </p:sp>
      <p:sp>
        <p:nvSpPr>
          <p:cNvPr id="7" name="Content Placeholder 6"/>
          <p:cNvSpPr>
            <a:spLocks noGrp="1"/>
          </p:cNvSpPr>
          <p:nvPr>
            <p:ph sz="quarter" idx="1"/>
          </p:nvPr>
        </p:nvSpPr>
        <p:spPr/>
        <p:txBody>
          <a:bodyPr/>
          <a:lstStyle/>
          <a:p>
            <a:pPr marL="457200" indent="-457200">
              <a:lnSpc>
                <a:spcPct val="150000"/>
              </a:lnSpc>
              <a:buSzPct val="100000"/>
              <a:buFont typeface="+mj-lt"/>
              <a:buAutoNum type="arabicPeriod"/>
              <a:defRPr/>
            </a:pPr>
            <a:r>
              <a:rPr lang="en-US" sz="2400" dirty="0" err="1">
                <a:latin typeface="Arial"/>
                <a:cs typeface="Arial"/>
              </a:rPr>
              <a:t>Giới</a:t>
            </a:r>
            <a:r>
              <a:rPr lang="en-US" sz="2400" dirty="0">
                <a:latin typeface="Arial"/>
                <a:cs typeface="Arial"/>
              </a:rPr>
              <a:t> </a:t>
            </a:r>
            <a:r>
              <a:rPr lang="en-US" sz="2400" dirty="0" err="1">
                <a:latin typeface="Arial"/>
                <a:cs typeface="Arial"/>
              </a:rPr>
              <a:t>thiệu</a:t>
            </a:r>
            <a:r>
              <a:rPr lang="en-US" sz="2400" dirty="0">
                <a:latin typeface="Arial"/>
                <a:cs typeface="Arial"/>
              </a:rPr>
              <a:t> </a:t>
            </a:r>
            <a:r>
              <a:rPr lang="en-US" sz="2400" dirty="0" err="1">
                <a:latin typeface="Arial"/>
                <a:cs typeface="Arial"/>
              </a:rPr>
              <a:t>kỹ</a:t>
            </a:r>
            <a:r>
              <a:rPr lang="en-US" sz="2400" dirty="0">
                <a:latin typeface="Arial"/>
                <a:cs typeface="Arial"/>
              </a:rPr>
              <a:t> </a:t>
            </a:r>
            <a:r>
              <a:rPr lang="en-US" sz="2400" dirty="0" err="1">
                <a:latin typeface="Arial"/>
                <a:cs typeface="Arial"/>
              </a:rPr>
              <a:t>thuật</a:t>
            </a:r>
            <a:r>
              <a:rPr lang="en-US" sz="2400" dirty="0">
                <a:latin typeface="Arial"/>
                <a:cs typeface="Arial"/>
              </a:rPr>
              <a:t> </a:t>
            </a:r>
            <a:r>
              <a:rPr lang="en-US" sz="2400" dirty="0" err="1">
                <a:latin typeface="Arial"/>
                <a:cs typeface="Arial"/>
              </a:rPr>
              <a:t>ghép</a:t>
            </a:r>
            <a:r>
              <a:rPr lang="en-US" sz="2400" dirty="0">
                <a:latin typeface="Arial"/>
                <a:cs typeface="Arial"/>
              </a:rPr>
              <a:t> </a:t>
            </a:r>
            <a:r>
              <a:rPr lang="en-US" sz="2400" dirty="0" err="1">
                <a:latin typeface="Arial"/>
                <a:cs typeface="Arial"/>
              </a:rPr>
              <a:t>kênh</a:t>
            </a:r>
            <a:endParaRPr lang="en-US" sz="2400" dirty="0">
              <a:latin typeface="Arial"/>
              <a:cs typeface="Arial"/>
            </a:endParaRPr>
          </a:p>
          <a:p>
            <a:pPr marL="457200" indent="-457200">
              <a:lnSpc>
                <a:spcPct val="150000"/>
              </a:lnSpc>
              <a:buSzPct val="100000"/>
              <a:buFont typeface="+mj-lt"/>
              <a:buAutoNum type="arabicPeriod"/>
              <a:defRPr/>
            </a:pPr>
            <a:r>
              <a:rPr lang="en-US" sz="2400" dirty="0" err="1">
                <a:latin typeface="Arial"/>
                <a:cs typeface="Arial"/>
              </a:rPr>
              <a:t>Phân</a:t>
            </a:r>
            <a:r>
              <a:rPr lang="en-US" sz="2400" dirty="0">
                <a:latin typeface="Arial"/>
                <a:cs typeface="Arial"/>
              </a:rPr>
              <a:t> </a:t>
            </a:r>
            <a:r>
              <a:rPr lang="en-US" sz="2400" dirty="0" err="1">
                <a:latin typeface="Arial"/>
                <a:cs typeface="Arial"/>
              </a:rPr>
              <a:t>biệt</a:t>
            </a:r>
            <a:r>
              <a:rPr lang="en-US" sz="2400" dirty="0">
                <a:latin typeface="Arial"/>
                <a:cs typeface="Arial"/>
              </a:rPr>
              <a:t> </a:t>
            </a:r>
            <a:r>
              <a:rPr lang="en-US" sz="2400" dirty="0" err="1">
                <a:latin typeface="Arial"/>
                <a:cs typeface="Arial"/>
              </a:rPr>
              <a:t>ghép</a:t>
            </a:r>
            <a:r>
              <a:rPr lang="en-US" sz="2400" dirty="0">
                <a:latin typeface="Arial"/>
                <a:cs typeface="Arial"/>
              </a:rPr>
              <a:t> </a:t>
            </a:r>
            <a:r>
              <a:rPr lang="en-US" sz="2400" dirty="0" err="1">
                <a:latin typeface="Arial"/>
                <a:cs typeface="Arial"/>
              </a:rPr>
              <a:t>kênh</a:t>
            </a:r>
            <a:r>
              <a:rPr lang="en-US" sz="2400" dirty="0">
                <a:latin typeface="Arial"/>
                <a:cs typeface="Arial"/>
              </a:rPr>
              <a:t> </a:t>
            </a:r>
            <a:r>
              <a:rPr lang="en-US" sz="2400" dirty="0" err="1">
                <a:latin typeface="Arial"/>
                <a:cs typeface="Arial"/>
              </a:rPr>
              <a:t>và</a:t>
            </a:r>
            <a:r>
              <a:rPr lang="en-US" sz="2400" dirty="0">
                <a:latin typeface="Arial"/>
                <a:cs typeface="Arial"/>
              </a:rPr>
              <a:t> </a:t>
            </a:r>
            <a:r>
              <a:rPr lang="en-US" sz="2400" dirty="0" err="1">
                <a:latin typeface="Arial"/>
                <a:cs typeface="Arial"/>
              </a:rPr>
              <a:t>đa</a:t>
            </a:r>
            <a:r>
              <a:rPr lang="en-US" sz="2400" dirty="0">
                <a:latin typeface="Arial"/>
                <a:cs typeface="Arial"/>
              </a:rPr>
              <a:t> </a:t>
            </a:r>
            <a:r>
              <a:rPr lang="en-US" sz="2400" dirty="0" err="1">
                <a:latin typeface="Arial"/>
                <a:cs typeface="Arial"/>
              </a:rPr>
              <a:t>truy</a:t>
            </a:r>
            <a:r>
              <a:rPr lang="en-US" sz="2400" dirty="0">
                <a:latin typeface="Arial"/>
                <a:cs typeface="Arial"/>
              </a:rPr>
              <a:t> </a:t>
            </a:r>
            <a:r>
              <a:rPr lang="en-US" sz="2400" dirty="0" err="1">
                <a:latin typeface="Arial"/>
                <a:cs typeface="Arial"/>
              </a:rPr>
              <a:t>cập</a:t>
            </a:r>
            <a:endParaRPr lang="en-US" sz="2400" dirty="0">
              <a:latin typeface="Arial"/>
              <a:cs typeface="Arial"/>
            </a:endParaRPr>
          </a:p>
          <a:p>
            <a:pPr marL="457200" indent="-457200">
              <a:lnSpc>
                <a:spcPct val="150000"/>
              </a:lnSpc>
              <a:buSzPct val="100000"/>
              <a:buFont typeface="+mj-lt"/>
              <a:buAutoNum type="arabicPeriod"/>
              <a:defRPr/>
            </a:pPr>
            <a:r>
              <a:rPr lang="en-US" sz="2400" dirty="0" err="1">
                <a:latin typeface="Arial"/>
                <a:cs typeface="Arial"/>
              </a:rPr>
              <a:t>Kỹ</a:t>
            </a:r>
            <a:r>
              <a:rPr lang="en-US" sz="2400" dirty="0">
                <a:latin typeface="Arial"/>
                <a:cs typeface="Arial"/>
              </a:rPr>
              <a:t> </a:t>
            </a:r>
            <a:r>
              <a:rPr lang="en-US" sz="2400" dirty="0" err="1">
                <a:latin typeface="Arial"/>
                <a:cs typeface="Arial"/>
              </a:rPr>
              <a:t>thuật</a:t>
            </a:r>
            <a:r>
              <a:rPr lang="en-US" sz="2400" dirty="0">
                <a:latin typeface="Arial"/>
                <a:cs typeface="Arial"/>
              </a:rPr>
              <a:t> </a:t>
            </a:r>
            <a:r>
              <a:rPr lang="en-US" sz="2400" dirty="0" err="1">
                <a:latin typeface="Arial"/>
                <a:cs typeface="Arial"/>
              </a:rPr>
              <a:t>ghép</a:t>
            </a:r>
            <a:r>
              <a:rPr lang="en-US" sz="2400" dirty="0">
                <a:latin typeface="Arial"/>
                <a:cs typeface="Arial"/>
              </a:rPr>
              <a:t> </a:t>
            </a:r>
            <a:r>
              <a:rPr lang="en-US" sz="2400" dirty="0" err="1">
                <a:latin typeface="Arial"/>
                <a:cs typeface="Arial"/>
              </a:rPr>
              <a:t>kênh</a:t>
            </a:r>
            <a:r>
              <a:rPr lang="en-US" sz="2400" dirty="0">
                <a:latin typeface="Arial"/>
                <a:cs typeface="Arial"/>
              </a:rPr>
              <a:t> FDM</a:t>
            </a:r>
          </a:p>
          <a:p>
            <a:pPr marL="457200" indent="-457200">
              <a:lnSpc>
                <a:spcPct val="150000"/>
              </a:lnSpc>
              <a:buSzPct val="100000"/>
              <a:buFont typeface="+mj-lt"/>
              <a:buAutoNum type="arabicPeriod"/>
              <a:defRPr/>
            </a:pPr>
            <a:r>
              <a:rPr lang="en-US" sz="2400" dirty="0" err="1">
                <a:latin typeface="Arial"/>
                <a:cs typeface="Arial"/>
              </a:rPr>
              <a:t>Kỹ</a:t>
            </a:r>
            <a:r>
              <a:rPr lang="en-US" sz="2400" dirty="0">
                <a:latin typeface="Arial"/>
                <a:cs typeface="Arial"/>
              </a:rPr>
              <a:t> </a:t>
            </a:r>
            <a:r>
              <a:rPr lang="en-US" sz="2400" dirty="0" err="1">
                <a:latin typeface="Arial"/>
                <a:cs typeface="Arial"/>
              </a:rPr>
              <a:t>thuật</a:t>
            </a:r>
            <a:r>
              <a:rPr lang="en-US" sz="2400" dirty="0">
                <a:latin typeface="Arial"/>
                <a:cs typeface="Arial"/>
              </a:rPr>
              <a:t> </a:t>
            </a:r>
            <a:r>
              <a:rPr lang="en-US" sz="2400" dirty="0" err="1">
                <a:latin typeface="Arial"/>
                <a:cs typeface="Arial"/>
              </a:rPr>
              <a:t>ghép</a:t>
            </a:r>
            <a:r>
              <a:rPr lang="en-US" sz="2400" dirty="0">
                <a:latin typeface="Arial"/>
                <a:cs typeface="Arial"/>
              </a:rPr>
              <a:t> </a:t>
            </a:r>
            <a:r>
              <a:rPr lang="en-US" sz="2400" dirty="0" err="1">
                <a:latin typeface="Arial"/>
                <a:cs typeface="Arial"/>
              </a:rPr>
              <a:t>kênh</a:t>
            </a:r>
            <a:r>
              <a:rPr lang="en-US" sz="2400" dirty="0">
                <a:latin typeface="Arial"/>
                <a:cs typeface="Arial"/>
              </a:rPr>
              <a:t> TDM</a:t>
            </a:r>
          </a:p>
          <a:p>
            <a:pPr marL="457200" indent="-457200">
              <a:lnSpc>
                <a:spcPct val="150000"/>
              </a:lnSpc>
              <a:buSzPct val="100000"/>
              <a:buFont typeface="+mj-lt"/>
              <a:buAutoNum type="arabicPeriod"/>
            </a:pPr>
            <a:endParaRPr lang="en-US" dirty="0"/>
          </a:p>
        </p:txBody>
      </p:sp>
    </p:spTree>
    <p:extLst>
      <p:ext uri="{BB962C8B-B14F-4D97-AF65-F5344CB8AC3E}">
        <p14:creationId xmlns:p14="http://schemas.microsoft.com/office/powerpoint/2010/main" val="42236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rrowheads="1"/>
          </p:cNvSpPr>
          <p:nvPr>
            <p:ph type="title"/>
          </p:nvPr>
        </p:nvSpPr>
        <p:spPr>
          <a:xfrm>
            <a:off x="0" y="76200"/>
            <a:ext cx="9144000" cy="838200"/>
          </a:xfrm>
        </p:spPr>
        <p:txBody>
          <a:bodyPr>
            <a:normAutofit/>
          </a:bodyPr>
          <a:lstStyle/>
          <a:p>
            <a:pPr eaLnBrk="1" hangingPunct="1">
              <a:defRPr/>
            </a:pPr>
            <a:r>
              <a:rPr lang="vi-VN" sz="3200" dirty="0">
                <a:solidFill>
                  <a:schemeClr val="tx1"/>
                </a:solidFill>
                <a:effectLst>
                  <a:outerShdw blurRad="38100" dist="38100" dir="2700000" algn="tl">
                    <a:srgbClr val="DDDDDD"/>
                  </a:outerShdw>
                </a:effectLst>
                <a:latin typeface="Arial" charset="0"/>
                <a:cs typeface="+mj-cs"/>
              </a:rPr>
              <a:t>Thiết kế bộ ghép TDM 11 kênh tương tự-số</a:t>
            </a:r>
          </a:p>
        </p:txBody>
      </p:sp>
      <p:sp>
        <p:nvSpPr>
          <p:cNvPr id="81922" name="Text Box 5"/>
          <p:cNvSpPr txBox="1">
            <a:spLocks noChangeArrowheads="1"/>
          </p:cNvSpPr>
          <p:nvPr/>
        </p:nvSpPr>
        <p:spPr bwMode="auto">
          <a:xfrm>
            <a:off x="4119563" y="6070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latin typeface="Times New Roman" charset="0"/>
              <a:ea typeface="MS Mincho" charset="0"/>
              <a:cs typeface="MS Mincho" charset="0"/>
            </a:endParaRPr>
          </a:p>
        </p:txBody>
      </p:sp>
      <p:sp>
        <p:nvSpPr>
          <p:cNvPr id="81923" name="Text Box 6"/>
          <p:cNvSpPr txBox="1">
            <a:spLocks noChangeArrowheads="1"/>
          </p:cNvSpPr>
          <p:nvPr/>
        </p:nvSpPr>
        <p:spPr bwMode="auto">
          <a:xfrm>
            <a:off x="4119563" y="4038600"/>
            <a:ext cx="939800"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4" name="Text Box 7"/>
          <p:cNvSpPr txBox="1">
            <a:spLocks noChangeArrowheads="1"/>
          </p:cNvSpPr>
          <p:nvPr/>
        </p:nvSpPr>
        <p:spPr bwMode="auto">
          <a:xfrm>
            <a:off x="4114800" y="3657600"/>
            <a:ext cx="9398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8 kbps</a:t>
            </a:r>
            <a:endParaRPr lang="vi-VN" sz="1800">
              <a:ea typeface="MS Mincho" charset="0"/>
              <a:cs typeface="MS Mincho" charset="0"/>
            </a:endParaRPr>
          </a:p>
        </p:txBody>
      </p:sp>
      <p:sp>
        <p:nvSpPr>
          <p:cNvPr id="81925" name="Text Box 8"/>
          <p:cNvSpPr txBox="1">
            <a:spLocks noChangeArrowheads="1"/>
          </p:cNvSpPr>
          <p:nvPr/>
        </p:nvSpPr>
        <p:spPr bwMode="auto">
          <a:xfrm>
            <a:off x="3662363" y="1295400"/>
            <a:ext cx="174783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PAM 16 kHz</a:t>
            </a:r>
            <a:endParaRPr lang="vi-VN" sz="1800">
              <a:ea typeface="MS Mincho" charset="0"/>
              <a:cs typeface="MS Mincho" charset="0"/>
            </a:endParaRPr>
          </a:p>
        </p:txBody>
      </p:sp>
      <p:sp>
        <p:nvSpPr>
          <p:cNvPr id="81926" name="Text Box 9"/>
          <p:cNvSpPr txBox="1">
            <a:spLocks noChangeArrowheads="1"/>
          </p:cNvSpPr>
          <p:nvPr/>
        </p:nvSpPr>
        <p:spPr bwMode="auto">
          <a:xfrm>
            <a:off x="6172200" y="1257300"/>
            <a:ext cx="1646238"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64 kbps</a:t>
            </a:r>
            <a:endParaRPr lang="vi-VN" sz="1800">
              <a:ea typeface="MS Mincho" charset="0"/>
              <a:cs typeface="MS Mincho" charset="0"/>
            </a:endParaRPr>
          </a:p>
        </p:txBody>
      </p:sp>
      <p:sp>
        <p:nvSpPr>
          <p:cNvPr id="81927" name="Text Box 10"/>
          <p:cNvSpPr txBox="1">
            <a:spLocks noChangeArrowheads="1"/>
          </p:cNvSpPr>
          <p:nvPr/>
        </p:nvSpPr>
        <p:spPr bwMode="auto">
          <a:xfrm>
            <a:off x="6854825" y="4191000"/>
            <a:ext cx="221297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a:latin typeface="Times New Roman" charset="0"/>
                <a:ea typeface="MS Mincho" charset="0"/>
                <a:cs typeface="MS Mincho" charset="0"/>
              </a:rPr>
              <a:t>Tín hiệu TDM </a:t>
            </a:r>
          </a:p>
          <a:p>
            <a:pPr algn="ctr" eaLnBrk="1" hangingPunct="1"/>
            <a:r>
              <a:rPr lang="vi-VN" altLang="ja-JP" sz="1800">
                <a:latin typeface="Times New Roman" charset="0"/>
                <a:ea typeface="MS Mincho" charset="0"/>
                <a:cs typeface="MS Mincho" charset="0"/>
              </a:rPr>
              <a:t>PCM 128 kbps</a:t>
            </a:r>
            <a:endParaRPr lang="vi-VN" sz="1800">
              <a:ea typeface="MS Mincho" charset="0"/>
              <a:cs typeface="MS Mincho" charset="0"/>
            </a:endParaRPr>
          </a:p>
        </p:txBody>
      </p:sp>
      <p:sp>
        <p:nvSpPr>
          <p:cNvPr id="81928" name="Text Box 11"/>
          <p:cNvSpPr txBox="1">
            <a:spLocks noChangeArrowheads="1"/>
          </p:cNvSpPr>
          <p:nvPr/>
        </p:nvSpPr>
        <p:spPr bwMode="auto">
          <a:xfrm>
            <a:off x="6311900" y="5048250"/>
            <a:ext cx="13081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b="1">
                <a:latin typeface="Times New Roman" charset="0"/>
                <a:ea typeface="MS Mincho" charset="0"/>
                <a:cs typeface="MS Mincho" charset="0"/>
              </a:rPr>
              <a:t>f</a:t>
            </a:r>
            <a:r>
              <a:rPr lang="vi-VN" altLang="ja-JP" sz="1800" b="1" baseline="-25000">
                <a:latin typeface="Times New Roman" charset="0"/>
                <a:ea typeface="MS Mincho" charset="0"/>
                <a:cs typeface="MS Mincho" charset="0"/>
              </a:rPr>
              <a:t>2</a:t>
            </a:r>
            <a:r>
              <a:rPr lang="vi-VN" altLang="ja-JP" sz="1800" b="1">
                <a:latin typeface="Times New Roman" charset="0"/>
                <a:ea typeface="MS Mincho" charset="0"/>
                <a:cs typeface="MS Mincho" charset="0"/>
              </a:rPr>
              <a:t> = 8 kHz</a:t>
            </a:r>
            <a:endParaRPr lang="vi-VN" sz="1800">
              <a:ea typeface="MS Mincho" charset="0"/>
              <a:cs typeface="MS Mincho" charset="0"/>
            </a:endParaRPr>
          </a:p>
        </p:txBody>
      </p:sp>
      <p:sp>
        <p:nvSpPr>
          <p:cNvPr id="81929" name="Text Box 12"/>
          <p:cNvSpPr txBox="1">
            <a:spLocks noChangeArrowheads="1"/>
          </p:cNvSpPr>
          <p:nvPr/>
        </p:nvSpPr>
        <p:spPr bwMode="auto">
          <a:xfrm>
            <a:off x="457200" y="3694113"/>
            <a:ext cx="14478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4</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30" name="Text Box 13"/>
          <p:cNvSpPr txBox="1">
            <a:spLocks noChangeArrowheads="1"/>
          </p:cNvSpPr>
          <p:nvPr/>
        </p:nvSpPr>
        <p:spPr bwMode="auto">
          <a:xfrm>
            <a:off x="4000500" y="2405063"/>
            <a:ext cx="9413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200" b="1">
                <a:latin typeface="Times New Roman" charset="0"/>
                <a:ea typeface="MS Mincho" charset="0"/>
                <a:cs typeface="MS Mincho" charset="0"/>
              </a:rPr>
              <a:t>f</a:t>
            </a:r>
            <a:r>
              <a:rPr lang="vi-VN" altLang="ja-JP" sz="1200" b="1" baseline="-25000">
                <a:latin typeface="Times New Roman" charset="0"/>
                <a:ea typeface="MS Mincho" charset="0"/>
                <a:cs typeface="MS Mincho" charset="0"/>
              </a:rPr>
              <a:t>1</a:t>
            </a:r>
            <a:r>
              <a:rPr lang="vi-VN" altLang="ja-JP" sz="1200" b="1">
                <a:latin typeface="Times New Roman" charset="0"/>
                <a:ea typeface="MS Mincho" charset="0"/>
                <a:cs typeface="MS Mincho" charset="0"/>
              </a:rPr>
              <a:t> = 4 kHz</a:t>
            </a:r>
            <a:endParaRPr lang="vi-VN" sz="1800">
              <a:ea typeface="MS Mincho" charset="0"/>
              <a:cs typeface="MS Mincho" charset="0"/>
            </a:endParaRPr>
          </a:p>
        </p:txBody>
      </p:sp>
      <p:sp>
        <p:nvSpPr>
          <p:cNvPr id="81931" name="Text Box 14"/>
          <p:cNvSpPr txBox="1">
            <a:spLocks noChangeArrowheads="1"/>
          </p:cNvSpPr>
          <p:nvPr/>
        </p:nvSpPr>
        <p:spPr bwMode="auto">
          <a:xfrm>
            <a:off x="457200" y="2978150"/>
            <a:ext cx="13716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3</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2" name="Text Box 15"/>
          <p:cNvSpPr txBox="1">
            <a:spLocks noChangeArrowheads="1"/>
          </p:cNvSpPr>
          <p:nvPr/>
        </p:nvSpPr>
        <p:spPr bwMode="auto">
          <a:xfrm>
            <a:off x="457200" y="2173288"/>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2</a:t>
            </a:r>
          </a:p>
          <a:p>
            <a:pPr eaLnBrk="1" hangingPunct="1"/>
            <a:r>
              <a:rPr lang="vi-VN" altLang="ja-JP" sz="1800">
                <a:latin typeface="Times New Roman" charset="0"/>
                <a:ea typeface="MS Mincho" charset="0"/>
                <a:cs typeface="MS Mincho" charset="0"/>
              </a:rPr>
              <a:t>4 kHz</a:t>
            </a:r>
            <a:endParaRPr lang="vi-VN" sz="1800">
              <a:ea typeface="MS Mincho" charset="0"/>
              <a:cs typeface="MS Mincho" charset="0"/>
            </a:endParaRPr>
          </a:p>
        </p:txBody>
      </p:sp>
      <p:sp>
        <p:nvSpPr>
          <p:cNvPr id="81933" name="Text Box 16"/>
          <p:cNvSpPr txBox="1">
            <a:spLocks noChangeArrowheads="1"/>
          </p:cNvSpPr>
          <p:nvPr/>
        </p:nvSpPr>
        <p:spPr bwMode="auto">
          <a:xfrm>
            <a:off x="457200" y="1355725"/>
            <a:ext cx="1219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a:t>
            </a:r>
          </a:p>
          <a:p>
            <a:pPr eaLnBrk="1" hangingPunct="1"/>
            <a:r>
              <a:rPr lang="vi-VN" altLang="ja-JP" sz="1800">
                <a:latin typeface="Times New Roman" charset="0"/>
                <a:ea typeface="MS Mincho" charset="0"/>
                <a:cs typeface="MS Mincho" charset="0"/>
              </a:rPr>
              <a:t>2 kHz</a:t>
            </a:r>
            <a:endParaRPr lang="vi-VN" sz="1800">
              <a:ea typeface="MS Mincho" charset="0"/>
              <a:cs typeface="MS Mincho" charset="0"/>
            </a:endParaRPr>
          </a:p>
        </p:txBody>
      </p:sp>
      <p:sp>
        <p:nvSpPr>
          <p:cNvPr id="81934" name="Line 17"/>
          <p:cNvSpPr>
            <a:spLocks noChangeShapeType="1"/>
          </p:cNvSpPr>
          <p:nvPr/>
        </p:nvSpPr>
        <p:spPr bwMode="auto">
          <a:xfrm>
            <a:off x="3403600" y="1727200"/>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5" name="Line 18"/>
          <p:cNvSpPr>
            <a:spLocks noChangeShapeType="1"/>
          </p:cNvSpPr>
          <p:nvPr/>
        </p:nvSpPr>
        <p:spPr bwMode="auto">
          <a:xfrm>
            <a:off x="1422400" y="2514600"/>
            <a:ext cx="1647825"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6" name="Line 19"/>
          <p:cNvSpPr>
            <a:spLocks noChangeShapeType="1"/>
          </p:cNvSpPr>
          <p:nvPr/>
        </p:nvSpPr>
        <p:spPr bwMode="auto">
          <a:xfrm flipV="1">
            <a:off x="3413125" y="2865438"/>
            <a:ext cx="0" cy="460375"/>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37" name="Line 20"/>
          <p:cNvSpPr>
            <a:spLocks noChangeShapeType="1"/>
          </p:cNvSpPr>
          <p:nvPr/>
        </p:nvSpPr>
        <p:spPr bwMode="auto">
          <a:xfrm>
            <a:off x="1412875" y="3325813"/>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8" name="Line 21"/>
          <p:cNvSpPr>
            <a:spLocks noChangeShapeType="1"/>
          </p:cNvSpPr>
          <p:nvPr/>
        </p:nvSpPr>
        <p:spPr bwMode="auto">
          <a:xfrm>
            <a:off x="2824163"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39" name="Line 22"/>
          <p:cNvSpPr>
            <a:spLocks noChangeShapeType="1"/>
          </p:cNvSpPr>
          <p:nvPr/>
        </p:nvSpPr>
        <p:spPr bwMode="auto">
          <a:xfrm>
            <a:off x="2824163" y="3095625"/>
            <a:ext cx="11763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0" name="Line 23"/>
          <p:cNvSpPr>
            <a:spLocks noChangeShapeType="1"/>
          </p:cNvSpPr>
          <p:nvPr/>
        </p:nvSpPr>
        <p:spPr bwMode="auto">
          <a:xfrm>
            <a:off x="4000500" y="2520950"/>
            <a:ext cx="0" cy="574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1" name="Line 24"/>
          <p:cNvSpPr>
            <a:spLocks noChangeShapeType="1"/>
          </p:cNvSpPr>
          <p:nvPr/>
        </p:nvSpPr>
        <p:spPr bwMode="auto">
          <a:xfrm flipH="1">
            <a:off x="3759200" y="2527300"/>
            <a:ext cx="234950" cy="0"/>
          </a:xfrm>
          <a:prstGeom prst="line">
            <a:avLst/>
          </a:prstGeom>
          <a:noFill/>
          <a:ln w="9525">
            <a:solidFill>
              <a:srgbClr val="000000"/>
            </a:solidFill>
            <a:round/>
            <a:headEnd/>
            <a:tailEnd type="oval" w="lg" len="lg"/>
          </a:ln>
          <a:extLst>
            <a:ext uri="{909E8E84-426E-40dd-AFC4-6F175D3DCCD1}">
              <a14:hiddenFill xmlns:a14="http://schemas.microsoft.com/office/drawing/2010/main" xmlns="">
                <a:noFill/>
              </a14:hiddenFill>
            </a:ext>
          </a:extLst>
        </p:spPr>
        <p:txBody>
          <a:bodyPr/>
          <a:lstStyle/>
          <a:p>
            <a:endParaRPr lang="en-US"/>
          </a:p>
        </p:txBody>
      </p:sp>
      <p:sp>
        <p:nvSpPr>
          <p:cNvPr id="81942" name="Line 25"/>
          <p:cNvSpPr>
            <a:spLocks noChangeShapeType="1"/>
          </p:cNvSpPr>
          <p:nvPr/>
        </p:nvSpPr>
        <p:spPr bwMode="auto">
          <a:xfrm>
            <a:off x="1412875" y="1716088"/>
            <a:ext cx="20002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3" name="Line 26"/>
          <p:cNvSpPr>
            <a:spLocks noChangeShapeType="1"/>
          </p:cNvSpPr>
          <p:nvPr/>
        </p:nvSpPr>
        <p:spPr bwMode="auto">
          <a:xfrm>
            <a:off x="3886200" y="1968500"/>
            <a:ext cx="141287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4" name="Text Box 27"/>
          <p:cNvSpPr txBox="1">
            <a:spLocks noChangeArrowheads="1"/>
          </p:cNvSpPr>
          <p:nvPr/>
        </p:nvSpPr>
        <p:spPr bwMode="auto">
          <a:xfrm>
            <a:off x="5295900" y="1604963"/>
            <a:ext cx="822325" cy="681037"/>
          </a:xfrm>
          <a:prstGeom prst="rect">
            <a:avLst/>
          </a:prstGeom>
          <a:solidFill>
            <a:srgbClr val="99FFCC"/>
          </a:solidFill>
          <a:ln w="28575">
            <a:solidFill>
              <a:srgbClr val="000000"/>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800" b="1">
                <a:solidFill>
                  <a:srgbClr val="FF0000"/>
                </a:solidFill>
                <a:latin typeface="Times New Roman" charset="0"/>
                <a:ea typeface="MS Mincho" charset="0"/>
                <a:cs typeface="MS Mincho" charset="0"/>
              </a:rPr>
              <a:t>ADC </a:t>
            </a:r>
          </a:p>
          <a:p>
            <a:pPr algn="ctr" eaLnBrk="1" hangingPunct="1">
              <a:spcBef>
                <a:spcPts val="400"/>
              </a:spcBef>
            </a:pPr>
            <a:r>
              <a:rPr lang="vi-VN" altLang="ja-JP" sz="1800" b="1">
                <a:solidFill>
                  <a:srgbClr val="FF0000"/>
                </a:solidFill>
                <a:latin typeface="Times New Roman" charset="0"/>
                <a:ea typeface="MS Mincho" charset="0"/>
                <a:cs typeface="MS Mincho" charset="0"/>
              </a:rPr>
              <a:t>4 bit</a:t>
            </a:r>
            <a:endParaRPr lang="vi-VN" sz="1800">
              <a:ea typeface="MS Mincho" charset="0"/>
              <a:cs typeface="MS Mincho" charset="0"/>
            </a:endParaRPr>
          </a:p>
        </p:txBody>
      </p:sp>
      <p:sp>
        <p:nvSpPr>
          <p:cNvPr id="81945" name="Line 28"/>
          <p:cNvSpPr>
            <a:spLocks noChangeShapeType="1"/>
          </p:cNvSpPr>
          <p:nvPr/>
        </p:nvSpPr>
        <p:spPr bwMode="auto">
          <a:xfrm>
            <a:off x="6118225" y="1946275"/>
            <a:ext cx="1752600"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46" name="Oval 29"/>
          <p:cNvSpPr>
            <a:spLocks noChangeArrowheads="1"/>
          </p:cNvSpPr>
          <p:nvPr/>
        </p:nvSpPr>
        <p:spPr bwMode="auto">
          <a:xfrm>
            <a:off x="3060700" y="2197100"/>
            <a:ext cx="704850" cy="688975"/>
          </a:xfrm>
          <a:prstGeom prst="ellipse">
            <a:avLst/>
          </a:prstGeom>
          <a:noFill/>
          <a:ln w="19050">
            <a:solidFill>
              <a:srgbClr val="000000"/>
            </a:solidFill>
            <a:prstDash val="dash"/>
            <a:round/>
            <a:headEnd/>
            <a:tailEnd type="none" w="lg" len="lg"/>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47" name="Line 33"/>
          <p:cNvSpPr>
            <a:spLocks noChangeShapeType="1"/>
          </p:cNvSpPr>
          <p:nvPr/>
        </p:nvSpPr>
        <p:spPr bwMode="auto">
          <a:xfrm flipH="1" flipV="1">
            <a:off x="3048000" y="2501900"/>
            <a:ext cx="371475" cy="26988"/>
          </a:xfrm>
          <a:prstGeom prst="line">
            <a:avLst/>
          </a:prstGeom>
          <a:noFill/>
          <a:ln w="2857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48" name="Line 34"/>
          <p:cNvSpPr>
            <a:spLocks noChangeShapeType="1"/>
          </p:cNvSpPr>
          <p:nvPr/>
        </p:nvSpPr>
        <p:spPr bwMode="auto">
          <a:xfrm flipV="1">
            <a:off x="3416300" y="1968500"/>
            <a:ext cx="469900" cy="574675"/>
          </a:xfrm>
          <a:prstGeom prst="line">
            <a:avLst/>
          </a:prstGeom>
          <a:noFill/>
          <a:ln w="2857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1949" name="Line 35"/>
          <p:cNvSpPr>
            <a:spLocks noChangeShapeType="1"/>
          </p:cNvSpPr>
          <p:nvPr/>
        </p:nvSpPr>
        <p:spPr bwMode="auto">
          <a:xfrm>
            <a:off x="1412875" y="4014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0" name="Text Box 36"/>
          <p:cNvSpPr txBox="1">
            <a:spLocks noChangeArrowheads="1"/>
          </p:cNvSpPr>
          <p:nvPr/>
        </p:nvSpPr>
        <p:spPr bwMode="auto">
          <a:xfrm>
            <a:off x="2590800" y="3784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a:ea typeface="MS Mincho" charset="0"/>
              <a:cs typeface="MS Mincho" charset="0"/>
            </a:endParaRPr>
          </a:p>
        </p:txBody>
      </p:sp>
      <p:sp>
        <p:nvSpPr>
          <p:cNvPr id="81951" name="Oval 37"/>
          <p:cNvSpPr>
            <a:spLocks noChangeArrowheads="1"/>
          </p:cNvSpPr>
          <p:nvPr/>
        </p:nvSpPr>
        <p:spPr bwMode="auto">
          <a:xfrm>
            <a:off x="4941888" y="4703763"/>
            <a:ext cx="941387" cy="919162"/>
          </a:xfrm>
          <a:prstGeom prst="ellipse">
            <a:avLst/>
          </a:prstGeom>
          <a:noFill/>
          <a:ln w="19050">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52" name="Line 38"/>
          <p:cNvSpPr>
            <a:spLocks noChangeShapeType="1"/>
          </p:cNvSpPr>
          <p:nvPr/>
        </p:nvSpPr>
        <p:spPr bwMode="auto">
          <a:xfrm>
            <a:off x="3648075" y="4014788"/>
            <a:ext cx="23526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3" name="Text Box 39"/>
          <p:cNvSpPr txBox="1">
            <a:spLocks noChangeArrowheads="1"/>
          </p:cNvSpPr>
          <p:nvPr/>
        </p:nvSpPr>
        <p:spPr bwMode="auto">
          <a:xfrm>
            <a:off x="457200" y="6054725"/>
            <a:ext cx="16002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11</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54" name="Line 40"/>
          <p:cNvSpPr>
            <a:spLocks noChangeShapeType="1"/>
          </p:cNvSpPr>
          <p:nvPr/>
        </p:nvSpPr>
        <p:spPr bwMode="auto">
          <a:xfrm>
            <a:off x="1412875" y="6427788"/>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5" name="Text Box 41"/>
          <p:cNvSpPr txBox="1">
            <a:spLocks noChangeArrowheads="1"/>
          </p:cNvSpPr>
          <p:nvPr/>
        </p:nvSpPr>
        <p:spPr bwMode="auto">
          <a:xfrm>
            <a:off x="2590800" y="6197600"/>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56" name="Line 42"/>
          <p:cNvSpPr>
            <a:spLocks noChangeShapeType="1"/>
          </p:cNvSpPr>
          <p:nvPr/>
        </p:nvSpPr>
        <p:spPr bwMode="auto">
          <a:xfrm>
            <a:off x="3648075" y="6427788"/>
            <a:ext cx="258762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7" name="Line 43"/>
          <p:cNvSpPr>
            <a:spLocks noChangeShapeType="1"/>
          </p:cNvSpPr>
          <p:nvPr/>
        </p:nvSpPr>
        <p:spPr bwMode="auto">
          <a:xfrm flipH="1">
            <a:off x="5880100" y="5181600"/>
            <a:ext cx="352425" cy="0"/>
          </a:xfrm>
          <a:prstGeom prst="line">
            <a:avLst/>
          </a:prstGeom>
          <a:noFill/>
          <a:ln w="28575">
            <a:solidFill>
              <a:srgbClr val="FF0000"/>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58" name="Line 44"/>
          <p:cNvSpPr>
            <a:spLocks noChangeShapeType="1"/>
          </p:cNvSpPr>
          <p:nvPr/>
        </p:nvSpPr>
        <p:spPr bwMode="auto">
          <a:xfrm>
            <a:off x="6235700" y="5164138"/>
            <a:ext cx="0" cy="126365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59" name="Line 45"/>
          <p:cNvSpPr>
            <a:spLocks noChangeShapeType="1"/>
          </p:cNvSpPr>
          <p:nvPr/>
        </p:nvSpPr>
        <p:spPr bwMode="auto">
          <a:xfrm>
            <a:off x="7858125" y="1946275"/>
            <a:ext cx="0" cy="1724025"/>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0" name="Line 46"/>
          <p:cNvSpPr>
            <a:spLocks noChangeShapeType="1"/>
          </p:cNvSpPr>
          <p:nvPr/>
        </p:nvSpPr>
        <p:spPr bwMode="auto">
          <a:xfrm>
            <a:off x="6235700" y="3670300"/>
            <a:ext cx="1647825"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1" name="Line 47"/>
          <p:cNvSpPr>
            <a:spLocks noChangeShapeType="1"/>
          </p:cNvSpPr>
          <p:nvPr/>
        </p:nvSpPr>
        <p:spPr bwMode="auto">
          <a:xfrm>
            <a:off x="6235700" y="3681413"/>
            <a:ext cx="0" cy="103505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2" name="Line 48"/>
          <p:cNvSpPr>
            <a:spLocks noChangeShapeType="1"/>
          </p:cNvSpPr>
          <p:nvPr/>
        </p:nvSpPr>
        <p:spPr bwMode="auto">
          <a:xfrm>
            <a:off x="6477000" y="4953000"/>
            <a:ext cx="1981200" cy="0"/>
          </a:xfrm>
          <a:prstGeom prst="line">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81963" name="Line 49"/>
          <p:cNvSpPr>
            <a:spLocks noChangeShapeType="1"/>
          </p:cNvSpPr>
          <p:nvPr/>
        </p:nvSpPr>
        <p:spPr bwMode="auto">
          <a:xfrm>
            <a:off x="5994400" y="40259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4" name="Line 50"/>
          <p:cNvSpPr>
            <a:spLocks noChangeShapeType="1"/>
          </p:cNvSpPr>
          <p:nvPr/>
        </p:nvSpPr>
        <p:spPr bwMode="auto">
          <a:xfrm flipH="1">
            <a:off x="5765800" y="4495800"/>
            <a:ext cx="234950" cy="346075"/>
          </a:xfrm>
          <a:prstGeom prst="line">
            <a:avLst/>
          </a:prstGeom>
          <a:noFill/>
          <a:ln w="28575">
            <a:solidFill>
              <a:srgbClr val="FF0000"/>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65" name="Line 51"/>
          <p:cNvSpPr>
            <a:spLocks noChangeShapeType="1"/>
          </p:cNvSpPr>
          <p:nvPr/>
        </p:nvSpPr>
        <p:spPr bwMode="auto">
          <a:xfrm flipV="1">
            <a:off x="5410200" y="4356100"/>
            <a:ext cx="0" cy="3444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6" name="Line 52"/>
          <p:cNvSpPr>
            <a:spLocks noChangeShapeType="1"/>
          </p:cNvSpPr>
          <p:nvPr/>
        </p:nvSpPr>
        <p:spPr bwMode="auto">
          <a:xfrm flipH="1">
            <a:off x="4354513" y="5164138"/>
            <a:ext cx="587375" cy="0"/>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7" name="Line 53"/>
          <p:cNvSpPr>
            <a:spLocks noChangeShapeType="1"/>
          </p:cNvSpPr>
          <p:nvPr/>
        </p:nvSpPr>
        <p:spPr bwMode="auto">
          <a:xfrm>
            <a:off x="5413375" y="5622925"/>
            <a:ext cx="0" cy="346075"/>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68" name="Line 54"/>
          <p:cNvSpPr>
            <a:spLocks noChangeShapeType="1"/>
          </p:cNvSpPr>
          <p:nvPr/>
        </p:nvSpPr>
        <p:spPr bwMode="auto">
          <a:xfrm>
            <a:off x="4824413" y="5969000"/>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69" name="Line 55"/>
          <p:cNvSpPr>
            <a:spLocks noChangeShapeType="1"/>
          </p:cNvSpPr>
          <p:nvPr/>
        </p:nvSpPr>
        <p:spPr bwMode="auto">
          <a:xfrm flipH="1">
            <a:off x="4824413" y="5508625"/>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0" name="Line 56"/>
          <p:cNvSpPr>
            <a:spLocks noChangeShapeType="1"/>
          </p:cNvSpPr>
          <p:nvPr/>
        </p:nvSpPr>
        <p:spPr bwMode="auto">
          <a:xfrm>
            <a:off x="4354513" y="573881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1" name="Line 57"/>
          <p:cNvSpPr>
            <a:spLocks noChangeShapeType="1"/>
          </p:cNvSpPr>
          <p:nvPr/>
        </p:nvSpPr>
        <p:spPr bwMode="auto">
          <a:xfrm flipH="1" flipV="1">
            <a:off x="4800600" y="45720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2" name="Line 58"/>
          <p:cNvSpPr>
            <a:spLocks noChangeShapeType="1"/>
          </p:cNvSpPr>
          <p:nvPr/>
        </p:nvSpPr>
        <p:spPr bwMode="auto">
          <a:xfrm>
            <a:off x="4354513" y="4589463"/>
            <a:ext cx="46990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3" name="Line 59"/>
          <p:cNvSpPr>
            <a:spLocks noChangeShapeType="1"/>
          </p:cNvSpPr>
          <p:nvPr/>
        </p:nvSpPr>
        <p:spPr bwMode="auto">
          <a:xfrm>
            <a:off x="4824413" y="4359275"/>
            <a:ext cx="58896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4" name="Line 60"/>
          <p:cNvSpPr>
            <a:spLocks noChangeShapeType="1"/>
          </p:cNvSpPr>
          <p:nvPr/>
        </p:nvSpPr>
        <p:spPr bwMode="auto">
          <a:xfrm>
            <a:off x="5765800" y="5486400"/>
            <a:ext cx="234950" cy="230188"/>
          </a:xfrm>
          <a:prstGeom prst="line">
            <a:avLst/>
          </a:prstGeom>
          <a:noFill/>
          <a:ln w="28575">
            <a:solidFill>
              <a:srgbClr val="FF0000"/>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75" name="Line 61"/>
          <p:cNvSpPr>
            <a:spLocks noChangeShapeType="1"/>
          </p:cNvSpPr>
          <p:nvPr/>
        </p:nvSpPr>
        <p:spPr bwMode="auto">
          <a:xfrm>
            <a:off x="6007100" y="5727700"/>
            <a:ext cx="0" cy="4587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6" name="Line 62"/>
          <p:cNvSpPr>
            <a:spLocks noChangeShapeType="1"/>
          </p:cNvSpPr>
          <p:nvPr/>
        </p:nvSpPr>
        <p:spPr bwMode="auto">
          <a:xfrm>
            <a:off x="5413375" y="6197600"/>
            <a:ext cx="58737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77" name="Line 63"/>
          <p:cNvSpPr>
            <a:spLocks noChangeShapeType="1"/>
          </p:cNvSpPr>
          <p:nvPr/>
        </p:nvSpPr>
        <p:spPr bwMode="auto">
          <a:xfrm flipH="1">
            <a:off x="5822950" y="4703763"/>
            <a:ext cx="412750" cy="230187"/>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8" name="Line 64"/>
          <p:cNvSpPr>
            <a:spLocks noChangeShapeType="1"/>
          </p:cNvSpPr>
          <p:nvPr/>
        </p:nvSpPr>
        <p:spPr bwMode="auto">
          <a:xfrm flipH="1">
            <a:off x="5626100" y="4508500"/>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79" name="Line 65"/>
          <p:cNvSpPr>
            <a:spLocks noChangeShapeType="1"/>
          </p:cNvSpPr>
          <p:nvPr/>
        </p:nvSpPr>
        <p:spPr bwMode="auto">
          <a:xfrm>
            <a:off x="5097463" y="4522788"/>
            <a:ext cx="117475" cy="2286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0" name="Line 66"/>
          <p:cNvSpPr>
            <a:spLocks noChangeShapeType="1"/>
          </p:cNvSpPr>
          <p:nvPr/>
        </p:nvSpPr>
        <p:spPr bwMode="auto">
          <a:xfrm>
            <a:off x="4724400" y="48768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1" name="Line 67"/>
          <p:cNvSpPr>
            <a:spLocks noChangeShapeType="1"/>
          </p:cNvSpPr>
          <p:nvPr/>
        </p:nvSpPr>
        <p:spPr bwMode="auto">
          <a:xfrm flipV="1">
            <a:off x="4737100" y="5346700"/>
            <a:ext cx="234950" cy="114300"/>
          </a:xfrm>
          <a:prstGeom prst="line">
            <a:avLst/>
          </a:prstGeom>
          <a:noFill/>
          <a:ln w="28575">
            <a:solidFill>
              <a:srgbClr val="0000FF"/>
            </a:solidFill>
            <a:round/>
            <a:headEnd/>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2" name="Line 68"/>
          <p:cNvSpPr>
            <a:spLocks noChangeShapeType="1"/>
          </p:cNvSpPr>
          <p:nvPr/>
        </p:nvSpPr>
        <p:spPr bwMode="auto">
          <a:xfrm flipH="1">
            <a:off x="51054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3" name="Line 69"/>
          <p:cNvSpPr>
            <a:spLocks noChangeShapeType="1"/>
          </p:cNvSpPr>
          <p:nvPr/>
        </p:nvSpPr>
        <p:spPr bwMode="auto">
          <a:xfrm>
            <a:off x="5626100" y="5575300"/>
            <a:ext cx="117475" cy="230188"/>
          </a:xfrm>
          <a:prstGeom prst="line">
            <a:avLst/>
          </a:prstGeom>
          <a:noFill/>
          <a:ln w="28575">
            <a:solidFill>
              <a:srgbClr val="0000FF"/>
            </a:solidFill>
            <a:round/>
            <a:headEnd type="oval" w="med" len="me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81984" name="Line 70"/>
          <p:cNvSpPr>
            <a:spLocks noChangeShapeType="1"/>
          </p:cNvSpPr>
          <p:nvPr/>
        </p:nvSpPr>
        <p:spPr bwMode="auto">
          <a:xfrm flipH="1" flipV="1">
            <a:off x="5867400" y="5334000"/>
            <a:ext cx="234950" cy="115888"/>
          </a:xfrm>
          <a:prstGeom prst="line">
            <a:avLst/>
          </a:prstGeom>
          <a:noFill/>
          <a:ln w="28575">
            <a:solidFill>
              <a:srgbClr val="0000FF"/>
            </a:solidFill>
            <a:round/>
            <a:headEnd type="none" w="lg" len="lg"/>
            <a:tailEnd type="oval" w="med" len="med"/>
          </a:ln>
          <a:extLst>
            <a:ext uri="{909E8E84-426E-40dd-AFC4-6F175D3DCCD1}">
              <a14:hiddenFill xmlns:a14="http://schemas.microsoft.com/office/drawing/2010/main" xmlns="">
                <a:noFill/>
              </a14:hiddenFill>
            </a:ext>
          </a:extLst>
        </p:spPr>
        <p:txBody>
          <a:bodyPr/>
          <a:lstStyle/>
          <a:p>
            <a:endParaRPr lang="en-US"/>
          </a:p>
        </p:txBody>
      </p:sp>
      <p:sp>
        <p:nvSpPr>
          <p:cNvPr id="81985" name="Oval 71"/>
          <p:cNvSpPr>
            <a:spLocks noChangeArrowheads="1"/>
          </p:cNvSpPr>
          <p:nvPr/>
        </p:nvSpPr>
        <p:spPr bwMode="auto">
          <a:xfrm>
            <a:off x="5181600" y="4953000"/>
            <a:ext cx="471488" cy="46037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81986" name="Rectangle 72"/>
          <p:cNvSpPr>
            <a:spLocks noChangeArrowheads="1"/>
          </p:cNvSpPr>
          <p:nvPr/>
        </p:nvSpPr>
        <p:spPr bwMode="auto">
          <a:xfrm>
            <a:off x="5181600" y="5219700"/>
            <a:ext cx="471488" cy="2301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87" name="Line 73"/>
          <p:cNvSpPr>
            <a:spLocks noChangeShapeType="1"/>
          </p:cNvSpPr>
          <p:nvPr/>
        </p:nvSpPr>
        <p:spPr bwMode="auto">
          <a:xfrm flipV="1">
            <a:off x="5410200" y="4953000"/>
            <a:ext cx="1058863" cy="230188"/>
          </a:xfrm>
          <a:prstGeom prst="line">
            <a:avLst/>
          </a:prstGeom>
          <a:noFill/>
          <a:ln w="31750">
            <a:solidFill>
              <a:schemeClr val="tx1"/>
            </a:solidFill>
            <a:round/>
            <a:headEnd type="oval" w="lg" len="lg"/>
            <a:tailEnd/>
          </a:ln>
          <a:extLst>
            <a:ext uri="{909E8E84-426E-40dd-AFC4-6F175D3DCCD1}">
              <a14:hiddenFill xmlns:a14="http://schemas.microsoft.com/office/drawing/2010/main" xmlns="">
                <a:noFill/>
              </a14:hiddenFill>
            </a:ext>
          </a:extLst>
        </p:spPr>
        <p:txBody>
          <a:bodyPr/>
          <a:lstStyle/>
          <a:p>
            <a:endParaRPr lang="en-US"/>
          </a:p>
        </p:txBody>
      </p:sp>
      <p:sp>
        <p:nvSpPr>
          <p:cNvPr id="81988" name="Line 74"/>
          <p:cNvSpPr>
            <a:spLocks noChangeShapeType="1"/>
          </p:cNvSpPr>
          <p:nvPr/>
        </p:nvSpPr>
        <p:spPr bwMode="auto">
          <a:xfrm>
            <a:off x="5176838" y="5132388"/>
            <a:ext cx="0" cy="115887"/>
          </a:xfrm>
          <a:prstGeom prst="line">
            <a:avLst/>
          </a:prstGeom>
          <a:noFill/>
          <a:ln w="9525">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81989" name="Line 75"/>
          <p:cNvSpPr>
            <a:spLocks noChangeShapeType="1"/>
          </p:cNvSpPr>
          <p:nvPr/>
        </p:nvSpPr>
        <p:spPr bwMode="auto">
          <a:xfrm flipH="1" flipV="1">
            <a:off x="5067300" y="4826000"/>
            <a:ext cx="354013" cy="344488"/>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1990" name="Text Box 76"/>
          <p:cNvSpPr txBox="1">
            <a:spLocks noChangeArrowheads="1"/>
          </p:cNvSpPr>
          <p:nvPr/>
        </p:nvSpPr>
        <p:spPr bwMode="auto">
          <a:xfrm>
            <a:off x="457200" y="4359275"/>
            <a:ext cx="1524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vi-VN" altLang="ja-JP" sz="1800">
                <a:latin typeface="Times New Roman" charset="0"/>
                <a:ea typeface="MS Mincho" charset="0"/>
                <a:cs typeface="MS Mincho" charset="0"/>
              </a:rPr>
              <a:t>Nguồn 5</a:t>
            </a:r>
          </a:p>
          <a:p>
            <a:pPr eaLnBrk="1" hangingPunct="1"/>
            <a:r>
              <a:rPr lang="vi-VN" altLang="ja-JP" sz="1800">
                <a:latin typeface="Times New Roman" charset="0"/>
                <a:ea typeface="MS Mincho" charset="0"/>
                <a:cs typeface="MS Mincho" charset="0"/>
              </a:rPr>
              <a:t>7.2 kbps</a:t>
            </a:r>
            <a:endParaRPr lang="vi-VN" sz="1800">
              <a:ea typeface="MS Mincho" charset="0"/>
              <a:cs typeface="MS Mincho" charset="0"/>
            </a:endParaRPr>
          </a:p>
        </p:txBody>
      </p:sp>
      <p:sp>
        <p:nvSpPr>
          <p:cNvPr id="81991" name="Line 77"/>
          <p:cNvSpPr>
            <a:spLocks noChangeShapeType="1"/>
          </p:cNvSpPr>
          <p:nvPr/>
        </p:nvSpPr>
        <p:spPr bwMode="auto">
          <a:xfrm>
            <a:off x="1412875" y="4679950"/>
            <a:ext cx="141128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2" name="Text Box 78"/>
          <p:cNvSpPr txBox="1">
            <a:spLocks noChangeArrowheads="1"/>
          </p:cNvSpPr>
          <p:nvPr/>
        </p:nvSpPr>
        <p:spPr bwMode="auto">
          <a:xfrm>
            <a:off x="2590800" y="4449763"/>
            <a:ext cx="1057275" cy="460375"/>
          </a:xfrm>
          <a:prstGeom prst="rect">
            <a:avLst/>
          </a:prstGeom>
          <a:solidFill>
            <a:srgbClr val="99FFCC"/>
          </a:solidFill>
          <a:ln w="28575">
            <a:solidFill>
              <a:schemeClr val="tx1"/>
            </a:solidFill>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vi-VN" altLang="ja-JP" sz="1600" b="1">
                <a:solidFill>
                  <a:srgbClr val="FF0000"/>
                </a:solidFill>
                <a:latin typeface="Times New Roman" charset="0"/>
                <a:ea typeface="MS Mincho" charset="0"/>
                <a:cs typeface="MS Mincho" charset="0"/>
              </a:rPr>
              <a:t>Chèn bit</a:t>
            </a:r>
            <a:endParaRPr lang="vi-VN" sz="1600" b="1">
              <a:solidFill>
                <a:srgbClr val="FF0000"/>
              </a:solidFill>
              <a:latin typeface="Times New Roman" charset="0"/>
              <a:ea typeface="MS Mincho" charset="0"/>
              <a:cs typeface="MS Mincho" charset="0"/>
            </a:endParaRPr>
          </a:p>
        </p:txBody>
      </p:sp>
      <p:sp>
        <p:nvSpPr>
          <p:cNvPr id="81993" name="Line 79"/>
          <p:cNvSpPr>
            <a:spLocks noChangeShapeType="1"/>
          </p:cNvSpPr>
          <p:nvPr/>
        </p:nvSpPr>
        <p:spPr bwMode="auto">
          <a:xfrm>
            <a:off x="3124200" y="5181600"/>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4" name="Line 80"/>
          <p:cNvSpPr>
            <a:spLocks noChangeShapeType="1"/>
          </p:cNvSpPr>
          <p:nvPr/>
        </p:nvSpPr>
        <p:spPr bwMode="auto">
          <a:xfrm>
            <a:off x="3648075" y="4703763"/>
            <a:ext cx="23495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5" name="Line 81"/>
          <p:cNvSpPr>
            <a:spLocks noChangeShapeType="1"/>
          </p:cNvSpPr>
          <p:nvPr/>
        </p:nvSpPr>
        <p:spPr bwMode="auto">
          <a:xfrm flipV="1">
            <a:off x="3883025" y="4359275"/>
            <a:ext cx="0" cy="34448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6" name="Line 82"/>
          <p:cNvSpPr>
            <a:spLocks noChangeShapeType="1"/>
          </p:cNvSpPr>
          <p:nvPr/>
        </p:nvSpPr>
        <p:spPr bwMode="auto">
          <a:xfrm>
            <a:off x="3883025" y="4359275"/>
            <a:ext cx="94138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7" name="Freeform 85"/>
          <p:cNvSpPr>
            <a:spLocks/>
          </p:cNvSpPr>
          <p:nvPr/>
        </p:nvSpPr>
        <p:spPr bwMode="auto">
          <a:xfrm>
            <a:off x="3263900" y="2349500"/>
            <a:ext cx="165100" cy="317500"/>
          </a:xfrm>
          <a:custGeom>
            <a:avLst/>
            <a:gdLst>
              <a:gd name="T0" fmla="*/ 2147483647 w 104"/>
              <a:gd name="T1" fmla="*/ 2147483647 h 200"/>
              <a:gd name="T2" fmla="*/ 2147483647 w 104"/>
              <a:gd name="T3" fmla="*/ 2147483647 h 200"/>
              <a:gd name="T4" fmla="*/ 2147483647 w 104"/>
              <a:gd name="T5" fmla="*/ 2147483647 h 200"/>
              <a:gd name="T6" fmla="*/ 2147483647 w 104"/>
              <a:gd name="T7" fmla="*/ 2147483647 h 200"/>
              <a:gd name="T8" fmla="*/ 2147483647 w 104"/>
              <a:gd name="T9" fmla="*/ 2147483647 h 200"/>
              <a:gd name="T10" fmla="*/ 2147483647 w 104"/>
              <a:gd name="T11" fmla="*/ 2147483647 h 200"/>
              <a:gd name="T12" fmla="*/ 0 60000 65536"/>
              <a:gd name="T13" fmla="*/ 0 60000 65536"/>
              <a:gd name="T14" fmla="*/ 0 60000 65536"/>
              <a:gd name="T15" fmla="*/ 0 60000 65536"/>
              <a:gd name="T16" fmla="*/ 0 60000 65536"/>
              <a:gd name="T17" fmla="*/ 0 60000 65536"/>
              <a:gd name="T18" fmla="*/ 0 w 104"/>
              <a:gd name="T19" fmla="*/ 0 h 200"/>
              <a:gd name="T20" fmla="*/ 104 w 10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104" h="200">
                <a:moveTo>
                  <a:pt x="104" y="8"/>
                </a:moveTo>
                <a:cubicBezTo>
                  <a:pt x="88" y="4"/>
                  <a:pt x="72" y="0"/>
                  <a:pt x="56" y="8"/>
                </a:cubicBezTo>
                <a:cubicBezTo>
                  <a:pt x="40" y="16"/>
                  <a:pt x="16" y="40"/>
                  <a:pt x="8" y="56"/>
                </a:cubicBezTo>
                <a:cubicBezTo>
                  <a:pt x="0" y="72"/>
                  <a:pt x="8" y="88"/>
                  <a:pt x="8" y="104"/>
                </a:cubicBezTo>
                <a:cubicBezTo>
                  <a:pt x="8" y="120"/>
                  <a:pt x="8" y="136"/>
                  <a:pt x="8" y="152"/>
                </a:cubicBezTo>
                <a:cubicBezTo>
                  <a:pt x="8" y="168"/>
                  <a:pt x="8" y="184"/>
                  <a:pt x="8" y="200"/>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1998" name="Line 86"/>
          <p:cNvSpPr>
            <a:spLocks noChangeShapeType="1"/>
          </p:cNvSpPr>
          <p:nvPr/>
        </p:nvSpPr>
        <p:spPr bwMode="auto">
          <a:xfrm>
            <a:off x="850900" y="5178425"/>
            <a:ext cx="0" cy="688975"/>
          </a:xfrm>
          <a:prstGeom prst="line">
            <a:avLst/>
          </a:prstGeom>
          <a:noFill/>
          <a:ln w="2857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116608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31</a:t>
            </a:fld>
            <a:endParaRPr lang="en-US" dirty="0"/>
          </a:p>
        </p:txBody>
      </p:sp>
      <p:sp>
        <p:nvSpPr>
          <p:cNvPr id="6" name="Title 5"/>
          <p:cNvSpPr>
            <a:spLocks noGrp="1"/>
          </p:cNvSpPr>
          <p:nvPr>
            <p:ph type="title"/>
          </p:nvPr>
        </p:nvSpPr>
        <p:spPr/>
        <p:txBody>
          <a:bodyPr/>
          <a:lstStyle/>
          <a:p>
            <a:r>
              <a:rPr lang="en-US" dirty="0" err="1">
                <a:latin typeface="Arial"/>
                <a:cs typeface="Arial"/>
              </a:rPr>
              <a:t>Bài</a:t>
            </a:r>
            <a:r>
              <a:rPr lang="en-US" dirty="0">
                <a:latin typeface="Arial"/>
                <a:cs typeface="Arial"/>
              </a:rPr>
              <a:t> </a:t>
            </a:r>
            <a:r>
              <a:rPr lang="en-US" dirty="0" err="1">
                <a:latin typeface="Arial"/>
                <a:cs typeface="Arial"/>
              </a:rPr>
              <a:t>tập</a:t>
            </a:r>
            <a:r>
              <a:rPr lang="en-US" dirty="0">
                <a:latin typeface="Arial"/>
                <a:cs typeface="Arial"/>
              </a:rPr>
              <a:t> </a:t>
            </a:r>
            <a:r>
              <a:rPr lang="en-US" dirty="0" err="1">
                <a:latin typeface="Arial"/>
                <a:cs typeface="Arial"/>
              </a:rPr>
              <a:t>nhóm</a:t>
            </a:r>
            <a:endParaRPr lang="en-US" dirty="0">
              <a:latin typeface="Arial"/>
              <a:cs typeface="Arial"/>
            </a:endParaRPr>
          </a:p>
        </p:txBody>
      </p:sp>
      <p:sp>
        <p:nvSpPr>
          <p:cNvPr id="5" name="Rectangle 4">
            <a:extLst>
              <a:ext uri="{FF2B5EF4-FFF2-40B4-BE49-F238E27FC236}">
                <a16:creationId xmlns:a16="http://schemas.microsoft.com/office/drawing/2014/main" id="{B035E98F-CF32-D24C-B7E0-CDF38B660764}"/>
              </a:ext>
            </a:extLst>
          </p:cNvPr>
          <p:cNvSpPr/>
          <p:nvPr/>
        </p:nvSpPr>
        <p:spPr>
          <a:xfrm>
            <a:off x="228600" y="1417526"/>
            <a:ext cx="8686800" cy="3738267"/>
          </a:xfrm>
          <a:prstGeom prst="rect">
            <a:avLst/>
          </a:prstGeom>
        </p:spPr>
        <p:txBody>
          <a:bodyPr wrap="square">
            <a:spAutoFit/>
          </a:bodyPr>
          <a:lstStyle/>
          <a:p>
            <a:pPr>
              <a:lnSpc>
                <a:spcPct val="150000"/>
              </a:lnSpc>
              <a:spcBef>
                <a:spcPts val="600"/>
              </a:spcBef>
            </a:pP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TDM </a:t>
            </a:r>
            <a:r>
              <a:rPr lang="en-US" sz="2200" dirty="0" err="1">
                <a:latin typeface="Arial"/>
                <a:cs typeface="Arial"/>
              </a:rPr>
              <a:t>ghép</a:t>
            </a:r>
            <a:r>
              <a:rPr lang="en-US" sz="2200" b="1" dirty="0">
                <a:latin typeface="Arial"/>
                <a:cs typeface="Arial"/>
              </a:rPr>
              <a:t> </a:t>
            </a:r>
            <a:r>
              <a:rPr lang="en-US" sz="2200" dirty="0">
                <a:latin typeface="Arial"/>
                <a:cs typeface="Arial"/>
              </a:rPr>
              <a:t>8 </a:t>
            </a:r>
            <a:r>
              <a:rPr lang="en-US" sz="2200" dirty="0" err="1">
                <a:latin typeface="Arial"/>
                <a:cs typeface="Arial"/>
              </a:rPr>
              <a:t>kênh</a:t>
            </a:r>
            <a:r>
              <a:rPr lang="en-US" sz="2200" dirty="0">
                <a:latin typeface="Arial"/>
                <a:cs typeface="Arial"/>
              </a:rPr>
              <a:t> </a:t>
            </a:r>
            <a:r>
              <a:rPr lang="en-US" sz="2200" dirty="0" err="1">
                <a:latin typeface="Arial"/>
                <a:cs typeface="Arial"/>
              </a:rPr>
              <a:t>thông</a:t>
            </a:r>
            <a:r>
              <a:rPr lang="en-US" sz="2200" dirty="0">
                <a:latin typeface="Arial"/>
                <a:cs typeface="Arial"/>
              </a:rPr>
              <a:t> tin </a:t>
            </a:r>
            <a:r>
              <a:rPr lang="en-US" sz="2200" dirty="0" err="1">
                <a:latin typeface="Arial"/>
                <a:cs typeface="Arial"/>
              </a:rPr>
              <a:t>số</a:t>
            </a:r>
            <a:r>
              <a:rPr lang="en-US" sz="2200" dirty="0">
                <a:latin typeface="Arial"/>
                <a:cs typeface="Arial"/>
              </a:rPr>
              <a:t> </a:t>
            </a:r>
            <a:r>
              <a:rPr lang="en-US" sz="2200" dirty="0" err="1">
                <a:latin typeface="Arial"/>
                <a:cs typeface="Arial"/>
              </a:rPr>
              <a:t>tốc</a:t>
            </a:r>
            <a:r>
              <a:rPr lang="en-US" sz="2200" dirty="0">
                <a:latin typeface="Arial"/>
                <a:cs typeface="Arial"/>
              </a:rPr>
              <a:t> </a:t>
            </a:r>
            <a:r>
              <a:rPr lang="en-US" sz="2200" dirty="0" err="1">
                <a:latin typeface="Arial"/>
                <a:cs typeface="Arial"/>
              </a:rPr>
              <a:t>độ</a:t>
            </a:r>
            <a:r>
              <a:rPr lang="en-US" sz="2200" dirty="0">
                <a:latin typeface="Arial"/>
                <a:cs typeface="Arial"/>
              </a:rPr>
              <a:t> 3 kbps </a:t>
            </a:r>
            <a:r>
              <a:rPr lang="en-US" sz="2200" dirty="0" err="1">
                <a:latin typeface="Arial"/>
                <a:cs typeface="Arial"/>
              </a:rPr>
              <a:t>và</a:t>
            </a:r>
            <a:r>
              <a:rPr lang="en-US" sz="2200" dirty="0">
                <a:latin typeface="Arial"/>
                <a:cs typeface="Arial"/>
              </a:rPr>
              <a:t> 4 </a:t>
            </a:r>
            <a:r>
              <a:rPr lang="en-US" sz="2200" dirty="0" err="1">
                <a:latin typeface="Arial"/>
                <a:cs typeface="Arial"/>
              </a:rPr>
              <a:t>kênh</a:t>
            </a:r>
            <a:r>
              <a:rPr lang="en-US" sz="2200" dirty="0">
                <a:latin typeface="Arial"/>
                <a:cs typeface="Arial"/>
              </a:rPr>
              <a:t> </a:t>
            </a:r>
            <a:r>
              <a:rPr lang="en-US" sz="2200" dirty="0" err="1">
                <a:latin typeface="Arial"/>
                <a:cs typeface="Arial"/>
              </a:rPr>
              <a:t>thông</a:t>
            </a:r>
            <a:r>
              <a:rPr lang="en-US" sz="2200" dirty="0">
                <a:latin typeface="Arial"/>
                <a:cs typeface="Arial"/>
              </a:rPr>
              <a:t> tin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(3 </a:t>
            </a:r>
            <a:r>
              <a:rPr lang="en-US" sz="2200" dirty="0" err="1">
                <a:latin typeface="Arial"/>
                <a:cs typeface="Arial"/>
              </a:rPr>
              <a:t>kênh</a:t>
            </a:r>
            <a:r>
              <a:rPr lang="en-US" sz="2200" dirty="0">
                <a:latin typeface="Arial"/>
                <a:cs typeface="Arial"/>
              </a:rPr>
              <a:t> </a:t>
            </a:r>
            <a:r>
              <a:rPr lang="en-US" sz="2200" dirty="0" err="1">
                <a:latin typeface="Arial"/>
                <a:cs typeface="Arial"/>
              </a:rPr>
              <a:t>băng</a:t>
            </a:r>
            <a:r>
              <a:rPr lang="en-US" sz="2200" dirty="0">
                <a:latin typeface="Arial"/>
                <a:cs typeface="Arial"/>
              </a:rPr>
              <a:t> </a:t>
            </a:r>
            <a:r>
              <a:rPr lang="en-US" sz="2200" dirty="0" err="1">
                <a:latin typeface="Arial"/>
                <a:cs typeface="Arial"/>
              </a:rPr>
              <a:t>thông</a:t>
            </a:r>
            <a:r>
              <a:rPr lang="en-US" sz="2200" dirty="0">
                <a:latin typeface="Arial"/>
                <a:cs typeface="Arial"/>
              </a:rPr>
              <a:t> 500 Hz, 1 </a:t>
            </a:r>
            <a:r>
              <a:rPr lang="en-US" sz="2200" dirty="0" err="1">
                <a:latin typeface="Arial"/>
                <a:cs typeface="Arial"/>
              </a:rPr>
              <a:t>kênh</a:t>
            </a:r>
            <a:r>
              <a:rPr lang="en-US" sz="2200" dirty="0">
                <a:latin typeface="Arial"/>
                <a:cs typeface="Arial"/>
              </a:rPr>
              <a:t> </a:t>
            </a:r>
            <a:r>
              <a:rPr lang="en-US" sz="2200" dirty="0" err="1">
                <a:latin typeface="Arial"/>
                <a:cs typeface="Arial"/>
              </a:rPr>
              <a:t>có</a:t>
            </a:r>
            <a:r>
              <a:rPr lang="en-US" sz="2200" dirty="0">
                <a:latin typeface="Arial"/>
                <a:cs typeface="Arial"/>
              </a:rPr>
              <a:t> </a:t>
            </a:r>
            <a:r>
              <a:rPr lang="en-US" sz="2200" dirty="0" err="1">
                <a:latin typeface="Arial"/>
                <a:cs typeface="Arial"/>
              </a:rPr>
              <a:t>băng</a:t>
            </a:r>
            <a:r>
              <a:rPr lang="en-US" sz="2200" dirty="0">
                <a:latin typeface="Arial"/>
                <a:cs typeface="Arial"/>
              </a:rPr>
              <a:t> </a:t>
            </a:r>
            <a:r>
              <a:rPr lang="en-US" sz="2200" dirty="0" err="1">
                <a:latin typeface="Arial"/>
                <a:cs typeface="Arial"/>
              </a:rPr>
              <a:t>thông</a:t>
            </a:r>
            <a:r>
              <a:rPr lang="en-US" sz="2200" dirty="0">
                <a:latin typeface="Arial"/>
                <a:cs typeface="Arial"/>
              </a:rPr>
              <a:t> 1.4 kHz). </a:t>
            </a:r>
            <a:r>
              <a:rPr lang="en-US" sz="2200" dirty="0" err="1">
                <a:latin typeface="Arial"/>
                <a:cs typeface="Arial"/>
              </a:rPr>
              <a:t>Các</a:t>
            </a:r>
            <a:r>
              <a:rPr lang="en-US" sz="2200" dirty="0">
                <a:latin typeface="Arial"/>
                <a:cs typeface="Arial"/>
              </a:rPr>
              <a:t> </a:t>
            </a:r>
            <a:r>
              <a:rPr lang="en-US" sz="2200" dirty="0" err="1">
                <a:latin typeface="Arial"/>
                <a:cs typeface="Arial"/>
              </a:rPr>
              <a:t>mẫu</a:t>
            </a:r>
            <a:r>
              <a:rPr lang="en-US" sz="2200" dirty="0">
                <a:latin typeface="Arial"/>
                <a:cs typeface="Arial"/>
              </a:rPr>
              <a:t> </a:t>
            </a:r>
            <a:r>
              <a:rPr lang="en-US" sz="2200" dirty="0" err="1">
                <a:latin typeface="Arial"/>
                <a:cs typeface="Arial"/>
              </a:rPr>
              <a:t>tín</a:t>
            </a:r>
            <a:r>
              <a:rPr lang="en-US" sz="2200" dirty="0">
                <a:latin typeface="Arial"/>
                <a:cs typeface="Arial"/>
              </a:rPr>
              <a:t> </a:t>
            </a:r>
            <a:r>
              <a:rPr lang="en-US" sz="2200" dirty="0" err="1">
                <a:latin typeface="Arial"/>
                <a:cs typeface="Arial"/>
              </a:rPr>
              <a:t>hiệu</a:t>
            </a:r>
            <a:r>
              <a:rPr lang="en-US" sz="2200" dirty="0">
                <a:latin typeface="Arial"/>
                <a:cs typeface="Arial"/>
              </a:rPr>
              <a:t> </a:t>
            </a:r>
            <a:r>
              <a:rPr lang="en-US" sz="2200" dirty="0" err="1">
                <a:latin typeface="Arial"/>
                <a:cs typeface="Arial"/>
              </a:rPr>
              <a:t>tương</a:t>
            </a:r>
            <a:r>
              <a:rPr lang="en-US" sz="2200" dirty="0">
                <a:latin typeface="Arial"/>
                <a:cs typeface="Arial"/>
              </a:rPr>
              <a:t> </a:t>
            </a:r>
            <a:r>
              <a:rPr lang="en-US" sz="2200" dirty="0" err="1">
                <a:latin typeface="Arial"/>
                <a:cs typeface="Arial"/>
              </a:rPr>
              <a:t>tự</a:t>
            </a:r>
            <a:r>
              <a:rPr lang="en-US" sz="2200" dirty="0">
                <a:latin typeface="Arial"/>
                <a:cs typeface="Arial"/>
              </a:rPr>
              <a:t> </a:t>
            </a:r>
            <a:r>
              <a:rPr lang="en-US" sz="2200" dirty="0" err="1">
                <a:latin typeface="Arial"/>
                <a:cs typeface="Arial"/>
              </a:rPr>
              <a:t>sẽ</a:t>
            </a:r>
            <a:r>
              <a:rPr lang="en-US" sz="2200" dirty="0">
                <a:latin typeface="Arial"/>
                <a:cs typeface="Arial"/>
              </a:rPr>
              <a:t> </a:t>
            </a:r>
            <a:r>
              <a:rPr lang="en-US" sz="2200" dirty="0" err="1">
                <a:latin typeface="Arial"/>
                <a:cs typeface="Arial"/>
              </a:rPr>
              <a:t>được</a:t>
            </a:r>
            <a:r>
              <a:rPr lang="en-US" sz="2200" dirty="0">
                <a:latin typeface="Arial"/>
                <a:cs typeface="Arial"/>
              </a:rPr>
              <a:t> </a:t>
            </a:r>
            <a:r>
              <a:rPr lang="en-US" sz="2200" dirty="0" err="1">
                <a:latin typeface="Arial"/>
                <a:cs typeface="Arial"/>
              </a:rPr>
              <a:t>mã</a:t>
            </a:r>
            <a:r>
              <a:rPr lang="en-US" sz="2200" dirty="0">
                <a:latin typeface="Arial"/>
                <a:cs typeface="Arial"/>
              </a:rPr>
              <a:t> </a:t>
            </a:r>
            <a:r>
              <a:rPr lang="en-US" sz="2200" dirty="0" err="1">
                <a:latin typeface="Arial"/>
                <a:cs typeface="Arial"/>
              </a:rPr>
              <a:t>hoá</a:t>
            </a:r>
            <a:r>
              <a:rPr lang="en-US" sz="2200" dirty="0">
                <a:latin typeface="Arial"/>
                <a:cs typeface="Arial"/>
              </a:rPr>
              <a:t> </a:t>
            </a:r>
            <a:r>
              <a:rPr lang="en-US" sz="2200" dirty="0" err="1">
                <a:latin typeface="Arial"/>
                <a:cs typeface="Arial"/>
              </a:rPr>
              <a:t>thành</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từ</a:t>
            </a:r>
            <a:r>
              <a:rPr lang="en-US" sz="2200" dirty="0">
                <a:latin typeface="Arial"/>
                <a:cs typeface="Arial"/>
              </a:rPr>
              <a:t> </a:t>
            </a:r>
            <a:r>
              <a:rPr lang="en-US" sz="2200" dirty="0" err="1">
                <a:latin typeface="Arial"/>
                <a:cs typeface="Arial"/>
              </a:rPr>
              <a:t>mã</a:t>
            </a:r>
            <a:r>
              <a:rPr lang="en-US" sz="2200" dirty="0">
                <a:latin typeface="Arial"/>
                <a:cs typeface="Arial"/>
              </a:rPr>
              <a:t> PCM 4 bit.</a:t>
            </a:r>
          </a:p>
          <a:p>
            <a:pPr>
              <a:lnSpc>
                <a:spcPct val="150000"/>
              </a:lnSpc>
              <a:spcBef>
                <a:spcPts val="600"/>
              </a:spcBef>
            </a:pPr>
            <a:r>
              <a:rPr lang="en-US" sz="2200" dirty="0">
                <a:latin typeface="Arial"/>
                <a:cs typeface="Arial"/>
              </a:rPr>
              <a:t>a) </a:t>
            </a:r>
            <a:r>
              <a:rPr lang="en-US" sz="2200" dirty="0" err="1">
                <a:latin typeface="Arial"/>
                <a:cs typeface="Arial"/>
              </a:rPr>
              <a:t>Vẽ</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 </a:t>
            </a:r>
            <a:r>
              <a:rPr lang="en-US" sz="2200" dirty="0" err="1">
                <a:latin typeface="Arial"/>
                <a:cs typeface="Arial"/>
              </a:rPr>
              <a:t>khối</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ghi</a:t>
            </a:r>
            <a:r>
              <a:rPr lang="en-US" sz="2200" dirty="0">
                <a:latin typeface="Arial"/>
                <a:cs typeface="Arial"/>
              </a:rPr>
              <a:t> </a:t>
            </a:r>
            <a:r>
              <a:rPr lang="en-US" sz="2200" dirty="0" err="1">
                <a:latin typeface="Arial"/>
                <a:cs typeface="Arial"/>
              </a:rPr>
              <a:t>đầy</a:t>
            </a:r>
            <a:r>
              <a:rPr lang="en-US" sz="2200" dirty="0">
                <a:latin typeface="Arial"/>
                <a:cs typeface="Arial"/>
              </a:rPr>
              <a:t> </a:t>
            </a:r>
            <a:r>
              <a:rPr lang="en-US" sz="2200" dirty="0" err="1">
                <a:latin typeface="Arial"/>
                <a:cs typeface="Arial"/>
              </a:rPr>
              <a:t>đủ</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giá</a:t>
            </a:r>
            <a:r>
              <a:rPr lang="en-US" sz="2200" dirty="0">
                <a:latin typeface="Arial"/>
                <a:cs typeface="Arial"/>
              </a:rPr>
              <a:t> </a:t>
            </a:r>
            <a:r>
              <a:rPr lang="en-US" sz="2200" dirty="0" err="1">
                <a:latin typeface="Arial"/>
                <a:cs typeface="Arial"/>
              </a:rPr>
              <a:t>trị</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đại</a:t>
            </a:r>
            <a:r>
              <a:rPr lang="en-US" sz="2200" dirty="0">
                <a:latin typeface="Arial"/>
                <a:cs typeface="Arial"/>
              </a:rPr>
              <a:t> </a:t>
            </a:r>
            <a:r>
              <a:rPr lang="en-US" sz="2200" dirty="0" err="1">
                <a:latin typeface="Arial"/>
                <a:cs typeface="Arial"/>
              </a:rPr>
              <a:t>lượng</a:t>
            </a:r>
            <a:r>
              <a:rPr lang="en-US" sz="2200" dirty="0">
                <a:latin typeface="Arial"/>
                <a:cs typeface="Arial"/>
              </a:rPr>
              <a:t> </a:t>
            </a:r>
            <a:r>
              <a:rPr lang="en-US" sz="2200" dirty="0" err="1">
                <a:latin typeface="Arial"/>
                <a:cs typeface="Arial"/>
              </a:rPr>
              <a:t>cần</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ở</a:t>
            </a:r>
            <a:r>
              <a:rPr lang="en-US" sz="2200" dirty="0">
                <a:latin typeface="Arial"/>
                <a:cs typeface="Arial"/>
              </a:rPr>
              <a:t> </a:t>
            </a:r>
            <a:r>
              <a:rPr lang="en-US" sz="2200" dirty="0" err="1">
                <a:latin typeface="Arial"/>
                <a:cs typeface="Arial"/>
              </a:rPr>
              <a:t>tất</a:t>
            </a:r>
            <a:r>
              <a:rPr lang="en-US" sz="2200" dirty="0">
                <a:latin typeface="Arial"/>
                <a:cs typeface="Arial"/>
              </a:rPr>
              <a:t> </a:t>
            </a:r>
            <a:r>
              <a:rPr lang="en-US" sz="2200" dirty="0" err="1">
                <a:latin typeface="Arial"/>
                <a:cs typeface="Arial"/>
              </a:rPr>
              <a:t>cả</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điểm</a:t>
            </a:r>
            <a:r>
              <a:rPr lang="en-US" sz="2200" dirty="0">
                <a:latin typeface="Arial"/>
                <a:cs typeface="Arial"/>
              </a:rPr>
              <a:t> </a:t>
            </a:r>
            <a:r>
              <a:rPr lang="en-US" sz="2200" dirty="0" err="1">
                <a:latin typeface="Arial"/>
                <a:cs typeface="Arial"/>
              </a:rPr>
              <a:t>trên</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a:t>
            </a:r>
          </a:p>
          <a:p>
            <a:pPr>
              <a:lnSpc>
                <a:spcPct val="150000"/>
              </a:lnSpc>
              <a:spcBef>
                <a:spcPts val="600"/>
              </a:spcBef>
            </a:pPr>
            <a:r>
              <a:rPr lang="en-US" sz="2200" dirty="0">
                <a:latin typeface="Arial"/>
                <a:cs typeface="Arial"/>
              </a:rPr>
              <a:t>b) </a:t>
            </a:r>
            <a:r>
              <a:rPr lang="en-US" sz="2200" dirty="0" err="1">
                <a:latin typeface="Arial"/>
                <a:cs typeface="Arial"/>
              </a:rPr>
              <a:t>Giải</a:t>
            </a:r>
            <a:r>
              <a:rPr lang="en-US" sz="2200" dirty="0">
                <a:latin typeface="Arial"/>
                <a:cs typeface="Arial"/>
              </a:rPr>
              <a:t> </a:t>
            </a:r>
            <a:r>
              <a:rPr lang="en-US" sz="2200" dirty="0" err="1">
                <a:latin typeface="Arial"/>
                <a:cs typeface="Arial"/>
              </a:rPr>
              <a:t>thích</a:t>
            </a:r>
            <a:r>
              <a:rPr lang="en-US" sz="2200" dirty="0">
                <a:latin typeface="Arial"/>
                <a:cs typeface="Arial"/>
              </a:rPr>
              <a:t> </a:t>
            </a: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a:t>
            </a:r>
          </a:p>
        </p:txBody>
      </p:sp>
    </p:spTree>
    <p:extLst>
      <p:ext uri="{BB962C8B-B14F-4D97-AF65-F5344CB8AC3E}">
        <p14:creationId xmlns:p14="http://schemas.microsoft.com/office/powerpoint/2010/main" val="119532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A99E-BF8D-274A-834D-7B2F11239DEB}"/>
              </a:ext>
            </a:extLst>
          </p:cNvPr>
          <p:cNvSpPr>
            <a:spLocks noGrp="1"/>
          </p:cNvSpPr>
          <p:nvPr>
            <p:ph type="title"/>
          </p:nvPr>
        </p:nvSpPr>
        <p:spPr/>
        <p:txBody>
          <a:bodyPr/>
          <a:lstStyle/>
          <a:p>
            <a:r>
              <a:rPr lang="en-VN" dirty="0"/>
              <a:t>Sửa bài tập FDM</a:t>
            </a:r>
          </a:p>
        </p:txBody>
      </p:sp>
      <p:sp>
        <p:nvSpPr>
          <p:cNvPr id="3" name="Footer Placeholder 2">
            <a:extLst>
              <a:ext uri="{FF2B5EF4-FFF2-40B4-BE49-F238E27FC236}">
                <a16:creationId xmlns:a16="http://schemas.microsoft.com/office/drawing/2014/main" id="{BC537D46-6C48-224F-BBD7-0FD16107CB52}"/>
              </a:ext>
            </a:extLst>
          </p:cNvPr>
          <p:cNvSpPr>
            <a:spLocks noGrp="1"/>
          </p:cNvSpPr>
          <p:nvPr>
            <p:ph type="ftr" sz="quarter" idx="11"/>
          </p:nvPr>
        </p:nvSpPr>
        <p:spPr/>
        <p:txBody>
          <a:bodyPr/>
          <a:lstStyle/>
          <a:p>
            <a:r>
              <a:rPr lang="vi-VN"/>
              <a:t>Chương </a:t>
            </a:r>
            <a:r>
              <a:rPr lang="en-US"/>
              <a:t>4</a:t>
            </a:r>
            <a:r>
              <a:rPr lang="vi-VN"/>
              <a:t> – Kỹ thuật </a:t>
            </a:r>
            <a:r>
              <a:rPr lang="en-US"/>
              <a:t>mã hóa kênh</a:t>
            </a:r>
            <a:endParaRPr lang="en-US" dirty="0"/>
          </a:p>
        </p:txBody>
      </p:sp>
      <p:sp>
        <p:nvSpPr>
          <p:cNvPr id="4" name="Slide Number Placeholder 3">
            <a:extLst>
              <a:ext uri="{FF2B5EF4-FFF2-40B4-BE49-F238E27FC236}">
                <a16:creationId xmlns:a16="http://schemas.microsoft.com/office/drawing/2014/main" id="{C2470B83-C9A9-714D-9770-AA33BEF0FDC7}"/>
              </a:ext>
            </a:extLst>
          </p:cNvPr>
          <p:cNvSpPr>
            <a:spLocks noGrp="1"/>
          </p:cNvSpPr>
          <p:nvPr>
            <p:ph type="sldNum" sz="quarter" idx="12"/>
          </p:nvPr>
        </p:nvSpPr>
        <p:spPr/>
        <p:txBody>
          <a:bodyPr/>
          <a:lstStyle/>
          <a:p>
            <a:fld id="{CDD95983-6AA3-4F6B-98EA-7953A4D4C3D1}" type="slidenum">
              <a:rPr lang="en-US" smtClean="0"/>
              <a:pPr/>
              <a:t>4</a:t>
            </a:fld>
            <a:endParaRPr lang="en-US" dirty="0"/>
          </a:p>
        </p:txBody>
      </p:sp>
      <p:sp>
        <p:nvSpPr>
          <p:cNvPr id="8" name="Rectangle 7">
            <a:extLst>
              <a:ext uri="{FF2B5EF4-FFF2-40B4-BE49-F238E27FC236}">
                <a16:creationId xmlns:a16="http://schemas.microsoft.com/office/drawing/2014/main" id="{EAF6EF37-221D-434B-B838-F441C7961832}"/>
              </a:ext>
            </a:extLst>
          </p:cNvPr>
          <p:cNvSpPr/>
          <p:nvPr/>
        </p:nvSpPr>
        <p:spPr>
          <a:xfrm>
            <a:off x="228600" y="1417526"/>
            <a:ext cx="8686800" cy="4830874"/>
          </a:xfrm>
          <a:prstGeom prst="rect">
            <a:avLst/>
          </a:prstGeom>
        </p:spPr>
        <p:txBody>
          <a:bodyPr wrap="square">
            <a:spAutoFit/>
          </a:bodyPr>
          <a:lstStyle/>
          <a:p>
            <a:pPr>
              <a:lnSpc>
                <a:spcPct val="150000"/>
              </a:lnSpc>
              <a:spcBef>
                <a:spcPts val="600"/>
              </a:spcBef>
            </a:pPr>
            <a:r>
              <a:rPr lang="en-US" sz="2200" dirty="0" err="1">
                <a:latin typeface="Arial"/>
                <a:cs typeface="Arial"/>
              </a:rPr>
              <a:t>Thiết</a:t>
            </a:r>
            <a:r>
              <a:rPr lang="en-US" sz="2200" dirty="0">
                <a:latin typeface="Arial"/>
                <a:cs typeface="Arial"/>
              </a:rPr>
              <a:t> </a:t>
            </a:r>
            <a:r>
              <a:rPr lang="en-US" sz="2200" dirty="0" err="1">
                <a:latin typeface="Arial"/>
                <a:cs typeface="Arial"/>
              </a:rPr>
              <a:t>kế</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FDM </a:t>
            </a:r>
            <a:r>
              <a:rPr lang="en-US" sz="2200" dirty="0" err="1">
                <a:latin typeface="Arial"/>
                <a:cs typeface="Arial"/>
              </a:rPr>
              <a:t>gồm</a:t>
            </a:r>
            <a:r>
              <a:rPr lang="en-US" sz="2200" b="1" dirty="0">
                <a:latin typeface="Arial"/>
                <a:cs typeface="Arial"/>
              </a:rPr>
              <a:t> 7 </a:t>
            </a:r>
            <a:r>
              <a:rPr lang="en-US" sz="2200" dirty="0" err="1">
                <a:latin typeface="Arial"/>
                <a:cs typeface="Arial"/>
              </a:rPr>
              <a:t>kênh</a:t>
            </a:r>
            <a:r>
              <a:rPr lang="en-US" sz="2200" dirty="0">
                <a:latin typeface="Arial"/>
                <a:cs typeface="Arial"/>
              </a:rPr>
              <a:t> </a:t>
            </a:r>
            <a:r>
              <a:rPr lang="en-US" sz="2200" dirty="0" err="1">
                <a:latin typeface="Arial"/>
                <a:cs typeface="Arial"/>
              </a:rPr>
              <a:t>thoại</a:t>
            </a:r>
            <a:r>
              <a:rPr lang="en-US" sz="2200" dirty="0">
                <a:latin typeface="Arial"/>
                <a:cs typeface="Arial"/>
              </a:rPr>
              <a:t>, </a:t>
            </a:r>
            <a:r>
              <a:rPr lang="en-US" sz="2200" dirty="0" err="1">
                <a:latin typeface="Arial"/>
                <a:cs typeface="Arial"/>
              </a:rPr>
              <a:t>mỗi</a:t>
            </a:r>
            <a:r>
              <a:rPr lang="en-US" sz="2200" dirty="0">
                <a:latin typeface="Arial"/>
                <a:cs typeface="Arial"/>
              </a:rPr>
              <a:t> </a:t>
            </a:r>
            <a:r>
              <a:rPr lang="en-US" sz="2200" dirty="0" err="1">
                <a:latin typeface="Arial"/>
                <a:cs typeface="Arial"/>
              </a:rPr>
              <a:t>kênh</a:t>
            </a:r>
            <a:r>
              <a:rPr lang="en-US" sz="2200" dirty="0">
                <a:latin typeface="Arial"/>
                <a:cs typeface="Arial"/>
              </a:rPr>
              <a:t> </a:t>
            </a:r>
            <a:r>
              <a:rPr lang="en-US" sz="2200" dirty="0" err="1">
                <a:latin typeface="Arial"/>
                <a:cs typeface="Arial"/>
              </a:rPr>
              <a:t>nằm</a:t>
            </a:r>
            <a:r>
              <a:rPr lang="en-US" sz="2200" dirty="0">
                <a:latin typeface="Arial"/>
                <a:cs typeface="Arial"/>
              </a:rPr>
              <a:t> </a:t>
            </a:r>
            <a:r>
              <a:rPr lang="en-US" sz="2200" dirty="0" err="1">
                <a:latin typeface="Arial"/>
                <a:cs typeface="Arial"/>
              </a:rPr>
              <a:t>trong</a:t>
            </a:r>
            <a:r>
              <a:rPr lang="en-US" sz="2200" dirty="0">
                <a:latin typeface="Arial"/>
                <a:cs typeface="Arial"/>
              </a:rPr>
              <a:t> </a:t>
            </a:r>
            <a:r>
              <a:rPr lang="en-US" sz="2200" dirty="0" err="1">
                <a:latin typeface="Arial"/>
                <a:cs typeface="Arial"/>
              </a:rPr>
              <a:t>dải</a:t>
            </a:r>
            <a:r>
              <a:rPr lang="en-US" sz="2200" dirty="0">
                <a:latin typeface="Arial"/>
                <a:cs typeface="Arial"/>
              </a:rPr>
              <a:t> </a:t>
            </a:r>
            <a:r>
              <a:rPr lang="en-US" sz="2200" dirty="0" err="1">
                <a:latin typeface="Arial"/>
                <a:cs typeface="Arial"/>
              </a:rPr>
              <a:t>tần</a:t>
            </a:r>
            <a:r>
              <a:rPr lang="en-US" sz="2200" dirty="0">
                <a:latin typeface="Arial"/>
                <a:cs typeface="Arial"/>
              </a:rPr>
              <a:t> </a:t>
            </a:r>
            <a:r>
              <a:rPr lang="en-US" sz="2200" dirty="0" err="1">
                <a:latin typeface="Arial"/>
                <a:cs typeface="Arial"/>
              </a:rPr>
              <a:t>số</a:t>
            </a:r>
            <a:r>
              <a:rPr lang="en-US" sz="2200" dirty="0">
                <a:latin typeface="Arial"/>
                <a:cs typeface="Arial"/>
              </a:rPr>
              <a:t> </a:t>
            </a:r>
            <a:r>
              <a:rPr lang="en-US" sz="2200" dirty="0" err="1">
                <a:latin typeface="Arial"/>
                <a:cs typeface="Arial"/>
              </a:rPr>
              <a:t>từ</a:t>
            </a:r>
            <a:r>
              <a:rPr lang="en-US" sz="2200" dirty="0">
                <a:latin typeface="Arial"/>
                <a:cs typeface="Arial"/>
              </a:rPr>
              <a:t> </a:t>
            </a:r>
            <a:r>
              <a:rPr lang="en-US" sz="2200" b="1" dirty="0">
                <a:latin typeface="Arial"/>
                <a:cs typeface="Arial"/>
              </a:rPr>
              <a:t>300Hz</a:t>
            </a:r>
            <a:r>
              <a:rPr lang="en-US" sz="2200" dirty="0">
                <a:latin typeface="Arial"/>
                <a:cs typeface="Arial"/>
              </a:rPr>
              <a:t> </a:t>
            </a:r>
            <a:r>
              <a:rPr lang="en-US" sz="2200" dirty="0" err="1">
                <a:latin typeface="Arial"/>
                <a:cs typeface="Arial"/>
              </a:rPr>
              <a:t>đến</a:t>
            </a:r>
            <a:r>
              <a:rPr lang="en-US" sz="2200" dirty="0">
                <a:latin typeface="Arial"/>
                <a:cs typeface="Arial"/>
              </a:rPr>
              <a:t> </a:t>
            </a:r>
            <a:r>
              <a:rPr lang="en-US" sz="2200" b="1" dirty="0">
                <a:latin typeface="Arial"/>
                <a:cs typeface="Arial"/>
              </a:rPr>
              <a:t>3400Hz</a:t>
            </a:r>
            <a:r>
              <a:rPr lang="en-US" sz="2200" dirty="0">
                <a:latin typeface="Arial"/>
                <a:cs typeface="Arial"/>
              </a:rPr>
              <a:t>. </a:t>
            </a:r>
            <a:r>
              <a:rPr lang="en-US" sz="2200" dirty="0" err="1">
                <a:latin typeface="Arial"/>
                <a:cs typeface="Arial"/>
              </a:rPr>
              <a:t>Tín</a:t>
            </a:r>
            <a:r>
              <a:rPr lang="en-US" sz="2200" dirty="0">
                <a:latin typeface="Arial"/>
                <a:cs typeface="Arial"/>
              </a:rPr>
              <a:t> </a:t>
            </a:r>
            <a:r>
              <a:rPr lang="en-US" sz="2200" dirty="0" err="1">
                <a:latin typeface="Arial"/>
                <a:cs typeface="Arial"/>
              </a:rPr>
              <a:t>hiệu</a:t>
            </a:r>
            <a:r>
              <a:rPr lang="en-US" sz="2200" dirty="0">
                <a:latin typeface="Arial"/>
                <a:cs typeface="Arial"/>
              </a:rPr>
              <a:t> FDM </a:t>
            </a:r>
            <a:r>
              <a:rPr lang="en-US" sz="2200" dirty="0" err="1">
                <a:latin typeface="Arial"/>
                <a:cs typeface="Arial"/>
              </a:rPr>
              <a:t>được</a:t>
            </a:r>
            <a:r>
              <a:rPr lang="en-US" sz="2200" dirty="0">
                <a:latin typeface="Arial"/>
                <a:cs typeface="Arial"/>
              </a:rPr>
              <a:t> </a:t>
            </a:r>
            <a:r>
              <a:rPr lang="en-US" sz="2200" dirty="0" err="1">
                <a:latin typeface="Arial"/>
                <a:cs typeface="Arial"/>
              </a:rPr>
              <a:t>tạo</a:t>
            </a:r>
            <a:r>
              <a:rPr lang="en-US" sz="2200" dirty="0">
                <a:latin typeface="Arial"/>
                <a:cs typeface="Arial"/>
              </a:rPr>
              <a:t> </a:t>
            </a:r>
            <a:r>
              <a:rPr lang="en-US" sz="2200" dirty="0" err="1">
                <a:latin typeface="Arial"/>
                <a:cs typeface="Arial"/>
              </a:rPr>
              <a:t>thành</a:t>
            </a:r>
            <a:r>
              <a:rPr lang="en-US" sz="2200" dirty="0">
                <a:latin typeface="Arial"/>
                <a:cs typeface="Arial"/>
              </a:rPr>
              <a:t> </a:t>
            </a:r>
            <a:r>
              <a:rPr lang="en-US" sz="2200" dirty="0" err="1">
                <a:latin typeface="Arial"/>
                <a:cs typeface="Arial"/>
              </a:rPr>
              <a:t>từ</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tín</a:t>
            </a:r>
            <a:r>
              <a:rPr lang="en-US" sz="2200" dirty="0">
                <a:latin typeface="Arial"/>
                <a:cs typeface="Arial"/>
              </a:rPr>
              <a:t> </a:t>
            </a:r>
            <a:r>
              <a:rPr lang="en-US" sz="2200" dirty="0" err="1">
                <a:latin typeface="Arial"/>
                <a:cs typeface="Arial"/>
              </a:rPr>
              <a:t>hiệu</a:t>
            </a:r>
            <a:r>
              <a:rPr lang="en-US" sz="2200" dirty="0">
                <a:latin typeface="Arial"/>
                <a:cs typeface="Arial"/>
              </a:rPr>
              <a:t> </a:t>
            </a:r>
            <a:r>
              <a:rPr lang="en-US" sz="2200" dirty="0" err="1">
                <a:latin typeface="Arial"/>
                <a:cs typeface="Arial"/>
              </a:rPr>
              <a:t>điều</a:t>
            </a:r>
            <a:r>
              <a:rPr lang="en-US" sz="2200" dirty="0">
                <a:latin typeface="Arial"/>
                <a:cs typeface="Arial"/>
              </a:rPr>
              <a:t> </a:t>
            </a:r>
            <a:r>
              <a:rPr lang="en-US" sz="2200" dirty="0" err="1">
                <a:latin typeface="Arial"/>
                <a:cs typeface="Arial"/>
              </a:rPr>
              <a:t>chế</a:t>
            </a:r>
            <a:r>
              <a:rPr lang="en-US" sz="2200" dirty="0">
                <a:latin typeface="Arial"/>
                <a:cs typeface="Arial"/>
              </a:rPr>
              <a:t> SSB </a:t>
            </a:r>
            <a:r>
              <a:rPr lang="en-US" sz="2200" b="1" dirty="0" err="1">
                <a:latin typeface="Arial"/>
                <a:cs typeface="Arial"/>
              </a:rPr>
              <a:t>biên</a:t>
            </a:r>
            <a:r>
              <a:rPr lang="en-US" sz="2200" b="1" dirty="0">
                <a:latin typeface="Arial"/>
                <a:cs typeface="Arial"/>
              </a:rPr>
              <a:t> </a:t>
            </a:r>
            <a:r>
              <a:rPr lang="en-US" sz="2200" b="1" dirty="0" err="1">
                <a:latin typeface="Arial"/>
                <a:cs typeface="Arial"/>
              </a:rPr>
              <a:t>trên</a:t>
            </a:r>
            <a:r>
              <a:rPr lang="en-US" sz="2200" dirty="0">
                <a:latin typeface="Arial"/>
                <a:cs typeface="Arial"/>
              </a:rPr>
              <a:t> </a:t>
            </a:r>
            <a:r>
              <a:rPr lang="en-US" sz="2200" dirty="0" err="1">
                <a:latin typeface="Arial"/>
                <a:cs typeface="Arial"/>
              </a:rPr>
              <a:t>và</a:t>
            </a:r>
            <a:r>
              <a:rPr lang="en-US" sz="2200" dirty="0">
                <a:latin typeface="Arial"/>
                <a:cs typeface="Arial"/>
              </a:rPr>
              <a:t> </a:t>
            </a:r>
            <a:r>
              <a:rPr lang="en-US" sz="2200" dirty="0" err="1">
                <a:latin typeface="Arial"/>
                <a:cs typeface="Arial"/>
              </a:rPr>
              <a:t>nằm</a:t>
            </a:r>
            <a:r>
              <a:rPr lang="en-US" sz="2200" dirty="0">
                <a:latin typeface="Arial"/>
                <a:cs typeface="Arial"/>
              </a:rPr>
              <a:t> </a:t>
            </a:r>
            <a:r>
              <a:rPr lang="en-US" sz="2200" dirty="0" err="1">
                <a:latin typeface="Arial"/>
                <a:cs typeface="Arial"/>
              </a:rPr>
              <a:t>trong</a:t>
            </a:r>
            <a:r>
              <a:rPr lang="en-US" sz="2200" dirty="0">
                <a:latin typeface="Arial"/>
                <a:cs typeface="Arial"/>
              </a:rPr>
              <a:t> </a:t>
            </a:r>
            <a:r>
              <a:rPr lang="en-US" sz="2200" dirty="0" err="1">
                <a:latin typeface="Arial"/>
                <a:cs typeface="Arial"/>
              </a:rPr>
              <a:t>dải</a:t>
            </a:r>
            <a:r>
              <a:rPr lang="en-US" sz="2200" dirty="0">
                <a:latin typeface="Arial"/>
                <a:cs typeface="Arial"/>
              </a:rPr>
              <a:t> </a:t>
            </a:r>
            <a:r>
              <a:rPr lang="en-US" sz="2200" dirty="0" err="1">
                <a:latin typeface="Arial"/>
                <a:cs typeface="Arial"/>
              </a:rPr>
              <a:t>tần</a:t>
            </a:r>
            <a:r>
              <a:rPr lang="en-US" sz="2200" dirty="0">
                <a:latin typeface="Arial"/>
                <a:cs typeface="Arial"/>
              </a:rPr>
              <a:t> </a:t>
            </a:r>
            <a:r>
              <a:rPr lang="en-US" sz="2200" dirty="0" err="1">
                <a:latin typeface="Arial"/>
                <a:cs typeface="Arial"/>
              </a:rPr>
              <a:t>từ</a:t>
            </a:r>
            <a:r>
              <a:rPr lang="en-US" sz="2200" dirty="0">
                <a:latin typeface="Arial"/>
                <a:cs typeface="Arial"/>
              </a:rPr>
              <a:t> </a:t>
            </a:r>
            <a:r>
              <a:rPr lang="en-US" sz="2200" b="1" dirty="0">
                <a:latin typeface="Arial"/>
                <a:cs typeface="Arial"/>
              </a:rPr>
              <a:t>30kHz</a:t>
            </a:r>
            <a:r>
              <a:rPr lang="en-US" sz="2200" dirty="0">
                <a:latin typeface="Arial"/>
                <a:cs typeface="Arial"/>
              </a:rPr>
              <a:t> </a:t>
            </a:r>
            <a:r>
              <a:rPr lang="en-US" sz="2200" dirty="0" err="1">
                <a:latin typeface="Arial"/>
                <a:cs typeface="Arial"/>
              </a:rPr>
              <a:t>đến</a:t>
            </a:r>
            <a:r>
              <a:rPr lang="en-US" sz="2200" dirty="0">
                <a:latin typeface="Arial"/>
                <a:cs typeface="Arial"/>
              </a:rPr>
              <a:t> </a:t>
            </a:r>
            <a:r>
              <a:rPr lang="en-US" sz="2200" b="1" dirty="0">
                <a:latin typeface="Arial"/>
                <a:cs typeface="Arial"/>
              </a:rPr>
              <a:t>70kHz</a:t>
            </a:r>
            <a:r>
              <a:rPr lang="en-US" sz="2200" dirty="0">
                <a:latin typeface="Arial"/>
                <a:cs typeface="Arial"/>
              </a:rPr>
              <a:t>.</a:t>
            </a:r>
          </a:p>
          <a:p>
            <a:pPr>
              <a:lnSpc>
                <a:spcPct val="150000"/>
              </a:lnSpc>
              <a:spcBef>
                <a:spcPts val="600"/>
              </a:spcBef>
            </a:pPr>
            <a:r>
              <a:rPr lang="en-US" sz="2200" dirty="0">
                <a:latin typeface="Arial"/>
                <a:cs typeface="Arial"/>
              </a:rPr>
              <a:t>a) </a:t>
            </a:r>
            <a:r>
              <a:rPr lang="en-US" sz="2200" dirty="0" err="1">
                <a:latin typeface="Arial"/>
                <a:cs typeface="Arial"/>
              </a:rPr>
              <a:t>Vẽ</a:t>
            </a:r>
            <a:r>
              <a:rPr lang="en-US" sz="2200" dirty="0">
                <a:latin typeface="Arial"/>
                <a:cs typeface="Arial"/>
              </a:rPr>
              <a:t> </a:t>
            </a:r>
            <a:r>
              <a:rPr lang="en-US" sz="2200" dirty="0" err="1">
                <a:latin typeface="Arial"/>
                <a:cs typeface="Arial"/>
              </a:rPr>
              <a:t>phổ</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tín</a:t>
            </a:r>
            <a:r>
              <a:rPr lang="en-US" sz="2200" dirty="0">
                <a:latin typeface="Arial"/>
                <a:cs typeface="Arial"/>
              </a:rPr>
              <a:t> </a:t>
            </a:r>
            <a:r>
              <a:rPr lang="en-US" sz="2200" dirty="0" err="1">
                <a:latin typeface="Arial"/>
                <a:cs typeface="Arial"/>
              </a:rPr>
              <a:t>hiệu</a:t>
            </a:r>
            <a:r>
              <a:rPr lang="en-US" sz="2200" dirty="0">
                <a:latin typeface="Arial"/>
                <a:cs typeface="Arial"/>
              </a:rPr>
              <a:t> FDM, </a:t>
            </a:r>
            <a:r>
              <a:rPr lang="en-US" sz="2200" dirty="0" err="1">
                <a:latin typeface="Arial"/>
                <a:cs typeface="Arial"/>
              </a:rPr>
              <a:t>trong</a:t>
            </a:r>
            <a:r>
              <a:rPr lang="en-US" sz="2200" dirty="0">
                <a:latin typeface="Arial"/>
                <a:cs typeface="Arial"/>
              </a:rPr>
              <a:t> </a:t>
            </a:r>
            <a:r>
              <a:rPr lang="en-US" sz="2200" dirty="0" err="1">
                <a:latin typeface="Arial"/>
                <a:cs typeface="Arial"/>
              </a:rPr>
              <a:t>đó</a:t>
            </a:r>
            <a:r>
              <a:rPr lang="en-US" sz="2200" dirty="0">
                <a:latin typeface="Arial"/>
                <a:cs typeface="Arial"/>
              </a:rPr>
              <a:t> </a:t>
            </a:r>
            <a:r>
              <a:rPr lang="en-US" sz="2200" dirty="0" err="1">
                <a:latin typeface="Arial"/>
                <a:cs typeface="Arial"/>
              </a:rPr>
              <a:t>ghi</a:t>
            </a:r>
            <a:r>
              <a:rPr lang="en-US" sz="2200" dirty="0">
                <a:latin typeface="Arial"/>
                <a:cs typeface="Arial"/>
              </a:rPr>
              <a:t> </a:t>
            </a:r>
            <a:r>
              <a:rPr lang="en-US" sz="2200" dirty="0" err="1">
                <a:latin typeface="Arial"/>
                <a:cs typeface="Arial"/>
              </a:rPr>
              <a:t>rõ</a:t>
            </a:r>
            <a:r>
              <a:rPr lang="en-US" sz="2200" dirty="0">
                <a:latin typeface="Arial"/>
                <a:cs typeface="Arial"/>
              </a:rPr>
              <a:t> </a:t>
            </a:r>
            <a:r>
              <a:rPr lang="en-US" sz="2200" dirty="0" err="1">
                <a:latin typeface="Arial"/>
                <a:cs typeface="Arial"/>
              </a:rPr>
              <a:t>vị</a:t>
            </a:r>
            <a:r>
              <a:rPr lang="en-US" sz="2200" dirty="0">
                <a:latin typeface="Arial"/>
                <a:cs typeface="Arial"/>
              </a:rPr>
              <a:t> </a:t>
            </a:r>
            <a:r>
              <a:rPr lang="en-US" sz="2200" dirty="0" err="1">
                <a:latin typeface="Arial"/>
                <a:cs typeface="Arial"/>
              </a:rPr>
              <a:t>trí</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phổ</a:t>
            </a:r>
            <a:r>
              <a:rPr lang="en-US" sz="2200" dirty="0">
                <a:latin typeface="Arial"/>
                <a:cs typeface="Arial"/>
              </a:rPr>
              <a:t> </a:t>
            </a:r>
            <a:r>
              <a:rPr lang="en-US" sz="2200" dirty="0" err="1">
                <a:latin typeface="Arial"/>
                <a:cs typeface="Arial"/>
              </a:rPr>
              <a:t>thành</a:t>
            </a:r>
            <a:r>
              <a:rPr lang="en-US" sz="2200" dirty="0">
                <a:latin typeface="Arial"/>
                <a:cs typeface="Arial"/>
              </a:rPr>
              <a:t> </a:t>
            </a:r>
            <a:r>
              <a:rPr lang="en-US" sz="2200" dirty="0" err="1">
                <a:latin typeface="Arial"/>
                <a:cs typeface="Arial"/>
              </a:rPr>
              <a:t>phần</a:t>
            </a:r>
            <a:r>
              <a:rPr lang="en-US" sz="2200" dirty="0">
                <a:latin typeface="Arial"/>
                <a:cs typeface="Arial"/>
              </a:rPr>
              <a:t> </a:t>
            </a:r>
            <a:r>
              <a:rPr lang="en-US" sz="2200" dirty="0" err="1">
                <a:latin typeface="Arial"/>
                <a:cs typeface="Arial"/>
              </a:rPr>
              <a:t>và</a:t>
            </a:r>
            <a:r>
              <a:rPr lang="en-US" sz="2200" dirty="0">
                <a:latin typeface="Arial"/>
                <a:cs typeface="Arial"/>
              </a:rPr>
              <a:t> </a:t>
            </a:r>
            <a:r>
              <a:rPr lang="en-US" sz="2200" dirty="0" err="1">
                <a:latin typeface="Arial"/>
                <a:cs typeface="Arial"/>
              </a:rPr>
              <a:t>băng</a:t>
            </a:r>
            <a:r>
              <a:rPr lang="en-US" sz="2200" dirty="0">
                <a:latin typeface="Arial"/>
                <a:cs typeface="Arial"/>
              </a:rPr>
              <a:t> </a:t>
            </a:r>
            <a:r>
              <a:rPr lang="en-US" sz="2200" dirty="0" err="1">
                <a:latin typeface="Arial"/>
                <a:cs typeface="Arial"/>
              </a:rPr>
              <a:t>thông</a:t>
            </a:r>
            <a:r>
              <a:rPr lang="en-US" sz="2200" dirty="0">
                <a:latin typeface="Arial"/>
                <a:cs typeface="Arial"/>
              </a:rPr>
              <a:t> </a:t>
            </a:r>
            <a:r>
              <a:rPr lang="en-US" sz="2200" dirty="0" err="1">
                <a:latin typeface="Arial"/>
                <a:cs typeface="Arial"/>
              </a:rPr>
              <a:t>bảo</a:t>
            </a:r>
            <a:r>
              <a:rPr lang="en-US" sz="2200" dirty="0">
                <a:latin typeface="Arial"/>
                <a:cs typeface="Arial"/>
              </a:rPr>
              <a:t> </a:t>
            </a:r>
            <a:r>
              <a:rPr lang="en-US" sz="2200" dirty="0" err="1">
                <a:latin typeface="Arial"/>
                <a:cs typeface="Arial"/>
              </a:rPr>
              <a:t>vệ</a:t>
            </a:r>
            <a:r>
              <a:rPr lang="en-US" sz="2200" dirty="0">
                <a:latin typeface="Arial"/>
                <a:cs typeface="Arial"/>
              </a:rPr>
              <a:t>.</a:t>
            </a:r>
          </a:p>
          <a:p>
            <a:pPr>
              <a:lnSpc>
                <a:spcPct val="150000"/>
              </a:lnSpc>
              <a:spcBef>
                <a:spcPts val="600"/>
              </a:spcBef>
            </a:pPr>
            <a:r>
              <a:rPr lang="en-US" sz="2200" dirty="0">
                <a:latin typeface="Arial"/>
                <a:cs typeface="Arial"/>
              </a:rPr>
              <a:t>b) </a:t>
            </a:r>
            <a:r>
              <a:rPr lang="en-US" sz="2200" dirty="0" err="1">
                <a:latin typeface="Arial"/>
                <a:cs typeface="Arial"/>
              </a:rPr>
              <a:t>Vẽ</a:t>
            </a:r>
            <a:r>
              <a:rPr lang="en-US" sz="2200" dirty="0">
                <a:latin typeface="Arial"/>
                <a:cs typeface="Arial"/>
              </a:rPr>
              <a:t> </a:t>
            </a:r>
            <a:r>
              <a:rPr lang="en-US" sz="2200" dirty="0" err="1">
                <a:latin typeface="Arial"/>
                <a:cs typeface="Arial"/>
              </a:rPr>
              <a:t>sơ</a:t>
            </a:r>
            <a:r>
              <a:rPr lang="en-US" sz="2200" dirty="0">
                <a:latin typeface="Arial"/>
                <a:cs typeface="Arial"/>
              </a:rPr>
              <a:t> </a:t>
            </a:r>
            <a:r>
              <a:rPr lang="en-US" sz="2200" dirty="0" err="1">
                <a:latin typeface="Arial"/>
                <a:cs typeface="Arial"/>
              </a:rPr>
              <a:t>đồ</a:t>
            </a:r>
            <a:r>
              <a:rPr lang="en-US" sz="2200" dirty="0">
                <a:latin typeface="Arial"/>
                <a:cs typeface="Arial"/>
              </a:rPr>
              <a:t> </a:t>
            </a:r>
            <a:r>
              <a:rPr lang="en-US" sz="2200" dirty="0" err="1">
                <a:latin typeface="Arial"/>
                <a:cs typeface="Arial"/>
              </a:rPr>
              <a:t>khối</a:t>
            </a:r>
            <a:r>
              <a:rPr lang="en-US" sz="2200" dirty="0">
                <a:latin typeface="Arial"/>
                <a:cs typeface="Arial"/>
              </a:rPr>
              <a:t> </a:t>
            </a:r>
            <a:r>
              <a:rPr lang="en-US" sz="2200" dirty="0" err="1">
                <a:latin typeface="Arial"/>
                <a:cs typeface="Arial"/>
              </a:rPr>
              <a:t>phát</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hệ</a:t>
            </a:r>
            <a:r>
              <a:rPr lang="en-US" sz="2200" dirty="0">
                <a:latin typeface="Arial"/>
                <a:cs typeface="Arial"/>
              </a:rPr>
              <a:t> </a:t>
            </a:r>
            <a:r>
              <a:rPr lang="en-US" sz="2200" dirty="0" err="1">
                <a:latin typeface="Arial"/>
                <a:cs typeface="Arial"/>
              </a:rPr>
              <a:t>thống</a:t>
            </a:r>
            <a:r>
              <a:rPr lang="en-US" sz="2200" dirty="0">
                <a:latin typeface="Arial"/>
                <a:cs typeface="Arial"/>
              </a:rPr>
              <a:t> FDM </a:t>
            </a:r>
            <a:r>
              <a:rPr lang="en-US" sz="2200" dirty="0" err="1">
                <a:latin typeface="Arial"/>
                <a:cs typeface="Arial"/>
              </a:rPr>
              <a:t>và</a:t>
            </a:r>
            <a:r>
              <a:rPr lang="en-US" sz="2200" dirty="0">
                <a:latin typeface="Arial"/>
                <a:cs typeface="Arial"/>
              </a:rPr>
              <a:t> </a:t>
            </a:r>
            <a:r>
              <a:rPr lang="en-US" sz="2200" dirty="0" err="1">
                <a:latin typeface="Arial"/>
                <a:cs typeface="Arial"/>
              </a:rPr>
              <a:t>xác</a:t>
            </a:r>
            <a:r>
              <a:rPr lang="en-US" sz="2200" dirty="0">
                <a:latin typeface="Arial"/>
                <a:cs typeface="Arial"/>
              </a:rPr>
              <a:t> </a:t>
            </a:r>
            <a:r>
              <a:rPr lang="en-US" sz="2200" dirty="0" err="1">
                <a:latin typeface="Arial"/>
                <a:cs typeface="Arial"/>
              </a:rPr>
              <a:t>định</a:t>
            </a:r>
            <a:r>
              <a:rPr lang="en-US" sz="2200" dirty="0">
                <a:latin typeface="Arial"/>
                <a:cs typeface="Arial"/>
              </a:rPr>
              <a:t> </a:t>
            </a:r>
            <a:r>
              <a:rPr lang="en-US" sz="2200" dirty="0" err="1">
                <a:latin typeface="Arial"/>
                <a:cs typeface="Arial"/>
              </a:rPr>
              <a:t>rõ</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thông</a:t>
            </a:r>
            <a:r>
              <a:rPr lang="en-US" sz="2200" dirty="0">
                <a:latin typeface="Arial"/>
                <a:cs typeface="Arial"/>
              </a:rPr>
              <a:t> </a:t>
            </a:r>
            <a:r>
              <a:rPr lang="en-US" sz="2200" dirty="0" err="1">
                <a:latin typeface="Arial"/>
                <a:cs typeface="Arial"/>
              </a:rPr>
              <a:t>số</a:t>
            </a:r>
            <a:r>
              <a:rPr lang="en-US" sz="2200" dirty="0">
                <a:latin typeface="Arial"/>
                <a:cs typeface="Arial"/>
              </a:rPr>
              <a:t> </a:t>
            </a:r>
            <a:r>
              <a:rPr lang="en-US" sz="2200" dirty="0" err="1">
                <a:latin typeface="Arial"/>
                <a:cs typeface="Arial"/>
              </a:rPr>
              <a:t>của</a:t>
            </a:r>
            <a:r>
              <a:rPr lang="en-US" sz="2200" dirty="0">
                <a:latin typeface="Arial"/>
                <a:cs typeface="Arial"/>
              </a:rPr>
              <a:t> </a:t>
            </a:r>
            <a:r>
              <a:rPr lang="en-US" sz="2200" dirty="0" err="1">
                <a:latin typeface="Arial"/>
                <a:cs typeface="Arial"/>
              </a:rPr>
              <a:t>các</a:t>
            </a:r>
            <a:r>
              <a:rPr lang="en-US" sz="2200" dirty="0">
                <a:latin typeface="Arial"/>
                <a:cs typeface="Arial"/>
              </a:rPr>
              <a:t> </a:t>
            </a:r>
            <a:r>
              <a:rPr lang="en-US" sz="2200" dirty="0" err="1">
                <a:latin typeface="Arial"/>
                <a:cs typeface="Arial"/>
              </a:rPr>
              <a:t>khối</a:t>
            </a:r>
            <a:r>
              <a:rPr lang="en-US" sz="2200" dirty="0">
                <a:latin typeface="Arial"/>
                <a:cs typeface="Arial"/>
              </a:rPr>
              <a:t>.</a:t>
            </a:r>
          </a:p>
          <a:p>
            <a:pPr>
              <a:lnSpc>
                <a:spcPct val="150000"/>
              </a:lnSpc>
              <a:spcBef>
                <a:spcPts val="600"/>
              </a:spcBef>
            </a:pPr>
            <a:r>
              <a:rPr lang="en-US" sz="2200" b="1" dirty="0">
                <a:solidFill>
                  <a:srgbClr val="0000FF"/>
                </a:solidFill>
                <a:latin typeface="Arial"/>
                <a:cs typeface="Arial"/>
              </a:rPr>
              <a:t>c) </a:t>
            </a:r>
            <a:r>
              <a:rPr lang="en-US" sz="2200" dirty="0" err="1">
                <a:solidFill>
                  <a:srgbClr val="0000FF"/>
                </a:solidFill>
                <a:latin typeface="Arial"/>
                <a:cs typeface="Arial"/>
              </a:rPr>
              <a:t>Đổi</a:t>
            </a:r>
            <a:r>
              <a:rPr lang="en-US" sz="2200" dirty="0">
                <a:solidFill>
                  <a:srgbClr val="0000FF"/>
                </a:solidFill>
                <a:latin typeface="Arial"/>
                <a:cs typeface="Arial"/>
              </a:rPr>
              <a:t> </a:t>
            </a:r>
            <a:r>
              <a:rPr lang="en-US" sz="2200" dirty="0" err="1">
                <a:solidFill>
                  <a:srgbClr val="0000FF"/>
                </a:solidFill>
                <a:latin typeface="Arial"/>
                <a:cs typeface="Arial"/>
              </a:rPr>
              <a:t>từ</a:t>
            </a:r>
            <a:r>
              <a:rPr lang="en-US" sz="2200" dirty="0">
                <a:solidFill>
                  <a:srgbClr val="0000FF"/>
                </a:solidFill>
                <a:latin typeface="Arial"/>
                <a:cs typeface="Arial"/>
              </a:rPr>
              <a:t> SSB </a:t>
            </a:r>
            <a:r>
              <a:rPr lang="en-US" sz="2200" dirty="0" err="1">
                <a:solidFill>
                  <a:srgbClr val="0000FF"/>
                </a:solidFill>
                <a:latin typeface="Arial"/>
                <a:cs typeface="Arial"/>
              </a:rPr>
              <a:t>biên</a:t>
            </a:r>
            <a:r>
              <a:rPr lang="en-US" sz="2200" dirty="0">
                <a:solidFill>
                  <a:srgbClr val="0000FF"/>
                </a:solidFill>
                <a:latin typeface="Arial"/>
                <a:cs typeface="Arial"/>
              </a:rPr>
              <a:t> </a:t>
            </a:r>
            <a:r>
              <a:rPr lang="en-US" sz="2200" dirty="0" err="1">
                <a:solidFill>
                  <a:srgbClr val="0000FF"/>
                </a:solidFill>
                <a:latin typeface="Arial"/>
                <a:cs typeface="Arial"/>
              </a:rPr>
              <a:t>trên</a:t>
            </a:r>
            <a:r>
              <a:rPr lang="en-US" sz="2200" dirty="0">
                <a:solidFill>
                  <a:srgbClr val="0000FF"/>
                </a:solidFill>
                <a:latin typeface="Arial"/>
                <a:cs typeface="Arial"/>
              </a:rPr>
              <a:t> </a:t>
            </a:r>
            <a:r>
              <a:rPr lang="en-US" sz="2200" dirty="0" err="1">
                <a:solidFill>
                  <a:srgbClr val="0000FF"/>
                </a:solidFill>
                <a:latin typeface="Arial"/>
                <a:cs typeface="Arial"/>
              </a:rPr>
              <a:t>thành</a:t>
            </a:r>
            <a:r>
              <a:rPr lang="en-US" sz="2200" dirty="0">
                <a:solidFill>
                  <a:srgbClr val="0000FF"/>
                </a:solidFill>
                <a:latin typeface="Arial"/>
                <a:cs typeface="Arial"/>
              </a:rPr>
              <a:t> SSB </a:t>
            </a:r>
            <a:r>
              <a:rPr lang="en-US" sz="2200" dirty="0" err="1">
                <a:solidFill>
                  <a:srgbClr val="0000FF"/>
                </a:solidFill>
                <a:latin typeface="Arial"/>
                <a:cs typeface="Arial"/>
              </a:rPr>
              <a:t>biên</a:t>
            </a:r>
            <a:r>
              <a:rPr lang="en-US" sz="2200" dirty="0">
                <a:solidFill>
                  <a:srgbClr val="0000FF"/>
                </a:solidFill>
                <a:latin typeface="Arial"/>
                <a:cs typeface="Arial"/>
              </a:rPr>
              <a:t> </a:t>
            </a:r>
            <a:r>
              <a:rPr lang="en-US" sz="2200" dirty="0" err="1">
                <a:solidFill>
                  <a:srgbClr val="0000FF"/>
                </a:solidFill>
                <a:latin typeface="Arial"/>
                <a:cs typeface="Arial"/>
              </a:rPr>
              <a:t>dưới</a:t>
            </a:r>
            <a:r>
              <a:rPr lang="en-US" sz="2200" dirty="0">
                <a:solidFill>
                  <a:srgbClr val="0000FF"/>
                </a:solidFill>
                <a:latin typeface="Arial"/>
                <a:cs typeface="Arial"/>
              </a:rPr>
              <a:t>, </a:t>
            </a:r>
            <a:r>
              <a:rPr lang="en-US" sz="2200" dirty="0" err="1">
                <a:solidFill>
                  <a:srgbClr val="0000FF"/>
                </a:solidFill>
                <a:latin typeface="Arial"/>
                <a:cs typeface="Arial"/>
              </a:rPr>
              <a:t>vẽ</a:t>
            </a:r>
            <a:r>
              <a:rPr lang="en-US" sz="2200" dirty="0">
                <a:solidFill>
                  <a:srgbClr val="0000FF"/>
                </a:solidFill>
                <a:latin typeface="Arial"/>
                <a:cs typeface="Arial"/>
              </a:rPr>
              <a:t> </a:t>
            </a:r>
            <a:r>
              <a:rPr lang="en-US" sz="2200" dirty="0" err="1">
                <a:solidFill>
                  <a:srgbClr val="0000FF"/>
                </a:solidFill>
                <a:latin typeface="Arial"/>
                <a:cs typeface="Arial"/>
              </a:rPr>
              <a:t>phổ</a:t>
            </a:r>
            <a:r>
              <a:rPr lang="en-US" sz="2200" dirty="0">
                <a:solidFill>
                  <a:srgbClr val="0000FF"/>
                </a:solidFill>
                <a:latin typeface="Arial"/>
                <a:cs typeface="Arial"/>
              </a:rPr>
              <a:t> </a:t>
            </a:r>
            <a:r>
              <a:rPr lang="en-US" sz="2200" dirty="0" err="1">
                <a:solidFill>
                  <a:srgbClr val="0000FF"/>
                </a:solidFill>
                <a:latin typeface="Arial"/>
                <a:cs typeface="Arial"/>
              </a:rPr>
              <a:t>tín</a:t>
            </a:r>
            <a:r>
              <a:rPr lang="en-US" sz="2200" dirty="0">
                <a:solidFill>
                  <a:srgbClr val="0000FF"/>
                </a:solidFill>
                <a:latin typeface="Arial"/>
                <a:cs typeface="Arial"/>
              </a:rPr>
              <a:t> </a:t>
            </a:r>
            <a:r>
              <a:rPr lang="en-US" sz="2200" dirty="0" err="1">
                <a:solidFill>
                  <a:srgbClr val="0000FF"/>
                </a:solidFill>
                <a:latin typeface="Arial"/>
                <a:cs typeface="Arial"/>
              </a:rPr>
              <a:t>hiệu</a:t>
            </a:r>
            <a:r>
              <a:rPr lang="en-US" sz="2200" dirty="0">
                <a:solidFill>
                  <a:srgbClr val="0000FF"/>
                </a:solidFill>
                <a:latin typeface="Arial"/>
                <a:cs typeface="Arial"/>
              </a:rPr>
              <a:t> FDM.</a:t>
            </a:r>
          </a:p>
        </p:txBody>
      </p:sp>
    </p:spTree>
    <p:extLst>
      <p:ext uri="{BB962C8B-B14F-4D97-AF65-F5344CB8AC3E}">
        <p14:creationId xmlns:p14="http://schemas.microsoft.com/office/powerpoint/2010/main" val="317967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A99E-BF8D-274A-834D-7B2F11239DEB}"/>
              </a:ext>
            </a:extLst>
          </p:cNvPr>
          <p:cNvSpPr>
            <a:spLocks noGrp="1"/>
          </p:cNvSpPr>
          <p:nvPr>
            <p:ph type="title"/>
          </p:nvPr>
        </p:nvSpPr>
        <p:spPr/>
        <p:txBody>
          <a:bodyPr/>
          <a:lstStyle/>
          <a:p>
            <a:r>
              <a:rPr lang="en-VN" dirty="0"/>
              <a:t>Nhóm 12</a:t>
            </a:r>
          </a:p>
        </p:txBody>
      </p:sp>
      <p:sp>
        <p:nvSpPr>
          <p:cNvPr id="3" name="Footer Placeholder 2">
            <a:extLst>
              <a:ext uri="{FF2B5EF4-FFF2-40B4-BE49-F238E27FC236}">
                <a16:creationId xmlns:a16="http://schemas.microsoft.com/office/drawing/2014/main" id="{BC537D46-6C48-224F-BBD7-0FD16107CB52}"/>
              </a:ext>
            </a:extLst>
          </p:cNvPr>
          <p:cNvSpPr>
            <a:spLocks noGrp="1"/>
          </p:cNvSpPr>
          <p:nvPr>
            <p:ph type="ftr" sz="quarter" idx="11"/>
          </p:nvPr>
        </p:nvSpPr>
        <p:spPr/>
        <p:txBody>
          <a:bodyPr/>
          <a:lstStyle/>
          <a:p>
            <a:r>
              <a:rPr lang="vi-VN"/>
              <a:t>Chương </a:t>
            </a:r>
            <a:r>
              <a:rPr lang="en-US"/>
              <a:t>4</a:t>
            </a:r>
            <a:r>
              <a:rPr lang="vi-VN"/>
              <a:t> – Kỹ thuật </a:t>
            </a:r>
            <a:r>
              <a:rPr lang="en-US"/>
              <a:t>mã hóa kênh</a:t>
            </a:r>
            <a:endParaRPr lang="en-US" dirty="0"/>
          </a:p>
        </p:txBody>
      </p:sp>
      <p:sp>
        <p:nvSpPr>
          <p:cNvPr id="4" name="Slide Number Placeholder 3">
            <a:extLst>
              <a:ext uri="{FF2B5EF4-FFF2-40B4-BE49-F238E27FC236}">
                <a16:creationId xmlns:a16="http://schemas.microsoft.com/office/drawing/2014/main" id="{C2470B83-C9A9-714D-9770-AA33BEF0FDC7}"/>
              </a:ext>
            </a:extLst>
          </p:cNvPr>
          <p:cNvSpPr>
            <a:spLocks noGrp="1"/>
          </p:cNvSpPr>
          <p:nvPr>
            <p:ph type="sldNum" sz="quarter" idx="12"/>
          </p:nvPr>
        </p:nvSpPr>
        <p:spPr/>
        <p:txBody>
          <a:bodyPr/>
          <a:lstStyle/>
          <a:p>
            <a:fld id="{CDD95983-6AA3-4F6B-98EA-7953A4D4C3D1}" type="slidenum">
              <a:rPr lang="en-US" smtClean="0"/>
              <a:pPr/>
              <a:t>5</a:t>
            </a:fld>
            <a:endParaRPr lang="en-US" dirty="0"/>
          </a:p>
        </p:txBody>
      </p:sp>
      <p:pic>
        <p:nvPicPr>
          <p:cNvPr id="6" name="Content Placeholder 5">
            <a:extLst>
              <a:ext uri="{FF2B5EF4-FFF2-40B4-BE49-F238E27FC236}">
                <a16:creationId xmlns:a16="http://schemas.microsoft.com/office/drawing/2014/main" id="{D0C65776-2338-C74C-A8CE-A59BBA380E72}"/>
              </a:ext>
            </a:extLst>
          </p:cNvPr>
          <p:cNvPicPr>
            <a:picLocks noGrp="1" noChangeAspect="1"/>
          </p:cNvPicPr>
          <p:nvPr>
            <p:ph sz="quarter" idx="1"/>
          </p:nvPr>
        </p:nvPicPr>
        <p:blipFill>
          <a:blip r:embed="rId2"/>
          <a:stretch>
            <a:fillRect/>
          </a:stretch>
        </p:blipFill>
        <p:spPr>
          <a:xfrm>
            <a:off x="228600" y="1516494"/>
            <a:ext cx="8686800" cy="4510811"/>
          </a:xfrm>
          <a:prstGeom prst="rect">
            <a:avLst/>
          </a:prstGeom>
        </p:spPr>
      </p:pic>
    </p:spTree>
    <p:extLst>
      <p:ext uri="{BB962C8B-B14F-4D97-AF65-F5344CB8AC3E}">
        <p14:creationId xmlns:p14="http://schemas.microsoft.com/office/powerpoint/2010/main" val="397341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90A4-AD76-AF43-A7FD-9176A22CDBB3}"/>
              </a:ext>
            </a:extLst>
          </p:cNvPr>
          <p:cNvSpPr>
            <a:spLocks noGrp="1"/>
          </p:cNvSpPr>
          <p:nvPr>
            <p:ph type="title"/>
          </p:nvPr>
        </p:nvSpPr>
        <p:spPr/>
        <p:txBody>
          <a:bodyPr/>
          <a:lstStyle/>
          <a:p>
            <a:r>
              <a:rPr lang="en-VN" dirty="0"/>
              <a:t>Nhóm 12</a:t>
            </a:r>
          </a:p>
        </p:txBody>
      </p:sp>
      <p:sp>
        <p:nvSpPr>
          <p:cNvPr id="3" name="Footer Placeholder 2">
            <a:extLst>
              <a:ext uri="{FF2B5EF4-FFF2-40B4-BE49-F238E27FC236}">
                <a16:creationId xmlns:a16="http://schemas.microsoft.com/office/drawing/2014/main" id="{F4FCDE0C-FA8C-DA4D-871F-7CB34DF5DF5D}"/>
              </a:ext>
            </a:extLst>
          </p:cNvPr>
          <p:cNvSpPr>
            <a:spLocks noGrp="1"/>
          </p:cNvSpPr>
          <p:nvPr>
            <p:ph type="ftr" sz="quarter" idx="11"/>
          </p:nvPr>
        </p:nvSpPr>
        <p:spPr/>
        <p:txBody>
          <a:bodyPr/>
          <a:lstStyle/>
          <a:p>
            <a:r>
              <a:rPr lang="vi-VN"/>
              <a:t>Chương </a:t>
            </a:r>
            <a:r>
              <a:rPr lang="en-US"/>
              <a:t>4</a:t>
            </a:r>
            <a:r>
              <a:rPr lang="vi-VN"/>
              <a:t> – Kỹ thuật </a:t>
            </a:r>
            <a:r>
              <a:rPr lang="en-US"/>
              <a:t>mã hóa kênh</a:t>
            </a:r>
            <a:endParaRPr lang="en-US" dirty="0"/>
          </a:p>
        </p:txBody>
      </p:sp>
      <p:sp>
        <p:nvSpPr>
          <p:cNvPr id="4" name="Slide Number Placeholder 3">
            <a:extLst>
              <a:ext uri="{FF2B5EF4-FFF2-40B4-BE49-F238E27FC236}">
                <a16:creationId xmlns:a16="http://schemas.microsoft.com/office/drawing/2014/main" id="{E6D83551-DFB2-A544-972B-600E8B3B67A3}"/>
              </a:ext>
            </a:extLst>
          </p:cNvPr>
          <p:cNvSpPr>
            <a:spLocks noGrp="1"/>
          </p:cNvSpPr>
          <p:nvPr>
            <p:ph type="sldNum" sz="quarter" idx="12"/>
          </p:nvPr>
        </p:nvSpPr>
        <p:spPr/>
        <p:txBody>
          <a:bodyPr/>
          <a:lstStyle/>
          <a:p>
            <a:fld id="{CDD95983-6AA3-4F6B-98EA-7953A4D4C3D1}" type="slidenum">
              <a:rPr lang="en-US" smtClean="0"/>
              <a:pPr/>
              <a:t>6</a:t>
            </a:fld>
            <a:endParaRPr lang="en-US" dirty="0"/>
          </a:p>
        </p:txBody>
      </p:sp>
      <p:pic>
        <p:nvPicPr>
          <p:cNvPr id="6" name="Content Placeholder 5">
            <a:extLst>
              <a:ext uri="{FF2B5EF4-FFF2-40B4-BE49-F238E27FC236}">
                <a16:creationId xmlns:a16="http://schemas.microsoft.com/office/drawing/2014/main" id="{868ADF4B-B1D7-CF43-954D-FB7EE6E3D3D8}"/>
              </a:ext>
            </a:extLst>
          </p:cNvPr>
          <p:cNvPicPr>
            <a:picLocks noGrp="1" noChangeAspect="1"/>
          </p:cNvPicPr>
          <p:nvPr>
            <p:ph sz="quarter" idx="1"/>
          </p:nvPr>
        </p:nvPicPr>
        <p:blipFill>
          <a:blip r:embed="rId2"/>
          <a:stretch>
            <a:fillRect/>
          </a:stretch>
        </p:blipFill>
        <p:spPr>
          <a:xfrm>
            <a:off x="228600" y="1427398"/>
            <a:ext cx="8686800" cy="4689003"/>
          </a:xfrm>
          <a:prstGeom prst="rect">
            <a:avLst/>
          </a:prstGeom>
        </p:spPr>
      </p:pic>
    </p:spTree>
    <p:extLst>
      <p:ext uri="{BB962C8B-B14F-4D97-AF65-F5344CB8AC3E}">
        <p14:creationId xmlns:p14="http://schemas.microsoft.com/office/powerpoint/2010/main" val="351107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0EBA-6B63-AA47-868F-20CD5F2722F3}"/>
              </a:ext>
            </a:extLst>
          </p:cNvPr>
          <p:cNvSpPr>
            <a:spLocks noGrp="1"/>
          </p:cNvSpPr>
          <p:nvPr>
            <p:ph type="title"/>
          </p:nvPr>
        </p:nvSpPr>
        <p:spPr/>
        <p:txBody>
          <a:bodyPr/>
          <a:lstStyle/>
          <a:p>
            <a:r>
              <a:rPr lang="en-VN" dirty="0"/>
              <a:t>Nhóm 12</a:t>
            </a:r>
          </a:p>
        </p:txBody>
      </p:sp>
      <p:sp>
        <p:nvSpPr>
          <p:cNvPr id="3" name="Footer Placeholder 2">
            <a:extLst>
              <a:ext uri="{FF2B5EF4-FFF2-40B4-BE49-F238E27FC236}">
                <a16:creationId xmlns:a16="http://schemas.microsoft.com/office/drawing/2014/main" id="{11AF95BE-E17C-E245-B1AF-0EC247A6CBAC}"/>
              </a:ext>
            </a:extLst>
          </p:cNvPr>
          <p:cNvSpPr>
            <a:spLocks noGrp="1"/>
          </p:cNvSpPr>
          <p:nvPr>
            <p:ph type="ftr" sz="quarter" idx="11"/>
          </p:nvPr>
        </p:nvSpPr>
        <p:spPr/>
        <p:txBody>
          <a:bodyPr/>
          <a:lstStyle/>
          <a:p>
            <a:r>
              <a:rPr lang="vi-VN"/>
              <a:t>Chương </a:t>
            </a:r>
            <a:r>
              <a:rPr lang="en-US"/>
              <a:t>4</a:t>
            </a:r>
            <a:r>
              <a:rPr lang="vi-VN"/>
              <a:t> – Kỹ thuật </a:t>
            </a:r>
            <a:r>
              <a:rPr lang="en-US"/>
              <a:t>mã hóa kênh</a:t>
            </a:r>
            <a:endParaRPr lang="en-US" dirty="0"/>
          </a:p>
        </p:txBody>
      </p:sp>
      <p:sp>
        <p:nvSpPr>
          <p:cNvPr id="4" name="Slide Number Placeholder 3">
            <a:extLst>
              <a:ext uri="{FF2B5EF4-FFF2-40B4-BE49-F238E27FC236}">
                <a16:creationId xmlns:a16="http://schemas.microsoft.com/office/drawing/2014/main" id="{2AE31DA5-2D45-2E46-BD20-A4EB7D3662A9}"/>
              </a:ext>
            </a:extLst>
          </p:cNvPr>
          <p:cNvSpPr>
            <a:spLocks noGrp="1"/>
          </p:cNvSpPr>
          <p:nvPr>
            <p:ph type="sldNum" sz="quarter" idx="12"/>
          </p:nvPr>
        </p:nvSpPr>
        <p:spPr/>
        <p:txBody>
          <a:bodyPr/>
          <a:lstStyle/>
          <a:p>
            <a:fld id="{CDD95983-6AA3-4F6B-98EA-7953A4D4C3D1}" type="slidenum">
              <a:rPr lang="en-US" smtClean="0"/>
              <a:pPr/>
              <a:t>7</a:t>
            </a:fld>
            <a:endParaRPr lang="en-US" dirty="0"/>
          </a:p>
        </p:txBody>
      </p:sp>
      <p:pic>
        <p:nvPicPr>
          <p:cNvPr id="6" name="Content Placeholder 5">
            <a:extLst>
              <a:ext uri="{FF2B5EF4-FFF2-40B4-BE49-F238E27FC236}">
                <a16:creationId xmlns:a16="http://schemas.microsoft.com/office/drawing/2014/main" id="{61A30253-EB85-6246-B23F-FAD821D5C2A3}"/>
              </a:ext>
            </a:extLst>
          </p:cNvPr>
          <p:cNvPicPr>
            <a:picLocks noGrp="1" noChangeAspect="1"/>
          </p:cNvPicPr>
          <p:nvPr>
            <p:ph sz="quarter" idx="1"/>
          </p:nvPr>
        </p:nvPicPr>
        <p:blipFill>
          <a:blip r:embed="rId2"/>
          <a:stretch>
            <a:fillRect/>
          </a:stretch>
        </p:blipFill>
        <p:spPr>
          <a:xfrm>
            <a:off x="228600" y="1823588"/>
            <a:ext cx="8686800" cy="3896623"/>
          </a:xfrm>
          <a:prstGeom prst="rect">
            <a:avLst/>
          </a:prstGeom>
        </p:spPr>
      </p:pic>
    </p:spTree>
    <p:extLst>
      <p:ext uri="{BB962C8B-B14F-4D97-AF65-F5344CB8AC3E}">
        <p14:creationId xmlns:p14="http://schemas.microsoft.com/office/powerpoint/2010/main" val="395261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D95983-6AA3-4F6B-98EA-7953A4D4C3D1}" type="slidenum">
              <a:rPr lang="en-US" smtClean="0"/>
              <a:pPr/>
              <a:t>8</a:t>
            </a:fld>
            <a:endParaRPr lang="en-US" dirty="0"/>
          </a:p>
        </p:txBody>
      </p:sp>
      <p:sp>
        <p:nvSpPr>
          <p:cNvPr id="6" name="Title 5"/>
          <p:cNvSpPr>
            <a:spLocks noGrp="1"/>
          </p:cNvSpPr>
          <p:nvPr>
            <p:ph type="title"/>
          </p:nvPr>
        </p:nvSpPr>
        <p:spPr/>
        <p:txBody>
          <a:bodyPr/>
          <a:lstStyle/>
          <a:p>
            <a:r>
              <a:rPr lang="en-US" dirty="0" err="1">
                <a:latin typeface="Arial"/>
                <a:cs typeface="Arial"/>
              </a:rPr>
              <a:t>Nội</a:t>
            </a:r>
            <a:r>
              <a:rPr lang="en-US" dirty="0">
                <a:latin typeface="Arial"/>
                <a:cs typeface="Arial"/>
              </a:rPr>
              <a:t> dung</a:t>
            </a:r>
          </a:p>
        </p:txBody>
      </p:sp>
      <p:sp>
        <p:nvSpPr>
          <p:cNvPr id="7" name="Content Placeholder 6"/>
          <p:cNvSpPr>
            <a:spLocks noGrp="1"/>
          </p:cNvSpPr>
          <p:nvPr>
            <p:ph sz="quarter" idx="1"/>
          </p:nvPr>
        </p:nvSpPr>
        <p:spPr/>
        <p:txBody>
          <a:bodyPr/>
          <a:lstStyle/>
          <a:p>
            <a:pPr marL="457200" indent="-457200">
              <a:lnSpc>
                <a:spcPct val="150000"/>
              </a:lnSpc>
              <a:buSzPct val="100000"/>
              <a:buFont typeface="+mj-lt"/>
              <a:buAutoNum type="arabicPeriod"/>
              <a:defRPr/>
            </a:pPr>
            <a:r>
              <a:rPr lang="en-US" sz="2400" dirty="0" err="1">
                <a:solidFill>
                  <a:schemeClr val="bg1">
                    <a:lumMod val="75000"/>
                  </a:schemeClr>
                </a:solidFill>
                <a:latin typeface="Arial"/>
                <a:cs typeface="Arial"/>
              </a:rPr>
              <a:t>Giới</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thiệu</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kỹ</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thuật</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ghép</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kênh</a:t>
            </a:r>
            <a:endParaRPr lang="en-US" sz="2400" dirty="0">
              <a:solidFill>
                <a:schemeClr val="bg1">
                  <a:lumMod val="75000"/>
                </a:schemeClr>
              </a:solidFill>
              <a:latin typeface="Arial"/>
              <a:cs typeface="Arial"/>
            </a:endParaRPr>
          </a:p>
          <a:p>
            <a:pPr marL="457200" indent="-457200">
              <a:lnSpc>
                <a:spcPct val="150000"/>
              </a:lnSpc>
              <a:buSzPct val="100000"/>
              <a:buFont typeface="+mj-lt"/>
              <a:buAutoNum type="arabicPeriod"/>
              <a:defRPr/>
            </a:pPr>
            <a:r>
              <a:rPr lang="en-US" sz="2400" dirty="0" err="1">
                <a:solidFill>
                  <a:schemeClr val="bg1">
                    <a:lumMod val="75000"/>
                  </a:schemeClr>
                </a:solidFill>
                <a:latin typeface="Arial"/>
                <a:cs typeface="Arial"/>
              </a:rPr>
              <a:t>Phân</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biệt</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ghép</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kênh</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và</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đa</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truy</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cập</a:t>
            </a:r>
            <a:endParaRPr lang="en-US" sz="2400" dirty="0">
              <a:solidFill>
                <a:schemeClr val="bg1">
                  <a:lumMod val="75000"/>
                </a:schemeClr>
              </a:solidFill>
              <a:latin typeface="Arial"/>
              <a:cs typeface="Arial"/>
            </a:endParaRPr>
          </a:p>
          <a:p>
            <a:pPr marL="457200" indent="-457200">
              <a:lnSpc>
                <a:spcPct val="150000"/>
              </a:lnSpc>
              <a:buSzPct val="100000"/>
              <a:buFont typeface="+mj-lt"/>
              <a:buAutoNum type="arabicPeriod"/>
              <a:defRPr/>
            </a:pPr>
            <a:r>
              <a:rPr lang="en-US" sz="2400" dirty="0" err="1">
                <a:solidFill>
                  <a:schemeClr val="bg1">
                    <a:lumMod val="75000"/>
                  </a:schemeClr>
                </a:solidFill>
                <a:latin typeface="Arial"/>
                <a:cs typeface="Arial"/>
              </a:rPr>
              <a:t>Kỹ</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thuật</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ghép</a:t>
            </a:r>
            <a:r>
              <a:rPr lang="en-US" sz="2400" dirty="0">
                <a:solidFill>
                  <a:schemeClr val="bg1">
                    <a:lumMod val="75000"/>
                  </a:schemeClr>
                </a:solidFill>
                <a:latin typeface="Arial"/>
                <a:cs typeface="Arial"/>
              </a:rPr>
              <a:t> </a:t>
            </a:r>
            <a:r>
              <a:rPr lang="en-US" sz="2400" dirty="0" err="1">
                <a:solidFill>
                  <a:schemeClr val="bg1">
                    <a:lumMod val="75000"/>
                  </a:schemeClr>
                </a:solidFill>
                <a:latin typeface="Arial"/>
                <a:cs typeface="Arial"/>
              </a:rPr>
              <a:t>kênh</a:t>
            </a:r>
            <a:r>
              <a:rPr lang="en-US" sz="2400" dirty="0">
                <a:solidFill>
                  <a:schemeClr val="bg1">
                    <a:lumMod val="75000"/>
                  </a:schemeClr>
                </a:solidFill>
                <a:latin typeface="Arial"/>
                <a:cs typeface="Arial"/>
              </a:rPr>
              <a:t> FDM</a:t>
            </a:r>
          </a:p>
          <a:p>
            <a:pPr marL="457200" indent="-457200">
              <a:lnSpc>
                <a:spcPct val="150000"/>
              </a:lnSpc>
              <a:buSzPct val="100000"/>
              <a:buFont typeface="+mj-lt"/>
              <a:buAutoNum type="arabicPeriod"/>
              <a:defRPr/>
            </a:pPr>
            <a:r>
              <a:rPr lang="en-US" sz="2400" b="1" dirty="0" err="1">
                <a:solidFill>
                  <a:srgbClr val="0000FF"/>
                </a:solidFill>
                <a:latin typeface="Arial"/>
                <a:cs typeface="Arial"/>
              </a:rPr>
              <a:t>Kỹ</a:t>
            </a:r>
            <a:r>
              <a:rPr lang="en-US" sz="2400" b="1" dirty="0">
                <a:solidFill>
                  <a:srgbClr val="0000FF"/>
                </a:solidFill>
                <a:latin typeface="Arial"/>
                <a:cs typeface="Arial"/>
              </a:rPr>
              <a:t> </a:t>
            </a:r>
            <a:r>
              <a:rPr lang="en-US" sz="2400" b="1" dirty="0" err="1">
                <a:solidFill>
                  <a:srgbClr val="0000FF"/>
                </a:solidFill>
                <a:latin typeface="Arial"/>
                <a:cs typeface="Arial"/>
              </a:rPr>
              <a:t>thuật</a:t>
            </a:r>
            <a:r>
              <a:rPr lang="en-US" sz="2400" b="1" dirty="0">
                <a:solidFill>
                  <a:srgbClr val="0000FF"/>
                </a:solidFill>
                <a:latin typeface="Arial"/>
                <a:cs typeface="Arial"/>
              </a:rPr>
              <a:t> </a:t>
            </a:r>
            <a:r>
              <a:rPr lang="en-US" sz="2400" b="1" dirty="0" err="1">
                <a:solidFill>
                  <a:srgbClr val="0000FF"/>
                </a:solidFill>
                <a:latin typeface="Arial"/>
                <a:cs typeface="Arial"/>
              </a:rPr>
              <a:t>ghép</a:t>
            </a:r>
            <a:r>
              <a:rPr lang="en-US" sz="2400" b="1" dirty="0">
                <a:solidFill>
                  <a:srgbClr val="0000FF"/>
                </a:solidFill>
                <a:latin typeface="Arial"/>
                <a:cs typeface="Arial"/>
              </a:rPr>
              <a:t> </a:t>
            </a:r>
            <a:r>
              <a:rPr lang="en-US" sz="2400" b="1" dirty="0" err="1">
                <a:solidFill>
                  <a:srgbClr val="0000FF"/>
                </a:solidFill>
                <a:latin typeface="Arial"/>
                <a:cs typeface="Arial"/>
              </a:rPr>
              <a:t>kênh</a:t>
            </a:r>
            <a:r>
              <a:rPr lang="en-US" sz="2400" b="1" dirty="0">
                <a:solidFill>
                  <a:srgbClr val="0000FF"/>
                </a:solidFill>
                <a:latin typeface="Arial"/>
                <a:cs typeface="Arial"/>
              </a:rPr>
              <a:t> TDM</a:t>
            </a:r>
          </a:p>
          <a:p>
            <a:pPr marL="457200" indent="-457200">
              <a:lnSpc>
                <a:spcPct val="150000"/>
              </a:lnSpc>
              <a:buSzPct val="100000"/>
              <a:buFont typeface="+mj-lt"/>
              <a:buAutoNum type="arabicPeriod"/>
            </a:pPr>
            <a:endParaRPr lang="en-US" dirty="0"/>
          </a:p>
        </p:txBody>
      </p:sp>
    </p:spTree>
    <p:extLst>
      <p:ext uri="{BB962C8B-B14F-4D97-AF65-F5344CB8AC3E}">
        <p14:creationId xmlns:p14="http://schemas.microsoft.com/office/powerpoint/2010/main" val="178856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a:xfrm>
            <a:off x="381000" y="152400"/>
            <a:ext cx="8385175" cy="685800"/>
          </a:xfrm>
        </p:spPr>
        <p:txBody>
          <a:bodyPr>
            <a:normAutofit/>
          </a:bodyPr>
          <a:lstStyle/>
          <a:p>
            <a:pPr eaLnBrk="1" hangingPunct="1">
              <a:defRPr/>
            </a:pPr>
            <a:r>
              <a:rPr lang="en-US" sz="3200" b="1" dirty="0">
                <a:solidFill>
                  <a:schemeClr val="tx1"/>
                </a:solidFill>
                <a:effectLst>
                  <a:outerShdw blurRad="38100" dist="38100" dir="2700000" algn="tl">
                    <a:srgbClr val="DDDDDD"/>
                  </a:outerShdw>
                </a:effectLst>
                <a:latin typeface="Arial" charset="0"/>
                <a:cs typeface="+mj-cs"/>
              </a:rPr>
              <a:t>TDM </a:t>
            </a:r>
            <a:r>
              <a:rPr lang="en-US" sz="3200" b="1" dirty="0" err="1">
                <a:solidFill>
                  <a:schemeClr val="tx1"/>
                </a:solidFill>
                <a:effectLst>
                  <a:outerShdw blurRad="38100" dist="38100" dir="2700000" algn="tl">
                    <a:srgbClr val="DDDDDD"/>
                  </a:outerShdw>
                </a:effectLst>
                <a:latin typeface="Arial" charset="0"/>
                <a:cs typeface="+mj-cs"/>
              </a:rPr>
              <a:t>là</a:t>
            </a:r>
            <a:r>
              <a:rPr lang="en-US" sz="3200" b="1" dirty="0">
                <a:solidFill>
                  <a:schemeClr val="tx1"/>
                </a:solidFill>
                <a:effectLst>
                  <a:outerShdw blurRad="38100" dist="38100" dir="2700000" algn="tl">
                    <a:srgbClr val="DDDDDD"/>
                  </a:outerShdw>
                </a:effectLst>
                <a:latin typeface="Arial" charset="0"/>
                <a:cs typeface="+mj-cs"/>
              </a:rPr>
              <a:t> </a:t>
            </a:r>
            <a:r>
              <a:rPr lang="en-US" sz="3200" b="1" dirty="0" err="1">
                <a:solidFill>
                  <a:schemeClr val="tx1"/>
                </a:solidFill>
                <a:effectLst>
                  <a:outerShdw blurRad="38100" dist="38100" dir="2700000" algn="tl">
                    <a:srgbClr val="DDDDDD"/>
                  </a:outerShdw>
                </a:effectLst>
                <a:latin typeface="Arial" charset="0"/>
                <a:cs typeface="+mj-cs"/>
              </a:rPr>
              <a:t>gì</a:t>
            </a:r>
            <a:r>
              <a:rPr lang="en-US" sz="3200" b="1" dirty="0">
                <a:solidFill>
                  <a:schemeClr val="tx1"/>
                </a:solidFill>
                <a:effectLst>
                  <a:outerShdw blurRad="38100" dist="38100" dir="2700000" algn="tl">
                    <a:srgbClr val="DDDDDD"/>
                  </a:outerShdw>
                </a:effectLst>
                <a:latin typeface="Arial" charset="0"/>
                <a:cs typeface="+mj-cs"/>
              </a:rPr>
              <a:t>?</a:t>
            </a:r>
          </a:p>
        </p:txBody>
      </p:sp>
      <p:sp>
        <p:nvSpPr>
          <p:cNvPr id="5632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3" name="Rectangle 4"/>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4"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5" name="Rectangle 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8"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29"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1" name="Rectangle 12"/>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3" name="Rectangle 14"/>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4" name="Rectangle 15"/>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6" name="Rectangle 17"/>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7" name="Rectangle 18"/>
          <p:cNvSpPr>
            <a:spLocks noChangeArrowheads="1"/>
          </p:cNvSpPr>
          <p:nvPr/>
        </p:nvSpPr>
        <p:spPr bwMode="auto">
          <a:xfrm>
            <a:off x="0" y="31289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8"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39" name="Rectangle 20"/>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0" name="Rectangle 21"/>
          <p:cNvSpPr>
            <a:spLocks noChangeArrowheads="1"/>
          </p:cNvSpPr>
          <p:nvPr/>
        </p:nvSpPr>
        <p:spPr bwMode="auto">
          <a:xfrm>
            <a:off x="0" y="32718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1" name="Rectangle 22"/>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56342" name="Rectangle 23"/>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endParaRPr lang="en-US"/>
          </a:p>
        </p:txBody>
      </p:sp>
      <p:sp>
        <p:nvSpPr>
          <p:cNvPr id="28" name="Rectangle 3"/>
          <p:cNvSpPr>
            <a:spLocks noGrp="1" noRot="1" noChangeArrowheads="1"/>
          </p:cNvSpPr>
          <p:nvPr>
            <p:ph type="body" idx="4294967295"/>
          </p:nvPr>
        </p:nvSpPr>
        <p:spPr>
          <a:xfrm>
            <a:off x="228600" y="1295400"/>
            <a:ext cx="8763000" cy="4267196"/>
          </a:xfrm>
        </p:spPr>
        <p:txBody>
          <a:bodyPr>
            <a:normAutofit/>
          </a:bodyPr>
          <a:lstStyle/>
          <a:p>
            <a:pPr eaLnBrk="1" hangingPunct="1">
              <a:lnSpc>
                <a:spcPct val="150000"/>
              </a:lnSpc>
            </a:pPr>
            <a:r>
              <a:rPr lang="en-US" sz="2200" dirty="0">
                <a:solidFill>
                  <a:srgbClr val="000066"/>
                </a:solidFill>
                <a:latin typeface="Arial"/>
                <a:cs typeface="Arial"/>
              </a:rPr>
              <a:t>TDM </a:t>
            </a:r>
            <a:r>
              <a:rPr lang="en-US" sz="2200" dirty="0" err="1">
                <a:solidFill>
                  <a:srgbClr val="000066"/>
                </a:solidFill>
                <a:latin typeface="Arial"/>
                <a:cs typeface="Arial"/>
              </a:rPr>
              <a:t>truyền</a:t>
            </a:r>
            <a:r>
              <a:rPr lang="en-US" sz="2200" dirty="0">
                <a:solidFill>
                  <a:srgbClr val="000066"/>
                </a:solidFill>
                <a:latin typeface="Arial"/>
                <a:cs typeface="Arial"/>
              </a:rPr>
              <a:t> </a:t>
            </a:r>
            <a:r>
              <a:rPr lang="en-US" sz="2200" dirty="0" err="1">
                <a:solidFill>
                  <a:srgbClr val="000066"/>
                </a:solidFill>
                <a:latin typeface="Arial"/>
                <a:cs typeface="Arial"/>
              </a:rPr>
              <a:t>các</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nhánh</a:t>
            </a:r>
            <a:r>
              <a:rPr lang="en-US" sz="2200" dirty="0">
                <a:solidFill>
                  <a:srgbClr val="000066"/>
                </a:solidFill>
                <a:latin typeface="Arial"/>
                <a:cs typeface="Arial"/>
              </a:rPr>
              <a:t> </a:t>
            </a:r>
            <a:r>
              <a:rPr lang="en-US" sz="2200" dirty="0" err="1">
                <a:solidFill>
                  <a:srgbClr val="000066"/>
                </a:solidFill>
                <a:latin typeface="Arial"/>
                <a:cs typeface="Arial"/>
              </a:rPr>
              <a:t>từ</a:t>
            </a:r>
            <a:r>
              <a:rPr lang="en-US" sz="2200" dirty="0">
                <a:solidFill>
                  <a:srgbClr val="000066"/>
                </a:solidFill>
                <a:latin typeface="Arial"/>
                <a:cs typeface="Arial"/>
              </a:rPr>
              <a:t> </a:t>
            </a:r>
            <a:r>
              <a:rPr lang="en-US" sz="2200" dirty="0" err="1">
                <a:solidFill>
                  <a:srgbClr val="000066"/>
                </a:solidFill>
                <a:latin typeface="Arial"/>
                <a:cs typeface="Arial"/>
              </a:rPr>
              <a:t>các</a:t>
            </a:r>
            <a:r>
              <a:rPr lang="en-US" sz="2200" dirty="0">
                <a:solidFill>
                  <a:srgbClr val="000066"/>
                </a:solidFill>
                <a:latin typeface="Arial"/>
                <a:cs typeface="Arial"/>
              </a:rPr>
              <a:t> </a:t>
            </a:r>
            <a:r>
              <a:rPr lang="en-US" sz="2200" dirty="0" err="1">
                <a:solidFill>
                  <a:srgbClr val="000066"/>
                </a:solidFill>
                <a:latin typeface="Arial"/>
                <a:cs typeface="Arial"/>
              </a:rPr>
              <a:t>đầu</a:t>
            </a:r>
            <a:r>
              <a:rPr lang="en-US" sz="2200" dirty="0">
                <a:solidFill>
                  <a:srgbClr val="000066"/>
                </a:solidFill>
                <a:latin typeface="Arial"/>
                <a:cs typeface="Arial"/>
              </a:rPr>
              <a:t> </a:t>
            </a:r>
            <a:r>
              <a:rPr lang="en-US" sz="2200" dirty="0" err="1">
                <a:solidFill>
                  <a:srgbClr val="000066"/>
                </a:solidFill>
                <a:latin typeface="Arial"/>
                <a:cs typeface="Arial"/>
              </a:rPr>
              <a:t>cuối</a:t>
            </a:r>
            <a:r>
              <a:rPr lang="en-US" sz="2200" dirty="0">
                <a:solidFill>
                  <a:srgbClr val="000066"/>
                </a:solidFill>
                <a:latin typeface="Arial"/>
                <a:cs typeface="Arial"/>
              </a:rPr>
              <a:t> </a:t>
            </a:r>
            <a:r>
              <a:rPr lang="en-US" sz="2200" dirty="0" err="1">
                <a:solidFill>
                  <a:srgbClr val="000066"/>
                </a:solidFill>
                <a:latin typeface="Arial"/>
                <a:cs typeface="Arial"/>
              </a:rPr>
              <a:t>khác</a:t>
            </a:r>
            <a:r>
              <a:rPr lang="en-US" sz="2200" dirty="0">
                <a:solidFill>
                  <a:srgbClr val="000066"/>
                </a:solidFill>
                <a:latin typeface="Arial"/>
                <a:cs typeface="Arial"/>
              </a:rPr>
              <a:t> </a:t>
            </a:r>
            <a:r>
              <a:rPr lang="en-US" sz="2200" dirty="0" err="1">
                <a:solidFill>
                  <a:srgbClr val="000066"/>
                </a:solidFill>
                <a:latin typeface="Arial"/>
                <a:cs typeface="Arial"/>
              </a:rPr>
              <a:t>nhau</a:t>
            </a:r>
            <a:r>
              <a:rPr lang="en-US" sz="2200" dirty="0">
                <a:solidFill>
                  <a:srgbClr val="000066"/>
                </a:solidFill>
                <a:latin typeface="Arial"/>
                <a:cs typeface="Arial"/>
              </a:rPr>
              <a:t> qua </a:t>
            </a:r>
            <a:r>
              <a:rPr lang="en-US" sz="2200" dirty="0" err="1">
                <a:solidFill>
                  <a:srgbClr val="000066"/>
                </a:solidFill>
                <a:latin typeface="Arial"/>
                <a:cs typeface="Arial"/>
              </a:rPr>
              <a:t>cùng</a:t>
            </a:r>
            <a:r>
              <a:rPr lang="en-US" sz="2200" dirty="0">
                <a:solidFill>
                  <a:srgbClr val="000066"/>
                </a:solidFill>
                <a:latin typeface="Arial"/>
                <a:cs typeface="Arial"/>
              </a:rPr>
              <a:t> </a:t>
            </a:r>
            <a:r>
              <a:rPr lang="en-US" sz="2200" dirty="0" err="1">
                <a:solidFill>
                  <a:srgbClr val="000066"/>
                </a:solidFill>
                <a:latin typeface="Arial"/>
                <a:cs typeface="Arial"/>
              </a:rPr>
              <a:t>một</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băng</a:t>
            </a:r>
            <a:r>
              <a:rPr lang="en-US" sz="2200" dirty="0">
                <a:solidFill>
                  <a:srgbClr val="000066"/>
                </a:solidFill>
                <a:latin typeface="Arial"/>
                <a:cs typeface="Arial"/>
              </a:rPr>
              <a:t> </a:t>
            </a:r>
            <a:r>
              <a:rPr lang="en-US" sz="2200" dirty="0" err="1">
                <a:solidFill>
                  <a:srgbClr val="000066"/>
                </a:solidFill>
                <a:latin typeface="Arial"/>
                <a:cs typeface="Arial"/>
              </a:rPr>
              <a:t>rộng</a:t>
            </a:r>
            <a:r>
              <a:rPr lang="en-US" sz="2200" dirty="0">
                <a:solidFill>
                  <a:srgbClr val="000066"/>
                </a:solidFill>
                <a:latin typeface="Arial"/>
                <a:cs typeface="Arial"/>
              </a:rPr>
              <a:t> </a:t>
            </a:r>
            <a:r>
              <a:rPr lang="en-US" sz="2200" dirty="0" err="1">
                <a:solidFill>
                  <a:srgbClr val="000066"/>
                </a:solidFill>
                <a:latin typeface="Arial"/>
                <a:cs typeface="Arial"/>
              </a:rPr>
              <a:t>với</a:t>
            </a:r>
            <a:r>
              <a:rPr lang="en-US" sz="2200" dirty="0">
                <a:solidFill>
                  <a:srgbClr val="000066"/>
                </a:solidFill>
                <a:latin typeface="Arial"/>
                <a:cs typeface="Arial"/>
              </a:rPr>
              <a:t> </a:t>
            </a:r>
            <a:r>
              <a:rPr lang="en-US" sz="2200" dirty="0" err="1">
                <a:solidFill>
                  <a:srgbClr val="000066"/>
                </a:solidFill>
                <a:latin typeface="Arial"/>
                <a:cs typeface="Arial"/>
              </a:rPr>
              <a:t>cùng</a:t>
            </a:r>
            <a:r>
              <a:rPr lang="en-US" sz="2200" dirty="0">
                <a:solidFill>
                  <a:srgbClr val="000066"/>
                </a:solidFill>
                <a:latin typeface="Arial"/>
                <a:cs typeface="Arial"/>
              </a:rPr>
              <a:t> </a:t>
            </a:r>
            <a:r>
              <a:rPr lang="en-US" sz="2200" dirty="0" err="1">
                <a:solidFill>
                  <a:srgbClr val="000066"/>
                </a:solidFill>
                <a:latin typeface="Arial"/>
                <a:cs typeface="Arial"/>
              </a:rPr>
              <a:t>một</a:t>
            </a:r>
            <a:r>
              <a:rPr lang="en-US" sz="2200" dirty="0">
                <a:solidFill>
                  <a:srgbClr val="000066"/>
                </a:solidFill>
                <a:latin typeface="Arial"/>
                <a:cs typeface="Arial"/>
              </a:rPr>
              <a:t> </a:t>
            </a:r>
            <a:r>
              <a:rPr lang="en-US" sz="2200" dirty="0" err="1">
                <a:solidFill>
                  <a:srgbClr val="000066"/>
                </a:solidFill>
                <a:latin typeface="Arial"/>
                <a:cs typeface="Arial"/>
              </a:rPr>
              <a:t>dải</a:t>
            </a:r>
            <a:r>
              <a:rPr lang="en-US" sz="2200" dirty="0">
                <a:solidFill>
                  <a:srgbClr val="000066"/>
                </a:solidFill>
                <a:latin typeface="Arial"/>
                <a:cs typeface="Arial"/>
              </a:rPr>
              <a:t> </a:t>
            </a:r>
            <a:r>
              <a:rPr lang="en-US" sz="2200" dirty="0" err="1">
                <a:solidFill>
                  <a:srgbClr val="000066"/>
                </a:solidFill>
                <a:latin typeface="Arial"/>
                <a:cs typeface="Arial"/>
              </a:rPr>
              <a:t>tần</a:t>
            </a:r>
            <a:r>
              <a:rPr lang="en-US" sz="2200" dirty="0">
                <a:solidFill>
                  <a:srgbClr val="000066"/>
                </a:solidFill>
                <a:latin typeface="Arial"/>
                <a:cs typeface="Arial"/>
              </a:rPr>
              <a:t> </a:t>
            </a:r>
            <a:r>
              <a:rPr lang="en-US" sz="2200" dirty="0" err="1">
                <a:solidFill>
                  <a:srgbClr val="000066"/>
                </a:solidFill>
                <a:latin typeface="Arial"/>
                <a:cs typeface="Arial"/>
              </a:rPr>
              <a:t>số</a:t>
            </a:r>
            <a:r>
              <a:rPr lang="en-US" sz="2200" dirty="0">
                <a:solidFill>
                  <a:srgbClr val="000066"/>
                </a:solidFill>
                <a:latin typeface="Arial"/>
                <a:cs typeface="Arial"/>
              </a:rPr>
              <a:t> </a:t>
            </a:r>
            <a:r>
              <a:rPr lang="en-US" sz="2200" dirty="0" err="1">
                <a:solidFill>
                  <a:srgbClr val="000066"/>
                </a:solidFill>
                <a:latin typeface="Arial"/>
                <a:cs typeface="Arial"/>
              </a:rPr>
              <a:t>nhưng</a:t>
            </a:r>
            <a:r>
              <a:rPr lang="en-US" sz="2200" dirty="0">
                <a:solidFill>
                  <a:srgbClr val="000066"/>
                </a:solidFill>
                <a:latin typeface="Arial"/>
                <a:cs typeface="Arial"/>
              </a:rPr>
              <a:t> </a:t>
            </a:r>
            <a:r>
              <a:rPr lang="en-US" sz="2200" dirty="0" err="1">
                <a:solidFill>
                  <a:srgbClr val="000066"/>
                </a:solidFill>
                <a:latin typeface="Arial"/>
                <a:cs typeface="Arial"/>
              </a:rPr>
              <a:t>vào</a:t>
            </a:r>
            <a:r>
              <a:rPr lang="en-US" sz="2200" dirty="0">
                <a:solidFill>
                  <a:srgbClr val="000066"/>
                </a:solidFill>
                <a:latin typeface="Arial"/>
                <a:cs typeface="Arial"/>
              </a:rPr>
              <a:t> </a:t>
            </a:r>
            <a:r>
              <a:rPr lang="en-US" sz="2200" dirty="0" err="1">
                <a:solidFill>
                  <a:srgbClr val="000066"/>
                </a:solidFill>
                <a:latin typeface="Arial"/>
                <a:cs typeface="Arial"/>
              </a:rPr>
              <a:t>các</a:t>
            </a:r>
            <a:r>
              <a:rPr lang="en-US" sz="2200" dirty="0">
                <a:solidFill>
                  <a:srgbClr val="000066"/>
                </a:solidFill>
                <a:latin typeface="Arial"/>
                <a:cs typeface="Arial"/>
              </a:rPr>
              <a:t> </a:t>
            </a:r>
            <a:r>
              <a:rPr lang="en-US" sz="2200" dirty="0" err="1">
                <a:solidFill>
                  <a:srgbClr val="000066"/>
                </a:solidFill>
                <a:latin typeface="Arial"/>
                <a:cs typeface="Arial"/>
              </a:rPr>
              <a:t>thời</a:t>
            </a:r>
            <a:r>
              <a:rPr lang="en-US" sz="2200" dirty="0">
                <a:solidFill>
                  <a:srgbClr val="000066"/>
                </a:solidFill>
                <a:latin typeface="Arial"/>
                <a:cs typeface="Arial"/>
              </a:rPr>
              <a:t> </a:t>
            </a:r>
            <a:r>
              <a:rPr lang="en-US" sz="2200" dirty="0" err="1">
                <a:solidFill>
                  <a:srgbClr val="000066"/>
                </a:solidFill>
                <a:latin typeface="Arial"/>
                <a:cs typeface="Arial"/>
              </a:rPr>
              <a:t>điểm</a:t>
            </a:r>
            <a:r>
              <a:rPr lang="en-US" sz="2200" dirty="0">
                <a:solidFill>
                  <a:srgbClr val="000066"/>
                </a:solidFill>
                <a:latin typeface="Arial"/>
                <a:cs typeface="Arial"/>
              </a:rPr>
              <a:t> </a:t>
            </a:r>
            <a:r>
              <a:rPr lang="en-US" sz="2200" dirty="0" err="1">
                <a:solidFill>
                  <a:srgbClr val="000066"/>
                </a:solidFill>
                <a:latin typeface="Arial"/>
                <a:cs typeface="Arial"/>
              </a:rPr>
              <a:t>khác</a:t>
            </a:r>
            <a:r>
              <a:rPr lang="en-US" sz="2200" dirty="0">
                <a:solidFill>
                  <a:srgbClr val="000066"/>
                </a:solidFill>
                <a:latin typeface="Arial"/>
                <a:cs typeface="Arial"/>
              </a:rPr>
              <a:t> </a:t>
            </a:r>
            <a:r>
              <a:rPr lang="en-US" sz="2200" dirty="0" err="1">
                <a:solidFill>
                  <a:srgbClr val="000066"/>
                </a:solidFill>
                <a:latin typeface="Arial"/>
                <a:cs typeface="Arial"/>
              </a:rPr>
              <a:t>nhau</a:t>
            </a:r>
            <a:r>
              <a:rPr lang="en-US" sz="2200" dirty="0">
                <a:solidFill>
                  <a:srgbClr val="000066"/>
                </a:solidFill>
                <a:latin typeface="Arial"/>
                <a:cs typeface="Arial"/>
              </a:rPr>
              <a:t>.</a:t>
            </a:r>
          </a:p>
          <a:p>
            <a:pPr eaLnBrk="1" hangingPunct="1">
              <a:lnSpc>
                <a:spcPct val="150000"/>
              </a:lnSpc>
            </a:pPr>
            <a:r>
              <a:rPr lang="en-US" sz="2200" dirty="0">
                <a:solidFill>
                  <a:srgbClr val="000066"/>
                </a:solidFill>
                <a:latin typeface="Arial"/>
                <a:cs typeface="Arial"/>
              </a:rPr>
              <a:t>TDM </a:t>
            </a:r>
            <a:r>
              <a:rPr lang="en-US" sz="2200" dirty="0" err="1">
                <a:solidFill>
                  <a:srgbClr val="000066"/>
                </a:solidFill>
                <a:latin typeface="Arial"/>
                <a:cs typeface="Arial"/>
              </a:rPr>
              <a:t>thực</a:t>
            </a:r>
            <a:r>
              <a:rPr lang="en-US" sz="2200" dirty="0">
                <a:solidFill>
                  <a:srgbClr val="000066"/>
                </a:solidFill>
                <a:latin typeface="Arial"/>
                <a:cs typeface="Arial"/>
              </a:rPr>
              <a:t> </a:t>
            </a:r>
            <a:r>
              <a:rPr lang="en-US" sz="2200" dirty="0" err="1">
                <a:solidFill>
                  <a:srgbClr val="000066"/>
                </a:solidFill>
                <a:latin typeface="Arial"/>
                <a:cs typeface="Arial"/>
              </a:rPr>
              <a:t>hiện</a:t>
            </a:r>
            <a:r>
              <a:rPr lang="en-US" sz="2200" dirty="0">
                <a:solidFill>
                  <a:srgbClr val="000066"/>
                </a:solidFill>
                <a:latin typeface="Arial"/>
                <a:cs typeface="Arial"/>
              </a:rPr>
              <a:t> </a:t>
            </a:r>
            <a:r>
              <a:rPr lang="en-US" sz="2200" dirty="0" err="1">
                <a:solidFill>
                  <a:srgbClr val="000066"/>
                </a:solidFill>
                <a:latin typeface="Arial"/>
                <a:cs typeface="Arial"/>
              </a:rPr>
              <a:t>ghép</a:t>
            </a:r>
            <a:r>
              <a:rPr lang="en-US" sz="2200" dirty="0">
                <a:solidFill>
                  <a:srgbClr val="000066"/>
                </a:solidFill>
                <a:latin typeface="Arial"/>
                <a:cs typeface="Arial"/>
              </a:rPr>
              <a:t> </a:t>
            </a:r>
            <a:r>
              <a:rPr lang="en-US" sz="2200" dirty="0" err="1">
                <a:solidFill>
                  <a:srgbClr val="000066"/>
                </a:solidFill>
                <a:latin typeface="Arial"/>
                <a:cs typeface="Arial"/>
              </a:rPr>
              <a:t>kênh</a:t>
            </a:r>
            <a:r>
              <a:rPr lang="en-US" sz="2200" dirty="0">
                <a:solidFill>
                  <a:srgbClr val="000066"/>
                </a:solidFill>
                <a:latin typeface="Arial"/>
                <a:cs typeface="Arial"/>
              </a:rPr>
              <a:t> </a:t>
            </a:r>
            <a:r>
              <a:rPr lang="en-US" sz="2200" dirty="0" err="1">
                <a:solidFill>
                  <a:srgbClr val="000066"/>
                </a:solidFill>
                <a:latin typeface="Arial"/>
                <a:cs typeface="Arial"/>
              </a:rPr>
              <a:t>cho</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số</a:t>
            </a:r>
            <a:r>
              <a:rPr lang="en-US" sz="2200" dirty="0">
                <a:solidFill>
                  <a:srgbClr val="000066"/>
                </a:solidFill>
                <a:latin typeface="Arial"/>
                <a:cs typeface="Arial"/>
              </a:rPr>
              <a:t>.</a:t>
            </a:r>
          </a:p>
          <a:p>
            <a:pPr eaLnBrk="1" hangingPunct="1">
              <a:lnSpc>
                <a:spcPct val="150000"/>
              </a:lnSpc>
            </a:pPr>
            <a:r>
              <a:rPr lang="en-US" sz="2200" dirty="0" err="1">
                <a:solidFill>
                  <a:srgbClr val="000066"/>
                </a:solidFill>
                <a:latin typeface="Arial"/>
                <a:cs typeface="Arial"/>
              </a:rPr>
              <a:t>Đối</a:t>
            </a:r>
            <a:r>
              <a:rPr lang="en-US" sz="2200" dirty="0">
                <a:solidFill>
                  <a:srgbClr val="000066"/>
                </a:solidFill>
                <a:latin typeface="Arial"/>
                <a:cs typeface="Arial"/>
              </a:rPr>
              <a:t> </a:t>
            </a:r>
            <a:r>
              <a:rPr lang="en-US" sz="2200" dirty="0" err="1">
                <a:solidFill>
                  <a:srgbClr val="000066"/>
                </a:solidFill>
                <a:latin typeface="Arial"/>
                <a:cs typeface="Arial"/>
              </a:rPr>
              <a:t>với</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tương</a:t>
            </a:r>
            <a:r>
              <a:rPr lang="en-US" sz="2200" dirty="0">
                <a:solidFill>
                  <a:srgbClr val="000066"/>
                </a:solidFill>
                <a:latin typeface="Arial"/>
                <a:cs typeface="Arial"/>
              </a:rPr>
              <a:t> </a:t>
            </a:r>
            <a:r>
              <a:rPr lang="en-US" sz="2200" dirty="0" err="1">
                <a:solidFill>
                  <a:srgbClr val="000066"/>
                </a:solidFill>
                <a:latin typeface="Arial"/>
                <a:cs typeface="Arial"/>
              </a:rPr>
              <a:t>tự</a:t>
            </a:r>
            <a:r>
              <a:rPr lang="en-US" sz="2200" dirty="0">
                <a:solidFill>
                  <a:srgbClr val="000066"/>
                </a:solidFill>
                <a:latin typeface="Arial"/>
                <a:cs typeface="Arial"/>
              </a:rPr>
              <a:t>, </a:t>
            </a:r>
            <a:r>
              <a:rPr lang="en-US" sz="2200" dirty="0" err="1">
                <a:solidFill>
                  <a:srgbClr val="000066"/>
                </a:solidFill>
                <a:latin typeface="Arial"/>
                <a:cs typeface="Arial"/>
              </a:rPr>
              <a:t>thực</a:t>
            </a:r>
            <a:r>
              <a:rPr lang="en-US" sz="2200" dirty="0">
                <a:solidFill>
                  <a:srgbClr val="000066"/>
                </a:solidFill>
                <a:latin typeface="Arial"/>
                <a:cs typeface="Arial"/>
              </a:rPr>
              <a:t> </a:t>
            </a:r>
            <a:r>
              <a:rPr lang="en-US" sz="2200" dirty="0" err="1">
                <a:solidFill>
                  <a:srgbClr val="000066"/>
                </a:solidFill>
                <a:latin typeface="Arial"/>
                <a:cs typeface="Arial"/>
              </a:rPr>
              <a:t>hiện</a:t>
            </a:r>
            <a:r>
              <a:rPr lang="en-US" sz="2200" dirty="0">
                <a:solidFill>
                  <a:srgbClr val="000066"/>
                </a:solidFill>
                <a:latin typeface="Arial"/>
                <a:cs typeface="Arial"/>
              </a:rPr>
              <a:t> TDM </a:t>
            </a:r>
            <a:r>
              <a:rPr lang="en-US" sz="2200" dirty="0" err="1">
                <a:solidFill>
                  <a:srgbClr val="000066"/>
                </a:solidFill>
                <a:latin typeface="Arial"/>
                <a:cs typeface="Arial"/>
              </a:rPr>
              <a:t>theo</a:t>
            </a:r>
            <a:r>
              <a:rPr lang="en-US" sz="2200" dirty="0">
                <a:solidFill>
                  <a:srgbClr val="000066"/>
                </a:solidFill>
                <a:latin typeface="Arial"/>
                <a:cs typeface="Arial"/>
              </a:rPr>
              <a:t> 2 </a:t>
            </a:r>
            <a:r>
              <a:rPr lang="en-US" sz="2200" dirty="0" err="1">
                <a:solidFill>
                  <a:srgbClr val="000066"/>
                </a:solidFill>
                <a:latin typeface="Arial"/>
                <a:cs typeface="Arial"/>
              </a:rPr>
              <a:t>cách</a:t>
            </a:r>
            <a:r>
              <a:rPr lang="en-US" sz="2200" dirty="0">
                <a:solidFill>
                  <a:srgbClr val="000066"/>
                </a:solidFill>
                <a:latin typeface="Arial"/>
                <a:cs typeface="Arial"/>
              </a:rPr>
              <a:t>:</a:t>
            </a:r>
          </a:p>
          <a:p>
            <a:pPr eaLnBrk="1" hangingPunct="1">
              <a:lnSpc>
                <a:spcPct val="150000"/>
              </a:lnSpc>
              <a:buFont typeface="Wingdings" pitchFamily="2" charset="2"/>
              <a:buChar char="Ø"/>
            </a:pPr>
            <a:r>
              <a:rPr lang="en-US" sz="2200" dirty="0" err="1">
                <a:solidFill>
                  <a:srgbClr val="000066"/>
                </a:solidFill>
                <a:latin typeface="Arial"/>
                <a:cs typeface="Arial"/>
              </a:rPr>
              <a:t>Cách</a:t>
            </a:r>
            <a:r>
              <a:rPr lang="en-US" sz="2200" dirty="0">
                <a:solidFill>
                  <a:srgbClr val="000066"/>
                </a:solidFill>
                <a:latin typeface="Arial"/>
                <a:cs typeface="Arial"/>
              </a:rPr>
              <a:t> 1: </a:t>
            </a:r>
            <a:r>
              <a:rPr lang="en-US" sz="2200" dirty="0" err="1">
                <a:solidFill>
                  <a:srgbClr val="000066"/>
                </a:solidFill>
                <a:latin typeface="Arial"/>
                <a:cs typeface="Arial"/>
              </a:rPr>
              <a:t>số</a:t>
            </a:r>
            <a:r>
              <a:rPr lang="en-US" sz="2200" dirty="0">
                <a:solidFill>
                  <a:srgbClr val="000066"/>
                </a:solidFill>
                <a:latin typeface="Arial"/>
                <a:cs typeface="Arial"/>
              </a:rPr>
              <a:t> </a:t>
            </a:r>
            <a:r>
              <a:rPr lang="en-US" sz="2200" dirty="0" err="1">
                <a:solidFill>
                  <a:srgbClr val="000066"/>
                </a:solidFill>
                <a:latin typeface="Arial"/>
                <a:cs typeface="Arial"/>
              </a:rPr>
              <a:t>hoá</a:t>
            </a:r>
            <a:r>
              <a:rPr lang="en-US" sz="2200" dirty="0">
                <a:solidFill>
                  <a:srgbClr val="000066"/>
                </a:solidFill>
                <a:latin typeface="Arial"/>
                <a:cs typeface="Arial"/>
              </a:rPr>
              <a:t> </a:t>
            </a:r>
            <a:r>
              <a:rPr lang="en-US" sz="2200" dirty="0" err="1">
                <a:solidFill>
                  <a:srgbClr val="000066"/>
                </a:solidFill>
                <a:latin typeface="Arial"/>
                <a:cs typeface="Arial"/>
              </a:rPr>
              <a:t>tín</a:t>
            </a:r>
            <a:r>
              <a:rPr lang="en-US" sz="2200" dirty="0">
                <a:solidFill>
                  <a:srgbClr val="000066"/>
                </a:solidFill>
                <a:latin typeface="Arial"/>
                <a:cs typeface="Arial"/>
              </a:rPr>
              <a:t> </a:t>
            </a:r>
            <a:r>
              <a:rPr lang="en-US" sz="2200" dirty="0" err="1">
                <a:solidFill>
                  <a:srgbClr val="000066"/>
                </a:solidFill>
                <a:latin typeface="Arial"/>
                <a:cs typeface="Arial"/>
              </a:rPr>
              <a:t>hiệu</a:t>
            </a:r>
            <a:r>
              <a:rPr lang="en-US" sz="2200" dirty="0">
                <a:solidFill>
                  <a:srgbClr val="000066"/>
                </a:solidFill>
                <a:latin typeface="Arial"/>
                <a:cs typeface="Arial"/>
              </a:rPr>
              <a:t> </a:t>
            </a:r>
            <a:r>
              <a:rPr lang="en-US" sz="2200" dirty="0" err="1">
                <a:solidFill>
                  <a:srgbClr val="000066"/>
                </a:solidFill>
                <a:latin typeface="Arial"/>
                <a:cs typeface="Arial"/>
              </a:rPr>
              <a:t>tương</a:t>
            </a:r>
            <a:r>
              <a:rPr lang="en-US" sz="2200" dirty="0">
                <a:solidFill>
                  <a:srgbClr val="000066"/>
                </a:solidFill>
                <a:latin typeface="Arial"/>
                <a:cs typeface="Arial"/>
              </a:rPr>
              <a:t> </a:t>
            </a:r>
            <a:r>
              <a:rPr lang="en-US" sz="2200" dirty="0" err="1">
                <a:solidFill>
                  <a:srgbClr val="000066"/>
                </a:solidFill>
                <a:latin typeface="Arial"/>
                <a:cs typeface="Arial"/>
              </a:rPr>
              <a:t>tự</a:t>
            </a:r>
            <a:r>
              <a:rPr lang="en-US" sz="2200" dirty="0">
                <a:solidFill>
                  <a:srgbClr val="000066"/>
                </a:solidFill>
                <a:latin typeface="Arial"/>
                <a:cs typeface="Arial"/>
              </a:rPr>
              <a:t> </a:t>
            </a:r>
            <a:r>
              <a:rPr lang="en-US" sz="2200" dirty="0" err="1">
                <a:solidFill>
                  <a:srgbClr val="000066"/>
                </a:solidFill>
                <a:latin typeface="Arial"/>
                <a:cs typeface="Arial"/>
              </a:rPr>
              <a:t>trước</a:t>
            </a:r>
            <a:r>
              <a:rPr lang="en-US" sz="2200" dirty="0">
                <a:solidFill>
                  <a:srgbClr val="000066"/>
                </a:solidFill>
                <a:latin typeface="Arial"/>
                <a:cs typeface="Arial"/>
              </a:rPr>
              <a:t> </a:t>
            </a:r>
            <a:r>
              <a:rPr lang="en-US" sz="2200" dirty="0" err="1">
                <a:solidFill>
                  <a:srgbClr val="000066"/>
                </a:solidFill>
                <a:latin typeface="Arial"/>
                <a:cs typeface="Arial"/>
              </a:rPr>
              <a:t>khi</a:t>
            </a:r>
            <a:r>
              <a:rPr lang="en-US" sz="2200" dirty="0">
                <a:solidFill>
                  <a:srgbClr val="000066"/>
                </a:solidFill>
                <a:latin typeface="Arial"/>
                <a:cs typeface="Arial"/>
              </a:rPr>
              <a:t> </a:t>
            </a:r>
            <a:r>
              <a:rPr lang="en-US" sz="2200" dirty="0" err="1">
                <a:solidFill>
                  <a:srgbClr val="000066"/>
                </a:solidFill>
                <a:latin typeface="Arial"/>
                <a:cs typeface="Arial"/>
              </a:rPr>
              <a:t>ghép</a:t>
            </a:r>
            <a:endParaRPr lang="en-US" sz="2200" dirty="0">
              <a:solidFill>
                <a:srgbClr val="000066"/>
              </a:solidFill>
              <a:latin typeface="Arial"/>
              <a:cs typeface="Arial"/>
            </a:endParaRPr>
          </a:p>
          <a:p>
            <a:pPr eaLnBrk="1" hangingPunct="1">
              <a:lnSpc>
                <a:spcPct val="150000"/>
              </a:lnSpc>
              <a:buFont typeface="Wingdings" pitchFamily="2" charset="2"/>
              <a:buChar char="Ø"/>
            </a:pPr>
            <a:r>
              <a:rPr lang="en-US" sz="2200" dirty="0" err="1">
                <a:solidFill>
                  <a:srgbClr val="000066"/>
                </a:solidFill>
                <a:latin typeface="Arial"/>
                <a:cs typeface="Arial"/>
              </a:rPr>
              <a:t>Cách</a:t>
            </a:r>
            <a:r>
              <a:rPr lang="en-US" sz="2200" dirty="0">
                <a:solidFill>
                  <a:srgbClr val="000066"/>
                </a:solidFill>
                <a:latin typeface="Arial"/>
                <a:cs typeface="Arial"/>
              </a:rPr>
              <a:t> 2: </a:t>
            </a:r>
            <a:r>
              <a:rPr lang="en-US" sz="2200" dirty="0" err="1">
                <a:solidFill>
                  <a:srgbClr val="000066"/>
                </a:solidFill>
                <a:latin typeface="Arial"/>
                <a:cs typeface="Arial"/>
              </a:rPr>
              <a:t>vừa</a:t>
            </a:r>
            <a:r>
              <a:rPr lang="en-US" sz="2200" dirty="0">
                <a:solidFill>
                  <a:srgbClr val="000066"/>
                </a:solidFill>
                <a:latin typeface="Arial"/>
                <a:cs typeface="Arial"/>
              </a:rPr>
              <a:t> </a:t>
            </a:r>
            <a:r>
              <a:rPr lang="en-US" sz="2200" dirty="0" err="1">
                <a:solidFill>
                  <a:srgbClr val="000066"/>
                </a:solidFill>
                <a:latin typeface="Arial"/>
                <a:cs typeface="Arial"/>
              </a:rPr>
              <a:t>lấy</a:t>
            </a:r>
            <a:r>
              <a:rPr lang="en-US" sz="2200" dirty="0">
                <a:solidFill>
                  <a:srgbClr val="000066"/>
                </a:solidFill>
                <a:latin typeface="Arial"/>
                <a:cs typeface="Arial"/>
              </a:rPr>
              <a:t> </a:t>
            </a:r>
            <a:r>
              <a:rPr lang="en-US" sz="2200" dirty="0" err="1">
                <a:solidFill>
                  <a:srgbClr val="000066"/>
                </a:solidFill>
                <a:latin typeface="Arial"/>
                <a:cs typeface="Arial"/>
              </a:rPr>
              <a:t>mẫu</a:t>
            </a:r>
            <a:r>
              <a:rPr lang="en-US" sz="2200" dirty="0">
                <a:solidFill>
                  <a:srgbClr val="000066"/>
                </a:solidFill>
                <a:latin typeface="Arial"/>
                <a:cs typeface="Arial"/>
              </a:rPr>
              <a:t> </a:t>
            </a:r>
            <a:r>
              <a:rPr lang="en-US" sz="2200" dirty="0" err="1">
                <a:solidFill>
                  <a:srgbClr val="000066"/>
                </a:solidFill>
                <a:latin typeface="Arial"/>
                <a:cs typeface="Arial"/>
              </a:rPr>
              <a:t>vừa</a:t>
            </a:r>
            <a:r>
              <a:rPr lang="en-US" sz="2200" dirty="0">
                <a:solidFill>
                  <a:srgbClr val="000066"/>
                </a:solidFill>
                <a:latin typeface="Arial"/>
                <a:cs typeface="Arial"/>
              </a:rPr>
              <a:t> </a:t>
            </a:r>
            <a:r>
              <a:rPr lang="en-US" sz="2200" dirty="0" err="1">
                <a:solidFill>
                  <a:srgbClr val="000066"/>
                </a:solidFill>
                <a:latin typeface="Arial"/>
                <a:cs typeface="Arial"/>
              </a:rPr>
              <a:t>kết</a:t>
            </a:r>
            <a:r>
              <a:rPr lang="en-US" sz="2200" dirty="0">
                <a:solidFill>
                  <a:srgbClr val="000066"/>
                </a:solidFill>
                <a:latin typeface="Arial"/>
                <a:cs typeface="Arial"/>
              </a:rPr>
              <a:t> </a:t>
            </a:r>
            <a:r>
              <a:rPr lang="en-US" sz="2200" dirty="0" err="1">
                <a:solidFill>
                  <a:srgbClr val="000066"/>
                </a:solidFill>
                <a:latin typeface="Arial"/>
                <a:cs typeface="Arial"/>
              </a:rPr>
              <a:t>hợp</a:t>
            </a:r>
            <a:r>
              <a:rPr lang="en-US" sz="2200" dirty="0">
                <a:solidFill>
                  <a:srgbClr val="000066"/>
                </a:solidFill>
                <a:latin typeface="Arial"/>
                <a:cs typeface="Arial"/>
              </a:rPr>
              <a:t> </a:t>
            </a:r>
            <a:r>
              <a:rPr lang="en-US" sz="2200" dirty="0" err="1">
                <a:solidFill>
                  <a:srgbClr val="000066"/>
                </a:solidFill>
                <a:latin typeface="Arial"/>
                <a:cs typeface="Arial"/>
              </a:rPr>
              <a:t>với</a:t>
            </a:r>
            <a:r>
              <a:rPr lang="en-US" sz="2200" dirty="0">
                <a:solidFill>
                  <a:srgbClr val="000066"/>
                </a:solidFill>
                <a:latin typeface="Arial"/>
                <a:cs typeface="Arial"/>
              </a:rPr>
              <a:t> </a:t>
            </a:r>
            <a:r>
              <a:rPr lang="en-US" sz="2200" dirty="0" err="1">
                <a:solidFill>
                  <a:srgbClr val="000066"/>
                </a:solidFill>
                <a:latin typeface="Arial"/>
                <a:cs typeface="Arial"/>
              </a:rPr>
              <a:t>ghép</a:t>
            </a:r>
            <a:r>
              <a:rPr lang="en-US" sz="2200" dirty="0">
                <a:solidFill>
                  <a:srgbClr val="000066"/>
                </a:solidFill>
                <a:latin typeface="Arial"/>
                <a:cs typeface="Arial"/>
              </a:rPr>
              <a:t> </a:t>
            </a:r>
            <a:r>
              <a:rPr lang="en-US" sz="2200" dirty="0" err="1">
                <a:solidFill>
                  <a:srgbClr val="000066"/>
                </a:solidFill>
                <a:latin typeface="Arial"/>
                <a:cs typeface="Arial"/>
              </a:rPr>
              <a:t>kênh</a:t>
            </a:r>
            <a:endParaRPr lang="en-US" sz="2200" dirty="0">
              <a:solidFill>
                <a:srgbClr val="000066"/>
              </a:solidFill>
              <a:latin typeface="Arial"/>
              <a:cs typeface="Arial"/>
            </a:endParaRPr>
          </a:p>
          <a:p>
            <a:pPr eaLnBrk="1" hangingPunct="1">
              <a:lnSpc>
                <a:spcPct val="150000"/>
              </a:lnSpc>
              <a:buFont typeface="Wingdings" pitchFamily="2" charset="2"/>
              <a:buChar char="Ø"/>
            </a:pPr>
            <a:endParaRPr lang="en-US" sz="2200" dirty="0">
              <a:solidFill>
                <a:srgbClr val="000066"/>
              </a:solidFill>
              <a:latin typeface="Arial"/>
              <a:cs typeface="Arial"/>
            </a:endParaRPr>
          </a:p>
          <a:p>
            <a:pPr eaLnBrk="1" hangingPunct="1">
              <a:lnSpc>
                <a:spcPct val="150000"/>
              </a:lnSpc>
            </a:pPr>
            <a:endParaRPr lang="en-US" sz="2200" dirty="0">
              <a:solidFill>
                <a:srgbClr val="000066"/>
              </a:solidFill>
              <a:latin typeface="Arial"/>
              <a:cs typeface="Arial"/>
            </a:endParaRPr>
          </a:p>
        </p:txBody>
      </p:sp>
    </p:spTree>
    <p:extLst>
      <p:ext uri="{BB962C8B-B14F-4D97-AF65-F5344CB8AC3E}">
        <p14:creationId xmlns:p14="http://schemas.microsoft.com/office/powerpoint/2010/main" val="3250261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9419</TotalTime>
  <Words>5563</Words>
  <Application>Microsoft Macintosh PowerPoint</Application>
  <PresentationFormat>On-screen Show (4:3)</PresentationFormat>
  <Paragraphs>531</Paragraphs>
  <Slides>31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Courier New</vt:lpstr>
      <vt:lpstr>Tahoma</vt:lpstr>
      <vt:lpstr>Times New Roman</vt:lpstr>
      <vt:lpstr>Tw Cen MT</vt:lpstr>
      <vt:lpstr>Wingdings</vt:lpstr>
      <vt:lpstr>Median</vt:lpstr>
      <vt:lpstr>Chương 5:  KỸ thuật GHÉP KÊNH</vt:lpstr>
      <vt:lpstr>Hệ thống thông tin số điển hình</vt:lpstr>
      <vt:lpstr>Nội dung</vt:lpstr>
      <vt:lpstr>Sửa bài tập FDM</vt:lpstr>
      <vt:lpstr>Nhóm 12</vt:lpstr>
      <vt:lpstr>Nhóm 12</vt:lpstr>
      <vt:lpstr>Nhóm 12</vt:lpstr>
      <vt:lpstr>Nội dung</vt:lpstr>
      <vt:lpstr>TDM là gì?</vt:lpstr>
      <vt:lpstr>Ví dụ 1 – TDM đồng bộ</vt:lpstr>
      <vt:lpstr>Ví dụ 1 (tt)</vt:lpstr>
      <vt:lpstr>Ví dụ 1 (tt)</vt:lpstr>
      <vt:lpstr>Ví dụ 2</vt:lpstr>
      <vt:lpstr>Ví dụ 2</vt:lpstr>
      <vt:lpstr>Ví dụ 2</vt:lpstr>
      <vt:lpstr>Đồng bộ khung trong hệ thống TDM</vt:lpstr>
      <vt:lpstr>Cấu trúc khung TDM</vt:lpstr>
      <vt:lpstr>PowerPoint Presentation</vt:lpstr>
      <vt:lpstr>PowerPoint Presentation</vt:lpstr>
      <vt:lpstr>PowerPoint Presentation</vt:lpstr>
      <vt:lpstr>Cấu trúc khung TDM E1</vt:lpstr>
      <vt:lpstr>Thiết kế bộ ghép TDM</vt:lpstr>
      <vt:lpstr>Ví dụ thiết kế bộ ghép kênh TDM 11 kênh</vt:lpstr>
      <vt:lpstr>Ví dụ thiết kế bộ ghép kênh TDM 11 kênh</vt:lpstr>
      <vt:lpstr>Ví dụ thiết kế bộ ghép kênh TDM 11 kênh</vt:lpstr>
      <vt:lpstr>Ví dụ thiết kế bộ ghép kênh TDM 11 kênh</vt:lpstr>
      <vt:lpstr>Thiết kế bộ ghép TDM 11 kênh tương tự-số</vt:lpstr>
      <vt:lpstr>Thiết kế bộ ghép TDM 11 kênh tương tự-số</vt:lpstr>
      <vt:lpstr>Thiết kế bộ ghép TDM 11 kênh tương tự-số</vt:lpstr>
      <vt:lpstr>Thiết kế bộ ghép TDM 11 kênh tương tự-số</vt:lpstr>
      <vt:lpstr>Bài tập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Phân tích tẦn sỐ  cho tín hiỆu và hỆ thỐng</dc:title>
  <dc:creator>sony</dc:creator>
  <cp:lastModifiedBy>Microsoft Office User</cp:lastModifiedBy>
  <cp:revision>515</cp:revision>
  <dcterms:created xsi:type="dcterms:W3CDTF">2011-06-12T11:37:37Z</dcterms:created>
  <dcterms:modified xsi:type="dcterms:W3CDTF">2021-11-26T10:06:27Z</dcterms:modified>
</cp:coreProperties>
</file>