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84" r:id="rId2"/>
    <p:sldId id="291" r:id="rId3"/>
    <p:sldId id="261" r:id="rId4"/>
    <p:sldId id="260" r:id="rId5"/>
    <p:sldId id="295" r:id="rId6"/>
    <p:sldId id="285" r:id="rId7"/>
    <p:sldId id="290" r:id="rId8"/>
    <p:sldId id="286" r:id="rId9"/>
    <p:sldId id="287" r:id="rId10"/>
    <p:sldId id="289" r:id="rId11"/>
    <p:sldId id="288" r:id="rId12"/>
    <p:sldId id="292" r:id="rId13"/>
    <p:sldId id="293" r:id="rId14"/>
    <p:sldId id="294" r:id="rId15"/>
    <p:sldId id="262" r:id="rId16"/>
    <p:sldId id="279" r:id="rId17"/>
  </p:sldIdLst>
  <p:sldSz cx="9144000" cy="6858000" type="screen4x3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5C9"/>
    <a:srgbClr val="677480"/>
    <a:srgbClr val="D5DDE4"/>
    <a:srgbClr val="FF9966"/>
    <a:srgbClr val="FF9715"/>
    <a:srgbClr val="98D8FD"/>
    <a:srgbClr val="F20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5DBA0-61E2-4C35-AAD8-56703CFE7CF5}">
  <a:tblStyle styleId="{AB85DBA0-61E2-4C35-AAD8-56703CFE7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1" autoAdjust="0"/>
  </p:normalViewPr>
  <p:slideViewPr>
    <p:cSldViewPr snapToGrid="0">
      <p:cViewPr varScale="1">
        <p:scale>
          <a:sx n="101" d="100"/>
          <a:sy n="101" d="100"/>
        </p:scale>
        <p:origin x="18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55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titlu.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Fushimi</a:t>
            </a:r>
            <a:r>
              <a:rPr lang="ro-RO" baseline="0" dirty="0" smtClean="0"/>
              <a:t> Inari – temple in Kyoto – loc turistic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aseline="0" dirty="0" smtClean="0"/>
              <a:t>Denumirea in engleza pentru că aplicatia web este in engleza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378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</a:t>
            </a:r>
            <a:r>
              <a:rPr lang="ro-RO" baseline="0" dirty="0" smtClean="0"/>
              <a:t> sesiunea de examinare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4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Japanese Language profiency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5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</a:t>
            </a:r>
            <a:r>
              <a:rPr lang="en-US" baseline="0" dirty="0" smtClean="0"/>
              <a:t> mod am access </a:t>
            </a:r>
            <a:r>
              <a:rPr lang="en-US" baseline="0" dirty="0" err="1" smtClean="0"/>
              <a:t>personalizat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asupra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datelor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Decid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level-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Componentele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item,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2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80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45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8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7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o-RO" dirty="0" smtClean="0"/>
              <a:t>Javascript,</a:t>
            </a:r>
            <a:r>
              <a:rPr lang="ro-RO" baseline="0" dirty="0" smtClean="0"/>
              <a:t> jQuery, GenericRepository, FluentValidations...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6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Scurta</a:t>
            </a:r>
            <a:r>
              <a:rPr lang="ro-RO" baseline="0" dirty="0" smtClean="0"/>
              <a:t> introducere despre strucutra vocabularului</a:t>
            </a:r>
          </a:p>
          <a:p>
            <a:pPr marL="139700" indent="0">
              <a:buNone/>
            </a:pPr>
            <a:r>
              <a:rPr lang="ro-RO" baseline="0" dirty="0" smtClean="0"/>
              <a:t>Ce este hiragana, katakana.</a:t>
            </a:r>
          </a:p>
          <a:p>
            <a:pPr marL="139700" indent="0">
              <a:buNone/>
            </a:pPr>
            <a:r>
              <a:rPr lang="ro-RO" baseline="0" dirty="0" smtClean="0"/>
              <a:t>Radical – Kanji – Cuvinte – scopul aplicatiei in partea de vocabular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9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diagrama functionala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95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Explic</a:t>
            </a:r>
            <a:r>
              <a:rPr lang="ro-RO" baseline="0" dirty="0" smtClean="0"/>
              <a:t> alegoria dintre denumirile stadiilor.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6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 sistemul spatiat de repetie.</a:t>
            </a:r>
            <a:r>
              <a:rPr lang="ro-RO" baseline="0" dirty="0" smtClean="0"/>
              <a:t> Mentionez ca o sa revin cu detalii despre sesiunea de examinare.</a:t>
            </a:r>
          </a:p>
          <a:p>
            <a:r>
              <a:rPr lang="ro-RO" baseline="0" dirty="0" smtClean="0"/>
              <a:t>LevelUp. Conditii si insemnatate</a:t>
            </a:r>
          </a:p>
          <a:p>
            <a:r>
              <a:rPr lang="ro-RO" baseline="0" dirty="0" smtClean="0"/>
              <a:t>Mentionez sesiunea de invatare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slide" Target="slide1.xm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hape 88"/>
          <p:cNvSpPr txBox="1">
            <a:spLocks/>
          </p:cNvSpPr>
          <p:nvPr/>
        </p:nvSpPr>
        <p:spPr>
          <a:xfrm>
            <a:off x="178573" y="1161995"/>
            <a:ext cx="8850702" cy="164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800" dirty="0" smtClean="0">
                <a:solidFill>
                  <a:schemeClr val="accent1">
                    <a:lumMod val="75000"/>
                  </a:schemeClr>
                </a:solidFill>
              </a:rPr>
              <a:t>Foxy – Aplicație web pentru învățarea limbii japoneze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hape 88"/>
          <p:cNvSpPr txBox="1">
            <a:spLocks/>
          </p:cNvSpPr>
          <p:nvPr/>
        </p:nvSpPr>
        <p:spPr>
          <a:xfrm>
            <a:off x="392876" y="107831"/>
            <a:ext cx="7829615" cy="65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dirty="0" err="1"/>
              <a:t>Universitatea</a:t>
            </a:r>
            <a:r>
              <a:rPr lang="en-US" sz="2000" dirty="0"/>
              <a:t> “</a:t>
            </a:r>
            <a:r>
              <a:rPr lang="en-US" sz="2000" dirty="0" err="1"/>
              <a:t>Alexandru</a:t>
            </a:r>
            <a:r>
              <a:rPr lang="en-US" sz="2000" dirty="0"/>
              <a:t> </a:t>
            </a:r>
            <a:r>
              <a:rPr lang="en-US" sz="2000" dirty="0" err="1"/>
              <a:t>Ioan</a:t>
            </a:r>
            <a:r>
              <a:rPr lang="en-US" sz="2000" dirty="0"/>
              <a:t> </a:t>
            </a:r>
            <a:r>
              <a:rPr lang="en-US" sz="2000" dirty="0" err="1"/>
              <a:t>Cuza</a:t>
            </a:r>
            <a:r>
              <a:rPr lang="en-US" sz="2000" dirty="0"/>
              <a:t>” din </a:t>
            </a:r>
            <a:r>
              <a:rPr lang="en-US" sz="2000" dirty="0" err="1" smtClean="0"/>
              <a:t>Iași</a:t>
            </a:r>
            <a:r>
              <a:rPr lang="en-US" sz="2000" dirty="0" smtClean="0"/>
              <a:t> </a:t>
            </a:r>
            <a:endParaRPr lang="ro-RO" sz="2000" dirty="0" smtClean="0"/>
          </a:p>
          <a:p>
            <a:pPr algn="ctr"/>
            <a:r>
              <a:rPr lang="en-US" sz="2000" dirty="0" err="1" smtClean="0"/>
              <a:t>Facultatea</a:t>
            </a:r>
            <a:r>
              <a:rPr lang="en-US" sz="2000" dirty="0" smtClean="0"/>
              <a:t> de </a:t>
            </a:r>
            <a:r>
              <a:rPr lang="en-US" sz="2000" dirty="0" err="1" smtClean="0"/>
              <a:t>Informatică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53" y="2788568"/>
            <a:ext cx="2234258" cy="2260390"/>
          </a:xfrm>
          <a:prstGeom prst="rect">
            <a:avLst/>
          </a:prstGeom>
        </p:spPr>
      </p:pic>
      <p:sp>
        <p:nvSpPr>
          <p:cNvPr id="9" name="Shape 88"/>
          <p:cNvSpPr txBox="1">
            <a:spLocks/>
          </p:cNvSpPr>
          <p:nvPr/>
        </p:nvSpPr>
        <p:spPr>
          <a:xfrm>
            <a:off x="2787257" y="5252999"/>
            <a:ext cx="3058104" cy="39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o-RO" sz="1800" dirty="0" smtClean="0"/>
              <a:t>Absolvent</a:t>
            </a:r>
            <a:r>
              <a:rPr lang="en-US" sz="1800" dirty="0" smtClean="0"/>
              <a:t>: 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</a:rPr>
              <a:t>Tamara </a:t>
            </a:r>
            <a:r>
              <a:rPr lang="ro-RO" sz="1800" b="1" dirty="0" smtClean="0">
                <a:solidFill>
                  <a:schemeClr val="accent1">
                    <a:lumMod val="75000"/>
                  </a:schemeClr>
                </a:solidFill>
              </a:rPr>
              <a:t>TRIFAN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88"/>
          <p:cNvSpPr txBox="1">
            <a:spLocks/>
          </p:cNvSpPr>
          <p:nvPr/>
        </p:nvSpPr>
        <p:spPr>
          <a:xfrm>
            <a:off x="1713636" y="5645501"/>
            <a:ext cx="5205346" cy="48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/>
              <a:t>Coordonator</a:t>
            </a:r>
            <a:r>
              <a:rPr lang="en-US" sz="1800" dirty="0"/>
              <a:t> </a:t>
            </a:r>
            <a:r>
              <a:rPr lang="en-US" sz="1800" dirty="0" err="1"/>
              <a:t>științific</a:t>
            </a:r>
            <a:r>
              <a:rPr lang="en-US" sz="1800" dirty="0" smtClean="0"/>
              <a:t>:</a:t>
            </a:r>
            <a:r>
              <a:rPr lang="ro-RO" sz="1800" dirty="0" smtClean="0"/>
              <a:t> </a:t>
            </a:r>
            <a:r>
              <a:rPr lang="ro-RO" sz="1800" dirty="0">
                <a:solidFill>
                  <a:schemeClr val="accent1">
                    <a:lumMod val="75000"/>
                  </a:schemeClr>
                </a:solidFill>
              </a:rPr>
              <a:t>Drd. Colab. Florin </a:t>
            </a:r>
            <a:r>
              <a:rPr lang="ro-RO" sz="1800" b="1" dirty="0">
                <a:solidFill>
                  <a:schemeClr val="accent1">
                    <a:lumMod val="75000"/>
                  </a:schemeClr>
                </a:solidFill>
              </a:rPr>
              <a:t>OLARIU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hape 88"/>
          <p:cNvSpPr txBox="1">
            <a:spLocks/>
          </p:cNvSpPr>
          <p:nvPr/>
        </p:nvSpPr>
        <p:spPr>
          <a:xfrm>
            <a:off x="3028459" y="6253045"/>
            <a:ext cx="2558447" cy="42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1600" dirty="0" smtClean="0">
                <a:solidFill>
                  <a:schemeClr val="bg1">
                    <a:lumMod val="65000"/>
                  </a:schemeClr>
                </a:solidFill>
              </a:rPr>
              <a:t>Sesiunea: iulie, 2018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 descr="C:\Users\dlargu\Desktop\FiiLogo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03" y="197330"/>
            <a:ext cx="583215" cy="5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0"/>
          <a:stretch/>
        </p:blipFill>
        <p:spPr>
          <a:xfrm>
            <a:off x="458416" y="1173397"/>
            <a:ext cx="8327254" cy="4987707"/>
          </a:xfrm>
          <a:prstGeom prst="rect">
            <a:avLst/>
          </a:prstGeom>
        </p:spPr>
      </p:pic>
      <p:sp>
        <p:nvSpPr>
          <p:cNvPr id="5" name="Shape 259"/>
          <p:cNvSpPr txBox="1">
            <a:spLocks/>
          </p:cNvSpPr>
          <p:nvPr/>
        </p:nvSpPr>
        <p:spPr>
          <a:xfrm>
            <a:off x="1930894" y="170534"/>
            <a:ext cx="5282212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Sistemul spațiat de repetiție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7" name="Picture 6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3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0" y="1056443"/>
            <a:ext cx="6934472" cy="5432671"/>
          </a:xfrm>
          <a:prstGeom prst="rect">
            <a:avLst/>
          </a:prstGeom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030728" y="53002"/>
            <a:ext cx="478049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Sesiunea de examinare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7" name="Shape 346"/>
          <p:cNvSpPr txBox="1">
            <a:spLocks/>
          </p:cNvSpPr>
          <p:nvPr/>
        </p:nvSpPr>
        <p:spPr>
          <a:xfrm>
            <a:off x="780735" y="870479"/>
            <a:ext cx="7822967" cy="5493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Elementele vocabularului corespund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 nivelul N5.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Denumirile, înțelesurile și traducerile sunt preluate de pe site-ul oficial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Fiecare element al vocabularului are mnemonici pentru citire și înțeles.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Mnemonicile au fost selectate din site-uri precum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Tofugu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Wanikani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Wasabi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 Câteva sunt create de mine.</a:t>
            </a:r>
          </a:p>
          <a:p>
            <a:pPr marL="76200">
              <a:lnSpc>
                <a:spcPct val="115000"/>
              </a:lnSpc>
              <a:buSzPts val="2400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Informația pentru formularele de gramatică și testele de citire: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JLPT.jp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și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jlptstudy.net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4" name="Picture 3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514" b="2191"/>
          <a:stretch/>
        </p:blipFill>
        <p:spPr>
          <a:xfrm>
            <a:off x="319077" y="1282045"/>
            <a:ext cx="8493420" cy="209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59" y="3770753"/>
            <a:ext cx="6919255" cy="233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82804"/>
            <a:ext cx="6462600" cy="842615"/>
          </a:xfrm>
        </p:spPr>
        <p:txBody>
          <a:bodyPr/>
          <a:lstStyle/>
          <a:p>
            <a:r>
              <a:rPr lang="ro-RO" dirty="0" smtClean="0"/>
              <a:t>Concluziile lucrării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125419"/>
            <a:ext cx="7586875" cy="4736400"/>
          </a:xfrm>
        </p:spPr>
        <p:txBody>
          <a:bodyPr/>
          <a:lstStyle/>
          <a:p>
            <a:r>
              <a:rPr lang="ro-RO" sz="2400" dirty="0" smtClean="0"/>
              <a:t>Aplicația reprezintă un bun suport pentru învățarea </a:t>
            </a:r>
            <a:r>
              <a:rPr lang="ro-RO" sz="2400" dirty="0"/>
              <a:t>limbii </a:t>
            </a:r>
            <a:r>
              <a:rPr lang="ro-RO" sz="2400" dirty="0" smtClean="0"/>
              <a:t>japoneze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ro-RO" sz="2400" dirty="0"/>
              <a:t>Datorită structurii </a:t>
            </a:r>
            <a:r>
              <a:rPr lang="ro-RO" sz="2400" dirty="0" smtClean="0"/>
              <a:t>aplicației și a </a:t>
            </a:r>
            <a:r>
              <a:rPr lang="ro-RO" sz="2400" dirty="0"/>
              <a:t>sistemului de </a:t>
            </a:r>
            <a:r>
              <a:rPr lang="ro-RO" sz="2400" dirty="0" smtClean="0"/>
              <a:t>repetiție, </a:t>
            </a:r>
            <a:r>
              <a:rPr lang="ro-RO" sz="2400" dirty="0"/>
              <a:t>aplicația oferă utilizatorului eficientizarea procesului de </a:t>
            </a:r>
            <a:r>
              <a:rPr lang="ro-RO" sz="2400" dirty="0" smtClean="0"/>
              <a:t>învățare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ro-RO" sz="2400" dirty="0" smtClean="0"/>
              <a:t>Interfața web oferă o interacțiune plăcută pentru utilizator datorită ilustrațiilor tematice și a caracterului intuitiv, responsive.</a:t>
            </a:r>
          </a:p>
          <a:p>
            <a:endParaRPr lang="ro-RO" sz="2400" dirty="0"/>
          </a:p>
          <a:p>
            <a:r>
              <a:rPr lang="ro-RO" sz="2400" dirty="0" smtClean="0"/>
              <a:t>Materialul de învățare din cadrul aplicației este ușor de</a:t>
            </a:r>
            <a:r>
              <a:rPr lang="ro-RO" sz="2400" dirty="0"/>
              <a:t> </a:t>
            </a:r>
            <a:r>
              <a:rPr lang="ro-RO" sz="2400" dirty="0" smtClean="0"/>
              <a:t>extins.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00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rgbClr val="FFFFFF"/>
                </a:solidFill>
              </a:rPr>
              <a:t>DEMO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4294967295"/>
          </p:nvPr>
        </p:nvSpPr>
        <p:spPr>
          <a:xfrm>
            <a:off x="778225" y="4845993"/>
            <a:ext cx="6885767" cy="151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lt1"/>
                </a:solidFill>
              </a:rPr>
              <a:t>Înregistrare, autentificare, vizualizare niveluri, sesiunile de examinare și învățare, urmărirea progresului unui item, formular de gramatică, test de citire/înțelegere/gramatică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1392061" y="448354"/>
            <a:ext cx="2235784" cy="2235777"/>
            <a:chOff x="570875" y="4322250"/>
            <a:chExt cx="443300" cy="443325"/>
          </a:xfrm>
        </p:grpSpPr>
        <p:sp>
          <p:nvSpPr>
            <p:cNvPr id="135" name="Shape 13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2" name="Picture 11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916025" y="3601914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7ECEFD"/>
                </a:solidFill>
              </a:rPr>
              <a:t>Mul</a:t>
            </a:r>
            <a:r>
              <a:rPr lang="ro-RO" sz="6000" dirty="0" smtClean="0">
                <a:solidFill>
                  <a:srgbClr val="7ECEFD"/>
                </a:solidFill>
              </a:rPr>
              <a:t>țumesc</a:t>
            </a:r>
            <a:r>
              <a:rPr lang="en" sz="6000" dirty="0" smtClean="0">
                <a:solidFill>
                  <a:srgbClr val="7ECEFD"/>
                </a:solidFill>
              </a:rPr>
              <a:t>!</a:t>
            </a:r>
            <a:endParaRPr sz="6000" dirty="0">
              <a:solidFill>
                <a:srgbClr val="7ECEFD"/>
              </a:solidFill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916025" y="281029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rgbClr val="FFFFFF"/>
                </a:solidFill>
              </a:rPr>
              <a:t>Întrebări</a:t>
            </a:r>
            <a:r>
              <a:rPr lang="en" sz="4800" b="1" dirty="0" smtClean="0">
                <a:solidFill>
                  <a:srgbClr val="FFFFFF"/>
                </a:solidFill>
              </a:rPr>
              <a:t>?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631940" y="134693"/>
            <a:ext cx="5561100" cy="978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rgbClr val="7ECEFD"/>
                </a:solidFill>
              </a:rPr>
              <a:t>Titlul lucrării</a:t>
            </a:r>
            <a:endParaRPr sz="4800" dirty="0">
              <a:solidFill>
                <a:srgbClr val="7ECEFD"/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631940" y="1647232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800" b="1" dirty="0" smtClean="0">
                <a:solidFill>
                  <a:srgbClr val="2185C5"/>
                </a:solidFill>
              </a:rPr>
              <a:t>Vulpea în mitologia japoneză</a:t>
            </a:r>
            <a:endParaRPr sz="2800" b="1" dirty="0">
              <a:solidFill>
                <a:srgbClr val="2185C5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631940" y="2693632"/>
            <a:ext cx="5561100" cy="3085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Creatură divină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Simbol al templelor Fushimi Inari (1/3 din toate templele existente)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Personaj extrem de înțelept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r="22286"/>
          <a:stretch/>
        </p:blipFill>
        <p:spPr>
          <a:xfrm>
            <a:off x="6418556" y="0"/>
            <a:ext cx="2725444" cy="6760724"/>
          </a:xfrm>
          <a:prstGeom prst="rect">
            <a:avLst/>
          </a:prstGeom>
        </p:spPr>
      </p:pic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3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Cuprins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64374" y="14176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o-RO" sz="2200" dirty="0" smtClean="0"/>
              <a:t>Motivație</a:t>
            </a:r>
            <a:endParaRPr sz="2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Tehnologiile folosite</a:t>
            </a:r>
            <a:endParaRPr sz="2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Vocabularul limbii japoneze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Diagrama funcțională a aplicației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Componentele vocabularului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Sistemul spațiat de repetiție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Sesiunea de examinare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Popularea bazei de date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DEMO</a:t>
            </a:r>
            <a:endParaRPr sz="2200"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" name="Shape 409"/>
          <p:cNvGrpSpPr/>
          <p:nvPr/>
        </p:nvGrpSpPr>
        <p:grpSpPr>
          <a:xfrm>
            <a:off x="864374" y="846150"/>
            <a:ext cx="347107" cy="420111"/>
            <a:chOff x="584925" y="922575"/>
            <a:chExt cx="415200" cy="502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Shape 41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1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1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20" name="Picture 19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87842" y="2553103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Japoneza se clasifică în </a:t>
            </a:r>
            <a:r>
              <a:rPr lang="ro-RO" sz="2000" i="0" dirty="0"/>
              <a:t>ultima </a:t>
            </a:r>
            <a:r>
              <a:rPr lang="ro-RO" sz="2000" i="0" dirty="0" smtClean="0"/>
              <a:t>categorie – 8 – </a:t>
            </a:r>
            <a:r>
              <a:rPr lang="ro-RO" sz="2000" i="0" dirty="0"/>
              <a:t>ce reprezintă categoria celor mai dificile limbi</a:t>
            </a:r>
            <a:r>
              <a:rPr lang="ro-RO" sz="2000" i="0" dirty="0" smtClean="0"/>
              <a:t>. (conform FSI) 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87842" y="3753681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E</a:t>
            </a:r>
            <a:r>
              <a:rPr lang="ro-RO" sz="2000" i="0" dirty="0" smtClean="0"/>
              <a:t>ste </a:t>
            </a:r>
            <a:r>
              <a:rPr lang="ro-RO" sz="2000" i="0" dirty="0"/>
              <a:t>nevoie de 88 săptămâni (2200 ore) de învățare intensă pentru a putea ajunge la un nivel de </a:t>
            </a:r>
            <a:r>
              <a:rPr lang="ro-RO" sz="2000" i="0" dirty="0" smtClean="0"/>
              <a:t>bază.</a:t>
            </a:r>
            <a:endParaRPr lang="ro-RO" sz="2000" i="0" dirty="0"/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87842" y="4954260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Cei care au luat decizia să învețe această limbă au nevoie de un suport imens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02999" y="3834289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Scopul </a:t>
            </a:r>
            <a:r>
              <a:rPr lang="ro-RO" sz="2000" i="0" dirty="0"/>
              <a:t>aplicației Foxy constă în eficientizarea și facilitarea procesului de învățare a limbii japoneze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02999" y="2552155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Există </a:t>
            </a:r>
            <a:r>
              <a:rPr lang="ro-RO" sz="2000" i="0" dirty="0"/>
              <a:t>puține </a:t>
            </a:r>
            <a:r>
              <a:rPr lang="ro-RO" sz="2000" i="0" dirty="0" smtClean="0"/>
              <a:t>aplicații </a:t>
            </a:r>
            <a:r>
              <a:rPr lang="ro-RO" sz="2000" i="0" dirty="0"/>
              <a:t>pentru limba japoneză, care să structureze într-un mod eficient toată informația (vocabularul, gramatica și citirea)</a:t>
            </a:r>
            <a:endParaRPr lang="ro-RO" sz="2000" i="0" dirty="0"/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02999" y="4953438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Aplicația utilizează un sistem </a:t>
            </a:r>
            <a:r>
              <a:rPr lang="ro-RO" sz="2000" i="0" dirty="0"/>
              <a:t>spațiat de repetiție (SRS ), folosit pentru învățarea vocabularului</a:t>
            </a:r>
            <a:endParaRPr lang="ro-RO" sz="2000" i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3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972233" y="481673"/>
            <a:ext cx="413377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Tehnologiile folosite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88308" y="2273197"/>
            <a:ext cx="2491200" cy="105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ASP.NET Core 2.0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Open-source</a:t>
            </a:r>
            <a:br>
              <a:rPr lang="ro-RO" sz="1200" dirty="0" smtClean="0"/>
            </a:br>
            <a:r>
              <a:rPr lang="ro-RO" sz="1200" dirty="0" smtClean="0"/>
              <a:t>Mecanisme integrate</a:t>
            </a:r>
            <a:br>
              <a:rPr lang="ro-RO" sz="1200" dirty="0" smtClean="0"/>
            </a:br>
            <a:r>
              <a:rPr lang="ro-RO" sz="1200" dirty="0" smtClean="0"/>
              <a:t>Suport pentru crearea app web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350716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Arhiectura Onion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Separation of concerns</a:t>
            </a:r>
            <a:br>
              <a:rPr lang="ro-RO" sz="1200" dirty="0" smtClean="0"/>
            </a:br>
            <a:r>
              <a:rPr lang="ro-RO" sz="1200" dirty="0" smtClean="0"/>
              <a:t>Modularizare</a:t>
            </a:r>
            <a:br>
              <a:rPr lang="ro-RO" sz="1200" dirty="0" smtClean="0"/>
            </a:br>
            <a:r>
              <a:rPr lang="ro-RO" sz="1200" dirty="0" smtClean="0"/>
              <a:t>Cuplaj mic</a:t>
            </a:r>
            <a:endParaRPr sz="1200"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3"/>
          </p:nvPr>
        </p:nvSpPr>
        <p:spPr>
          <a:xfrm>
            <a:off x="612602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Model-View-Controller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Arhitectură web</a:t>
            </a:r>
            <a:br>
              <a:rPr lang="ro-RO" sz="1200" dirty="0" smtClean="0"/>
            </a:br>
            <a:r>
              <a:rPr lang="ro-RO" sz="1200" dirty="0" smtClean="0"/>
              <a:t>Separation of concerns</a:t>
            </a:r>
          </a:p>
        </p:txBody>
      </p:sp>
      <p:sp>
        <p:nvSpPr>
          <p:cNvPr id="266" name="Shape 266"/>
          <p:cNvSpPr/>
          <p:nvPr/>
        </p:nvSpPr>
        <p:spPr>
          <a:xfrm>
            <a:off x="972233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602762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233290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" name="Shape 260"/>
          <p:cNvSpPr txBox="1">
            <a:spLocks/>
          </p:cNvSpPr>
          <p:nvPr/>
        </p:nvSpPr>
        <p:spPr>
          <a:xfrm>
            <a:off x="90673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EntityFramework Core</a:t>
            </a:r>
            <a:endParaRPr lang="ro-RO" b="1" dirty="0"/>
          </a:p>
        </p:txBody>
      </p:sp>
      <p:sp>
        <p:nvSpPr>
          <p:cNvPr id="38" name="Shape 261"/>
          <p:cNvSpPr txBox="1">
            <a:spLocks/>
          </p:cNvSpPr>
          <p:nvPr/>
        </p:nvSpPr>
        <p:spPr>
          <a:xfrm>
            <a:off x="352559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SqlServer</a:t>
            </a:r>
            <a:endParaRPr lang="ro-RO" b="1" dirty="0"/>
          </a:p>
        </p:txBody>
      </p:sp>
      <p:sp>
        <p:nvSpPr>
          <p:cNvPr id="39" name="Shape 266"/>
          <p:cNvSpPr/>
          <p:nvPr/>
        </p:nvSpPr>
        <p:spPr>
          <a:xfrm>
            <a:off x="990662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267"/>
          <p:cNvSpPr/>
          <p:nvPr/>
        </p:nvSpPr>
        <p:spPr>
          <a:xfrm>
            <a:off x="3621191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Shape 268"/>
          <p:cNvSpPr/>
          <p:nvPr/>
        </p:nvSpPr>
        <p:spPr>
          <a:xfrm>
            <a:off x="6251719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Shape 261"/>
          <p:cNvSpPr txBox="1">
            <a:spLocks/>
          </p:cNvSpPr>
          <p:nvPr/>
        </p:nvSpPr>
        <p:spPr>
          <a:xfrm>
            <a:off x="6163311" y="4425821"/>
            <a:ext cx="1791615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Swagger</a:t>
            </a:r>
            <a:endParaRPr lang="ro-RO" b="1" dirty="0"/>
          </a:p>
        </p:txBody>
      </p:sp>
      <p:sp>
        <p:nvSpPr>
          <p:cNvPr id="61" name="Shape 260"/>
          <p:cNvSpPr txBox="1">
            <a:spLocks/>
          </p:cNvSpPr>
          <p:nvPr/>
        </p:nvSpPr>
        <p:spPr>
          <a:xfrm>
            <a:off x="94287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Bootstrap</a:t>
            </a:r>
            <a:endParaRPr lang="ro-RO" b="1" dirty="0"/>
          </a:p>
        </p:txBody>
      </p:sp>
      <p:sp>
        <p:nvSpPr>
          <p:cNvPr id="62" name="Shape 261"/>
          <p:cNvSpPr txBox="1">
            <a:spLocks/>
          </p:cNvSpPr>
          <p:nvPr/>
        </p:nvSpPr>
        <p:spPr>
          <a:xfrm>
            <a:off x="356173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AJAX</a:t>
            </a:r>
            <a:endParaRPr lang="ro-RO" b="1" dirty="0"/>
          </a:p>
        </p:txBody>
      </p:sp>
      <p:sp>
        <p:nvSpPr>
          <p:cNvPr id="63" name="Shape 266"/>
          <p:cNvSpPr/>
          <p:nvPr/>
        </p:nvSpPr>
        <p:spPr>
          <a:xfrm>
            <a:off x="1026795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267"/>
          <p:cNvSpPr/>
          <p:nvPr/>
        </p:nvSpPr>
        <p:spPr>
          <a:xfrm>
            <a:off x="3657324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268"/>
          <p:cNvSpPr/>
          <p:nvPr/>
        </p:nvSpPr>
        <p:spPr>
          <a:xfrm>
            <a:off x="6287852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261"/>
          <p:cNvSpPr txBox="1">
            <a:spLocks/>
          </p:cNvSpPr>
          <p:nvPr/>
        </p:nvSpPr>
        <p:spPr>
          <a:xfrm>
            <a:off x="6400399" y="5668076"/>
            <a:ext cx="504134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sz="2800" b="1" dirty="0" smtClean="0"/>
              <a:t>...</a:t>
            </a:r>
            <a:endParaRPr lang="ro-RO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1" y="1675416"/>
            <a:ext cx="637897" cy="614488"/>
          </a:xfrm>
          <a:prstGeom prst="rect">
            <a:avLst/>
          </a:prstGeom>
        </p:spPr>
      </p:pic>
      <p:pic>
        <p:nvPicPr>
          <p:cNvPr id="1028" name="Picture 4" descr="Imagini pentru onion layer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0" y="1669465"/>
            <a:ext cx="613124" cy="6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76" y="1665322"/>
            <a:ext cx="613228" cy="613228"/>
          </a:xfrm>
          <a:prstGeom prst="rect">
            <a:avLst/>
          </a:prstGeom>
        </p:spPr>
      </p:pic>
      <p:pic>
        <p:nvPicPr>
          <p:cNvPr id="1030" name="Picture 6" descr="Imagini pentru sql server ic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91" y="3814336"/>
            <a:ext cx="636599" cy="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ini pentru swagge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52" y="3824294"/>
            <a:ext cx="616681" cy="6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ootstrap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9335" r="11486" b="9651"/>
          <a:stretch/>
        </p:blipFill>
        <p:spPr bwMode="auto">
          <a:xfrm>
            <a:off x="1053389" y="5248107"/>
            <a:ext cx="629107" cy="6510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ini pentru ajax js logo 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5" t="24436" r="17651"/>
          <a:stretch/>
        </p:blipFill>
        <p:spPr bwMode="auto">
          <a:xfrm>
            <a:off x="3709379" y="5268533"/>
            <a:ext cx="576293" cy="63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ine similară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77" y="5268533"/>
            <a:ext cx="630626" cy="6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 descr="C:\Users\dlargu\Desktop\FiiLogo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  <p:pic>
        <p:nvPicPr>
          <p:cNvPr id="1040" name="Picture 16" descr="Imagini pentru efcore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r="16937"/>
          <a:stretch/>
        </p:blipFill>
        <p:spPr bwMode="auto">
          <a:xfrm>
            <a:off x="1026795" y="3824293"/>
            <a:ext cx="642408" cy="6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5" y="197331"/>
            <a:ext cx="2853098" cy="6242917"/>
          </a:xfrm>
          <a:prstGeom prst="rect">
            <a:avLst/>
          </a:prstGeom>
        </p:spPr>
      </p:pic>
      <p:pic>
        <p:nvPicPr>
          <p:cNvPr id="8" name="Picture 7" descr="C:\Users\dlargu\Desktop\FiiLogo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710" r="4253" b="1790"/>
          <a:stretch/>
        </p:blipFill>
        <p:spPr>
          <a:xfrm>
            <a:off x="922567" y="197330"/>
            <a:ext cx="6934171" cy="62872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5" name="Picture 14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0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3514130" y="197331"/>
            <a:ext cx="2345131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Vocabularul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2" y="4073423"/>
            <a:ext cx="8291744" cy="25354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0" name="Picture 9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14" name="Shape 346"/>
          <p:cNvSpPr txBox="1">
            <a:spLocks/>
          </p:cNvSpPr>
          <p:nvPr/>
        </p:nvSpPr>
        <p:spPr>
          <a:xfrm>
            <a:off x="840266" y="870479"/>
            <a:ext cx="7692857" cy="3219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4 stadii ale progresului pentru fiecare item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2 pre-stadii: item blocat și item în sesiunea de lecție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învățare/lecție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examinare</a:t>
            </a:r>
            <a:b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</a:b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Sistemul spațiat de repetiție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592</Words>
  <Application>Microsoft Office PowerPoint</Application>
  <PresentationFormat>On-screen Show (4:3)</PresentationFormat>
  <Paragraphs>107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</vt:lpstr>
      <vt:lpstr>Courier New</vt:lpstr>
      <vt:lpstr>Arial</vt:lpstr>
      <vt:lpstr>Wingdings</vt:lpstr>
      <vt:lpstr>Raleway</vt:lpstr>
      <vt:lpstr>Antonio template</vt:lpstr>
      <vt:lpstr>PowerPoint Presentation</vt:lpstr>
      <vt:lpstr>Titlul lucrării</vt:lpstr>
      <vt:lpstr>Cuprins</vt:lpstr>
      <vt:lpstr>PowerPoint Presentation</vt:lpstr>
      <vt:lpstr>PowerPoint Presentation</vt:lpstr>
      <vt:lpstr>Tehnologiile folosite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Concluziile lucrării</vt:lpstr>
      <vt:lpstr>DEMO</vt:lpstr>
      <vt:lpstr>Mulțumesc!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Tamara</cp:lastModifiedBy>
  <cp:revision>42</cp:revision>
  <dcterms:modified xsi:type="dcterms:W3CDTF">2018-06-28T21:53:12Z</dcterms:modified>
</cp:coreProperties>
</file>