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75" r:id="rId3"/>
    <p:sldId id="292" r:id="rId4"/>
    <p:sldId id="293" r:id="rId5"/>
    <p:sldId id="294" r:id="rId6"/>
    <p:sldId id="295" r:id="rId7"/>
    <p:sldId id="296" r:id="rId8"/>
    <p:sldId id="297" r:id="rId9"/>
    <p:sldId id="256" r:id="rId10"/>
    <p:sldId id="258" r:id="rId11"/>
    <p:sldId id="257" r:id="rId12"/>
    <p:sldId id="287" r:id="rId13"/>
    <p:sldId id="260" r:id="rId14"/>
    <p:sldId id="308" r:id="rId15"/>
    <p:sldId id="261" r:id="rId16"/>
    <p:sldId id="262" r:id="rId17"/>
    <p:sldId id="263" r:id="rId18"/>
    <p:sldId id="264" r:id="rId19"/>
    <p:sldId id="298" r:id="rId20"/>
    <p:sldId id="273" r:id="rId21"/>
    <p:sldId id="283" r:id="rId22"/>
    <p:sldId id="270" r:id="rId23"/>
    <p:sldId id="289" r:id="rId24"/>
    <p:sldId id="299" r:id="rId25"/>
    <p:sldId id="301" r:id="rId26"/>
    <p:sldId id="302" r:id="rId27"/>
    <p:sldId id="300" r:id="rId28"/>
    <p:sldId id="304" r:id="rId29"/>
    <p:sldId id="305" r:id="rId30"/>
    <p:sldId id="274" r:id="rId31"/>
    <p:sldId id="306" r:id="rId32"/>
    <p:sldId id="291" r:id="rId33"/>
    <p:sldId id="314" r:id="rId34"/>
    <p:sldId id="309" r:id="rId35"/>
    <p:sldId id="290" r:id="rId36"/>
    <p:sldId id="279" r:id="rId37"/>
    <p:sldId id="285" r:id="rId38"/>
    <p:sldId id="284" r:id="rId39"/>
    <p:sldId id="271" r:id="rId40"/>
    <p:sldId id="280" r:id="rId41"/>
    <p:sldId id="281" r:id="rId42"/>
    <p:sldId id="282" r:id="rId43"/>
    <p:sldId id="307" r:id="rId44"/>
    <p:sldId id="322" r:id="rId45"/>
    <p:sldId id="310" r:id="rId46"/>
    <p:sldId id="311" r:id="rId47"/>
    <p:sldId id="312" r:id="rId48"/>
    <p:sldId id="323" r:id="rId49"/>
    <p:sldId id="325" r:id="rId50"/>
    <p:sldId id="324" r:id="rId51"/>
    <p:sldId id="326" r:id="rId52"/>
    <p:sldId id="267" r:id="rId53"/>
    <p:sldId id="321" r:id="rId54"/>
    <p:sldId id="313" r:id="rId55"/>
    <p:sldId id="316" r:id="rId56"/>
    <p:sldId id="315" r:id="rId57"/>
    <p:sldId id="317" r:id="rId58"/>
    <p:sldId id="32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1d12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8.3333333333333329E-2</c:v>
                </c:pt>
                <c:pt idx="1">
                  <c:v>8.3333333333333329E-2</c:v>
                </c:pt>
                <c:pt idx="2">
                  <c:v>8.3333333333333329E-2</c:v>
                </c:pt>
                <c:pt idx="3">
                  <c:v>8.3333333333333329E-2</c:v>
                </c:pt>
                <c:pt idx="4">
                  <c:v>8.3333333333333329E-2</c:v>
                </c:pt>
                <c:pt idx="5">
                  <c:v>8.3333333333333329E-2</c:v>
                </c:pt>
                <c:pt idx="6">
                  <c:v>8.3333333333333329E-2</c:v>
                </c:pt>
                <c:pt idx="7">
                  <c:v>8.3333333333333329E-2</c:v>
                </c:pt>
                <c:pt idx="8">
                  <c:v>8.3333333333333329E-2</c:v>
                </c:pt>
                <c:pt idx="9">
                  <c:v>8.3333333333333329E-2</c:v>
                </c:pt>
                <c:pt idx="10">
                  <c:v>8.3333333333333329E-2</c:v>
                </c:pt>
                <c:pt idx="11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FE-4C7E-BDE0-BAAAA88868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6.9444444444444441E-3</c:v>
                </c:pt>
                <c:pt idx="1">
                  <c:v>2.0833333333333332E-2</c:v>
                </c:pt>
                <c:pt idx="2">
                  <c:v>3.4722222222222224E-2</c:v>
                </c:pt>
                <c:pt idx="3">
                  <c:v>4.8611111111111112E-2</c:v>
                </c:pt>
                <c:pt idx="4">
                  <c:v>6.25E-2</c:v>
                </c:pt>
                <c:pt idx="5">
                  <c:v>7.6388888888888895E-2</c:v>
                </c:pt>
                <c:pt idx="6">
                  <c:v>9.0277777777777776E-2</c:v>
                </c:pt>
                <c:pt idx="7">
                  <c:v>0.10416666666666667</c:v>
                </c:pt>
                <c:pt idx="8">
                  <c:v>0.11805555555555555</c:v>
                </c:pt>
                <c:pt idx="9">
                  <c:v>0.13194444444444445</c:v>
                </c:pt>
                <c:pt idx="10">
                  <c:v>0.14583333333333334</c:v>
                </c:pt>
                <c:pt idx="11">
                  <c:v>0.15972222222222221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FE-4C7E-BDE0-BAAAA888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300800"/>
        <c:axId val="917322400"/>
      </c:barChart>
      <c:catAx>
        <c:axId val="91730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22400"/>
        <c:crosses val="autoZero"/>
        <c:auto val="1"/>
        <c:lblAlgn val="ctr"/>
        <c:lblOffset val="100"/>
        <c:noMultiLvlLbl val="0"/>
      </c:catAx>
      <c:valAx>
        <c:axId val="9173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0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2d6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2.7777777777777776E-2</c:v>
                </c:pt>
                <c:pt idx="2">
                  <c:v>5.5555555555555552E-2</c:v>
                </c:pt>
                <c:pt idx="3">
                  <c:v>8.3333333333333329E-2</c:v>
                </c:pt>
                <c:pt idx="4">
                  <c:v>0.1111111111111111</c:v>
                </c:pt>
                <c:pt idx="5">
                  <c:v>0.1388888888888889</c:v>
                </c:pt>
                <c:pt idx="6">
                  <c:v>0.16666666666666666</c:v>
                </c:pt>
                <c:pt idx="7">
                  <c:v>0.1388888888888889</c:v>
                </c:pt>
                <c:pt idx="8">
                  <c:v>0.1111111111111111</c:v>
                </c:pt>
                <c:pt idx="9">
                  <c:v>8.3333333333333329E-2</c:v>
                </c:pt>
                <c:pt idx="10">
                  <c:v>5.5555555555555552E-2</c:v>
                </c:pt>
                <c:pt idx="11">
                  <c:v>2.7777777777777776E-2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FE-4C7E-BDE0-BAAAA88868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7.716049382716049E-4</c:v>
                </c:pt>
                <c:pt idx="2">
                  <c:v>6.1728395061728392E-3</c:v>
                </c:pt>
                <c:pt idx="3">
                  <c:v>2.0833333333333332E-2</c:v>
                </c:pt>
                <c:pt idx="4">
                  <c:v>4.9382716049382713E-2</c:v>
                </c:pt>
                <c:pt idx="5">
                  <c:v>9.6450617283950615E-2</c:v>
                </c:pt>
                <c:pt idx="6">
                  <c:v>0.16666666666666666</c:v>
                </c:pt>
                <c:pt idx="7">
                  <c:v>0.18132716049382716</c:v>
                </c:pt>
                <c:pt idx="8">
                  <c:v>0.1728395061728395</c:v>
                </c:pt>
                <c:pt idx="9">
                  <c:v>0.14583333333333334</c:v>
                </c:pt>
                <c:pt idx="10">
                  <c:v>0.10493827160493827</c:v>
                </c:pt>
                <c:pt idx="11">
                  <c:v>5.4783950617283951E-2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FE-4C7E-BDE0-BAAAA888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300800"/>
        <c:axId val="917322400"/>
      </c:barChart>
      <c:catAx>
        <c:axId val="91730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22400"/>
        <c:crosses val="autoZero"/>
        <c:auto val="1"/>
        <c:lblAlgn val="ctr"/>
        <c:lblOffset val="100"/>
        <c:noMultiLvlLbl val="0"/>
      </c:catAx>
      <c:valAx>
        <c:axId val="9173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0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3d4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1.5625E-2</c:v>
                </c:pt>
                <c:pt idx="3">
                  <c:v>4.6875E-2</c:v>
                </c:pt>
                <c:pt idx="4">
                  <c:v>9.375E-2</c:v>
                </c:pt>
                <c:pt idx="5">
                  <c:v>0.15625</c:v>
                </c:pt>
                <c:pt idx="6">
                  <c:v>0.1875</c:v>
                </c:pt>
                <c:pt idx="7">
                  <c:v>0.1875</c:v>
                </c:pt>
                <c:pt idx="8">
                  <c:v>0.15625</c:v>
                </c:pt>
                <c:pt idx="9">
                  <c:v>9.375E-2</c:v>
                </c:pt>
                <c:pt idx="10">
                  <c:v>4.6875E-2</c:v>
                </c:pt>
                <c:pt idx="11">
                  <c:v>1.5625E-2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FE-4C7E-BDE0-BAAAA88868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2.44140625E-4</c:v>
                </c:pt>
                <c:pt idx="3">
                  <c:v>3.662109375E-3</c:v>
                </c:pt>
                <c:pt idx="4">
                  <c:v>2.05078125E-2</c:v>
                </c:pt>
                <c:pt idx="5">
                  <c:v>7.32421875E-2</c:v>
                </c:pt>
                <c:pt idx="6">
                  <c:v>0.15234375</c:v>
                </c:pt>
                <c:pt idx="7">
                  <c:v>0.22265625</c:v>
                </c:pt>
                <c:pt idx="8">
                  <c:v>0.2392578125</c:v>
                </c:pt>
                <c:pt idx="9">
                  <c:v>0.1669921875</c:v>
                </c:pt>
                <c:pt idx="10">
                  <c:v>9.0087890625E-2</c:v>
                </c:pt>
                <c:pt idx="11">
                  <c:v>3.1005859375E-2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FE-4C7E-BDE0-BAAAA888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300800"/>
        <c:axId val="917322400"/>
      </c:barChart>
      <c:catAx>
        <c:axId val="91730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22400"/>
        <c:crosses val="autoZero"/>
        <c:auto val="1"/>
        <c:lblAlgn val="ctr"/>
        <c:lblOffset val="100"/>
        <c:noMultiLvlLbl val="0"/>
      </c:catAx>
      <c:valAx>
        <c:axId val="9173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0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10d6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Sheet1!$A$2:$A$52</c:f>
              <c:numCache>
                <c:formatCode>General</c:formatCode>
                <c:ptCount val="5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1.6538171687920201E-8</c:v>
                </c:pt>
                <c:pt idx="1">
                  <c:v>1.6538171687920201E-7</c:v>
                </c:pt>
                <c:pt idx="2">
                  <c:v>9.0959944283561106E-7</c:v>
                </c:pt>
                <c:pt idx="3">
                  <c:v>3.6383977713424442E-6</c:v>
                </c:pt>
                <c:pt idx="4">
                  <c:v>1.1824792756862945E-5</c:v>
                </c:pt>
                <c:pt idx="5">
                  <c:v>3.3109419719216242E-5</c:v>
                </c:pt>
                <c:pt idx="6">
                  <c:v>8.260816758116141E-5</c:v>
                </c:pt>
                <c:pt idx="7">
                  <c:v>1.8754286694101508E-4</c:v>
                </c:pt>
                <c:pt idx="8">
                  <c:v>3.92946959304984E-4</c:v>
                </c:pt>
                <c:pt idx="9">
                  <c:v>7.677019297532558E-4</c:v>
                </c:pt>
                <c:pt idx="10">
                  <c:v>1.4095152966180629E-3</c:v>
                </c:pt>
                <c:pt idx="11">
                  <c:v>2.4466571195109147E-3</c:v>
                </c:pt>
                <c:pt idx="12">
                  <c:v>4.0340735289759351E-3</c:v>
                </c:pt>
                <c:pt idx="13">
                  <c:v>6.3418926971667601E-3</c:v>
                </c:pt>
                <c:pt idx="14">
                  <c:v>9.5353309592457105E-3</c:v>
                </c:pt>
                <c:pt idx="15">
                  <c:v>1.3746594459686023E-2</c:v>
                </c:pt>
                <c:pt idx="16">
                  <c:v>1.9041554736320684E-2</c:v>
                </c:pt>
                <c:pt idx="17">
                  <c:v>2.5386755067825027E-2</c:v>
                </c:pt>
                <c:pt idx="18">
                  <c:v>3.2623693616742028E-2</c:v>
                </c:pt>
                <c:pt idx="19">
                  <c:v>4.0457329400159191E-2</c:v>
                </c:pt>
                <c:pt idx="20">
                  <c:v>4.8464367913724195E-2</c:v>
                </c:pt>
                <c:pt idx="21">
                  <c:v>5.612410482184288E-2</c:v>
                </c:pt>
                <c:pt idx="22">
                  <c:v>6.2870438507637724E-2</c:v>
                </c:pt>
                <c:pt idx="23">
                  <c:v>6.8158105450558018E-2</c:v>
                </c:pt>
                <c:pt idx="24">
                  <c:v>7.1532719383478133E-2</c:v>
                </c:pt>
                <c:pt idx="25">
                  <c:v>7.2692805974698974E-2</c:v>
                </c:pt>
                <c:pt idx="26">
                  <c:v>7.1532719383478133E-2</c:v>
                </c:pt>
                <c:pt idx="27">
                  <c:v>6.8158105450558018E-2</c:v>
                </c:pt>
                <c:pt idx="28">
                  <c:v>6.2870438507637724E-2</c:v>
                </c:pt>
                <c:pt idx="29">
                  <c:v>5.612410482184288E-2</c:v>
                </c:pt>
                <c:pt idx="30">
                  <c:v>4.8464367913724195E-2</c:v>
                </c:pt>
                <c:pt idx="31">
                  <c:v>4.0457329400159191E-2</c:v>
                </c:pt>
                <c:pt idx="32">
                  <c:v>3.2623693616742028E-2</c:v>
                </c:pt>
                <c:pt idx="33">
                  <c:v>2.5386755067825027E-2</c:v>
                </c:pt>
                <c:pt idx="34">
                  <c:v>1.9041554736320684E-2</c:v>
                </c:pt>
                <c:pt idx="35">
                  <c:v>1.3746594459686023E-2</c:v>
                </c:pt>
                <c:pt idx="36">
                  <c:v>9.5353309592457105E-3</c:v>
                </c:pt>
                <c:pt idx="37">
                  <c:v>6.3418926971667601E-3</c:v>
                </c:pt>
                <c:pt idx="38">
                  <c:v>4.0340735289759351E-3</c:v>
                </c:pt>
                <c:pt idx="39">
                  <c:v>2.4466571195109147E-3</c:v>
                </c:pt>
                <c:pt idx="40">
                  <c:v>1.4095152966180629E-3</c:v>
                </c:pt>
                <c:pt idx="41">
                  <c:v>7.677019297532558E-4</c:v>
                </c:pt>
                <c:pt idx="42">
                  <c:v>3.92946959304984E-4</c:v>
                </c:pt>
                <c:pt idx="43">
                  <c:v>1.8754286694101508E-4</c:v>
                </c:pt>
                <c:pt idx="44">
                  <c:v>8.260816758116141E-5</c:v>
                </c:pt>
                <c:pt idx="45">
                  <c:v>3.3109419719216242E-5</c:v>
                </c:pt>
                <c:pt idx="46">
                  <c:v>1.1824792756862945E-5</c:v>
                </c:pt>
                <c:pt idx="47">
                  <c:v>3.6383977713424442E-6</c:v>
                </c:pt>
                <c:pt idx="48">
                  <c:v>9.0959944283561106E-7</c:v>
                </c:pt>
                <c:pt idx="49">
                  <c:v>1.6538171687920201E-7</c:v>
                </c:pt>
                <c:pt idx="50">
                  <c:v>1.6538171687920201E-8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61-45C2-B450-D08DC919C1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Sheet1!$A$2:$A$52</c:f>
              <c:numCache>
                <c:formatCode>General</c:formatCode>
                <c:ptCount val="5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2.7351112277912534E-16</c:v>
                </c:pt>
                <c:pt idx="1">
                  <c:v>3.2821334733495042E-14</c:v>
                </c:pt>
                <c:pt idx="2">
                  <c:v>1.1583196049695957E-12</c:v>
                </c:pt>
                <c:pt idx="3">
                  <c:v>2.1180701348015465E-11</c:v>
                </c:pt>
                <c:pt idx="4">
                  <c:v>2.5168630273696502E-10</c:v>
                </c:pt>
                <c:pt idx="5">
                  <c:v>2.1924673482864511E-9</c:v>
                </c:pt>
                <c:pt idx="6">
                  <c:v>1.5029434829157324E-8</c:v>
                </c:pt>
                <c:pt idx="7">
                  <c:v>8.4785778592970528E-8</c:v>
                </c:pt>
                <c:pt idx="8">
                  <c:v>4.057481053732583E-7</c:v>
                </c:pt>
                <c:pt idx="9">
                  <c:v>1.6837439681344785E-6</c:v>
                </c:pt>
                <c:pt idx="10">
                  <c:v>6.1602068294425595E-6</c:v>
                </c:pt>
                <c:pt idx="11">
                  <c:v>2.0127708163197773E-5</c:v>
                </c:pt>
                <c:pt idx="12">
                  <c:v>5.933051706623075E-5</c:v>
                </c:pt>
                <c:pt idx="13">
                  <c:v>1.5907567759289502E-4</c:v>
                </c:pt>
                <c:pt idx="14">
                  <c:v>3.9057227036648972E-4</c:v>
                </c:pt>
                <c:pt idx="15">
                  <c:v>8.8311506903086649E-4</c:v>
                </c:pt>
                <c:pt idx="16">
                  <c:v>1.8476136897895609E-3</c:v>
                </c:pt>
                <c:pt idx="17">
                  <c:v>3.5911829737263362E-3</c:v>
                </c:pt>
                <c:pt idx="18">
                  <c:v>6.5074275949841467E-3</c:v>
                </c:pt>
                <c:pt idx="19">
                  <c:v>1.1026661006328157E-2</c:v>
                </c:pt>
                <c:pt idx="20">
                  <c:v>1.7518516349860853E-2</c:v>
                </c:pt>
                <c:pt idx="21">
                  <c:v>2.6157231864205731E-2</c:v>
                </c:pt>
                <c:pt idx="22">
                  <c:v>3.6782671055896193E-2</c:v>
                </c:pt>
                <c:pt idx="23">
                  <c:v>4.8806904915019586E-2</c:v>
                </c:pt>
                <c:pt idx="24">
                  <c:v>6.1215875350096934E-2</c:v>
                </c:pt>
                <c:pt idx="25">
                  <c:v>7.2692805974698974E-2</c:v>
                </c:pt>
                <c:pt idx="26">
                  <c:v>8.1849563416859325E-2</c:v>
                </c:pt>
                <c:pt idx="27">
                  <c:v>8.7509305986096436E-2</c:v>
                </c:pt>
                <c:pt idx="28">
                  <c:v>8.8958205959379255E-2</c:v>
                </c:pt>
                <c:pt idx="29">
                  <c:v>8.6090977779480021E-2</c:v>
                </c:pt>
                <c:pt idx="30">
                  <c:v>7.9410219477587543E-2</c:v>
                </c:pt>
                <c:pt idx="31">
                  <c:v>6.9887997793990228E-2</c:v>
                </c:pt>
                <c:pt idx="32">
                  <c:v>5.8739959638499907E-2</c:v>
                </c:pt>
                <c:pt idx="33">
                  <c:v>4.7182327161923721E-2</c:v>
                </c:pt>
                <c:pt idx="34">
                  <c:v>3.6235495782851804E-2</c:v>
                </c:pt>
                <c:pt idx="35">
                  <c:v>2.6610073850341181E-2</c:v>
                </c:pt>
                <c:pt idx="36">
                  <c:v>1.8680089648124933E-2</c:v>
                </c:pt>
                <c:pt idx="37">
                  <c:v>1.2524709716740625E-2</c:v>
                </c:pt>
                <c:pt idx="38">
                  <c:v>8.0088165408856403E-3</c:v>
                </c:pt>
                <c:pt idx="39">
                  <c:v>4.8731865308586312E-3</c:v>
                </c:pt>
                <c:pt idx="40">
                  <c:v>2.8128703864066834E-3</c:v>
                </c:pt>
                <c:pt idx="41">
                  <c:v>1.533720115538377E-3</c:v>
                </c:pt>
                <c:pt idx="42">
                  <c:v>7.8548817050459469E-4</c:v>
                </c:pt>
                <c:pt idx="43">
                  <c:v>3.7500094810343718E-4</c:v>
                </c:pt>
                <c:pt idx="44">
                  <c:v>1.6520130572749366E-4</c:v>
                </c:pt>
                <c:pt idx="45">
                  <c:v>6.62166469710842E-5</c:v>
                </c:pt>
                <c:pt idx="46">
                  <c:v>2.3649333827423153E-5</c:v>
                </c:pt>
                <c:pt idx="47">
                  <c:v>7.2767743619835408E-6</c:v>
                </c:pt>
                <c:pt idx="48">
                  <c:v>1.8191977273516171E-6</c:v>
                </c:pt>
                <c:pt idx="49">
                  <c:v>3.307634009370693E-7</c:v>
                </c:pt>
                <c:pt idx="50">
                  <c:v>3.3076343102329281E-8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61-45C2-B450-D08DC919C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2102512"/>
        <c:axId val="482094832"/>
      </c:barChart>
      <c:catAx>
        <c:axId val="48210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2094832"/>
        <c:crosses val="autoZero"/>
        <c:auto val="1"/>
        <c:lblAlgn val="ctr"/>
        <c:lblOffset val="100"/>
        <c:noMultiLvlLbl val="0"/>
      </c:catAx>
      <c:valAx>
        <c:axId val="48209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210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654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1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30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688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64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4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49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1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021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360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68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040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Savage Attacker</a:t>
            </a:r>
            <a:endParaRPr lang="en-D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11D6-305A-6F23-3A71-D75C70BEC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Baldur’s Gate 3 Math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120566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EE0E1-5D79-FA0F-7E29-05E115D2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7CD208-467F-F880-7960-09DB8640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471055-1D0D-E5F5-C525-758714410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63282"/>
              </p:ext>
            </p:extLst>
          </p:nvPr>
        </p:nvGraphicFramePr>
        <p:xfrm>
          <a:off x="4110681" y="2112232"/>
          <a:ext cx="3970640" cy="26335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8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6AB788-7C09-33D2-5FEE-5904588CC4DA}"/>
              </a:ext>
            </a:extLst>
          </p:cNvPr>
          <p:cNvSpPr txBox="1"/>
          <p:nvPr/>
        </p:nvSpPr>
        <p:spPr>
          <a:xfrm>
            <a:off x="140043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75% of results are above single-roll average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69816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E183D-60CF-4165-831E-F6958D4B6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2D1A9E-4151-B726-03F9-8F010358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4067" cy="1325563"/>
          </a:xfrm>
        </p:spPr>
        <p:txBody>
          <a:bodyPr/>
          <a:lstStyle/>
          <a:p>
            <a:pPr algn="ctr"/>
            <a:r>
              <a:rPr lang="en-GB" dirty="0"/>
              <a:t>d6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9748B3-877E-4118-1F6E-9E69B5613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207742"/>
              </p:ext>
            </p:extLst>
          </p:nvPr>
        </p:nvGraphicFramePr>
        <p:xfrm>
          <a:off x="838200" y="1585525"/>
          <a:ext cx="4394068" cy="368694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2772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842211804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3310007041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8380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8215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70F45F-B9D3-AFB5-84C7-B9633507FB82}"/>
              </a:ext>
            </a:extLst>
          </p:cNvPr>
          <p:cNvSpPr txBox="1"/>
          <p:nvPr/>
        </p:nvSpPr>
        <p:spPr>
          <a:xfrm>
            <a:off x="1400432" y="5969654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this is also true for all other (even) dice</a:t>
            </a:r>
            <a:endParaRPr lang="en-DE" sz="2800" dirty="0"/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35C21D09-29E1-FA8C-4677-5B4885F44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234393"/>
              </p:ext>
            </p:extLst>
          </p:nvPr>
        </p:nvGraphicFramePr>
        <p:xfrm>
          <a:off x="6959732" y="1585524"/>
          <a:ext cx="4394070" cy="368694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88230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842211804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3310007041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1578524326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79250791"/>
                    </a:ext>
                  </a:extLst>
                </a:gridCol>
              </a:tblGrid>
              <a:tr h="40966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83807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821597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25230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63299"/>
                  </a:ext>
                </a:extLst>
              </a:tr>
            </a:tbl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A929A24D-5E45-C822-9513-7C9EFBA2689C}"/>
              </a:ext>
            </a:extLst>
          </p:cNvPr>
          <p:cNvSpPr txBox="1">
            <a:spLocks/>
          </p:cNvSpPr>
          <p:nvPr/>
        </p:nvSpPr>
        <p:spPr>
          <a:xfrm>
            <a:off x="6959733" y="365124"/>
            <a:ext cx="43940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7828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E183D-60CF-4165-831E-F6958D4B6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2D1A9E-4151-B726-03F9-8F010358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967" y="258121"/>
            <a:ext cx="4394067" cy="1325563"/>
          </a:xfrm>
        </p:spPr>
        <p:txBody>
          <a:bodyPr/>
          <a:lstStyle/>
          <a:p>
            <a:pPr algn="ctr"/>
            <a:r>
              <a:rPr lang="en-GB" dirty="0"/>
              <a:t>d7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9748B3-877E-4118-1F6E-9E69B5613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60762"/>
              </p:ext>
            </p:extLst>
          </p:nvPr>
        </p:nvGraphicFramePr>
        <p:xfrm>
          <a:off x="3898966" y="1690688"/>
          <a:ext cx="4394072" cy="42136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9259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842211804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3310007041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2194489709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8380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82159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415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70F45F-B9D3-AFB5-84C7-B9633507FB82}"/>
              </a:ext>
            </a:extLst>
          </p:cNvPr>
          <p:cNvSpPr txBox="1"/>
          <p:nvPr/>
        </p:nvSpPr>
        <p:spPr>
          <a:xfrm>
            <a:off x="1400432" y="5969654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for odd dice, &gt;75% of rolls are at least single-roll average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86117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1215C-D51F-5C11-75CB-33F9D6DA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0AD0C-61C0-0DAF-B84A-AC12BB04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503218-FE8D-4EF3-67AB-1C331B7D7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641509"/>
              </p:ext>
            </p:extLst>
          </p:nvPr>
        </p:nvGraphicFramePr>
        <p:xfrm>
          <a:off x="4109869" y="2112232"/>
          <a:ext cx="3970640" cy="26335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8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4BB396-D73B-CE7E-3927-57ABC71FD967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calculating the average damage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400708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1215C-D51F-5C11-75CB-33F9D6DA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0AD0C-61C0-0DAF-B84A-AC12BB04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503218-FE8D-4EF3-67AB-1C331B7D7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843255"/>
              </p:ext>
            </p:extLst>
          </p:nvPr>
        </p:nvGraphicFramePr>
        <p:xfrm>
          <a:off x="4109869" y="2112232"/>
          <a:ext cx="3970640" cy="26335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8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4BB396-D73B-CE7E-3927-57ABC71FD967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calculating the average damage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98584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7E5A0-F4FA-3A78-4D41-EA4E213BF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D039BD-1977-1E82-1E00-F2726DAF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d4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BE9A1-91E7-F8F7-6712-597814E907CF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that, but in an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1A32B-4322-1C4C-53B0-413590B66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588" y="1253331"/>
                <a:ext cx="9129584" cy="4351338"/>
              </a:xfrm>
            </p:spPr>
            <p:txBody>
              <a:bodyPr anchor="ctr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𝑑𝑎𝑚𝑎𝑔𝑒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1∗1+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4∗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𝑑𝑎𝑚𝑎𝑔𝑒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1A32B-4322-1C4C-53B0-413590B66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588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4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118DA-C10A-46D2-39CF-E2BDEB2A9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A48E3E-9B30-2DE8-60D5-E5B81B64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 err="1"/>
              <a:t>dN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87403-54AE-7379-507D-9AEF3C20FA16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that, but for an abstract n-sided die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FBCFD-32A8-775B-E0B7-54023F514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816" y="1253331"/>
                <a:ext cx="6522746" cy="4716324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1∗1+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GB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sz="1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GB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+1)(2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FBCFD-32A8-775B-E0B7-54023F514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816" y="1253331"/>
                <a:ext cx="6522746" cy="47163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92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DA10D-E460-DA68-F393-47AA4C27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A85A1C-ECDF-8573-9916-492A70AE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first comparison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452F919-2E4D-4D60-CA38-11A9C51A42C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3989128"/>
                  </p:ext>
                </p:extLst>
              </p:nvPr>
            </p:nvGraphicFramePr>
            <p:xfrm>
              <a:off x="3006000" y="2130932"/>
              <a:ext cx="6178378" cy="272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089189">
                      <a:extLst>
                        <a:ext uri="{9D8B030D-6E8A-4147-A177-3AD203B41FA5}">
                          <a16:colId xmlns:a16="http://schemas.microsoft.com/office/drawing/2014/main" val="3276158543"/>
                        </a:ext>
                      </a:extLst>
                    </a:gridCol>
                    <a:gridCol w="3089189">
                      <a:extLst>
                        <a:ext uri="{9D8B030D-6E8A-4147-A177-3AD203B41FA5}">
                          <a16:colId xmlns:a16="http://schemas.microsoft.com/office/drawing/2014/main" val="1862753963"/>
                        </a:ext>
                      </a:extLst>
                    </a:gridCol>
                  </a:tblGrid>
                  <a:tr h="1438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average damage without</a:t>
                          </a:r>
                        </a:p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savage attacker</a:t>
                          </a:r>
                          <a:endParaRPr lang="en-D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average damage</a:t>
                          </a:r>
                          <a:b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with</a:t>
                          </a:r>
                        </a:p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savage attacker</a:t>
                          </a:r>
                          <a:endParaRPr lang="en-D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879316"/>
                      </a:ext>
                    </a:extLst>
                  </a:tr>
                  <a:tr h="12847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DE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GB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DE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76934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452F919-2E4D-4D60-CA38-11A9C51A42C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3989128"/>
                  </p:ext>
                </p:extLst>
              </p:nvPr>
            </p:nvGraphicFramePr>
            <p:xfrm>
              <a:off x="3006000" y="2130932"/>
              <a:ext cx="6178378" cy="272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089189">
                      <a:extLst>
                        <a:ext uri="{9D8B030D-6E8A-4147-A177-3AD203B41FA5}">
                          <a16:colId xmlns:a16="http://schemas.microsoft.com/office/drawing/2014/main" val="3276158543"/>
                        </a:ext>
                      </a:extLst>
                    </a:gridCol>
                    <a:gridCol w="3089189">
                      <a:extLst>
                        <a:ext uri="{9D8B030D-6E8A-4147-A177-3AD203B41FA5}">
                          <a16:colId xmlns:a16="http://schemas.microsoft.com/office/drawing/2014/main" val="1862753963"/>
                        </a:ext>
                      </a:extLst>
                    </a:gridCol>
                  </a:tblGrid>
                  <a:tr h="1438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average damage without</a:t>
                          </a:r>
                        </a:p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savage attacker</a:t>
                          </a:r>
                          <a:endParaRPr lang="en-D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average damage</a:t>
                          </a:r>
                          <a:b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with</a:t>
                          </a:r>
                        </a:p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savage attacker</a:t>
                          </a:r>
                          <a:endParaRPr lang="en-D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879316"/>
                      </a:ext>
                    </a:extLst>
                  </a:tr>
                  <a:tr h="1284725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232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123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693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67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4EA62-201D-BC96-2AF1-267E9D59F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AD704-855E-A8F2-F314-D6A7BA57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comprehensive comparison</a:t>
            </a:r>
            <a:endParaRPr lang="en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7955E1-FBC0-C5CD-A504-28147515B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99056"/>
              </p:ext>
            </p:extLst>
          </p:nvPr>
        </p:nvGraphicFramePr>
        <p:xfrm>
          <a:off x="3006000" y="1378772"/>
          <a:ext cx="6178380" cy="48325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242914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  <a:gridCol w="1228438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3576180298"/>
                    </a:ext>
                  </a:extLst>
                </a:gridCol>
              </a:tblGrid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die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average without SA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average with SA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absolute 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relative difference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+0.625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~4.4722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(161/36)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+0.9722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+27.77%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5.8125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+1.3125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+29.16%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7.15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+1.65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29488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~8.4861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(611/72)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+1.9861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+30.55%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10.5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13.825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+3.325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+31.66%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69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sz="8800" dirty="0"/>
              <a:t>homogenous pools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106860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1FCCA-0DA3-3B70-FE92-B5E2F249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FDC9F-E262-DF11-981D-E12AFD1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what is Savage Attacker?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3BF4-4A44-E9C8-AF2C-F053633B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feat</a:t>
            </a:r>
          </a:p>
          <a:p>
            <a:r>
              <a:rPr lang="en-GB" dirty="0"/>
              <a:t>when making melee weapon attacks, damage dice are rolled twice, and the highest result is used</a:t>
            </a:r>
          </a:p>
          <a:p>
            <a:r>
              <a:rPr lang="en-GB" dirty="0"/>
              <a:t>basically, characters with this feat roll melee weapon damage with advantage</a:t>
            </a:r>
          </a:p>
          <a:p>
            <a:r>
              <a:rPr lang="en-GB" dirty="0"/>
              <a:t>three possible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38102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CED88A-25A7-AC78-1100-3528C8E6B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52C7D-D8C4-2B82-80EA-29059850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3d2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FB64F8-0E58-8D2D-810F-F878E4E333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00429" y="1690687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705004421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476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D9F629-5BD3-DA47-4444-F7F65F759F77}"/>
              </a:ext>
            </a:extLst>
          </p:cNvPr>
          <p:cNvSpPr txBox="1"/>
          <p:nvPr/>
        </p:nvSpPr>
        <p:spPr>
          <a:xfrm>
            <a:off x="1400432" y="5754212"/>
            <a:ext cx="397063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all individual rolls and their results</a:t>
            </a:r>
            <a:endParaRPr lang="en-DE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70D56-5596-6893-7D76-F5F3B66D93A8}"/>
              </a:ext>
            </a:extLst>
          </p:cNvPr>
          <p:cNvSpPr txBox="1"/>
          <p:nvPr/>
        </p:nvSpPr>
        <p:spPr>
          <a:xfrm>
            <a:off x="6820931" y="5977975"/>
            <a:ext cx="39706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other representation</a:t>
            </a:r>
            <a:endParaRPr lang="en-DE" sz="28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B0162EB-3D6B-825B-3BB1-274CB94DA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753401"/>
              </p:ext>
            </p:extLst>
          </p:nvPr>
        </p:nvGraphicFramePr>
        <p:xfrm>
          <a:off x="6820931" y="1690687"/>
          <a:ext cx="3970635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789656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34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CED88A-25A7-AC78-1100-3528C8E6B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52C7D-D8C4-2B82-80EA-29059850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3d2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FB64F8-0E58-8D2D-810F-F878E4E3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24317"/>
              </p:ext>
            </p:extLst>
          </p:nvPr>
        </p:nvGraphicFramePr>
        <p:xfrm>
          <a:off x="1400429" y="1690687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705004421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476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470D56-5596-6893-7D76-F5F3B66D93A8}"/>
              </a:ext>
            </a:extLst>
          </p:cNvPr>
          <p:cNvSpPr txBox="1"/>
          <p:nvPr/>
        </p:nvSpPr>
        <p:spPr>
          <a:xfrm>
            <a:off x="1400429" y="5762532"/>
            <a:ext cx="939113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still, 75% of results exceed non-SA average</a:t>
            </a:r>
            <a:br>
              <a:rPr lang="en-GB" sz="2800" dirty="0"/>
            </a:br>
            <a:r>
              <a:rPr lang="en-GB" sz="2800" dirty="0"/>
              <a:t>(when non-SA average is between two numbers)</a:t>
            </a:r>
            <a:endParaRPr lang="en-DE" sz="28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B0162EB-3D6B-825B-3BB1-274CB94DA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194837"/>
              </p:ext>
            </p:extLst>
          </p:nvPr>
        </p:nvGraphicFramePr>
        <p:xfrm>
          <a:off x="6820931" y="1690687"/>
          <a:ext cx="3970635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789656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69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A10B-7515-3157-836E-74A0A38C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8D329-02D3-508A-59AA-492E3D0B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2d3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6C6C3-BB96-FA1E-548D-BDED70B34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068479"/>
              </p:ext>
            </p:extLst>
          </p:nvPr>
        </p:nvGraphicFramePr>
        <p:xfrm>
          <a:off x="1400432" y="1690688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1803AEF4-4026-2D70-D474-AAFF9CD5F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894540"/>
              </p:ext>
            </p:extLst>
          </p:nvPr>
        </p:nvGraphicFramePr>
        <p:xfrm>
          <a:off x="6820931" y="1690688"/>
          <a:ext cx="3970638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61773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661773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661773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661773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661773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661773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algn="ctr"/>
                      <a:r>
                        <a:rPr lang="en-GB" dirty="0"/>
                        <a:t>w=2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algn="ctr"/>
                      <a:r>
                        <a:rPr lang="en-GB" dirty="0"/>
                        <a:t>w=2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D5927-90AE-CA10-D24B-1BBF1C6DDC1F}"/>
              </a:ext>
            </a:extLst>
          </p:cNvPr>
          <p:cNvSpPr txBox="1"/>
          <p:nvPr/>
        </p:nvSpPr>
        <p:spPr>
          <a:xfrm>
            <a:off x="140043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otherwise, &gt;75% of results are at least non-SA average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91744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A10B-7515-3157-836E-74A0A38C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8D329-02D3-508A-59AA-492E3D0B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0" y="365125"/>
            <a:ext cx="9391138" cy="1325563"/>
          </a:xfrm>
        </p:spPr>
        <p:txBody>
          <a:bodyPr/>
          <a:lstStyle/>
          <a:p>
            <a:pPr algn="ctr"/>
            <a:r>
              <a:rPr lang="en-GB" dirty="0"/>
              <a:t>2d3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6C6C3-BB96-FA1E-548D-BDED70B34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207939"/>
              </p:ext>
            </p:extLst>
          </p:nvPr>
        </p:nvGraphicFramePr>
        <p:xfrm>
          <a:off x="1400432" y="1690688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D5927-90AE-CA10-D24B-1BBF1C6DDC1F}"/>
              </a:ext>
            </a:extLst>
          </p:cNvPr>
          <p:cNvSpPr txBox="1"/>
          <p:nvPr/>
        </p:nvSpPr>
        <p:spPr>
          <a:xfrm>
            <a:off x="140043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ways to calculate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4F946AE6-6686-2740-111E-95D95927F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979887"/>
              </p:ext>
            </p:extLst>
          </p:nvPr>
        </p:nvGraphicFramePr>
        <p:xfrm>
          <a:off x="6820933" y="1690688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46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094089"/>
              </p:ext>
            </p:extLst>
          </p:nvPr>
        </p:nvGraphicFramePr>
        <p:xfrm>
          <a:off x="3080951" y="1690688"/>
          <a:ext cx="6030101" cy="3713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3336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remember Pascal’s triangle?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1180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064196"/>
              </p:ext>
            </p:extLst>
          </p:nvPr>
        </p:nvGraphicFramePr>
        <p:xfrm>
          <a:off x="3080951" y="1690688"/>
          <a:ext cx="6030101" cy="3713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3336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remember Pascal’s triangle?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690170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452061"/>
              </p:ext>
            </p:extLst>
          </p:nvPr>
        </p:nvGraphicFramePr>
        <p:xfrm>
          <a:off x="3080951" y="1690688"/>
          <a:ext cx="6030101" cy="3713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3336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remember Pascal’s triangle?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482775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80951" y="1690688"/>
          <a:ext cx="6030101" cy="3713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3336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remember Pascal’s triangle?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26231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78305"/>
              </p:ext>
            </p:extLst>
          </p:nvPr>
        </p:nvGraphicFramePr>
        <p:xfrm>
          <a:off x="1119317" y="1837572"/>
          <a:ext cx="9953365" cy="31828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8538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2048855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88031571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470631442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16298165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83121454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8294507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38414363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258867197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there’re more :)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185051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482621"/>
              </p:ext>
            </p:extLst>
          </p:nvPr>
        </p:nvGraphicFramePr>
        <p:xfrm>
          <a:off x="1119317" y="1837572"/>
          <a:ext cx="9953365" cy="31828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8538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2048855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88031571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470631442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16298165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83121454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8294507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38414363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258867197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40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44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135</a:t>
                      </a:r>
                      <a:endParaRPr lang="en-DE" sz="12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let’s call this one T4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98405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1FCCA-0DA3-3B70-FE92-B5E2F249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FDC9F-E262-DF11-981D-E12AFD1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12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interpretation #1</a:t>
            </a:r>
            <a:endParaRPr lang="en-DE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035F7A88-38CA-F244-0174-C24F2AAFF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704459"/>
              </p:ext>
            </p:extLst>
          </p:nvPr>
        </p:nvGraphicFramePr>
        <p:xfrm>
          <a:off x="4235628" y="2271225"/>
          <a:ext cx="3714266" cy="2902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242914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</a:tblGrid>
              <a:tr h="580535"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1d6 #1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1d6 #2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1d4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3BD90F-6264-C44F-2506-035F09192C5A}"/>
              </a:ext>
            </a:extLst>
          </p:cNvPr>
          <p:cNvSpPr txBox="1"/>
          <p:nvPr/>
        </p:nvSpPr>
        <p:spPr>
          <a:xfrm>
            <a:off x="1397193" y="1429078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individual rerolls</a:t>
            </a:r>
            <a:endParaRPr lang="en-D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3E88-E88C-42B2-D1B4-DC1BE84A5CC1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example: 2d6+1d4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932865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413895"/>
              </p:ext>
            </p:extLst>
          </p:nvPr>
        </p:nvGraphicFramePr>
        <p:xfrm>
          <a:off x="1400441" y="1761511"/>
          <a:ext cx="9391118" cy="1463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2178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1215922384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2581703997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2401792954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3046310795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2628867653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2376505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27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27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first three rows of T6 and T8</a:t>
            </a:r>
            <a:endParaRPr lang="en-DE" sz="2800" dirty="0"/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D56AD695-8672-3C79-BAEF-091AC7B06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356293"/>
              </p:ext>
            </p:extLst>
          </p:nvPr>
        </p:nvGraphicFramePr>
        <p:xfrm>
          <a:off x="1400432" y="3865583"/>
          <a:ext cx="9391118" cy="1463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87766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215922384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581703997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401792954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3046310795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628867653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37650532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347636380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613333578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614833895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883964444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4288249687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06860353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  <a:endParaRPr lang="en-DE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24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1d8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2d8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</a:t>
                      </a:r>
                      <a:endParaRPr lang="en-DE" sz="12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508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3d8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7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41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method 1</a:t>
            </a:r>
            <a:endParaRPr lang="en-DE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56B8E3-9BEA-C70D-019B-3C70BDF7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given x n-sided dice</a:t>
            </a:r>
          </a:p>
          <a:p>
            <a:pPr marL="0" indent="0" algn="ctr">
              <a:buNone/>
            </a:pPr>
            <a:r>
              <a:rPr lang="en-GB" dirty="0"/>
              <a:t>to find the weight w of a </a:t>
            </a:r>
            <a:r>
              <a:rPr lang="en-GB" dirty="0" err="1"/>
              <a:t>dicesum</a:t>
            </a:r>
            <a:r>
              <a:rPr lang="en-GB" dirty="0"/>
              <a:t> s</a:t>
            </a:r>
          </a:p>
          <a:p>
            <a:pPr marL="0" indent="0" algn="ctr">
              <a:buNone/>
            </a:pPr>
            <a:r>
              <a:rPr lang="en-GB" dirty="0"/>
              <a:t>build a Pascal-De </a:t>
            </a:r>
            <a:r>
              <a:rPr lang="en-GB" dirty="0" err="1"/>
              <a:t>Moivre</a:t>
            </a:r>
            <a:r>
              <a:rPr lang="en-GB" dirty="0"/>
              <a:t> triangle with width n (Tn)</a:t>
            </a:r>
          </a:p>
          <a:p>
            <a:pPr marL="0" indent="0" algn="ctr">
              <a:buNone/>
            </a:pPr>
            <a:r>
              <a:rPr lang="en-GB" dirty="0"/>
              <a:t>as shown before</a:t>
            </a:r>
          </a:p>
          <a:p>
            <a:pPr marL="0" indent="0" algn="ctr">
              <a:buNone/>
            </a:pPr>
            <a:r>
              <a:rPr lang="en-GB" dirty="0"/>
              <a:t>and look at line x, column 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90461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method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400" dirty="0"/>
                  <a:t>with V being the set of all vectors v with n elements each where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400" dirty="0"/>
                  <a:t>and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72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2800" b="0" dirty="0"/>
              <a:t>example for 3d6, sum 8 (x=3, n=6, s=8)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 fontScale="92500"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2,0,0,0,0,1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1,1,0,0,1,0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1,0,1,1,0,0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0,2,0,1,0,0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3,6,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=3!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!0!0!0!0!1!</m:t>
                                  </m:r>
                                </m:den>
                              </m:f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1!1!0!0!1!0!</m:t>
                                  </m:r>
                                </m:den>
                              </m:f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1!0!1!1!0!0!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0!2!0!1!0!0!</m:t>
                                  </m:r>
                                </m:den>
                              </m:f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0!1!2!0!0!0!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3,6,8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+1+1+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3,6,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57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A10B-7515-3157-836E-74A0A38C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8D329-02D3-508A-59AA-492E3D0B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0" y="365125"/>
            <a:ext cx="9391138" cy="1325563"/>
          </a:xfrm>
        </p:spPr>
        <p:txBody>
          <a:bodyPr/>
          <a:lstStyle/>
          <a:p>
            <a:pPr algn="ctr"/>
            <a:r>
              <a:rPr lang="en-GB" dirty="0"/>
              <a:t>2d3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6C6C3-BB96-FA1E-548D-BDED70B342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00432" y="1690688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D5927-90AE-CA10-D24B-1BBF1C6DDC1F}"/>
              </a:ext>
            </a:extLst>
          </p:cNvPr>
          <p:cNvSpPr txBox="1"/>
          <p:nvPr/>
        </p:nvSpPr>
        <p:spPr>
          <a:xfrm>
            <a:off x="140043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ways to calculate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4F946AE6-6686-2740-111E-95D95927FBC8}"/>
              </a:ext>
            </a:extLst>
          </p:cNvPr>
          <p:cNvGraphicFramePr>
            <a:graphicFrameLocks/>
          </p:cNvGraphicFramePr>
          <p:nvPr/>
        </p:nvGraphicFramePr>
        <p:xfrm>
          <a:off x="6820933" y="1690688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48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SA-weights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weights for x n-sided dice with 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  <m:e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dirty="0"/>
                  <a:t>or alternatively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)∗</m:t>
                      </m:r>
                      <m:nary>
                        <m:naryPr>
                          <m:chr m:val="∑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72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comparison of a few dice pools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7A4524-FAA9-9938-87F3-3094A6B97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024803"/>
              </p:ext>
            </p:extLst>
          </p:nvPr>
        </p:nvGraphicFramePr>
        <p:xfrm>
          <a:off x="1400429" y="1404937"/>
          <a:ext cx="3008699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D0EA7A12-FFC3-C0A9-F2EB-F989DCE70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378533"/>
              </p:ext>
            </p:extLst>
          </p:nvPr>
        </p:nvGraphicFramePr>
        <p:xfrm>
          <a:off x="4590839" y="1404937"/>
          <a:ext cx="3008699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AB81B34E-7ECF-3B7D-CB16-AFB5EE716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80959"/>
              </p:ext>
            </p:extLst>
          </p:nvPr>
        </p:nvGraphicFramePr>
        <p:xfrm>
          <a:off x="7781249" y="1404938"/>
          <a:ext cx="3008699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03989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another comparison</a:t>
            </a:r>
            <a:endParaRPr lang="en-D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28C57D-37F7-22C1-3A3A-393D65B59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54495"/>
              </p:ext>
            </p:extLst>
          </p:nvPr>
        </p:nvGraphicFramePr>
        <p:xfrm>
          <a:off x="2032000" y="1260390"/>
          <a:ext cx="8128000" cy="4877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0417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formulas for averages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for x n-sided 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𝑛𝑥</m:t>
                          </m:r>
                        </m:sup>
                        <m:e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2d4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0431" y="1253331"/>
                <a:ext cx="9389516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2(4+1)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2∗1+3∗8+4∗27+5∗64+6∗69+7∗56+8∗31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~5.891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31" y="1253331"/>
                <a:ext cx="938951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56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1FCCA-0DA3-3B70-FE92-B5E2F249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FDC9F-E262-DF11-981D-E12AFD1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12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interpretation #2</a:t>
            </a:r>
            <a:endParaRPr lang="en-DE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035F7A88-38CA-F244-0174-C24F2AAFF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684508"/>
              </p:ext>
            </p:extLst>
          </p:nvPr>
        </p:nvGraphicFramePr>
        <p:xfrm>
          <a:off x="4235628" y="2271225"/>
          <a:ext cx="3714266" cy="2902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242914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</a:tblGrid>
              <a:tr h="580535"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11610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2d6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1d4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3BD90F-6264-C44F-2506-035F09192C5A}"/>
              </a:ext>
            </a:extLst>
          </p:cNvPr>
          <p:cNvSpPr txBox="1"/>
          <p:nvPr/>
        </p:nvSpPr>
        <p:spPr>
          <a:xfrm>
            <a:off x="1398812" y="1422490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multi-pool rerolls</a:t>
            </a:r>
            <a:endParaRPr lang="en-D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3E88-E88C-42B2-D1B4-DC1BE84A5CC1}"/>
              </a:ext>
            </a:extLst>
          </p:cNvPr>
          <p:cNvSpPr txBox="1"/>
          <p:nvPr/>
        </p:nvSpPr>
        <p:spPr>
          <a:xfrm>
            <a:off x="139719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example: 2d6+1d4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169489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comprehensive comparison</a:t>
            </a:r>
            <a:endParaRPr lang="en-DE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5D7556A-4D04-75C5-9084-09446A9A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027443"/>
              </p:ext>
            </p:extLst>
          </p:nvPr>
        </p:nvGraphicFramePr>
        <p:xfrm>
          <a:off x="1400432" y="1378774"/>
          <a:ext cx="9389511" cy="4503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270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726501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  <a:gridCol w="718040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576180298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151435333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148013826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2717310059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34569210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565965185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2499916855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69448166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62793424"/>
                    </a:ext>
                  </a:extLst>
                </a:gridCol>
              </a:tblGrid>
              <a:tr h="375254"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d20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375254">
                <a:tc v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16984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4.472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5.812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8.486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13.825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5.891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10.846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13.317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15.786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25.658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19.327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37.181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11.260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15.933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20.597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25.258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29.917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48.546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2948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13.909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19.660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31.139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36.875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59.810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16.544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23.365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36.983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43.788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71.001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27.054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34.929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50.669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82.137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16189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21.783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30.730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39.665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48.595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57.524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93.229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24763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24.391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34.395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44.386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54.373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64.357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104.29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2481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26.994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38.051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49.095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60.135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71.173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115.31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2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57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observation #1</a:t>
            </a:r>
            <a:endParaRPr lang="en-DE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5D7556A-4D04-75C5-9084-09446A9A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246223"/>
              </p:ext>
            </p:extLst>
          </p:nvPr>
        </p:nvGraphicFramePr>
        <p:xfrm>
          <a:off x="1400432" y="1378774"/>
          <a:ext cx="9389511" cy="4503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270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726501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  <a:gridCol w="718040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576180298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151435333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148013826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2717310059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34569210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565965185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2499916855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69448166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62793424"/>
                    </a:ext>
                  </a:extLst>
                </a:gridCol>
              </a:tblGrid>
              <a:tr h="375254"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d20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375254">
                <a:tc v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16984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4.472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5.812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8.486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13.825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5.891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10.846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13.317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15.786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25.658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19.327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37.181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11.260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15.933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20.597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25.258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29.917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48.546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2948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13.909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19.660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31.139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36.875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59.810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16.544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23.365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36.983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43.788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71.001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27.054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34.929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50.669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82.137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16189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21.783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30.730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39.665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48.595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57.524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93.229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24763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24.391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34.395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44.386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54.373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64.357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104.29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2481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26.994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38.051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49.095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60.135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71.173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115.31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283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5183258-1CDB-7473-A3B4-2788A55FD357}"/>
              </a:ext>
            </a:extLst>
          </p:cNvPr>
          <p:cNvSpPr txBox="1"/>
          <p:nvPr/>
        </p:nvSpPr>
        <p:spPr>
          <a:xfrm>
            <a:off x="1398807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with SA like this, a </a:t>
            </a:r>
            <a:r>
              <a:rPr lang="en-GB" sz="2800" dirty="0" err="1"/>
              <a:t>greataxe</a:t>
            </a:r>
            <a:r>
              <a:rPr lang="en-GB" sz="2800" dirty="0"/>
              <a:t> outperforms a </a:t>
            </a:r>
            <a:r>
              <a:rPr lang="en-GB" sz="2800" dirty="0" err="1"/>
              <a:t>greatsword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93528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observation #2</a:t>
            </a:r>
            <a:endParaRPr lang="en-DE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5D7556A-4D04-75C5-9084-09446A9A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993592"/>
              </p:ext>
            </p:extLst>
          </p:nvPr>
        </p:nvGraphicFramePr>
        <p:xfrm>
          <a:off x="3522992" y="1378774"/>
          <a:ext cx="5142765" cy="4503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8553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028553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  <a:gridCol w="1028553">
                  <a:extLst>
                    <a:ext uri="{9D8B030D-6E8A-4147-A177-3AD203B41FA5}">
                      <a16:colId xmlns:a16="http://schemas.microsoft.com/office/drawing/2014/main" val="3576180298"/>
                    </a:ext>
                  </a:extLst>
                </a:gridCol>
                <a:gridCol w="1028553">
                  <a:extLst>
                    <a:ext uri="{9D8B030D-6E8A-4147-A177-3AD203B41FA5}">
                      <a16:colId xmlns:a16="http://schemas.microsoft.com/office/drawing/2014/main" val="1514353334"/>
                    </a:ext>
                  </a:extLst>
                </a:gridCol>
                <a:gridCol w="1028553">
                  <a:extLst>
                    <a:ext uri="{9D8B030D-6E8A-4147-A177-3AD203B41FA5}">
                      <a16:colId xmlns:a16="http://schemas.microsoft.com/office/drawing/2014/main" val="1480138264"/>
                    </a:ext>
                  </a:extLst>
                </a:gridCol>
              </a:tblGrid>
              <a:tr h="375254"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375254">
                <a:tc v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16984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4.472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+0.972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+27.8%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+1.372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+19.6%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+1.676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15.933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+1.933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+13.8%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2948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19.660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+12.3%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23.365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+2.365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+11.3%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27.054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+2.554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+10.4%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16189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30.730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+2.730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+9.75%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24763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34.395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+2.895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+9.19%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2481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38.051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+3.051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+8.7%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283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8DB066-511C-99E4-EA0C-252CBE37511E}"/>
              </a:ext>
            </a:extLst>
          </p:cNvPr>
          <p:cNvSpPr txBox="1"/>
          <p:nvPr/>
        </p:nvSpPr>
        <p:spPr>
          <a:xfrm>
            <a:off x="1398806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relative improvement diminishes with more dice</a:t>
            </a:r>
          </a:p>
        </p:txBody>
      </p:sp>
    </p:spTree>
    <p:extLst>
      <p:ext uri="{BB962C8B-B14F-4D97-AF65-F5344CB8AC3E}">
        <p14:creationId xmlns:p14="http://schemas.microsoft.com/office/powerpoint/2010/main" val="1429775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sz="8800" dirty="0"/>
              <a:t>heterogenous pools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269378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A10B-7515-3157-836E-74A0A38C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8D329-02D3-508A-59AA-492E3D0B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0" y="365125"/>
            <a:ext cx="9391138" cy="1325563"/>
          </a:xfrm>
        </p:spPr>
        <p:txBody>
          <a:bodyPr/>
          <a:lstStyle/>
          <a:p>
            <a:pPr algn="ctr"/>
            <a:r>
              <a:rPr lang="en-GB" dirty="0"/>
              <a:t>1d2+1d4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6C6C3-BB96-FA1E-548D-BDED70B34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367578"/>
              </p:ext>
            </p:extLst>
          </p:nvPr>
        </p:nvGraphicFramePr>
        <p:xfrm>
          <a:off x="1400430" y="1691658"/>
          <a:ext cx="3970640" cy="40661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706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</a:tblGrid>
              <a:tr h="40661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D5927-90AE-CA10-D24B-1BBF1C6DDC1F}"/>
              </a:ext>
            </a:extLst>
          </p:cNvPr>
          <p:cNvSpPr txBox="1"/>
          <p:nvPr/>
        </p:nvSpPr>
        <p:spPr>
          <a:xfrm>
            <a:off x="140043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ways to calculate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4F946AE6-6686-2740-111E-95D95927F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8171"/>
              </p:ext>
            </p:extLst>
          </p:nvPr>
        </p:nvGraphicFramePr>
        <p:xfrm>
          <a:off x="6820928" y="1690688"/>
          <a:ext cx="3970640" cy="40671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706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406714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81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 for mixed pools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9367"/>
              </p:ext>
            </p:extLst>
          </p:nvPr>
        </p:nvGraphicFramePr>
        <p:xfrm>
          <a:off x="1119317" y="1837572"/>
          <a:ext cx="9953365" cy="287158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8538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2048855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88031571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470631442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16298165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83121454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8294507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38414363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258867197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</a:p>
                    <a:p>
                      <a:pPr algn="ctr"/>
                      <a:r>
                        <a:rPr lang="en-GB" dirty="0"/>
                        <a:t>+1d6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13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13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</a:p>
                    <a:p>
                      <a:pPr algn="ctr"/>
                      <a:r>
                        <a:rPr lang="en-GB" dirty="0"/>
                        <a:t>+2d6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48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76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48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mixed Pascal-De </a:t>
            </a:r>
            <a:r>
              <a:rPr lang="en-GB" sz="2800" dirty="0" err="1"/>
              <a:t>Moivre</a:t>
            </a:r>
            <a:r>
              <a:rPr lang="en-GB" sz="2800" dirty="0"/>
              <a:t> triangles!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173764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 for mixed pools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751094"/>
              </p:ext>
            </p:extLst>
          </p:nvPr>
        </p:nvGraphicFramePr>
        <p:xfrm>
          <a:off x="1119317" y="1837572"/>
          <a:ext cx="9953365" cy="287158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8538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2048855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88031571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470631442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16298165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83121454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8294507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38414363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258867197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</a:p>
                    <a:p>
                      <a:pPr algn="ctr"/>
                      <a:r>
                        <a:rPr lang="en-GB" dirty="0"/>
                        <a:t>+1d6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</a:p>
                    <a:p>
                      <a:pPr algn="ctr"/>
                      <a:r>
                        <a:rPr lang="en-GB" dirty="0"/>
                        <a:t>+2d6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48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48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mixed Pascal-De </a:t>
            </a:r>
            <a:r>
              <a:rPr lang="en-GB" sz="2800" dirty="0" err="1"/>
              <a:t>Moivre</a:t>
            </a:r>
            <a:r>
              <a:rPr lang="en-GB" sz="2800" dirty="0"/>
              <a:t> triangles!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453095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56B8E3-9BEA-C70D-019B-3C70BDF7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given any dice pool P with X dice</a:t>
            </a:r>
          </a:p>
          <a:p>
            <a:pPr marL="0" indent="0" algn="ctr">
              <a:buNone/>
            </a:pPr>
            <a:r>
              <a:rPr lang="en-GB" dirty="0"/>
              <a:t>to find the weight w of a </a:t>
            </a:r>
            <a:r>
              <a:rPr lang="en-GB" dirty="0" err="1"/>
              <a:t>dicesum</a:t>
            </a:r>
            <a:r>
              <a:rPr lang="en-GB" dirty="0"/>
              <a:t> s</a:t>
            </a:r>
          </a:p>
          <a:p>
            <a:pPr marL="0" indent="0" algn="ctr">
              <a:buNone/>
            </a:pPr>
            <a:r>
              <a:rPr lang="en-GB" dirty="0"/>
              <a:t>build a mixed Pascal-De </a:t>
            </a:r>
            <a:r>
              <a:rPr lang="en-GB" dirty="0" err="1"/>
              <a:t>Moivre</a:t>
            </a:r>
            <a:r>
              <a:rPr lang="en-GB" dirty="0"/>
              <a:t> triangle</a:t>
            </a:r>
          </a:p>
          <a:p>
            <a:pPr marL="0" indent="0" algn="ctr">
              <a:buNone/>
            </a:pPr>
            <a:r>
              <a:rPr lang="en-GB" dirty="0"/>
              <a:t>using each die as the sum-width for one line</a:t>
            </a:r>
          </a:p>
          <a:p>
            <a:pPr marL="0" indent="0" algn="ctr">
              <a:buNone/>
            </a:pPr>
            <a:r>
              <a:rPr lang="en-GB" dirty="0"/>
              <a:t>as shown before</a:t>
            </a:r>
          </a:p>
          <a:p>
            <a:pPr marL="0" indent="0" algn="ctr">
              <a:buNone/>
            </a:pPr>
            <a:r>
              <a:rPr lang="en-GB" dirty="0"/>
              <a:t>and look at line X, column 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4287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A10B-7515-3157-836E-74A0A38C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8D329-02D3-508A-59AA-492E3D0B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0" y="365125"/>
            <a:ext cx="9391138" cy="1325563"/>
          </a:xfrm>
        </p:spPr>
        <p:txBody>
          <a:bodyPr/>
          <a:lstStyle/>
          <a:p>
            <a:pPr algn="ctr"/>
            <a:r>
              <a:rPr lang="en-GB" dirty="0"/>
              <a:t>1d2+1d4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6C6C3-BB96-FA1E-548D-BDED70B342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00430" y="1691658"/>
          <a:ext cx="3970640" cy="40661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706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</a:tblGrid>
              <a:tr h="40661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D5927-90AE-CA10-D24B-1BBF1C6DDC1F}"/>
              </a:ext>
            </a:extLst>
          </p:cNvPr>
          <p:cNvSpPr txBox="1"/>
          <p:nvPr/>
        </p:nvSpPr>
        <p:spPr>
          <a:xfrm>
            <a:off x="140043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ways to calculate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4F946AE6-6686-2740-111E-95D95927FBC8}"/>
              </a:ext>
            </a:extLst>
          </p:cNvPr>
          <p:cNvGraphicFramePr>
            <a:graphicFrameLocks/>
          </p:cNvGraphicFramePr>
          <p:nvPr/>
        </p:nvGraphicFramePr>
        <p:xfrm>
          <a:off x="6820928" y="1690688"/>
          <a:ext cx="3970640" cy="40671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706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406714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91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SA-weights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weights with 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  <m:e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dirty="0"/>
                  <a:t>or alternatively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)∗</m:t>
                      </m:r>
                      <m:nary>
                        <m:naryPr>
                          <m:chr m:val="∑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4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1FCCA-0DA3-3B70-FE92-B5E2F249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FDC9F-E262-DF11-981D-E12AFD1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12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interpretation #3</a:t>
            </a:r>
            <a:endParaRPr lang="en-DE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035F7A88-38CA-F244-0174-C24F2AAFF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229122"/>
              </p:ext>
            </p:extLst>
          </p:nvPr>
        </p:nvGraphicFramePr>
        <p:xfrm>
          <a:off x="4235628" y="2271225"/>
          <a:ext cx="3714266" cy="2902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242914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</a:tblGrid>
              <a:tr h="580535"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174160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2d6</a:t>
                      </a:r>
                    </a:p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+1d4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3BD90F-6264-C44F-2506-035F09192C5A}"/>
              </a:ext>
            </a:extLst>
          </p:cNvPr>
          <p:cNvSpPr txBox="1"/>
          <p:nvPr/>
        </p:nvSpPr>
        <p:spPr>
          <a:xfrm>
            <a:off x="1398812" y="1429078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single-pool rerolls</a:t>
            </a:r>
            <a:endParaRPr lang="en-D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3E88-E88C-42B2-D1B4-DC1BE84A5CC1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example: 2d6+1d4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217839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formulas for averages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644BBD-3A03-63B3-FD55-396094BF9F39}"/>
                  </a:ext>
                </a:extLst>
              </p:cNvPr>
              <p:cNvSpPr txBox="1"/>
              <p:nvPr/>
            </p:nvSpPr>
            <p:spPr>
              <a:xfrm>
                <a:off x="1400431" y="5107880"/>
                <a:ext cx="9391136" cy="13849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800" dirty="0"/>
                  <a:t>for any dice pool P consisting of X dice and multiple homogenous dice pools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with x n-sided dice</a:t>
                </a:r>
              </a:p>
              <a:p>
                <a:pPr algn="ctr"/>
                <a:r>
                  <a:rPr lang="en-GB" sz="2800" dirty="0"/>
                  <a:t>like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4,6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800" dirty="0"/>
                  <a:t> for 2d4+4d6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644BBD-3A03-63B3-FD55-396094BF9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431" y="5107880"/>
                <a:ext cx="9391136" cy="1384995"/>
              </a:xfrm>
              <a:prstGeom prst="rect">
                <a:avLst/>
              </a:prstGeom>
              <a:blipFill>
                <a:blip r:embed="rId2"/>
                <a:stretch>
                  <a:fillRect t="-3965" b="-118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∏"/>
                              <m:supHide m:val="on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nary>
                            <m:naryPr>
                              <m:chr m:val="∑"/>
                              <m:supHide m:val="on"/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nary>
                        </m:sup>
                        <m:e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102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1d2+1d4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0431" y="1253331"/>
                <a:ext cx="9389516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2∗1+3∗8+4∗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+6∗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4.375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31" y="1253331"/>
                <a:ext cx="938951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471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9AA4D-A43D-7CB6-170D-3C7DC051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6BDBF-EF52-03E1-3A79-E7010092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general conclusions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2D0B-EF20-94D9-7352-E7764387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 is most effective on small </a:t>
            </a:r>
            <a:r>
              <a:rPr lang="en-GB" dirty="0" err="1"/>
              <a:t>dicepools</a:t>
            </a:r>
            <a:r>
              <a:rPr lang="en-GB" dirty="0"/>
              <a:t> and large dice</a:t>
            </a:r>
          </a:p>
          <a:p>
            <a:r>
              <a:rPr lang="en-GB" dirty="0"/>
              <a:t>SA damage is at least non-SA average damage &gt;75% of the time</a:t>
            </a:r>
          </a:p>
          <a:p>
            <a:r>
              <a:rPr lang="en-GB" dirty="0"/>
              <a:t>SA almost doubles the chance of a max-roll</a:t>
            </a:r>
          </a:p>
          <a:p>
            <a:r>
              <a:rPr lang="en-GB" dirty="0"/>
              <a:t>SA makes the min-roll almost impossible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4278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sz="8800" dirty="0"/>
              <a:t>math won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1010383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method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000" b="0" dirty="0"/>
                  <a:t>given any pool P of X dice, let N be the number of sides of the largest die and k the number of unique dice in the pool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400" dirty="0"/>
                  <a:t>with V being the set of all vectors v with N elements each where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000" dirty="0"/>
                  <a:t>for every x n-sided dice in the pool and</a:t>
                </a:r>
                <a:endParaRPr lang="en-GB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  <a:blipFill>
                <a:blip r:embed="rId2"/>
                <a:stretch>
                  <a:fillRect l="-67" r="-6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922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method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000" b="0" dirty="0"/>
                  <a:t>given any pool P of X dice, let N be the number of sides of the largest die and k the number of unique dice in the pool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400" dirty="0"/>
                  <a:t>with a being a vector with each element relating to a pool p in P with x n-sided dice where m is the number of sides of the next-smallest die in P and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  <a:blipFill>
                <a:blip r:embed="rId2"/>
                <a:stretch>
                  <a:fillRect l="-267" r="-8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7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 for 2d4+2d6, sum 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,0,0,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,0,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,0,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0,0,2,1,0,1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0,1,0,1,2,0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GB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1,0,1,0,0,2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1,0,0,1,1,1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GB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GB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,0,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GB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,0,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e>
                              </m: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2,6</m:t>
                                  </m:r>
                                </m:e>
                              </m:d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,16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4!0!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3∗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  <m:r>
                            <a:rPr lang="en-GB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2!2!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2!2!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2!2!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2!2!</m:t>
                          </m:r>
                        </m:den>
                      </m:f>
                    </m:oMath>
                  </m:oMathPara>
                </a14:m>
                <a:endParaRPr lang="en-GB" sz="24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2,6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,16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1+18+4+8+2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8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this definition isn’t quite right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000" b="0" dirty="0"/>
                  <a:t>given any pool P of X dice, let N be the number of sides of the largest die and k the number of unique dice in the pool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400" dirty="0">
                    <a:solidFill>
                      <a:srgbClr val="FF0000"/>
                    </a:solidFill>
                  </a:rPr>
                  <a:t>with a being a vector with each element relating to a pool p in P with x n-sided dice where m is the number of sides of the next-smallest die in P and</a:t>
                </a: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  <a:blipFill>
                <a:blip r:embed="rId2"/>
                <a:stretch>
                  <a:fillRect l="-267" r="-8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49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r>
              <a:rPr lang="en-GB" sz="5400" dirty="0"/>
              <a:t>I challenge y’all to find out how this formula must be adapted to work. I have given up for now. There’s some related code linked below</a:t>
            </a:r>
            <a:endParaRPr lang="en-DE" sz="5400" dirty="0"/>
          </a:p>
        </p:txBody>
      </p:sp>
    </p:spTree>
    <p:extLst>
      <p:ext uri="{BB962C8B-B14F-4D97-AF65-F5344CB8AC3E}">
        <p14:creationId xmlns:p14="http://schemas.microsoft.com/office/powerpoint/2010/main" val="114543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1FCCA-0DA3-3B70-FE92-B5E2F249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FDC9F-E262-DF11-981D-E12AFD1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12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which is it?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3E88-E88C-42B2-D1B4-DC1BE84A5CC1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situation unclear</a:t>
            </a:r>
            <a:endParaRPr lang="en-DE" sz="2800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75E8BE2-D9FC-33EA-CDFF-47F9CE670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471094"/>
              </p:ext>
            </p:extLst>
          </p:nvPr>
        </p:nvGraphicFramePr>
        <p:xfrm>
          <a:off x="3380890" y="1796435"/>
          <a:ext cx="5425359" cy="39181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6340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356340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364284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  <a:gridCol w="1348395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</a:tblGrid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individual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multi-pool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single-pool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BG3 feat description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313241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BG3 combat log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bg3.wiki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5e PHB feat description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personal preference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12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so lets do the math</a:t>
            </a:r>
            <a:endParaRPr lang="en-D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11D6-305A-6F23-3A71-D75C70BEC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for all of these options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406714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sz="8800" dirty="0"/>
              <a:t>individual dice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13436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C23D2-B588-A59A-8C66-9BEBC7FF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144D6D-CA35-BBA7-15A9-1C8DE8102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274895"/>
              </p:ext>
            </p:extLst>
          </p:nvPr>
        </p:nvGraphicFramePr>
        <p:xfrm>
          <a:off x="4110681" y="2112232"/>
          <a:ext cx="3970640" cy="26335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8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7349A3-95CB-6C08-00B0-FA7093F5206D}"/>
              </a:ext>
            </a:extLst>
          </p:cNvPr>
          <p:cNvSpPr txBox="1"/>
          <p:nvPr/>
        </p:nvSpPr>
        <p:spPr>
          <a:xfrm>
            <a:off x="140043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all individual rolls and their results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59251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</TotalTime>
  <Words>3829</Words>
  <Application>Microsoft Office PowerPoint</Application>
  <PresentationFormat>Widescreen</PresentationFormat>
  <Paragraphs>2818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Aptos Display</vt:lpstr>
      <vt:lpstr>Arial</vt:lpstr>
      <vt:lpstr>Cambria Math</vt:lpstr>
      <vt:lpstr>Office Theme</vt:lpstr>
      <vt:lpstr>Savage Attacker</vt:lpstr>
      <vt:lpstr>what is Savage Attacker?</vt:lpstr>
      <vt:lpstr>interpretation #1</vt:lpstr>
      <vt:lpstr>interpretation #2</vt:lpstr>
      <vt:lpstr>interpretation #3</vt:lpstr>
      <vt:lpstr>which is it?</vt:lpstr>
      <vt:lpstr>so lets do the math</vt:lpstr>
      <vt:lpstr>individual dice</vt:lpstr>
      <vt:lpstr>d4</vt:lpstr>
      <vt:lpstr>d4</vt:lpstr>
      <vt:lpstr>d6</vt:lpstr>
      <vt:lpstr>d7</vt:lpstr>
      <vt:lpstr>d4</vt:lpstr>
      <vt:lpstr>d4</vt:lpstr>
      <vt:lpstr>d4</vt:lpstr>
      <vt:lpstr>dN</vt:lpstr>
      <vt:lpstr>first comparison</vt:lpstr>
      <vt:lpstr>comprehensive comparison</vt:lpstr>
      <vt:lpstr>homogenous pools</vt:lpstr>
      <vt:lpstr>3d2</vt:lpstr>
      <vt:lpstr>3d2</vt:lpstr>
      <vt:lpstr>2d3</vt:lpstr>
      <vt:lpstr>2d3</vt:lpstr>
      <vt:lpstr>weights</vt:lpstr>
      <vt:lpstr>weights</vt:lpstr>
      <vt:lpstr>weights</vt:lpstr>
      <vt:lpstr>weights</vt:lpstr>
      <vt:lpstr>weights</vt:lpstr>
      <vt:lpstr>weights</vt:lpstr>
      <vt:lpstr>weights</vt:lpstr>
      <vt:lpstr>weights</vt:lpstr>
      <vt:lpstr>weights</vt:lpstr>
      <vt:lpstr>weights</vt:lpstr>
      <vt:lpstr>2d3</vt:lpstr>
      <vt:lpstr>SA-weights</vt:lpstr>
      <vt:lpstr>comparison of a few dice pools</vt:lpstr>
      <vt:lpstr>another comparison</vt:lpstr>
      <vt:lpstr>formulas for averages</vt:lpstr>
      <vt:lpstr>2d4</vt:lpstr>
      <vt:lpstr>comprehensive comparison</vt:lpstr>
      <vt:lpstr>observation #1</vt:lpstr>
      <vt:lpstr>observation #2</vt:lpstr>
      <vt:lpstr>heterogenous pools</vt:lpstr>
      <vt:lpstr>1d2+1d4</vt:lpstr>
      <vt:lpstr>weights for mixed pools</vt:lpstr>
      <vt:lpstr>weights for mixed pools</vt:lpstr>
      <vt:lpstr>weights</vt:lpstr>
      <vt:lpstr>1d2+1d4</vt:lpstr>
      <vt:lpstr>SA-weights</vt:lpstr>
      <vt:lpstr>formulas for averages</vt:lpstr>
      <vt:lpstr>1d2+1d4</vt:lpstr>
      <vt:lpstr>general conclusions</vt:lpstr>
      <vt:lpstr>math won</vt:lpstr>
      <vt:lpstr>weights</vt:lpstr>
      <vt:lpstr>weights</vt:lpstr>
      <vt:lpstr>weights</vt:lpstr>
      <vt:lpstr>weights</vt:lpstr>
      <vt:lpstr>I challenge y’all to find out how this formula must be adapted to work. I have given up for now. There’s some related code linked below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d4</dc:title>
  <dc:creator>Malte Bartels</dc:creator>
  <cp:lastModifiedBy>Malte Bartels</cp:lastModifiedBy>
  <cp:revision>72</cp:revision>
  <dcterms:created xsi:type="dcterms:W3CDTF">2024-02-28T12:48:09Z</dcterms:created>
  <dcterms:modified xsi:type="dcterms:W3CDTF">2024-03-24T17:05:04Z</dcterms:modified>
</cp:coreProperties>
</file>