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25"/>
  </p:notesMasterIdLst>
  <p:sldIdLst>
    <p:sldId id="924" r:id="rId2"/>
    <p:sldId id="925" r:id="rId3"/>
    <p:sldId id="822" r:id="rId4"/>
    <p:sldId id="823" r:id="rId5"/>
    <p:sldId id="824" r:id="rId6"/>
    <p:sldId id="825" r:id="rId7"/>
    <p:sldId id="826" r:id="rId8"/>
    <p:sldId id="827" r:id="rId9"/>
    <p:sldId id="828" r:id="rId10"/>
    <p:sldId id="829" r:id="rId11"/>
    <p:sldId id="830" r:id="rId12"/>
    <p:sldId id="831" r:id="rId13"/>
    <p:sldId id="832" r:id="rId14"/>
    <p:sldId id="833" r:id="rId15"/>
    <p:sldId id="834" r:id="rId16"/>
    <p:sldId id="835" r:id="rId17"/>
    <p:sldId id="836" r:id="rId18"/>
    <p:sldId id="837" r:id="rId19"/>
    <p:sldId id="923" r:id="rId20"/>
    <p:sldId id="838" r:id="rId21"/>
    <p:sldId id="839" r:id="rId22"/>
    <p:sldId id="840" r:id="rId23"/>
    <p:sldId id="84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85850"/>
  </p:normalViewPr>
  <p:slideViewPr>
    <p:cSldViewPr snapToGrid="0" snapToObjects="1">
      <p:cViewPr varScale="1">
        <p:scale>
          <a:sx n="73" d="100"/>
          <a:sy n="73" d="100"/>
        </p:scale>
        <p:origin x="-106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EDA73-0F0A-E440-A745-E30D8AFB59C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73A8F-AA7E-584C-9218-F0893048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xmlns="" id="{E98AA04A-BB1A-7942-9947-85F9B430C9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xmlns="" id="{7A61E739-61E5-F24B-A2CE-6A1435A737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xmlns="" id="{E40D162E-1222-5B4C-9CA5-F518A6F32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BAC0AF7-E766-414D-9D48-B976D2A37BF4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3B7B-E8A3-A04E-8239-52FC3FF7E59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2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72D0-43E5-5D43-ACFE-ECFF2BC5B9C3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2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6F2-E4FA-FD4E-B24A-185FD0000C0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7D64-0D10-624A-BBD8-41BB6000CF3C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7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9E4F-EF14-BE4D-8D25-F749CFA953F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7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8EA3-A7D6-CA41-AB35-9A114FCB4DBB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329-D332-1E4D-878A-369933CA0A5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0F83-888E-CC47-B6EA-AE90E9C724D9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627D-4EF6-0842-96D4-F7BF64DD959A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46C1-33B1-2942-9E70-766E1CF831A0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6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763027-3F79-6A4D-BA90-5892B05D644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2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C2C5-0919-F942-AA33-13638FCBCE5C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2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AD77DE-4D46-6A47-9950-60CF38EB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36150F3-E7AB-AC4F-9E1F-985D4E58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1713656"/>
          </a:xfrm>
        </p:spPr>
        <p:txBody>
          <a:bodyPr>
            <a:noAutofit/>
          </a:bodyPr>
          <a:lstStyle/>
          <a:p>
            <a:r>
              <a:rPr lang="en-US" dirty="0" smtClean="0"/>
              <a:t>Instructor: Dr. Dai-</a:t>
            </a:r>
            <a:r>
              <a:rPr lang="en-US" dirty="0" err="1" smtClean="0"/>
              <a:t>hai</a:t>
            </a:r>
            <a:r>
              <a:rPr lang="en-US" dirty="0" smtClean="0"/>
              <a:t> ton-that</a:t>
            </a:r>
            <a:endParaRPr lang="en-US" dirty="0"/>
          </a:p>
          <a:p>
            <a:r>
              <a:rPr lang="en-US" dirty="0"/>
              <a:t>CSC453 </a:t>
            </a:r>
          </a:p>
          <a:p>
            <a:r>
              <a:rPr lang="en-US" dirty="0"/>
              <a:t>DePaul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F9E9AC-2B38-A546-8C4C-ACD39B8F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8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xmlns="" id="{DBE7FC17-6672-114C-8DF5-6B3535D2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xmlns="" id="{B4AB8691-BF2E-EA43-8685-93702B6C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  <a:p>
            <a:r>
              <a:rPr lang="en-US" altLang="en-US"/>
              <a:t>Relational operators</a:t>
            </a:r>
          </a:p>
          <a:p>
            <a:r>
              <a:rPr lang="en-US" altLang="en-US"/>
              <a:t>Comparison operators</a:t>
            </a:r>
          </a:p>
          <a:p>
            <a:pPr lvl="1"/>
            <a:r>
              <a:rPr lang="en-US" altLang="en-US"/>
              <a:t>LIKE, BETWEEN, IN, IS NULL</a:t>
            </a:r>
          </a:p>
          <a:p>
            <a:r>
              <a:rPr lang="en-US" altLang="en-US"/>
              <a:t>Logical operators</a:t>
            </a:r>
          </a:p>
          <a:p>
            <a:r>
              <a:rPr lang="en-US" altLang="en-US"/>
              <a:t>String operators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xmlns="" id="{2273317A-06A6-914D-B8FC-28F43BBA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Branching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xmlns="" id="{AF622EFE-EA70-F846-B411-B884DFB3B9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if-then: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/>
            </a:r>
            <a:br>
              <a:rPr lang="en-US" altLang="en-US"/>
            </a:br>
            <a:r>
              <a:rPr lang="en-US" altLang="en-US" sz="2400"/>
              <a:t>if </a:t>
            </a:r>
            <a:r>
              <a:rPr lang="en-US" altLang="en-US" sz="2400" i="1"/>
              <a:t>condition</a:t>
            </a:r>
            <a:r>
              <a:rPr lang="en-US" altLang="en-US" sz="2400"/>
              <a:t> then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		…</a:t>
            </a:r>
            <a:r>
              <a:rPr lang="en-US" altLang="en-US" sz="2400" i="1"/>
              <a:t>’true’ statements</a:t>
            </a:r>
            <a:r>
              <a:rPr lang="en-US" altLang="en-US" sz="2400"/>
              <a:t>…</a:t>
            </a:r>
            <a:br>
              <a:rPr lang="en-US" altLang="en-US" sz="2400"/>
            </a:br>
            <a:r>
              <a:rPr lang="en-US" altLang="en-US" sz="2400"/>
              <a:t>end if;</a:t>
            </a:r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xmlns="" id="{5DDE80E2-A2C7-BE41-9161-1A888A1B5A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if-else: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sz="2400"/>
              <a:t>if </a:t>
            </a:r>
            <a:r>
              <a:rPr lang="en-US" altLang="en-US" sz="2400" i="1"/>
              <a:t>condition</a:t>
            </a:r>
            <a:r>
              <a:rPr lang="en-US" altLang="en-US" sz="2400"/>
              <a:t> then</a:t>
            </a:r>
            <a:br>
              <a:rPr lang="en-US" altLang="en-US" sz="2400"/>
            </a:br>
            <a:r>
              <a:rPr lang="en-US" altLang="en-US" sz="2400"/>
              <a:t>	…</a:t>
            </a:r>
            <a:r>
              <a:rPr lang="en-US" altLang="en-US" sz="2400" i="1"/>
              <a:t>’true’ statements</a:t>
            </a:r>
            <a:r>
              <a:rPr lang="en-US" altLang="en-US" sz="2400"/>
              <a:t>…</a:t>
            </a:r>
            <a:br>
              <a:rPr lang="en-US" altLang="en-US" sz="2400"/>
            </a:br>
            <a:r>
              <a:rPr lang="en-US" altLang="en-US" sz="2400"/>
              <a:t>else</a:t>
            </a:r>
            <a:br>
              <a:rPr lang="en-US" altLang="en-US" sz="2400"/>
            </a:br>
            <a:r>
              <a:rPr lang="en-US" altLang="en-US" sz="2400"/>
              <a:t>	…</a:t>
            </a:r>
            <a:r>
              <a:rPr lang="en-US" altLang="en-US" sz="2400" i="1"/>
              <a:t>’false’ statements</a:t>
            </a:r>
            <a:r>
              <a:rPr lang="en-US" altLang="en-US" sz="2400"/>
              <a:t>…</a:t>
            </a:r>
            <a:br>
              <a:rPr lang="en-US" altLang="en-US" sz="2400"/>
            </a:br>
            <a:r>
              <a:rPr lang="en-US" altLang="en-US" sz="2400"/>
              <a:t>end if;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xmlns="" id="{A1B8E940-92DF-294F-B03A-2C90A16C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91D486-AA80-2645-837A-6B6B628FE539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xmlns="" id="{F66CF52C-2C82-0E46-9DDB-14EA35CE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Branching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xmlns="" id="{82ED2DE1-CF57-2A4D-BB31-5C3808AA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800"/>
              <a:t>if-elsif:</a:t>
            </a:r>
            <a:br>
              <a:rPr lang="en-US" altLang="en-US" sz="2800"/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/>
              <a:t>if </a:t>
            </a:r>
            <a:r>
              <a:rPr lang="en-US" altLang="en-US" i="1"/>
              <a:t>condition1</a:t>
            </a:r>
            <a:r>
              <a:rPr lang="en-US" altLang="en-US"/>
              <a:t> then</a:t>
            </a:r>
            <a:br>
              <a:rPr lang="en-US" altLang="en-US"/>
            </a:br>
            <a:r>
              <a:rPr lang="en-US" altLang="en-US"/>
              <a:t>		… </a:t>
            </a:r>
            <a:r>
              <a:rPr lang="en-US" altLang="en-US" i="1"/>
              <a:t>‘true’ statements</a:t>
            </a:r>
            <a:r>
              <a:rPr lang="en-US" altLang="en-US"/>
              <a:t>…</a:t>
            </a:r>
            <a:br>
              <a:rPr lang="en-US" altLang="en-US"/>
            </a:br>
            <a:r>
              <a:rPr lang="en-US" altLang="en-US"/>
              <a:t>	elsif </a:t>
            </a:r>
            <a:r>
              <a:rPr lang="en-US" altLang="en-US" i="1"/>
              <a:t>condition2</a:t>
            </a:r>
            <a:r>
              <a:rPr lang="en-US" altLang="en-US"/>
              <a:t> then</a:t>
            </a:r>
            <a:br>
              <a:rPr lang="en-US" altLang="en-US"/>
            </a:br>
            <a:r>
              <a:rPr lang="en-US" altLang="en-US"/>
              <a:t>		… </a:t>
            </a:r>
            <a:r>
              <a:rPr lang="en-US" altLang="en-US" i="1"/>
              <a:t>‘false-true’ statements</a:t>
            </a:r>
            <a:r>
              <a:rPr lang="en-US" altLang="en-US"/>
              <a:t>…</a:t>
            </a:r>
            <a:br>
              <a:rPr lang="en-US" altLang="en-US"/>
            </a:br>
            <a:r>
              <a:rPr lang="en-US" altLang="en-US"/>
              <a:t>	elsif </a:t>
            </a:r>
            <a:r>
              <a:rPr lang="en-US" altLang="en-US" i="1"/>
              <a:t>condition3 </a:t>
            </a:r>
            <a:r>
              <a:rPr lang="en-US" altLang="en-US"/>
              <a:t>then</a:t>
            </a:r>
            <a:br>
              <a:rPr lang="en-US" altLang="en-US"/>
            </a:br>
            <a:r>
              <a:rPr lang="en-US" altLang="en-US"/>
              <a:t>		… </a:t>
            </a:r>
            <a:r>
              <a:rPr lang="en-US" altLang="en-US" i="1"/>
              <a:t>‘false-false-true’ statements</a:t>
            </a:r>
            <a:r>
              <a:rPr lang="en-US" altLang="en-US"/>
              <a:t>…</a:t>
            </a:r>
            <a:br>
              <a:rPr lang="en-US" altLang="en-US"/>
            </a:br>
            <a:r>
              <a:rPr lang="en-US" altLang="en-US"/>
              <a:t>	(… </a:t>
            </a:r>
            <a:r>
              <a:rPr lang="en-US" altLang="en-US" i="1"/>
              <a:t>as many times as needed</a:t>
            </a:r>
            <a:r>
              <a:rPr lang="en-US" altLang="en-US"/>
              <a:t>…)</a:t>
            </a:r>
            <a:br>
              <a:rPr lang="en-US" altLang="en-US"/>
            </a:br>
            <a:r>
              <a:rPr lang="en-US" altLang="en-US"/>
              <a:t>	else</a:t>
            </a:r>
            <a:br>
              <a:rPr lang="en-US" altLang="en-US"/>
            </a:br>
            <a:r>
              <a:rPr lang="en-US" altLang="en-US"/>
              <a:t>		… </a:t>
            </a:r>
            <a:r>
              <a:rPr lang="en-US" altLang="en-US" i="1"/>
              <a:t>‘all false’ statements</a:t>
            </a:r>
            <a:r>
              <a:rPr lang="en-US" altLang="en-US"/>
              <a:t>…</a:t>
            </a:r>
            <a:br>
              <a:rPr lang="en-US" altLang="en-US"/>
            </a:br>
            <a:r>
              <a:rPr lang="en-US" altLang="en-US"/>
              <a:t>	end if;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xmlns="" id="{A24502B4-F477-A042-8ACA-1A46AB12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13ADF-5144-4144-895C-35858852E110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xmlns="" id="{C561BF37-EE39-794E-8017-A56EA2C6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1182624"/>
            <a:ext cx="8229600" cy="1143000"/>
          </a:xfrm>
        </p:spPr>
        <p:txBody>
          <a:bodyPr/>
          <a:lstStyle/>
          <a:p>
            <a:r>
              <a:rPr lang="en-US" altLang="en-US" dirty="0"/>
              <a:t>Case Statement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xmlns="" id="{F3CDB766-C7A8-EA4E-B409-D721D9CC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CASE [ expression ]</a:t>
            </a:r>
          </a:p>
          <a:p>
            <a:pPr marL="0" indent="0"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WHEN condition_1 THEN result_1</a:t>
            </a:r>
          </a:p>
          <a:p>
            <a:pPr marL="0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WHEN condition_2 THEN result_2</a:t>
            </a:r>
          </a:p>
          <a:p>
            <a:pPr marL="0" indent="0">
              <a:buNone/>
            </a:pPr>
            <a:r>
              <a:rPr lang="de-DE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de-DE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WHEN condition_n THEN result_n</a:t>
            </a:r>
          </a:p>
          <a:p>
            <a:pPr marL="0" indent="0">
              <a:buNone/>
            </a:pPr>
            <a:endParaRPr lang="de-DE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ELSE result</a:t>
            </a:r>
          </a:p>
          <a:p>
            <a:pPr marL="0" indent="0">
              <a:buNone/>
            </a:pPr>
            <a:endParaRPr lang="de-DE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de-DE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xmlns="" id="{098EB4B9-FC1C-DE48-AD39-9BCCD41B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Statement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xmlns="" id="{D483C5EB-BD37-424D-A633-EAAD2606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400" b="1" i="1"/>
              <a:t>expression</a:t>
            </a:r>
          </a:p>
          <a:p>
            <a:pPr lvl="1"/>
            <a:r>
              <a:rPr lang="en-US" altLang="en-US" sz="2000"/>
              <a:t>Optional. It is the value that you are comparing to the list of conditions. (ie: condition_1, condition_2, ... condition_n)</a:t>
            </a:r>
          </a:p>
          <a:p>
            <a:r>
              <a:rPr lang="en-US" altLang="en-US" sz="2400" b="1" i="1"/>
              <a:t>condition_1, condition_2, ... condition_n</a:t>
            </a:r>
          </a:p>
          <a:p>
            <a:pPr lvl="1"/>
            <a:r>
              <a:rPr lang="en-US" altLang="en-US" sz="2000"/>
              <a:t>The conditions that must all be the same datatype. The conditions are evaluated in the order listed. Once a </a:t>
            </a:r>
            <a:r>
              <a:rPr lang="en-US" altLang="en-US" sz="2000" i="1"/>
              <a:t>condition</a:t>
            </a:r>
            <a:r>
              <a:rPr lang="en-US" altLang="en-US" sz="2000"/>
              <a:t> is found to be true, the CASE statement will return the result and not evaluate the conditions any further.</a:t>
            </a:r>
          </a:p>
          <a:p>
            <a:r>
              <a:rPr lang="en-US" altLang="en-US" sz="2400" b="1" i="1"/>
              <a:t>result_1, result_2, ... result_n</a:t>
            </a:r>
          </a:p>
          <a:p>
            <a:pPr lvl="1"/>
            <a:r>
              <a:rPr lang="en-US" altLang="en-US" sz="2000"/>
              <a:t>Results that must all be the same datatype. This is the value returned once a </a:t>
            </a:r>
            <a:r>
              <a:rPr lang="en-US" altLang="en-US" sz="2000" i="1"/>
              <a:t>condition</a:t>
            </a:r>
            <a:r>
              <a:rPr lang="en-US" altLang="en-US" sz="2000"/>
              <a:t> is found to be true.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xmlns="" id="{36932F7A-DC51-944B-9390-B5566608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Statement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xmlns="" id="{368ABB81-90AA-5440-B632-867DC4E5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no </a:t>
            </a:r>
            <a:r>
              <a:rPr lang="en-US" altLang="en-US" i="1"/>
              <a:t>condition</a:t>
            </a:r>
            <a:r>
              <a:rPr lang="en-US" altLang="en-US"/>
              <a:t> is found to be true, then the CASE statement will return the value in the ELSE clause.</a:t>
            </a:r>
          </a:p>
          <a:p>
            <a:r>
              <a:rPr lang="en-US" altLang="en-US"/>
              <a:t>If the ELSE clause is omitted and no </a:t>
            </a:r>
            <a:r>
              <a:rPr lang="en-US" altLang="en-US" i="1"/>
              <a:t>condition</a:t>
            </a:r>
            <a:r>
              <a:rPr lang="en-US" altLang="en-US"/>
              <a:t> is found to be true, then the CASE statement will return NULL.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xmlns="" id="{20BED420-B4DB-D74E-A89F-FE6E1FBF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Statement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xmlns="" id="{D4A8F7AB-76BD-7D4D-B0C1-12A7F82E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en-US" sz="1600"/>
              <a:t>-- Multiple if-then-else better expressed by CASE</a:t>
            </a:r>
          </a:p>
          <a:p>
            <a:pPr marL="0" indent="0">
              <a:buNone/>
            </a:pPr>
            <a:r>
              <a:rPr lang="en-US" altLang="en-US" sz="1600"/>
              <a:t>DECLARE</a:t>
            </a:r>
          </a:p>
          <a:p>
            <a:pPr marL="0" indent="0">
              <a:buNone/>
            </a:pPr>
            <a:r>
              <a:rPr lang="en-US" altLang="en-US" sz="1600"/>
              <a:t>  grade CHAR(1);</a:t>
            </a:r>
          </a:p>
          <a:p>
            <a:pPr marL="0" indent="0">
              <a:buNone/>
            </a:pPr>
            <a:r>
              <a:rPr lang="en-US" altLang="en-US" sz="1600"/>
              <a:t>BEGIN</a:t>
            </a:r>
          </a:p>
          <a:p>
            <a:pPr marL="0" indent="0">
              <a:buNone/>
            </a:pPr>
            <a:r>
              <a:rPr lang="en-US" altLang="en-US" sz="1600"/>
              <a:t>  grade := 'B';</a:t>
            </a:r>
          </a:p>
          <a:p>
            <a:pPr marL="0" indent="0">
              <a:buNone/>
            </a:pPr>
            <a:r>
              <a:rPr lang="en-US" altLang="en-US" sz="1600"/>
              <a:t>  CASE grade</a:t>
            </a:r>
          </a:p>
          <a:p>
            <a:pPr marL="0" indent="0">
              <a:buNone/>
            </a:pPr>
            <a:r>
              <a:rPr lang="en-US" altLang="en-US" sz="1600"/>
              <a:t>    WHEN 'A' THEN DBMS_OUTPUT.PUT_LINE('Excellent');</a:t>
            </a:r>
          </a:p>
          <a:p>
            <a:pPr marL="0" indent="0">
              <a:buNone/>
            </a:pPr>
            <a:r>
              <a:rPr lang="en-US" altLang="en-US" sz="1600"/>
              <a:t>    WHEN 'B' THEN DBMS_OUTPUT.PUT_LINE('Very Good');</a:t>
            </a:r>
          </a:p>
          <a:p>
            <a:pPr marL="0" indent="0">
              <a:buNone/>
            </a:pPr>
            <a:r>
              <a:rPr lang="en-US" altLang="en-US" sz="1600"/>
              <a:t>    WHEN 'C' THEN DBMS_OUTPUT.PUT_LINE('Good');</a:t>
            </a:r>
          </a:p>
          <a:p>
            <a:pPr marL="0" indent="0">
              <a:buNone/>
            </a:pPr>
            <a:r>
              <a:rPr lang="en-US" altLang="en-US" sz="1600"/>
              <a:t>    WHEN 'D' THEN DBMS_OUTPUT.PUT_LINE('Fair');</a:t>
            </a:r>
          </a:p>
          <a:p>
            <a:pPr marL="0" indent="0">
              <a:buNone/>
            </a:pPr>
            <a:r>
              <a:rPr lang="en-US" altLang="en-US" sz="1600"/>
              <a:t>    WHEN 'F' THEN DBMS_OUTPUT.PUT_LINE('Poor');</a:t>
            </a:r>
          </a:p>
          <a:p>
            <a:pPr marL="0" indent="0">
              <a:buNone/>
            </a:pPr>
            <a:r>
              <a:rPr lang="en-US" altLang="en-US" sz="1600"/>
              <a:t>    ELSE DBMS_OUTPUT.PUT_LINE('No such grade');</a:t>
            </a:r>
          </a:p>
          <a:p>
            <a:pPr marL="0" indent="0">
              <a:buNone/>
            </a:pPr>
            <a:r>
              <a:rPr lang="en-US" altLang="en-US" sz="1600"/>
              <a:t>  END CASE;</a:t>
            </a:r>
          </a:p>
          <a:p>
            <a:pPr marL="0" indent="0">
              <a:buNone/>
            </a:pPr>
            <a:r>
              <a:rPr lang="en-US" altLang="en-US" sz="1600"/>
              <a:t>END;</a:t>
            </a:r>
          </a:p>
          <a:p>
            <a:pPr marL="0" indent="0">
              <a:buNone/>
            </a:pPr>
            <a:r>
              <a:rPr lang="en-US" altLang="en-US" sz="1600"/>
              <a:t>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xmlns="" id="{169B830C-6104-514F-AA23-C002ADD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Loops</a:t>
            </a:r>
          </a:p>
        </p:txBody>
      </p:sp>
      <p:sp>
        <p:nvSpPr>
          <p:cNvPr id="31746" name="Content Placeholder 4">
            <a:extLst>
              <a:ext uri="{FF2B5EF4-FFF2-40B4-BE49-F238E27FC236}">
                <a16:creationId xmlns:a16="http://schemas.microsoft.com/office/drawing/2014/main" xmlns="" id="{BC8DFFEC-C7F7-464C-9941-7283E68B4D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General loop: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sz="2400"/>
              <a:t>loop</a:t>
            </a:r>
            <a:br>
              <a:rPr lang="en-US" altLang="en-US" sz="2400"/>
            </a:br>
            <a:r>
              <a:rPr lang="en-US" altLang="en-US" sz="2400"/>
              <a:t>	…</a:t>
            </a:r>
            <a:r>
              <a:rPr lang="en-US" altLang="en-US" sz="2400" i="1"/>
              <a:t>loop body</a:t>
            </a:r>
            <a:r>
              <a:rPr lang="en-US" altLang="en-US" sz="2400"/>
              <a:t>…</a:t>
            </a:r>
            <a:br>
              <a:rPr lang="en-US" altLang="en-US" sz="2400"/>
            </a:br>
            <a:r>
              <a:rPr lang="en-US" altLang="en-US" sz="2400"/>
              <a:t>end loop;</a:t>
            </a: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Repeats until exit; is executed in loop body</a:t>
            </a:r>
          </a:p>
        </p:txBody>
      </p:sp>
      <p:sp>
        <p:nvSpPr>
          <p:cNvPr id="31747" name="Content Placeholder 5">
            <a:extLst>
              <a:ext uri="{FF2B5EF4-FFF2-40B4-BE49-F238E27FC236}">
                <a16:creationId xmlns:a16="http://schemas.microsoft.com/office/drawing/2014/main" xmlns="" id="{4313AED1-94DA-F74E-BF0E-4D8526DDD0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While loop: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sz="2400"/>
              <a:t>while </a:t>
            </a:r>
            <a:r>
              <a:rPr lang="en-US" altLang="en-US" sz="2400" i="1"/>
              <a:t>condition </a:t>
            </a:r>
            <a:r>
              <a:rPr lang="en-US" altLang="en-US" sz="2400"/>
              <a:t>loop</a:t>
            </a:r>
            <a:br>
              <a:rPr lang="en-US" altLang="en-US" sz="2400"/>
            </a:br>
            <a:r>
              <a:rPr lang="en-US" altLang="en-US" sz="2400"/>
              <a:t>	…</a:t>
            </a:r>
            <a:r>
              <a:rPr lang="en-US" altLang="en-US" sz="2400" i="1"/>
              <a:t>loop body</a:t>
            </a:r>
            <a:r>
              <a:rPr lang="en-US" altLang="en-US" sz="2400"/>
              <a:t>…</a:t>
            </a:r>
            <a:br>
              <a:rPr lang="en-US" altLang="en-US" sz="2400"/>
            </a:br>
            <a:r>
              <a:rPr lang="en-US" altLang="en-US" sz="2400"/>
              <a:t>end loop;</a:t>
            </a: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Repeats until </a:t>
            </a:r>
            <a:r>
              <a:rPr lang="en-US" altLang="en-US" i="1"/>
              <a:t>condition</a:t>
            </a:r>
            <a:r>
              <a:rPr lang="en-US" altLang="en-US"/>
              <a:t> is false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xmlns="" id="{19456AE5-9768-4A4F-B2BA-46B3ED10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41CED2-17F0-6240-BF44-B26D7D945462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xmlns="" id="{4582FD3C-54A4-5E4D-8C50-A5FC851A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Loops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xmlns="" id="{401FC3C2-CC23-A34C-9E66-4246A296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For loop:</a:t>
            </a:r>
            <a:br>
              <a:rPr lang="en-US" altLang="en-US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for </a:t>
            </a:r>
            <a:r>
              <a:rPr lang="en-US" altLang="en-US" sz="2400" i="1"/>
              <a:t>variable </a:t>
            </a:r>
            <a:r>
              <a:rPr lang="en-US" altLang="en-US" sz="2400"/>
              <a:t>in [reverse] </a:t>
            </a:r>
            <a:r>
              <a:rPr lang="en-US" altLang="en-US" sz="2400" i="1"/>
              <a:t>lower..upper </a:t>
            </a:r>
            <a:r>
              <a:rPr lang="en-US" altLang="en-US" sz="2400"/>
              <a:t>loop</a:t>
            </a:r>
            <a:br>
              <a:rPr lang="en-US" altLang="en-US" sz="2400"/>
            </a:br>
            <a:r>
              <a:rPr lang="en-US" altLang="en-US" sz="2400"/>
              <a:t>		…</a:t>
            </a:r>
            <a:r>
              <a:rPr lang="en-US" altLang="en-US" sz="2400" i="1"/>
              <a:t>loop body</a:t>
            </a:r>
            <a:r>
              <a:rPr lang="en-US" altLang="en-US" sz="2400"/>
              <a:t>…</a:t>
            </a:r>
            <a:br>
              <a:rPr lang="en-US" altLang="en-US" sz="2400"/>
            </a:br>
            <a:r>
              <a:rPr lang="en-US" altLang="en-US" sz="2400"/>
              <a:t>	end loop;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/>
              <a:t>Can only increment/decrement by one</a:t>
            </a:r>
          </a:p>
          <a:p>
            <a:r>
              <a:rPr lang="en-US" altLang="en-US"/>
              <a:t>lower always appears before upper in header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xmlns="" id="{7A915DC7-1AA0-1B43-A899-85CCB88A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E7FF60-4497-B34A-9D8E-EAE26E477409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xmlns="" id="{CFE39669-E448-C547-96ED-61D83B6A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xmlns="" id="{39EA8DE8-2265-7645-B2C7-334EBAB4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/>
              <a:t>DECLARE </a:t>
            </a:r>
          </a:p>
          <a:p>
            <a:pPr marL="0" indent="0">
              <a:buNone/>
            </a:pPr>
            <a:r>
              <a:rPr lang="en-US" altLang="en-US"/>
              <a:t>	&lt;declarations section&gt; </a:t>
            </a:r>
          </a:p>
          <a:p>
            <a:pPr marL="0" indent="0">
              <a:buNone/>
            </a:pPr>
            <a:r>
              <a:rPr lang="en-US" altLang="en-US"/>
              <a:t>BEGIN </a:t>
            </a:r>
          </a:p>
          <a:p>
            <a:pPr marL="0" indent="0">
              <a:buNone/>
            </a:pPr>
            <a:r>
              <a:rPr lang="en-US" altLang="en-US"/>
              <a:t>	&lt;executable command(s)&gt; </a:t>
            </a:r>
          </a:p>
          <a:p>
            <a:pPr marL="0" indent="0">
              <a:buNone/>
            </a:pPr>
            <a:r>
              <a:rPr lang="en-US" altLang="en-US"/>
              <a:t>EXCEPTION </a:t>
            </a:r>
          </a:p>
          <a:p>
            <a:pPr marL="0" indent="0">
              <a:buNone/>
            </a:pPr>
            <a:r>
              <a:rPr lang="en-US" altLang="en-US"/>
              <a:t>	&lt;exception handling goes here &gt; </a:t>
            </a:r>
          </a:p>
          <a:p>
            <a:pPr marL="0" indent="0">
              <a:buNone/>
            </a:pPr>
            <a:r>
              <a:rPr lang="en-US" altLang="en-US"/>
              <a:t>	WHEN exception1 THEN exception1-handling-statements </a:t>
            </a:r>
          </a:p>
          <a:p>
            <a:pPr marL="0" indent="0">
              <a:buNone/>
            </a:pPr>
            <a:r>
              <a:rPr lang="en-US" altLang="en-US"/>
              <a:t>	WHEN exception2 THEN exception2-handling-statements</a:t>
            </a:r>
          </a:p>
          <a:p>
            <a:pPr marL="0" indent="0">
              <a:buNone/>
            </a:pPr>
            <a:r>
              <a:rPr lang="en-US" altLang="en-US"/>
              <a:t>	WHEN exception3 THEN exception3-handling-statements ........ </a:t>
            </a:r>
          </a:p>
          <a:p>
            <a:pPr marL="0" indent="0">
              <a:buNone/>
            </a:pPr>
            <a:r>
              <a:rPr lang="en-US" altLang="en-US"/>
              <a:t>	WHEN others THEN exception3-handling-statements </a:t>
            </a:r>
          </a:p>
          <a:p>
            <a:pPr marL="0" indent="0">
              <a:buNone/>
            </a:pPr>
            <a:r>
              <a:rPr lang="en-US" altLang="en-US"/>
              <a:t>END;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C571B7-06CB-8445-A96B-E3E6D943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090DF3-1BD5-8347-8A5A-306517E4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31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slides were composed by Dr. </a:t>
            </a:r>
            <a:r>
              <a:rPr lang="en-US" dirty="0" err="1" smtClean="0"/>
              <a:t>Tanu</a:t>
            </a:r>
            <a:r>
              <a:rPr lang="en-US" dirty="0" smtClean="0"/>
              <a:t> Malik, CDM, DePaul. I appreciate the support from Dr. Malik and thank to her for allowing me to use her materials for this course.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8FDABE-8FF2-B84A-996F-7D25DBAA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31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xmlns="" id="{229B3A36-6C42-3743-ACA4-C000C0F8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Incorporating SQL Queries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xmlns="" id="{2F2F547B-0F91-8C40-9062-840608F7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Result of a query can be stored in a set of variables by adding INTO clause to query:</a:t>
            </a:r>
            <a:br>
              <a:rPr lang="en-US" altLang="en-US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SELECT </a:t>
            </a:r>
            <a:r>
              <a:rPr lang="en-US" altLang="en-US" sz="2400" i="1"/>
              <a:t>list of attributes</a:t>
            </a:r>
            <a:br>
              <a:rPr lang="en-US" altLang="en-US" sz="2400" i="1"/>
            </a:br>
            <a:r>
              <a:rPr lang="en-US" altLang="en-US" sz="2400" i="1"/>
              <a:t>	</a:t>
            </a:r>
            <a:r>
              <a:rPr lang="en-US" altLang="en-US" sz="2400"/>
              <a:t>INTO </a:t>
            </a:r>
            <a:r>
              <a:rPr lang="en-US" altLang="en-US" sz="2400" i="1"/>
              <a:t>list of variables</a:t>
            </a:r>
            <a:br>
              <a:rPr lang="en-US" altLang="en-US" sz="2400" i="1"/>
            </a:br>
            <a:r>
              <a:rPr lang="en-US" altLang="en-US" sz="2400" i="1"/>
              <a:t>	</a:t>
            </a:r>
            <a:r>
              <a:rPr lang="en-US" altLang="en-US" sz="2400"/>
              <a:t>FROM </a:t>
            </a:r>
            <a:r>
              <a:rPr lang="en-US" altLang="en-US" sz="2400" i="1"/>
              <a:t>list of tables</a:t>
            </a:r>
            <a:br>
              <a:rPr lang="en-US" altLang="en-US" sz="2400" i="1"/>
            </a:br>
            <a:r>
              <a:rPr lang="en-US" altLang="en-US" sz="2400" i="1"/>
              <a:t>	…</a:t>
            </a:r>
            <a:br>
              <a:rPr lang="en-US" altLang="en-US" sz="2400" i="1"/>
            </a:br>
            <a:endParaRPr lang="en-US" altLang="en-US" sz="2400" i="1"/>
          </a:p>
          <a:p>
            <a:r>
              <a:rPr lang="en-US" altLang="en-US"/>
              <a:t>Variable types must match attribute types</a:t>
            </a:r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 i="1"/>
              <a:t/>
            </a:r>
            <a:br>
              <a:rPr lang="en-US" altLang="en-US" i="1"/>
            </a:br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xmlns="" id="{56F21DF0-50DA-294A-B693-247BF127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DF4CEB-06F6-C24B-AAD0-9FF600C28CEF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xmlns="" id="{143235CA-1FE4-D842-B038-5C49E5DB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Procedures (In Oracle)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xmlns="" id="{3408861C-AE34-6F47-A928-3166DAE4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	CREATE [OR REPLACE] PROCEDURE </a:t>
            </a:r>
            <a:r>
              <a:rPr lang="en-US" altLang="en-US" sz="2400" i="1"/>
              <a:t>name 	</a:t>
            </a:r>
            <a:r>
              <a:rPr lang="en-US" altLang="en-US" sz="2400"/>
              <a:t>(</a:t>
            </a:r>
            <a:r>
              <a:rPr lang="en-US" altLang="en-US" sz="2400" i="1"/>
              <a:t>paramName </a:t>
            </a:r>
            <a:r>
              <a:rPr lang="en-US" altLang="en-US" sz="2400"/>
              <a:t>IN [OUT] </a:t>
            </a:r>
            <a:r>
              <a:rPr lang="en-US" altLang="en-US" sz="2400" i="1"/>
              <a:t>paramType </a:t>
            </a:r>
            <a:r>
              <a:rPr lang="en-US" altLang="en-US" sz="2400"/>
              <a:t>…) AS</a:t>
            </a:r>
            <a:br>
              <a:rPr lang="en-US" altLang="en-US" sz="2400"/>
            </a:br>
            <a:r>
              <a:rPr lang="en-US" altLang="en-US" sz="2400"/>
              <a:t>	…</a:t>
            </a:r>
            <a:r>
              <a:rPr lang="en-US" altLang="en-US" sz="2400" i="1"/>
              <a:t>declarations…</a:t>
            </a:r>
            <a:br>
              <a:rPr lang="en-US" altLang="en-US" sz="2400" i="1"/>
            </a:br>
            <a:r>
              <a:rPr lang="en-US" altLang="en-US" sz="2400"/>
              <a:t>BEGIN</a:t>
            </a:r>
            <a:br>
              <a:rPr lang="en-US" altLang="en-US" sz="2400"/>
            </a:br>
            <a:r>
              <a:rPr lang="en-US" altLang="en-US" sz="2400"/>
              <a:t>	…</a:t>
            </a:r>
            <a:r>
              <a:rPr lang="en-US" altLang="en-US" sz="2400" i="1"/>
              <a:t>body of procedure</a:t>
            </a:r>
            <a:r>
              <a:rPr lang="en-US" altLang="en-US" sz="2400"/>
              <a:t>…</a:t>
            </a:r>
            <a:br>
              <a:rPr lang="en-US" altLang="en-US" sz="2400"/>
            </a:br>
            <a:r>
              <a:rPr lang="en-US" altLang="en-US" sz="2400"/>
              <a:t>END;</a:t>
            </a:r>
            <a:br>
              <a:rPr lang="en-US" altLang="en-US" sz="2400"/>
            </a:br>
            <a:r>
              <a:rPr lang="en-US" altLang="en-US" sz="2400"/>
              <a:t>/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‘IN’ parameters are passed by value, for input only, read-only parameters</a:t>
            </a:r>
          </a:p>
          <a:p>
            <a:r>
              <a:rPr lang="en-US" altLang="en-US" sz="2400"/>
              <a:t>‘OUT’ parameters are passed by reference</a:t>
            </a:r>
          </a:p>
          <a:p>
            <a:r>
              <a:rPr lang="en-US" altLang="en-US" sz="2400"/>
              <a:t>‘IN OUT’ parameters are passed by reference, to return results to the calling sub-program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xmlns="" id="{C3686BE9-7BC8-7A49-9081-72ACB56A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3C5DFA-6C4E-5440-B344-C0A3A134EB40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xmlns="" id="{2CCBB89A-BEBA-1345-804C-F5DF998D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xmlns="" id="{6EB0FDCD-5AA3-334A-9FDB-03869032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dirty="0"/>
              <a:t>CREATE [OR REPLACE] FUNCTION {IN|OUT|INOUT} </a:t>
            </a:r>
            <a:r>
              <a:rPr lang="en-US" altLang="en-US" i="1" dirty="0"/>
              <a:t>name </a:t>
            </a:r>
            <a:r>
              <a:rPr lang="en-US" altLang="en-US" dirty="0"/>
              <a:t>…)  </a:t>
            </a:r>
            <a:r>
              <a:rPr lang="en-US" altLang="en-US" b="1" dirty="0"/>
              <a:t>RETURNS </a:t>
            </a:r>
            <a:r>
              <a:rPr lang="en-US" altLang="en-US" b="1" i="1" dirty="0" err="1"/>
              <a:t>returnType</a:t>
            </a:r>
            <a:r>
              <a:rPr lang="en-US" altLang="en-US" b="1" i="1" dirty="0"/>
              <a:t> </a:t>
            </a:r>
            <a:r>
              <a:rPr lang="en-US" altLang="en-US" dirty="0"/>
              <a:t>AS</a:t>
            </a:r>
            <a:br>
              <a:rPr lang="en-US" altLang="en-US" dirty="0"/>
            </a:br>
            <a:r>
              <a:rPr lang="en-US" altLang="en-US" dirty="0"/>
              <a:t>	…</a:t>
            </a:r>
            <a:r>
              <a:rPr lang="en-US" altLang="en-US" i="1" dirty="0"/>
              <a:t>declarations…</a:t>
            </a:r>
            <a:br>
              <a:rPr lang="en-US" altLang="en-US" i="1" dirty="0"/>
            </a:br>
            <a:r>
              <a:rPr lang="en-US" altLang="en-US" dirty="0"/>
              <a:t>BEGIN</a:t>
            </a:r>
            <a:br>
              <a:rPr lang="en-US" altLang="en-US" dirty="0"/>
            </a:br>
            <a:r>
              <a:rPr lang="en-US" altLang="en-US" dirty="0"/>
              <a:t>	…</a:t>
            </a:r>
            <a:r>
              <a:rPr lang="en-US" altLang="en-US" i="1" dirty="0"/>
              <a:t>body of function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i="1" dirty="0" err="1"/>
              <a:t>returnValue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END;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sz="2400" dirty="0"/>
              <a:t>‘IN’ parameters are default</a:t>
            </a:r>
          </a:p>
          <a:p>
            <a:r>
              <a:rPr lang="en-US" altLang="en-US" sz="2400" dirty="0"/>
              <a:t>Specify return type and return value instead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xmlns="" id="{E8A2DDCD-A79A-5E4B-B13E-2A12CFF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F3B4F0-E8AB-2944-92A0-A3807CFD7F18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xmlns="" id="{BB39EBFC-202D-CC49-920F-3F57A095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Executing Procedures and Functions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xmlns="" id="{C14AE06B-0986-7442-A51A-F9D75131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standalone procedure </a:t>
            </a:r>
          </a:p>
          <a:p>
            <a:pPr lvl="1"/>
            <a:r>
              <a:rPr lang="en-US" altLang="en-US"/>
              <a:t>Using the </a:t>
            </a:r>
            <a:r>
              <a:rPr lang="en-US" altLang="en-US" b="1"/>
              <a:t>EXECUTE</a:t>
            </a:r>
            <a:r>
              <a:rPr lang="en-US" altLang="en-US"/>
              <a:t> keyword</a:t>
            </a:r>
          </a:p>
          <a:p>
            <a:pPr lvl="1"/>
            <a:r>
              <a:rPr lang="en-US" altLang="en-US"/>
              <a:t>Calling the name of the procedure from a PL/SQL block</a:t>
            </a:r>
          </a:p>
          <a:p>
            <a:r>
              <a:rPr lang="en-US" altLang="en-US"/>
              <a:t>A standalone function </a:t>
            </a:r>
          </a:p>
          <a:p>
            <a:pPr lvl="1"/>
            <a:r>
              <a:rPr lang="en-US" altLang="en-US"/>
              <a:t>Calling the name of the function from a PL/SQL block</a:t>
            </a:r>
          </a:p>
          <a:p>
            <a:pPr lvl="1"/>
            <a:r>
              <a:rPr lang="en-US" altLang="en-US"/>
              <a:t>Calling the name of the function in a SQL query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xmlns="" id="{5EB4CD33-16FB-E24A-9B81-D38922D6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PL/SQL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xmlns="" id="{32D54229-95FE-E04C-A71B-CA3EC141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general-purpose procedural programming that includes SQL commands</a:t>
            </a:r>
          </a:p>
          <a:p>
            <a:r>
              <a:rPr lang="en-US" altLang="en-US" dirty="0"/>
              <a:t>PL/SQL can</a:t>
            </a:r>
          </a:p>
          <a:p>
            <a:pPr lvl="1"/>
            <a:r>
              <a:rPr lang="en-US" altLang="en-US" dirty="0"/>
              <a:t>create and issue SQL statements </a:t>
            </a:r>
          </a:p>
          <a:p>
            <a:pPr lvl="1"/>
            <a:r>
              <a:rPr lang="en-US" altLang="en-US" dirty="0"/>
              <a:t>store and process the results of queries</a:t>
            </a:r>
          </a:p>
          <a:p>
            <a:pPr lvl="1"/>
            <a:r>
              <a:rPr lang="en-US" altLang="en-US" dirty="0"/>
              <a:t>define procedures to respond to database events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xmlns="" id="{BECF466A-C7B3-064F-BCEB-D8F8B654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1369B-37AF-2D4E-B28A-A881D25C47A2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xmlns="" id="{809F84B4-03FF-B34E-B6D4-FE78E104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Structure of Code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xmlns="" id="{1201386F-F2F7-0F41-A7C0-AD3A3644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en-US" sz="4400" dirty="0"/>
              <a:t>Simplest form is an </a:t>
            </a:r>
            <a:r>
              <a:rPr lang="en-US" altLang="en-US" sz="4400" i="1" dirty="0"/>
              <a:t>anonymous block</a:t>
            </a:r>
            <a:r>
              <a:rPr lang="en-US" altLang="en-US" sz="4400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	</a:t>
            </a:r>
            <a:br>
              <a:rPr lang="en-US" altLang="en-US" sz="2400" dirty="0"/>
            </a:br>
            <a:r>
              <a:rPr lang="en-US" altLang="en-US" sz="2400" dirty="0"/>
              <a:t>	declare</a:t>
            </a:r>
            <a:br>
              <a:rPr lang="en-US" altLang="en-US" sz="2400" dirty="0"/>
            </a:br>
            <a:r>
              <a:rPr lang="en-US" altLang="en-US" sz="2400" dirty="0"/>
              <a:t>		-- variable and subprogram declarations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			-- every statement must end with a ;</a:t>
            </a:r>
            <a:br>
              <a:rPr lang="en-US" altLang="en-US" sz="2400" dirty="0"/>
            </a:br>
            <a:r>
              <a:rPr lang="en-US" altLang="en-US" sz="2400" dirty="0"/>
              <a:t>	begin</a:t>
            </a:r>
            <a:br>
              <a:rPr lang="en-US" altLang="en-US" sz="2400" dirty="0"/>
            </a:br>
            <a:r>
              <a:rPr lang="en-US" altLang="en-US" sz="2400" dirty="0"/>
              <a:t>		-- PL/SQL statements to execute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			--every statement must end with a ;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			--statements can be nested with another B/E</a:t>
            </a:r>
            <a:br>
              <a:rPr lang="en-US" altLang="en-US" sz="2400" dirty="0"/>
            </a:br>
            <a:r>
              <a:rPr lang="en-US" altLang="en-US" sz="2400" dirty="0"/>
              <a:t>	exception</a:t>
            </a:r>
            <a:br>
              <a:rPr lang="en-US" altLang="en-US" sz="2400" dirty="0"/>
            </a:br>
            <a:r>
              <a:rPr lang="en-US" altLang="en-US" sz="2400" dirty="0"/>
              <a:t>		-- exception handling (optional)</a:t>
            </a:r>
            <a:br>
              <a:rPr lang="en-US" altLang="en-US" sz="2400" dirty="0"/>
            </a:br>
            <a:r>
              <a:rPr lang="en-US" altLang="en-US" sz="2400" dirty="0"/>
              <a:t>	end;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xmlns="" id="{4BD2DDE3-0B63-B141-AB28-A37D5D4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3BFE87-4CE2-9548-ABDC-3F0D52FDF0B2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xmlns="" id="{603700E8-627F-0941-95BF-DD6FBC68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xmlns="" id="{3E29E188-4A1C-BF46-9DB3-C8531377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To display output:</a:t>
            </a:r>
            <a:br>
              <a:rPr lang="en-US" altLang="en-US" dirty="0"/>
            </a:br>
            <a:r>
              <a:rPr lang="en-US" altLang="en-US" dirty="0"/>
              <a:t>	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dbms_output.put_line</a:t>
            </a:r>
            <a:r>
              <a:rPr lang="en-US" altLang="en-US" sz="2400" dirty="0"/>
              <a:t>(‘</a:t>
            </a:r>
            <a:r>
              <a:rPr lang="en-US" altLang="en-US" sz="2400" i="1" dirty="0"/>
              <a:t>string ’ || </a:t>
            </a:r>
            <a:r>
              <a:rPr lang="en-US" altLang="en-US" sz="2400" dirty="0"/>
              <a:t>arguments);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dirty="0"/>
              <a:t>Output buffer displayed in DBMS Output tab</a:t>
            </a:r>
          </a:p>
          <a:p>
            <a:pPr lvl="1"/>
            <a:r>
              <a:rPr lang="en-US" altLang="en-US" dirty="0"/>
              <a:t>Use View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 err="1">
                <a:sym typeface="Wingdings" pitchFamily="2" charset="2"/>
              </a:rPr>
              <a:t>Dbms</a:t>
            </a:r>
            <a:r>
              <a:rPr lang="en-US" altLang="en-US" dirty="0">
                <a:sym typeface="Wingdings" pitchFamily="2" charset="2"/>
              </a:rPr>
              <a:t> Output and ‘+’ to open tab</a:t>
            </a:r>
            <a:endParaRPr lang="en-US" altLang="en-US" dirty="0"/>
          </a:p>
          <a:p>
            <a:r>
              <a:rPr lang="en-US" altLang="en-US" dirty="0"/>
              <a:t>Single line comments with –</a:t>
            </a:r>
          </a:p>
          <a:p>
            <a:r>
              <a:rPr lang="en-US" altLang="en-US" dirty="0"/>
              <a:t>Multi-line with /* */</a:t>
            </a:r>
          </a:p>
          <a:p>
            <a:endParaRPr lang="en-US" altLang="en-US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xmlns="" id="{11DFF14C-71CB-3843-92EC-8A2C2779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2508F3-E082-3042-ACB2-3473DDB5E33E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xmlns="" id="{75546DF3-7C93-1F46-B500-C86CBD16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xmlns="" id="{E7B66669-DE6A-E942-8216-AB588A0F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/>
              <a:t>Numeric</a:t>
            </a:r>
          </a:p>
          <a:p>
            <a:r>
              <a:rPr lang="en-US" altLang="en-US"/>
              <a:t>Character</a:t>
            </a:r>
          </a:p>
          <a:p>
            <a:r>
              <a:rPr lang="en-US" altLang="en-US"/>
              <a:t>Boolean</a:t>
            </a:r>
          </a:p>
          <a:p>
            <a:r>
              <a:rPr lang="en-US" altLang="en-US"/>
              <a:t>Datetime</a:t>
            </a:r>
          </a:p>
          <a:p>
            <a:r>
              <a:rPr lang="en-US" altLang="en-US"/>
              <a:t>Data types are not case sensitive</a:t>
            </a:r>
          </a:p>
          <a:p>
            <a:pPr marL="400050" lvl="1" indent="0">
              <a:buNone/>
            </a:pPr>
            <a:r>
              <a:rPr lang="en-US" altLang="en-US" sz="1600"/>
              <a:t>DECLARE </a:t>
            </a:r>
          </a:p>
          <a:p>
            <a:pPr marL="400050" lvl="1" indent="0">
              <a:buNone/>
            </a:pPr>
            <a:r>
              <a:rPr lang="en-US" altLang="en-US" sz="1600"/>
              <a:t>num1 INTEGER; </a:t>
            </a:r>
          </a:p>
          <a:p>
            <a:pPr marL="400050" lvl="1" indent="0">
              <a:buNone/>
            </a:pPr>
            <a:r>
              <a:rPr lang="en-US" altLang="en-US" sz="1600"/>
              <a:t>num2 REAL; </a:t>
            </a:r>
          </a:p>
          <a:p>
            <a:pPr marL="400050" lvl="1" indent="0">
              <a:buNone/>
            </a:pPr>
            <a:r>
              <a:rPr lang="en-US" altLang="en-US" sz="1600"/>
              <a:t>num3 DOUBLE PRECISION; </a:t>
            </a:r>
          </a:p>
          <a:p>
            <a:pPr marL="400050" lvl="1" indent="0">
              <a:buNone/>
            </a:pPr>
            <a:r>
              <a:rPr lang="en-US" altLang="en-US" sz="1600"/>
              <a:t>BEGIN null; </a:t>
            </a:r>
          </a:p>
          <a:p>
            <a:pPr marL="400050" lvl="1" indent="0">
              <a:buNone/>
            </a:pPr>
            <a:r>
              <a:rPr lang="en-US" altLang="en-US" sz="1600"/>
              <a:t>END; 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xmlns="" id="{00882E4E-56CE-0044-825D-0B459F04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Variables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xmlns="" id="{4131B7D7-B27F-E74A-B5DE-544DF4AC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variables must be declared:</a:t>
            </a:r>
          </a:p>
          <a:p>
            <a:pPr lvl="1">
              <a:buFont typeface="Wingdings" pitchFamily="2" charset="2"/>
              <a:buNone/>
            </a:pPr>
            <a:endParaRPr lang="en-US" altLang="en-US" sz="2400" i="1" dirty="0"/>
          </a:p>
          <a:p>
            <a:pPr lvl="1">
              <a:buFont typeface="Wingdings" pitchFamily="2" charset="2"/>
              <a:buNone/>
            </a:pPr>
            <a:r>
              <a:rPr lang="en-US" altLang="en-US" sz="2400" i="1" dirty="0" err="1"/>
              <a:t>varName</a:t>
            </a:r>
            <a:r>
              <a:rPr lang="en-US" altLang="en-US" sz="2400" i="1" dirty="0"/>
              <a:t> </a:t>
            </a:r>
            <a:r>
              <a:rPr lang="en-US" altLang="en-US" sz="2400" dirty="0"/>
              <a:t>[CONSTANT] </a:t>
            </a:r>
            <a:r>
              <a:rPr lang="en-US" altLang="en-US" sz="2400" i="1" dirty="0" err="1"/>
              <a:t>dataType</a:t>
            </a:r>
            <a:r>
              <a:rPr lang="en-US" altLang="en-US" sz="2400" i="1" dirty="0"/>
              <a:t> </a:t>
            </a:r>
            <a:r>
              <a:rPr lang="en-US" altLang="en-US" sz="2400" dirty="0"/>
              <a:t>[NOT NULL] [:=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initialValue</a:t>
            </a:r>
            <a:r>
              <a:rPr lang="en-US" altLang="en-US" sz="2400" dirty="0"/>
              <a:t>];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dirty="0"/>
              <a:t>Assignments use := </a:t>
            </a:r>
          </a:p>
          <a:p>
            <a:r>
              <a:rPr lang="en-US" altLang="en-US" dirty="0"/>
              <a:t>PL/SQL has typical arithmetic operations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xmlns="" id="{6083DD7E-4BC9-2A42-A83C-FC25C74E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A78E96-329E-C84E-9EF9-75370BE4D1B6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xmlns="" id="{EB5F3717-8E34-9A4D-A390-4EC9F6FF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Scoping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xmlns="" id="{B0B26027-78D0-BF40-A263-0EF0EBA0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en-US" sz="1800"/>
              <a:t>DECLARE </a:t>
            </a:r>
          </a:p>
          <a:p>
            <a:pPr marL="400050" lvl="1" indent="0">
              <a:buNone/>
            </a:pPr>
            <a:r>
              <a:rPr lang="en-US" altLang="en-US" sz="1400"/>
              <a:t>-- Global variables </a:t>
            </a:r>
          </a:p>
          <a:p>
            <a:pPr marL="400050" lvl="1" indent="0">
              <a:buNone/>
            </a:pPr>
            <a:r>
              <a:rPr lang="en-US" altLang="en-US" sz="1400"/>
              <a:t>num1 number := 95; </a:t>
            </a:r>
          </a:p>
          <a:p>
            <a:pPr marL="400050" lvl="1" indent="0">
              <a:buNone/>
            </a:pPr>
            <a:r>
              <a:rPr lang="en-US" altLang="en-US" sz="1400"/>
              <a:t>num2 number := 85; </a:t>
            </a:r>
          </a:p>
          <a:p>
            <a:pPr marL="0" indent="0">
              <a:buNone/>
            </a:pPr>
            <a:r>
              <a:rPr lang="en-US" altLang="en-US" sz="1800"/>
              <a:t>BEGIN </a:t>
            </a:r>
          </a:p>
          <a:p>
            <a:pPr marL="400050" lvl="1" indent="0">
              <a:buNone/>
            </a:pPr>
            <a:r>
              <a:rPr lang="en-US" altLang="en-US" sz="1400"/>
              <a:t>dbms_output.put_line('Outer Variable num1: ' || num1); </a:t>
            </a:r>
          </a:p>
          <a:p>
            <a:pPr marL="400050" lvl="1" indent="0">
              <a:buNone/>
            </a:pPr>
            <a:r>
              <a:rPr lang="en-US" altLang="en-US" sz="1400"/>
              <a:t>dbms_output.put_line('Outer Variable num2: ' || num2); </a:t>
            </a:r>
          </a:p>
          <a:p>
            <a:pPr marL="400050" lvl="1" indent="0">
              <a:buNone/>
            </a:pPr>
            <a:r>
              <a:rPr lang="en-US" altLang="en-US" sz="1400"/>
              <a:t>DECLARE </a:t>
            </a:r>
          </a:p>
          <a:p>
            <a:pPr marL="800100" lvl="2" indent="0">
              <a:buNone/>
            </a:pPr>
            <a:r>
              <a:rPr lang="en-US" altLang="en-US" sz="1400"/>
              <a:t>-- Local variables </a:t>
            </a:r>
          </a:p>
          <a:p>
            <a:pPr marL="800100" lvl="2" indent="0">
              <a:buNone/>
            </a:pPr>
            <a:r>
              <a:rPr lang="en-US" altLang="en-US" sz="1400"/>
              <a:t>num1 number := 195; </a:t>
            </a:r>
          </a:p>
          <a:p>
            <a:pPr marL="800100" lvl="2" indent="0">
              <a:buNone/>
            </a:pPr>
            <a:r>
              <a:rPr lang="en-US" altLang="en-US" sz="1400"/>
              <a:t>num2 number := 185; </a:t>
            </a:r>
          </a:p>
          <a:p>
            <a:pPr marL="400050" lvl="1" indent="0">
              <a:buNone/>
            </a:pPr>
            <a:r>
              <a:rPr lang="en-US" altLang="en-US" sz="1400"/>
              <a:t>BEGIN </a:t>
            </a:r>
          </a:p>
          <a:p>
            <a:pPr marL="800100" lvl="2" indent="0">
              <a:buNone/>
            </a:pPr>
            <a:r>
              <a:rPr lang="en-US" altLang="en-US" sz="1400"/>
              <a:t>dbms_output.put_line('Inner Variable num1: ' || num1); </a:t>
            </a:r>
          </a:p>
          <a:p>
            <a:pPr marL="800100" lvl="2" indent="0">
              <a:buNone/>
            </a:pPr>
            <a:r>
              <a:rPr lang="en-US" altLang="en-US" sz="1400"/>
              <a:t>dbms_output.put_line('Inner Variable num2: ' || num2); </a:t>
            </a:r>
          </a:p>
          <a:p>
            <a:pPr marL="400050" lvl="1" indent="0">
              <a:buNone/>
            </a:pPr>
            <a:r>
              <a:rPr lang="en-US" altLang="en-US" sz="1400"/>
              <a:t>END; </a:t>
            </a:r>
          </a:p>
          <a:p>
            <a:pPr marL="0" indent="0">
              <a:buNone/>
            </a:pPr>
            <a:r>
              <a:rPr lang="en-US" altLang="en-US" sz="1800"/>
              <a:t>END; </a:t>
            </a:r>
          </a:p>
          <a:p>
            <a:pPr marL="0" indent="0">
              <a:buNone/>
            </a:pPr>
            <a:r>
              <a:rPr lang="en-US" altLang="en-US" sz="1800"/>
              <a:t>/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xmlns="" id="{14773E3E-DCFA-FC46-A6B5-F2F29C55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Variables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xmlns="" id="{44E23F82-7589-FE49-959B-730D8013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Only one variable can be declared per line, but variable types can be given in terms of the domain of another variable or attribute: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i="1" dirty="0"/>
              <a:t/>
            </a:r>
            <a:br>
              <a:rPr lang="en-US" altLang="en-US" sz="2400" i="1" dirty="0"/>
            </a:br>
            <a:r>
              <a:rPr lang="en-US" altLang="en-US" sz="2400" i="1" dirty="0" err="1"/>
              <a:t>varName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otherVar</a:t>
            </a:r>
            <a:r>
              <a:rPr lang="en-US" altLang="en-US" sz="2400" dirty="0" err="1"/>
              <a:t>%type</a:t>
            </a:r>
            <a:r>
              <a:rPr lang="en-US" altLang="en-US" sz="2400" dirty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i="1" dirty="0"/>
              <a:t/>
            </a:r>
            <a:br>
              <a:rPr lang="en-US" altLang="en-US" sz="2400" i="1" dirty="0"/>
            </a:br>
            <a:r>
              <a:rPr lang="en-US" altLang="en-US" sz="2400" i="1" dirty="0" err="1"/>
              <a:t>varName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TABLE.Attribute</a:t>
            </a:r>
            <a:r>
              <a:rPr lang="en-US" altLang="en-US" sz="2400" dirty="0" err="1"/>
              <a:t>%type</a:t>
            </a:r>
            <a:r>
              <a:rPr lang="en-US" altLang="en-US" sz="2400" dirty="0"/>
              <a:t>;</a:t>
            </a:r>
          </a:p>
          <a:p>
            <a:r>
              <a:rPr lang="en-US" altLang="en-US" sz="2200" dirty="0"/>
              <a:t>Variables can be records.</a:t>
            </a:r>
            <a:endParaRPr lang="en-US" altLang="en-US" sz="2400" i="1" dirty="0"/>
          </a:p>
          <a:p>
            <a:pPr lvl="1">
              <a:buFont typeface="Wingdings" pitchFamily="2" charset="2"/>
              <a:buNone/>
            </a:pPr>
            <a:r>
              <a:rPr lang="en-US" altLang="en-US" sz="2400" i="1" dirty="0"/>
              <a:t>	</a:t>
            </a:r>
            <a:r>
              <a:rPr lang="en-US" altLang="en-US" sz="2400" i="1" dirty="0" err="1"/>
              <a:t>varName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TABLE</a:t>
            </a:r>
            <a:r>
              <a:rPr lang="en-US" altLang="en-US" sz="2400" dirty="0" err="1"/>
              <a:t>%rowtype</a:t>
            </a:r>
            <a:r>
              <a:rPr lang="en-US" altLang="en-US" sz="2400" dirty="0"/>
              <a:t>; 		Access via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recordName.Attribute</a:t>
            </a:r>
            <a:endParaRPr lang="en-US" altLang="en-US" sz="2400" i="1" dirty="0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xmlns="" id="{986ADB59-55E5-2F48-878A-F7C92922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62AF30-FE7A-8348-B1AF-67E7C9568156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{5A48BA5A-DB92-284A-90CB-0BD5376053CE}tf10001119</Template>
  <TotalTime>17628</TotalTime>
  <Words>604</Words>
  <Application>Microsoft Office PowerPoint</Application>
  <PresentationFormat>Custom</PresentationFormat>
  <Paragraphs>174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Gallery</vt:lpstr>
      <vt:lpstr>PL/SQL</vt:lpstr>
      <vt:lpstr>Acknowledgement</vt:lpstr>
      <vt:lpstr>PL/SQL</vt:lpstr>
      <vt:lpstr>Basic Structure of Code</vt:lpstr>
      <vt:lpstr>Output</vt:lpstr>
      <vt:lpstr>Data Types</vt:lpstr>
      <vt:lpstr>Declaring Variables</vt:lpstr>
      <vt:lpstr>Scoping</vt:lpstr>
      <vt:lpstr>Declaring Variables</vt:lpstr>
      <vt:lpstr>Operators</vt:lpstr>
      <vt:lpstr>Branching</vt:lpstr>
      <vt:lpstr>Branching</vt:lpstr>
      <vt:lpstr>Case Statement</vt:lpstr>
      <vt:lpstr>Case Statement</vt:lpstr>
      <vt:lpstr>Case Statement</vt:lpstr>
      <vt:lpstr>Case Statement</vt:lpstr>
      <vt:lpstr>Loops</vt:lpstr>
      <vt:lpstr>Loops</vt:lpstr>
      <vt:lpstr>Exceptions</vt:lpstr>
      <vt:lpstr>Incorporating SQL Queries</vt:lpstr>
      <vt:lpstr>Procedures (In Oracle)</vt:lpstr>
      <vt:lpstr>Functions</vt:lpstr>
      <vt:lpstr>Executing Procedures and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Malik, Tanu</dc:creator>
  <cp:lastModifiedBy>Ton That Dai Hai</cp:lastModifiedBy>
  <cp:revision>55</cp:revision>
  <dcterms:created xsi:type="dcterms:W3CDTF">2021-07-09T12:13:21Z</dcterms:created>
  <dcterms:modified xsi:type="dcterms:W3CDTF">2022-10-05T01:30:27Z</dcterms:modified>
</cp:coreProperties>
</file>