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9"/>
  </p:notesMasterIdLst>
  <p:sldIdLst>
    <p:sldId id="942" r:id="rId2"/>
    <p:sldId id="943" r:id="rId3"/>
    <p:sldId id="838" r:id="rId4"/>
    <p:sldId id="917" r:id="rId5"/>
    <p:sldId id="918" r:id="rId6"/>
    <p:sldId id="919" r:id="rId7"/>
    <p:sldId id="711" r:id="rId8"/>
    <p:sldId id="931" r:id="rId9"/>
    <p:sldId id="932" r:id="rId10"/>
    <p:sldId id="933" r:id="rId11"/>
    <p:sldId id="934" r:id="rId12"/>
    <p:sldId id="935" r:id="rId13"/>
    <p:sldId id="936" r:id="rId14"/>
    <p:sldId id="941" r:id="rId15"/>
    <p:sldId id="940" r:id="rId16"/>
    <p:sldId id="937" r:id="rId17"/>
    <p:sldId id="93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85850"/>
  </p:normalViewPr>
  <p:slideViewPr>
    <p:cSldViewPr snapToGrid="0" snapToObjects="1">
      <p:cViewPr varScale="1">
        <p:scale>
          <a:sx n="73" d="100"/>
          <a:sy n="73" d="100"/>
        </p:scale>
        <p:origin x="-106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EDA73-0F0A-E440-A745-E30D8AFB59C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73A8F-AA7E-584C-9218-F0893048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3B7B-E8A3-A04E-8239-52FC3FF7E59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2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72D0-43E5-5D43-ACFE-ECFF2BC5B9C3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2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6F2-E4FA-FD4E-B24A-185FD0000C0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7D64-0D10-624A-BBD8-41BB6000CF3C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7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9E4F-EF14-BE4D-8D25-F749CFA953F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7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8EA3-A7D6-CA41-AB35-9A114FCB4DBB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329-D332-1E4D-878A-369933CA0A5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0F83-888E-CC47-B6EA-AE90E9C724D9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627D-4EF6-0842-96D4-F7BF64DD959A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46C1-33B1-2942-9E70-766E1CF831A0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6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763027-3F79-6A4D-BA90-5892B05D644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2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C2C5-0919-F942-AA33-13638FCBCE5C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2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AD77DE-4D46-6A47-9950-60CF38EB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36150F3-E7AB-AC4F-9E1F-985D4E58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1713656"/>
          </a:xfrm>
        </p:spPr>
        <p:txBody>
          <a:bodyPr>
            <a:noAutofit/>
          </a:bodyPr>
          <a:lstStyle/>
          <a:p>
            <a:r>
              <a:rPr lang="en-US" dirty="0" smtClean="0"/>
              <a:t>Instructor: Dr. Dai-</a:t>
            </a:r>
            <a:r>
              <a:rPr lang="en-US" dirty="0" err="1" smtClean="0"/>
              <a:t>hai</a:t>
            </a:r>
            <a:r>
              <a:rPr lang="en-US" dirty="0" smtClean="0"/>
              <a:t> ton-that</a:t>
            </a:r>
            <a:endParaRPr lang="en-US" dirty="0"/>
          </a:p>
          <a:p>
            <a:r>
              <a:rPr lang="en-US" dirty="0"/>
              <a:t>CSC453 </a:t>
            </a:r>
          </a:p>
          <a:p>
            <a:r>
              <a:rPr lang="en-US" dirty="0"/>
              <a:t>DePaul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F9E9AC-2B38-A546-8C4C-ACD39B8F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8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xmlns="" id="{9FAA9138-EB84-A140-8E01-88D9B6DB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Oracle Trigger Syntax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xmlns="" id="{1AD11346-557D-024B-B96D-AC826FAE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2057400"/>
            <a:ext cx="8105775" cy="38814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	CREATE [OR REPLACE] TRIGGER </a:t>
            </a:r>
            <a:r>
              <a:rPr lang="en-US" altLang="en-US" i="1" dirty="0"/>
              <a:t>Name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BEFORE/AFTER INSERT/DELETE/UPDATE [OF </a:t>
            </a:r>
            <a:r>
              <a:rPr lang="en-US" altLang="en-US" i="1" dirty="0"/>
              <a:t>Attribute</a:t>
            </a:r>
            <a:r>
              <a:rPr lang="en-US" altLang="en-US" dirty="0"/>
              <a:t>] ON </a:t>
            </a:r>
            <a:r>
              <a:rPr lang="en-US" altLang="en-US" i="1" dirty="0"/>
              <a:t>Table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[REFERENCING 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	OLD AS </a:t>
            </a:r>
            <a:r>
              <a:rPr lang="en-US" altLang="en-US" i="1" dirty="0" err="1"/>
              <a:t>OldName</a:t>
            </a:r>
            <a:endParaRPr lang="en-US" altLang="en-US" i="1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		NEW AS </a:t>
            </a:r>
            <a:r>
              <a:rPr lang="en-US" altLang="en-US" i="1" dirty="0" err="1"/>
              <a:t>NewName</a:t>
            </a:r>
            <a:r>
              <a:rPr lang="en-US" altLang="en-US" dirty="0"/>
              <a:t>]</a:t>
            </a:r>
            <a:endParaRPr lang="en-US" altLang="en-US" i="1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	[FOR EACH ROW]</a:t>
            </a:r>
            <a:br>
              <a:rPr lang="en-US" altLang="en-US" dirty="0"/>
            </a:br>
            <a:r>
              <a:rPr lang="en-US" altLang="en-US" dirty="0"/>
              <a:t>WHEN (</a:t>
            </a:r>
            <a:r>
              <a:rPr lang="en-US" altLang="en-US" i="1" dirty="0"/>
              <a:t>condition</a:t>
            </a:r>
            <a:r>
              <a:rPr lang="en-US" altLang="en-US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BEGIN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	…</a:t>
            </a:r>
            <a:r>
              <a:rPr lang="en-US" altLang="en-US" i="1" dirty="0"/>
              <a:t>PL/SQL statements or stored procedure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END;</a:t>
            </a:r>
            <a:br>
              <a:rPr lang="en-US" altLang="en-US" dirty="0"/>
            </a:br>
            <a:r>
              <a:rPr lang="en-US" altLang="en-US" dirty="0"/>
              <a:t>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xmlns="" id="{382DCB25-797F-0E41-ABCB-341A1F76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Oracle Trigger Syntax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xmlns="" id="{7FD394EE-137E-8542-B392-DE4B9E2D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1" y="1981200"/>
            <a:ext cx="8105775" cy="3881438"/>
          </a:xfrm>
        </p:spPr>
        <p:txBody>
          <a:bodyPr/>
          <a:lstStyle/>
          <a:p>
            <a:r>
              <a:rPr lang="en-US" altLang="en-US"/>
              <a:t>BEFORE/AFTER</a:t>
            </a:r>
          </a:p>
          <a:p>
            <a:pPr lvl="1"/>
            <a:r>
              <a:rPr lang="en-US" altLang="en-US"/>
              <a:t>Indicates whether queries on </a:t>
            </a:r>
            <a:r>
              <a:rPr lang="en-US" altLang="en-US" i="1"/>
              <a:t>TABLE</a:t>
            </a:r>
            <a:r>
              <a:rPr lang="en-US" altLang="en-US"/>
              <a:t> will be performed on the original state of the table, or the modified state</a:t>
            </a:r>
          </a:p>
          <a:p>
            <a:r>
              <a:rPr lang="en-US" altLang="en-US"/>
              <a:t>INSERT/DELETE/UPDATE [OF </a:t>
            </a:r>
            <a:r>
              <a:rPr lang="en-US" altLang="en-US" i="1"/>
              <a:t>Attribute</a:t>
            </a:r>
            <a:r>
              <a:rPr lang="en-US" altLang="en-US"/>
              <a:t>]</a:t>
            </a:r>
            <a:br>
              <a:rPr lang="en-US" altLang="en-US"/>
            </a:br>
            <a:r>
              <a:rPr lang="en-US" altLang="en-US"/>
              <a:t>	ON </a:t>
            </a:r>
            <a:r>
              <a:rPr lang="en-US" altLang="en-US" i="1"/>
              <a:t>TABLE</a:t>
            </a:r>
          </a:p>
          <a:p>
            <a:pPr lvl="1"/>
            <a:r>
              <a:rPr lang="en-US" altLang="en-US"/>
              <a:t>Indicates what operation(s) will cause the trigger to fire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xmlns="" id="{EE789F20-DDEF-B54F-9E3D-BD12E661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Oracle Trigger Syntax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xmlns="" id="{5AB0B00A-BF4B-7B45-8378-848FD4BF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1" y="1905000"/>
            <a:ext cx="8105775" cy="3881438"/>
          </a:xfrm>
        </p:spPr>
        <p:txBody>
          <a:bodyPr/>
          <a:lstStyle/>
          <a:p>
            <a:r>
              <a:rPr lang="en-US" altLang="en-US"/>
              <a:t>REFERENCING OLD AS </a:t>
            </a:r>
            <a:r>
              <a:rPr lang="en-US" altLang="en-US" i="1"/>
              <a:t>OldName</a:t>
            </a:r>
            <a:r>
              <a:rPr lang="en-US" altLang="en-US"/>
              <a:t>, NEW AS </a:t>
            </a:r>
            <a:r>
              <a:rPr lang="en-US" altLang="en-US" i="1"/>
              <a:t>NewName</a:t>
            </a:r>
          </a:p>
          <a:p>
            <a:pPr lvl="1"/>
            <a:r>
              <a:rPr lang="en-US" altLang="en-US"/>
              <a:t>Re-names old and new row states (only allowed if trigger is row-level…)</a:t>
            </a:r>
          </a:p>
          <a:p>
            <a:r>
              <a:rPr lang="en-US" altLang="en-US"/>
              <a:t>FOR EACH ROW</a:t>
            </a:r>
          </a:p>
          <a:p>
            <a:pPr lvl="1"/>
            <a:r>
              <a:rPr lang="en-US" altLang="en-US"/>
              <a:t>If included, the trigger fires once for each row that is modified (</a:t>
            </a:r>
            <a:r>
              <a:rPr lang="en-US" altLang="en-US" i="1"/>
              <a:t>row-level</a:t>
            </a:r>
            <a:r>
              <a:rPr lang="en-US" altLang="en-US"/>
              <a:t>); if not, the trigger fires just once for the entire table (</a:t>
            </a:r>
            <a:r>
              <a:rPr lang="en-US" altLang="en-US" i="1"/>
              <a:t>statement-level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xmlns="" id="{125AFB3B-7094-1945-B3BD-6B787308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Oracle Trigger Syntax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xmlns="" id="{24316980-66F0-A740-AC05-AED4F0CF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1905000"/>
            <a:ext cx="8105775" cy="3881438"/>
          </a:xfrm>
        </p:spPr>
        <p:txBody>
          <a:bodyPr/>
          <a:lstStyle/>
          <a:p>
            <a:r>
              <a:rPr lang="en-US" altLang="en-US"/>
              <a:t>WHEN (</a:t>
            </a:r>
            <a:r>
              <a:rPr lang="en-US" altLang="en-US" i="1"/>
              <a:t>condition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Condition tested to see if the trigger action will actually execute – can refer to new and old row states</a:t>
            </a:r>
          </a:p>
          <a:p>
            <a:r>
              <a:rPr lang="en-US" altLang="en-US" i="1"/>
              <a:t>PL/SQL statements</a:t>
            </a:r>
          </a:p>
          <a:p>
            <a:pPr lvl="1"/>
            <a:r>
              <a:rPr lang="en-US" altLang="en-US"/>
              <a:t>The code that is executed when trigger fires and condition is satisfied; may call other stored procedures/functions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xmlns="" id="{B219CAF6-BB13-E246-A850-E268F1ADA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Triggers</a:t>
            </a:r>
          </a:p>
        </p:txBody>
      </p:sp>
      <p:sp>
        <p:nvSpPr>
          <p:cNvPr id="62466" name="Rectangle 9">
            <a:extLst>
              <a:ext uri="{FF2B5EF4-FFF2-40B4-BE49-F238E27FC236}">
                <a16:creationId xmlns:a16="http://schemas.microsoft.com/office/drawing/2014/main" xmlns="" id="{D6DC7427-A24E-934D-A318-655024AF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1"/>
            <a:ext cx="54864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CREATE OR REPLACE TRIGGER started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BEFORE UPDATE OF started ON student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FOR EACH ROW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WHEN (new.started &lt; old.started)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  :new.started := :old.started;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  DBMS_OUTPUT.PUT_LINE('Rejected change of started');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END;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/</a:t>
            </a:r>
          </a:p>
        </p:txBody>
      </p:sp>
      <p:sp>
        <p:nvSpPr>
          <p:cNvPr id="62467" name="TextBox 4">
            <a:extLst>
              <a:ext uri="{FF2B5EF4-FFF2-40B4-BE49-F238E27FC236}">
                <a16:creationId xmlns:a16="http://schemas.microsoft.com/office/drawing/2014/main" xmlns="" id="{67F3F5F9-50D7-6249-B130-F306C039E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838200"/>
            <a:ext cx="1475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trigger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6496945-706B-2345-B17A-03A0E0A7AE96}"/>
              </a:ext>
            </a:extLst>
          </p:cNvPr>
          <p:cNvCxnSpPr/>
          <p:nvPr/>
        </p:nvCxnSpPr>
        <p:spPr>
          <a:xfrm flipH="1">
            <a:off x="6934200" y="1066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69" name="TextBox 14">
            <a:extLst>
              <a:ext uri="{FF2B5EF4-FFF2-40B4-BE49-F238E27FC236}">
                <a16:creationId xmlns:a16="http://schemas.microsoft.com/office/drawing/2014/main" xmlns="" id="{0BF04FCE-D89A-B447-AB3E-9FB069960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1676400"/>
            <a:ext cx="1696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triggering event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B1AC7C3-D64E-954C-BECB-9689FB4C6782}"/>
              </a:ext>
            </a:extLst>
          </p:cNvPr>
          <p:cNvCxnSpPr/>
          <p:nvPr/>
        </p:nvCxnSpPr>
        <p:spPr>
          <a:xfrm flipH="1">
            <a:off x="3962400" y="1905001"/>
            <a:ext cx="3810000" cy="233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1" name="TextBox 19">
            <a:extLst>
              <a:ext uri="{FF2B5EF4-FFF2-40B4-BE49-F238E27FC236}">
                <a16:creationId xmlns:a16="http://schemas.microsoft.com/office/drawing/2014/main" xmlns="" id="{4DF88A03-5FAC-DE43-B27B-F87638CE2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2743200"/>
            <a:ext cx="1574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attribute/table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4B89DF7-B949-EA4D-AAB7-1EED9080EF16}"/>
              </a:ext>
            </a:extLst>
          </p:cNvPr>
          <p:cNvCxnSpPr/>
          <p:nvPr/>
        </p:nvCxnSpPr>
        <p:spPr>
          <a:xfrm flipH="1" flipV="1">
            <a:off x="5105400" y="24384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EF9566C-DCB1-B34D-A67F-E1184E4EBF0F}"/>
              </a:ext>
            </a:extLst>
          </p:cNvPr>
          <p:cNvCxnSpPr/>
          <p:nvPr/>
        </p:nvCxnSpPr>
        <p:spPr>
          <a:xfrm flipH="1" flipV="1">
            <a:off x="6705600" y="24384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4" name="TextBox 25">
            <a:extLst>
              <a:ext uri="{FF2B5EF4-FFF2-40B4-BE49-F238E27FC236}">
                <a16:creationId xmlns:a16="http://schemas.microsoft.com/office/drawing/2014/main" xmlns="" id="{4B9247D9-958C-7141-A2CF-192620ED5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3198813"/>
            <a:ext cx="1223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row trigger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2492AF3-C140-184B-B390-BDF4CA7609C8}"/>
              </a:ext>
            </a:extLst>
          </p:cNvPr>
          <p:cNvCxnSpPr/>
          <p:nvPr/>
        </p:nvCxnSpPr>
        <p:spPr>
          <a:xfrm rot="10800000">
            <a:off x="4419600" y="3200400"/>
            <a:ext cx="3276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6" name="TextBox 28">
            <a:extLst>
              <a:ext uri="{FF2B5EF4-FFF2-40B4-BE49-F238E27FC236}">
                <a16:creationId xmlns:a16="http://schemas.microsoft.com/office/drawing/2014/main" xmlns="" id="{BDD47A2A-2FD0-2B46-A36E-5C619A6F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1" y="3733800"/>
            <a:ext cx="244977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trigger restriction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old: row before update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new: row after update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2963BD05-A40E-644F-9CF9-4A7E474361AB}"/>
              </a:ext>
            </a:extLst>
          </p:cNvPr>
          <p:cNvCxnSpPr/>
          <p:nvPr/>
        </p:nvCxnSpPr>
        <p:spPr>
          <a:xfrm rot="10800000">
            <a:off x="6858000" y="40005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8" name="TextBox 32">
            <a:extLst>
              <a:ext uri="{FF2B5EF4-FFF2-40B4-BE49-F238E27FC236}">
                <a16:creationId xmlns:a16="http://schemas.microsoft.com/office/drawing/2014/main" xmlns="" id="{934EC9E9-3342-6A4E-952F-0698E701E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5001"/>
            <a:ext cx="14632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trigger 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(in PL/SQL)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86C5C67-0060-A14C-8269-7424500EE595}"/>
              </a:ext>
            </a:extLst>
          </p:cNvPr>
          <p:cNvCxnSpPr/>
          <p:nvPr/>
        </p:nvCxnSpPr>
        <p:spPr>
          <a:xfrm flipH="1" flipV="1">
            <a:off x="6172200" y="55626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xmlns="" id="{5BD862CE-4AED-E042-94E5-284DFD03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Triggers</a:t>
            </a:r>
          </a:p>
        </p:txBody>
      </p:sp>
      <p:sp>
        <p:nvSpPr>
          <p:cNvPr id="61442" name="Rectangle 9">
            <a:extLst>
              <a:ext uri="{FF2B5EF4-FFF2-40B4-BE49-F238E27FC236}">
                <a16:creationId xmlns:a16="http://schemas.microsoft.com/office/drawing/2014/main" xmlns="" id="{A55E2898-7250-9E48-B2A3-BFCFABCA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447800"/>
            <a:ext cx="72390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" pitchFamily="2" charset="0"/>
              </a:rPr>
              <a:t>CREATE OR REPLACE TRIGGER started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" pitchFamily="2" charset="0"/>
              </a:rPr>
              <a:t>BEFORE UPDATE OF started ON student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" pitchFamily="2" charset="0"/>
              </a:rPr>
              <a:t>FOR EACH ROW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" pitchFamily="2" charset="0"/>
              </a:rPr>
              <a:t>WHEN (new.started &lt; old.started)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" pitchFamily="2" charset="0"/>
              </a:rPr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" pitchFamily="2" charset="0"/>
              </a:rPr>
              <a:t>  :new.started := :old.started;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" pitchFamily="2" charset="0"/>
              </a:rPr>
              <a:t>  DBMS_OUTPUT.PUT_LINE('Rejected change of started');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" pitchFamily="2" charset="0"/>
              </a:rPr>
              <a:t>END;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" pitchFamily="2" charset="0"/>
              </a:rPr>
              <a:t>/</a:t>
            </a:r>
          </a:p>
        </p:txBody>
      </p:sp>
      <p:sp>
        <p:nvSpPr>
          <p:cNvPr id="61443" name="Rectangle 5">
            <a:extLst>
              <a:ext uri="{FF2B5EF4-FFF2-40B4-BE49-F238E27FC236}">
                <a16:creationId xmlns:a16="http://schemas.microsoft.com/office/drawing/2014/main" xmlns="" id="{AB8BB56B-33E8-424D-B642-1CE66F2F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1"/>
            <a:ext cx="44958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SET SERVEROUTPUT ON;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Courier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UPDATE student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SET Started = 2001;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Courier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" pitchFamily="2" charset="0"/>
              </a:rPr>
              <a:t>SELECT * FROM student;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xmlns="" id="{631EB19C-EDE1-DE46-ABF9-B3F648E2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Trigger Restrictions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xmlns="" id="{B9FA191F-F64D-6F41-BFF8-9D28D378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1833564"/>
            <a:ext cx="7953375" cy="3881437"/>
          </a:xfrm>
        </p:spPr>
        <p:txBody>
          <a:bodyPr/>
          <a:lstStyle/>
          <a:p>
            <a:r>
              <a:rPr lang="en-US" altLang="en-US"/>
              <a:t>new and old can only refer to row states, so they can only be used for row-level triggers</a:t>
            </a:r>
          </a:p>
          <a:p>
            <a:r>
              <a:rPr lang="en-US" altLang="en-US"/>
              <a:t>Use new and old in WHEN condition, :new and :old elsewhere</a:t>
            </a:r>
          </a:p>
          <a:p>
            <a:r>
              <a:rPr lang="en-US" altLang="en-US"/>
              <a:t>Subqueries are not allowed in WHEN </a:t>
            </a:r>
          </a:p>
          <a:p>
            <a:r>
              <a:rPr lang="en-US" altLang="en-US"/>
              <a:t>PL/SQL block in a row-level trigger cannot query or modify the table that triggered the action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xmlns="" id="{437C3B4E-C673-7341-A232-56D4006B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BEFORE vs AFTER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xmlns="" id="{163E4C32-7080-9F4C-818B-52214D9E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Order of trigger execution</a:t>
            </a:r>
          </a:p>
          <a:p>
            <a:pPr lvl="1"/>
            <a:r>
              <a:rPr lang="en-US" altLang="en-US"/>
              <a:t>All BEFORE execute in arbitrary order</a:t>
            </a:r>
          </a:p>
          <a:p>
            <a:pPr lvl="1"/>
            <a:r>
              <a:rPr lang="en-US" altLang="en-US"/>
              <a:t>…but before all AFTER triggers</a:t>
            </a:r>
          </a:p>
          <a:p>
            <a:r>
              <a:rPr lang="en-US" altLang="en-US"/>
              <a:t>Cannot modify :new values after UPDATE/INSERT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xmlns="" id="{7C820775-7202-D34A-9E00-C6E08A0C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C904A-2633-6047-82EA-D5E81AEADA4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C571B7-06CB-8445-A96B-E3E6D943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090DF3-1BD5-8347-8A5A-306517E4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31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slides were composed by Dr. </a:t>
            </a:r>
            <a:r>
              <a:rPr lang="en-US" dirty="0" err="1" smtClean="0"/>
              <a:t>Tanu</a:t>
            </a:r>
            <a:r>
              <a:rPr lang="en-US" dirty="0" smtClean="0"/>
              <a:t> Malik, CDM, DePaul. I appreciate the support from Dr. Malik and thank to her for allowing me to use her materials for this course.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8FDABE-8FF2-B84A-996F-7D25DBAA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3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xmlns="" id="{229B3A36-6C42-3743-ACA4-C000C0F8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Incorporating SQL Queries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xmlns="" id="{2F2F547B-0F91-8C40-9062-840608F7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Result of a query can be stored in a set of variables by adding INTO clause to query:</a:t>
            </a:r>
            <a:br>
              <a:rPr lang="en-US" altLang="en-US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SELECT </a:t>
            </a:r>
            <a:r>
              <a:rPr lang="en-US" altLang="en-US" sz="2400" i="1"/>
              <a:t>list of attributes</a:t>
            </a:r>
            <a:br>
              <a:rPr lang="en-US" altLang="en-US" sz="2400" i="1"/>
            </a:br>
            <a:r>
              <a:rPr lang="en-US" altLang="en-US" sz="2400" i="1"/>
              <a:t>	</a:t>
            </a:r>
            <a:r>
              <a:rPr lang="en-US" altLang="en-US" sz="2400"/>
              <a:t>INTO </a:t>
            </a:r>
            <a:r>
              <a:rPr lang="en-US" altLang="en-US" sz="2400" i="1"/>
              <a:t>list of variables</a:t>
            </a:r>
            <a:br>
              <a:rPr lang="en-US" altLang="en-US" sz="2400" i="1"/>
            </a:br>
            <a:r>
              <a:rPr lang="en-US" altLang="en-US" sz="2400" i="1"/>
              <a:t>	</a:t>
            </a:r>
            <a:r>
              <a:rPr lang="en-US" altLang="en-US" sz="2400"/>
              <a:t>FROM </a:t>
            </a:r>
            <a:r>
              <a:rPr lang="en-US" altLang="en-US" sz="2400" i="1"/>
              <a:t>list of tables</a:t>
            </a:r>
            <a:br>
              <a:rPr lang="en-US" altLang="en-US" sz="2400" i="1"/>
            </a:br>
            <a:r>
              <a:rPr lang="en-US" altLang="en-US" sz="2400" i="1"/>
              <a:t>	…</a:t>
            </a:r>
            <a:br>
              <a:rPr lang="en-US" altLang="en-US" sz="2400" i="1"/>
            </a:br>
            <a:endParaRPr lang="en-US" altLang="en-US" sz="2400" i="1"/>
          </a:p>
          <a:p>
            <a:r>
              <a:rPr lang="en-US" altLang="en-US"/>
              <a:t>Variable types must match attribute types</a:t>
            </a:r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 i="1"/>
              <a:t/>
            </a:r>
            <a:br>
              <a:rPr lang="en-US" altLang="en-US" i="1"/>
            </a:br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xmlns="" id="{56F21DF0-50DA-294A-B693-247BF127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DF4CEB-06F6-C24B-AAD0-9FF600C28CEF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xmlns="" id="{4606DB17-F1FD-DD41-8187-3DD92480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Cursors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xmlns="" id="{4D1F7EEF-F2C3-1C44-BB2D-9932BD93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1905000"/>
            <a:ext cx="8029575" cy="3881438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cursor</a:t>
            </a:r>
            <a:r>
              <a:rPr lang="en-US" altLang="en-US"/>
              <a:t> represents a pointer into a set of records returned by a query</a:t>
            </a:r>
            <a:br>
              <a:rPr lang="en-US" altLang="en-US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declare </a:t>
            </a:r>
            <a:r>
              <a:rPr lang="en-US" altLang="en-US" sz="2400" i="1"/>
              <a:t>name</a:t>
            </a:r>
            <a:r>
              <a:rPr lang="en-US" altLang="en-US" sz="2400"/>
              <a:t> cursor for </a:t>
            </a:r>
            <a:r>
              <a:rPr lang="en-US" altLang="en-US" sz="2400" i="1"/>
              <a:t>query</a:t>
            </a:r>
            <a:r>
              <a:rPr lang="en-US" altLang="en-US" sz="2400"/>
              <a:t>;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/>
              <a:t>cursor </a:t>
            </a:r>
            <a:r>
              <a:rPr lang="en-US" altLang="en-US" i="1"/>
              <a:t>name</a:t>
            </a:r>
            <a:r>
              <a:rPr lang="en-US" altLang="en-US"/>
              <a:t> can be used to iterate through the records returned by </a:t>
            </a:r>
            <a:r>
              <a:rPr lang="en-US" altLang="en-US" i="1"/>
              <a:t>query</a:t>
            </a:r>
            <a:endParaRPr lang="en-US" altLang="en-US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xmlns="" id="{53CAB876-B917-A444-9439-A17B05A3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49DAEF-C420-B944-81CE-973A96C4B5D1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xmlns="" id="{3851D1C7-6C58-3C4E-86F5-31D04EE1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Cursor Commands/Expressions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xmlns="" id="{2FCF1BD5-8EEB-184F-BC61-772FBC14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open </a:t>
            </a:r>
            <a:r>
              <a:rPr lang="en-US" altLang="en-US" sz="2800" i="1"/>
              <a:t>name</a:t>
            </a:r>
            <a:r>
              <a:rPr lang="en-US" altLang="en-US" sz="2800"/>
              <a:t>; -- initializes to beginning of set</a:t>
            </a:r>
          </a:p>
          <a:p>
            <a:r>
              <a:rPr lang="en-US" altLang="en-US" sz="2800"/>
              <a:t>fetch </a:t>
            </a:r>
            <a:r>
              <a:rPr lang="en-US" altLang="en-US" sz="2800" i="1"/>
              <a:t>name</a:t>
            </a:r>
            <a:r>
              <a:rPr lang="en-US" altLang="en-US" sz="2800"/>
              <a:t> into </a:t>
            </a:r>
            <a:r>
              <a:rPr lang="en-US" altLang="en-US" sz="2800" i="1"/>
              <a:t>variableList</a:t>
            </a:r>
            <a:r>
              <a:rPr lang="en-US" altLang="en-US" sz="2800"/>
              <a:t>;</a:t>
            </a:r>
            <a:br>
              <a:rPr lang="en-US" altLang="en-US" sz="2800"/>
            </a:br>
            <a:r>
              <a:rPr lang="en-US" altLang="en-US" sz="2800"/>
              <a:t>	-- reads the next record into the variables</a:t>
            </a:r>
            <a:endParaRPr lang="en-US" altLang="en-US" sz="2800" i="1"/>
          </a:p>
          <a:p>
            <a:r>
              <a:rPr lang="en-US" altLang="en-US" sz="2800"/>
              <a:t>close</a:t>
            </a:r>
            <a:r>
              <a:rPr lang="en-US" altLang="en-US" sz="2800" i="1"/>
              <a:t> name</a:t>
            </a:r>
            <a:r>
              <a:rPr lang="en-US" altLang="en-US" sz="2800"/>
              <a:t>; -- closes the cursor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xmlns="" id="{F8A2E6F3-9FBD-7248-BA5F-47DF82EF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BAFDEF-0EE8-2B46-B0C9-45A4FF719665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xmlns="" id="{9B4BDEFA-EB72-5041-8711-3C4C7850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Parameterized Cursors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xmlns="" id="{55443778-34DD-5A45-9FE0-BD2D3B86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1" y="1905000"/>
            <a:ext cx="8029575" cy="3881438"/>
          </a:xfrm>
        </p:spPr>
        <p:txBody>
          <a:bodyPr/>
          <a:lstStyle/>
          <a:p>
            <a:r>
              <a:rPr lang="en-US" altLang="en-US"/>
              <a:t>Can supply a parameter in cursor declaration and query</a:t>
            </a:r>
            <a:br>
              <a:rPr lang="en-US" altLang="en-US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declare </a:t>
            </a:r>
            <a:r>
              <a:rPr lang="en-US" altLang="en-US" sz="2400" i="1"/>
              <a:t>name </a:t>
            </a:r>
            <a:r>
              <a:rPr lang="en-US" altLang="en-US" sz="2400"/>
              <a:t>(</a:t>
            </a:r>
            <a:r>
              <a:rPr lang="en-US" altLang="en-US" sz="2400" i="1"/>
              <a:t>parameter</a:t>
            </a:r>
            <a:r>
              <a:rPr lang="en-US" altLang="en-US" sz="2400"/>
              <a:t> in </a:t>
            </a:r>
            <a:r>
              <a:rPr lang="en-US" altLang="en-US" sz="2400" i="1"/>
              <a:t>type</a:t>
            </a:r>
            <a:r>
              <a:rPr lang="en-US" altLang="en-US" sz="2400"/>
              <a:t>) cursor</a:t>
            </a:r>
            <a:r>
              <a:rPr lang="en-US" altLang="en-US" sz="2400" i="1"/>
              <a:t> </a:t>
            </a:r>
            <a:r>
              <a:rPr lang="en-US" altLang="en-US" sz="2400"/>
              <a:t>for </a:t>
            </a:r>
            <a:r>
              <a:rPr lang="en-US" altLang="en-US" sz="2400" i="1"/>
              <a:t>query</a:t>
            </a:r>
            <a:r>
              <a:rPr lang="en-US" altLang="en-US" sz="2400"/>
              <a:t>;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/>
              <a:t>Each time cursor is opened, value of parameter is specified in parentheses to complete the query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xmlns="" id="{72131AD3-BA64-AE47-BC31-7BF880C0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4C53C3-9B57-BA4B-A867-AAD829B14101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D77DE-4D46-6A47-9950-60CF38EB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F9E9AC-2B38-A546-8C4C-ACD39B8F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1E08101-7815-DF40-B97E-3AFE9A1AA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xmlns="" id="{DAA8A755-8644-AE48-AC55-E09EB4D0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Triggers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xmlns="" id="{2ABEE048-3577-8049-A06F-5E100716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Triggers allow general responses to changes in the database state:</a:t>
            </a:r>
          </a:p>
          <a:p>
            <a:pPr lvl="1"/>
            <a:r>
              <a:rPr lang="en-US" altLang="en-US"/>
              <a:t>Enforcement of business rules</a:t>
            </a:r>
          </a:p>
          <a:p>
            <a:pPr lvl="1"/>
            <a:r>
              <a:rPr lang="en-US" altLang="en-US"/>
              <a:t>Notification of events</a:t>
            </a:r>
          </a:p>
          <a:p>
            <a:pPr lvl="1"/>
            <a:r>
              <a:rPr lang="en-US" altLang="en-US"/>
              <a:t>Maintenance of derived information</a:t>
            </a:r>
          </a:p>
          <a:p>
            <a:pPr lvl="1"/>
            <a:r>
              <a:rPr lang="en-US" altLang="en-US"/>
              <a:t>Maintenance of replicated data</a:t>
            </a:r>
          </a:p>
          <a:p>
            <a:pPr lvl="1"/>
            <a:r>
              <a:rPr lang="en-US" altLang="en-US"/>
              <a:t>Implementation of cross-table constraints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xmlns="" id="{7BC6C921-2DDC-7745-AFA9-AE0F60EE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Event-Condition-Action Model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xmlns="" id="{3FCBA487-A7C0-234E-A75B-A395EE15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</a:t>
            </a:r>
            <a:r>
              <a:rPr lang="en-US" altLang="en-US" i="1"/>
              <a:t>event</a:t>
            </a:r>
            <a:r>
              <a:rPr lang="en-US" altLang="en-US"/>
              <a:t> causes the trigger to fire</a:t>
            </a:r>
          </a:p>
          <a:p>
            <a:pPr lvl="1"/>
            <a:r>
              <a:rPr lang="en-US" altLang="en-US"/>
              <a:t>Before or after an insertion, deletion, or update</a:t>
            </a:r>
          </a:p>
          <a:p>
            <a:r>
              <a:rPr lang="en-US" altLang="en-US"/>
              <a:t>A </a:t>
            </a:r>
            <a:r>
              <a:rPr lang="en-US" altLang="en-US" i="1"/>
              <a:t>condition</a:t>
            </a:r>
            <a:r>
              <a:rPr lang="en-US" altLang="en-US"/>
              <a:t> is tested to see whether or not the trigger will respond (optional…)</a:t>
            </a:r>
          </a:p>
          <a:p>
            <a:pPr lvl="1"/>
            <a:r>
              <a:rPr lang="en-US" altLang="en-US"/>
              <a:t>May depend on original state or modified state</a:t>
            </a:r>
          </a:p>
          <a:p>
            <a:r>
              <a:rPr lang="en-US" altLang="en-US"/>
              <a:t>An </a:t>
            </a:r>
            <a:r>
              <a:rPr lang="en-US" altLang="en-US" i="1"/>
              <a:t>action</a:t>
            </a:r>
            <a:r>
              <a:rPr lang="en-US" altLang="en-US"/>
              <a:t> may be executed in response</a:t>
            </a:r>
          </a:p>
          <a:p>
            <a:pPr lvl="1"/>
            <a:r>
              <a:rPr lang="en-US" altLang="en-US"/>
              <a:t>May be sequence of SQL statements or some stored procedure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{5A48BA5A-DB92-284A-90CB-0BD5376053CE}tf10001119</Template>
  <TotalTime>17638</TotalTime>
  <Words>556</Words>
  <Application>Microsoft Office PowerPoint</Application>
  <PresentationFormat>Custom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PL/SQL</vt:lpstr>
      <vt:lpstr>Acknowledgement</vt:lpstr>
      <vt:lpstr>Incorporating SQL Queries</vt:lpstr>
      <vt:lpstr>Cursors</vt:lpstr>
      <vt:lpstr>Cursor Commands/Expressions</vt:lpstr>
      <vt:lpstr>Parameterized Cursors</vt:lpstr>
      <vt:lpstr>TRIGGERS</vt:lpstr>
      <vt:lpstr>Triggers</vt:lpstr>
      <vt:lpstr>Event-Condition-Action Model</vt:lpstr>
      <vt:lpstr>Oracle Trigger Syntax</vt:lpstr>
      <vt:lpstr>Oracle Trigger Syntax</vt:lpstr>
      <vt:lpstr>Oracle Trigger Syntax</vt:lpstr>
      <vt:lpstr>Oracle Trigger Syntax</vt:lpstr>
      <vt:lpstr>Triggers</vt:lpstr>
      <vt:lpstr>Triggers</vt:lpstr>
      <vt:lpstr>Trigger Restrictions</vt:lpstr>
      <vt:lpstr>BEFORE vs AFTER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Malik, Tanu</dc:creator>
  <cp:lastModifiedBy>Ton That Dai Hai</cp:lastModifiedBy>
  <cp:revision>54</cp:revision>
  <dcterms:created xsi:type="dcterms:W3CDTF">2021-07-09T12:13:21Z</dcterms:created>
  <dcterms:modified xsi:type="dcterms:W3CDTF">2022-10-05T01:31:01Z</dcterms:modified>
</cp:coreProperties>
</file>