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08" r:id="rId1"/>
  </p:sldMasterIdLst>
  <p:sldIdLst>
    <p:sldId id="256" r:id="rId2"/>
    <p:sldId id="258" r:id="rId3"/>
    <p:sldId id="281" r:id="rId4"/>
    <p:sldId id="280" r:id="rId5"/>
    <p:sldId id="257" r:id="rId6"/>
    <p:sldId id="279" r:id="rId7"/>
    <p:sldId id="278" r:id="rId8"/>
    <p:sldId id="260" r:id="rId9"/>
    <p:sldId id="266" r:id="rId10"/>
    <p:sldId id="276" r:id="rId11"/>
    <p:sldId id="277" r:id="rId12"/>
    <p:sldId id="271" r:id="rId13"/>
    <p:sldId id="272" r:id="rId14"/>
    <p:sldId id="273" r:id="rId15"/>
    <p:sldId id="274" r:id="rId16"/>
    <p:sldId id="275" r:id="rId17"/>
    <p:sldId id="282" r:id="rId18"/>
    <p:sldId id="269" r:id="rId19"/>
    <p:sldId id="283" r:id="rId20"/>
    <p:sldId id="268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6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796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2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706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2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8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2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4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7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9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B37A-4F22-4887-896B-10A2B8D3659D}" type="datetimeFigureOut">
              <a:rPr lang="en-US" smtClean="0"/>
              <a:pPr/>
              <a:t>26-May-18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E72E1B-BDE0-4512-A989-C0C3A8FE2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0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" TargetMode="External"/><Relationship Id="rId2" Type="http://schemas.openxmlformats.org/officeDocument/2006/relationships/hyperlink" Target="http://www.aw.com/cssuppo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969134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           MINI PROJECT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                   ON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   COMPUTER GRAPHICS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425" y="4468705"/>
            <a:ext cx="3374265" cy="1126283"/>
          </a:xfrm>
        </p:spPr>
        <p:txBody>
          <a:bodyPr>
            <a:normAutofit/>
          </a:bodyPr>
          <a:lstStyle/>
          <a:p>
            <a:pPr algn="just"/>
            <a:r>
              <a:rPr lang="en-US" sz="4800" b="1" spc="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SORTING</a:t>
            </a:r>
            <a:r>
              <a:rPr lang="en-US" sz="48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800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490" y="4468705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697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75279" y="1875398"/>
            <a:ext cx="981672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glutInitDisplayMode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(unsigned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mode);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glutInitWindowSize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width,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height);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glutWindowPosition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glutCreateWindow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(char *name);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glutDisplayFunc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(void (*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func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)(void));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glutMouseFunc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(void (*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func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)(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button,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state,int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x,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y));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glutKeyboardFunc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(void (*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func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)(char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key,int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width,int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height));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glViewport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x,int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y,GLsizei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width,GLsizei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 height);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glutMainLoop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(void);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glFlush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void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glClear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imbus Roman No9 L"/>
                <a:cs typeface="Times New Roman" panose="02020603050405020304" pitchFamily="18" charset="0"/>
              </a:rPr>
              <a:t>(GL_COLOR_BUFFER_BIT);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1577" y="672015"/>
            <a:ext cx="53271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function call </a:t>
            </a:r>
            <a:r>
              <a:rPr lang="en-US" sz="36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sz="3600" b="1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4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089" y="624110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1371990"/>
            <a:ext cx="9306002" cy="5376540"/>
          </a:xfrm>
        </p:spPr>
      </p:pic>
    </p:spTree>
    <p:extLst>
      <p:ext uri="{BB962C8B-B14F-4D97-AF65-F5344CB8AC3E}">
        <p14:creationId xmlns:p14="http://schemas.microsoft.com/office/powerpoint/2010/main" val="105574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5777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SNAPSHOT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9823" y="6181859"/>
            <a:ext cx="5171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Fig 1: </a:t>
            </a:r>
            <a:r>
              <a:rPr lang="en-US" b="1" i="1" dirty="0" smtClean="0"/>
              <a:t>Snapshot </a:t>
            </a:r>
            <a:r>
              <a:rPr lang="en-US" b="1" i="1" dirty="0"/>
              <a:t>showing front sheet of project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89" y="1635618"/>
            <a:ext cx="8384146" cy="4378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84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99375" y="5382227"/>
            <a:ext cx="6131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Fig 2: </a:t>
            </a:r>
            <a:r>
              <a:rPr lang="en-US" b="1" i="1" dirty="0"/>
              <a:t>Snapshots showing sorting techniques available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27290" y="811370"/>
            <a:ext cx="7611413" cy="44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7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67275" y="5485258"/>
            <a:ext cx="3374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Fig 3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b="1" i="1" dirty="0"/>
              <a:t>Snapshot of input array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50772" y="772732"/>
            <a:ext cx="7791718" cy="455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5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4138" y="5506162"/>
            <a:ext cx="7055138" cy="8735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 4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/>
              <a:t>Snapshot showing the sorting technique in Selection Sort</a:t>
            </a:r>
            <a:endParaRPr lang="en-US" dirty="0"/>
          </a:p>
          <a:p>
            <a:pPr algn="ctr">
              <a:lnSpc>
                <a:spcPct val="150000"/>
              </a:lnSpc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93" y="1043189"/>
            <a:ext cx="7907628" cy="419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03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1727" y="5575409"/>
            <a:ext cx="6755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Fig 5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b="1" i="1" dirty="0"/>
              <a:t>Snapshot showing the sorting technique in Merge Sort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61" y="888642"/>
            <a:ext cx="8126569" cy="4378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14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34" y="1223494"/>
            <a:ext cx="7431109" cy="41727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897746" y="5834129"/>
            <a:ext cx="665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 5: </a:t>
            </a:r>
            <a:r>
              <a:rPr lang="en-US" b="1" i="1" dirty="0" smtClean="0"/>
              <a:t>Snapshot </a:t>
            </a:r>
            <a:r>
              <a:rPr lang="en-US" b="1" i="1" dirty="0"/>
              <a:t>showing the sorting technique in Quicksort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2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192" y="67562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25573" y="209496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Selection Sort , Merge sort and Quick sort techniques depend upon Brute Force and Divide and conquer rule respectively, both are required to sort unordered elements but in their own unique way.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graphically understand better how the sorting techniques work.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visualize both the algorithm and thus figure out which one is better.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2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1" y="1751527"/>
            <a:ext cx="9572781" cy="415969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algorithms can be used in the future to solve the problems like Triomino Puzzle, Nuts and Bolts Program etc.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some more OpenGL functions we can make User-interface of this program simpler and more user friendly will certainly help beginners in using this program more easily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made still more attractive by using 3D implementation and make user interactive.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0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3384" y="597623"/>
            <a:ext cx="24064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5143" y="1704595"/>
            <a:ext cx="7791161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800" b="1" cap="none" spc="0" dirty="0" smtClean="0">
              <a:ln/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function calls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Snapshot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b="1" cap="none" spc="0" dirty="0" smtClean="0">
              <a:ln/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783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559" y="624110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846" y="1905000"/>
            <a:ext cx="8915400" cy="3777622"/>
          </a:xfrm>
        </p:spPr>
        <p:txBody>
          <a:bodyPr>
            <a:noAutofit/>
          </a:bodyPr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Computer Graphics A Top-Down Approach with OpenGL – Edward Angel, 5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Addison-Wesley, 2008.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Design And Analysis of Algorithm 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AnanyLevetin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edition, 2007.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using OpenGL-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F.S.Hill,Jr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Pearson education, 2001.</a:t>
            </a:r>
          </a:p>
          <a:p>
            <a:pPr lvl="1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www.aw.com/cssupport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www.opengl.org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6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3652" y="2967335"/>
            <a:ext cx="4044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3491" y="5401442"/>
            <a:ext cx="49087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ADARSH S                    4JN15CS001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HAREESH  J  NAIK    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4JN15CS028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4" name="Picture 42" descr="v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81" y="503583"/>
            <a:ext cx="10572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57" y="960783"/>
            <a:ext cx="40290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5" name="Picture 43" descr="b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183" y="1349444"/>
            <a:ext cx="1285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3697357" y="316685"/>
            <a:ext cx="44209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HumstSlab712 Blk BT" charset="0"/>
                <a:ea typeface="HumstSlab712 Blk BT" charset="0"/>
                <a:cs typeface="Tunga" panose="020B0502040204020203" pitchFamily="34" charset="0"/>
              </a:rPr>
              <a:t>Visvesvaraya Technological University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                                      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BELGA</a:t>
            </a:r>
            <a:r>
              <a:rPr lang="en-US" altLang="en-US" sz="1050" b="1" dirty="0" smtClean="0">
                <a:solidFill>
                  <a:srgbClr val="9933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UM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KARNATAKA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3697357" y="12655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anose="020B0604020202020204" pitchFamily="34" charset="0"/>
                <a:ea typeface="Nudi 02 e"/>
                <a:cs typeface="Tunga" panose="020B0502040204020203" pitchFamily="34" charset="0"/>
              </a:rPr>
              <a:t>                                   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47"/>
          <p:cNvSpPr>
            <a:spLocks noChangeArrowheads="1"/>
          </p:cNvSpPr>
          <p:nvPr/>
        </p:nvSpPr>
        <p:spPr bwMode="auto">
          <a:xfrm>
            <a:off x="3697357" y="19037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C3F76"/>
                </a:solidFill>
                <a:effectLst/>
                <a:latin typeface="Arial" panose="020B0604020202020204" pitchFamily="34" charset="0"/>
                <a:ea typeface="BRH Sirigannada"/>
                <a:cs typeface="Tunga" panose="020B0502040204020203" pitchFamily="34" charset="0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774F1"/>
                </a:solidFill>
                <a:effectLst/>
                <a:latin typeface="Arial" panose="020B0604020202020204" pitchFamily="34" charset="0"/>
                <a:ea typeface="Nudi 02 e"/>
                <a:cs typeface="Tunga" panose="020B0502040204020203" pitchFamily="34" charset="0"/>
              </a:rPr>
              <a:t>			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" name="Rectangle 3071"/>
          <p:cNvSpPr/>
          <p:nvPr/>
        </p:nvSpPr>
        <p:spPr>
          <a:xfrm>
            <a:off x="2602190" y="1806644"/>
            <a:ext cx="7681497" cy="4189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GRAPHICS MINI </a:t>
            </a:r>
            <a:r>
              <a:rPr lang="en-US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REPORT </a:t>
            </a:r>
            <a:endParaRPr lang="en-US" sz="11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1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2682875" algn="ctr"/>
                <a:tab pos="4171950" algn="l"/>
              </a:tabLst>
            </a:pPr>
            <a:r>
              <a:rPr lang="en-US" sz="1100" b="1" spc="50" dirty="0" smtClean="0">
                <a:solidFill>
                  <a:srgbClr val="3366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     </a:t>
            </a:r>
            <a:r>
              <a:rPr lang="en-US" sz="1100" b="1" spc="50" dirty="0" smtClean="0">
                <a:solidFill>
                  <a:srgbClr val="3366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“SORTING”</a:t>
            </a:r>
            <a:endParaRPr lang="en-US" sz="11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2682875" algn="ctr"/>
                <a:tab pos="4171950" algn="l"/>
              </a:tabLst>
            </a:pPr>
            <a:r>
              <a:rPr lang="en-US" sz="1100" spc="5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1100" b="1" spc="5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US" sz="1100" b="1" spc="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Visvesvaraya Technological University in partial fulfillment of the requirement for the 6</a:t>
            </a:r>
            <a:r>
              <a:rPr lang="en-US" sz="1100" b="1" spc="5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1100" b="1" spc="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semester B.E Computer Science and Engineering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spc="50" dirty="0">
                <a:solidFill>
                  <a:srgbClr val="99CC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tabLst>
                <a:tab pos="3688080" algn="l"/>
              </a:tabLst>
            </a:pP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	  </a:t>
            </a:r>
            <a:r>
              <a:rPr lang="en-US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USN	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en-US" sz="11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ADARSH  S</a:t>
            </a:r>
            <a:r>
              <a:rPr lang="en-US" sz="11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                         </a:t>
            </a:r>
            <a:r>
              <a:rPr lang="en-US" sz="11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1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4JN15CS001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1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HAREESH  J  NAIK</a:t>
            </a:r>
            <a:r>
              <a:rPr lang="en-US" sz="11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                              </a:t>
            </a:r>
            <a:r>
              <a:rPr lang="en-US" sz="11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1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4JN15CS028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99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99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</a:t>
            </a:r>
            <a:r>
              <a:rPr lang="en-US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guidance of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1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1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Mrs</a:t>
            </a:r>
            <a:r>
              <a:rPr lang="en-US" sz="1100" b="1" dirty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SUSHMA  R  B </a:t>
            </a:r>
            <a:r>
              <a:rPr lang="en-US" sz="1100" b="1" baseline="-25000" dirty="0" smtClean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B.E</a:t>
            </a:r>
            <a:r>
              <a:rPr lang="en-US" sz="1100" b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1100" b="1" baseline="-25000" dirty="0" err="1" smtClean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100" dirty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11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1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Mr. RAVINDRA  S </a:t>
            </a:r>
            <a:r>
              <a:rPr lang="en-US" sz="1100" b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B.E., </a:t>
            </a:r>
            <a:r>
              <a:rPr lang="en-US" sz="1100" b="1" baseline="-25000" dirty="0" err="1" smtClean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Asst.Prof</a:t>
            </a: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Dept. of CS&amp;E			 </a:t>
            </a:r>
            <a:r>
              <a:rPr lang="en-US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Asst.Prof</a:t>
            </a: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 of CS&amp;E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JNNCE</a:t>
            </a: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SHIMOGA		               </a:t>
            </a:r>
            <a:r>
              <a:rPr lang="en-US" sz="1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JNNCE, SHIMOGA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20" name="Picture 48" descr="JNNCE_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190" y="5665775"/>
            <a:ext cx="7747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" name="Rectangle 3072"/>
          <p:cNvSpPr/>
          <p:nvPr/>
        </p:nvSpPr>
        <p:spPr>
          <a:xfrm>
            <a:off x="2984120" y="55191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rgbClr val="993300"/>
                </a:solidFill>
                <a:latin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US" sz="1200" b="1" dirty="0">
              <a:latin typeface="Times New Roman" panose="02020603050405020304" pitchFamily="18" charset="0"/>
              <a:cs typeface="Tunga" panose="020B0502040204020203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Department of Computer Science &amp; Engineering</a:t>
            </a:r>
          </a:p>
          <a:p>
            <a:pPr algn="ctr">
              <a:lnSpc>
                <a:spcPct val="130000"/>
              </a:lnSpc>
              <a:tabLst>
                <a:tab pos="100901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Jawaharlal Nehru National College of Engineering</a:t>
            </a:r>
          </a:p>
          <a:p>
            <a:pPr algn="ctr">
              <a:lnSpc>
                <a:spcPct val="13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Shimoga - 577 204</a:t>
            </a:r>
          </a:p>
          <a:p>
            <a:pPr>
              <a:lnSpc>
                <a:spcPct val="13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                                               </a:t>
            </a:r>
          </a:p>
          <a:p>
            <a:pPr>
              <a:lnSpc>
                <a:spcPct val="13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</a:p>
          <a:p>
            <a:pPr algn="ctr">
              <a:lnSpc>
                <a:spcPct val="13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</a:p>
          <a:p>
            <a:pPr algn="ctr">
              <a:lnSpc>
                <a:spcPct val="13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7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6326" y="1303514"/>
            <a:ext cx="910965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SORTING</a:t>
            </a:r>
            <a:r>
              <a:rPr lang="en-US" dirty="0" smtClean="0"/>
              <a:t> </a:t>
            </a:r>
            <a:r>
              <a:rPr lang="en-US" dirty="0"/>
              <a:t>is ordering a list of objects. We can distinguish two types of sorting.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/>
              <a:t>the number of objects is small enough to fit into the main memory, sorting is called internal sorting.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/>
              <a:t>the number of objects is so large that some of them reside on external storage during the sort, it is called external sorting.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this simulation, we are implementing “Selection sort, Merge sort and Quick sort” techniques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In this implementation, the user is asked to enter the size of the array, once the size is been given the algorithm asks to give the elements that to be sorted.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Here </a:t>
            </a:r>
            <a:r>
              <a:rPr lang="en-US" dirty="0"/>
              <a:t>the user must give the elements in an unsorted way to see the implementation working effectively. Thus the user must get a sorted array of elements.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6326" y="517878"/>
            <a:ext cx="2420856" cy="752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5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147" y="1566930"/>
            <a:ext cx="9770214" cy="39709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become a most powerful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OpenGL is 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application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interface.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is typically used to interact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GPU,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hardware-accelerated rendering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9306" y="642942"/>
            <a:ext cx="34708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23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686" y="752898"/>
            <a:ext cx="8911687" cy="1280890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694" y="2442693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as a part of academics and implementing it as a project on OpenGL made us to implement on sorting techniques i.e. sorting in OpenGL which included all the basic library functions. 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6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  <a:r>
              <a:rPr lang="en-US" sz="1400" b="1" dirty="0"/>
              <a:t/>
            </a:r>
            <a:br>
              <a:rPr lang="en-US" sz="14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876" y="1904999"/>
            <a:ext cx="9198735" cy="4457163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this project is to show how the “Sorting” technique works with the help of built-in graphics library functions.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how to build a simulation of sorting.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Illustrating about the keyboard and mouse interaction.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sorted data to the user.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2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0153" y="655681"/>
            <a:ext cx="2123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orking</a:t>
            </a:r>
            <a:endParaRPr lang="en-US" sz="4000" b="1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03636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80153" y="1484244"/>
            <a:ext cx="93738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menu window is displayed on screen.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user click mouse the menu will displayed to select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Selection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Quick sort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select on sorting technique and Number of elements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entered by user.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number of elements user should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enter the Unsorted elements.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Unsorted elements are displayed on the screen.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the program compute the Unsorted elements using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respective sorting technique and display sorted elements.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71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0266" y="1118207"/>
            <a:ext cx="92170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114300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whole program has been implemented in C language. 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114300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bottom line of the design is Translation function, mouse interaction and keyboard interaction are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114300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minor functions are used to print the text on the screen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1143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llipse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 major part and it is created by using simple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445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277</TotalTime>
  <Words>782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Algerian</vt:lpstr>
      <vt:lpstr>Arial</vt:lpstr>
      <vt:lpstr>BRH Sirigannada</vt:lpstr>
      <vt:lpstr>Calibri</vt:lpstr>
      <vt:lpstr>Century Gothic</vt:lpstr>
      <vt:lpstr>HumstSlab712 Blk BT</vt:lpstr>
      <vt:lpstr>Nimbus Roman No9 L</vt:lpstr>
      <vt:lpstr>Nudi 02 e</vt:lpstr>
      <vt:lpstr>Times New Roman</vt:lpstr>
      <vt:lpstr>Tunga</vt:lpstr>
      <vt:lpstr>Wingdings</vt:lpstr>
      <vt:lpstr>Wingdings 3</vt:lpstr>
      <vt:lpstr>Wisp</vt:lpstr>
      <vt:lpstr>           MINI PROJECT                     ON      COMPUTER GRAPHICS</vt:lpstr>
      <vt:lpstr>PowerPoint Presentation</vt:lpstr>
      <vt:lpstr>PowerPoint Presentation</vt:lpstr>
      <vt:lpstr>PowerPoint Presentation</vt:lpstr>
      <vt:lpstr>PowerPoint Presentation</vt:lpstr>
      <vt:lpstr>Problem statement </vt:lpstr>
      <vt:lpstr>Objectives of the project </vt:lpstr>
      <vt:lpstr>PowerPoint Presentation</vt:lpstr>
      <vt:lpstr>DESIGN AND IMPLEMENTATION </vt:lpstr>
      <vt:lpstr>PowerPoint Presentation</vt:lpstr>
      <vt:lpstr>FLOW CHART</vt:lpstr>
      <vt:lpstr>RESULTS AND SNAPSHOT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ENHANCEMENT </vt:lpstr>
      <vt:lpstr>PowerPoint Presentation</vt:lpstr>
      <vt:lpstr> REFERENCES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                    ON      COMPUTER GRAPHICS</dc:title>
  <dc:creator>sony</dc:creator>
  <cp:lastModifiedBy>Harsha Naik</cp:lastModifiedBy>
  <cp:revision>27</cp:revision>
  <dcterms:created xsi:type="dcterms:W3CDTF">2015-03-02T17:29:57Z</dcterms:created>
  <dcterms:modified xsi:type="dcterms:W3CDTF">2018-05-26T16:55:40Z</dcterms:modified>
</cp:coreProperties>
</file>