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69" r:id="rId2"/>
    <p:sldId id="268" r:id="rId3"/>
    <p:sldId id="282" r:id="rId4"/>
    <p:sldId id="265" r:id="rId5"/>
    <p:sldId id="266" r:id="rId6"/>
    <p:sldId id="267" r:id="rId7"/>
    <p:sldId id="270" r:id="rId8"/>
    <p:sldId id="289" r:id="rId9"/>
    <p:sldId id="301" r:id="rId10"/>
    <p:sldId id="299" r:id="rId11"/>
    <p:sldId id="277" r:id="rId12"/>
    <p:sldId id="286" r:id="rId13"/>
    <p:sldId id="304" r:id="rId14"/>
    <p:sldId id="306" r:id="rId15"/>
    <p:sldId id="295" r:id="rId16"/>
    <p:sldId id="278" r:id="rId17"/>
    <p:sldId id="259" r:id="rId18"/>
    <p:sldId id="308" r:id="rId19"/>
    <p:sldId id="315" r:id="rId20"/>
    <p:sldId id="297" r:id="rId21"/>
    <p:sldId id="311" r:id="rId22"/>
    <p:sldId id="313" r:id="rId23"/>
    <p:sldId id="279" r:id="rId24"/>
    <p:sldId id="298" r:id="rId25"/>
    <p:sldId id="302" r:id="rId26"/>
    <p:sldId id="281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66CCFF"/>
    <a:srgbClr val="DDDDDD"/>
    <a:srgbClr val="F2F2F2"/>
    <a:srgbClr val="FFFF66"/>
    <a:srgbClr val="33CCCC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3" autoAdjust="0"/>
    <p:restoredTop sz="89608" autoAdjust="0"/>
  </p:normalViewPr>
  <p:slideViewPr>
    <p:cSldViewPr>
      <p:cViewPr varScale="1">
        <p:scale>
          <a:sx n="67" d="100"/>
          <a:sy n="67" d="100"/>
        </p:scale>
        <p:origin x="141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4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B760B-163D-48E2-BD1C-6344CB3E0D49}" type="datetimeFigureOut">
              <a:rPr lang="fr-FR" smtClean="0"/>
              <a:pPr/>
              <a:t>12/05/2015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F5444-0A37-466A-8AE2-DB5F18B73D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42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Dans le cadre de </a:t>
            </a:r>
            <a:r>
              <a:rPr lang="fr-FR" sz="1200" kern="1200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Verdana" pitchFamily="34" charset="0"/>
                <a:cs typeface="Verdana" pitchFamily="34" charset="0"/>
              </a:rPr>
              <a:t>Projet de conception et développement nous allons vous présenter notre</a:t>
            </a:r>
            <a:r>
              <a:rPr lang="fr-FR" sz="1200" kern="1200" baseline="0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Verdana" pitchFamily="34" charset="0"/>
                <a:cs typeface="Verdana" pitchFamily="34" charset="0"/>
              </a:rPr>
              <a:t> travail dont le sujet est:</a:t>
            </a:r>
            <a:endParaRPr lang="fr-FR" sz="1200" kern="1200" dirty="0" smtClean="0">
              <a:solidFill>
                <a:schemeClr val="accent1">
                  <a:lumMod val="50000"/>
                </a:schemeClr>
              </a:solidFill>
              <a:latin typeface="+mn-lt"/>
              <a:ea typeface="Verdana" pitchFamily="34" charset="0"/>
              <a:cs typeface="Verdana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5444-0A37-466A-8AE2-DB5F18B73D99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507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l’utilisateur demande la détection de communautés dans le graphe. l’ application récupère les données à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partir du fichier XML qui leurs est associées, elle lancera l’algorithme de détection. Puis elle fera appel à la modularité pour optimiser la qualité des communautés trouvées. Enfin, notre système affiche le nouveau graphe partitionné en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communautés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5444-0A37-466A-8AE2-DB5F18B73D99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923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Je cède la parole à</a:t>
            </a:r>
            <a:r>
              <a:rPr lang="fr-FR" baseline="0" dirty="0" smtClean="0"/>
              <a:t> ma camarade Amal  qui va nous présenter la partie  conception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5444-0A37-466A-8AE2-DB5F18B73D99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464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5444-0A37-466A-8AE2-DB5F18B73D99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591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5444-0A37-466A-8AE2-DB5F18B73D99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620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5444-0A37-466A-8AE2-DB5F18B73D99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966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Passons ainsi la chapitre réalisation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5444-0A37-466A-8AE2-DB5F18B73D99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128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Affin</a:t>
            </a:r>
            <a:r>
              <a:rPr lang="fr-FR" baseline="0" dirty="0" smtClean="0"/>
              <a:t> de réaliser notre application nous avons fait recours à l’ utilisation de et </a:t>
            </a:r>
            <a:br>
              <a:rPr lang="fr-FR" baseline="0" dirty="0" smtClean="0"/>
            </a:br>
            <a:r>
              <a:rPr lang="fr-FR" baseline="0" dirty="0" smtClean="0"/>
              <a:t>le langage de programmation Java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5444-0A37-466A-8AE2-DB5F18B73D99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888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Affin</a:t>
            </a:r>
            <a:r>
              <a:rPr lang="fr-FR" baseline="0" dirty="0" smtClean="0"/>
              <a:t> de réaliser notre application nous avons fait recours à l’ utilisation de et </a:t>
            </a:r>
            <a:br>
              <a:rPr lang="fr-FR" baseline="0" dirty="0" smtClean="0"/>
            </a:br>
            <a:r>
              <a:rPr lang="fr-FR" baseline="0" dirty="0" smtClean="0"/>
              <a:t>le langage de programmation Java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5444-0A37-466A-8AE2-DB5F18B73D99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62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Nous</a:t>
            </a:r>
            <a:r>
              <a:rPr lang="fr-FR" baseline="0" dirty="0" smtClean="0"/>
              <a:t> allons présenter maintenant une vidéo qui démontre le déroulement de notre application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5444-0A37-466A-8AE2-DB5F18B73D99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0292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Nous</a:t>
            </a:r>
            <a:r>
              <a:rPr lang="fr-FR" baseline="0" dirty="0" smtClean="0"/>
              <a:t> allons présenter maintenant une vidéo qui démontre le déroulement de notre application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5444-0A37-466A-8AE2-DB5F18B73D99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5150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Passant au plan :</a:t>
            </a:r>
          </a:p>
          <a:p>
            <a:r>
              <a:rPr lang="fr-FR" dirty="0" smtClean="0"/>
              <a:t>Nous</a:t>
            </a:r>
            <a:r>
              <a:rPr lang="fr-FR" baseline="0" dirty="0" smtClean="0"/>
              <a:t> </a:t>
            </a:r>
            <a:r>
              <a:rPr lang="fr-FR" dirty="0" smtClean="0"/>
              <a:t> commencerons par introduire notre projet puis nous</a:t>
            </a:r>
            <a:r>
              <a:rPr lang="fr-FR" baseline="0" dirty="0" smtClean="0"/>
              <a:t> allons passé à la partie spécification on suite nous allons attaqué la conception ,la réalisation sera la partie qui suit et nous allons finir par la conclusion et les perspectives.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5444-0A37-466A-8AE2-DB5F18B73D99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8733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Nous</a:t>
            </a:r>
            <a:r>
              <a:rPr lang="fr-FR" baseline="0" dirty="0" smtClean="0"/>
              <a:t> allons présenter maintenant une vidéo qui démontre le déroulement de notre application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5444-0A37-466A-8AE2-DB5F18B73D99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64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Nous</a:t>
            </a:r>
            <a:r>
              <a:rPr lang="fr-FR" baseline="0" dirty="0" smtClean="0"/>
              <a:t> allons présenter maintenant une vidéo qui démontre le déroulement de notre application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5444-0A37-466A-8AE2-DB5F18B73D99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393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Finissons</a:t>
            </a:r>
            <a:r>
              <a:rPr lang="fr-FR" baseline="0" dirty="0" smtClean="0"/>
              <a:t> par la conclusion et perspectives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5444-0A37-466A-8AE2-DB5F18B73D99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234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5444-0A37-466A-8AE2-DB5F18B73D99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51501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réseau social peut être aussi une</a:t>
            </a:r>
            <a:r>
              <a:rPr lang="fr-FR" baseline="0" dirty="0" smtClean="0"/>
              <a:t> </a:t>
            </a:r>
            <a:r>
              <a:rPr lang="fr-FR" dirty="0" smtClean="0"/>
              <a:t>source permettant l’élaboration de recommandations : trouver un expert dans</a:t>
            </a:r>
          </a:p>
          <a:p>
            <a:r>
              <a:rPr lang="fr-FR" dirty="0" smtClean="0"/>
              <a:t>un domaine donné, suggérer des produits à vendre, proposer un ami, </a:t>
            </a:r>
            <a:r>
              <a:rPr lang="fr-FR" dirty="0" err="1" smtClean="0"/>
              <a:t>etc</a:t>
            </a:r>
            <a:endParaRPr lang="fr-FR" dirty="0" smtClean="0"/>
          </a:p>
          <a:p>
            <a:r>
              <a:rPr lang="fr-FR" dirty="0" smtClean="0"/>
              <a:t>La compression</a:t>
            </a:r>
            <a:r>
              <a:rPr lang="fr-FR" baseline="0" dirty="0" smtClean="0"/>
              <a:t> en réduisant la taille d’un réseau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5444-0A37-466A-8AE2-DB5F18B73D99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0153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5444-0A37-466A-8AE2-DB5F18B73D99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316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</a:t>
            </a:r>
            <a:r>
              <a:rPr lang="fr-FR" baseline="0" dirty="0" smtClean="0"/>
              <a:t> zones sont fortement connectées entre eux et faiblement connectés avec les autres nœuds</a:t>
            </a:r>
            <a:br>
              <a:rPr lang="fr-FR" baseline="0" dirty="0" smtClean="0"/>
            </a:br>
            <a:endParaRPr lang="fr-FR" baseline="0" dirty="0" smtClean="0"/>
          </a:p>
          <a:p>
            <a:r>
              <a:rPr lang="fr-FR" baseline="0" dirty="0" smtClean="0"/>
              <a:t> tel que la sociologie ,géographie, réseau sociaux…</a:t>
            </a:r>
          </a:p>
          <a:p>
            <a:r>
              <a:rPr lang="fr-FR" baseline="0" dirty="0" smtClean="0"/>
              <a:t>Dans notre projet nous nous’ intéressons sur la détection de communautés dans les réseaux sociaux tel que fb </a:t>
            </a:r>
            <a:r>
              <a:rPr lang="fr-FR" baseline="0" dirty="0" err="1" smtClean="0"/>
              <a:t>twiter</a:t>
            </a:r>
            <a:r>
              <a:rPr lang="fr-FR" baseline="0" dirty="0" smtClean="0"/>
              <a:t> 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5444-0A37-466A-8AE2-DB5F18B73D99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4218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 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Aujourd’hui, les internautes migrent d’un réseau à un autre simplement pour l’attrait de la nouveauté. Ces réseaux nous offrent des nombreux services parmi lesquels les suggestions ……Dans ce contexte, s’intercale notre problématique 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5444-0A37-466A-8AE2-DB5F18B73D99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5150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 répondre à cette problématique ,notre</a:t>
            </a:r>
            <a:r>
              <a:rPr lang="fr-FR" baseline="0" dirty="0" smtClean="0"/>
              <a:t> objectif consiste à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5444-0A37-466A-8AE2-DB5F18B73D99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871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Je cède la parole à</a:t>
            </a:r>
            <a:r>
              <a:rPr lang="fr-FR" baseline="0" dirty="0" smtClean="0"/>
              <a:t> ma collègue pour </a:t>
            </a:r>
            <a:r>
              <a:rPr lang="fr-FR" dirty="0" smtClean="0"/>
              <a:t>nous</a:t>
            </a:r>
            <a:r>
              <a:rPr lang="fr-FR" baseline="0" dirty="0" smtClean="0"/>
              <a:t> expliquer la partie spécification, passons donc à la partie spécification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5444-0A37-466A-8AE2-DB5F18B73D99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468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Dans </a:t>
            </a:r>
            <a:r>
              <a:rPr lang="fr-FR" baseline="0" dirty="0" smtClean="0"/>
              <a:t>notre application nous avons un seul utilisateur</a:t>
            </a:r>
          </a:p>
          <a:p>
            <a:r>
              <a:rPr lang="fr-FR" baseline="0" dirty="0" smtClean="0"/>
              <a:t>Commençons par citer les besoins fonctionnels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Notre application doit permettre à l’utilisateur de: 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pourra notamment ajouter, supprimer ou modifier un sommet.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pourra ajouter, supprimer ou modifier un arc.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L’affichage du graphe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5444-0A37-466A-8AE2-DB5F18B73D99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326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Passons ensuite aux</a:t>
            </a:r>
            <a:r>
              <a:rPr lang="fr-FR" baseline="0" dirty="0" smtClean="0"/>
              <a:t> besoins non fonctionnels que notre application doit respecter Citons tout d’abord que 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*portabilité;:L’application doit être indépendante de son environnement d’exécution.</a:t>
            </a:r>
            <a:endParaRPr lang="fr-FR" baseline="0" dirty="0" smtClean="0"/>
          </a:p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*L’application doit assurer une rapidité de réponse en optimisant la gestion de mémoire et le temps d’accès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*d’extensibilité :L’application doit faciliter l’extensibilité grâce à une architecture simple se basant sur des modules autonomes.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*De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meme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elle  doit fournir une interface simple et attirante pour l’utilisateur afin de faciliter l’exploitation des services offerts.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*Contrainte d’interopérabilité :L’application doit assurer l’interopérabilité en utilisant le standard ouvert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</a:t>
            </a:r>
            <a:endParaRPr lang="fr-F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5444-0A37-466A-8AE2-DB5F18B73D99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1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5EF1-58F3-4E21-956E-A310EE7B1132}" type="datetimeFigureOut">
              <a:rPr lang="fr-FR" smtClean="0"/>
              <a:pPr/>
              <a:t>12/05/2015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9E2E-9944-4677-ADE5-D1FCA8936D8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502769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5EF1-58F3-4E21-956E-A310EE7B1132}" type="datetimeFigureOut">
              <a:rPr lang="fr-FR" smtClean="0"/>
              <a:pPr/>
              <a:t>12/05/2015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9E2E-9944-4677-ADE5-D1FCA8936D8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812339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5EF1-58F3-4E21-956E-A310EE7B1132}" type="datetimeFigureOut">
              <a:rPr lang="fr-FR" smtClean="0"/>
              <a:pPr/>
              <a:t>12/05/2015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9E2E-9944-4677-ADE5-D1FCA8936D8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896195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5EF1-58F3-4E21-956E-A310EE7B1132}" type="datetimeFigureOut">
              <a:rPr lang="fr-FR" smtClean="0"/>
              <a:pPr/>
              <a:t>12/05/2015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9E2E-9944-4677-ADE5-D1FCA8936D8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3498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5EF1-58F3-4E21-956E-A310EE7B1132}" type="datetimeFigureOut">
              <a:rPr lang="fr-FR" smtClean="0"/>
              <a:pPr/>
              <a:t>12/05/2015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9E2E-9944-4677-ADE5-D1FCA8936D8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511064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5EF1-58F3-4E21-956E-A310EE7B1132}" type="datetimeFigureOut">
              <a:rPr lang="fr-FR" smtClean="0"/>
              <a:pPr/>
              <a:t>12/05/2015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9E2E-9944-4677-ADE5-D1FCA8936D8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695284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5EF1-58F3-4E21-956E-A310EE7B1132}" type="datetimeFigureOut">
              <a:rPr lang="fr-FR" smtClean="0"/>
              <a:pPr/>
              <a:t>12/05/2015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9E2E-9944-4677-ADE5-D1FCA8936D8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126874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5EF1-58F3-4E21-956E-A310EE7B1132}" type="datetimeFigureOut">
              <a:rPr lang="fr-FR" smtClean="0"/>
              <a:pPr/>
              <a:t>12/05/2015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9E2E-9944-4677-ADE5-D1FCA8936D8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113987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5EF1-58F3-4E21-956E-A310EE7B1132}" type="datetimeFigureOut">
              <a:rPr lang="fr-FR" smtClean="0"/>
              <a:pPr/>
              <a:t>12/05/2015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9E2E-9944-4677-ADE5-D1FCA8936D8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580754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5EF1-58F3-4E21-956E-A310EE7B1132}" type="datetimeFigureOut">
              <a:rPr lang="fr-FR" smtClean="0"/>
              <a:pPr/>
              <a:t>12/05/2015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9E2E-9944-4677-ADE5-D1FCA8936D8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548240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5EF1-58F3-4E21-956E-A310EE7B1132}" type="datetimeFigureOut">
              <a:rPr lang="fr-FR" smtClean="0"/>
              <a:pPr/>
              <a:t>12/05/2015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9E2E-9944-4677-ADE5-D1FCA8936D8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551602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C5EF1-58F3-4E21-956E-A310EE7B1132}" type="datetimeFigureOut">
              <a:rPr lang="fr-FR" smtClean="0"/>
              <a:pPr/>
              <a:t>12/05/2015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19E2E-9944-4677-ADE5-D1FCA8936D8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579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44624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dirty="0" smtClean="0">
                <a:latin typeface="+mj-lt"/>
                <a:cs typeface="Times New Roman" pitchFamily="18" charset="0"/>
              </a:rPr>
              <a:t>Ecole Nationale des Sciences de l’Informatique</a:t>
            </a:r>
            <a:endParaRPr lang="fr-FR" dirty="0">
              <a:latin typeface="+mj-lt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75556" y="2223706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Projet de conception et développement</a:t>
            </a:r>
          </a:p>
          <a:p>
            <a:pPr algn="ctr"/>
            <a:r>
              <a:rPr lang="fr-FR" sz="36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Sujet:</a:t>
            </a:r>
            <a:endParaRPr lang="fr-FR" sz="36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fr-FR" sz="36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Système De Navigation Autonome</a:t>
            </a:r>
            <a:endParaRPr lang="fr-FR" sz="3600" dirty="0" smtClean="0">
              <a:solidFill>
                <a:schemeClr val="accent1">
                  <a:lumMod val="50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331640" y="5000637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Encadré par:</a:t>
            </a:r>
          </a:p>
          <a:p>
            <a:pPr algn="ctr"/>
            <a:r>
              <a:rPr lang="fr-FR" sz="2000" dirty="0" smtClean="0"/>
              <a:t>Dr </a:t>
            </a:r>
            <a:r>
              <a:rPr lang="fr-FR" sz="2000" dirty="0" err="1" smtClean="0"/>
              <a:t>Chadlia</a:t>
            </a:r>
            <a:r>
              <a:rPr lang="fr-FR" sz="2000" dirty="0" smtClean="0"/>
              <a:t> </a:t>
            </a:r>
            <a:r>
              <a:rPr lang="fr-FR" sz="2000" dirty="0" err="1" smtClean="0"/>
              <a:t>Jerad</a:t>
            </a:r>
            <a:endParaRPr lang="fr-FR" sz="2000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6228184" y="4929198"/>
            <a:ext cx="25922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Réalisé par:</a:t>
            </a:r>
          </a:p>
          <a:p>
            <a:pPr algn="ctr"/>
            <a:r>
              <a:rPr lang="fr-FR" sz="2000" b="1" dirty="0" err="1" smtClean="0"/>
              <a:t>Trabelsi</a:t>
            </a:r>
            <a:r>
              <a:rPr lang="fr-FR" sz="2000" b="1" dirty="0" smtClean="0"/>
              <a:t> Mohamed </a:t>
            </a:r>
          </a:p>
          <a:p>
            <a:pPr algn="ctr"/>
            <a:r>
              <a:rPr lang="fr-FR" sz="2000" b="1" dirty="0" err="1" smtClean="0"/>
              <a:t>Abidli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Abderrahmen</a:t>
            </a:r>
            <a:endParaRPr lang="fr-FR" sz="2000" b="1" dirty="0" smtClean="0"/>
          </a:p>
          <a:p>
            <a:pPr algn="ctr"/>
            <a:r>
              <a:rPr lang="fr-FR" sz="2000" b="1" dirty="0" err="1" smtClean="0"/>
              <a:t>Trifi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Amanallah</a:t>
            </a:r>
            <a:endParaRPr lang="fr-FR" sz="2000" dirty="0" smtClean="0"/>
          </a:p>
          <a:p>
            <a:pPr algn="ctr"/>
            <a:endParaRPr lang="fr-FR" sz="2000" dirty="0"/>
          </a:p>
        </p:txBody>
      </p:sp>
      <p:sp>
        <p:nvSpPr>
          <p:cNvPr id="8" name="ZoneTexte 7"/>
          <p:cNvSpPr txBox="1"/>
          <p:nvPr/>
        </p:nvSpPr>
        <p:spPr>
          <a:xfrm>
            <a:off x="3923928" y="638132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2014/2015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042" y="413956"/>
            <a:ext cx="1485900" cy="180975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260649"/>
            <a:ext cx="914400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7524328" y="116632"/>
            <a:ext cx="1296144" cy="1152128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395536" y="214290"/>
            <a:ext cx="65339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Spécification (3/3)</a:t>
            </a:r>
          </a:p>
          <a:p>
            <a:r>
              <a:rPr lang="fr-FR" sz="24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Diagramme de cas d’utilisations</a:t>
            </a:r>
            <a:endParaRPr lang="fr-FR" sz="24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8244408" y="6021288"/>
            <a:ext cx="648072" cy="576064"/>
          </a:xfrm>
          <a:prstGeom prst="ellipse">
            <a:avLst/>
          </a:prstGeom>
          <a:scene3d>
            <a:camera prst="perspectiveHeroicExtremeRightFacing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8316416" y="609329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9</a:t>
            </a:r>
            <a:endParaRPr lang="fr-FR" sz="2000" b="1" dirty="0"/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01008"/>
            <a:ext cx="1187114" cy="964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ZoneTexte 30"/>
          <p:cNvSpPr txBox="1"/>
          <p:nvPr/>
        </p:nvSpPr>
        <p:spPr>
          <a:xfrm>
            <a:off x="683568" y="1268761"/>
            <a:ext cx="7817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Les services offerts par le système</a:t>
            </a:r>
            <a:endParaRPr lang="fr-FR" sz="2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Ellipse 1"/>
          <p:cNvSpPr/>
          <p:nvPr/>
        </p:nvSpPr>
        <p:spPr>
          <a:xfrm>
            <a:off x="2195736" y="2147627"/>
            <a:ext cx="187220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Choisir le mode d’autopilote</a:t>
            </a:r>
            <a:endParaRPr lang="fr-FR" sz="1400" dirty="0"/>
          </a:p>
        </p:txBody>
      </p:sp>
      <p:sp>
        <p:nvSpPr>
          <p:cNvPr id="3" name="Ellipse 2"/>
          <p:cNvSpPr/>
          <p:nvPr/>
        </p:nvSpPr>
        <p:spPr>
          <a:xfrm>
            <a:off x="3707904" y="3663261"/>
            <a:ext cx="171251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Visualiser l’</a:t>
            </a:r>
            <a:r>
              <a:rPr lang="fr-FR" sz="1400" dirty="0"/>
              <a:t>é</a:t>
            </a:r>
            <a:r>
              <a:rPr lang="fr-FR" sz="1400" dirty="0" smtClean="0"/>
              <a:t>volution du système</a:t>
            </a:r>
            <a:endParaRPr lang="fr-FR" sz="1400" dirty="0"/>
          </a:p>
        </p:txBody>
      </p:sp>
      <p:sp>
        <p:nvSpPr>
          <p:cNvPr id="4" name="Ellipse 3"/>
          <p:cNvSpPr/>
          <p:nvPr/>
        </p:nvSpPr>
        <p:spPr>
          <a:xfrm>
            <a:off x="2411760" y="5178896"/>
            <a:ext cx="1800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Piloter manuellement</a:t>
            </a:r>
            <a:endParaRPr lang="fr-FR" sz="1400" dirty="0"/>
          </a:p>
        </p:txBody>
      </p:sp>
      <p:sp>
        <p:nvSpPr>
          <p:cNvPr id="5" name="Ellipse 4"/>
          <p:cNvSpPr/>
          <p:nvPr/>
        </p:nvSpPr>
        <p:spPr>
          <a:xfrm>
            <a:off x="5580112" y="1865361"/>
            <a:ext cx="204765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Introduire les points de départ et de destination</a:t>
            </a:r>
            <a:endParaRPr lang="fr-FR" sz="1400" dirty="0"/>
          </a:p>
        </p:txBody>
      </p:sp>
      <p:sp>
        <p:nvSpPr>
          <p:cNvPr id="6" name="Ellipse 5"/>
          <p:cNvSpPr/>
          <p:nvPr/>
        </p:nvSpPr>
        <p:spPr>
          <a:xfrm>
            <a:off x="6516216" y="4768575"/>
            <a:ext cx="2160240" cy="1220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Suivre les données récupérés sur la cockpit instruments</a:t>
            </a:r>
            <a:endParaRPr lang="fr-FR" sz="1400" dirty="0"/>
          </a:p>
        </p:txBody>
      </p:sp>
      <p:sp>
        <p:nvSpPr>
          <p:cNvPr id="7" name="Ellipse 6"/>
          <p:cNvSpPr/>
          <p:nvPr/>
        </p:nvSpPr>
        <p:spPr>
          <a:xfrm>
            <a:off x="6686426" y="2935096"/>
            <a:ext cx="1814664" cy="1135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Suivre le mouvement du planeur en 3D</a:t>
            </a:r>
            <a:endParaRPr lang="fr-FR" sz="1400" dirty="0"/>
          </a:p>
        </p:txBody>
      </p:sp>
      <p:sp>
        <p:nvSpPr>
          <p:cNvPr id="19" name="Triangle isocèle 18"/>
          <p:cNvSpPr/>
          <p:nvPr/>
        </p:nvSpPr>
        <p:spPr>
          <a:xfrm rot="6101192" flipV="1">
            <a:off x="5130933" y="4398267"/>
            <a:ext cx="261757" cy="1341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1" name="Connecteur droit 20"/>
          <p:cNvCxnSpPr>
            <a:stCxn id="19" idx="3"/>
            <a:endCxn id="6" idx="1"/>
          </p:cNvCxnSpPr>
          <p:nvPr/>
        </p:nvCxnSpPr>
        <p:spPr>
          <a:xfrm>
            <a:off x="5327484" y="4478915"/>
            <a:ext cx="1505092" cy="468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riangle isocèle 22"/>
          <p:cNvSpPr/>
          <p:nvPr/>
        </p:nvSpPr>
        <p:spPr>
          <a:xfrm rot="14600023">
            <a:off x="5283191" y="3772842"/>
            <a:ext cx="219099" cy="1719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>
            <a:stCxn id="7" idx="2"/>
            <a:endCxn id="23" idx="3"/>
          </p:cNvCxnSpPr>
          <p:nvPr/>
        </p:nvCxnSpPr>
        <p:spPr>
          <a:xfrm flipH="1">
            <a:off x="5469586" y="3502952"/>
            <a:ext cx="1216840" cy="317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54" idx="3"/>
            <a:endCxn id="2" idx="3"/>
          </p:cNvCxnSpPr>
          <p:nvPr/>
        </p:nvCxnSpPr>
        <p:spPr>
          <a:xfrm flipV="1">
            <a:off x="1726666" y="2928116"/>
            <a:ext cx="743249" cy="1055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54" idx="3"/>
            <a:endCxn id="4" idx="1"/>
          </p:cNvCxnSpPr>
          <p:nvPr/>
        </p:nvCxnSpPr>
        <p:spPr>
          <a:xfrm>
            <a:off x="1726666" y="3983170"/>
            <a:ext cx="948727" cy="1329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2" idx="6"/>
            <a:endCxn id="5" idx="2"/>
          </p:cNvCxnSpPr>
          <p:nvPr/>
        </p:nvCxnSpPr>
        <p:spPr>
          <a:xfrm flipV="1">
            <a:off x="4067944" y="2322561"/>
            <a:ext cx="1512168" cy="282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2" idx="4"/>
            <a:endCxn id="3" idx="1"/>
          </p:cNvCxnSpPr>
          <p:nvPr/>
        </p:nvCxnSpPr>
        <p:spPr>
          <a:xfrm>
            <a:off x="3131840" y="3062027"/>
            <a:ext cx="826856" cy="73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4" idx="0"/>
            <a:endCxn id="3" idx="3"/>
          </p:cNvCxnSpPr>
          <p:nvPr/>
        </p:nvCxnSpPr>
        <p:spPr>
          <a:xfrm flipV="1">
            <a:off x="3311860" y="4443750"/>
            <a:ext cx="646836" cy="73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4035592" y="2137895"/>
            <a:ext cx="1047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&lt;&lt;</a:t>
            </a:r>
            <a:r>
              <a:rPr lang="fr-FR" sz="1400" dirty="0" err="1" smtClean="0"/>
              <a:t>extend</a:t>
            </a:r>
            <a:r>
              <a:rPr lang="fr-FR" sz="1400" dirty="0" smtClean="0"/>
              <a:t>&gt;&gt;</a:t>
            </a:r>
            <a:endParaRPr lang="fr-FR" sz="1400" dirty="0"/>
          </a:p>
        </p:txBody>
      </p:sp>
      <p:sp>
        <p:nvSpPr>
          <p:cNvPr id="42" name="ZoneTexte 41"/>
          <p:cNvSpPr txBox="1"/>
          <p:nvPr/>
        </p:nvSpPr>
        <p:spPr>
          <a:xfrm>
            <a:off x="3520287" y="4727083"/>
            <a:ext cx="1047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&lt;&lt;</a:t>
            </a:r>
            <a:r>
              <a:rPr lang="fr-FR" sz="1400" dirty="0" err="1" smtClean="0"/>
              <a:t>extend</a:t>
            </a:r>
            <a:r>
              <a:rPr lang="fr-FR" sz="1400" dirty="0" smtClean="0"/>
              <a:t>&gt;&gt;</a:t>
            </a:r>
            <a:endParaRPr lang="fr-FR" sz="1400" dirty="0"/>
          </a:p>
        </p:txBody>
      </p:sp>
      <p:sp>
        <p:nvSpPr>
          <p:cNvPr id="43" name="ZoneTexte 42"/>
          <p:cNvSpPr txBox="1"/>
          <p:nvPr/>
        </p:nvSpPr>
        <p:spPr>
          <a:xfrm>
            <a:off x="3434802" y="3173903"/>
            <a:ext cx="1047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&lt;&lt;</a:t>
            </a:r>
            <a:r>
              <a:rPr lang="fr-FR" sz="1400" dirty="0" err="1" smtClean="0"/>
              <a:t>extend</a:t>
            </a:r>
            <a:r>
              <a:rPr lang="fr-FR" sz="1400" dirty="0" smtClean="0"/>
              <a:t>&gt;&gt;</a:t>
            </a:r>
            <a:endParaRPr lang="fr-FR" sz="1400" dirty="0"/>
          </a:p>
        </p:txBody>
      </p:sp>
      <p:sp>
        <p:nvSpPr>
          <p:cNvPr id="44" name="ZoneTexte 43"/>
          <p:cNvSpPr txBox="1"/>
          <p:nvPr/>
        </p:nvSpPr>
        <p:spPr>
          <a:xfrm>
            <a:off x="646267" y="4463322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Utilisateur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906231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7"/>
          <p:cNvSpPr/>
          <p:nvPr/>
        </p:nvSpPr>
        <p:spPr>
          <a:xfrm>
            <a:off x="1475657" y="1628800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fr-FR" sz="2200" kern="1200" dirty="0" smtClean="0"/>
              <a:t> </a:t>
            </a:r>
            <a:endParaRPr lang="en-US" sz="2200" kern="1200" dirty="0"/>
          </a:p>
        </p:txBody>
      </p:sp>
      <p:sp>
        <p:nvSpPr>
          <p:cNvPr id="3" name="Freeform 37"/>
          <p:cNvSpPr/>
          <p:nvPr/>
        </p:nvSpPr>
        <p:spPr>
          <a:xfrm>
            <a:off x="1691681" y="2420888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kern="1200" dirty="0" smtClean="0"/>
              <a:t>Spécification</a:t>
            </a:r>
            <a:r>
              <a:rPr lang="en-US" sz="2200" kern="1200" dirty="0" smtClean="0"/>
              <a:t> </a:t>
            </a:r>
            <a:endParaRPr lang="en-US" sz="2200" kern="1200" dirty="0"/>
          </a:p>
        </p:txBody>
      </p:sp>
      <p:sp>
        <p:nvSpPr>
          <p:cNvPr id="4" name="Freeform 37"/>
          <p:cNvSpPr/>
          <p:nvPr/>
        </p:nvSpPr>
        <p:spPr>
          <a:xfrm>
            <a:off x="1835697" y="3284984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Conception</a:t>
            </a:r>
            <a:endParaRPr lang="en-US" sz="2200" kern="1200" dirty="0">
              <a:solidFill>
                <a:schemeClr val="bg1"/>
              </a:solidFill>
            </a:endParaRPr>
          </a:p>
        </p:txBody>
      </p:sp>
      <p:sp>
        <p:nvSpPr>
          <p:cNvPr id="5" name="Freeform 37"/>
          <p:cNvSpPr/>
          <p:nvPr/>
        </p:nvSpPr>
        <p:spPr>
          <a:xfrm>
            <a:off x="1763689" y="4077073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Réalisation </a:t>
            </a:r>
            <a:r>
              <a:rPr lang="fr-FR" sz="2200" kern="1200" dirty="0" smtClean="0"/>
              <a:t> </a:t>
            </a:r>
            <a:endParaRPr lang="en-US" sz="2200" kern="1200" dirty="0"/>
          </a:p>
        </p:txBody>
      </p:sp>
      <p:sp>
        <p:nvSpPr>
          <p:cNvPr id="6" name="Freeform 37"/>
          <p:cNvSpPr/>
          <p:nvPr/>
        </p:nvSpPr>
        <p:spPr>
          <a:xfrm>
            <a:off x="1475657" y="4797152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Conclusion </a:t>
            </a:r>
            <a:r>
              <a:rPr lang="fr-FR" sz="2200" kern="1200" dirty="0" smtClean="0">
                <a:latin typeface="Times New Roman" pitchFamily="18" charset="0"/>
                <a:cs typeface="Times New Roman" pitchFamily="18" charset="0"/>
              </a:rPr>
              <a:t> et perspectives </a:t>
            </a:r>
            <a:endParaRPr lang="en-US" sz="2200" kern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Block Arc 35"/>
          <p:cNvSpPr/>
          <p:nvPr/>
        </p:nvSpPr>
        <p:spPr>
          <a:xfrm>
            <a:off x="-3492896" y="764704"/>
            <a:ext cx="5472816" cy="5472816"/>
          </a:xfrm>
          <a:prstGeom prst="blockArc">
            <a:avLst>
              <a:gd name="adj1" fmla="val 18900000"/>
              <a:gd name="adj2" fmla="val 2700000"/>
              <a:gd name="adj3" fmla="val 395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sp>
      <p:sp>
        <p:nvSpPr>
          <p:cNvPr id="8" name="Oval 38"/>
          <p:cNvSpPr/>
          <p:nvPr/>
        </p:nvSpPr>
        <p:spPr>
          <a:xfrm>
            <a:off x="1187624" y="1556792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9" name="ZoneTexte 8"/>
          <p:cNvSpPr txBox="1"/>
          <p:nvPr/>
        </p:nvSpPr>
        <p:spPr>
          <a:xfrm>
            <a:off x="1331640" y="162880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38"/>
          <p:cNvSpPr/>
          <p:nvPr/>
        </p:nvSpPr>
        <p:spPr>
          <a:xfrm>
            <a:off x="1475657" y="2348880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11" name="Oval 38"/>
          <p:cNvSpPr/>
          <p:nvPr/>
        </p:nvSpPr>
        <p:spPr>
          <a:xfrm>
            <a:off x="1588906" y="3212976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12" name="Oval 38"/>
          <p:cNvSpPr/>
          <p:nvPr/>
        </p:nvSpPr>
        <p:spPr>
          <a:xfrm>
            <a:off x="1516898" y="4005064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13" name="Oval 38"/>
          <p:cNvSpPr/>
          <p:nvPr/>
        </p:nvSpPr>
        <p:spPr>
          <a:xfrm>
            <a:off x="1259633" y="4725144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14" name="ZoneTexte 13"/>
          <p:cNvSpPr txBox="1"/>
          <p:nvPr/>
        </p:nvSpPr>
        <p:spPr>
          <a:xfrm>
            <a:off x="1619672" y="328498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331641" y="4797152"/>
            <a:ext cx="3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339752" y="9087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1547664" y="242088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547664" y="40770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260649"/>
            <a:ext cx="914400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7524328" y="116632"/>
            <a:ext cx="1296144" cy="1152128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395536" y="332656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Plan</a:t>
            </a:r>
            <a:endParaRPr lang="fr-FR" sz="2800" b="1" dirty="0"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8244408" y="6021288"/>
            <a:ext cx="648072" cy="576064"/>
          </a:xfrm>
          <a:prstGeom prst="ellipse">
            <a:avLst/>
          </a:prstGeom>
          <a:scene3d>
            <a:camera prst="perspectiveHeroicExtremeRightFacing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8316416" y="609329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10</a:t>
            </a:r>
            <a:endParaRPr lang="fr-FR" sz="2000" b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52715" y="1188792"/>
            <a:ext cx="8496944" cy="5697237"/>
          </a:xfrm>
        </p:spPr>
        <p:txBody>
          <a:bodyPr/>
          <a:lstStyle/>
          <a:p>
            <a:r>
              <a:rPr lang="fr-FR" dirty="0" smtClean="0">
                <a:solidFill>
                  <a:schemeClr val="tx2"/>
                </a:solidFill>
              </a:rPr>
              <a:t>Conception globale du système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260649"/>
            <a:ext cx="914400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7524328" y="116632"/>
            <a:ext cx="1296144" cy="1152128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395536" y="33265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Conception (</a:t>
            </a:r>
            <a:r>
              <a:rPr lang="fr-FR" sz="28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1/4)</a:t>
            </a:r>
            <a:endParaRPr lang="fr-F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8244408" y="6021288"/>
            <a:ext cx="648072" cy="576064"/>
          </a:xfrm>
          <a:prstGeom prst="ellipse">
            <a:avLst/>
          </a:prstGeom>
          <a:scene3d>
            <a:camera prst="perspectiveHeroicExtremeRightFacing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8316416" y="609329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11</a:t>
            </a:r>
            <a:endParaRPr lang="fr-FR" sz="2000" b="1" dirty="0"/>
          </a:p>
        </p:txBody>
      </p:sp>
      <p:sp>
        <p:nvSpPr>
          <p:cNvPr id="50" name="ZoneTexte 49"/>
          <p:cNvSpPr txBox="1"/>
          <p:nvPr/>
        </p:nvSpPr>
        <p:spPr>
          <a:xfrm>
            <a:off x="3686899" y="3857628"/>
            <a:ext cx="1749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1600" dirty="0"/>
          </a:p>
        </p:txBody>
      </p:sp>
      <p:pic>
        <p:nvPicPr>
          <p:cNvPr id="14" name="Image 13" descr="C:\Users\AMANALLAH\Desktop\pcd screen shots\map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360" y="4300309"/>
            <a:ext cx="1252220" cy="8216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Image 14" descr="C:\Users\AMANALLAH\Desktop\pcd screen shots\fg2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40" y="4690834"/>
            <a:ext cx="1209675" cy="7518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Image 15" descr="C:\Users\AMANALLAH\Desktop\GUI PCD v.5\Ressources\images\spitfire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650" y="2212429"/>
            <a:ext cx="1422400" cy="88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ectangle à coins arrondis 16"/>
          <p:cNvSpPr/>
          <p:nvPr/>
        </p:nvSpPr>
        <p:spPr>
          <a:xfrm>
            <a:off x="1388405" y="2261959"/>
            <a:ext cx="1412875" cy="88074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8" name="Zone de texte 2"/>
          <p:cNvSpPr txBox="1">
            <a:spLocks noChangeArrowheads="1"/>
          </p:cNvSpPr>
          <p:nvPr/>
        </p:nvSpPr>
        <p:spPr bwMode="auto">
          <a:xfrm>
            <a:off x="1559220" y="2478494"/>
            <a:ext cx="1113790" cy="542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Programme de</a:t>
            </a:r>
            <a:endParaRPr lang="fr-FR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Simulation</a:t>
            </a:r>
            <a:endParaRPr lang="fr-FR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Image 18" descr="C:\Users\AMANALLAH\Desktop\pcd screen shots\telecommande1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80" y="4363809"/>
            <a:ext cx="864235" cy="9836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Zone de texte 2"/>
          <p:cNvSpPr txBox="1">
            <a:spLocks noChangeArrowheads="1"/>
          </p:cNvSpPr>
          <p:nvPr/>
        </p:nvSpPr>
        <p:spPr bwMode="auto">
          <a:xfrm>
            <a:off x="2803820" y="5683974"/>
            <a:ext cx="1527175" cy="54229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0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Application de contrôle</a:t>
            </a:r>
            <a:endParaRPr lang="fr-FR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 de texte 2"/>
          <p:cNvSpPr txBox="1">
            <a:spLocks noChangeArrowheads="1"/>
          </p:cNvSpPr>
          <p:nvPr/>
        </p:nvSpPr>
        <p:spPr bwMode="auto">
          <a:xfrm>
            <a:off x="6114710" y="5624919"/>
            <a:ext cx="1527175" cy="54229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0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Pilotage Manuel</a:t>
            </a:r>
            <a:endParaRPr lang="fr-FR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 de texte 2"/>
          <p:cNvSpPr txBox="1">
            <a:spLocks noChangeArrowheads="1"/>
          </p:cNvSpPr>
          <p:nvPr/>
        </p:nvSpPr>
        <p:spPr bwMode="auto">
          <a:xfrm>
            <a:off x="5579405" y="1922234"/>
            <a:ext cx="1527175" cy="2406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0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Planeur</a:t>
            </a:r>
            <a:endParaRPr lang="fr-FR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Connecteur droit avec flèche 22"/>
          <p:cNvCxnSpPr/>
          <p:nvPr/>
        </p:nvCxnSpPr>
        <p:spPr>
          <a:xfrm flipV="1">
            <a:off x="4339250" y="3203029"/>
            <a:ext cx="822325" cy="12382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 flipV="1">
            <a:off x="2344080" y="3269069"/>
            <a:ext cx="681355" cy="929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4588805" y="3352254"/>
            <a:ext cx="831215" cy="121348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1804330" y="3343999"/>
            <a:ext cx="706120" cy="99695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 flipV="1">
            <a:off x="6234725" y="3310979"/>
            <a:ext cx="299085" cy="10547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H="1" flipV="1">
            <a:off x="2834935" y="3203029"/>
            <a:ext cx="3532505" cy="12382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Zone de texte 2"/>
          <p:cNvSpPr txBox="1">
            <a:spLocks noChangeArrowheads="1"/>
          </p:cNvSpPr>
          <p:nvPr/>
        </p:nvSpPr>
        <p:spPr bwMode="auto">
          <a:xfrm>
            <a:off x="5446690" y="3760559"/>
            <a:ext cx="1113790" cy="542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110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Envoie d’instructions</a:t>
            </a:r>
            <a:endParaRPr lang="fr-FR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 de texte 2"/>
          <p:cNvSpPr txBox="1">
            <a:spLocks noChangeArrowheads="1"/>
          </p:cNvSpPr>
          <p:nvPr/>
        </p:nvSpPr>
        <p:spPr bwMode="auto">
          <a:xfrm>
            <a:off x="3831885" y="3011259"/>
            <a:ext cx="1412875" cy="706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100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Envoie des coordonnées de l’itinéraire</a:t>
            </a:r>
            <a:endParaRPr lang="fr-FR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 de texte 2"/>
          <p:cNvSpPr txBox="1">
            <a:spLocks noChangeArrowheads="1"/>
          </p:cNvSpPr>
          <p:nvPr/>
        </p:nvSpPr>
        <p:spPr bwMode="auto">
          <a:xfrm>
            <a:off x="4663735" y="4274909"/>
            <a:ext cx="117983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100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Récupération des données des capteurs</a:t>
            </a:r>
            <a:endParaRPr lang="fr-FR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7" name="Zone de texte 2"/>
          <p:cNvSpPr txBox="1">
            <a:spLocks noChangeArrowheads="1"/>
          </p:cNvSpPr>
          <p:nvPr/>
        </p:nvSpPr>
        <p:spPr bwMode="auto">
          <a:xfrm>
            <a:off x="2722540" y="3633559"/>
            <a:ext cx="1205230" cy="88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8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Envoie des coordonnées de l’itinéraire et des paramètres de simulation </a:t>
            </a:r>
            <a:endParaRPr lang="fr-FR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 de texte 2"/>
          <p:cNvSpPr txBox="1">
            <a:spLocks noChangeArrowheads="1"/>
          </p:cNvSpPr>
          <p:nvPr/>
        </p:nvSpPr>
        <p:spPr bwMode="auto">
          <a:xfrm>
            <a:off x="1158535" y="3805009"/>
            <a:ext cx="117983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100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Simulation des données des capteurs</a:t>
            </a:r>
            <a:endParaRPr lang="fr-FR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" name="Demi-tour 38"/>
          <p:cNvSpPr/>
          <p:nvPr/>
        </p:nvSpPr>
        <p:spPr>
          <a:xfrm rot="5400000">
            <a:off x="6573180" y="2483574"/>
            <a:ext cx="697865" cy="374015"/>
          </a:xfrm>
          <a:prstGeom prst="utur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1" name="Demi-tour 40"/>
          <p:cNvSpPr/>
          <p:nvPr/>
        </p:nvSpPr>
        <p:spPr>
          <a:xfrm rot="5400000">
            <a:off x="2700315" y="2571839"/>
            <a:ext cx="697865" cy="374015"/>
          </a:xfrm>
          <a:prstGeom prst="utur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5" name="Zone de texte 2"/>
          <p:cNvSpPr txBox="1">
            <a:spLocks noChangeArrowheads="1"/>
          </p:cNvSpPr>
          <p:nvPr/>
        </p:nvSpPr>
        <p:spPr bwMode="auto">
          <a:xfrm>
            <a:off x="6926240" y="2465794"/>
            <a:ext cx="1113790" cy="542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 Autopilote</a:t>
            </a:r>
          </a:p>
        </p:txBody>
      </p:sp>
      <p:sp>
        <p:nvSpPr>
          <p:cNvPr id="47" name="Zone de texte 2"/>
          <p:cNvSpPr txBox="1">
            <a:spLocks noChangeArrowheads="1"/>
          </p:cNvSpPr>
          <p:nvPr/>
        </p:nvSpPr>
        <p:spPr bwMode="auto">
          <a:xfrm>
            <a:off x="3054010" y="2543264"/>
            <a:ext cx="1113790" cy="542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 Autopilote</a:t>
            </a:r>
          </a:p>
        </p:txBody>
      </p:sp>
      <p:sp>
        <p:nvSpPr>
          <p:cNvPr id="2" name="Rectangle 25"/>
          <p:cNvSpPr>
            <a:spLocks noChangeArrowheads="1"/>
          </p:cNvSpPr>
          <p:nvPr/>
        </p:nvSpPr>
        <p:spPr bwMode="auto">
          <a:xfrm>
            <a:off x="981370" y="8090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" name="Rectangle 27"/>
          <p:cNvSpPr>
            <a:spLocks noChangeArrowheads="1"/>
          </p:cNvSpPr>
          <p:nvPr/>
        </p:nvSpPr>
        <p:spPr bwMode="auto">
          <a:xfrm>
            <a:off x="981370" y="12662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981370" y="172347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981370" y="172347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5113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260649"/>
            <a:ext cx="914400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7524328" y="116632"/>
            <a:ext cx="1296144" cy="1152128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395536" y="33265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Conception (</a:t>
            </a:r>
            <a:r>
              <a:rPr lang="fr-FR" sz="28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2/4)</a:t>
            </a:r>
            <a:endParaRPr lang="fr-F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8244408" y="6021288"/>
            <a:ext cx="648072" cy="576064"/>
          </a:xfrm>
          <a:prstGeom prst="ellipse">
            <a:avLst/>
          </a:prstGeom>
          <a:scene3d>
            <a:camera prst="perspectiveHeroicExtremeRightFacing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8316416" y="609329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11</a:t>
            </a:r>
            <a:endParaRPr lang="fr-FR" sz="2000" b="1" dirty="0"/>
          </a:p>
        </p:txBody>
      </p:sp>
      <p:sp>
        <p:nvSpPr>
          <p:cNvPr id="2" name="Rectangle 25"/>
          <p:cNvSpPr>
            <a:spLocks noChangeArrowheads="1"/>
          </p:cNvSpPr>
          <p:nvPr/>
        </p:nvSpPr>
        <p:spPr bwMode="auto">
          <a:xfrm>
            <a:off x="539552" y="10810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" name="Rectangle 27"/>
          <p:cNvSpPr>
            <a:spLocks noChangeArrowheads="1"/>
          </p:cNvSpPr>
          <p:nvPr/>
        </p:nvSpPr>
        <p:spPr bwMode="auto">
          <a:xfrm>
            <a:off x="2468934" y="1062299"/>
            <a:ext cx="40472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 smtClean="0">
                <a:solidFill>
                  <a:schemeClr val="tx2"/>
                </a:solidFill>
              </a:rPr>
              <a:t>Architecture Matérielle</a:t>
            </a:r>
            <a:endParaRPr lang="fr-FR" sz="2800" dirty="0">
              <a:solidFill>
                <a:schemeClr val="tx2"/>
              </a:solidFill>
            </a:endParaRPr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981370" y="172347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981370" y="172347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74" y="1601167"/>
            <a:ext cx="6918498" cy="495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0492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61018" y="1249288"/>
            <a:ext cx="8496944" cy="5697237"/>
          </a:xfrm>
        </p:spPr>
        <p:txBody>
          <a:bodyPr/>
          <a:lstStyle/>
          <a:p>
            <a:r>
              <a:rPr lang="fr-FR" dirty="0" smtClean="0">
                <a:solidFill>
                  <a:schemeClr val="tx2"/>
                </a:solidFill>
              </a:rPr>
              <a:t>Les différentes taches du </a:t>
            </a:r>
            <a:r>
              <a:rPr lang="fr-FR" dirty="0">
                <a:solidFill>
                  <a:schemeClr val="tx2"/>
                </a:solidFill>
              </a:rPr>
              <a:t>s</a:t>
            </a:r>
            <a:r>
              <a:rPr lang="fr-FR" dirty="0" smtClean="0">
                <a:solidFill>
                  <a:schemeClr val="tx2"/>
                </a:solidFill>
              </a:rPr>
              <a:t>ystème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260649"/>
            <a:ext cx="914400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7524328" y="116632"/>
            <a:ext cx="1296144" cy="1152128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395536" y="33265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Conception </a:t>
            </a:r>
            <a:r>
              <a:rPr lang="fr-FR" sz="28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(3/4)</a:t>
            </a:r>
            <a:endParaRPr lang="fr-F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8244408" y="6021288"/>
            <a:ext cx="648072" cy="576064"/>
          </a:xfrm>
          <a:prstGeom prst="ellipse">
            <a:avLst/>
          </a:prstGeom>
          <a:scene3d>
            <a:camera prst="perspectiveHeroicExtremeRightFacing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8316416" y="609329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11</a:t>
            </a:r>
            <a:endParaRPr lang="fr-FR" sz="2000" b="1" dirty="0"/>
          </a:p>
        </p:txBody>
      </p:sp>
      <p:sp>
        <p:nvSpPr>
          <p:cNvPr id="2" name="Rectangle 25"/>
          <p:cNvSpPr>
            <a:spLocks noChangeArrowheads="1"/>
          </p:cNvSpPr>
          <p:nvPr/>
        </p:nvSpPr>
        <p:spPr bwMode="auto">
          <a:xfrm>
            <a:off x="981370" y="8090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" name="Rectangle 27"/>
          <p:cNvSpPr>
            <a:spLocks noChangeArrowheads="1"/>
          </p:cNvSpPr>
          <p:nvPr/>
        </p:nvSpPr>
        <p:spPr bwMode="auto">
          <a:xfrm>
            <a:off x="981370" y="12662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981370" y="172347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981370" y="172347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896639" y="2077069"/>
            <a:ext cx="1666875" cy="9429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3" name="Rectangle à coins arrondis 42"/>
          <p:cNvSpPr/>
          <p:nvPr/>
        </p:nvSpPr>
        <p:spPr>
          <a:xfrm>
            <a:off x="3220739" y="3610594"/>
            <a:ext cx="1762125" cy="9429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" name="Rectangle à coins arrondis 43"/>
          <p:cNvSpPr/>
          <p:nvPr/>
        </p:nvSpPr>
        <p:spPr>
          <a:xfrm>
            <a:off x="5582939" y="4867894"/>
            <a:ext cx="1619250" cy="10382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6" name="Zone de texte 31"/>
          <p:cNvSpPr txBox="1"/>
          <p:nvPr/>
        </p:nvSpPr>
        <p:spPr>
          <a:xfrm>
            <a:off x="1134764" y="2210419"/>
            <a:ext cx="1200150" cy="647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b="1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Récupération des données des capteurs</a:t>
            </a:r>
            <a:endParaRPr lang="fr-FR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Zone de texte 32"/>
          <p:cNvSpPr txBox="1"/>
          <p:nvPr/>
        </p:nvSpPr>
        <p:spPr>
          <a:xfrm>
            <a:off x="3411239" y="3782044"/>
            <a:ext cx="1390650" cy="48577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b="1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Calcul des angles d’orientation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Zone de texte 33"/>
          <p:cNvSpPr txBox="1"/>
          <p:nvPr/>
        </p:nvSpPr>
        <p:spPr>
          <a:xfrm>
            <a:off x="5725814" y="4982194"/>
            <a:ext cx="1352550" cy="82867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b="1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Algorithme d’asservissement en position et  en vitesse du planeur</a:t>
            </a:r>
            <a:endParaRPr lang="fr-FR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" name="Virage 50"/>
          <p:cNvSpPr/>
          <p:nvPr/>
        </p:nvSpPr>
        <p:spPr>
          <a:xfrm rot="10800000" flipH="1">
            <a:off x="1558309" y="3029569"/>
            <a:ext cx="1704975" cy="1162050"/>
          </a:xfrm>
          <a:prstGeom prst="bentArrow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52" name="Virage 51"/>
          <p:cNvSpPr/>
          <p:nvPr/>
        </p:nvSpPr>
        <p:spPr>
          <a:xfrm rot="10800000" flipH="1">
            <a:off x="3982739" y="4544044"/>
            <a:ext cx="1600200" cy="1276350"/>
          </a:xfrm>
          <a:prstGeom prst="bentArrow">
            <a:avLst>
              <a:gd name="adj1" fmla="val 25000"/>
              <a:gd name="adj2" fmla="val 26271"/>
              <a:gd name="adj3" fmla="val 25000"/>
              <a:gd name="adj4" fmla="val 43750"/>
            </a:avLst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53" name="Flèche droite 52"/>
          <p:cNvSpPr/>
          <p:nvPr/>
        </p:nvSpPr>
        <p:spPr>
          <a:xfrm>
            <a:off x="7185679" y="5240639"/>
            <a:ext cx="571500" cy="484505"/>
          </a:xfrm>
          <a:prstGeom prst="rightArrow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54" name="Zone de texte 39"/>
          <p:cNvSpPr txBox="1"/>
          <p:nvPr/>
        </p:nvSpPr>
        <p:spPr>
          <a:xfrm>
            <a:off x="1439564" y="4315444"/>
            <a:ext cx="1504950" cy="44767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Données brutes des capteurs</a:t>
            </a:r>
          </a:p>
        </p:txBody>
      </p:sp>
      <p:sp>
        <p:nvSpPr>
          <p:cNvPr id="55" name="Zone de texte 40"/>
          <p:cNvSpPr txBox="1"/>
          <p:nvPr/>
        </p:nvSpPr>
        <p:spPr>
          <a:xfrm>
            <a:off x="3801764" y="5857859"/>
            <a:ext cx="1819275" cy="44767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PITCH, ROLL et YAW calculées</a:t>
            </a:r>
          </a:p>
        </p:txBody>
      </p:sp>
      <p:sp>
        <p:nvSpPr>
          <p:cNvPr id="56" name="Zone de texte 41"/>
          <p:cNvSpPr txBox="1"/>
          <p:nvPr/>
        </p:nvSpPr>
        <p:spPr>
          <a:xfrm>
            <a:off x="7249814" y="3667744"/>
            <a:ext cx="904875" cy="154305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Mise à jour de position  d‘aileron, gouverne de direction et gouverne de profondeur 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16862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/>
          <p:cNvSpPr txBox="1">
            <a:spLocks/>
          </p:cNvSpPr>
          <p:nvPr/>
        </p:nvSpPr>
        <p:spPr>
          <a:xfrm>
            <a:off x="323528" y="188640"/>
            <a:ext cx="8496944" cy="60486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 smtClean="0"/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Diagramme de classes du paquet Logique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260649"/>
            <a:ext cx="914400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7524328" y="116632"/>
            <a:ext cx="1296144" cy="1152128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395536" y="33265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Conception (4/4)</a:t>
            </a:r>
            <a:endParaRPr lang="fr-F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8495928" y="6232383"/>
            <a:ext cx="648072" cy="576064"/>
          </a:xfrm>
          <a:prstGeom prst="ellipse">
            <a:avLst/>
          </a:prstGeom>
          <a:scene3d>
            <a:camera prst="perspectiveHeroicExtremeRightFacing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8552004" y="6312022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13</a:t>
            </a:r>
            <a:endParaRPr lang="fr-FR" sz="2000" b="1" dirty="0"/>
          </a:p>
        </p:txBody>
      </p:sp>
      <p:sp>
        <p:nvSpPr>
          <p:cNvPr id="93" name="Rectangle 92"/>
          <p:cNvSpPr/>
          <p:nvPr/>
        </p:nvSpPr>
        <p:spPr>
          <a:xfrm>
            <a:off x="185686" y="3983240"/>
            <a:ext cx="1571636" cy="50006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Virtual Simulation</a:t>
            </a:r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fr-FR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85686" y="4514724"/>
            <a:ext cx="1571636" cy="7143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1428728" y="3000372"/>
            <a:ext cx="214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408527" y="4008323"/>
            <a:ext cx="1571636" cy="50006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Real Time </a:t>
            </a:r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Analysis</a:t>
            </a:r>
            <a:endParaRPr lang="fr-FR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410600" y="4538893"/>
            <a:ext cx="1571636" cy="7143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432068" y="3398124"/>
            <a:ext cx="1571636" cy="50006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Acquisition </a:t>
            </a:r>
            <a:endParaRPr lang="fr-FR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434270" y="3911310"/>
            <a:ext cx="1571636" cy="7143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333011" y="2152343"/>
            <a:ext cx="1571636" cy="50006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Coordinates</a:t>
            </a:r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Visualisation</a:t>
            </a:r>
            <a:endParaRPr lang="fr-FR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341655" y="2689764"/>
            <a:ext cx="1571636" cy="7143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43042" y="5394736"/>
            <a:ext cx="1571636" cy="50006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FlightGear</a:t>
            </a:r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Interface</a:t>
            </a:r>
            <a:endParaRPr lang="fr-FR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3042" y="5886200"/>
            <a:ext cx="1571636" cy="7143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500430" y="5344706"/>
            <a:ext cx="1571636" cy="50006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Cockpit Instruments</a:t>
            </a:r>
            <a:endParaRPr lang="fr-FR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500430" y="5857892"/>
            <a:ext cx="1571636" cy="7143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572132" y="5357826"/>
            <a:ext cx="1857388" cy="50006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Gyroscopic</a:t>
            </a:r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Visualisation</a:t>
            </a:r>
            <a:endParaRPr lang="fr-FR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572132" y="5886969"/>
            <a:ext cx="1857388" cy="7143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70534" y="2498596"/>
            <a:ext cx="1571636" cy="7143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929190" y="2326499"/>
            <a:ext cx="1571636" cy="7143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929190" y="1825893"/>
            <a:ext cx="1571636" cy="51466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Simulator</a:t>
            </a:r>
            <a:endParaRPr lang="fr-FR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75588" y="1910168"/>
            <a:ext cx="1571636" cy="5642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Serial</a:t>
            </a:r>
            <a:endParaRPr lang="fr-FR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riangle isocèle 2"/>
          <p:cNvSpPr/>
          <p:nvPr/>
        </p:nvSpPr>
        <p:spPr>
          <a:xfrm rot="1619589">
            <a:off x="3246886" y="4270418"/>
            <a:ext cx="202335" cy="2384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/>
          <p:cNvSpPr/>
          <p:nvPr/>
        </p:nvSpPr>
        <p:spPr>
          <a:xfrm>
            <a:off x="4158293" y="4624904"/>
            <a:ext cx="216024" cy="1891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4"/>
          <p:cNvSpPr/>
          <p:nvPr/>
        </p:nvSpPr>
        <p:spPr>
          <a:xfrm rot="16200000">
            <a:off x="5036377" y="3993044"/>
            <a:ext cx="183284" cy="2148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riangle isocèle 5"/>
          <p:cNvSpPr/>
          <p:nvPr/>
        </p:nvSpPr>
        <p:spPr>
          <a:xfrm rot="17639753">
            <a:off x="4992173" y="4566469"/>
            <a:ext cx="228198" cy="19424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>
            <a:stCxn id="6" idx="3"/>
            <a:endCxn id="90" idx="0"/>
          </p:cNvCxnSpPr>
          <p:nvPr/>
        </p:nvCxnSpPr>
        <p:spPr>
          <a:xfrm>
            <a:off x="5194999" y="4703086"/>
            <a:ext cx="1305827" cy="654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5" idx="3"/>
            <a:endCxn id="79" idx="1"/>
          </p:cNvCxnSpPr>
          <p:nvPr/>
        </p:nvCxnSpPr>
        <p:spPr>
          <a:xfrm>
            <a:off x="5235459" y="4100484"/>
            <a:ext cx="2173068" cy="157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4" idx="3"/>
            <a:endCxn id="88" idx="0"/>
          </p:cNvCxnSpPr>
          <p:nvPr/>
        </p:nvCxnSpPr>
        <p:spPr>
          <a:xfrm>
            <a:off x="4266305" y="4814005"/>
            <a:ext cx="19943" cy="530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3" idx="3"/>
          </p:cNvCxnSpPr>
          <p:nvPr/>
        </p:nvCxnSpPr>
        <p:spPr>
          <a:xfrm flipH="1">
            <a:off x="2428860" y="4495901"/>
            <a:ext cx="865075" cy="86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endCxn id="87" idx="1"/>
          </p:cNvCxnSpPr>
          <p:nvPr/>
        </p:nvCxnSpPr>
        <p:spPr>
          <a:xfrm>
            <a:off x="971504" y="5253273"/>
            <a:ext cx="671538" cy="99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2199292" y="2857088"/>
            <a:ext cx="5511948" cy="543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93" idx="0"/>
            <a:endCxn id="72" idx="1"/>
          </p:cNvCxnSpPr>
          <p:nvPr/>
        </p:nvCxnSpPr>
        <p:spPr>
          <a:xfrm flipV="1">
            <a:off x="971504" y="3154261"/>
            <a:ext cx="457224" cy="828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54" idx="1"/>
            <a:endCxn id="93" idx="3"/>
          </p:cNvCxnSpPr>
          <p:nvPr/>
        </p:nvCxnSpPr>
        <p:spPr>
          <a:xfrm flipH="1">
            <a:off x="1757322" y="2083226"/>
            <a:ext cx="3171868" cy="2150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1190093" y="626873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0..*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629106" y="527545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0..1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1400625" y="318118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0..*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1140629" y="362599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0..*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1781101" y="419261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0..*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2348511" y="253436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0..*</a:t>
            </a:r>
            <a:endParaRPr lang="fr-FR" dirty="0"/>
          </a:p>
        </p:txBody>
      </p:sp>
      <p:cxnSp>
        <p:nvCxnSpPr>
          <p:cNvPr id="44" name="Connecteur droit 43"/>
          <p:cNvCxnSpPr>
            <a:stCxn id="53" idx="3"/>
            <a:endCxn id="85" idx="1"/>
          </p:cNvCxnSpPr>
          <p:nvPr/>
        </p:nvCxnSpPr>
        <p:spPr>
          <a:xfrm>
            <a:off x="6500826" y="2683689"/>
            <a:ext cx="840829" cy="363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6921240" y="335576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0..*</a:t>
            </a:r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4487797" y="189248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0..*</a:t>
            </a:r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>
            <a:off x="6453937" y="243548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0..*</a:t>
            </a:r>
            <a:endParaRPr lang="fr-FR" dirty="0"/>
          </a:p>
        </p:txBody>
      </p:sp>
      <p:sp>
        <p:nvSpPr>
          <p:cNvPr id="48" name="ZoneTexte 47"/>
          <p:cNvSpPr txBox="1"/>
          <p:nvPr/>
        </p:nvSpPr>
        <p:spPr>
          <a:xfrm>
            <a:off x="6897002" y="297030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0..*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245377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7"/>
          <p:cNvSpPr/>
          <p:nvPr/>
        </p:nvSpPr>
        <p:spPr>
          <a:xfrm>
            <a:off x="1475657" y="1628800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fr-FR" sz="2200" kern="1200" dirty="0" smtClean="0"/>
              <a:t> </a:t>
            </a:r>
            <a:endParaRPr lang="en-US" sz="2200" kern="1200" dirty="0"/>
          </a:p>
        </p:txBody>
      </p:sp>
      <p:sp>
        <p:nvSpPr>
          <p:cNvPr id="3" name="Freeform 37"/>
          <p:cNvSpPr/>
          <p:nvPr/>
        </p:nvSpPr>
        <p:spPr>
          <a:xfrm>
            <a:off x="1691681" y="2420888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Specification </a:t>
            </a:r>
            <a:endParaRPr lang="en-US" sz="2200" kern="1200" dirty="0"/>
          </a:p>
        </p:txBody>
      </p:sp>
      <p:sp>
        <p:nvSpPr>
          <p:cNvPr id="4" name="Freeform 37"/>
          <p:cNvSpPr/>
          <p:nvPr/>
        </p:nvSpPr>
        <p:spPr>
          <a:xfrm>
            <a:off x="1835697" y="3284984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Conception</a:t>
            </a:r>
            <a:endParaRPr lang="en-US" sz="2200" kern="1200" dirty="0"/>
          </a:p>
        </p:txBody>
      </p:sp>
      <p:sp>
        <p:nvSpPr>
          <p:cNvPr id="5" name="Freeform 37"/>
          <p:cNvSpPr/>
          <p:nvPr/>
        </p:nvSpPr>
        <p:spPr>
          <a:xfrm>
            <a:off x="1763689" y="4077073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Réalisation </a:t>
            </a:r>
            <a:r>
              <a:rPr lang="fr-FR" sz="2200" kern="1200" dirty="0" smtClean="0">
                <a:solidFill>
                  <a:schemeClr val="bg1"/>
                </a:solidFill>
              </a:rPr>
              <a:t> </a:t>
            </a:r>
            <a:endParaRPr lang="en-US" sz="2200" kern="1200" dirty="0">
              <a:solidFill>
                <a:schemeClr val="bg1"/>
              </a:solidFill>
            </a:endParaRPr>
          </a:p>
        </p:txBody>
      </p:sp>
      <p:sp>
        <p:nvSpPr>
          <p:cNvPr id="6" name="Freeform 37"/>
          <p:cNvSpPr/>
          <p:nvPr/>
        </p:nvSpPr>
        <p:spPr>
          <a:xfrm>
            <a:off x="1475657" y="4797152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Conclusion </a:t>
            </a:r>
            <a:r>
              <a:rPr lang="fr-FR" sz="2200" kern="1200" dirty="0" smtClean="0">
                <a:latin typeface="Times New Roman" pitchFamily="18" charset="0"/>
                <a:cs typeface="Times New Roman" pitchFamily="18" charset="0"/>
              </a:rPr>
              <a:t> et perspectives </a:t>
            </a:r>
            <a:endParaRPr lang="en-US" sz="2200" kern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Block Arc 35"/>
          <p:cNvSpPr/>
          <p:nvPr/>
        </p:nvSpPr>
        <p:spPr>
          <a:xfrm>
            <a:off x="-3492896" y="764704"/>
            <a:ext cx="5472816" cy="5472816"/>
          </a:xfrm>
          <a:prstGeom prst="blockArc">
            <a:avLst>
              <a:gd name="adj1" fmla="val 18900000"/>
              <a:gd name="adj2" fmla="val 2700000"/>
              <a:gd name="adj3" fmla="val 395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sp>
      <p:sp>
        <p:nvSpPr>
          <p:cNvPr id="8" name="Oval 38"/>
          <p:cNvSpPr/>
          <p:nvPr/>
        </p:nvSpPr>
        <p:spPr>
          <a:xfrm>
            <a:off x="1187624" y="1556792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9" name="ZoneTexte 8"/>
          <p:cNvSpPr txBox="1"/>
          <p:nvPr/>
        </p:nvSpPr>
        <p:spPr>
          <a:xfrm>
            <a:off x="1331640" y="162880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38"/>
          <p:cNvSpPr/>
          <p:nvPr/>
        </p:nvSpPr>
        <p:spPr>
          <a:xfrm>
            <a:off x="1475657" y="2348880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11" name="Oval 38"/>
          <p:cNvSpPr/>
          <p:nvPr/>
        </p:nvSpPr>
        <p:spPr>
          <a:xfrm>
            <a:off x="1547665" y="3212976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12" name="Oval 38"/>
          <p:cNvSpPr/>
          <p:nvPr/>
        </p:nvSpPr>
        <p:spPr>
          <a:xfrm>
            <a:off x="1475657" y="4005064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13" name="Oval 38"/>
          <p:cNvSpPr/>
          <p:nvPr/>
        </p:nvSpPr>
        <p:spPr>
          <a:xfrm>
            <a:off x="1259633" y="4725144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14" name="ZoneTexte 13"/>
          <p:cNvSpPr txBox="1"/>
          <p:nvPr/>
        </p:nvSpPr>
        <p:spPr>
          <a:xfrm>
            <a:off x="1619672" y="328498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331641" y="4797152"/>
            <a:ext cx="3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339752" y="9087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1547664" y="242088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547664" y="40770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260649"/>
            <a:ext cx="914400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7524328" y="116632"/>
            <a:ext cx="1296144" cy="1152128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395536" y="332656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Plan</a:t>
            </a:r>
            <a:endParaRPr lang="fr-FR" sz="2800" b="1" dirty="0"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8244408" y="6021288"/>
            <a:ext cx="648072" cy="576064"/>
          </a:xfrm>
          <a:prstGeom prst="ellipse">
            <a:avLst/>
          </a:prstGeom>
          <a:scene3d>
            <a:camera prst="perspectiveHeroicExtremeRightFacing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8316416" y="609329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14</a:t>
            </a:r>
            <a:endParaRPr lang="fr-FR" sz="2000" b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260649"/>
            <a:ext cx="914400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8" name="Ellipse 37"/>
          <p:cNvSpPr/>
          <p:nvPr/>
        </p:nvSpPr>
        <p:spPr>
          <a:xfrm>
            <a:off x="7524328" y="116632"/>
            <a:ext cx="1296144" cy="1152128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395536" y="332656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Réalisation (1/6)</a:t>
            </a:r>
            <a:endParaRPr lang="fr-F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87625" y="2934566"/>
            <a:ext cx="5142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/>
              <a:t>Microcontrôleur </a:t>
            </a:r>
            <a:r>
              <a:rPr lang="fr-FR" sz="2400" dirty="0" err="1" smtClean="0"/>
              <a:t>beaglebone</a:t>
            </a:r>
            <a:r>
              <a:rPr lang="fr-FR" sz="2400" dirty="0" smtClean="0"/>
              <a:t> black </a:t>
            </a:r>
            <a:r>
              <a:rPr lang="fr-FR" sz="2400" dirty="0" err="1" smtClean="0"/>
              <a:t>rev</a:t>
            </a:r>
            <a:r>
              <a:rPr lang="fr-FR" sz="2400" dirty="0" smtClean="0"/>
              <a:t> c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755576" y="2307064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Composants matériels: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8244408" y="6021288"/>
            <a:ext cx="648072" cy="576064"/>
          </a:xfrm>
          <a:prstGeom prst="ellipse">
            <a:avLst/>
          </a:prstGeom>
          <a:scene3d>
            <a:camera prst="perspectiveHeroicExtremeRightFacing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8316416" y="609329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87625" y="3461519"/>
            <a:ext cx="3688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/>
              <a:t>Microcontrôleur atmega328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87625" y="3889213"/>
            <a:ext cx="7848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/>
              <a:t>Accéléromètre, gyroscope, magnétomètre,  capteur de pression, capteur de température, module de communication distante </a:t>
            </a:r>
            <a:r>
              <a:rPr lang="fr-FR" sz="2400" dirty="0" err="1" smtClean="0"/>
              <a:t>Xbee</a:t>
            </a:r>
            <a:r>
              <a:rPr lang="fr-FR" sz="2400" dirty="0" smtClean="0"/>
              <a:t>,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73337" y="5233222"/>
            <a:ext cx="50180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/>
              <a:t>Servomoteurs, Moteurs </a:t>
            </a:r>
            <a:r>
              <a:rPr lang="fr-FR" sz="2400" dirty="0" err="1" smtClean="0"/>
              <a:t>Brushless</a:t>
            </a:r>
            <a:r>
              <a:rPr lang="fr-FR" sz="2400" dirty="0" smtClean="0"/>
              <a:t>, LCD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6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260649"/>
            <a:ext cx="914400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8" name="Ellipse 37"/>
          <p:cNvSpPr/>
          <p:nvPr/>
        </p:nvSpPr>
        <p:spPr>
          <a:xfrm>
            <a:off x="7524328" y="116632"/>
            <a:ext cx="1296144" cy="1152128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395536" y="332656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Réalisation (2/6)</a:t>
            </a:r>
            <a:endParaRPr lang="fr-F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92635" y="2967622"/>
            <a:ext cx="1450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MATLAB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488687" y="2309096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Environnement de développement: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8244408" y="6021288"/>
            <a:ext cx="648072" cy="576064"/>
          </a:xfrm>
          <a:prstGeom prst="ellipse">
            <a:avLst/>
          </a:prstGeom>
          <a:scene3d>
            <a:camera prst="perspectiveHeroicExtremeRightFacing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8316416" y="609329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87625" y="3660120"/>
            <a:ext cx="1311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Simulink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64314" y="4333261"/>
            <a:ext cx="2713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  Aerospace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toolbox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64314" y="4926356"/>
            <a:ext cx="3267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  3D animation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toolbox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06504" y="5507897"/>
            <a:ext cx="2425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API Google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Maps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87657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2" grpId="0"/>
      <p:bldP spid="13" grpId="0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lipse 12"/>
          <p:cNvSpPr/>
          <p:nvPr/>
        </p:nvSpPr>
        <p:spPr>
          <a:xfrm>
            <a:off x="8244408" y="6021288"/>
            <a:ext cx="648072" cy="576064"/>
          </a:xfrm>
          <a:prstGeom prst="ellipse">
            <a:avLst/>
          </a:prstGeom>
          <a:scene3d>
            <a:camera prst="perspectiveHeroicExtremeRightFacing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8286776" y="6093296"/>
            <a:ext cx="461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16</a:t>
            </a:r>
            <a:endParaRPr lang="fr-FR" sz="2000" b="1" dirty="0"/>
          </a:p>
        </p:txBody>
      </p:sp>
      <p:sp>
        <p:nvSpPr>
          <p:cNvPr id="21" name="Rectangle 20"/>
          <p:cNvSpPr/>
          <p:nvPr/>
        </p:nvSpPr>
        <p:spPr>
          <a:xfrm>
            <a:off x="1214414" y="2500306"/>
            <a:ext cx="65008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2800" dirty="0"/>
          </a:p>
        </p:txBody>
      </p:sp>
      <p:sp>
        <p:nvSpPr>
          <p:cNvPr id="7" name="Rectangle 6"/>
          <p:cNvSpPr/>
          <p:nvPr/>
        </p:nvSpPr>
        <p:spPr>
          <a:xfrm>
            <a:off x="0" y="260649"/>
            <a:ext cx="914400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7524328" y="116632"/>
            <a:ext cx="1296144" cy="1152128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95536" y="332656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Réalisation (3/6)</a:t>
            </a:r>
            <a:endParaRPr lang="fr-FR" sz="2800" b="1" dirty="0"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6074"/>
            <a:ext cx="9144000" cy="491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4808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0649"/>
            <a:ext cx="914400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7524328" y="116632"/>
            <a:ext cx="1296144" cy="1152128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95536" y="332656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Plan</a:t>
            </a:r>
            <a:endParaRPr lang="fr-FR" sz="2800" b="1" dirty="0"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Freeform 37"/>
          <p:cNvSpPr/>
          <p:nvPr/>
        </p:nvSpPr>
        <p:spPr>
          <a:xfrm>
            <a:off x="1667549" y="1916624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fr-FR" sz="2200" kern="1200" dirty="0" smtClean="0"/>
              <a:t> </a:t>
            </a:r>
            <a:endParaRPr lang="en-US" sz="2200" kern="1200" dirty="0"/>
          </a:p>
        </p:txBody>
      </p:sp>
      <p:sp>
        <p:nvSpPr>
          <p:cNvPr id="8" name="Freeform 37"/>
          <p:cNvSpPr/>
          <p:nvPr/>
        </p:nvSpPr>
        <p:spPr>
          <a:xfrm>
            <a:off x="1883573" y="2708713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kern="1200" dirty="0" smtClean="0">
                <a:latin typeface="Times New Roman" pitchFamily="18" charset="0"/>
                <a:cs typeface="Times New Roman" pitchFamily="18" charset="0"/>
              </a:rPr>
              <a:t>Spécification</a:t>
            </a:r>
            <a:r>
              <a:rPr lang="en-US" sz="2200" kern="1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200" kern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reeform 37"/>
          <p:cNvSpPr/>
          <p:nvPr/>
        </p:nvSpPr>
        <p:spPr>
          <a:xfrm>
            <a:off x="2027589" y="3572809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Conception</a:t>
            </a:r>
            <a:endParaRPr lang="en-US" sz="2200" kern="1200" dirty="0"/>
          </a:p>
        </p:txBody>
      </p:sp>
      <p:sp>
        <p:nvSpPr>
          <p:cNvPr id="10" name="Freeform 37"/>
          <p:cNvSpPr/>
          <p:nvPr/>
        </p:nvSpPr>
        <p:spPr>
          <a:xfrm>
            <a:off x="1955581" y="4364897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Réalisation </a:t>
            </a:r>
            <a:r>
              <a:rPr lang="fr-FR" sz="2200" kern="1200" dirty="0" smtClean="0"/>
              <a:t> </a:t>
            </a:r>
            <a:endParaRPr lang="en-US" sz="2200" kern="1200" dirty="0"/>
          </a:p>
        </p:txBody>
      </p:sp>
      <p:sp>
        <p:nvSpPr>
          <p:cNvPr id="11" name="Freeform 37"/>
          <p:cNvSpPr/>
          <p:nvPr/>
        </p:nvSpPr>
        <p:spPr>
          <a:xfrm>
            <a:off x="1667549" y="5084977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Conclusion </a:t>
            </a:r>
            <a:r>
              <a:rPr lang="fr-FR" sz="2200" kern="1200" dirty="0" smtClean="0"/>
              <a:t> et perspectives </a:t>
            </a:r>
            <a:endParaRPr lang="en-US" sz="2200" kern="1200" dirty="0"/>
          </a:p>
        </p:txBody>
      </p:sp>
      <p:sp>
        <p:nvSpPr>
          <p:cNvPr id="12" name="Block Arc 35"/>
          <p:cNvSpPr/>
          <p:nvPr/>
        </p:nvSpPr>
        <p:spPr>
          <a:xfrm>
            <a:off x="-3301004" y="1052528"/>
            <a:ext cx="5472816" cy="5472816"/>
          </a:xfrm>
          <a:prstGeom prst="blockArc">
            <a:avLst>
              <a:gd name="adj1" fmla="val 18900000"/>
              <a:gd name="adj2" fmla="val 2700000"/>
              <a:gd name="adj3" fmla="val 395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sp>
      <p:sp>
        <p:nvSpPr>
          <p:cNvPr id="13" name="Oval 38"/>
          <p:cNvSpPr/>
          <p:nvPr/>
        </p:nvSpPr>
        <p:spPr>
          <a:xfrm>
            <a:off x="1379517" y="1844616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14" name="ZoneTexte 13"/>
          <p:cNvSpPr txBox="1"/>
          <p:nvPr/>
        </p:nvSpPr>
        <p:spPr>
          <a:xfrm>
            <a:off x="1523532" y="191662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38"/>
          <p:cNvSpPr/>
          <p:nvPr/>
        </p:nvSpPr>
        <p:spPr>
          <a:xfrm>
            <a:off x="1667549" y="2636704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16" name="Oval 38"/>
          <p:cNvSpPr/>
          <p:nvPr/>
        </p:nvSpPr>
        <p:spPr>
          <a:xfrm>
            <a:off x="1739557" y="3500800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17" name="Oval 38"/>
          <p:cNvSpPr/>
          <p:nvPr/>
        </p:nvSpPr>
        <p:spPr>
          <a:xfrm>
            <a:off x="1667549" y="4292888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18" name="Oval 38"/>
          <p:cNvSpPr/>
          <p:nvPr/>
        </p:nvSpPr>
        <p:spPr>
          <a:xfrm>
            <a:off x="1451525" y="5012968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19" name="ZoneTexte 18"/>
          <p:cNvSpPr txBox="1"/>
          <p:nvPr/>
        </p:nvSpPr>
        <p:spPr>
          <a:xfrm>
            <a:off x="1811564" y="357280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523533" y="5084976"/>
            <a:ext cx="3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531644" y="11965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1739556" y="27087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739556" y="436489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8244408" y="6021288"/>
            <a:ext cx="648072" cy="576064"/>
          </a:xfrm>
          <a:prstGeom prst="ellipse">
            <a:avLst/>
          </a:prstGeom>
          <a:scene3d>
            <a:camera prst="perspectiveHeroicExtremeRightFacing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8388424" y="6093296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1</a:t>
            </a:r>
            <a:endParaRPr lang="fr-FR" sz="2000" b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lipse 12"/>
          <p:cNvSpPr/>
          <p:nvPr/>
        </p:nvSpPr>
        <p:spPr>
          <a:xfrm>
            <a:off x="8244408" y="6021288"/>
            <a:ext cx="648072" cy="576064"/>
          </a:xfrm>
          <a:prstGeom prst="ellipse">
            <a:avLst/>
          </a:prstGeom>
          <a:scene3d>
            <a:camera prst="perspectiveHeroicExtremeRightFacing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8286776" y="6093296"/>
            <a:ext cx="461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16</a:t>
            </a:r>
            <a:endParaRPr lang="fr-FR" sz="2000" b="1" dirty="0"/>
          </a:p>
        </p:txBody>
      </p:sp>
      <p:sp>
        <p:nvSpPr>
          <p:cNvPr id="21" name="Rectangle 20"/>
          <p:cNvSpPr/>
          <p:nvPr/>
        </p:nvSpPr>
        <p:spPr>
          <a:xfrm>
            <a:off x="1214414" y="2500306"/>
            <a:ext cx="65008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2800" dirty="0"/>
          </a:p>
        </p:txBody>
      </p:sp>
      <p:sp>
        <p:nvSpPr>
          <p:cNvPr id="7" name="Rectangle 6"/>
          <p:cNvSpPr/>
          <p:nvPr/>
        </p:nvSpPr>
        <p:spPr>
          <a:xfrm>
            <a:off x="0" y="260649"/>
            <a:ext cx="914400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7524328" y="116632"/>
            <a:ext cx="1296144" cy="1152128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95536" y="332656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Réalisation (4/6)</a:t>
            </a:r>
            <a:endParaRPr lang="fr-FR" sz="2800" b="1" dirty="0"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73" y="3356991"/>
            <a:ext cx="4486888" cy="26023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00772"/>
            <a:ext cx="4197389" cy="24528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lipse 12"/>
          <p:cNvSpPr/>
          <p:nvPr/>
        </p:nvSpPr>
        <p:spPr>
          <a:xfrm>
            <a:off x="8244408" y="6021288"/>
            <a:ext cx="648072" cy="576064"/>
          </a:xfrm>
          <a:prstGeom prst="ellipse">
            <a:avLst/>
          </a:prstGeom>
          <a:scene3d>
            <a:camera prst="perspectiveHeroicExtremeRightFacing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8286776" y="6093296"/>
            <a:ext cx="461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16</a:t>
            </a:r>
            <a:endParaRPr lang="fr-FR" sz="2000" b="1" dirty="0"/>
          </a:p>
        </p:txBody>
      </p:sp>
      <p:sp>
        <p:nvSpPr>
          <p:cNvPr id="21" name="Rectangle 20"/>
          <p:cNvSpPr/>
          <p:nvPr/>
        </p:nvSpPr>
        <p:spPr>
          <a:xfrm>
            <a:off x="1214414" y="2500306"/>
            <a:ext cx="65008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2800" dirty="0"/>
          </a:p>
        </p:txBody>
      </p:sp>
      <p:sp>
        <p:nvSpPr>
          <p:cNvPr id="7" name="Rectangle 6"/>
          <p:cNvSpPr/>
          <p:nvPr/>
        </p:nvSpPr>
        <p:spPr>
          <a:xfrm>
            <a:off x="0" y="260649"/>
            <a:ext cx="914400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7524328" y="116632"/>
            <a:ext cx="1296144" cy="1152128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95536" y="332656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Réalisation (5/6)</a:t>
            </a:r>
            <a:endParaRPr lang="fr-FR" sz="2800" b="1" dirty="0"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39" y="1412776"/>
            <a:ext cx="5419054" cy="36724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20" y="3967993"/>
            <a:ext cx="4046326" cy="26579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636891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lipse 12"/>
          <p:cNvSpPr/>
          <p:nvPr/>
        </p:nvSpPr>
        <p:spPr>
          <a:xfrm>
            <a:off x="8244408" y="6021288"/>
            <a:ext cx="648072" cy="576064"/>
          </a:xfrm>
          <a:prstGeom prst="ellipse">
            <a:avLst/>
          </a:prstGeom>
          <a:scene3d>
            <a:camera prst="perspectiveHeroicExtremeRightFacing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8286776" y="6093296"/>
            <a:ext cx="461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16</a:t>
            </a:r>
            <a:endParaRPr lang="fr-FR" sz="2000" b="1" dirty="0"/>
          </a:p>
        </p:txBody>
      </p:sp>
      <p:sp>
        <p:nvSpPr>
          <p:cNvPr id="21" name="Rectangle 20"/>
          <p:cNvSpPr/>
          <p:nvPr/>
        </p:nvSpPr>
        <p:spPr>
          <a:xfrm>
            <a:off x="1214414" y="2500306"/>
            <a:ext cx="65008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2800" dirty="0"/>
          </a:p>
        </p:txBody>
      </p:sp>
      <p:sp>
        <p:nvSpPr>
          <p:cNvPr id="7" name="Rectangle 6"/>
          <p:cNvSpPr/>
          <p:nvPr/>
        </p:nvSpPr>
        <p:spPr>
          <a:xfrm>
            <a:off x="0" y="260649"/>
            <a:ext cx="914400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7524328" y="116632"/>
            <a:ext cx="1296144" cy="1152128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95536" y="332656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Réalisation (6/6)</a:t>
            </a:r>
            <a:endParaRPr lang="fr-FR" sz="2800" b="1" dirty="0"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0" y="1379716"/>
            <a:ext cx="8892480" cy="460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460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7"/>
          <p:cNvSpPr/>
          <p:nvPr/>
        </p:nvSpPr>
        <p:spPr>
          <a:xfrm>
            <a:off x="1475657" y="1628800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fr-FR" sz="2200" kern="1200" dirty="0" smtClean="0"/>
              <a:t> </a:t>
            </a:r>
            <a:endParaRPr lang="en-US" sz="2200" kern="1200" dirty="0"/>
          </a:p>
        </p:txBody>
      </p:sp>
      <p:sp>
        <p:nvSpPr>
          <p:cNvPr id="3" name="Freeform 37"/>
          <p:cNvSpPr/>
          <p:nvPr/>
        </p:nvSpPr>
        <p:spPr>
          <a:xfrm>
            <a:off x="1691681" y="2420888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Specification </a:t>
            </a:r>
            <a:endParaRPr lang="en-US" sz="2200" kern="1200" dirty="0"/>
          </a:p>
        </p:txBody>
      </p:sp>
      <p:sp>
        <p:nvSpPr>
          <p:cNvPr id="4" name="Freeform 37"/>
          <p:cNvSpPr/>
          <p:nvPr/>
        </p:nvSpPr>
        <p:spPr>
          <a:xfrm>
            <a:off x="1835697" y="3284984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Conception</a:t>
            </a:r>
            <a:endParaRPr lang="en-US" sz="2200" kern="1200" dirty="0"/>
          </a:p>
        </p:txBody>
      </p:sp>
      <p:sp>
        <p:nvSpPr>
          <p:cNvPr id="5" name="Freeform 37"/>
          <p:cNvSpPr/>
          <p:nvPr/>
        </p:nvSpPr>
        <p:spPr>
          <a:xfrm>
            <a:off x="1763689" y="4077073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Réalisation </a:t>
            </a:r>
            <a:r>
              <a:rPr lang="fr-FR" sz="2200" kern="1200" dirty="0" smtClean="0"/>
              <a:t> </a:t>
            </a:r>
            <a:endParaRPr lang="en-US" sz="2200" kern="1200" dirty="0"/>
          </a:p>
        </p:txBody>
      </p:sp>
      <p:sp>
        <p:nvSpPr>
          <p:cNvPr id="6" name="Freeform 37"/>
          <p:cNvSpPr/>
          <p:nvPr/>
        </p:nvSpPr>
        <p:spPr>
          <a:xfrm>
            <a:off x="1475657" y="4797152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 </a:t>
            </a:r>
            <a:r>
              <a:rPr lang="fr-FR" sz="2200" kern="1200" dirty="0" smtClean="0">
                <a:solidFill>
                  <a:schemeClr val="bg1">
                    <a:lumMod val="95000"/>
                  </a:schemeClr>
                </a:solidFill>
              </a:rPr>
              <a:t> et perspectives </a:t>
            </a:r>
            <a:endParaRPr lang="en-US" sz="2200" kern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Block Arc 35"/>
          <p:cNvSpPr/>
          <p:nvPr/>
        </p:nvSpPr>
        <p:spPr>
          <a:xfrm>
            <a:off x="-3492896" y="764704"/>
            <a:ext cx="5472816" cy="5472816"/>
          </a:xfrm>
          <a:prstGeom prst="blockArc">
            <a:avLst>
              <a:gd name="adj1" fmla="val 18900000"/>
              <a:gd name="adj2" fmla="val 2700000"/>
              <a:gd name="adj3" fmla="val 395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sp>
      <p:sp>
        <p:nvSpPr>
          <p:cNvPr id="8" name="Oval 38"/>
          <p:cNvSpPr/>
          <p:nvPr/>
        </p:nvSpPr>
        <p:spPr>
          <a:xfrm>
            <a:off x="1187624" y="1556792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9" name="ZoneTexte 8"/>
          <p:cNvSpPr txBox="1"/>
          <p:nvPr/>
        </p:nvSpPr>
        <p:spPr>
          <a:xfrm>
            <a:off x="1331640" y="162880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38"/>
          <p:cNvSpPr/>
          <p:nvPr/>
        </p:nvSpPr>
        <p:spPr>
          <a:xfrm>
            <a:off x="1475657" y="2348880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11" name="Oval 38"/>
          <p:cNvSpPr/>
          <p:nvPr/>
        </p:nvSpPr>
        <p:spPr>
          <a:xfrm>
            <a:off x="1547665" y="3212976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12" name="Oval 38"/>
          <p:cNvSpPr/>
          <p:nvPr/>
        </p:nvSpPr>
        <p:spPr>
          <a:xfrm>
            <a:off x="1475657" y="4005064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13" name="Oval 38"/>
          <p:cNvSpPr/>
          <p:nvPr/>
        </p:nvSpPr>
        <p:spPr>
          <a:xfrm>
            <a:off x="1259633" y="4725144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14" name="ZoneTexte 13"/>
          <p:cNvSpPr txBox="1"/>
          <p:nvPr/>
        </p:nvSpPr>
        <p:spPr>
          <a:xfrm>
            <a:off x="1619672" y="328498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331641" y="4797152"/>
            <a:ext cx="3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339752" y="9087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1547664" y="242088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547664" y="40770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260649"/>
            <a:ext cx="914400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7524328" y="116632"/>
            <a:ext cx="1296144" cy="1152128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395536" y="332656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Plan</a:t>
            </a:r>
            <a:endParaRPr lang="fr-FR" sz="2800" b="1" dirty="0"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8244408" y="6021288"/>
            <a:ext cx="648072" cy="576064"/>
          </a:xfrm>
          <a:prstGeom prst="ellipse">
            <a:avLst/>
          </a:prstGeom>
          <a:scene3d>
            <a:camera prst="perspectiveHeroicExtremeRightFacing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8316416" y="609329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17</a:t>
            </a:r>
            <a:endParaRPr lang="fr-FR" sz="2000" b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0649"/>
            <a:ext cx="914400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95536" y="142852"/>
            <a:ext cx="60338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Conclusion  et perspectives(1/2) 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Conclusion</a:t>
            </a:r>
            <a:endParaRPr lang="fr-FR" sz="2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8244408" y="6021288"/>
            <a:ext cx="648072" cy="576064"/>
          </a:xfrm>
          <a:prstGeom prst="ellipse">
            <a:avLst/>
          </a:prstGeom>
          <a:scene3d>
            <a:camera prst="perspectiveHeroicExtremeRightFacing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8286776" y="6093296"/>
            <a:ext cx="461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18</a:t>
            </a:r>
            <a:endParaRPr lang="fr-FR" sz="2000" b="1" dirty="0"/>
          </a:p>
        </p:txBody>
      </p:sp>
      <p:sp>
        <p:nvSpPr>
          <p:cNvPr id="20" name="Ellipse 19"/>
          <p:cNvSpPr/>
          <p:nvPr/>
        </p:nvSpPr>
        <p:spPr>
          <a:xfrm>
            <a:off x="7524328" y="116632"/>
            <a:ext cx="1296144" cy="1152128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214414" y="2500306"/>
            <a:ext cx="650085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La mise en place de cette application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et la réalisation du planeur servent à accomplir plusieurs missions d’une manière autonome avec un suivie et un contrôle  distant</a:t>
            </a:r>
            <a:endParaRPr lang="fr-FR" sz="2800" dirty="0"/>
          </a:p>
        </p:txBody>
      </p:sp>
      <p:sp>
        <p:nvSpPr>
          <p:cNvPr id="22" name="Ellipse 21"/>
          <p:cNvSpPr/>
          <p:nvPr/>
        </p:nvSpPr>
        <p:spPr>
          <a:xfrm>
            <a:off x="1071538" y="2714620"/>
            <a:ext cx="108000" cy="108000"/>
          </a:xfrm>
          <a:prstGeom prst="ellipse">
            <a:avLst/>
          </a:prstGeom>
          <a:solidFill>
            <a:srgbClr val="FFFF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0649"/>
            <a:ext cx="914400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llipse 2"/>
          <p:cNvSpPr/>
          <p:nvPr/>
        </p:nvSpPr>
        <p:spPr>
          <a:xfrm>
            <a:off x="7524328" y="116632"/>
            <a:ext cx="1296144" cy="1152128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79512" y="142852"/>
            <a:ext cx="553549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Conclusion  et perspectives(2/2) 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Perspectives</a:t>
            </a:r>
            <a:endParaRPr lang="fr-FR" sz="2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8244408" y="6021288"/>
            <a:ext cx="648072" cy="576064"/>
          </a:xfrm>
          <a:prstGeom prst="ellipse">
            <a:avLst/>
          </a:prstGeom>
          <a:scene3d>
            <a:camera prst="perspectiveHeroicExtremeRightFacing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8316416" y="609329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19</a:t>
            </a:r>
            <a:endParaRPr lang="fr-FR" sz="2000" b="1" dirty="0"/>
          </a:p>
        </p:txBody>
      </p:sp>
      <p:sp>
        <p:nvSpPr>
          <p:cNvPr id="10" name=" 3"/>
          <p:cNvSpPr/>
          <p:nvPr/>
        </p:nvSpPr>
        <p:spPr>
          <a:xfrm>
            <a:off x="1214414" y="1643050"/>
            <a:ext cx="6096000" cy="3810000"/>
          </a:xfrm>
          <a:prstGeom prst="swooshArrow">
            <a:avLst>
              <a:gd name="adj1" fmla="val 25000"/>
              <a:gd name="adj2" fmla="val 25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Ellipse 12"/>
          <p:cNvSpPr/>
          <p:nvPr/>
        </p:nvSpPr>
        <p:spPr>
          <a:xfrm>
            <a:off x="2643174" y="3500438"/>
            <a:ext cx="286512" cy="28651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Ellipse 14"/>
          <p:cNvSpPr/>
          <p:nvPr/>
        </p:nvSpPr>
        <p:spPr>
          <a:xfrm>
            <a:off x="5067517" y="2487929"/>
            <a:ext cx="396240" cy="39624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6" name="Groupe 15"/>
          <p:cNvGrpSpPr/>
          <p:nvPr/>
        </p:nvGrpSpPr>
        <p:grpSpPr>
          <a:xfrm>
            <a:off x="1285852" y="3929066"/>
            <a:ext cx="6143667" cy="1695745"/>
            <a:chOff x="-739849" y="-2518095"/>
            <a:chExt cx="7148051" cy="6455094"/>
          </a:xfrm>
        </p:grpSpPr>
        <p:sp>
          <p:nvSpPr>
            <p:cNvPr id="17" name="Rectangle 16"/>
            <p:cNvSpPr/>
            <p:nvPr/>
          </p:nvSpPr>
          <p:spPr>
            <a:xfrm>
              <a:off x="2538111" y="1289049"/>
              <a:ext cx="3870091" cy="264795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-739849" y="-2518095"/>
              <a:ext cx="3870090" cy="2647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9959" tIns="0" rIns="0" bIns="0" numCol="1" spcCol="1270" anchor="t" anchorCtr="0">
              <a:noAutofit/>
            </a:bodyPr>
            <a:lstStyle/>
            <a:p>
              <a:pPr lvl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400" b="1" kern="1200" dirty="0" smtClean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La </a:t>
              </a:r>
              <a:r>
                <a:rPr lang="fr-FR" sz="2400" b="1" dirty="0" smtClean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détection des obstacles</a:t>
              </a:r>
              <a:endParaRPr lang="fr-FR" sz="2400" b="1" kern="1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4010020" y="2938458"/>
            <a:ext cx="3571899" cy="838489"/>
            <a:chOff x="2252359" y="1289049"/>
            <a:chExt cx="4155843" cy="3191827"/>
          </a:xfrm>
        </p:grpSpPr>
        <p:sp>
          <p:nvSpPr>
            <p:cNvPr id="24" name="Rectangle 23"/>
            <p:cNvSpPr/>
            <p:nvPr/>
          </p:nvSpPr>
          <p:spPr>
            <a:xfrm>
              <a:off x="2538111" y="1289049"/>
              <a:ext cx="3870091" cy="264795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2252359" y="1832927"/>
              <a:ext cx="3870090" cy="2647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9959" tIns="0" rIns="0" bIns="0" numCol="1" spcCol="1270" anchor="t" anchorCtr="0">
              <a:noAutofit/>
            </a:bodyPr>
            <a:lstStyle/>
            <a:p>
              <a:pPr lvl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400" b="1" kern="1200" dirty="0" smtClean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Le transfert des charges</a:t>
              </a:r>
              <a:endParaRPr lang="fr-FR" sz="2400" b="1" kern="1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3568" y="2458631"/>
            <a:ext cx="77048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0" dirty="0" smtClean="0">
                <a:solidFill>
                  <a:schemeClr val="tx2">
                    <a:lumMod val="75000"/>
                  </a:schemeClr>
                </a:solidFill>
                <a:latin typeface="Monotype Corsiva" pitchFamily="66" charset="0"/>
              </a:rPr>
              <a:t>Merci Pour Votre Attention</a:t>
            </a:r>
            <a:endParaRPr lang="fr-FR" sz="8000" dirty="0">
              <a:solidFill>
                <a:schemeClr val="tx2">
                  <a:lumMod val="75000"/>
                </a:schemeClr>
              </a:solidFill>
              <a:latin typeface="Monotype Corsiva" pitchFamily="66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0649"/>
            <a:ext cx="914400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llipse 2"/>
          <p:cNvSpPr/>
          <p:nvPr/>
        </p:nvSpPr>
        <p:spPr>
          <a:xfrm>
            <a:off x="7524328" y="116632"/>
            <a:ext cx="1296144" cy="1152128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395536" y="332656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Plan</a:t>
            </a:r>
            <a:endParaRPr lang="fr-FR" sz="2800" b="1" dirty="0"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Freeform 37"/>
          <p:cNvSpPr/>
          <p:nvPr/>
        </p:nvSpPr>
        <p:spPr>
          <a:xfrm>
            <a:off x="1667549" y="1916624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fr-FR" sz="2200" kern="1200" dirty="0" smtClean="0">
                <a:solidFill>
                  <a:schemeClr val="bg1"/>
                </a:solidFill>
              </a:rPr>
              <a:t> </a:t>
            </a:r>
            <a:endParaRPr lang="en-US" sz="2200" kern="1200" dirty="0">
              <a:solidFill>
                <a:schemeClr val="bg1"/>
              </a:solidFill>
            </a:endParaRPr>
          </a:p>
        </p:txBody>
      </p:sp>
      <p:sp>
        <p:nvSpPr>
          <p:cNvPr id="6" name="Freeform 37"/>
          <p:cNvSpPr/>
          <p:nvPr/>
        </p:nvSpPr>
        <p:spPr>
          <a:xfrm>
            <a:off x="1883573" y="2708713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kern="1200" dirty="0" smtClean="0">
                <a:latin typeface="Times New Roman" pitchFamily="18" charset="0"/>
                <a:cs typeface="Times New Roman" pitchFamily="18" charset="0"/>
              </a:rPr>
              <a:t>Spécification</a:t>
            </a:r>
            <a:r>
              <a:rPr lang="en-US" sz="2200" kern="1200" dirty="0" smtClean="0"/>
              <a:t> </a:t>
            </a:r>
            <a:endParaRPr lang="en-US" sz="2200" kern="1200" dirty="0"/>
          </a:p>
        </p:txBody>
      </p:sp>
      <p:sp>
        <p:nvSpPr>
          <p:cNvPr id="7" name="Freeform 37"/>
          <p:cNvSpPr/>
          <p:nvPr/>
        </p:nvSpPr>
        <p:spPr>
          <a:xfrm>
            <a:off x="2027589" y="3572809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Conception</a:t>
            </a:r>
            <a:endParaRPr lang="en-US" sz="2200" kern="1200" dirty="0"/>
          </a:p>
        </p:txBody>
      </p:sp>
      <p:sp>
        <p:nvSpPr>
          <p:cNvPr id="8" name="Freeform 37"/>
          <p:cNvSpPr/>
          <p:nvPr/>
        </p:nvSpPr>
        <p:spPr>
          <a:xfrm>
            <a:off x="1955581" y="4364897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Réalisation </a:t>
            </a:r>
            <a:r>
              <a:rPr lang="fr-FR" sz="2200" kern="1200" dirty="0" smtClean="0"/>
              <a:t> </a:t>
            </a:r>
            <a:endParaRPr lang="en-US" sz="2200" kern="1200" dirty="0"/>
          </a:p>
        </p:txBody>
      </p:sp>
      <p:sp>
        <p:nvSpPr>
          <p:cNvPr id="9" name="Freeform 37"/>
          <p:cNvSpPr/>
          <p:nvPr/>
        </p:nvSpPr>
        <p:spPr>
          <a:xfrm>
            <a:off x="1667549" y="5084977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Conclusion </a:t>
            </a:r>
            <a:r>
              <a:rPr lang="fr-FR" sz="2200" kern="1200" dirty="0" smtClean="0">
                <a:latin typeface="Times New Roman" pitchFamily="18" charset="0"/>
                <a:cs typeface="Times New Roman" pitchFamily="18" charset="0"/>
              </a:rPr>
              <a:t> et perspectives </a:t>
            </a:r>
            <a:endParaRPr lang="en-US" sz="2200" kern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Block Arc 35"/>
          <p:cNvSpPr/>
          <p:nvPr/>
        </p:nvSpPr>
        <p:spPr>
          <a:xfrm>
            <a:off x="-3301004" y="1052528"/>
            <a:ext cx="5472816" cy="5472816"/>
          </a:xfrm>
          <a:prstGeom prst="blockArc">
            <a:avLst>
              <a:gd name="adj1" fmla="val 18900000"/>
              <a:gd name="adj2" fmla="val 2700000"/>
              <a:gd name="adj3" fmla="val 395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sp>
      <p:sp>
        <p:nvSpPr>
          <p:cNvPr id="11" name="Oval 38"/>
          <p:cNvSpPr/>
          <p:nvPr/>
        </p:nvSpPr>
        <p:spPr>
          <a:xfrm>
            <a:off x="1379517" y="1844616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12" name="ZoneTexte 11"/>
          <p:cNvSpPr txBox="1"/>
          <p:nvPr/>
        </p:nvSpPr>
        <p:spPr>
          <a:xfrm>
            <a:off x="1523532" y="191662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38"/>
          <p:cNvSpPr/>
          <p:nvPr/>
        </p:nvSpPr>
        <p:spPr>
          <a:xfrm>
            <a:off x="1667549" y="2636704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14" name="Oval 38"/>
          <p:cNvSpPr/>
          <p:nvPr/>
        </p:nvSpPr>
        <p:spPr>
          <a:xfrm>
            <a:off x="1739557" y="3500800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15" name="Oval 38"/>
          <p:cNvSpPr/>
          <p:nvPr/>
        </p:nvSpPr>
        <p:spPr>
          <a:xfrm>
            <a:off x="1667549" y="4292888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16" name="Oval 38"/>
          <p:cNvSpPr/>
          <p:nvPr/>
        </p:nvSpPr>
        <p:spPr>
          <a:xfrm>
            <a:off x="1451525" y="5012968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17" name="ZoneTexte 16"/>
          <p:cNvSpPr txBox="1"/>
          <p:nvPr/>
        </p:nvSpPr>
        <p:spPr>
          <a:xfrm>
            <a:off x="1811564" y="357280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523533" y="5084976"/>
            <a:ext cx="3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531644" y="11965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1739556" y="27087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739556" y="436489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8244408" y="6021288"/>
            <a:ext cx="648072" cy="576064"/>
          </a:xfrm>
          <a:prstGeom prst="ellipse">
            <a:avLst/>
          </a:prstGeom>
          <a:scene3d>
            <a:camera prst="perspectiveHeroicExtremeRightFacing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8388424" y="6093296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2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0649"/>
            <a:ext cx="914400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7524328" y="116632"/>
            <a:ext cx="1296144" cy="1152128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95536" y="21429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Introduction (1/3</a:t>
            </a:r>
            <a:r>
              <a:rPr lang="fr-FR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fr-FR" sz="2800" b="1" dirty="0"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1057870" y="4047393"/>
            <a:ext cx="108000" cy="108000"/>
          </a:xfrm>
          <a:prstGeom prst="ellipse">
            <a:avLst/>
          </a:prstGeom>
          <a:solidFill>
            <a:srgbClr val="FFFF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8244408" y="6021288"/>
            <a:ext cx="648072" cy="576064"/>
          </a:xfrm>
          <a:prstGeom prst="ellipse">
            <a:avLst/>
          </a:prstGeom>
          <a:scene3d>
            <a:camera prst="perspectiveHeroicExtremeRightFacing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8388424" y="6093296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3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331640" y="1785926"/>
            <a:ext cx="63121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Les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drones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autonomes o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pilotés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à distance sont exploités dans divers domaines :</a:t>
            </a:r>
          </a:p>
          <a:p>
            <a:pPr algn="just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Militaire</a:t>
            </a:r>
          </a:p>
          <a:p>
            <a:pPr algn="just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Météorologie</a:t>
            </a:r>
          </a:p>
          <a:p>
            <a:pPr algn="just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Protection civile</a:t>
            </a:r>
          </a:p>
          <a:p>
            <a:pPr algn="just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Etc. .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.</a:t>
            </a: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415903" y="4123966"/>
            <a:ext cx="63121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Les planeurs sont des aéronefs qui se caractérisent par leurs faible consommation d’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é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nergie et leurs capacité de parcourir des grandes distances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.</a:t>
            </a: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1000100" y="2071678"/>
            <a:ext cx="108000" cy="108000"/>
          </a:xfrm>
          <a:prstGeom prst="ellipse">
            <a:avLst/>
          </a:prstGeom>
          <a:solidFill>
            <a:srgbClr val="FFFF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0649"/>
            <a:ext cx="914400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7524328" y="116632"/>
            <a:ext cx="1296144" cy="1152128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95536" y="142852"/>
            <a:ext cx="41044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Introduction (2/3)</a:t>
            </a:r>
            <a:br>
              <a:rPr lang="fr-FR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Verdana" pitchFamily="34" charset="0"/>
                <a:cs typeface="Times New Roman" pitchFamily="18" charset="0"/>
              </a:rPr>
            </a:br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Problématique</a:t>
            </a:r>
            <a:endParaRPr lang="fr-FR" sz="2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8244408" y="6021288"/>
            <a:ext cx="648072" cy="576064"/>
          </a:xfrm>
          <a:prstGeom prst="ellipse">
            <a:avLst/>
          </a:prstGeom>
          <a:scene3d>
            <a:camera prst="perspectiveHeroicExtremeRightFacing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8388424" y="6093296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4</a:t>
            </a:r>
          </a:p>
        </p:txBody>
      </p:sp>
      <p:sp>
        <p:nvSpPr>
          <p:cNvPr id="19" name="Organigramme : Bande perforée 18"/>
          <p:cNvSpPr/>
          <p:nvPr/>
        </p:nvSpPr>
        <p:spPr>
          <a:xfrm>
            <a:off x="1071538" y="4214818"/>
            <a:ext cx="7200800" cy="1656184"/>
          </a:xfrm>
          <a:prstGeom prst="flowChartPunchedTap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Comment peut-on exploiter les fonctionnalités des planeurs pour gérer ces situations à distance ?  </a:t>
            </a:r>
            <a:endParaRPr lang="fr-FR" dirty="0"/>
          </a:p>
        </p:txBody>
      </p:sp>
      <p:sp>
        <p:nvSpPr>
          <p:cNvPr id="9" name="Ellipse 8"/>
          <p:cNvSpPr>
            <a:spLocks noChangeAspect="1"/>
          </p:cNvSpPr>
          <p:nvPr/>
        </p:nvSpPr>
        <p:spPr>
          <a:xfrm>
            <a:off x="6439739" y="1640536"/>
            <a:ext cx="2045028" cy="172819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Surveillance d’un territoire  </a:t>
            </a:r>
            <a:endParaRPr lang="fr-FR" dirty="0"/>
          </a:p>
        </p:txBody>
      </p:sp>
      <p:sp>
        <p:nvSpPr>
          <p:cNvPr id="10" name="Ellipse 9"/>
          <p:cNvSpPr>
            <a:spLocks/>
          </p:cNvSpPr>
          <p:nvPr/>
        </p:nvSpPr>
        <p:spPr>
          <a:xfrm>
            <a:off x="3068169" y="1196754"/>
            <a:ext cx="2492191" cy="172819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Exploration d’un environnement</a:t>
            </a:r>
          </a:p>
        </p:txBody>
      </p:sp>
      <p:sp>
        <p:nvSpPr>
          <p:cNvPr id="11" name="Flèche vers le bas 10"/>
          <p:cNvSpPr>
            <a:spLocks/>
          </p:cNvSpPr>
          <p:nvPr/>
        </p:nvSpPr>
        <p:spPr>
          <a:xfrm>
            <a:off x="3995945" y="3284992"/>
            <a:ext cx="633670" cy="1036915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>
            <a:spLocks noChangeAspect="1"/>
          </p:cNvSpPr>
          <p:nvPr/>
        </p:nvSpPr>
        <p:spPr>
          <a:xfrm>
            <a:off x="353222" y="1805911"/>
            <a:ext cx="2074674" cy="172819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Missions</a:t>
            </a:r>
          </a:p>
          <a:p>
            <a:pPr algn="ctr"/>
            <a:r>
              <a:rPr lang="fr-FR" dirty="0"/>
              <a:t>d</a:t>
            </a:r>
            <a:r>
              <a:rPr lang="fr-FR" dirty="0" smtClean="0"/>
              <a:t>angereuses</a:t>
            </a:r>
            <a:endParaRPr lang="fr-FR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0649"/>
            <a:ext cx="914400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llipse 2"/>
          <p:cNvSpPr/>
          <p:nvPr/>
        </p:nvSpPr>
        <p:spPr>
          <a:xfrm>
            <a:off x="7524328" y="116632"/>
            <a:ext cx="1296144" cy="1152128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8244408" y="6021288"/>
            <a:ext cx="648072" cy="576064"/>
          </a:xfrm>
          <a:prstGeom prst="ellipse">
            <a:avLst/>
          </a:prstGeom>
          <a:scene3d>
            <a:camera prst="perspectiveHeroicExtremeRightFacing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8388424" y="6093296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5</a:t>
            </a:r>
          </a:p>
        </p:txBody>
      </p:sp>
      <p:sp>
        <p:nvSpPr>
          <p:cNvPr id="12" name="Organigramme : Bande perforée 11"/>
          <p:cNvSpPr/>
          <p:nvPr/>
        </p:nvSpPr>
        <p:spPr>
          <a:xfrm>
            <a:off x="943595" y="4005064"/>
            <a:ext cx="7200800" cy="1656184"/>
          </a:xfrm>
          <a:prstGeom prst="flowChartPunchedTap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Conception d’un système de navigation autonome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95536" y="142852"/>
            <a:ext cx="41044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Introduction (3/3)</a:t>
            </a:r>
            <a:br>
              <a:rPr lang="fr-FR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Verdana" pitchFamily="34" charset="0"/>
                <a:cs typeface="Times New Roman" pitchFamily="18" charset="0"/>
              </a:rPr>
            </a:br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Objectif</a:t>
            </a:r>
            <a:endParaRPr lang="fr-FR" sz="2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7"/>
          <p:cNvSpPr/>
          <p:nvPr/>
        </p:nvSpPr>
        <p:spPr>
          <a:xfrm>
            <a:off x="1475657" y="1628800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fr-FR" sz="2200" kern="1200" dirty="0" smtClean="0"/>
              <a:t> </a:t>
            </a:r>
            <a:endParaRPr lang="en-US" sz="2200" kern="1200" dirty="0"/>
          </a:p>
        </p:txBody>
      </p:sp>
      <p:sp>
        <p:nvSpPr>
          <p:cNvPr id="3" name="Freeform 37"/>
          <p:cNvSpPr/>
          <p:nvPr/>
        </p:nvSpPr>
        <p:spPr>
          <a:xfrm>
            <a:off x="1691681" y="2420888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kern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Spécification</a:t>
            </a:r>
            <a:r>
              <a:rPr lang="en-US" sz="2200" kern="1200" dirty="0" smtClean="0">
                <a:solidFill>
                  <a:schemeClr val="bg1"/>
                </a:solidFill>
              </a:rPr>
              <a:t> </a:t>
            </a:r>
            <a:endParaRPr lang="en-US" sz="2200" kern="1200" dirty="0">
              <a:solidFill>
                <a:schemeClr val="bg1"/>
              </a:solidFill>
            </a:endParaRPr>
          </a:p>
        </p:txBody>
      </p:sp>
      <p:sp>
        <p:nvSpPr>
          <p:cNvPr id="4" name="Freeform 37"/>
          <p:cNvSpPr/>
          <p:nvPr/>
        </p:nvSpPr>
        <p:spPr>
          <a:xfrm>
            <a:off x="1835697" y="3284984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Conception</a:t>
            </a:r>
            <a:endParaRPr lang="en-US" sz="2200" kern="1200" dirty="0"/>
          </a:p>
        </p:txBody>
      </p:sp>
      <p:sp>
        <p:nvSpPr>
          <p:cNvPr id="5" name="Freeform 37"/>
          <p:cNvSpPr/>
          <p:nvPr/>
        </p:nvSpPr>
        <p:spPr>
          <a:xfrm>
            <a:off x="1763689" y="4077073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Réalisation </a:t>
            </a:r>
            <a:r>
              <a:rPr lang="fr-FR" sz="2200" kern="1200" dirty="0" smtClean="0"/>
              <a:t> </a:t>
            </a:r>
            <a:endParaRPr lang="en-US" sz="2200" kern="1200" dirty="0"/>
          </a:p>
        </p:txBody>
      </p:sp>
      <p:sp>
        <p:nvSpPr>
          <p:cNvPr id="6" name="Freeform 37"/>
          <p:cNvSpPr/>
          <p:nvPr/>
        </p:nvSpPr>
        <p:spPr>
          <a:xfrm>
            <a:off x="1475657" y="4797152"/>
            <a:ext cx="5712764" cy="427857"/>
          </a:xfrm>
          <a:custGeom>
            <a:avLst/>
            <a:gdLst>
              <a:gd name="connsiteX0" fmla="*/ 0 w 5712764"/>
              <a:gd name="connsiteY0" fmla="*/ 0 h 427857"/>
              <a:gd name="connsiteX1" fmla="*/ 5498836 w 5712764"/>
              <a:gd name="connsiteY1" fmla="*/ 0 h 427857"/>
              <a:gd name="connsiteX2" fmla="*/ 5712764 w 5712764"/>
              <a:gd name="connsiteY2" fmla="*/ 213929 h 427857"/>
              <a:gd name="connsiteX3" fmla="*/ 5498836 w 5712764"/>
              <a:gd name="connsiteY3" fmla="*/ 427857 h 427857"/>
              <a:gd name="connsiteX4" fmla="*/ 0 w 5712764"/>
              <a:gd name="connsiteY4" fmla="*/ 427857 h 427857"/>
              <a:gd name="connsiteX5" fmla="*/ 213929 w 5712764"/>
              <a:gd name="connsiteY5" fmla="*/ 213929 h 427857"/>
              <a:gd name="connsiteX6" fmla="*/ 0 w 5712764"/>
              <a:gd name="connsiteY6" fmla="*/ 0 h 42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2764" h="427857">
                <a:moveTo>
                  <a:pt x="0" y="0"/>
                </a:moveTo>
                <a:lnTo>
                  <a:pt x="5498836" y="0"/>
                </a:lnTo>
                <a:lnTo>
                  <a:pt x="5712764" y="213929"/>
                </a:lnTo>
                <a:lnTo>
                  <a:pt x="5498836" y="427857"/>
                </a:lnTo>
                <a:lnTo>
                  <a:pt x="0" y="427857"/>
                </a:lnTo>
                <a:lnTo>
                  <a:pt x="213929" y="213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553541" tIns="55880" rIns="269808" bIns="55880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Conclusion </a:t>
            </a:r>
            <a:r>
              <a:rPr lang="fr-FR" sz="2200" kern="1200" dirty="0" smtClean="0">
                <a:latin typeface="Times New Roman" pitchFamily="18" charset="0"/>
                <a:cs typeface="Times New Roman" pitchFamily="18" charset="0"/>
              </a:rPr>
              <a:t> et perspectives </a:t>
            </a:r>
            <a:endParaRPr lang="en-US" sz="2200" kern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Block Arc 35"/>
          <p:cNvSpPr/>
          <p:nvPr/>
        </p:nvSpPr>
        <p:spPr>
          <a:xfrm>
            <a:off x="-3492896" y="764704"/>
            <a:ext cx="5472816" cy="5472816"/>
          </a:xfrm>
          <a:prstGeom prst="blockArc">
            <a:avLst>
              <a:gd name="adj1" fmla="val 18900000"/>
              <a:gd name="adj2" fmla="val 2700000"/>
              <a:gd name="adj3" fmla="val 395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sp>
      <p:sp>
        <p:nvSpPr>
          <p:cNvPr id="8" name="Oval 38"/>
          <p:cNvSpPr/>
          <p:nvPr/>
        </p:nvSpPr>
        <p:spPr>
          <a:xfrm>
            <a:off x="1187624" y="1556792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9" name="ZoneTexte 8"/>
          <p:cNvSpPr txBox="1"/>
          <p:nvPr/>
        </p:nvSpPr>
        <p:spPr>
          <a:xfrm>
            <a:off x="1331640" y="162880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38"/>
          <p:cNvSpPr/>
          <p:nvPr/>
        </p:nvSpPr>
        <p:spPr>
          <a:xfrm>
            <a:off x="1475657" y="2348880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11" name="Oval 38"/>
          <p:cNvSpPr/>
          <p:nvPr/>
        </p:nvSpPr>
        <p:spPr>
          <a:xfrm>
            <a:off x="1547665" y="3212976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12" name="Oval 38"/>
          <p:cNvSpPr/>
          <p:nvPr/>
        </p:nvSpPr>
        <p:spPr>
          <a:xfrm>
            <a:off x="1475657" y="4005064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13" name="Oval 38"/>
          <p:cNvSpPr/>
          <p:nvPr/>
        </p:nvSpPr>
        <p:spPr>
          <a:xfrm>
            <a:off x="1259633" y="4725144"/>
            <a:ext cx="534823" cy="53482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14" name="ZoneTexte 13"/>
          <p:cNvSpPr txBox="1"/>
          <p:nvPr/>
        </p:nvSpPr>
        <p:spPr>
          <a:xfrm>
            <a:off x="1619672" y="328498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331641" y="4797152"/>
            <a:ext cx="3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339752" y="9087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1547664" y="242088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547664" y="40770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260649"/>
            <a:ext cx="914400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7524328" y="116632"/>
            <a:ext cx="1296144" cy="1152128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395536" y="332656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Plan</a:t>
            </a:r>
            <a:endParaRPr lang="fr-FR" sz="2800" b="1" dirty="0"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8244408" y="6021288"/>
            <a:ext cx="648072" cy="576064"/>
          </a:xfrm>
          <a:prstGeom prst="ellipse">
            <a:avLst/>
          </a:prstGeom>
          <a:scene3d>
            <a:camera prst="perspectiveHeroicExtremeRightFacing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8388424" y="6093296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6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0648"/>
            <a:ext cx="9144000" cy="1025211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llipse 2"/>
          <p:cNvSpPr/>
          <p:nvPr/>
        </p:nvSpPr>
        <p:spPr>
          <a:xfrm>
            <a:off x="7524328" y="116632"/>
            <a:ext cx="1296144" cy="1152128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395536" y="214290"/>
            <a:ext cx="45365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Spécification (1/ 3)</a:t>
            </a:r>
          </a:p>
          <a:p>
            <a:r>
              <a:rPr lang="fr-FR" sz="24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Besoins fonctionnels</a:t>
            </a:r>
            <a:endParaRPr lang="fr-FR" sz="24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8244408" y="6021288"/>
            <a:ext cx="648072" cy="576064"/>
          </a:xfrm>
          <a:prstGeom prst="ellipse">
            <a:avLst/>
          </a:prstGeom>
          <a:scene3d>
            <a:camera prst="perspectiveHeroicExtremeRightFacing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8316416" y="609329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7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1785918" y="2000240"/>
            <a:ext cx="6000792" cy="3056238"/>
            <a:chOff x="648070" y="936112"/>
            <a:chExt cx="2830054" cy="4238529"/>
          </a:xfrm>
        </p:grpSpPr>
        <p:sp>
          <p:nvSpPr>
            <p:cNvPr id="8" name="Rectangle 7"/>
            <p:cNvSpPr/>
            <p:nvPr/>
          </p:nvSpPr>
          <p:spPr>
            <a:xfrm>
              <a:off x="648070" y="936112"/>
              <a:ext cx="2830054" cy="4238529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648070" y="936112"/>
              <a:ext cx="2830054" cy="42385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501088" rIns="142240" bIns="14224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fr-FR" sz="2000" kern="12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609821" y="1525899"/>
            <a:ext cx="1209141" cy="1001387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7000" b="-17000"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ZoneTexte 18"/>
          <p:cNvSpPr txBox="1"/>
          <p:nvPr/>
        </p:nvSpPr>
        <p:spPr>
          <a:xfrm>
            <a:off x="1785918" y="2497618"/>
            <a:ext cx="58801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Exécuter des missions d’une façon autonome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Permettre le pilotage manuel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Suivre en temps réel les données du vol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Visualiser le comportement du planeur en 3D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Réaliser  des Simulations virtuelles </a:t>
            </a:r>
          </a:p>
          <a:p>
            <a:endParaRPr lang="fr-FR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2159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50"/>
          <p:cNvSpPr/>
          <p:nvPr/>
        </p:nvSpPr>
        <p:spPr bwMode="auto">
          <a:xfrm>
            <a:off x="428596" y="2571744"/>
            <a:ext cx="1555373" cy="21324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lvl="0" indent="-285750">
              <a:spcBef>
                <a:spcPts val="600"/>
              </a:spcBef>
            </a:pPr>
            <a:endParaRPr lang="fr-FR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spcBef>
                <a:spcPts val="600"/>
              </a:spcBef>
            </a:pPr>
            <a:endParaRPr lang="fr-FR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spcBef>
                <a:spcPts val="600"/>
              </a:spcBef>
            </a:pPr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Résistance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0648"/>
            <a:ext cx="9144000" cy="1025211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fr-FR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7524328" y="116632"/>
            <a:ext cx="1296144" cy="1152128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95536" y="214290"/>
            <a:ext cx="45365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Spécification (2/3)</a:t>
            </a:r>
          </a:p>
          <a:p>
            <a:r>
              <a:rPr lang="fr-FR" sz="24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Besoins non fonctionnels</a:t>
            </a:r>
            <a:endParaRPr lang="fr-FR" sz="24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8244408" y="6021288"/>
            <a:ext cx="648072" cy="576064"/>
          </a:xfrm>
          <a:prstGeom prst="ellipse">
            <a:avLst/>
          </a:prstGeom>
          <a:scene3d>
            <a:camera prst="perspectiveHeroicExtremeRightFacing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8388424" y="6093296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8</a:t>
            </a:r>
          </a:p>
        </p:txBody>
      </p:sp>
      <p:sp>
        <p:nvSpPr>
          <p:cNvPr id="20" name="Rectangle à coins arrondis 50"/>
          <p:cNvSpPr/>
          <p:nvPr/>
        </p:nvSpPr>
        <p:spPr bwMode="auto">
          <a:xfrm>
            <a:off x="2071670" y="2571744"/>
            <a:ext cx="1555373" cy="21324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lvl="0" indent="-285750">
              <a:spcBef>
                <a:spcPts val="600"/>
              </a:spcBef>
            </a:pPr>
            <a:endParaRPr lang="fr-FR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spcBef>
                <a:spcPts val="600"/>
              </a:spcBef>
            </a:pPr>
            <a:endParaRPr lang="fr-FR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spcBef>
                <a:spcPts val="600"/>
              </a:spcBef>
            </a:pPr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Rapidité</a:t>
            </a:r>
          </a:p>
        </p:txBody>
      </p:sp>
      <p:sp>
        <p:nvSpPr>
          <p:cNvPr id="21" name="Rectangle à coins arrondis 50"/>
          <p:cNvSpPr/>
          <p:nvPr/>
        </p:nvSpPr>
        <p:spPr bwMode="auto">
          <a:xfrm>
            <a:off x="3714744" y="2571744"/>
            <a:ext cx="1555373" cy="21324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lvl="0" indent="-285750">
              <a:spcBef>
                <a:spcPts val="600"/>
              </a:spcBef>
            </a:pPr>
            <a:endParaRPr lang="fr-FR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spcBef>
                <a:spcPts val="600"/>
              </a:spcBef>
            </a:pPr>
            <a:endParaRPr lang="fr-FR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spcBef>
                <a:spcPts val="600"/>
              </a:spcBef>
            </a:pPr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Efficacité</a:t>
            </a:r>
          </a:p>
        </p:txBody>
      </p:sp>
      <p:sp>
        <p:nvSpPr>
          <p:cNvPr id="22" name="Rectangle à coins arrondis 50"/>
          <p:cNvSpPr/>
          <p:nvPr/>
        </p:nvSpPr>
        <p:spPr bwMode="auto">
          <a:xfrm>
            <a:off x="5357818" y="2571744"/>
            <a:ext cx="1555373" cy="21324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lvl="0" indent="-285750">
              <a:spcBef>
                <a:spcPts val="600"/>
              </a:spcBef>
            </a:pPr>
            <a:endParaRPr lang="fr-FR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spcBef>
                <a:spcPts val="600"/>
              </a:spcBef>
            </a:pPr>
            <a:endParaRPr lang="fr-FR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spcBef>
                <a:spcPts val="600"/>
              </a:spcBef>
            </a:pPr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Ergonomie 	</a:t>
            </a:r>
          </a:p>
        </p:txBody>
      </p:sp>
      <p:sp>
        <p:nvSpPr>
          <p:cNvPr id="23" name="Rectangle à coins arrondis 50"/>
          <p:cNvSpPr/>
          <p:nvPr/>
        </p:nvSpPr>
        <p:spPr bwMode="auto">
          <a:xfrm>
            <a:off x="7000892" y="2571744"/>
            <a:ext cx="1555373" cy="21324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lvl="0" indent="-285750">
              <a:spcBef>
                <a:spcPts val="600"/>
              </a:spcBef>
            </a:pPr>
            <a:endParaRPr lang="fr-FR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929454" y="3357562"/>
            <a:ext cx="1729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Economie  d’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é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nergie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 animBg="1"/>
      <p:bldP spid="23" grpId="1" animBg="1"/>
      <p:bldP spid="2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6471</TotalTime>
  <Words>1138</Words>
  <Application>Microsoft Office PowerPoint</Application>
  <PresentationFormat>Affichage à l'écran (4:3)</PresentationFormat>
  <Paragraphs>294</Paragraphs>
  <Slides>26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Calibri</vt:lpstr>
      <vt:lpstr>Monotype Corsiva</vt:lpstr>
      <vt:lpstr>Times New Roman</vt:lpstr>
      <vt:lpstr>Verdana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oumayma</dc:creator>
  <cp:lastModifiedBy>Mohamed</cp:lastModifiedBy>
  <cp:revision>311</cp:revision>
  <dcterms:created xsi:type="dcterms:W3CDTF">2011-05-22T17:05:02Z</dcterms:created>
  <dcterms:modified xsi:type="dcterms:W3CDTF">2015-05-12T08:26:02Z</dcterms:modified>
</cp:coreProperties>
</file>