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sourcemaking.com/design_patterns/proxy/jav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7952" y="944853"/>
            <a:ext cx="8825658" cy="834660"/>
          </a:xfrm>
        </p:spPr>
        <p:txBody>
          <a:bodyPr/>
          <a:lstStyle/>
          <a:p>
            <a:pPr algn="ctr"/>
            <a:r>
              <a:rPr lang="en-US" dirty="0"/>
              <a:t>Design patterns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308" y="1945769"/>
            <a:ext cx="5407000" cy="3984959"/>
          </a:xfrm>
          <a:prstGeom prst="rect">
            <a:avLst/>
          </a:prstGeom>
        </p:spPr>
      </p:pic>
    </p:spTree>
    <p:extLst>
      <p:ext uri="{BB962C8B-B14F-4D97-AF65-F5344CB8AC3E}">
        <p14:creationId xmlns:p14="http://schemas.microsoft.com/office/powerpoint/2010/main" val="421986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p>
        </p:txBody>
      </p:sp>
      <p:sp>
        <p:nvSpPr>
          <p:cNvPr id="3" name="Content Placeholder 2"/>
          <p:cNvSpPr>
            <a:spLocks noGrp="1"/>
          </p:cNvSpPr>
          <p:nvPr>
            <p:ph idx="1"/>
          </p:nvPr>
        </p:nvSpPr>
        <p:spPr/>
        <p:txBody>
          <a:bodyPr>
            <a:normAutofit fontScale="62500" lnSpcReduction="20000"/>
          </a:bodyPr>
          <a:lstStyle/>
          <a:p>
            <a:r>
              <a:rPr lang="en-US" dirty="0"/>
              <a:t>When</a:t>
            </a:r>
          </a:p>
          <a:p>
            <a:pPr lvl="1"/>
            <a:r>
              <a:rPr lang="en-US" dirty="0"/>
              <a:t>Creating complex object</a:t>
            </a:r>
          </a:p>
          <a:p>
            <a:pPr lvl="1"/>
            <a:r>
              <a:rPr lang="en-US" dirty="0"/>
              <a:t>SOLID (OCP, DIP)</a:t>
            </a:r>
          </a:p>
          <a:p>
            <a:pPr lvl="1"/>
            <a:r>
              <a:rPr lang="en-US" dirty="0"/>
              <a:t>Hiding switch cases</a:t>
            </a:r>
          </a:p>
          <a:p>
            <a:endParaRPr lang="en-US" dirty="0"/>
          </a:p>
          <a:p>
            <a:r>
              <a:rPr lang="en-US" dirty="0"/>
              <a:t>Examples</a:t>
            </a:r>
          </a:p>
          <a:p>
            <a:pPr lvl="1"/>
            <a:r>
              <a:rPr lang="en-US" dirty="0"/>
              <a:t>Calculators</a:t>
            </a:r>
          </a:p>
          <a:p>
            <a:pPr lvl="1"/>
            <a:r>
              <a:rPr lang="en-US" dirty="0" err="1"/>
              <a:t>RepositoryRegistry</a:t>
            </a:r>
            <a:endParaRPr lang="en-US" dirty="0"/>
          </a:p>
          <a:p>
            <a:pPr lvl="1"/>
            <a:r>
              <a:rPr lang="en-US" dirty="0" err="1"/>
              <a:t>DBProvider</a:t>
            </a:r>
            <a:r>
              <a:rPr lang="en-US" dirty="0"/>
              <a:t> (Abstract Factory) + Tests</a:t>
            </a:r>
          </a:p>
          <a:p>
            <a:pPr lvl="1"/>
            <a:r>
              <a:rPr lang="en-US" dirty="0"/>
              <a:t>Angular</a:t>
            </a:r>
          </a:p>
          <a:p>
            <a:pPr lvl="1"/>
            <a:r>
              <a:rPr lang="en-US" dirty="0"/>
              <a:t>Games</a:t>
            </a:r>
          </a:p>
          <a:p>
            <a:pPr lvl="1"/>
            <a:r>
              <a:rPr lang="en-US" dirty="0" err="1"/>
              <a:t>IoC</a:t>
            </a:r>
            <a:endParaRPr lang="en-US" dirty="0"/>
          </a:p>
          <a:p>
            <a:pPr lvl="1"/>
            <a:r>
              <a:rPr lang="en-US" dirty="0" err="1"/>
              <a:t>RedshiftORM</a:t>
            </a:r>
            <a:r>
              <a:rPr lang="en-US" dirty="0"/>
              <a:t> -&gt; Dynamic return default Value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329" y="2603500"/>
            <a:ext cx="3022600" cy="3175000"/>
          </a:xfrm>
          <a:prstGeom prst="rect">
            <a:avLst/>
          </a:prstGeom>
        </p:spPr>
      </p:pic>
    </p:spTree>
    <p:extLst>
      <p:ext uri="{BB962C8B-B14F-4D97-AF65-F5344CB8AC3E}">
        <p14:creationId xmlns:p14="http://schemas.microsoft.com/office/powerpoint/2010/main" val="59311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sp>
        <p:nvSpPr>
          <p:cNvPr id="3" name="Content Placeholder 2"/>
          <p:cNvSpPr>
            <a:spLocks noGrp="1"/>
          </p:cNvSpPr>
          <p:nvPr>
            <p:ph idx="1"/>
          </p:nvPr>
        </p:nvSpPr>
        <p:spPr/>
        <p:txBody>
          <a:bodyPr>
            <a:normAutofit fontScale="77500" lnSpcReduction="20000"/>
          </a:bodyPr>
          <a:lstStyle/>
          <a:p>
            <a:r>
              <a:rPr lang="en-US" dirty="0"/>
              <a:t>When</a:t>
            </a:r>
          </a:p>
          <a:p>
            <a:pPr lvl="1"/>
            <a:r>
              <a:rPr lang="en-US" dirty="0"/>
              <a:t>To plug in “strategies”</a:t>
            </a:r>
          </a:p>
          <a:p>
            <a:pPr lvl="1"/>
            <a:r>
              <a:rPr lang="en-US" dirty="0"/>
              <a:t>SOLID (SRP, OCP, DIP)</a:t>
            </a:r>
          </a:p>
          <a:p>
            <a:pPr lvl="1"/>
            <a:r>
              <a:rPr lang="en-US" dirty="0"/>
              <a:t>Composition over inheritance</a:t>
            </a:r>
          </a:p>
          <a:p>
            <a:pPr marL="457200" lvl="1" indent="0">
              <a:buNone/>
            </a:pPr>
            <a:r>
              <a:rPr lang="en-US" dirty="0"/>
              <a:t>https://www.youtube.com/watch?v=wfMtDGfHWpA</a:t>
            </a:r>
          </a:p>
          <a:p>
            <a:endParaRPr lang="en-US" dirty="0"/>
          </a:p>
          <a:p>
            <a:r>
              <a:rPr lang="en-US" dirty="0" smtClean="0"/>
              <a:t>Examples</a:t>
            </a:r>
            <a:endParaRPr lang="en-US" dirty="0"/>
          </a:p>
          <a:p>
            <a:pPr lvl="1"/>
            <a:r>
              <a:rPr lang="en-US" dirty="0"/>
              <a:t>Calculator</a:t>
            </a:r>
          </a:p>
          <a:p>
            <a:pPr lvl="1"/>
            <a:r>
              <a:rPr lang="en-US" dirty="0"/>
              <a:t>Click Strategies</a:t>
            </a:r>
          </a:p>
          <a:p>
            <a:pPr lvl="1"/>
            <a:r>
              <a:rPr lang="en-US" dirty="0"/>
              <a:t>Events schedule</a:t>
            </a:r>
          </a:p>
          <a:p>
            <a:pPr lvl="1"/>
            <a:r>
              <a:rPr lang="en-US" dirty="0"/>
              <a:t>Medical Events Scheduler</a:t>
            </a:r>
          </a:p>
          <a:p>
            <a:pPr lvl="1"/>
            <a:r>
              <a:rPr lang="en-US" dirty="0"/>
              <a:t>Games</a:t>
            </a:r>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19" y="2709949"/>
            <a:ext cx="4904509" cy="3309851"/>
          </a:xfrm>
          <a:prstGeom prst="rect">
            <a:avLst/>
          </a:prstGeom>
        </p:spPr>
      </p:pic>
    </p:spTree>
    <p:extLst>
      <p:ext uri="{BB962C8B-B14F-4D97-AF65-F5344CB8AC3E}">
        <p14:creationId xmlns:p14="http://schemas.microsoft.com/office/powerpoint/2010/main" val="24881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Pattern</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a:t>
            </a:r>
          </a:p>
          <a:p>
            <a:pPr lvl="1"/>
            <a:r>
              <a:rPr lang="en-US" dirty="0" smtClean="0"/>
              <a:t>To hide the complexity and to provide simple interface</a:t>
            </a:r>
          </a:p>
          <a:p>
            <a:pPr lvl="1"/>
            <a:r>
              <a:rPr lang="en-US" dirty="0" smtClean="0"/>
              <a:t>SOLID (ISP, SRP, DIP)</a:t>
            </a:r>
          </a:p>
          <a:p>
            <a:pPr lvl="1"/>
            <a:r>
              <a:rPr lang="en-US" dirty="0" smtClean="0"/>
              <a:t>To hide a workflow under simple interface</a:t>
            </a:r>
          </a:p>
          <a:p>
            <a:pPr lvl="1"/>
            <a:r>
              <a:rPr lang="en-US" dirty="0" smtClean="0"/>
              <a:t>The big three again</a:t>
            </a:r>
          </a:p>
          <a:p>
            <a:pPr lvl="1"/>
            <a:r>
              <a:rPr lang="en-US" dirty="0" smtClean="0"/>
              <a:t>Help us to follow SRP with separating </a:t>
            </a:r>
          </a:p>
          <a:p>
            <a:pPr marL="457200" lvl="1" indent="0">
              <a:buNone/>
            </a:pPr>
            <a:r>
              <a:rPr lang="en-US" dirty="0"/>
              <a:t> </a:t>
            </a:r>
            <a:r>
              <a:rPr lang="en-US" dirty="0" smtClean="0"/>
              <a:t>      responsibilities into classes</a:t>
            </a:r>
            <a:endParaRPr lang="en-US" dirty="0"/>
          </a:p>
          <a:p>
            <a:r>
              <a:rPr lang="en-US" dirty="0" smtClean="0"/>
              <a:t>Examples</a:t>
            </a:r>
            <a:endParaRPr lang="en-US" dirty="0"/>
          </a:p>
          <a:p>
            <a:pPr lvl="1"/>
            <a:r>
              <a:rPr lang="en-US" dirty="0" smtClean="0"/>
              <a:t>Click handlers</a:t>
            </a:r>
          </a:p>
          <a:p>
            <a:pPr lvl="1"/>
            <a:r>
              <a:rPr lang="en-US" dirty="0" smtClean="0"/>
              <a:t>Payment workflow</a:t>
            </a:r>
          </a:p>
          <a:p>
            <a:pPr lvl="1"/>
            <a:r>
              <a:rPr lang="en-US" dirty="0" smtClean="0"/>
              <a:t>API Gateway</a:t>
            </a:r>
          </a:p>
          <a:p>
            <a:pPr lvl="1"/>
            <a:r>
              <a:rPr lang="en-US" dirty="0"/>
              <a:t>Hotel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793" y="3363998"/>
            <a:ext cx="5563269" cy="2916743"/>
          </a:xfrm>
          <a:prstGeom prst="rect">
            <a:avLst/>
          </a:prstGeom>
        </p:spPr>
      </p:pic>
    </p:spTree>
    <p:extLst>
      <p:ext uri="{BB962C8B-B14F-4D97-AF65-F5344CB8AC3E}">
        <p14:creationId xmlns:p14="http://schemas.microsoft.com/office/powerpoint/2010/main" val="416486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Pattern</a:t>
            </a:r>
            <a:endParaRPr lang="en-US" dirty="0"/>
          </a:p>
        </p:txBody>
      </p:sp>
      <p:sp>
        <p:nvSpPr>
          <p:cNvPr id="3" name="Content Placeholder 2"/>
          <p:cNvSpPr>
            <a:spLocks noGrp="1"/>
          </p:cNvSpPr>
          <p:nvPr>
            <p:ph idx="1"/>
          </p:nvPr>
        </p:nvSpPr>
        <p:spPr/>
        <p:txBody>
          <a:bodyPr/>
          <a:lstStyle/>
          <a:p>
            <a:r>
              <a:rPr lang="en-US" dirty="0"/>
              <a:t>When</a:t>
            </a:r>
          </a:p>
          <a:p>
            <a:pPr lvl="1"/>
            <a:r>
              <a:rPr lang="en-US" dirty="0" smtClean="0"/>
              <a:t>To avoid coupled code (when we have M:N connections)</a:t>
            </a:r>
          </a:p>
          <a:p>
            <a:pPr lvl="1"/>
            <a:r>
              <a:rPr lang="en-US" dirty="0" smtClean="0"/>
              <a:t>SOLID (OCP, DIP)</a:t>
            </a:r>
            <a:endParaRPr lang="en-US" dirty="0"/>
          </a:p>
          <a:p>
            <a:r>
              <a:rPr lang="en-US" dirty="0" smtClean="0"/>
              <a:t>Examples</a:t>
            </a:r>
            <a:endParaRPr lang="en-US" dirty="0"/>
          </a:p>
          <a:p>
            <a:pPr lvl="1"/>
            <a:r>
              <a:rPr lang="en-US" dirty="0" smtClean="0"/>
              <a:t>Filters Layout</a:t>
            </a:r>
          </a:p>
          <a:p>
            <a:pPr lvl="1"/>
            <a:r>
              <a:rPr lang="en-US" dirty="0" smtClean="0"/>
              <a:t>Chat room</a:t>
            </a:r>
          </a:p>
          <a:p>
            <a:pPr lvl="1"/>
            <a:r>
              <a:rPr lang="en-US" dirty="0" smtClean="0"/>
              <a:t>No more money</a:t>
            </a:r>
          </a:p>
          <a:p>
            <a:pPr lvl="1"/>
            <a:r>
              <a:rPr lang="en-US" dirty="0" smtClean="0"/>
              <a:t>With Observables</a:t>
            </a:r>
          </a:p>
          <a:p>
            <a:pPr lvl="1"/>
            <a:r>
              <a:rPr lang="en-US" dirty="0" smtClean="0"/>
              <a:t>Waiters to Chefs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851" y="3615776"/>
            <a:ext cx="4749945" cy="2569642"/>
          </a:xfrm>
          <a:prstGeom prst="rect">
            <a:avLst/>
          </a:prstGeom>
        </p:spPr>
      </p:pic>
    </p:spTree>
    <p:extLst>
      <p:ext uri="{BB962C8B-B14F-4D97-AF65-F5344CB8AC3E}">
        <p14:creationId xmlns:p14="http://schemas.microsoft.com/office/powerpoint/2010/main" val="222832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Types</a:t>
            </a:r>
            <a:endParaRPr lang="en-US" dirty="0"/>
          </a:p>
        </p:txBody>
      </p:sp>
      <p:sp>
        <p:nvSpPr>
          <p:cNvPr id="3" name="Content Placeholder 2"/>
          <p:cNvSpPr>
            <a:spLocks noGrp="1"/>
          </p:cNvSpPr>
          <p:nvPr>
            <p:ph idx="1"/>
          </p:nvPr>
        </p:nvSpPr>
        <p:spPr>
          <a:xfrm>
            <a:off x="1154955" y="2603500"/>
            <a:ext cx="5885926" cy="3416300"/>
          </a:xfrm>
        </p:spPr>
        <p:txBody>
          <a:bodyPr>
            <a:normAutofit fontScale="55000" lnSpcReduction="20000"/>
          </a:bodyPr>
          <a:lstStyle/>
          <a:p>
            <a:r>
              <a:rPr lang="en-US" dirty="0" smtClean="0"/>
              <a:t>When</a:t>
            </a:r>
          </a:p>
          <a:p>
            <a:pPr lvl="1"/>
            <a:r>
              <a:rPr lang="en-US" b="1" dirty="0"/>
              <a:t>Virtual Proxies</a:t>
            </a:r>
            <a:r>
              <a:rPr lang="en-US" dirty="0"/>
              <a:t>: delaying the creation and initialization of expensive objects until needed, where the objects are created on </a:t>
            </a:r>
            <a:r>
              <a:rPr lang="en-US" dirty="0" smtClean="0"/>
              <a:t>demand. </a:t>
            </a:r>
          </a:p>
          <a:p>
            <a:pPr lvl="1"/>
            <a:r>
              <a:rPr lang="en-US" b="1" dirty="0" smtClean="0"/>
              <a:t>Remote </a:t>
            </a:r>
            <a:r>
              <a:rPr lang="en-US" b="1" dirty="0"/>
              <a:t>Proxies</a:t>
            </a:r>
            <a:r>
              <a:rPr lang="en-US" dirty="0"/>
              <a:t>: providing a local representation for an object that is in a different address space. A common example is Java RMI stub objects. The stub object acts as a proxy where invoking methods on the stub would cause the stub to communicate and invoke methods on a remote object (called skeleton) found on a different machine. </a:t>
            </a:r>
          </a:p>
          <a:p>
            <a:pPr lvl="1"/>
            <a:r>
              <a:rPr lang="en-US" b="1" dirty="0"/>
              <a:t>Protection Proxies</a:t>
            </a:r>
            <a:r>
              <a:rPr lang="en-US" dirty="0"/>
              <a:t>: where a proxy controls access </a:t>
            </a:r>
            <a:r>
              <a:rPr lang="en-US" dirty="0" smtClean="0"/>
              <a:t>by </a:t>
            </a:r>
            <a:r>
              <a:rPr lang="en-US" dirty="0"/>
              <a:t>giving access to some objects while denying access to others.</a:t>
            </a:r>
          </a:p>
          <a:p>
            <a:pPr lvl="1"/>
            <a:r>
              <a:rPr lang="en-US" b="1" dirty="0"/>
              <a:t>Smart References</a:t>
            </a:r>
            <a:r>
              <a:rPr lang="en-US" dirty="0"/>
              <a:t>: providing a sophisticated access to certain objects such as tracking the number of references to an object and denying access if a certain number is reached, as well as loading an object from database into memory on demand</a:t>
            </a:r>
            <a:r>
              <a:rPr lang="en-US" dirty="0" smtClean="0"/>
              <a:t>.</a:t>
            </a:r>
            <a:r>
              <a:rPr lang="en-US" dirty="0"/>
              <a:t> A smart proxy provides additional layer of security by interposing specific actions when the object is accessed. An example can be to check if the real object is locked before it is accessed to ensure that no other object can change it.</a:t>
            </a:r>
            <a:endParaRPr lang="en-US" dirty="0" smtClean="0"/>
          </a:p>
          <a:p>
            <a:r>
              <a:rPr lang="en-US" dirty="0" smtClean="0"/>
              <a:t>When </a:t>
            </a:r>
            <a:r>
              <a:rPr lang="en-US" dirty="0"/>
              <a:t>you use some third party class and you can’t just rewrite it</a:t>
            </a:r>
            <a:r>
              <a:rPr lang="en-US" dirty="0" smtClean="0"/>
              <a:t>.</a:t>
            </a:r>
          </a:p>
          <a:p>
            <a:r>
              <a:rPr lang="en-US" dirty="0" smtClean="0"/>
              <a:t>When you don’t want to mess business logic with caching logic for example, or lazy loading.</a:t>
            </a:r>
          </a:p>
          <a:p>
            <a:r>
              <a:rPr lang="en-US" dirty="0"/>
              <a:t>https://stackoverflow.com/questions/18618779/differences-between-proxy-and-decorator-pattern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515" y="3093951"/>
            <a:ext cx="4420714" cy="2490239"/>
          </a:xfrm>
          <a:prstGeom prst="rect">
            <a:avLst/>
          </a:prstGeom>
        </p:spPr>
      </p:pic>
    </p:spTree>
    <p:extLst>
      <p:ext uri="{BB962C8B-B14F-4D97-AF65-F5344CB8AC3E}">
        <p14:creationId xmlns:p14="http://schemas.microsoft.com/office/powerpoint/2010/main" val="361808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Examples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err="1" smtClean="0"/>
              <a:t>HighResolutionImage</a:t>
            </a:r>
            <a:r>
              <a:rPr lang="en-US" dirty="0" smtClean="0"/>
              <a:t> loading (Virtual)</a:t>
            </a:r>
          </a:p>
          <a:p>
            <a:pPr lvl="1"/>
            <a:r>
              <a:rPr lang="en-US" dirty="0" err="1" smtClean="0"/>
              <a:t>EntityFramework</a:t>
            </a:r>
            <a:r>
              <a:rPr lang="en-US" dirty="0" smtClean="0"/>
              <a:t> (Virtual)</a:t>
            </a:r>
          </a:p>
          <a:p>
            <a:pPr lvl="1"/>
            <a:r>
              <a:rPr lang="en-US" dirty="0" smtClean="0"/>
              <a:t>Socket (Virtual)</a:t>
            </a:r>
          </a:p>
          <a:p>
            <a:pPr lvl="1"/>
            <a:r>
              <a:rPr lang="en-US" dirty="0" smtClean="0"/>
              <a:t>Blocked IP addresses (Protection)</a:t>
            </a:r>
          </a:p>
          <a:p>
            <a:pPr lvl="1"/>
            <a:r>
              <a:rPr lang="en-US" dirty="0" smtClean="0"/>
              <a:t>Caching (Virtual)</a:t>
            </a:r>
          </a:p>
          <a:p>
            <a:pPr lvl="1"/>
            <a:r>
              <a:rPr lang="en-US" dirty="0">
                <a:hlinkClick r:id="rId2"/>
              </a:rPr>
              <a:t>https://</a:t>
            </a:r>
            <a:r>
              <a:rPr lang="en-US" dirty="0" smtClean="0">
                <a:hlinkClick r:id="rId2"/>
              </a:rPr>
              <a:t>sourcemaking.com/design_patterns/proxy/java/1</a:t>
            </a:r>
            <a:endParaRPr lang="en-US" dirty="0" smtClean="0"/>
          </a:p>
          <a:p>
            <a:pPr lvl="1"/>
            <a:r>
              <a:rPr lang="en-US" dirty="0" err="1" smtClean="0"/>
              <a:t>Cheque</a:t>
            </a:r>
            <a:r>
              <a:rPr lang="en-US" dirty="0"/>
              <a:t>/</a:t>
            </a:r>
            <a:r>
              <a:rPr lang="en-US" dirty="0" smtClean="0"/>
              <a:t>credit </a:t>
            </a:r>
            <a:r>
              <a:rPr lang="en-US" dirty="0"/>
              <a:t>card is a proxy for what is </a:t>
            </a:r>
            <a:r>
              <a:rPr lang="en-US" dirty="0" smtClean="0"/>
              <a:t>in </a:t>
            </a:r>
            <a:r>
              <a:rPr lang="en-US" dirty="0"/>
              <a:t>our bank account</a:t>
            </a:r>
            <a:endParaRPr lang="en-US" dirty="0" smtClean="0"/>
          </a:p>
          <a:p>
            <a:pPr lvl="1"/>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864" y="2477943"/>
            <a:ext cx="3605309" cy="2703137"/>
          </a:xfrm>
          <a:prstGeom prst="rect">
            <a:avLst/>
          </a:prstGeom>
        </p:spPr>
      </p:pic>
    </p:spTree>
    <p:extLst>
      <p:ext uri="{BB962C8B-B14F-4D97-AF65-F5344CB8AC3E}">
        <p14:creationId xmlns:p14="http://schemas.microsoft.com/office/powerpoint/2010/main" val="3261850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425</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Design patterns</vt:lpstr>
      <vt:lpstr>Factory pattern</vt:lpstr>
      <vt:lpstr>Strategy Pattern</vt:lpstr>
      <vt:lpstr>Façade Pattern</vt:lpstr>
      <vt:lpstr>Mediator Pattern</vt:lpstr>
      <vt:lpstr>Proxy - Types</vt:lpstr>
      <vt:lpstr>Proxy -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 Facade</dc:title>
  <dc:creator>Trifon Dardzhonov</dc:creator>
  <cp:lastModifiedBy>Trifon Dardzhonov</cp:lastModifiedBy>
  <cp:revision>79</cp:revision>
  <dcterms:created xsi:type="dcterms:W3CDTF">2019-05-07T07:50:37Z</dcterms:created>
  <dcterms:modified xsi:type="dcterms:W3CDTF">2019-05-29T08:41:49Z</dcterms:modified>
</cp:coreProperties>
</file>