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23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25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27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E06BCC-59AC-8635-EC71-6FF8A4DB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800" dirty="0"/>
              <a:t>ДИПЛОМНА РАБОТА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4BA946A-88F5-6324-9743-A17022C9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508980"/>
            <a:ext cx="6396471" cy="509627"/>
          </a:xfrm>
        </p:spPr>
        <p:txBody>
          <a:bodyPr>
            <a:noAutofit/>
          </a:bodyPr>
          <a:lstStyle/>
          <a:p>
            <a:r>
              <a:rPr lang="ru-RU" sz="1600" dirty="0"/>
              <a:t>Тема: Система за </a:t>
            </a:r>
            <a:r>
              <a:rPr lang="ru-RU" sz="1600" dirty="0" err="1"/>
              <a:t>следенЕ</a:t>
            </a:r>
            <a:r>
              <a:rPr lang="ru-RU" sz="1600" dirty="0"/>
              <a:t> на </a:t>
            </a:r>
            <a:r>
              <a:rPr lang="ru-RU" sz="1600" dirty="0" err="1"/>
              <a:t>мрежови</a:t>
            </a:r>
            <a:r>
              <a:rPr lang="ru-RU" sz="1600" dirty="0"/>
              <a:t> услуги и устройства.</a:t>
            </a:r>
            <a:endParaRPr lang="en-US" sz="16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DAFC64B-DF80-9211-1B15-CF8A7393D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5" b="8696"/>
          <a:stretch/>
        </p:blipFill>
        <p:spPr>
          <a:xfrm>
            <a:off x="-15059" y="1"/>
            <a:ext cx="12200741" cy="333207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BBD02361-D9C3-ED0A-9151-822703D1E337}"/>
              </a:ext>
            </a:extLst>
          </p:cNvPr>
          <p:cNvSpPr txBox="1">
            <a:spLocks/>
          </p:cNvSpPr>
          <p:nvPr/>
        </p:nvSpPr>
        <p:spPr>
          <a:xfrm>
            <a:off x="212211" y="3502827"/>
            <a:ext cx="11731038" cy="882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bg-BG" sz="2800" dirty="0"/>
              <a:t>ТЕХНИЧЕСКИ УНИВЕРСИТЕТ – СОФИЯ, ФИЛИАЛ ПЛОВДИВ</a:t>
            </a:r>
          </a:p>
          <a:p>
            <a:pPr>
              <a:lnSpc>
                <a:spcPct val="90000"/>
              </a:lnSpc>
            </a:pPr>
            <a:r>
              <a:rPr lang="bg-BG" sz="2800" dirty="0"/>
              <a:t>ФАКУЛТЕТ ПО ЕЛЕКТРОНИКА И ИНФОРМАТИКА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6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112C06A-23DB-E352-EF60-CC5279D82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</p:spPr>
      </p:pic>
    </p:spTree>
    <p:extLst>
      <p:ext uri="{BB962C8B-B14F-4D97-AF65-F5344CB8AC3E}">
        <p14:creationId xmlns:p14="http://schemas.microsoft.com/office/powerpoint/2010/main" val="38325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5F742-014A-C5AD-4CF9-C80A6BC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ACEBEBD-B67B-1C69-1B51-8CE66E0C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Предоставя гъвкавост на потребителите като им предоставя опции да изпълняват действия при точно определени входни условия.</a:t>
            </a:r>
          </a:p>
          <a:p>
            <a:pPr marL="0" indent="0" algn="just">
              <a:buNone/>
            </a:pPr>
            <a:endParaRPr lang="bg-BG" dirty="0"/>
          </a:p>
          <a:p>
            <a:pPr algn="just"/>
            <a:r>
              <a:rPr lang="bg-BG" dirty="0"/>
              <a:t>Лесен преглед на исторически данни и изпълнени действия.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8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1EFE9F-9026-DCDD-5AAD-CFEC8731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3834CB4-9F70-D38C-F66E-970B6223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Мрежи с малко на брой устройства.</a:t>
            </a:r>
          </a:p>
          <a:p>
            <a:pPr marL="0" indent="0" algn="just">
              <a:buNone/>
            </a:pPr>
            <a:endParaRPr lang="bg-BG" dirty="0"/>
          </a:p>
          <a:p>
            <a:pPr algn="just"/>
            <a:r>
              <a:rPr lang="ru-RU" dirty="0" err="1"/>
              <a:t>Източник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анализират</a:t>
            </a:r>
            <a:r>
              <a:rPr lang="ru-RU" dirty="0"/>
              <a:t> </a:t>
            </a:r>
            <a:r>
              <a:rPr lang="ru-RU" dirty="0" err="1"/>
              <a:t>резултатите</a:t>
            </a:r>
            <a:r>
              <a:rPr lang="ru-RU" dirty="0"/>
              <a:t> посредством AI.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 err="1"/>
              <a:t>Източник</a:t>
            </a:r>
            <a:r>
              <a:rPr lang="ru-RU" dirty="0"/>
              <a:t> на информация с цел сравнение </a:t>
            </a:r>
            <a:r>
              <a:rPr lang="ru-RU" dirty="0" err="1"/>
              <a:t>преди</a:t>
            </a:r>
            <a:r>
              <a:rPr lang="ru-RU" dirty="0"/>
              <a:t> и след определена </a:t>
            </a:r>
            <a:r>
              <a:rPr lang="ru-RU" dirty="0" err="1"/>
              <a:t>хардуерна</a:t>
            </a:r>
            <a:r>
              <a:rPr lang="ru-RU" dirty="0"/>
              <a:t>/</a:t>
            </a:r>
            <a:r>
              <a:rPr lang="ru-RU" dirty="0" err="1"/>
              <a:t>софтуерна</a:t>
            </a:r>
            <a:r>
              <a:rPr lang="ru-RU" dirty="0"/>
              <a:t> </a:t>
            </a:r>
            <a:r>
              <a:rPr lang="ru-RU" dirty="0" err="1"/>
              <a:t>промяна</a:t>
            </a:r>
            <a:r>
              <a:rPr lang="ru-RU" dirty="0"/>
              <a:t> в </a:t>
            </a:r>
            <a:r>
              <a:rPr lang="ru-RU" dirty="0" err="1"/>
              <a:t>устройството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5D3A9E-BBF6-C694-B1F2-06FA4CFD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77225-9399-ED1C-5864-22DE04A5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AI анализ на </a:t>
            </a:r>
            <a:r>
              <a:rPr lang="ru-RU" dirty="0" err="1"/>
              <a:t>резултатите</a:t>
            </a:r>
            <a:r>
              <a:rPr lang="ru-RU" dirty="0"/>
              <a:t>.</a:t>
            </a:r>
          </a:p>
          <a:p>
            <a:r>
              <a:rPr lang="ru-RU" dirty="0"/>
              <a:t>Интеграция с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</a:t>
            </a:r>
          </a:p>
          <a:p>
            <a:r>
              <a:rPr lang="ru-RU" dirty="0" err="1"/>
              <a:t>Ръчно</a:t>
            </a:r>
            <a:r>
              <a:rPr lang="ru-RU" dirty="0"/>
              <a:t> </a:t>
            </a:r>
            <a:r>
              <a:rPr lang="ru-RU" dirty="0" err="1"/>
              <a:t>избиране</a:t>
            </a:r>
            <a:r>
              <a:rPr lang="ru-RU" dirty="0"/>
              <a:t> на </a:t>
            </a:r>
            <a:r>
              <a:rPr lang="en-GB" dirty="0"/>
              <a:t>poll </a:t>
            </a:r>
            <a:r>
              <a:rPr lang="ru-RU" dirty="0"/>
              <a:t>интервала от </a:t>
            </a:r>
            <a:r>
              <a:rPr lang="ru-RU" dirty="0" err="1"/>
              <a:t>време</a:t>
            </a:r>
            <a:r>
              <a:rPr lang="ru-RU" dirty="0"/>
              <a:t> за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endpoint</a:t>
            </a:r>
            <a:r>
              <a:rPr lang="en-GB" dirty="0"/>
              <a:t>.</a:t>
            </a:r>
          </a:p>
          <a:p>
            <a:r>
              <a:rPr lang="ru-RU" dirty="0" err="1"/>
              <a:t>Избор</a:t>
            </a:r>
            <a:r>
              <a:rPr lang="ru-RU" dirty="0"/>
              <a:t> от </a:t>
            </a:r>
            <a:r>
              <a:rPr lang="ru-RU" dirty="0" err="1"/>
              <a:t>предефинирани</a:t>
            </a:r>
            <a:r>
              <a:rPr lang="ru-RU" dirty="0"/>
              <a:t> </a:t>
            </a:r>
            <a:r>
              <a:rPr lang="ru-RU" dirty="0" err="1"/>
              <a:t>скриптове</a:t>
            </a:r>
            <a:r>
              <a:rPr lang="ru-RU" dirty="0"/>
              <a:t>.</a:t>
            </a:r>
          </a:p>
          <a:p>
            <a:r>
              <a:rPr lang="ru-RU" dirty="0"/>
              <a:t>Опция да се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съдържанието</a:t>
            </a:r>
            <a:r>
              <a:rPr lang="ru-RU" dirty="0"/>
              <a:t> на </a:t>
            </a:r>
            <a:r>
              <a:rPr lang="ru-RU" dirty="0" err="1"/>
              <a:t>скриптовете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7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3A591D-DB36-C083-99BE-24060233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160"/>
            <a:ext cx="9634011" cy="1325563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вниманието!!!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A8EDC4D-2204-B556-CA07-007127AB5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" y="982853"/>
            <a:ext cx="10444709" cy="5875148"/>
          </a:xfrm>
        </p:spPr>
      </p:pic>
    </p:spTree>
    <p:extLst>
      <p:ext uri="{BB962C8B-B14F-4D97-AF65-F5344CB8AC3E}">
        <p14:creationId xmlns:p14="http://schemas.microsoft.com/office/powerpoint/2010/main" val="216925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E06BCC-59AC-8635-EC71-6FF8A4DB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60" y="5311595"/>
            <a:ext cx="12200741" cy="130668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bg-BG" sz="2800" dirty="0"/>
              <a:t>Дипломант: </a:t>
            </a:r>
            <a:r>
              <a:rPr lang="bg-BG" sz="2800" b="1" dirty="0"/>
              <a:t>Трифон Христов </a:t>
            </a:r>
            <a:r>
              <a:rPr lang="bg-BG" sz="2800" b="1" dirty="0" err="1"/>
              <a:t>Дарджонов</a:t>
            </a:r>
            <a:br>
              <a:rPr lang="bg-BG" sz="2800" dirty="0"/>
            </a:br>
            <a:r>
              <a:rPr lang="bg-BG" sz="2800" dirty="0"/>
              <a:t>Специалност: </a:t>
            </a:r>
            <a:r>
              <a:rPr lang="bg-BG" sz="2800" b="1" dirty="0"/>
              <a:t>Компютърни системи и технологии</a:t>
            </a:r>
            <a:br>
              <a:rPr lang="bg-BG" sz="2800" dirty="0"/>
            </a:br>
            <a:r>
              <a:rPr lang="bg-BG" sz="2800" dirty="0"/>
              <a:t>Факултетен Номер: 611316</a:t>
            </a:r>
            <a:br>
              <a:rPr lang="en-GB" sz="2800" dirty="0"/>
            </a:br>
            <a:br>
              <a:rPr lang="en-GB" sz="2800" dirty="0"/>
            </a:br>
            <a:r>
              <a:rPr lang="bg-BG" sz="2800" dirty="0"/>
              <a:t>Дипломен ръководител: </a:t>
            </a:r>
            <a:r>
              <a:rPr lang="bg-BG" sz="2800" b="1" dirty="0"/>
              <a:t>доц. д-р Николай </a:t>
            </a:r>
            <a:r>
              <a:rPr lang="bg-BG" sz="2800" b="1" dirty="0" err="1"/>
              <a:t>Каканаков</a:t>
            </a:r>
            <a:endParaRPr lang="en-US" sz="2800" b="1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DAFC64B-DF80-9211-1B15-CF8A7393D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5" b="8696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9B54E8-5C8C-1EFA-ECA3-47E321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en-US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2CCE5A5-24EF-DC5A-BBDD-C28E10137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1591"/>
            <a:ext cx="4154280" cy="3146867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E40440-E39E-DC11-3A23-C4B723F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Следене</a:t>
            </a:r>
            <a:r>
              <a:rPr lang="ru-RU" dirty="0"/>
              <a:t> на SNMP трафика </a:t>
            </a:r>
            <a:r>
              <a:rPr lang="ru-RU" dirty="0" err="1"/>
              <a:t>спрямо</a:t>
            </a:r>
            <a:r>
              <a:rPr lang="ru-RU" dirty="0"/>
              <a:t> конкретна конфигурация, за конкретен OID в конкретна MIB.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62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3" name="Rectangle 54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9B54E8-5C8C-1EFA-ECA3-47E321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r>
              <a:rPr lang="en-GB" dirty="0" err="1"/>
              <a:t>goto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E40440-E39E-DC11-3A23-C4B723F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Задаване на стойности (единични или интервали от </a:t>
            </a:r>
            <a:r>
              <a:rPr lang="en-GB" dirty="0"/>
              <a:t>Min - Max</a:t>
            </a:r>
            <a:r>
              <a:rPr lang="bg-BG" dirty="0"/>
              <a:t>) и при съвпадение с текущата стойност да се изпълняват действия под формата на скриптове.</a:t>
            </a:r>
            <a:endParaRPr lang="en-GB" dirty="0"/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550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2D1BC75-2165-01EC-1A03-FD70B9F6B9D5}"/>
              </a:ext>
            </a:extLst>
          </p:cNvPr>
          <p:cNvSpPr txBox="1"/>
          <p:nvPr/>
        </p:nvSpPr>
        <p:spPr>
          <a:xfrm>
            <a:off x="752810" y="1072278"/>
            <a:ext cx="32608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latin typeface="Agency FB" panose="020B0503020202020204" pitchFamily="34" charset="0"/>
              </a:rPr>
              <a:t>A == </a:t>
            </a:r>
            <a:r>
              <a:rPr lang="en-GB" sz="6000" u="sng" dirty="0">
                <a:latin typeface="Agency FB" panose="020B0503020202020204" pitchFamily="34" charset="0"/>
              </a:rPr>
              <a:t>B</a:t>
            </a:r>
            <a:endParaRPr lang="en-GB" sz="6000" dirty="0">
              <a:latin typeface="Agency FB" panose="020B0503020202020204" pitchFamily="34" charset="0"/>
            </a:endParaRPr>
          </a:p>
          <a:p>
            <a:pPr algn="ctr"/>
            <a:r>
              <a:rPr lang="en-US" sz="6000" dirty="0">
                <a:latin typeface="Agency FB" panose="020B0503020202020204" pitchFamily="34" charset="0"/>
              </a:rPr>
              <a:t>OR</a:t>
            </a:r>
            <a:endParaRPr lang="en-GB" sz="6000" dirty="0">
              <a:latin typeface="Agency FB" panose="020B0503020202020204" pitchFamily="34" charset="0"/>
            </a:endParaRPr>
          </a:p>
          <a:p>
            <a:pPr algn="ctr"/>
            <a:r>
              <a:rPr lang="en-GB" sz="6000" u="sng" dirty="0">
                <a:latin typeface="Agency FB" panose="020B0503020202020204" pitchFamily="34" charset="0"/>
              </a:rPr>
              <a:t>B</a:t>
            </a:r>
            <a:r>
              <a:rPr lang="en-GB" sz="6000" dirty="0">
                <a:latin typeface="Agency FB" panose="020B0503020202020204" pitchFamily="34" charset="0"/>
              </a:rPr>
              <a:t> &lt;= A &lt;= </a:t>
            </a:r>
            <a:r>
              <a:rPr lang="en-GB" sz="6000" u="sng" dirty="0">
                <a:latin typeface="Agency FB" panose="020B0503020202020204" pitchFamily="34" charset="0"/>
              </a:rPr>
              <a:t>C</a:t>
            </a:r>
          </a:p>
          <a:p>
            <a:pPr algn="ctr"/>
            <a:r>
              <a:rPr lang="en-GB" sz="6000" dirty="0">
                <a:latin typeface="Agency FB" panose="020B0503020202020204" pitchFamily="34" charset="0"/>
              </a:rPr>
              <a:t>THEN</a:t>
            </a:r>
          </a:p>
          <a:p>
            <a:pPr algn="ctr"/>
            <a:r>
              <a:rPr lang="en-GB" sz="6000" dirty="0">
                <a:latin typeface="Agency FB" panose="020B0503020202020204" pitchFamily="34" charset="0"/>
              </a:rPr>
              <a:t>EXEC SCRIPT</a:t>
            </a:r>
            <a:endParaRPr lang="en-US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6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CE09A9C-9AA0-416D-B43E-74DCF9608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1C199AA6-C640-43C5-B2E4-ABA256856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8D3C65B7-70DE-419F-B7EB-1A6B9E4AB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1"/>
            <a:ext cx="12205536" cy="26219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760B12-6DEA-A989-5730-981A5AE6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1308855"/>
            <a:ext cx="10439400" cy="763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Програмни средства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ECEF2B6-C4C3-4B58-AC07-BB4A32AFA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58" y="2401520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426" name="Freeform 10">
              <a:extLst>
                <a:ext uri="{FF2B5EF4-FFF2-40B4-BE49-F238E27FC236}">
                  <a16:creationId xmlns:a16="http://schemas.microsoft.com/office/drawing/2014/main" id="{95833F7D-D397-4567-ADAC-F4784AAA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7" name="Freeform 15">
              <a:extLst>
                <a:ext uri="{FF2B5EF4-FFF2-40B4-BE49-F238E27FC236}">
                  <a16:creationId xmlns:a16="http://schemas.microsoft.com/office/drawing/2014/main" id="{856C613E-59D4-468C-AC31-3EA0EA69E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8" name="Freeform 18">
              <a:extLst>
                <a:ext uri="{FF2B5EF4-FFF2-40B4-BE49-F238E27FC236}">
                  <a16:creationId xmlns:a16="http://schemas.microsoft.com/office/drawing/2014/main" id="{F354E73A-7276-4447-A8AB-8F6F90D67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9" name="Freeform 22">
              <a:extLst>
                <a:ext uri="{FF2B5EF4-FFF2-40B4-BE49-F238E27FC236}">
                  <a16:creationId xmlns:a16="http://schemas.microsoft.com/office/drawing/2014/main" id="{19A8913B-8BBC-47CA-A6F2-E910EF537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0" name="Freeform 8">
              <a:extLst>
                <a:ext uri="{FF2B5EF4-FFF2-40B4-BE49-F238E27FC236}">
                  <a16:creationId xmlns:a16="http://schemas.microsoft.com/office/drawing/2014/main" id="{4414C76E-B1F1-4BFC-93E4-7C992446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1" name="Freeform 19">
              <a:extLst>
                <a:ext uri="{FF2B5EF4-FFF2-40B4-BE49-F238E27FC236}">
                  <a16:creationId xmlns:a16="http://schemas.microsoft.com/office/drawing/2014/main" id="{E79F3265-49D3-4B7D-B480-91E755188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2" name="Freeform 20">
              <a:extLst>
                <a:ext uri="{FF2B5EF4-FFF2-40B4-BE49-F238E27FC236}">
                  <a16:creationId xmlns:a16="http://schemas.microsoft.com/office/drawing/2014/main" id="{A0AC16F9-2EF8-4F65-A29F-3E22BEEB5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3" name="Freeform 23">
              <a:extLst>
                <a:ext uri="{FF2B5EF4-FFF2-40B4-BE49-F238E27FC236}">
                  <a16:creationId xmlns:a16="http://schemas.microsoft.com/office/drawing/2014/main" id="{8AE06D1D-3AA8-48B9-856D-DAC3EA4B3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" name="Freeform 26">
              <a:extLst>
                <a:ext uri="{FF2B5EF4-FFF2-40B4-BE49-F238E27FC236}">
                  <a16:creationId xmlns:a16="http://schemas.microsoft.com/office/drawing/2014/main" id="{02851F97-3E92-4E50-8D9F-5AA1D47BE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5" name="Freeform 27">
              <a:extLst>
                <a:ext uri="{FF2B5EF4-FFF2-40B4-BE49-F238E27FC236}">
                  <a16:creationId xmlns:a16="http://schemas.microsoft.com/office/drawing/2014/main" id="{3DD81BE5-1D8A-4376-A0E2-FDD2C8E77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" name="Freeform 28">
              <a:extLst>
                <a:ext uri="{FF2B5EF4-FFF2-40B4-BE49-F238E27FC236}">
                  <a16:creationId xmlns:a16="http://schemas.microsoft.com/office/drawing/2014/main" id="{F052727B-16B4-4972-9F0F-640736D0B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" name="Freeform 30">
              <a:extLst>
                <a:ext uri="{FF2B5EF4-FFF2-40B4-BE49-F238E27FC236}">
                  <a16:creationId xmlns:a16="http://schemas.microsoft.com/office/drawing/2014/main" id="{918E652A-C197-490B-A236-91E5170D0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" name="Freeform 43">
              <a:extLst>
                <a:ext uri="{FF2B5EF4-FFF2-40B4-BE49-F238E27FC236}">
                  <a16:creationId xmlns:a16="http://schemas.microsoft.com/office/drawing/2014/main" id="{ADEECA98-3E25-4AC5-9E18-659B4ED6B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9" name="Freeform 51">
              <a:extLst>
                <a:ext uri="{FF2B5EF4-FFF2-40B4-BE49-F238E27FC236}">
                  <a16:creationId xmlns:a16="http://schemas.microsoft.com/office/drawing/2014/main" id="{76586B5D-7339-497F-BD2D-C69682B6F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0" name="Freeform 52">
              <a:extLst>
                <a:ext uri="{FF2B5EF4-FFF2-40B4-BE49-F238E27FC236}">
                  <a16:creationId xmlns:a16="http://schemas.microsoft.com/office/drawing/2014/main" id="{DB6A7DE2-13B0-462F-AEF4-A26B03131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1" name="Freeform 53">
              <a:extLst>
                <a:ext uri="{FF2B5EF4-FFF2-40B4-BE49-F238E27FC236}">
                  <a16:creationId xmlns:a16="http://schemas.microsoft.com/office/drawing/2014/main" id="{70C4EEBE-6498-44F8-B43C-E2282C17B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2" name="Freeform 54">
              <a:extLst>
                <a:ext uri="{FF2B5EF4-FFF2-40B4-BE49-F238E27FC236}">
                  <a16:creationId xmlns:a16="http://schemas.microsoft.com/office/drawing/2014/main" id="{E3D46F18-3839-4766-BC7F-2BB655E0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3" name="Freeform 55">
              <a:extLst>
                <a:ext uri="{FF2B5EF4-FFF2-40B4-BE49-F238E27FC236}">
                  <a16:creationId xmlns:a16="http://schemas.microsoft.com/office/drawing/2014/main" id="{09BCF547-DEC5-4EB1-BF6C-EE82BFBF4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4" name="Freeform 56">
              <a:extLst>
                <a:ext uri="{FF2B5EF4-FFF2-40B4-BE49-F238E27FC236}">
                  <a16:creationId xmlns:a16="http://schemas.microsoft.com/office/drawing/2014/main" id="{6B400FE1-9444-4562-BBB9-2B0C9F9F3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" name="Freeform 57">
              <a:extLst>
                <a:ext uri="{FF2B5EF4-FFF2-40B4-BE49-F238E27FC236}">
                  <a16:creationId xmlns:a16="http://schemas.microsoft.com/office/drawing/2014/main" id="{21078A77-A0C1-4B0A-839B-B9A2A8116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" name="Freeform 59">
              <a:extLst>
                <a:ext uri="{FF2B5EF4-FFF2-40B4-BE49-F238E27FC236}">
                  <a16:creationId xmlns:a16="http://schemas.microsoft.com/office/drawing/2014/main" id="{48D38A58-4D63-42D1-BF20-178ADA8C6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7" name="Freeform 60">
              <a:extLst>
                <a:ext uri="{FF2B5EF4-FFF2-40B4-BE49-F238E27FC236}">
                  <a16:creationId xmlns:a16="http://schemas.microsoft.com/office/drawing/2014/main" id="{13F4D974-00C9-470C-BFB2-AFD034FFA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8" name="Freeform 61">
              <a:extLst>
                <a:ext uri="{FF2B5EF4-FFF2-40B4-BE49-F238E27FC236}">
                  <a16:creationId xmlns:a16="http://schemas.microsoft.com/office/drawing/2014/main" id="{95B0851E-7DCF-4C1D-977A-E9A681EB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9" name="Freeform 5">
              <a:extLst>
                <a:ext uri="{FF2B5EF4-FFF2-40B4-BE49-F238E27FC236}">
                  <a16:creationId xmlns:a16="http://schemas.microsoft.com/office/drawing/2014/main" id="{ACC9FC4C-993A-49E8-AB18-108AB716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0" name="Freeform 6">
              <a:extLst>
                <a:ext uri="{FF2B5EF4-FFF2-40B4-BE49-F238E27FC236}">
                  <a16:creationId xmlns:a16="http://schemas.microsoft.com/office/drawing/2014/main" id="{1C622053-E979-4EB5-914E-AF5E2202C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1" name="Freeform 7">
              <a:extLst>
                <a:ext uri="{FF2B5EF4-FFF2-40B4-BE49-F238E27FC236}">
                  <a16:creationId xmlns:a16="http://schemas.microsoft.com/office/drawing/2014/main" id="{73D89AF0-AE2D-4CED-9723-43F52A930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2" name="Freeform 8">
              <a:extLst>
                <a:ext uri="{FF2B5EF4-FFF2-40B4-BE49-F238E27FC236}">
                  <a16:creationId xmlns:a16="http://schemas.microsoft.com/office/drawing/2014/main" id="{04D5C498-87DB-43A8-8FC1-9FCB683D9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3" name="Freeform 9">
              <a:extLst>
                <a:ext uri="{FF2B5EF4-FFF2-40B4-BE49-F238E27FC236}">
                  <a16:creationId xmlns:a16="http://schemas.microsoft.com/office/drawing/2014/main" id="{4FC46198-F3FE-4E67-B1DB-A935954D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4" name="Freeform 11">
              <a:extLst>
                <a:ext uri="{FF2B5EF4-FFF2-40B4-BE49-F238E27FC236}">
                  <a16:creationId xmlns:a16="http://schemas.microsoft.com/office/drawing/2014/main" id="{1E2EAA30-11B4-4711-8D30-31228434A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5" name="Freeform 12">
              <a:extLst>
                <a:ext uri="{FF2B5EF4-FFF2-40B4-BE49-F238E27FC236}">
                  <a16:creationId xmlns:a16="http://schemas.microsoft.com/office/drawing/2014/main" id="{9481F16B-2EB3-4B13-9485-DA6FF1E4E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6" name="Freeform 13">
              <a:extLst>
                <a:ext uri="{FF2B5EF4-FFF2-40B4-BE49-F238E27FC236}">
                  <a16:creationId xmlns:a16="http://schemas.microsoft.com/office/drawing/2014/main" id="{120BFEFE-A560-4664-8D8C-076BBEFD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7" name="Freeform 14">
              <a:extLst>
                <a:ext uri="{FF2B5EF4-FFF2-40B4-BE49-F238E27FC236}">
                  <a16:creationId xmlns:a16="http://schemas.microsoft.com/office/drawing/2014/main" id="{1A267424-CA47-4D53-AD8D-283B55DF1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8" name="Freeform 16">
              <a:extLst>
                <a:ext uri="{FF2B5EF4-FFF2-40B4-BE49-F238E27FC236}">
                  <a16:creationId xmlns:a16="http://schemas.microsoft.com/office/drawing/2014/main" id="{C4F36AB3-B254-4229-B3FE-C2536AA02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48551741-C73E-4392-AA82-2B9C70A1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0" name="Freeform 21">
              <a:extLst>
                <a:ext uri="{FF2B5EF4-FFF2-40B4-BE49-F238E27FC236}">
                  <a16:creationId xmlns:a16="http://schemas.microsoft.com/office/drawing/2014/main" id="{857C5A36-C7DE-41F9-BAA2-EA85D190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1" name="Freeform 25">
              <a:extLst>
                <a:ext uri="{FF2B5EF4-FFF2-40B4-BE49-F238E27FC236}">
                  <a16:creationId xmlns:a16="http://schemas.microsoft.com/office/drawing/2014/main" id="{5C2D4252-2D0D-4013-93F8-C1F520BFB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2" name="Freeform 29">
              <a:extLst>
                <a:ext uri="{FF2B5EF4-FFF2-40B4-BE49-F238E27FC236}">
                  <a16:creationId xmlns:a16="http://schemas.microsoft.com/office/drawing/2014/main" id="{6A34AD44-58C1-47E1-AF97-BE26D318C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A4D1510C-90A1-4834-9D28-F5F5B3E81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F9F39721-01B8-48CF-8E79-3443E809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5" name="Freeform 33">
              <a:extLst>
                <a:ext uri="{FF2B5EF4-FFF2-40B4-BE49-F238E27FC236}">
                  <a16:creationId xmlns:a16="http://schemas.microsoft.com/office/drawing/2014/main" id="{07F0EDB4-5469-4893-A605-FDE7657E1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6" name="Freeform 34">
              <a:extLst>
                <a:ext uri="{FF2B5EF4-FFF2-40B4-BE49-F238E27FC236}">
                  <a16:creationId xmlns:a16="http://schemas.microsoft.com/office/drawing/2014/main" id="{57BCBEEC-F98E-4D6C-846E-FAD9C256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7" name="Freeform 35">
              <a:extLst>
                <a:ext uri="{FF2B5EF4-FFF2-40B4-BE49-F238E27FC236}">
                  <a16:creationId xmlns:a16="http://schemas.microsoft.com/office/drawing/2014/main" id="{AE056A99-D0AC-44F4-AD07-DBEB14C3E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8" name="Freeform 36">
              <a:extLst>
                <a:ext uri="{FF2B5EF4-FFF2-40B4-BE49-F238E27FC236}">
                  <a16:creationId xmlns:a16="http://schemas.microsoft.com/office/drawing/2014/main" id="{C1BCCA5B-0E14-4276-AC80-069CB8CDF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9" name="Freeform 37">
              <a:extLst>
                <a:ext uri="{FF2B5EF4-FFF2-40B4-BE49-F238E27FC236}">
                  <a16:creationId xmlns:a16="http://schemas.microsoft.com/office/drawing/2014/main" id="{1557971D-FAAF-4632-8719-BA17B7A49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0" name="Freeform 38">
              <a:extLst>
                <a:ext uri="{FF2B5EF4-FFF2-40B4-BE49-F238E27FC236}">
                  <a16:creationId xmlns:a16="http://schemas.microsoft.com/office/drawing/2014/main" id="{2F36535B-2293-4F25-A026-E16CC7F1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1" name="Freeform 39">
              <a:extLst>
                <a:ext uri="{FF2B5EF4-FFF2-40B4-BE49-F238E27FC236}">
                  <a16:creationId xmlns:a16="http://schemas.microsoft.com/office/drawing/2014/main" id="{6CD20506-CA9E-4DE8-8211-2C58A5FE9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2" name="Freeform 40">
              <a:extLst>
                <a:ext uri="{FF2B5EF4-FFF2-40B4-BE49-F238E27FC236}">
                  <a16:creationId xmlns:a16="http://schemas.microsoft.com/office/drawing/2014/main" id="{A46EF94D-C820-4B13-976F-91B6694EC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3" name="Freeform 41">
              <a:extLst>
                <a:ext uri="{FF2B5EF4-FFF2-40B4-BE49-F238E27FC236}">
                  <a16:creationId xmlns:a16="http://schemas.microsoft.com/office/drawing/2014/main" id="{B421D62D-C940-4369-8D73-54A69AE05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4" name="Freeform 42">
              <a:extLst>
                <a:ext uri="{FF2B5EF4-FFF2-40B4-BE49-F238E27FC236}">
                  <a16:creationId xmlns:a16="http://schemas.microsoft.com/office/drawing/2014/main" id="{A4C70F9D-E2E2-4765-B2C4-E1E5323F4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5" name="Freeform 44">
              <a:extLst>
                <a:ext uri="{FF2B5EF4-FFF2-40B4-BE49-F238E27FC236}">
                  <a16:creationId xmlns:a16="http://schemas.microsoft.com/office/drawing/2014/main" id="{5136A31E-C2F1-4612-9606-A88258412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6" name="Freeform 45">
              <a:extLst>
                <a:ext uri="{FF2B5EF4-FFF2-40B4-BE49-F238E27FC236}">
                  <a16:creationId xmlns:a16="http://schemas.microsoft.com/office/drawing/2014/main" id="{834FA678-A251-422B-995C-F1EC9ACE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7" name="Freeform 46">
              <a:extLst>
                <a:ext uri="{FF2B5EF4-FFF2-40B4-BE49-F238E27FC236}">
                  <a16:creationId xmlns:a16="http://schemas.microsoft.com/office/drawing/2014/main" id="{5910558F-4898-4F69-8DC7-AAB05D49C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8" name="Freeform 47">
              <a:extLst>
                <a:ext uri="{FF2B5EF4-FFF2-40B4-BE49-F238E27FC236}">
                  <a16:creationId xmlns:a16="http://schemas.microsoft.com/office/drawing/2014/main" id="{9833811E-D991-4FF1-A62D-6727E7A4C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9" name="Freeform 48">
              <a:extLst>
                <a:ext uri="{FF2B5EF4-FFF2-40B4-BE49-F238E27FC236}">
                  <a16:creationId xmlns:a16="http://schemas.microsoft.com/office/drawing/2014/main" id="{B4BDF1DF-30AB-4621-A748-358449F9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0" name="Freeform 49">
              <a:extLst>
                <a:ext uri="{FF2B5EF4-FFF2-40B4-BE49-F238E27FC236}">
                  <a16:creationId xmlns:a16="http://schemas.microsoft.com/office/drawing/2014/main" id="{F58B1EFF-28CD-4DF4-9273-BA470FA8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1" name="Freeform 8">
              <a:extLst>
                <a:ext uri="{FF2B5EF4-FFF2-40B4-BE49-F238E27FC236}">
                  <a16:creationId xmlns:a16="http://schemas.microsoft.com/office/drawing/2014/main" id="{62152C65-C2B4-44DE-BA89-8079D479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2" name="Freeform 106">
              <a:extLst>
                <a:ext uri="{FF2B5EF4-FFF2-40B4-BE49-F238E27FC236}">
                  <a16:creationId xmlns:a16="http://schemas.microsoft.com/office/drawing/2014/main" id="{6CB6AF7D-8BEA-408A-85C7-58EBFC7C0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3" name="Freeform 19">
              <a:extLst>
                <a:ext uri="{FF2B5EF4-FFF2-40B4-BE49-F238E27FC236}">
                  <a16:creationId xmlns:a16="http://schemas.microsoft.com/office/drawing/2014/main" id="{F7F833D4-48BA-43B3-A814-79479DE73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4" name="Freeform 20">
              <a:extLst>
                <a:ext uri="{FF2B5EF4-FFF2-40B4-BE49-F238E27FC236}">
                  <a16:creationId xmlns:a16="http://schemas.microsoft.com/office/drawing/2014/main" id="{10D4D946-41C3-4A00-BC0B-7275A77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5" name="Freeform 26">
              <a:extLst>
                <a:ext uri="{FF2B5EF4-FFF2-40B4-BE49-F238E27FC236}">
                  <a16:creationId xmlns:a16="http://schemas.microsoft.com/office/drawing/2014/main" id="{EDC26A5D-6D29-424B-9FFA-FF751A5B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6" name="Freeform 27">
              <a:extLst>
                <a:ext uri="{FF2B5EF4-FFF2-40B4-BE49-F238E27FC236}">
                  <a16:creationId xmlns:a16="http://schemas.microsoft.com/office/drawing/2014/main" id="{562D680F-832A-42E4-B231-EB9BFD572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7" name="Freeform 28">
              <a:extLst>
                <a:ext uri="{FF2B5EF4-FFF2-40B4-BE49-F238E27FC236}">
                  <a16:creationId xmlns:a16="http://schemas.microsoft.com/office/drawing/2014/main" id="{69001618-F7FD-45FA-B344-CAE11434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8" name="Freeform 55">
              <a:extLst>
                <a:ext uri="{FF2B5EF4-FFF2-40B4-BE49-F238E27FC236}">
                  <a16:creationId xmlns:a16="http://schemas.microsoft.com/office/drawing/2014/main" id="{BAF69EB6-1004-43E2-98D7-6F80E0D0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9" name="Freeform 56">
              <a:extLst>
                <a:ext uri="{FF2B5EF4-FFF2-40B4-BE49-F238E27FC236}">
                  <a16:creationId xmlns:a16="http://schemas.microsoft.com/office/drawing/2014/main" id="{4409552C-E7A6-4870-93AE-27AC2E8BF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0" name="Freeform 57">
              <a:extLst>
                <a:ext uri="{FF2B5EF4-FFF2-40B4-BE49-F238E27FC236}">
                  <a16:creationId xmlns:a16="http://schemas.microsoft.com/office/drawing/2014/main" id="{89E06C9C-C1AA-4CFA-AC2F-6F0CE6AA6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1" name="Freeform 60">
              <a:extLst>
                <a:ext uri="{FF2B5EF4-FFF2-40B4-BE49-F238E27FC236}">
                  <a16:creationId xmlns:a16="http://schemas.microsoft.com/office/drawing/2014/main" id="{7ACBB798-F3D3-4C25-8FF2-0A4EE2CEA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2" name="Freeform 61">
              <a:extLst>
                <a:ext uri="{FF2B5EF4-FFF2-40B4-BE49-F238E27FC236}">
                  <a16:creationId xmlns:a16="http://schemas.microsoft.com/office/drawing/2014/main" id="{6413FA81-B4F4-4F47-8818-6D8DCD5E4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3" name="Freeform 5">
              <a:extLst>
                <a:ext uri="{FF2B5EF4-FFF2-40B4-BE49-F238E27FC236}">
                  <a16:creationId xmlns:a16="http://schemas.microsoft.com/office/drawing/2014/main" id="{47A5765B-B855-4AE5-A60D-D2CF7B800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4" name="Freeform 6">
              <a:extLst>
                <a:ext uri="{FF2B5EF4-FFF2-40B4-BE49-F238E27FC236}">
                  <a16:creationId xmlns:a16="http://schemas.microsoft.com/office/drawing/2014/main" id="{3510F4D0-4F8E-4430-9AE2-72BD093C4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5" name="Freeform 7">
              <a:extLst>
                <a:ext uri="{FF2B5EF4-FFF2-40B4-BE49-F238E27FC236}">
                  <a16:creationId xmlns:a16="http://schemas.microsoft.com/office/drawing/2014/main" id="{9C89E3CC-CDFC-40AE-BC9C-F47C44FBE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6" name="Freeform 8">
              <a:extLst>
                <a:ext uri="{FF2B5EF4-FFF2-40B4-BE49-F238E27FC236}">
                  <a16:creationId xmlns:a16="http://schemas.microsoft.com/office/drawing/2014/main" id="{D4BB45D1-DA09-4F77-81BF-80259B789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7" name="Freeform 9">
              <a:extLst>
                <a:ext uri="{FF2B5EF4-FFF2-40B4-BE49-F238E27FC236}">
                  <a16:creationId xmlns:a16="http://schemas.microsoft.com/office/drawing/2014/main" id="{52915470-55A8-469B-85D0-5FF2D5866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8" name="Freeform 11">
              <a:extLst>
                <a:ext uri="{FF2B5EF4-FFF2-40B4-BE49-F238E27FC236}">
                  <a16:creationId xmlns:a16="http://schemas.microsoft.com/office/drawing/2014/main" id="{C2F60CD1-F35B-47D8-A1FD-82868EE1E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9" name="Freeform 12">
              <a:extLst>
                <a:ext uri="{FF2B5EF4-FFF2-40B4-BE49-F238E27FC236}">
                  <a16:creationId xmlns:a16="http://schemas.microsoft.com/office/drawing/2014/main" id="{7F062D90-AC98-4BE8-B5E0-F1F060D15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0" name="Freeform 13">
              <a:extLst>
                <a:ext uri="{FF2B5EF4-FFF2-40B4-BE49-F238E27FC236}">
                  <a16:creationId xmlns:a16="http://schemas.microsoft.com/office/drawing/2014/main" id="{453F66FE-FBAC-49D4-A335-2C6190F0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1" name="Freeform 14">
              <a:extLst>
                <a:ext uri="{FF2B5EF4-FFF2-40B4-BE49-F238E27FC236}">
                  <a16:creationId xmlns:a16="http://schemas.microsoft.com/office/drawing/2014/main" id="{81853B54-C2F5-4A24-BF3A-03E990BA6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EBFB657-3D1F-4C76-9112-9C476DED6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6B280F4-BB5B-4D24-8E29-0FA73EF51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4" name="Freeform 21">
              <a:extLst>
                <a:ext uri="{FF2B5EF4-FFF2-40B4-BE49-F238E27FC236}">
                  <a16:creationId xmlns:a16="http://schemas.microsoft.com/office/drawing/2014/main" id="{3091DDBA-DAC4-4986-9835-16124774E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5" name="Freeform 25">
              <a:extLst>
                <a:ext uri="{FF2B5EF4-FFF2-40B4-BE49-F238E27FC236}">
                  <a16:creationId xmlns:a16="http://schemas.microsoft.com/office/drawing/2014/main" id="{B4F53B91-A055-4D3D-AACD-682D8D819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6" name="Freeform 29">
              <a:extLst>
                <a:ext uri="{FF2B5EF4-FFF2-40B4-BE49-F238E27FC236}">
                  <a16:creationId xmlns:a16="http://schemas.microsoft.com/office/drawing/2014/main" id="{A2B79EB8-F72E-443C-A3B9-D14BBCA8B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7" name="Freeform 31">
              <a:extLst>
                <a:ext uri="{FF2B5EF4-FFF2-40B4-BE49-F238E27FC236}">
                  <a16:creationId xmlns:a16="http://schemas.microsoft.com/office/drawing/2014/main" id="{703C5519-F374-4509-BE89-1188B078D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8" name="Freeform 32">
              <a:extLst>
                <a:ext uri="{FF2B5EF4-FFF2-40B4-BE49-F238E27FC236}">
                  <a16:creationId xmlns:a16="http://schemas.microsoft.com/office/drawing/2014/main" id="{161C4121-BA24-4476-9227-F4F2E17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9" name="Freeform 33">
              <a:extLst>
                <a:ext uri="{FF2B5EF4-FFF2-40B4-BE49-F238E27FC236}">
                  <a16:creationId xmlns:a16="http://schemas.microsoft.com/office/drawing/2014/main" id="{848716A6-138A-4AD6-9F06-0E2354C8B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0" name="Freeform 34">
              <a:extLst>
                <a:ext uri="{FF2B5EF4-FFF2-40B4-BE49-F238E27FC236}">
                  <a16:creationId xmlns:a16="http://schemas.microsoft.com/office/drawing/2014/main" id="{13DBA19B-2A62-4FB1-A913-2D15AF24F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1" name="Freeform 35">
              <a:extLst>
                <a:ext uri="{FF2B5EF4-FFF2-40B4-BE49-F238E27FC236}">
                  <a16:creationId xmlns:a16="http://schemas.microsoft.com/office/drawing/2014/main" id="{E3F724FF-2487-4F7B-8236-36DECEFD0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2" name="Freeform 36">
              <a:extLst>
                <a:ext uri="{FF2B5EF4-FFF2-40B4-BE49-F238E27FC236}">
                  <a16:creationId xmlns:a16="http://schemas.microsoft.com/office/drawing/2014/main" id="{689E7A8E-5FCF-43E1-BC6A-00E08083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3" name="Freeform 37">
              <a:extLst>
                <a:ext uri="{FF2B5EF4-FFF2-40B4-BE49-F238E27FC236}">
                  <a16:creationId xmlns:a16="http://schemas.microsoft.com/office/drawing/2014/main" id="{CB7EDFAE-94B7-415B-A66F-C2B781D98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4" name="Freeform 38">
              <a:extLst>
                <a:ext uri="{FF2B5EF4-FFF2-40B4-BE49-F238E27FC236}">
                  <a16:creationId xmlns:a16="http://schemas.microsoft.com/office/drawing/2014/main" id="{6E9BF4E4-42A3-4E57-A186-2BFC756A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5" name="Freeform 39">
              <a:extLst>
                <a:ext uri="{FF2B5EF4-FFF2-40B4-BE49-F238E27FC236}">
                  <a16:creationId xmlns:a16="http://schemas.microsoft.com/office/drawing/2014/main" id="{F6D3D8EA-5D2E-421A-957C-ACF29CD5C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6" name="Freeform 40">
              <a:extLst>
                <a:ext uri="{FF2B5EF4-FFF2-40B4-BE49-F238E27FC236}">
                  <a16:creationId xmlns:a16="http://schemas.microsoft.com/office/drawing/2014/main" id="{E6B66BFA-6BA1-4587-BBD6-1A4FB0356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7" name="Freeform 41">
              <a:extLst>
                <a:ext uri="{FF2B5EF4-FFF2-40B4-BE49-F238E27FC236}">
                  <a16:creationId xmlns:a16="http://schemas.microsoft.com/office/drawing/2014/main" id="{C62218AE-E1D3-40B8-B55E-ECBF79A4C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8" name="Freeform 42">
              <a:extLst>
                <a:ext uri="{FF2B5EF4-FFF2-40B4-BE49-F238E27FC236}">
                  <a16:creationId xmlns:a16="http://schemas.microsoft.com/office/drawing/2014/main" id="{3837A3BF-C10C-4A83-A2B0-89C6F2739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9" name="Freeform 44">
              <a:extLst>
                <a:ext uri="{FF2B5EF4-FFF2-40B4-BE49-F238E27FC236}">
                  <a16:creationId xmlns:a16="http://schemas.microsoft.com/office/drawing/2014/main" id="{3C338ECB-23D9-4DB1-93F3-3D28F74B4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0" name="Freeform 45">
              <a:extLst>
                <a:ext uri="{FF2B5EF4-FFF2-40B4-BE49-F238E27FC236}">
                  <a16:creationId xmlns:a16="http://schemas.microsoft.com/office/drawing/2014/main" id="{130C65C6-69AF-4469-9C6A-EF58E4CC9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1" name="Freeform 46">
              <a:extLst>
                <a:ext uri="{FF2B5EF4-FFF2-40B4-BE49-F238E27FC236}">
                  <a16:creationId xmlns:a16="http://schemas.microsoft.com/office/drawing/2014/main" id="{AD3A2FB0-EE96-4E93-9BA1-59BA1817E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2" name="Freeform 47">
              <a:extLst>
                <a:ext uri="{FF2B5EF4-FFF2-40B4-BE49-F238E27FC236}">
                  <a16:creationId xmlns:a16="http://schemas.microsoft.com/office/drawing/2014/main" id="{0ADC9E93-3C73-41CD-BD4B-59E781156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3" name="Freeform 48">
              <a:extLst>
                <a:ext uri="{FF2B5EF4-FFF2-40B4-BE49-F238E27FC236}">
                  <a16:creationId xmlns:a16="http://schemas.microsoft.com/office/drawing/2014/main" id="{7DABC286-ADC6-40DE-8B82-AB49CD9D8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4" name="Freeform 49">
              <a:extLst>
                <a:ext uri="{FF2B5EF4-FFF2-40B4-BE49-F238E27FC236}">
                  <a16:creationId xmlns:a16="http://schemas.microsoft.com/office/drawing/2014/main" id="{AD219ED5-8DFA-4F8D-8586-F255B0FC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DAD642F-6D48-F735-0F2B-3F9F24F9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46" y="3429000"/>
            <a:ext cx="2557143" cy="255714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483228B-114B-7B33-4831-6A4B1D8D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28" y="3424557"/>
            <a:ext cx="2557143" cy="2557143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956F847-9153-0387-A0B4-0E41CA0B2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38" y="3429000"/>
            <a:ext cx="2557143" cy="25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0" name="Rectangle 64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9B54E8-5C8C-1EFA-ECA3-47E321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Функционалности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AB441E1-F82C-2562-57DC-E994A206C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" y="1865867"/>
            <a:ext cx="5867771" cy="3388637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E40440-E39E-DC11-3A23-C4B723F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Графична</a:t>
            </a:r>
            <a:r>
              <a:rPr lang="ru-RU" dirty="0"/>
              <a:t> визуализация за </a:t>
            </a:r>
            <a:r>
              <a:rPr lang="ru-RU" dirty="0" err="1"/>
              <a:t>събраните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сегашният</a:t>
            </a:r>
            <a:r>
              <a:rPr lang="ru-RU" dirty="0"/>
              <a:t> момент и история за определен</a:t>
            </a:r>
            <a:r>
              <a:rPr lang="en-GB" dirty="0"/>
              <a:t> </a:t>
            </a:r>
            <a:r>
              <a:rPr lang="ru-RU" dirty="0"/>
              <a:t>период, за конкретен </a:t>
            </a:r>
            <a:r>
              <a:rPr lang="ru-RU" dirty="0" err="1"/>
              <a:t>endpoint</a:t>
            </a:r>
            <a:r>
              <a:rPr lang="ru-RU" dirty="0"/>
              <a:t>.</a:t>
            </a:r>
            <a:endParaRPr lang="en-GB" dirty="0"/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657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1" name="Rectangle 970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9B54E8-5C8C-1EFA-ECA3-47E321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r>
              <a:rPr lang="en-GB" dirty="0" err="1"/>
              <a:t>goto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9826490-8C18-3B70-12CE-FB233165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4234"/>
            <a:ext cx="4154280" cy="4081580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E40440-E39E-DC11-3A23-C4B723F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Визуализация на </a:t>
            </a:r>
            <a:r>
              <a:rPr lang="ru-RU" dirty="0" err="1"/>
              <a:t>subtree</a:t>
            </a:r>
            <a:r>
              <a:rPr lang="ru-RU" dirty="0"/>
              <a:t> за конкретен OID.</a:t>
            </a:r>
            <a:endParaRPr lang="en-GB" dirty="0"/>
          </a:p>
        </p:txBody>
      </p: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978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50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7" name="Rectangle 806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9B54E8-5C8C-1EFA-ECA3-47E321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r>
              <a:rPr lang="en-GB" dirty="0" err="1"/>
              <a:t>goto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3E57FCE-6CDF-B5B1-2B61-6EF702BC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E40440-E39E-DC11-3A23-C4B723F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Визуализация на </a:t>
            </a:r>
            <a:r>
              <a:rPr lang="ru-RU" dirty="0" err="1"/>
              <a:t>какви</a:t>
            </a:r>
            <a:r>
              <a:rPr lang="ru-RU" dirty="0"/>
              <a:t> действия </a:t>
            </a:r>
            <a:r>
              <a:rPr lang="ru-RU" dirty="0" err="1"/>
              <a:t>са</a:t>
            </a:r>
            <a:r>
              <a:rPr lang="ru-RU" dirty="0"/>
              <a:t> били </a:t>
            </a:r>
            <a:r>
              <a:rPr lang="ru-RU" dirty="0" err="1"/>
              <a:t>изпълнени</a:t>
            </a:r>
            <a:r>
              <a:rPr lang="ru-RU" dirty="0"/>
              <a:t> (и </a:t>
            </a:r>
            <a:r>
              <a:rPr lang="ru-RU" dirty="0" err="1"/>
              <a:t>техният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) за</a:t>
            </a:r>
            <a:r>
              <a:rPr lang="en-GB" dirty="0"/>
              <a:t> </a:t>
            </a:r>
            <a:r>
              <a:rPr lang="ru-RU" dirty="0"/>
              <a:t>определен период на </a:t>
            </a:r>
            <a:r>
              <a:rPr lang="ru-RU" dirty="0" err="1"/>
              <a:t>базата</a:t>
            </a:r>
            <a:r>
              <a:rPr lang="ru-RU" dirty="0"/>
              <a:t> на </a:t>
            </a:r>
            <a:r>
              <a:rPr lang="ru-RU" dirty="0" err="1"/>
              <a:t>извлечените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за конкретен </a:t>
            </a:r>
            <a:r>
              <a:rPr lang="ru-RU" dirty="0" err="1"/>
              <a:t>endpoint</a:t>
            </a:r>
            <a:r>
              <a:rPr lang="en-GB" dirty="0"/>
              <a:t>.</a:t>
            </a:r>
          </a:p>
        </p:txBody>
      </p: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814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07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E39287-97B8-3F5E-5C9F-351EE916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809958"/>
            <a:ext cx="4327007" cy="3078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SNMP Listener</a:t>
            </a:r>
            <a:br>
              <a:rPr lang="en-US" sz="4400" dirty="0"/>
            </a:br>
            <a:r>
              <a:rPr lang="en-US" sz="4400" dirty="0"/>
              <a:t>block diagram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3D8F6E0-27E3-2029-A41E-D838A383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5372" y="278968"/>
            <a:ext cx="2536205" cy="634633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9203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TM10001106[[fn=Значка]]</Template>
  <TotalTime>764</TotalTime>
  <Words>277</Words>
  <Application>Microsoft Office PowerPoint</Application>
  <PresentationFormat>Широк екран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Agency FB</vt:lpstr>
      <vt:lpstr>Arial</vt:lpstr>
      <vt:lpstr>Avenir Next LT Pro</vt:lpstr>
      <vt:lpstr>Modern Love</vt:lpstr>
      <vt:lpstr>BohemianVTI</vt:lpstr>
      <vt:lpstr>ДИПЛОМНА РАБОТА </vt:lpstr>
      <vt:lpstr>    Дипломант: Трифон Христов Дарджонов Специалност: Компютърни системи и технологии Факултетен Номер: 611316  Дипломен ръководител: доц. д-р Николай Каканаков</vt:lpstr>
      <vt:lpstr>Цели</vt:lpstr>
      <vt:lpstr>goto</vt:lpstr>
      <vt:lpstr>Програмни средства</vt:lpstr>
      <vt:lpstr>Функционалности</vt:lpstr>
      <vt:lpstr>goto</vt:lpstr>
      <vt:lpstr>goto</vt:lpstr>
      <vt:lpstr>SNMP Listener block diagram</vt:lpstr>
      <vt:lpstr>Презентация на PowerPoint</vt:lpstr>
      <vt:lpstr>Предимства</vt:lpstr>
      <vt:lpstr>Приложение</vt:lpstr>
      <vt:lpstr>Развитие</vt:lpstr>
      <vt:lpstr>Благодаря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Trifon Dardzhonov</dc:creator>
  <cp:lastModifiedBy>Trifon Dardzhonov</cp:lastModifiedBy>
  <cp:revision>61</cp:revision>
  <dcterms:created xsi:type="dcterms:W3CDTF">2022-11-27T10:27:58Z</dcterms:created>
  <dcterms:modified xsi:type="dcterms:W3CDTF">2022-11-28T22:27:55Z</dcterms:modified>
</cp:coreProperties>
</file>