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310" r:id="rId3"/>
    <p:sldId id="257" r:id="rId4"/>
    <p:sldId id="312" r:id="rId5"/>
    <p:sldId id="311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1" r:id="rId14"/>
    <p:sldId id="322" r:id="rId15"/>
    <p:sldId id="266" r:id="rId16"/>
    <p:sldId id="275" r:id="rId17"/>
    <p:sldId id="323" r:id="rId18"/>
    <p:sldId id="276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278" r:id="rId27"/>
    <p:sldId id="277" r:id="rId28"/>
    <p:sldId id="279" r:id="rId29"/>
    <p:sldId id="331" r:id="rId30"/>
    <p:sldId id="280" r:id="rId31"/>
    <p:sldId id="281" r:id="rId32"/>
    <p:sldId id="290" r:id="rId33"/>
    <p:sldId id="309" r:id="rId34"/>
    <p:sldId id="282" r:id="rId35"/>
    <p:sldId id="284" r:id="rId36"/>
    <p:sldId id="286" r:id="rId37"/>
    <p:sldId id="287" r:id="rId38"/>
    <p:sldId id="288" r:id="rId39"/>
    <p:sldId id="289" r:id="rId40"/>
    <p:sldId id="302" r:id="rId41"/>
    <p:sldId id="304" r:id="rId42"/>
    <p:sldId id="305" r:id="rId43"/>
    <p:sldId id="306" r:id="rId44"/>
    <p:sldId id="293" r:id="rId45"/>
    <p:sldId id="294" r:id="rId46"/>
    <p:sldId id="295" r:id="rId47"/>
    <p:sldId id="296" r:id="rId48"/>
    <p:sldId id="297" r:id="rId49"/>
    <p:sldId id="298" r:id="rId50"/>
    <p:sldId id="299" r:id="rId5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67" autoAdjust="0"/>
    <p:restoredTop sz="94660"/>
  </p:normalViewPr>
  <p:slideViewPr>
    <p:cSldViewPr>
      <p:cViewPr varScale="1">
        <p:scale>
          <a:sx n="52" d="100"/>
          <a:sy n="52" d="100"/>
        </p:scale>
        <p:origin x="88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E748-06B5-4103-BA93-0C59E20E8355}" type="datetimeFigureOut">
              <a:rPr lang="ru-RU" smtClean="0"/>
              <a:t>04.09.2025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8280FC-D1A7-4D30-8D13-DCC766B24DE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E748-06B5-4103-BA93-0C59E20E8355}" type="datetimeFigureOut">
              <a:rPr lang="ru-RU" smtClean="0"/>
              <a:t>04.09.2025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80FC-D1A7-4D30-8D13-DCC766B24DE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E748-06B5-4103-BA93-0C59E20E8355}" type="datetimeFigureOut">
              <a:rPr lang="ru-RU" smtClean="0"/>
              <a:t>04.09.2025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80FC-D1A7-4D30-8D13-DCC766B24DE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E748-06B5-4103-BA93-0C59E20E8355}" type="datetimeFigureOut">
              <a:rPr lang="ru-RU" smtClean="0"/>
              <a:t>04.09.2025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80FC-D1A7-4D30-8D13-DCC766B24DE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E748-06B5-4103-BA93-0C59E20E8355}" type="datetimeFigureOut">
              <a:rPr lang="ru-RU" smtClean="0"/>
              <a:t>04.09.2025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80FC-D1A7-4D30-8D13-DCC766B24DE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E748-06B5-4103-BA93-0C59E20E8355}" type="datetimeFigureOut">
              <a:rPr lang="ru-RU" smtClean="0"/>
              <a:t>04.09.2025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80FC-D1A7-4D30-8D13-DCC766B24DE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E748-06B5-4103-BA93-0C59E20E8355}" type="datetimeFigureOut">
              <a:rPr lang="ru-RU" smtClean="0"/>
              <a:t>04.09.2025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80FC-D1A7-4D30-8D13-DCC766B24DE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E748-06B5-4103-BA93-0C59E20E8355}" type="datetimeFigureOut">
              <a:rPr lang="ru-RU" smtClean="0"/>
              <a:t>04.09.2025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80FC-D1A7-4D30-8D13-DCC766B24DE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E748-06B5-4103-BA93-0C59E20E8355}" type="datetimeFigureOut">
              <a:rPr lang="ru-RU" smtClean="0"/>
              <a:t>04.09.2025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80FC-D1A7-4D30-8D13-DCC766B24DE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E748-06B5-4103-BA93-0C59E20E8355}" type="datetimeFigureOut">
              <a:rPr lang="ru-RU" smtClean="0"/>
              <a:t>04.09.2025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80FC-D1A7-4D30-8D13-DCC766B24DE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E748-06B5-4103-BA93-0C59E20E8355}" type="datetimeFigureOut">
              <a:rPr lang="ru-RU" smtClean="0"/>
              <a:t>04.09.2025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280FC-D1A7-4D30-8D13-DCC766B24DE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511E748-06B5-4103-BA93-0C59E20E8355}" type="datetimeFigureOut">
              <a:rPr lang="ru-RU" smtClean="0"/>
              <a:t>04.09.2025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88280FC-D1A7-4D30-8D13-DCC766B24DE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800" b="1" dirty="0"/>
              <a:t>ВВЕДЕНИЕ В ПРОГРАММНУЮ ИНЖЕНЕРИЮ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/>
              <a:t>ЛЕКЦИЯ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503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8367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Виды основной деятельности базиса процессов для программной инженерии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Модели процессов состоят из таких строительных элементов, как виды деятельностей, действия и задачи. 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Деятельность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самый крупный элемент, который ориентирован на достижение весомой цели и применяется независимо от прикладной области, размера проекта, сложности затрат или степени строгости использования инструментария программной инженерии.  Деятельность состоит из действий. 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Действие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средний элемент, охватывает набор задач, которые производят этапный рабочий продукт (например, модель результатов проектирования). 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Задача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самый мелкий элемент. Задача фокусируется на маленькой, но хорошо определенной цели (например, на проведении тестирования модуля), которая приводит к ощутимому реальному результату.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5806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Виды основной деятельности базиса процессов для программной инженерии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 процесса программной инженерии 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это адаптивное руководство, позволяющее команде проекта выполнять работу, указывая или выбирая подходящий набор рабочих действий и задач. Цель — создавать ПО за приемлемое время и с до­статочным качеством, удовлетворяющим тех, кто спонсирует его создание, и кто будет использовать его.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Обобщенный базис процессов для программной инженерии включает пять видов основной деятельности:</a:t>
            </a:r>
          </a:p>
          <a:p>
            <a:pPr algn="just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подготовка;</a:t>
            </a:r>
          </a:p>
          <a:p>
            <a:pPr algn="just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планирование;</a:t>
            </a:r>
          </a:p>
          <a:p>
            <a:pPr algn="just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моделирование;</a:t>
            </a:r>
          </a:p>
          <a:p>
            <a:pPr algn="just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конструирование;</a:t>
            </a:r>
          </a:p>
          <a:p>
            <a:pPr algn="just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развертывание. </a:t>
            </a: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799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Виды основной деятельности базиса процессов для программной инженерии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6124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Эти пять видов основной деятельности могут использоваться как в ходе раз­работки малых, простых программ, так и при создании больших и сложных ком­пьютерных систем. В каждом случае детали процесса (действия, задачи, порядок их выполнения и взаимодействия) будут меняться, но виды деятельности останутся одинаковыми.</a:t>
            </a:r>
          </a:p>
          <a:p>
            <a:pPr marL="36195" indent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ru-RU" b="1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Подготовка.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Под­готовка заключается в тесном сотрудничестве с заказчиком и другими заинтере­сованными лицами для понимания цели в отношении продукта и проекта, собрать их требования к характеристикам и функциям ПО.</a:t>
            </a:r>
            <a:endParaRPr lang="ru-RU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6195" indent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ru-RU" b="1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Планирование.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План определяет порядок инженерной работы. Он описывает технические задачи, которые надо выпол­нять, наиболее вероятные факторы риска, подстерегающие команду, требуемые ресурсы, рабочие продукты и расписание работы</a:t>
            </a:r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1505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Виды основной деятельности базиса процессов для программной инженерии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Моделирование.</a:t>
            </a: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Моделирование включает в себя два действия: анализ и про­ектирование. Модель анализа улучшает понимание требований к ПО, а модель проектирования показывает эскиз структуры и поведения ПО, выполняющего эти требования.</a:t>
            </a:r>
          </a:p>
          <a:p>
            <a:pPr marL="0" indent="0" algn="just">
              <a:buNone/>
            </a:pPr>
            <a:r>
              <a:rPr lang="ru-RU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Конструирование.</a:t>
            </a: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Эта деятельность объединяет два действия: генерацию про­граммного кода ПО (ручную или автоматическую) и тестирование, которое требуется для обнаружения ошибок в коде.</a:t>
            </a:r>
          </a:p>
          <a:p>
            <a:pPr marL="0" indent="0" algn="just">
              <a:buNone/>
            </a:pPr>
            <a:r>
              <a:rPr lang="ru-RU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Развертывание.</a:t>
            </a: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 поставляется заказчику, который оценивает полученный продукт и обеспечивает обратную связь, дающую возможность улучшения продукта.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9216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Официальная классификация процессов программной инженерии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Классификацию процессов программной инженерии задают международный стан­дарт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IEC 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12207-2008 «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Systems and software engineering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Life Cycle Processes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и его российский аналог ГОСТ Р ИСО/МЭК 12207-2010. В стандартах определены процессы, действия и задачи, которые должны быть выполнены во время создания ПО.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этих стандартах процессы привязаны к основному понятию программной инже­нерии — жизненному циклу программного обеспечения (ЖЦ ПО).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469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08012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 жизненного цикла ПС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968552"/>
          </a:xfrm>
        </p:spPr>
        <p:txBody>
          <a:bodyPr>
            <a:norm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Жизненный цикл (ЖЦ) 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отражает различные временные состояния ПС и является моделью создания и использования ПС.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Жизненный цикл ПС 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 это период времени от момента возникновения идеи о создании ПС до момента ее полного выхода из употребления.</a:t>
            </a:r>
          </a:p>
        </p:txBody>
      </p:sp>
    </p:spTree>
    <p:extLst>
      <p:ext uri="{BB962C8B-B14F-4D97-AF65-F5344CB8AC3E}">
        <p14:creationId xmlns:p14="http://schemas.microsoft.com/office/powerpoint/2010/main" val="952304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91480"/>
          </a:xfrm>
        </p:spPr>
        <p:txBody>
          <a:bodyPr/>
          <a:lstStyle/>
          <a:p>
            <a:r>
              <a:rPr lang="ru-RU" sz="3200" b="1" dirty="0"/>
              <a:t>Модели жизненного цикла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4536504"/>
          </a:xfrm>
        </p:spPr>
        <p:txBody>
          <a:bodyPr>
            <a:normAutofit/>
          </a:bodyPr>
          <a:lstStyle/>
          <a:p>
            <a:pPr marL="0" indent="457200" algn="just">
              <a:buNone/>
            </a:pPr>
            <a:r>
              <a:rPr lang="ru-RU" sz="2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Существуют три классические модели жизненного цикла ПС </a:t>
            </a:r>
          </a:p>
          <a:p>
            <a:pPr algn="just"/>
            <a:r>
              <a:rPr lang="ru-RU" sz="2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каскадная;</a:t>
            </a:r>
          </a:p>
          <a:p>
            <a:pPr algn="just"/>
            <a:r>
              <a:rPr lang="ru-RU" sz="2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итерационная;</a:t>
            </a:r>
          </a:p>
          <a:p>
            <a:pPr algn="just"/>
            <a:r>
              <a:rPr lang="ru-RU" sz="2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спиральная модели, </a:t>
            </a:r>
          </a:p>
          <a:p>
            <a:pPr marL="0" indent="0" algn="just">
              <a:buNone/>
            </a:pPr>
            <a:r>
              <a:rPr lang="ru-RU" sz="2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каждая из которых определяет одну из стратегий разработки ПС.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6006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ru-RU" sz="3200" b="1" dirty="0"/>
              <a:t>Стратегии разработки ПО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96752"/>
            <a:ext cx="8435280" cy="528945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Существуют 3 стратегии разработки ПО:</a:t>
            </a:r>
          </a:p>
          <a:p>
            <a:pPr algn="just"/>
            <a:r>
              <a:rPr lang="ru-RU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однократный проход</a:t>
            </a:r>
            <a:r>
              <a:rPr lang="ru-R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(водопадная	стратегия) — линейная последовательность этапов разработки;</a:t>
            </a:r>
          </a:p>
          <a:p>
            <a:pPr algn="just"/>
            <a:r>
              <a:rPr lang="ru-RU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инкрементная стратегия.</a:t>
            </a:r>
            <a:r>
              <a:rPr lang="ru-R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начале процесса определяются все пользовательские и системные требования, оставшаяся часть разработки выполняется в виде последовательности версий. Первая версия реализует часть запланированных возможностей, следующая версия реализует дополнительные возможности и т. д., пока не будет получена полная система;</a:t>
            </a:r>
          </a:p>
          <a:p>
            <a:pPr algn="just"/>
            <a:r>
              <a:rPr lang="ru-RU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эволюционная стратегия.</a:t>
            </a:r>
            <a:r>
              <a:rPr lang="ru-R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Система также строится в виде последовательности версий, но в начале процесса определены не все требования. Требования уточняются в результате разработки версий.</a:t>
            </a:r>
          </a:p>
        </p:txBody>
      </p:sp>
    </p:spTree>
    <p:extLst>
      <p:ext uri="{BB962C8B-B14F-4D97-AF65-F5344CB8AC3E}">
        <p14:creationId xmlns:p14="http://schemas.microsoft.com/office/powerpoint/2010/main" val="4043225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91480"/>
          </a:xfrm>
        </p:spPr>
        <p:txBody>
          <a:bodyPr/>
          <a:lstStyle/>
          <a:p>
            <a:r>
              <a:rPr lang="ru-RU" sz="3200" b="1" dirty="0"/>
              <a:t> Каскадная модель разработки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7584" y="908720"/>
            <a:ext cx="7632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000" b="1" dirty="0">
                <a:latin typeface="Arial" pitchFamily="34" charset="0"/>
                <a:cs typeface="Arial" pitchFamily="34" charset="0"/>
              </a:rPr>
              <a:t>Каскадная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(или водопадная) модель подразумевает переход на следующий, иерархически нижний этап только после полного завершения работ </a:t>
            </a:r>
            <a:r>
              <a:rPr lang="ru-RU" sz="2000">
                <a:latin typeface="Arial" pitchFamily="34" charset="0"/>
                <a:cs typeface="Arial" pitchFamily="34" charset="0"/>
              </a:rPr>
              <a:t>на текущем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этапе.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24383"/>
            <a:ext cx="7344816" cy="4646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3397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Каскадная модель разработки ПС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9766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Подготовка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обеспечивает активное взаимодействие с потенциальным заказчи­ком. Помимо оформления контракта, здесь собираются и формируются требования, определяющие характеристики и функции будущей программной системы. Этот сбор требует интенсивного диалога с заказчиком и другими заинтересованными в создании системы лицами. Фактически эти требования определяют полное за­дание на разработку.</a:t>
            </a:r>
          </a:p>
          <a:p>
            <a:pPr marL="0" indent="0" algn="just">
              <a:buNone/>
            </a:pPr>
            <a:r>
              <a:rPr lang="ru-RU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Планирование</a:t>
            </a:r>
            <a:r>
              <a:rPr lang="ru-RU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этом этапе решаются задачи планирования программного проекта. В ходе планирования проекта определяются объем будущих работ и их риск, необходимые трудозатраты, формируются рабочие задачи и расписание (план-график работ).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2579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r>
              <a:rPr lang="ru-RU" sz="2800" b="1" dirty="0"/>
              <a:t>Основные определения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120680"/>
          </a:xfrm>
        </p:spPr>
        <p:txBody>
          <a:bodyPr>
            <a:normAutofit/>
          </a:bodyPr>
          <a:lstStyle/>
          <a:p>
            <a:pPr marL="0" indent="457200" algn="just">
              <a:buNone/>
            </a:pPr>
            <a:r>
              <a:rPr lang="ru-R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Программные системы 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состоят из совокупности программ, прошедших испытания с зафиксированными показателями, файлов конфигурации, необходимых для установки этих программ, и документации, достаточной для правильной эксплуатации этих программ. 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ПС имеет все характерные черты системы: </a:t>
            </a:r>
          </a:p>
          <a:p>
            <a:pPr algn="just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единая цель функционирования ПС;</a:t>
            </a:r>
          </a:p>
          <a:p>
            <a:pPr algn="just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совокупность взаимосвязанных элементов;</a:t>
            </a:r>
          </a:p>
          <a:p>
            <a:pPr algn="just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возможность разбивки на подсистемы, имеющие определенное самостоятельное назначение;</a:t>
            </a:r>
          </a:p>
          <a:p>
            <a:pPr algn="just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иерархическая структура подсистем;</a:t>
            </a:r>
          </a:p>
          <a:p>
            <a:pPr algn="just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единый критерий оценки эффективности работы программной системы.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3992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268760"/>
            <a:ext cx="8229600" cy="52460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Моделирование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посвящено выполнению двух действий — анализу требований и проектированию. Результаты этих действий — модели — обычно записываются на графическом языке моделирования, языке картинок.</a:t>
            </a:r>
          </a:p>
          <a:p>
            <a:pPr marL="0" indent="0" algn="just">
              <a:buNone/>
            </a:pPr>
            <a:r>
              <a:rPr lang="ru-RU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требований</a:t>
            </a:r>
            <a:r>
              <a:rPr lang="ru-R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обрабатывает набор требований к ПО, сформированный на этапе подготовки. Уточняются и детализируются функции, характеристики и интерфейс ПО. Все текстовые определения и модели документируются в спе­цификации анализа (техническом задании).</a:t>
            </a:r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Каскадная модель разработки ПС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7981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Проектирование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состоит в создании представлений:</a:t>
            </a:r>
          </a:p>
          <a:p>
            <a:pPr algn="just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архитектуры ПО (программы и их назначение, взаимодействие между программами);</a:t>
            </a:r>
          </a:p>
          <a:p>
            <a:pPr lvl="0" algn="just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структурной и поведенческой организации частей архитектуры ПО (алгоритмы работы каждой программы и структуры данных);</a:t>
            </a:r>
          </a:p>
          <a:p>
            <a:pPr lvl="0" algn="just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входного и выходного интерфейса частей архитектуры (входных и выходных форм данных).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Каскадная модель разработки ПС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40919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Архитектура ПО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определяет организационную структуру программной си­стемы, задает ее разбиение на части, связи между этими частями, механизмы вза­имодействия и основные руководящие принципы для детализации дальнейшего проектирования системы.</a:t>
            </a:r>
          </a:p>
          <a:p>
            <a:endParaRPr lang="ru-RU" dirty="0"/>
          </a:p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Исходные данные для проектирования содержатся в </a:t>
            </a:r>
            <a:r>
              <a:rPr lang="ru-RU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спецификации анализа</a:t>
            </a:r>
            <a:r>
              <a:rPr lang="ru-RU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 сути, в ходе проектирования выполняется трансляция требований к ПО во мно­жество проектных представлений. При решении задач проектирования основное внимание уделяется качеству будущего программного продукта.</a:t>
            </a:r>
          </a:p>
          <a:p>
            <a:pPr marL="0" indent="0" algn="just">
              <a:buNone/>
            </a:pP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Каскадная модель разработки ПС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74158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Конструирование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 этот этап включает в себя действия кодирования и тести­рования.</a:t>
            </a:r>
          </a:p>
          <a:p>
            <a:pPr marL="0" indent="0" algn="just">
              <a:buNone/>
            </a:pPr>
            <a:r>
              <a:rPr lang="ru-RU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Кодирование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иначе называемое программированием или реализацией, — со­стоит в переводе результатов проектирования в текст на языке программирования.</a:t>
            </a:r>
          </a:p>
          <a:p>
            <a:pPr marL="0" indent="0" algn="just">
              <a:buNone/>
            </a:pPr>
            <a:r>
              <a:rPr lang="ru-RU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 выполнение программы для выявления ошибок в функциях, логике и форме реализации программного продукта. Если ошибки выявлены, за­пускается отладка, цель которой — устранить ошибки.</a:t>
            </a:r>
          </a:p>
          <a:p>
            <a:pPr marL="0" indent="0" algn="just">
              <a:buNone/>
            </a:pP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64704"/>
          </a:xfrm>
        </p:spPr>
        <p:txBody>
          <a:bodyPr/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Каскадная модель разработки ПС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41092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Развертывание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 последний этап классического жизненного цикла нацелен на два действия: </a:t>
            </a:r>
            <a:r>
              <a:rPr lang="ru-RU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поставку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разработанного продукта заказчику и сопровождение процесса эксплуатации этого продукта. Данный этап является самым длительным по времени этапом жизненного цикла ПС.</a:t>
            </a:r>
          </a:p>
          <a:p>
            <a:pPr marL="0" indent="0" algn="just">
              <a:buNone/>
            </a:pPr>
            <a:r>
              <a:rPr lang="ru-RU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Сопровождение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 это внесение изменений в эксплуатируемое ПО. Цели из­менений:</a:t>
            </a:r>
          </a:p>
          <a:p>
            <a:pPr algn="just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исправление ошибок:</a:t>
            </a:r>
          </a:p>
          <a:p>
            <a:pPr algn="just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адаптация к изменениям внешней для ПО среды;</a:t>
            </a:r>
          </a:p>
          <a:p>
            <a:pPr algn="just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усовершенствование ПО </a:t>
            </a:r>
            <a:r>
              <a:rPr lang="ru-RU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требованиям заказчика.</a:t>
            </a:r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Каскадная модель разработки ПС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994798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91480"/>
          </a:xfrm>
        </p:spPr>
        <p:txBody>
          <a:bodyPr/>
          <a:lstStyle/>
          <a:p>
            <a:r>
              <a:rPr lang="ru-RU" sz="3200" b="1" dirty="0"/>
              <a:t>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Каскадная модель разработки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7704" y="967016"/>
            <a:ext cx="792088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dirty="0"/>
              <a:t> </a:t>
            </a:r>
            <a:r>
              <a:rPr lang="ru-RU" sz="2200" b="1" dirty="0">
                <a:latin typeface="Arial" pitchFamily="34" charset="0"/>
                <a:cs typeface="Arial" pitchFamily="34" charset="0"/>
              </a:rPr>
              <a:t>Достоинства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каскадной модели: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дает план и временной график по всем этапам проекта,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упорядочивает ход разработки.</a:t>
            </a:r>
          </a:p>
          <a:p>
            <a:pPr indent="457200" algn="just"/>
            <a:r>
              <a:rPr lang="ru-RU" sz="2200" b="1" dirty="0">
                <a:latin typeface="Arial" pitchFamily="34" charset="0"/>
                <a:cs typeface="Arial" pitchFamily="34" charset="0"/>
              </a:rPr>
              <a:t>Недостатки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каскадной модели :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реальные проекты часто требуют отклонения от стандартной последователь­ности шагов;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цикл основан на точной формулировке исходных требований к ПО (реально в начале проекта требования заказчика определены лишь частично);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результаты проекта доступны заказчику только в конце работы.</a:t>
            </a:r>
          </a:p>
          <a:p>
            <a:pPr indent="457200" algn="just"/>
            <a:r>
              <a:rPr lang="ru-RU" sz="2200" dirty="0">
                <a:latin typeface="Arial" pitchFamily="34" charset="0"/>
                <a:cs typeface="Arial" pitchFamily="34" charset="0"/>
              </a:rPr>
              <a:t>Здесь применяется стратегия </a:t>
            </a:r>
            <a:r>
              <a:rPr lang="ru-RU" sz="2200" b="1" i="1" dirty="0">
                <a:latin typeface="Arial" pitchFamily="34" charset="0"/>
                <a:cs typeface="Arial" pitchFamily="34" charset="0"/>
              </a:rPr>
              <a:t>однократного прохода</a:t>
            </a:r>
            <a:r>
              <a:rPr lang="ru-RU" sz="2200" b="1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когда в самом начале известны все требования, отсутствуют циклы этапов, промежуточные варианты ПС не распространяют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ся.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988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5212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Инкрементная модель разработки ПС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563" y="5301208"/>
            <a:ext cx="8229600" cy="883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Инкрементная модель является классическим примером инкрементной стратегии разработки. </a:t>
            </a:r>
          </a:p>
          <a:p>
            <a:pPr marL="0" indent="0" algn="ctr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Рисунок 1" descr="C:\Users\g-nat\AppData\Local\Temp\FineReader12.00\media\image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88" y="1592796"/>
            <a:ext cx="8599911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0877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Каждая линейная последовательность здесь вырабатывает поставляемый инкремент (версию) ПО.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Первый инкремент приводит к получению базового продукта, реализующего базовые требования. План следующего инкремента предусматривает модификацию базового продукта, обеспечивающего дополнительные характеристики и функциональность.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По своей природе инкрементный процесс итеративен, инкрементная модель обеспечивает на каждом инкременте работающий продукт.</a:t>
            </a:r>
          </a:p>
          <a:p>
            <a:pPr marL="0" indent="457200" algn="just">
              <a:buNone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Если в процессе разработки системы меняются начальные требования, то инкрементная модель становится неэффективной</a:t>
            </a:r>
          </a:p>
          <a:p>
            <a:pPr marL="0" indent="457200">
              <a:buNone/>
            </a:pP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5212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Инкрементная модель разработки ПС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18679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5474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b="1" dirty="0"/>
              <a:t>Спиральная модель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5589240"/>
            <a:ext cx="8229600" cy="648072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Спиральная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классический пример применения эволюционной стратегии разработки.</a:t>
            </a:r>
          </a:p>
          <a:p>
            <a:pPr algn="just"/>
            <a:endParaRPr lang="ru-R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Рисунок 2" descr="C:\Users\g-nat\AppData\Local\Temp\FineReader12.00\media\image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03" y="1196752"/>
            <a:ext cx="6556041" cy="442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31780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Спиральная модель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AutoNum type="arabicParenBoth"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начальный сбор требований проекта; </a:t>
            </a:r>
          </a:p>
          <a:p>
            <a:pPr marL="457200" indent="-457200">
              <a:buAutoNum type="arabicParenBoth"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начальный сбор требований проекта, но на основе рекомендаций заказчика; </a:t>
            </a:r>
          </a:p>
          <a:p>
            <a:pPr marL="457200" indent="-457200">
              <a:buAutoNum type="arabicParenBoth"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планирование проекта и анализ риска на основе начальных требований; </a:t>
            </a:r>
          </a:p>
          <a:p>
            <a:pPr marL="457200" indent="-457200">
              <a:buAutoNum type="arabicParenBoth"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планирование и анализ риска на основе реакции заказчика; </a:t>
            </a:r>
          </a:p>
          <a:p>
            <a:pPr marL="457200" indent="-457200">
              <a:buAutoNum type="arabicParenBoth"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переход к комплексной системе; </a:t>
            </a:r>
          </a:p>
          <a:p>
            <a:pPr marL="457200" indent="-457200">
              <a:buAutoNum type="arabicParenBoth"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начальный макет системы; </a:t>
            </a:r>
          </a:p>
          <a:p>
            <a:pPr marL="457200" indent="-457200">
              <a:buAutoNum type="arabicParenBoth"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версия системы следующего уровня; </a:t>
            </a:r>
          </a:p>
          <a:p>
            <a:pPr marL="457200" indent="-457200">
              <a:buAutoNum type="arabicParenBoth"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разработанная система; </a:t>
            </a:r>
          </a:p>
          <a:p>
            <a:pPr marL="457200" indent="-457200">
              <a:buAutoNum type="arabicParenBoth"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оценивание заказчиком.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297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29600" cy="691480"/>
          </a:xfrm>
        </p:spPr>
        <p:txBody>
          <a:bodyPr/>
          <a:lstStyle/>
          <a:p>
            <a:r>
              <a:rPr lang="ru-RU" sz="3200" b="1" dirty="0"/>
              <a:t>Основные определения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8686800" cy="5544616"/>
          </a:xfrm>
        </p:spPr>
        <p:txBody>
          <a:bodyPr>
            <a:normAutofit/>
          </a:bodyPr>
          <a:lstStyle/>
          <a:p>
            <a:pPr marL="0" indent="457200" algn="just">
              <a:buNone/>
            </a:pPr>
            <a:endParaRPr lang="ru-RU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Программа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это любой текст на языке программирования, выполняемый на компьютере.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Программа состоит из последовательности команд (операторов), реализующих алгоритм решения конкретной задачи. 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Программный продукт (изделие)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это программная система, подготовленная к эксплуатации (прошедшая отладку и тестирование), снабженная необходимой технической документацией, предоставляющая требуемый сервис и гарантию надежной работы, имеющая товарный знак изготовителя и код государственной регистрации.</a:t>
            </a:r>
          </a:p>
        </p:txBody>
      </p:sp>
    </p:spTree>
    <p:extLst>
      <p:ext uri="{BB962C8B-B14F-4D97-AF65-F5344CB8AC3E}">
        <p14:creationId xmlns:p14="http://schemas.microsoft.com/office/powerpoint/2010/main" val="1275939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5474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b="1" dirty="0"/>
              <a:t>Спиральная модель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836712"/>
            <a:ext cx="8568952" cy="57606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 определяет четыре действия, представляемые четырьмя квадрантами спирали.</a:t>
            </a:r>
          </a:p>
          <a:p>
            <a:pPr marL="0" lvl="0" indent="0" algn="just">
              <a:buNone/>
            </a:pPr>
            <a:r>
              <a:rPr lang="ru-R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Подготовка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 сбор требований и ограничений.</a:t>
            </a:r>
          </a:p>
          <a:p>
            <a:pPr marL="0" lvl="0" indent="0" algn="just">
              <a:buNone/>
            </a:pPr>
            <a:r>
              <a:rPr lang="ru-R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Планирование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 формирование плана проекта и анализ риска.</a:t>
            </a:r>
          </a:p>
          <a:p>
            <a:pPr marL="0" lvl="0" indent="0" algn="just">
              <a:buNone/>
            </a:pPr>
            <a:r>
              <a:rPr lang="ru-R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Моделирование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конструирование — подготовка моделей и реализация про­дукта следующего уровня.</a:t>
            </a:r>
          </a:p>
          <a:p>
            <a:pPr marL="0" lvl="0" indent="0" algn="just">
              <a:buNone/>
            </a:pPr>
            <a:r>
              <a:rPr lang="ru-R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Развертывание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 оценка заказчиком текущей версии продукта.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здесь отображается движением по разворачивающейся спирали (по часовой стрелке), причем проект стартует в первом квадранте. Интегриру­ющий аспект спиральной модели очевиден при учете радиального измерения спирали.</a:t>
            </a:r>
          </a:p>
        </p:txBody>
      </p:sp>
    </p:spTree>
    <p:extLst>
      <p:ext uri="{BB962C8B-B14F-4D97-AF65-F5344CB8AC3E}">
        <p14:creationId xmlns:p14="http://schemas.microsoft.com/office/powerpoint/2010/main" val="174939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5474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b="1" dirty="0"/>
              <a:t>Спиральная модель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80728"/>
            <a:ext cx="8820472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Достоинства спиральной модели:</a:t>
            </a: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наиболее реально (в виде эволюции) отображает разработку программного обе­спечения;</a:t>
            </a:r>
          </a:p>
          <a:p>
            <a:pPr algn="just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позволяет явно учитывать риск на каждом витке эволюции разработки;</a:t>
            </a:r>
          </a:p>
          <a:p>
            <a:pPr algn="just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включает возможность оценки системы в итерационную структуру разработки;</a:t>
            </a:r>
          </a:p>
          <a:p>
            <a:pPr algn="just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использует моделирование для уменьшения риска и совершенствования про­граммного изделия.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indent="0">
              <a:buNone/>
            </a:pPr>
            <a:r>
              <a:rPr lang="ru-RU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Недостатки спиральной модели:</a:t>
            </a: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повышенные требования к заказчику;</a:t>
            </a:r>
          </a:p>
          <a:p>
            <a:pPr algn="just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трудности контроля и управления временем разработки.</a:t>
            </a:r>
          </a:p>
          <a:p>
            <a:pPr marL="0" indent="0">
              <a:buNone/>
            </a:pPr>
            <a:endParaRPr lang="ru-RU" dirty="0"/>
          </a:p>
          <a:p>
            <a:pPr algn="just"/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715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8640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b="1" dirty="0"/>
              <a:t>Компонентно-ориентированная</a:t>
            </a:r>
            <a:r>
              <a:rPr lang="ru-RU" sz="3200" dirty="0"/>
              <a:t> </a:t>
            </a:r>
            <a:r>
              <a:rPr lang="ru-RU" sz="3200" b="1" dirty="0"/>
              <a:t>модель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352928" cy="5256584"/>
          </a:xfrm>
        </p:spPr>
        <p:txBody>
          <a:bodyPr>
            <a:normAutofit/>
          </a:bodyPr>
          <a:lstStyle/>
          <a:p>
            <a:pPr marL="0" indent="457200" algn="just">
              <a:buNone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Компонентно-ориентированная модель является развитием спиральной модели и тоже основывается на эволюционной стратегии разработки. </a:t>
            </a:r>
          </a:p>
          <a:p>
            <a:pPr marL="0" indent="457200" algn="just">
              <a:buNone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этой модели моди­фицируется содержание квадранта моделирования-конструирования — оно отражает тот факт, что в современных условиях новая разработка должна основываться на повторном использовании существующих программных компонентов.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0423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136"/>
            <a:ext cx="8229600" cy="9795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b="1" dirty="0"/>
              <a:t>Компонентно-ориентированная</a:t>
            </a:r>
            <a:r>
              <a:rPr lang="ru-RU" sz="3200" dirty="0"/>
              <a:t> </a:t>
            </a:r>
            <a:r>
              <a:rPr lang="ru-RU" sz="3200" b="1" dirty="0"/>
              <a:t>методика разработки</a:t>
            </a:r>
            <a:endParaRPr lang="ru-RU" sz="3200" dirty="0"/>
          </a:p>
        </p:txBody>
      </p:sp>
      <p:pic>
        <p:nvPicPr>
          <p:cNvPr id="3074" name="Рисунок 3" descr="C:\Users\g-nat\AppData\Local\Temp\FineReader12.00\media\image3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01648"/>
            <a:ext cx="5400600" cy="5502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66464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8640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b="1" dirty="0"/>
              <a:t>Объектно-ориентированная модель (</a:t>
            </a:r>
            <a:r>
              <a:rPr lang="en-US" sz="3200" b="1" dirty="0"/>
              <a:t>Rational </a:t>
            </a:r>
            <a:r>
              <a:rPr lang="en-US" sz="3200" b="1" dirty="0" err="1"/>
              <a:t>Objectory</a:t>
            </a:r>
            <a:r>
              <a:rPr lang="en-US" sz="3200" b="1" dirty="0"/>
              <a:t> Process</a:t>
            </a:r>
            <a:r>
              <a:rPr lang="ru-RU" sz="3200" b="1" dirty="0"/>
              <a:t>)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820472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Фирма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Rational Software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разработавшая язык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UML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(унифицированный язык моделирования), предложила свою модель ЖЦ, которая называется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Rational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Objectory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Process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ROP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Основные свойства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ROP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-технологии следующие:</a:t>
            </a:r>
          </a:p>
          <a:p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ROP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– итеративный процесс, в течении которого происходит последовательное уточнение результатов;</a:t>
            </a:r>
          </a:p>
          <a:p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ROP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направлен на создание моделей, а не на разработку каких-либо других элементов проекта (например, текстовых документов);</a:t>
            </a:r>
          </a:p>
          <a:p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действия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ROP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определяются в первую очередь блоками использования (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 case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).</a:t>
            </a:r>
          </a:p>
          <a:p>
            <a:pPr algn="just"/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5160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8640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b="1" dirty="0"/>
              <a:t>Объектно-ориентированная модель (</a:t>
            </a:r>
            <a:r>
              <a:rPr lang="en-US" sz="3200" b="1" dirty="0"/>
              <a:t>Rational </a:t>
            </a:r>
            <a:r>
              <a:rPr lang="en-US" sz="3200" b="1" dirty="0" err="1"/>
              <a:t>Objectory</a:t>
            </a:r>
            <a:r>
              <a:rPr lang="en-US" sz="3200" b="1" dirty="0"/>
              <a:t> Process</a:t>
            </a:r>
            <a:r>
              <a:rPr lang="ru-RU" sz="3200" b="1" dirty="0"/>
              <a:t>)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820472" cy="5256584"/>
          </a:xfrm>
        </p:spPr>
        <p:txBody>
          <a:bodyPr>
            <a:normAutofit/>
          </a:bodyPr>
          <a:lstStyle/>
          <a:p>
            <a:pPr marL="0" indent="457200" algn="just">
              <a:buNone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ROP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разбит на циклы, каждый из которых, в свою очередь, состоит из четырех стадий:</a:t>
            </a:r>
          </a:p>
          <a:p>
            <a:pPr algn="just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начальная стадия (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Inception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algn="just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разработка (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Elaboration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algn="just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конструирование (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Construction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algn="just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ввод и эксплуатация (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Transition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).</a:t>
            </a:r>
          </a:p>
          <a:p>
            <a:pPr marL="0" indent="457200" algn="just">
              <a:buNone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Результатом работы каждого такого цикла является своя версия программной системы.</a:t>
            </a:r>
          </a:p>
          <a:p>
            <a:pPr marL="0" indent="457200" algn="just">
              <a:buNone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Каждый цикл завершается в четко определенной  точке (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milestone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). В этот момент времени должны достигаться определенные важные результаты и приниматься решения о продолжении дальнейшей разработки.</a:t>
            </a:r>
          </a:p>
        </p:txBody>
      </p:sp>
    </p:spTree>
    <p:extLst>
      <p:ext uri="{BB962C8B-B14F-4D97-AF65-F5344CB8AC3E}">
        <p14:creationId xmlns:p14="http://schemas.microsoft.com/office/powerpoint/2010/main" val="13503720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8640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b="1" dirty="0"/>
              <a:t>Объектно-ориентированная модель (</a:t>
            </a:r>
            <a:r>
              <a:rPr lang="en-US" sz="3200" b="1" dirty="0"/>
              <a:t>Rational </a:t>
            </a:r>
            <a:r>
              <a:rPr lang="en-US" sz="3200" b="1" dirty="0" err="1"/>
              <a:t>Objectory</a:t>
            </a:r>
            <a:r>
              <a:rPr lang="en-US" sz="3200" b="1" dirty="0"/>
              <a:t> Process</a:t>
            </a:r>
            <a:r>
              <a:rPr lang="ru-RU" sz="3200" b="1" dirty="0"/>
              <a:t>)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820472" cy="5472608"/>
          </a:xfrm>
        </p:spPr>
        <p:txBody>
          <a:bodyPr>
            <a:normAutofit fontScale="92500" lnSpcReduction="20000"/>
          </a:bodyPr>
          <a:lstStyle/>
          <a:p>
            <a:pPr marL="0"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Начальная стадия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может принимать множество разных форм. Для крупных проектов – это всестороннее изучение всех возможностей реализации на протяжении нескольких месяцев. Здесь же разрабатывается бизнес-план проекта. Определяется его стоимость, примерный доход, ограничения на имеющиеся ресурсы. Другими словами, выполняется некоторый начальный анализ оценки проекта.</a:t>
            </a:r>
          </a:p>
          <a:p>
            <a:pPr marL="0" indent="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Окончанием начальной стадии могут служить следующие результаты:</a:t>
            </a:r>
          </a:p>
          <a:p>
            <a:pPr indent="342900" algn="just"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начальный проектный словарь терминов;</a:t>
            </a:r>
          </a:p>
          <a:p>
            <a:pPr indent="342900" algn="just"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общее описание системы (основные требования к проекту, его характеристики и ограничения);</a:t>
            </a:r>
          </a:p>
          <a:p>
            <a:pPr indent="342900" algn="just"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начальная модель вариантов использования;</a:t>
            </a:r>
          </a:p>
          <a:p>
            <a:pPr indent="342900" algn="just"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начальный бизнес-план;</a:t>
            </a:r>
          </a:p>
          <a:p>
            <a:pPr indent="342900" algn="just"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план проекта, отражающий стадии и итерации;</a:t>
            </a:r>
          </a:p>
          <a:p>
            <a:pPr indent="342900" algn="just"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один или несколько прототипов.</a:t>
            </a:r>
          </a:p>
        </p:txBody>
      </p:sp>
    </p:spTree>
    <p:extLst>
      <p:ext uri="{BB962C8B-B14F-4D97-AF65-F5344CB8AC3E}">
        <p14:creationId xmlns:p14="http://schemas.microsoft.com/office/powerpoint/2010/main" val="16566782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8640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b="1" dirty="0"/>
              <a:t>Объектно-ориентированная модель (</a:t>
            </a:r>
            <a:r>
              <a:rPr lang="en-US" sz="3200" b="1" dirty="0"/>
              <a:t>Rational </a:t>
            </a:r>
            <a:r>
              <a:rPr lang="en-US" sz="3200" b="1" dirty="0" err="1"/>
              <a:t>Objectory</a:t>
            </a:r>
            <a:r>
              <a:rPr lang="en-US" sz="3200" b="1" dirty="0"/>
              <a:t> Process</a:t>
            </a:r>
            <a:r>
              <a:rPr lang="ru-RU" sz="3200" b="1" dirty="0"/>
              <a:t>)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820472" cy="5256584"/>
          </a:xfrm>
        </p:spPr>
        <p:txBody>
          <a:bodyPr>
            <a:normAutofit fontScale="92500" lnSpcReduction="20000"/>
          </a:bodyPr>
          <a:lstStyle/>
          <a:p>
            <a:pPr marL="0" indent="457200" algn="just">
              <a:buNone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На </a:t>
            </a:r>
            <a:r>
              <a:rPr lang="ru-RU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стадии разработки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выявляются более детальные требования к системе, выполняется детальный анализ предметной области и проектирование базовой архитектуры системы, создается план конструирования и устраняются наиболее рискованные элементы проекта.</a:t>
            </a:r>
          </a:p>
          <a:p>
            <a:pPr marL="0" indent="457200" algn="just">
              <a:buNone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Самым важным результатом стадии разработки является описание базовой архитектуры будущей системы. Эта архитектура включает:</a:t>
            </a:r>
          </a:p>
          <a:p>
            <a:pPr indent="457200" algn="just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модель предметной области, которая служит основой для формирования основных абстракций предметной области;</a:t>
            </a:r>
          </a:p>
          <a:p>
            <a:pPr indent="457200" algn="just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технологическая платформа, определяющая основные элементы технологии реализации системы и взаимодействие ее элементов.</a:t>
            </a:r>
          </a:p>
          <a:p>
            <a:pPr marL="0" indent="457200" algn="just">
              <a:buNone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Стадия разработки занимает примерно пятую часть времени создания ПС.</a:t>
            </a:r>
          </a:p>
          <a:p>
            <a:pPr marL="0" indent="457200" algn="just">
              <a:buNone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На стадии разработки также оценивают время реализации каждого варианта проекта, идентифицируют наиболее серьезные риски и определяют возможности их ликвидации.</a:t>
            </a:r>
          </a:p>
        </p:txBody>
      </p:sp>
    </p:spTree>
    <p:extLst>
      <p:ext uri="{BB962C8B-B14F-4D97-AF65-F5344CB8AC3E}">
        <p14:creationId xmlns:p14="http://schemas.microsoft.com/office/powerpoint/2010/main" val="22387952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8640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b="1" dirty="0"/>
              <a:t>Объектно-ориентированная модель (</a:t>
            </a:r>
            <a:r>
              <a:rPr lang="en-US" sz="3200" b="1" dirty="0"/>
              <a:t>Rational </a:t>
            </a:r>
            <a:r>
              <a:rPr lang="en-US" sz="3200" b="1" dirty="0" err="1"/>
              <a:t>Objectory</a:t>
            </a:r>
            <a:r>
              <a:rPr lang="en-US" sz="3200" b="1" dirty="0"/>
              <a:t> Process</a:t>
            </a:r>
            <a:r>
              <a:rPr lang="ru-RU" sz="3200" b="1" dirty="0"/>
              <a:t>)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424936" cy="5256584"/>
          </a:xfrm>
        </p:spPr>
        <p:txBody>
          <a:bodyPr>
            <a:normAutofit fontScale="85000" lnSpcReduction="10000"/>
          </a:bodyPr>
          <a:lstStyle/>
          <a:p>
            <a:pPr marL="0" indent="457200" algn="just">
              <a:buNone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Сущность </a:t>
            </a:r>
            <a:r>
              <a:rPr lang="ru-RU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стадии конструирования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заключается в кодировании и тестировании разрабатываемой ПС. Для каждого цикла разработки ПС на этапе конструирования определяют последовательности итераций конструирования и вариантов использования, реализуемых на каждой итерации, которые являются одновременно инкрементными и повторяющимися.</a:t>
            </a:r>
          </a:p>
          <a:p>
            <a:pPr marL="0" indent="457200" algn="just">
              <a:buNone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Итерации являются инкрементными в соответствии с выполняемой функцией. Каждая итерация добавляет очередные конструкции к вариантам использования, реализованным во время предыдущих итераций.</a:t>
            </a:r>
          </a:p>
          <a:p>
            <a:pPr marL="0" indent="457200" algn="just">
              <a:buNone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Итерации являются повторяющимися по отношению к разрабатываемому коду. На каждой итерации некоторая часть существующего кода переписывается с целью сделать его более гибким.</a:t>
            </a:r>
          </a:p>
          <a:p>
            <a:pPr marL="0" indent="457200" algn="just">
              <a:buNone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Результатом стадии конструирования является продукт, готовый к передаче пользователям и содержащий, как правило, руководство пользователя и готовый к интеграции на требуемых платформах.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30261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8640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b="1" dirty="0"/>
              <a:t>Объектно-ориентированная модель (</a:t>
            </a:r>
            <a:r>
              <a:rPr lang="en-US" sz="3200" b="1" dirty="0"/>
              <a:t>Rational </a:t>
            </a:r>
            <a:r>
              <a:rPr lang="en-US" sz="3200" b="1" dirty="0" err="1"/>
              <a:t>Objectory</a:t>
            </a:r>
            <a:r>
              <a:rPr lang="en-US" sz="3200" b="1" dirty="0"/>
              <a:t> Process</a:t>
            </a:r>
            <a:r>
              <a:rPr lang="ru-RU" sz="3200" b="1" dirty="0"/>
              <a:t>)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352928" cy="52565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Назначением </a:t>
            </a:r>
            <a:r>
              <a:rPr lang="ru-RU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стадии ввода в эксплуатацию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является передача готового продукта в полное распоряжение конечных пользователей. Данная стадия включает</a:t>
            </a:r>
          </a:p>
          <a:p>
            <a:pPr algn="just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бета-тестирование, позволяющее убедиться, что новая ПС соответствует ожиданиям пользователей;</a:t>
            </a:r>
          </a:p>
          <a:p>
            <a:pPr algn="just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параллельное функционирование с существующей системой, которая подлежит постепенной замене;</a:t>
            </a:r>
          </a:p>
          <a:p>
            <a:pPr algn="just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оптимизацию производительности;</a:t>
            </a:r>
          </a:p>
          <a:p>
            <a:pPr algn="just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обучение пользователей и специалистов службы сопровождения.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Современные технологии программирования базируются на изложенных моделях ЖЦ ПС.</a:t>
            </a:r>
          </a:p>
        </p:txBody>
      </p:sp>
    </p:spTree>
    <p:extLst>
      <p:ext uri="{BB962C8B-B14F-4D97-AF65-F5344CB8AC3E}">
        <p14:creationId xmlns:p14="http://schemas.microsoft.com/office/powerpoint/2010/main" val="61196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29600" cy="691480"/>
          </a:xfrm>
        </p:spPr>
        <p:txBody>
          <a:bodyPr/>
          <a:lstStyle/>
          <a:p>
            <a:r>
              <a:rPr lang="ru-RU" sz="3200" b="1" dirty="0"/>
              <a:t>Основные определения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8686800" cy="5544616"/>
          </a:xfrm>
        </p:spPr>
        <p:txBody>
          <a:bodyPr>
            <a:normAutofit/>
          </a:bodyPr>
          <a:lstStyle/>
          <a:p>
            <a:pPr marL="0" indent="457200" algn="just">
              <a:buNone/>
            </a:pPr>
            <a:r>
              <a:rPr lang="ru-R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Программный проект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— это временное предприятие, предназначен­ное для создания уникальных продуктов, услуг или результатов.</a:t>
            </a:r>
          </a:p>
          <a:p>
            <a:pPr marL="0" indent="457200" algn="just">
              <a:buNone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Временный характер проекта подчеркивает, что у любого проекта есть определенное начало и завершение. Большинство проектов предпринимается для достижения устойчивого, длительного результата — время жизни конечного программного продукта может существенно превышать время жизни программного проекта. В состав программного проекта входят как люди (разработчики), так и не­обходимые материальные ресурсы.</a:t>
            </a:r>
          </a:p>
          <a:p>
            <a:pPr marL="0" indent="457200" algn="just">
              <a:buNone/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163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sz="3200" b="1" dirty="0"/>
              <a:t>Изменение жизненного цикла программного обеспечения при ис­пользовании </a:t>
            </a:r>
            <a:r>
              <a:rPr lang="en-US" sz="3200" b="1" dirty="0"/>
              <a:t>CASE</a:t>
            </a:r>
            <a:r>
              <a:rPr lang="ru-RU" sz="3200" b="1" dirty="0"/>
              <a:t>-технологий 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7500" lnSpcReduction="20000"/>
          </a:bodyPr>
          <a:lstStyle/>
          <a:p>
            <a:endParaRPr lang="ru-RU" b="1" dirty="0"/>
          </a:p>
          <a:p>
            <a:pPr marL="0" indent="0" algn="just">
              <a:buNone/>
            </a:pPr>
            <a:r>
              <a:rPr lang="en-US" b="1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CASE</a:t>
            </a:r>
            <a:r>
              <a:rPr lang="ru-RU" b="1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-технологии</a:t>
            </a:r>
            <a:r>
              <a:rPr lang="ru-RU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представляют собой со­вокупность методологий анализа, проектирования, разработки и сопровож­дения сложных программных систем, основанных как на структурном, так и на объектном подходах, которые поддерживаются комплексом взаимосвязан­ных средств автоматизации. В основе любой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CASE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-технологии лежит пара­дигма методология/метод/нотация/средство.</a:t>
            </a:r>
          </a:p>
          <a:p>
            <a:pPr marL="0" indent="0" algn="just">
              <a:buNone/>
            </a:pPr>
            <a:r>
              <a:rPr lang="ru-RU" b="1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Методология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строится на базе некоторого подхода и определяет шаги работы, их последовательность, а также правила распределения и назначе­ния методов. </a:t>
            </a:r>
            <a:r>
              <a:rPr lang="ru-RU" b="1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Метод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определяет способ достижения той или иной цели - вы­полнение шага работы.</a:t>
            </a:r>
          </a:p>
          <a:p>
            <a:pPr marL="0" indent="0" algn="just">
              <a:buNone/>
            </a:pPr>
            <a:r>
              <a:rPr lang="ru-RU" b="1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Нотацией</a:t>
            </a:r>
            <a:r>
              <a:rPr lang="ru-RU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называют систему обозначений, используемых для описания некоторого класса моделей. Нотации бывают графические (предоставление моделей в виде графов, диаграмм, таблиц, схем и т. п.) и текстовые (описания моделей на формальных и естественных языках). В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CASE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-технологиях нота­ции используют для описания структуры проектируемой системы, элементов данных, этапов обработки и т. п.</a:t>
            </a:r>
          </a:p>
        </p:txBody>
      </p:sp>
    </p:spTree>
    <p:extLst>
      <p:ext uri="{BB962C8B-B14F-4D97-AF65-F5344CB8AC3E}">
        <p14:creationId xmlns:p14="http://schemas.microsoft.com/office/powerpoint/2010/main" val="16959655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547464"/>
          </a:xfrm>
        </p:spPr>
        <p:txBody>
          <a:bodyPr/>
          <a:lstStyle/>
          <a:p>
            <a:r>
              <a:rPr lang="en-US" sz="3200" dirty="0"/>
              <a:t>CASE-</a:t>
            </a:r>
            <a:r>
              <a:rPr lang="ru-RU" sz="3200" dirty="0"/>
              <a:t>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457200" algn="just">
              <a:buNone/>
            </a:pPr>
            <a:r>
              <a:rPr lang="ru-RU" b="1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Средства</a:t>
            </a:r>
            <a:r>
              <a:rPr lang="ru-RU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инструментарий для поддержки методов: средства создания и редактирования графического проекта, организации проекта в виде иерар­хии уровней абстракции, а также проверки соответствия компонентов раз­ных уровней. </a:t>
            </a:r>
          </a:p>
          <a:p>
            <a:pPr marL="0" indent="457200" algn="just">
              <a:buNone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Различают:</a:t>
            </a:r>
          </a:p>
          <a:p>
            <a:pPr marL="0" lvl="0" indent="457200" algn="just">
              <a:buNone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CASE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-средства анализа требований, проектирования спецификаций и структуры, редактирования интерфейсов (первое поколение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CASE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marL="0" lvl="0" indent="457200" algn="just">
              <a:buNone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CASE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-средства генерации исходных текстов и реализации интегриро­ванного окружения поддержки полного жизненного цикла разработки про­граммного обеспечения (второе поколение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CASE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II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).</a:t>
            </a:r>
          </a:p>
          <a:p>
            <a:pPr marL="0" indent="457200" algn="just">
              <a:buNone/>
            </a:pP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5802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547464"/>
          </a:xfrm>
        </p:spPr>
        <p:txBody>
          <a:bodyPr/>
          <a:lstStyle/>
          <a:p>
            <a:r>
              <a:rPr lang="en-US" sz="3200" dirty="0"/>
              <a:t>CASE-</a:t>
            </a:r>
            <a:r>
              <a:rPr lang="ru-RU" sz="3200" dirty="0"/>
              <a:t>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836712"/>
            <a:ext cx="8640960" cy="5832648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CASE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 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 основном включают средства для поддержки графических мо­делей, проектирования спецификаций, экранных редакторов и словарей дан­ных.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CASE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II 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отличается существенно большими возможностями, обеспечи­вая: контроль, анализ и связывание системной информации и информации по управлению процессом проектирования, построение прототипов и моделей системы, тестирование, верификацию и анализ сгенерированных программ.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Автоматизируя трудоемкие операции, современные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CASE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-средства су­щественно повышают производительность труда программистов и улучша­ют качество создаваемого программного обеспечения:</a:t>
            </a:r>
          </a:p>
          <a:p>
            <a:pPr algn="just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обеспечивают автоматизированный контроль совместимости специфи­каций проекта;</a:t>
            </a:r>
          </a:p>
          <a:p>
            <a:pPr algn="just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уменьшают время создания прототипа системы;</a:t>
            </a:r>
          </a:p>
          <a:p>
            <a:pPr algn="just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ускоряют процесс проектирования и разработки;</a:t>
            </a:r>
          </a:p>
          <a:p>
            <a:pPr algn="just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автоматизируют формирование проектной документации для всех эта­пов жизненного цикла в соответствии с современными стандартами;</a:t>
            </a:r>
          </a:p>
          <a:p>
            <a:pPr algn="just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частично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генерируют коды программ для различных платформ разра­ботки;</a:t>
            </a:r>
          </a:p>
          <a:p>
            <a:pPr algn="just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поддерживают технологии повторного использования компонентов си­стемы;</a:t>
            </a:r>
          </a:p>
          <a:p>
            <a:pPr algn="just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обеспечивают возможность восстановления проектной документации по имеющимся исходным кодам.</a:t>
            </a:r>
          </a:p>
        </p:txBody>
      </p:sp>
    </p:spTree>
    <p:extLst>
      <p:ext uri="{BB962C8B-B14F-4D97-AF65-F5344CB8AC3E}">
        <p14:creationId xmlns:p14="http://schemas.microsoft.com/office/powerpoint/2010/main" val="15552967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7920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400" b="1" dirty="0"/>
              <a:t>Ускорение разработки программного обеспечения.</a:t>
            </a:r>
            <a:br>
              <a:rPr lang="ru-RU" sz="2400" dirty="0"/>
            </a:br>
            <a:r>
              <a:rPr lang="ru-RU" sz="2400" b="1" dirty="0"/>
              <a:t>Технология </a:t>
            </a:r>
            <a:r>
              <a:rPr lang="en-US" sz="2400" b="1" dirty="0"/>
              <a:t>RAD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36712"/>
            <a:ext cx="8928992" cy="5904656"/>
          </a:xfrm>
        </p:spPr>
        <p:txBody>
          <a:bodyPr>
            <a:normAutofit fontScale="40000" lnSpcReduction="20000"/>
          </a:bodyPr>
          <a:lstStyle/>
          <a:p>
            <a:pPr marL="0" indent="4572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Современные технологии проектирования, разработки и сопровождения программного обеспечения должна отвечать следующим требованиям: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ru-RU" sz="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поддержка полного жизненного цикла программного обеспечения;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ru-RU" sz="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гарантированное достижение целей разработки с заданным качеством и в установленное время;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ru-RU" sz="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возможность выполнения крупных проектов в виде подсистем, разра­батываемых группами исполнителей ограниченной численности (3-7 чело­век) с последующей интеграцией составных частей, и координации ведения общего проекта;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ru-RU" sz="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минимальное время получения работоспособной системы;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ru-RU" sz="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возможность управления конфигурацией проекта, ведения версий про­екта и автоматического выпуска проектной документации по каждой версии;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ru-RU" sz="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независимость выполняемых проектных решений от средств реализа­ции (СУБД, операционных систем, языков и систем программирования);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ru-RU" sz="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поддержка комплексом согласованных </a:t>
            </a:r>
            <a:r>
              <a:rPr lang="en-US" sz="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CASE</a:t>
            </a:r>
            <a:r>
              <a:rPr lang="ru-RU" sz="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-средств, обеспечиваю­щих автоматизацию процессов, выполняемых на всех стадиях жизненного цикла.</a:t>
            </a:r>
          </a:p>
          <a:p>
            <a:pPr algn="just"/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5883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5760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b="1" dirty="0"/>
              <a:t>Быстрая разработка приложений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052736"/>
            <a:ext cx="8820472" cy="5400600"/>
          </a:xfrm>
        </p:spPr>
        <p:txBody>
          <a:bodyPr>
            <a:normAutofit fontScale="92500" lnSpcReduction="20000"/>
          </a:bodyPr>
          <a:lstStyle/>
          <a:p>
            <a:pPr marL="0" indent="457200" algn="just">
              <a:buNone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Этим требованиям отвечает </a:t>
            </a:r>
            <a:r>
              <a:rPr lang="ru-RU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технология </a:t>
            </a:r>
            <a:r>
              <a:rPr lang="en-US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RAD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Rapid Application Develop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­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ment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ru-RU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Быстрая разработка приложений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), которая использует инкрементную стратегию разработки при малых сроках разработки в 2 -3 месяца, основывается на всевозможных средствах автоматизации и компонентно-ориентированной технологии. </a:t>
            </a:r>
          </a:p>
          <a:p>
            <a:pPr marL="0" indent="457200" algn="just">
              <a:buNone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Очень часто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RAD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используются при разработке информационных систем. Это вполне понятно, т.к. существует целый ряд распространенных программных продуктов (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ERWIN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BPWIN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Rational Rose 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и др.), автоматизирующих проектирование баз данных, являющихся основой информационных систем.</a:t>
            </a:r>
          </a:p>
          <a:p>
            <a:pPr marL="0" indent="457200" algn="just">
              <a:buNone/>
            </a:pPr>
            <a:r>
              <a:rPr lang="ru-RU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Жизненный цикл ПС по методологии RAD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состоит из четырех фаз: </a:t>
            </a:r>
          </a:p>
          <a:p>
            <a:pPr marL="0" lvl="0" indent="457200" algn="just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анализа и планирования требований; </a:t>
            </a:r>
          </a:p>
          <a:p>
            <a:pPr marL="0" lvl="0" indent="457200" algn="just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проектирования; </a:t>
            </a:r>
          </a:p>
          <a:p>
            <a:pPr marL="0" lvl="0" indent="457200" algn="just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построения; </a:t>
            </a:r>
          </a:p>
          <a:p>
            <a:pPr marL="0" lvl="0" indent="457200" algn="just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внедрения.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27689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6295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b="1" dirty="0"/>
              <a:t>Быстрая разработка приложений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568952" cy="5328592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На </a:t>
            </a:r>
            <a:r>
              <a:rPr lang="ru-RU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фазе проектирования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осуществляют следующие действия:</a:t>
            </a:r>
          </a:p>
          <a:p>
            <a:pPr algn="just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детализируют реализуемые задачи; при необходимости для каждого элементарного процесса создают частичный прототип: экран, диалог, отчет, устраняющий неясности или неоднозначности; определяются требования разграничения доступа к данным;</a:t>
            </a:r>
          </a:p>
          <a:p>
            <a:pPr algn="just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после детального определения состава процессов оценивается количество функциональных элементов разрабатываемой системы и принимается решение о разделении ее на подсистемы, поддающиеся реализации одной командой разработчиков за приемлемое для RAD-проектов время, т.е. порядка 60 - 90 дней;</a:t>
            </a:r>
          </a:p>
          <a:p>
            <a:pPr algn="just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привлекают пользователей к участию в техническом проектировании системы под руководством специалистов-разработчиков; </a:t>
            </a:r>
          </a:p>
          <a:p>
            <a:pPr algn="just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применяют CASE-средства для быстрого получения работающих прототипов приложений;</a:t>
            </a:r>
          </a:p>
          <a:p>
            <a:pPr algn="just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используют пользователей для тестирования варианта приложения, уточняют и дополняют требования к системе, которые не были выявлены на предыдущей фазе;</a:t>
            </a:r>
          </a:p>
          <a:p>
            <a:pPr algn="just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определяют набор необходимой документации.</a:t>
            </a:r>
          </a:p>
        </p:txBody>
      </p:sp>
    </p:spTree>
    <p:extLst>
      <p:ext uri="{BB962C8B-B14F-4D97-AF65-F5344CB8AC3E}">
        <p14:creationId xmlns:p14="http://schemas.microsoft.com/office/powerpoint/2010/main" val="37077758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229600" cy="5256584"/>
          </a:xfrm>
        </p:spPr>
        <p:txBody>
          <a:bodyPr>
            <a:normAutofit lnSpcReduction="10000"/>
          </a:bodyPr>
          <a:lstStyle/>
          <a:p>
            <a:pPr marL="0" indent="457200" algn="just">
              <a:buNone/>
            </a:pPr>
            <a:r>
              <a:rPr lang="ru-RU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Результатом данной фазы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должны быть: </a:t>
            </a:r>
          </a:p>
          <a:p>
            <a:pPr lvl="0" indent="457200" algn="just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общая информационная модель системы; </a:t>
            </a:r>
          </a:p>
          <a:p>
            <a:pPr lvl="0" indent="457200" algn="just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функциональные модели системы в целом и подсистем, реализуемых отдельными командами разработчиков; </a:t>
            </a:r>
          </a:p>
          <a:p>
            <a:pPr lvl="0" indent="457200" algn="just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точно определенные с помощью CASE-средств интерфейсы между автономно разрабатываемыми подсистемами; </a:t>
            </a:r>
          </a:p>
          <a:p>
            <a:pPr lvl="0" indent="457200" algn="just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построенные прототипы экранов, отчетов, диалогов.</a:t>
            </a:r>
          </a:p>
          <a:p>
            <a:pPr marL="0" indent="457200" algn="just">
              <a:buNone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Все модели и прототипы должны быть получены с применением тех CASE-средств, которые будут использоваться в дальнейшем при построении системы. </a:t>
            </a: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23528" y="404664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200" b="1" dirty="0"/>
              <a:t>Быстрая разработка приложений</a:t>
            </a:r>
          </a:p>
        </p:txBody>
      </p:sp>
    </p:spTree>
    <p:extLst>
      <p:ext uri="{BB962C8B-B14F-4D97-AF65-F5344CB8AC3E}">
        <p14:creationId xmlns:p14="http://schemas.microsoft.com/office/powerpoint/2010/main" val="14895674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424936" cy="5256584"/>
          </a:xfrm>
        </p:spPr>
        <p:txBody>
          <a:bodyPr>
            <a:normAutofit lnSpcReduction="10000"/>
          </a:bodyPr>
          <a:lstStyle/>
          <a:p>
            <a:pPr marL="0" indent="457200" algn="just">
              <a:buNone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На </a:t>
            </a:r>
            <a:r>
              <a:rPr lang="ru-RU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фазе построения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выполняется непосредственно сама быстрая разработка приложения. </a:t>
            </a:r>
          </a:p>
          <a:p>
            <a:pPr marL="0" indent="457200" algn="just">
              <a:buNone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На данной фазе разработчики производят итеративное построение реальной системы на основе полученных в предыдущей фазе моделей. Программный код частично формируется при помощи автоматических генераторов, получающих информацию непосредственно из </a:t>
            </a:r>
            <a:r>
              <a:rPr lang="ru-RU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репозитория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CASE-средств. </a:t>
            </a:r>
          </a:p>
          <a:p>
            <a:pPr marL="0" indent="457200" algn="just">
              <a:buNone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Конечные пользователи на этой фазе оценивают получаемые результаты и вносят изменения, если в процессе разработки система перестает удовлетворять определенным ранее требованиям. Тестирование системы осуществляется непосредственно в процессе разработки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23528" y="404664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200" b="1" dirty="0"/>
              <a:t>Быстрая разработка приложений</a:t>
            </a:r>
          </a:p>
        </p:txBody>
      </p:sp>
    </p:spTree>
    <p:extLst>
      <p:ext uri="{BB962C8B-B14F-4D97-AF65-F5344CB8AC3E}">
        <p14:creationId xmlns:p14="http://schemas.microsoft.com/office/powerpoint/2010/main" val="16413436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424936" cy="5256584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После окончания работ каждой отдельной команды разработчиков производится постепенная интеграция данной части системы с остальными, формируется полный программный код, выполняется тестирование совместной работы данной части приложения с остальными, а затем тестирование системы в целом. 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Завершается физическое проектирование системы: </a:t>
            </a:r>
          </a:p>
          <a:p>
            <a:pPr lvl="0" algn="just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определяется необходимость распределения данных; </a:t>
            </a:r>
          </a:p>
          <a:p>
            <a:pPr lvl="0" algn="just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производится анализ использования данных; </a:t>
            </a:r>
          </a:p>
          <a:p>
            <a:pPr lvl="0" algn="just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производится физическое проектирование базы данных; </a:t>
            </a:r>
          </a:p>
          <a:p>
            <a:pPr lvl="0" algn="just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определяются требования к аппаратным ресурсам; </a:t>
            </a:r>
          </a:p>
          <a:p>
            <a:pPr lvl="0" algn="just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определяются способы увеличения производительности; </a:t>
            </a:r>
          </a:p>
          <a:p>
            <a:pPr lvl="0" algn="just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завершается разработка документации проекта.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Результатом фазы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является готовая система, удовлетворяющая всем согласованным требованиям.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23528" y="404664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200" b="1" dirty="0"/>
              <a:t>Быстрая разработка приложений</a:t>
            </a:r>
          </a:p>
        </p:txBody>
      </p:sp>
    </p:spTree>
    <p:extLst>
      <p:ext uri="{BB962C8B-B14F-4D97-AF65-F5344CB8AC3E}">
        <p14:creationId xmlns:p14="http://schemas.microsoft.com/office/powerpoint/2010/main" val="18456235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268760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На </a:t>
            </a:r>
            <a:r>
              <a:rPr lang="ru-RU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фазе внедрения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производятся: </a:t>
            </a:r>
          </a:p>
          <a:p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обучение пользователей, </a:t>
            </a:r>
          </a:p>
          <a:p>
            <a:pPr algn="just"/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организационные изменения в текущей работе организации или фирмы параллельно с внедрением новой системы осуществляется работа с существующей системой (до полного внедрения новой). 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Так как фаза внедрения достаточно непродолжительна, планирование и подготовка к внедрению должны начинаться заранее, как правило, на этапе проектирования системы.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23528" y="404664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200" b="1" dirty="0"/>
              <a:t>Быстрая разработка приложений</a:t>
            </a:r>
          </a:p>
        </p:txBody>
      </p:sp>
    </p:spTree>
    <p:extLst>
      <p:ext uri="{BB962C8B-B14F-4D97-AF65-F5344CB8AC3E}">
        <p14:creationId xmlns:p14="http://schemas.microsoft.com/office/powerpoint/2010/main" val="148911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29600" cy="691480"/>
          </a:xfrm>
        </p:spPr>
        <p:txBody>
          <a:bodyPr/>
          <a:lstStyle/>
          <a:p>
            <a:r>
              <a:rPr lang="ru-RU" sz="3200" b="1" dirty="0"/>
              <a:t>Основные определения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8686800" cy="5544616"/>
          </a:xfrm>
        </p:spPr>
        <p:txBody>
          <a:bodyPr>
            <a:normAutofit/>
          </a:bodyPr>
          <a:lstStyle/>
          <a:p>
            <a:pPr marL="0" indent="457200" algn="just">
              <a:buNone/>
            </a:pPr>
            <a:endParaRPr lang="ru-RU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Программная инженерия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(инженерия программного обеспечения) — система инженерных принципов для создания экономичного ПО, которое надежно и эффективно работает в реальных компьютерах.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Согласно международному терминологическому стандарту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IEC 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2382/1-93 более развернутая формулировка дается следующим образом: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Программная инженерия 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 систематическое применение научных и технологи­ческих знаний, методов и практического опыта к проектированию, реализации, тестированию и документированию программного обеспечения в целях опти­мизации его производства, поддержки и качества</a:t>
            </a:r>
          </a:p>
        </p:txBody>
      </p:sp>
    </p:spTree>
    <p:extLst>
      <p:ext uri="{BB962C8B-B14F-4D97-AF65-F5344CB8AC3E}">
        <p14:creationId xmlns:p14="http://schemas.microsoft.com/office/powerpoint/2010/main" val="14100446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28800"/>
            <a:ext cx="8352928" cy="3888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Методология RAD неприменима </a:t>
            </a:r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для построения</a:t>
            </a:r>
            <a:r>
              <a:rPr lang="ru-RU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сложных расчетных программ;</a:t>
            </a:r>
          </a:p>
          <a:p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операционных систем;</a:t>
            </a:r>
          </a:p>
          <a:p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программ управления техническими объектами в реальном режиме времени, обеспечивающих высокую степень надежности функционирования объектов;</a:t>
            </a:r>
          </a:p>
          <a:p>
            <a:r>
              <a: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для ПС, в которых отсутствует ярко выраженная интерфейсная часть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23528" y="404664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200" b="1" dirty="0"/>
              <a:t>Быстрая разработка приложений</a:t>
            </a:r>
          </a:p>
        </p:txBody>
      </p:sp>
    </p:spTree>
    <p:extLst>
      <p:ext uri="{BB962C8B-B14F-4D97-AF65-F5344CB8AC3E}">
        <p14:creationId xmlns:p14="http://schemas.microsoft.com/office/powerpoint/2010/main" val="3624815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b="1" dirty="0">
                <a:effectLst/>
              </a:rPr>
              <a:t>Методы, средства и процессы программной инженерии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Методы обеспечивают решение широкого спектра технических задач; таких как:</a:t>
            </a:r>
          </a:p>
          <a:p>
            <a:pPr lvl="0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планирование и оценка программного проекта;</a:t>
            </a:r>
          </a:p>
          <a:p>
            <a:pPr lvl="0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требований к компьютерной системе в целом и к программному обе­спечению в частности;</a:t>
            </a:r>
          </a:p>
          <a:p>
            <a:pPr lvl="0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проектирование структур программ (и структур данных), входящих в состав ПО;</a:t>
            </a:r>
          </a:p>
          <a:p>
            <a:pPr lvl="0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конструирование программного текста (другие названия: кодирование, про­граммирование, реализация);</a:t>
            </a:r>
          </a:p>
          <a:p>
            <a:pPr lvl="0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(выявление ошибок в созданных программах);</a:t>
            </a:r>
          </a:p>
          <a:p>
            <a:pPr lvl="0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сопровождение ПО, уже используемого заказчиками.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5304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b="1" dirty="0">
                <a:effectLst/>
              </a:rPr>
              <a:t>Методы, средства и процессы программной инженерии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Средства (утилиты) программной инженерии обеспечивают автоматизиро­ванную или автоматическую поддержку методов. 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 целях совместного применения утилиты могут объединяться в системы автоматизированной разработки ПО. Такие системы принято называть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CASE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-системами. Аббревиатура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CASE 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расшифровы­вается как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Computer Aided Software Engineering 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(программная инженерия с ком­пьютерной поддержкой).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4241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b="1" dirty="0">
                <a:effectLst/>
              </a:rPr>
              <a:t>Методы, средства и процессы программной инженерии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just">
              <a:spcBef>
                <a:spcPts val="600"/>
              </a:spcBef>
              <a:spcAft>
                <a:spcPts val="405"/>
              </a:spcAft>
              <a:buNone/>
              <a:tabLst>
                <a:tab pos="228600" algn="l"/>
              </a:tabLst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Процессы являются связующим звеном методов и утилит, они обеспечивают непрерывную технологическую цепочку разработки. Процессы определяют:</a:t>
            </a:r>
          </a:p>
          <a:p>
            <a:pPr indent="450215">
              <a:spcBef>
                <a:spcPts val="600"/>
              </a:spcBef>
              <a:spcAft>
                <a:spcPts val="70"/>
              </a:spcAft>
              <a:tabLst>
                <a:tab pos="228600" algn="l"/>
              </a:tabLst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порядок применения методов и утилит;</a:t>
            </a:r>
          </a:p>
          <a:p>
            <a:pPr indent="450215">
              <a:spcBef>
                <a:spcPts val="600"/>
              </a:spcBef>
              <a:tabLst>
                <a:tab pos="228600" algn="l"/>
              </a:tabLst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формирование отчетов, форм по соответствующим требованиям;</a:t>
            </a:r>
          </a:p>
          <a:p>
            <a:pPr indent="450215" algn="just">
              <a:spcBef>
                <a:spcPts val="60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контроль, который помогает обеспечивать качество и координировать из­менения; </a:t>
            </a:r>
          </a:p>
          <a:p>
            <a:pPr indent="450215" algn="just">
              <a:spcBef>
                <a:spcPts val="60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формирование контрольных точек получения результатов, по которым руководители оценивают прогресс.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0598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Модели процессы разработки ПО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Современная программная инженерия обеспечивает представительный набор моделей процессов, каждая из моделей имеет свои до­стоинства и недостатки. 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Применение моделей процессов гарантирует систематический, упорядоченный подход к промышленной разработке, использованию и сопрово­ждению ПО. Фактически эти модели вносят в программные проекты организующее инженерное начало, необходимость которого трудно переоценить.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65620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Исполнительная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</TotalTime>
  <Words>3672</Words>
  <Application>Microsoft Office PowerPoint</Application>
  <PresentationFormat>Экран (4:3)</PresentationFormat>
  <Paragraphs>278</Paragraphs>
  <Slides>50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5" baseType="lpstr">
      <vt:lpstr>Arial</vt:lpstr>
      <vt:lpstr>Century Gothic</vt:lpstr>
      <vt:lpstr>Courier New</vt:lpstr>
      <vt:lpstr>Palatino Linotype</vt:lpstr>
      <vt:lpstr>Исполнительная</vt:lpstr>
      <vt:lpstr>ВВЕДЕНИЕ В ПРОГРАММНУЮ ИНЖЕНЕРИЮ</vt:lpstr>
      <vt:lpstr>Основные определения</vt:lpstr>
      <vt:lpstr>Основные определения</vt:lpstr>
      <vt:lpstr>Основные определения</vt:lpstr>
      <vt:lpstr>Основные определения</vt:lpstr>
      <vt:lpstr>Методы, средства и процессы программной инженерии</vt:lpstr>
      <vt:lpstr>Методы, средства и процессы программной инженерии</vt:lpstr>
      <vt:lpstr>Методы, средства и процессы программной инженерии</vt:lpstr>
      <vt:lpstr>Модели процессы разработки ПО</vt:lpstr>
      <vt:lpstr>Виды основной деятельности базиса процессов для программной инженерии</vt:lpstr>
      <vt:lpstr>Виды основной деятельности базиса процессов для программной инженерии</vt:lpstr>
      <vt:lpstr>Виды основной деятельности базиса процессов для программной инженерии</vt:lpstr>
      <vt:lpstr>Виды основной деятельности базиса процессов для программной инженерии</vt:lpstr>
      <vt:lpstr>Официальная классификация процессов программной инженерии</vt:lpstr>
      <vt:lpstr>Определение жизненного цикла ПС</vt:lpstr>
      <vt:lpstr>Модели жизненного цикла</vt:lpstr>
      <vt:lpstr>Стратегии разработки ПО</vt:lpstr>
      <vt:lpstr> Каскадная модель разработки</vt:lpstr>
      <vt:lpstr>Каскадная модель разработки ПС</vt:lpstr>
      <vt:lpstr>Каскадная модель разработки ПС</vt:lpstr>
      <vt:lpstr>Каскадная модель разработки ПС</vt:lpstr>
      <vt:lpstr>Каскадная модель разработки ПС</vt:lpstr>
      <vt:lpstr>Каскадная модель разработки ПС</vt:lpstr>
      <vt:lpstr>Каскадная модель разработки ПС</vt:lpstr>
      <vt:lpstr> Каскадная модель разработки</vt:lpstr>
      <vt:lpstr>Инкрементная модель разработки ПС</vt:lpstr>
      <vt:lpstr>Инкрементная модель разработки ПС</vt:lpstr>
      <vt:lpstr>Спиральная модель </vt:lpstr>
      <vt:lpstr>Спиральная модель </vt:lpstr>
      <vt:lpstr>Спиральная модель </vt:lpstr>
      <vt:lpstr>Спиральная модель </vt:lpstr>
      <vt:lpstr>Компонентно-ориентированная модель</vt:lpstr>
      <vt:lpstr>Компонентно-ориентированная методика разработки</vt:lpstr>
      <vt:lpstr>Объектно-ориентированная модель (Rational Objectory Process) </vt:lpstr>
      <vt:lpstr>Объектно-ориентированная модель (Rational Objectory Process) </vt:lpstr>
      <vt:lpstr>Объектно-ориентированная модель (Rational Objectory Process) </vt:lpstr>
      <vt:lpstr>Объектно-ориентированная модель (Rational Objectory Process) </vt:lpstr>
      <vt:lpstr>Объектно-ориентированная модель (Rational Objectory Process) </vt:lpstr>
      <vt:lpstr>Объектно-ориентированная модель (Rational Objectory Process) </vt:lpstr>
      <vt:lpstr>Изменение жизненного цикла программного обеспечения при ис­пользовании CASE-технологий </vt:lpstr>
      <vt:lpstr>CASE-технологии</vt:lpstr>
      <vt:lpstr>CASE-технологии</vt:lpstr>
      <vt:lpstr>Ускорение разработки программного обеспечения. Технология RAD</vt:lpstr>
      <vt:lpstr>Быстрая разработка приложений</vt:lpstr>
      <vt:lpstr>Быстрая разработка приложений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ВВЕДЕНИЕ В ТЕХНОЛОГИЮ ПРОГРАММИРОВАНИЯ</dc:title>
  <dc:creator>Наталия</dc:creator>
  <cp:lastModifiedBy>Пользователь</cp:lastModifiedBy>
  <cp:revision>41</cp:revision>
  <dcterms:created xsi:type="dcterms:W3CDTF">2018-08-29T12:09:55Z</dcterms:created>
  <dcterms:modified xsi:type="dcterms:W3CDTF">2025-09-04T13:21:57Z</dcterms:modified>
</cp:coreProperties>
</file>