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68" r:id="rId6"/>
    <p:sldId id="258" r:id="rId7"/>
    <p:sldId id="269" r:id="rId8"/>
    <p:sldId id="271" r:id="rId9"/>
    <p:sldId id="266" r:id="rId10"/>
    <p:sldId id="272" r:id="rId1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나눔바른고딕" panose="020B0600000101010101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940"/>
    <a:srgbClr val="D7CA1F"/>
    <a:srgbClr val="E5DA4D"/>
    <a:srgbClr val="EDE687"/>
    <a:srgbClr val="A2E2E0"/>
    <a:srgbClr val="53C9C6"/>
    <a:srgbClr val="79D5D3"/>
    <a:srgbClr val="6AC3F0"/>
    <a:srgbClr val="33CCFF"/>
    <a:srgbClr val="14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700" autoAdjust="0"/>
  </p:normalViewPr>
  <p:slideViewPr>
    <p:cSldViewPr>
      <p:cViewPr varScale="1">
        <p:scale>
          <a:sx n="69" d="100"/>
          <a:sy n="69" d="100"/>
        </p:scale>
        <p:origin x="72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E5DA4D"/>
              </a:solidFill>
            </c:spPr>
            <c:extLst>
              <c:ext xmlns:c16="http://schemas.microsoft.com/office/drawing/2014/chart" uri="{C3380CC4-5D6E-409C-BE32-E72D297353CC}">
                <c16:uniqueId val="{00000001-D0F1-428B-AB72-D73ECE86AD68}"/>
              </c:ext>
            </c:extLst>
          </c:dPt>
          <c:dPt>
            <c:idx val="1"/>
            <c:bubble3D val="0"/>
            <c:spPr>
              <a:solidFill>
                <a:srgbClr val="EDE687"/>
              </a:solidFill>
            </c:spPr>
            <c:extLst>
              <c:ext xmlns:c16="http://schemas.microsoft.com/office/drawing/2014/chart" uri="{C3380CC4-5D6E-409C-BE32-E72D297353CC}">
                <c16:uniqueId val="{00000003-D0F1-428B-AB72-D73ECE86AD68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F1-428B-AB72-D73ECE86A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</c:spPr>
          <c:dPt>
            <c:idx val="0"/>
            <c:bubble3D val="0"/>
            <c:spPr>
              <a:solidFill>
                <a:srgbClr val="E5DA4D"/>
              </a:solidFill>
            </c:spPr>
            <c:extLst>
              <c:ext xmlns:c16="http://schemas.microsoft.com/office/drawing/2014/chart" uri="{C3380CC4-5D6E-409C-BE32-E72D297353CC}">
                <c16:uniqueId val="{00000001-8F08-4D55-85F0-98448026DE28}"/>
              </c:ext>
            </c:extLst>
          </c:dPt>
          <c:dPt>
            <c:idx val="1"/>
            <c:bubble3D val="0"/>
            <c:spPr>
              <a:solidFill>
                <a:srgbClr val="EDE687"/>
              </a:solidFill>
            </c:spPr>
            <c:extLst>
              <c:ext xmlns:c16="http://schemas.microsoft.com/office/drawing/2014/chart" uri="{C3380CC4-5D6E-409C-BE32-E72D297353CC}">
                <c16:uniqueId val="{00000003-8F08-4D55-85F0-98448026DE28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08-4D55-85F0-98448026D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</c:spPr>
          <c:dPt>
            <c:idx val="0"/>
            <c:bubble3D val="0"/>
            <c:spPr>
              <a:solidFill>
                <a:srgbClr val="E5DA4D"/>
              </a:solidFill>
            </c:spPr>
            <c:extLst>
              <c:ext xmlns:c16="http://schemas.microsoft.com/office/drawing/2014/chart" uri="{C3380CC4-5D6E-409C-BE32-E72D297353CC}">
                <c16:uniqueId val="{00000001-34CA-4743-B390-00E8A34125EE}"/>
              </c:ext>
            </c:extLst>
          </c:dPt>
          <c:dPt>
            <c:idx val="1"/>
            <c:bubble3D val="0"/>
            <c:spPr>
              <a:solidFill>
                <a:srgbClr val="EDE687"/>
              </a:solidFill>
            </c:spPr>
            <c:extLst>
              <c:ext xmlns:c16="http://schemas.microsoft.com/office/drawing/2014/chart" uri="{C3380CC4-5D6E-409C-BE32-E72D297353CC}">
                <c16:uniqueId val="{00000003-34CA-4743-B390-00E8A34125EE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CA-4743-B390-00E8A3412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</c:spPr>
          <c:dPt>
            <c:idx val="0"/>
            <c:bubble3D val="0"/>
            <c:spPr>
              <a:solidFill>
                <a:srgbClr val="E5DA4D"/>
              </a:solidFill>
            </c:spPr>
            <c:extLst>
              <c:ext xmlns:c16="http://schemas.microsoft.com/office/drawing/2014/chart" uri="{C3380CC4-5D6E-409C-BE32-E72D297353CC}">
                <c16:uniqueId val="{00000001-92EC-4636-8BCD-64EE36E7325A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92EC-4636-8BCD-64EE36E7325A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EC-4636-8BCD-64EE36E732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E5DA4D"/>
              </a:solidFill>
            </c:spPr>
            <c:extLst>
              <c:ext xmlns:c16="http://schemas.microsoft.com/office/drawing/2014/chart" uri="{C3380CC4-5D6E-409C-BE32-E72D297353CC}">
                <c16:uniqueId val="{00000001-6635-4526-A7DE-305D3D7B7261}"/>
              </c:ext>
            </c:extLst>
          </c:dPt>
          <c:dPt>
            <c:idx val="1"/>
            <c:bubble3D val="0"/>
            <c:spPr>
              <a:solidFill>
                <a:srgbClr val="EDE687"/>
              </a:solidFill>
            </c:spPr>
            <c:extLst>
              <c:ext xmlns:c16="http://schemas.microsoft.com/office/drawing/2014/chart" uri="{C3380CC4-5D6E-409C-BE32-E72D297353CC}">
                <c16:uniqueId val="{00000003-6635-4526-A7DE-305D3D7B7261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35-4526-A7DE-305D3D7B7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</c:spPr>
          <c:dPt>
            <c:idx val="0"/>
            <c:bubble3D val="0"/>
            <c:spPr>
              <a:solidFill>
                <a:srgbClr val="E5DA4D"/>
              </a:solidFill>
            </c:spPr>
            <c:extLst>
              <c:ext xmlns:c16="http://schemas.microsoft.com/office/drawing/2014/chart" uri="{C3380CC4-5D6E-409C-BE32-E72D297353CC}">
                <c16:uniqueId val="{00000001-5D70-49C7-B817-7302800A67A8}"/>
              </c:ext>
            </c:extLst>
          </c:dPt>
          <c:dPt>
            <c:idx val="1"/>
            <c:bubble3D val="0"/>
            <c:spPr>
              <a:solidFill>
                <a:srgbClr val="EDE687"/>
              </a:solidFill>
            </c:spPr>
            <c:extLst>
              <c:ext xmlns:c16="http://schemas.microsoft.com/office/drawing/2014/chart" uri="{C3380CC4-5D6E-409C-BE32-E72D297353CC}">
                <c16:uniqueId val="{00000003-5D70-49C7-B817-7302800A67A8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70-49C7-B817-7302800A67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EDE687"/>
            </a:solidFill>
          </c:spPr>
          <c:dPt>
            <c:idx val="0"/>
            <c:bubble3D val="0"/>
            <c:spPr>
              <a:solidFill>
                <a:srgbClr val="E5DA4D"/>
              </a:solidFill>
            </c:spPr>
            <c:extLst>
              <c:ext xmlns:c16="http://schemas.microsoft.com/office/drawing/2014/chart" uri="{C3380CC4-5D6E-409C-BE32-E72D297353CC}">
                <c16:uniqueId val="{00000001-277C-4E26-B6CE-67D463A954A3}"/>
              </c:ext>
            </c:extLst>
          </c:dPt>
          <c:dPt>
            <c:idx val="1"/>
            <c:bubble3D val="0"/>
            <c:spPr>
              <a:solidFill>
                <a:srgbClr val="EDE687"/>
              </a:solidFill>
            </c:spPr>
            <c:extLst>
              <c:ext xmlns:c16="http://schemas.microsoft.com/office/drawing/2014/chart" uri="{C3380CC4-5D6E-409C-BE32-E72D297353CC}">
                <c16:uniqueId val="{00000003-277C-4E26-B6CE-67D463A954A3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7C-4E26-B6CE-67D463A954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rgbClr val="EDE687"/>
              </a:solidFill>
            </c:spPr>
            <c:extLst>
              <c:ext xmlns:c16="http://schemas.microsoft.com/office/drawing/2014/chart" uri="{C3380CC4-5D6E-409C-BE32-E72D297353CC}">
                <c16:uniqueId val="{00000001-7C3C-4B07-A76E-D6CA8A513D3C}"/>
              </c:ext>
            </c:extLst>
          </c:dPt>
          <c:dPt>
            <c:idx val="1"/>
            <c:bubble3D val="0"/>
            <c:spPr>
              <a:solidFill>
                <a:srgbClr val="E5DA4D"/>
              </a:solidFill>
            </c:spPr>
            <c:extLst>
              <c:ext xmlns:c16="http://schemas.microsoft.com/office/drawing/2014/chart" uri="{C3380CC4-5D6E-409C-BE32-E72D297353CC}">
                <c16:uniqueId val="{00000003-7C3C-4B07-A76E-D6CA8A513D3C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7C3C-4B07-A76E-D6CA8A513D3C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7-7C3C-4B07-A76E-D6CA8A513D3C}"/>
              </c:ext>
            </c:extLst>
          </c:dPt>
          <c:cat>
            <c:strRef>
              <c:f>Sheet1!$A$2:$A$5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3C-4B07-A76E-D6CA8A513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2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0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97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9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3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6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8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1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5D1D-27F9-4FE9-8029-0612A4601ED4}" type="datetimeFigureOut">
              <a:rPr lang="ko-KR" altLang="en-US" smtClean="0"/>
              <a:t>2018-05-03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C3FA-ECAC-4E4A-8EDE-112A4F8FBD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0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agenta.tensorflow.or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97868" y="2348880"/>
            <a:ext cx="6948264" cy="1747937"/>
            <a:chOff x="1097868" y="2512931"/>
            <a:chExt cx="6948264" cy="1747937"/>
          </a:xfrm>
        </p:grpSpPr>
        <p:sp>
          <p:nvSpPr>
            <p:cNvPr id="29" name="TextBox 28"/>
            <p:cNvSpPr txBox="1"/>
            <p:nvPr/>
          </p:nvSpPr>
          <p:spPr>
            <a:xfrm>
              <a:off x="2087724" y="3593051"/>
              <a:ext cx="4968552" cy="360040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ctr"/>
              <a:r>
                <a:rPr lang="ko-KR" altLang="en-US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나도 작곡가다</a:t>
              </a:r>
              <a:r>
                <a:rPr lang="en-US" altLang="ko-KR" sz="2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.</a:t>
              </a:r>
              <a:endPara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2512931"/>
              <a:ext cx="6192688" cy="756084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ko-KR" sz="6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Jang Yean </a:t>
              </a:r>
              <a:r>
                <a:rPr lang="en-US" altLang="ko-KR" sz="60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바른고딕" pitchFamily="50" charset="-127"/>
                  <a:ea typeface="나눔바른고딕" pitchFamily="50" charset="-127"/>
                </a:rPr>
                <a:t>Chul</a:t>
              </a:r>
              <a:endParaRPr lang="en-US" altLang="ko-KR" sz="54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097868" y="3953091"/>
              <a:ext cx="69482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Magenta</a:t>
              </a:r>
              <a:r>
                <a:rPr lang="ko-KR" altLang="en-US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를 이용한 작곡 </a:t>
              </a:r>
              <a:r>
                <a:rPr lang="ko-KR" altLang="en-US" sz="1400" b="1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머신러닝</a:t>
              </a:r>
              <a:r>
                <a:rPr lang="en-US" altLang="ko-KR" sz="1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!!!</a:t>
              </a:r>
              <a:endParaRPr lang="ko-KR" altLang="en-US" sz="1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3600318" y="5301208"/>
            <a:ext cx="1943364" cy="466575"/>
            <a:chOff x="3420725" y="4964421"/>
            <a:chExt cx="1943364" cy="466575"/>
          </a:xfrm>
        </p:grpSpPr>
        <p:sp>
          <p:nvSpPr>
            <p:cNvPr id="12" name="직사각형 23"/>
            <p:cNvSpPr/>
            <p:nvPr/>
          </p:nvSpPr>
          <p:spPr>
            <a:xfrm>
              <a:off x="3420725" y="4964421"/>
              <a:ext cx="1943364" cy="466575"/>
            </a:xfrm>
            <a:custGeom>
              <a:avLst/>
              <a:gdLst/>
              <a:ahLst/>
              <a:cxnLst/>
              <a:rect l="l" t="t" r="r" b="b"/>
              <a:pathLst>
                <a:path w="2302553" h="552811">
                  <a:moveTo>
                    <a:pt x="277149" y="0"/>
                  </a:moveTo>
                  <a:lnTo>
                    <a:pt x="856990" y="0"/>
                  </a:lnTo>
                  <a:lnTo>
                    <a:pt x="1445563" y="0"/>
                  </a:lnTo>
                  <a:lnTo>
                    <a:pt x="2025404" y="0"/>
                  </a:lnTo>
                  <a:cubicBezTo>
                    <a:pt x="2178454" y="0"/>
                    <a:pt x="2302553" y="123743"/>
                    <a:pt x="2302553" y="276406"/>
                  </a:cubicBezTo>
                  <a:cubicBezTo>
                    <a:pt x="2302553" y="429068"/>
                    <a:pt x="2178454" y="552811"/>
                    <a:pt x="2025404" y="552811"/>
                  </a:cubicBezTo>
                  <a:lnTo>
                    <a:pt x="1445563" y="552811"/>
                  </a:lnTo>
                  <a:lnTo>
                    <a:pt x="856990" y="552811"/>
                  </a:lnTo>
                  <a:lnTo>
                    <a:pt x="277149" y="552811"/>
                  </a:lnTo>
                  <a:cubicBezTo>
                    <a:pt x="124099" y="552811"/>
                    <a:pt x="0" y="429068"/>
                    <a:pt x="0" y="276406"/>
                  </a:cubicBezTo>
                  <a:cubicBezTo>
                    <a:pt x="0" y="123743"/>
                    <a:pt x="124099" y="0"/>
                    <a:pt x="277149" y="0"/>
                  </a:cubicBezTo>
                  <a:close/>
                </a:path>
              </a:pathLst>
            </a:custGeom>
            <a:solidFill>
              <a:srgbClr val="EDE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926833" y="5059209"/>
              <a:ext cx="931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Start Now!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53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YOONYJ\Desktop\photo-1439761414027-4f4ebeeda3a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28518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직사각형 23"/>
          <p:cNvSpPr/>
          <p:nvPr/>
        </p:nvSpPr>
        <p:spPr>
          <a:xfrm>
            <a:off x="0" y="1334294"/>
            <a:ext cx="7092280" cy="3534866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67544" y="1700808"/>
            <a:ext cx="6264696" cy="2736304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en-US" altLang="ko-KR" sz="9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17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Think About!?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08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Presentation Template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3" y="1818109"/>
            <a:ext cx="2943225" cy="32670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068960"/>
            <a:ext cx="4867275" cy="2400300"/>
          </a:xfrm>
          <a:prstGeom prst="rect">
            <a:avLst/>
          </a:prstGeom>
        </p:spPr>
      </p:pic>
      <p:sp>
        <p:nvSpPr>
          <p:cNvPr id="6" name="구름 모양 설명선 5"/>
          <p:cNvSpPr/>
          <p:nvPr/>
        </p:nvSpPr>
        <p:spPr>
          <a:xfrm>
            <a:off x="5371330" y="1438469"/>
            <a:ext cx="3387563" cy="1395155"/>
          </a:xfrm>
          <a:prstGeom prst="cloudCallou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Rnn</a:t>
            </a:r>
            <a:r>
              <a:rPr lang="ko-KR" altLang="en-US" dirty="0" smtClean="0"/>
              <a:t>과의 교감으로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작곡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>
          <a:xfrm rot="1205556">
            <a:off x="2768444" y="3347991"/>
            <a:ext cx="1144810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1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64807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4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INDEX</a:t>
            </a:r>
            <a:endParaRPr lang="en-US" altLang="ko-KR" sz="36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7CA1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2" name="직사각형 23"/>
          <p:cNvSpPr/>
          <p:nvPr/>
        </p:nvSpPr>
        <p:spPr>
          <a:xfrm>
            <a:off x="-9381" y="384304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3" name="직사각형 23"/>
          <p:cNvSpPr/>
          <p:nvPr/>
        </p:nvSpPr>
        <p:spPr>
          <a:xfrm rot="10800000">
            <a:off x="-9381" y="499517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9" name="직사각형 23"/>
          <p:cNvSpPr/>
          <p:nvPr/>
        </p:nvSpPr>
        <p:spPr>
          <a:xfrm>
            <a:off x="1692375" y="3483006"/>
            <a:ext cx="2353690" cy="1152128"/>
          </a:xfrm>
          <a:prstGeom prst="rect">
            <a:avLst/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0" name="직사각형 23"/>
          <p:cNvSpPr/>
          <p:nvPr/>
        </p:nvSpPr>
        <p:spPr>
          <a:xfrm rot="10800000">
            <a:off x="1692375" y="463513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3" name="직사각형 23"/>
          <p:cNvSpPr/>
          <p:nvPr/>
        </p:nvSpPr>
        <p:spPr>
          <a:xfrm>
            <a:off x="3370438" y="312296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4" name="직사각형 23"/>
          <p:cNvSpPr/>
          <p:nvPr/>
        </p:nvSpPr>
        <p:spPr>
          <a:xfrm rot="10800000">
            <a:off x="3395155" y="427509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6" name="직사각형 23"/>
          <p:cNvSpPr/>
          <p:nvPr/>
        </p:nvSpPr>
        <p:spPr>
          <a:xfrm>
            <a:off x="5096912" y="2762926"/>
            <a:ext cx="2353690" cy="1152128"/>
          </a:xfrm>
          <a:prstGeom prst="rect">
            <a:avLst/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7" name="직사각형 23"/>
          <p:cNvSpPr/>
          <p:nvPr/>
        </p:nvSpPr>
        <p:spPr>
          <a:xfrm rot="10800000">
            <a:off x="5096912" y="391505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9" name="직사각형 23"/>
          <p:cNvSpPr/>
          <p:nvPr/>
        </p:nvSpPr>
        <p:spPr>
          <a:xfrm>
            <a:off x="6799692" y="2402886"/>
            <a:ext cx="2353690" cy="1152128"/>
          </a:xfrm>
          <a:prstGeom prst="rect">
            <a:avLst/>
          </a:prstGeom>
          <a:solidFill>
            <a:srgbClr val="E5D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0" name="직사각형 23"/>
          <p:cNvSpPr/>
          <p:nvPr/>
        </p:nvSpPr>
        <p:spPr>
          <a:xfrm rot="10800000">
            <a:off x="6799692" y="3555014"/>
            <a:ext cx="651933" cy="360040"/>
          </a:xfrm>
          <a:prstGeom prst="rtTriangle">
            <a:avLst/>
          </a:prstGeom>
          <a:solidFill>
            <a:srgbClr val="D7CA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7652501" y="1250758"/>
            <a:ext cx="648072" cy="648072"/>
            <a:chOff x="7652501" y="1250758"/>
            <a:chExt cx="648072" cy="648072"/>
          </a:xfrm>
        </p:grpSpPr>
        <p:sp>
          <p:nvSpPr>
            <p:cNvPr id="4" name="타원 3"/>
            <p:cNvSpPr/>
            <p:nvPr/>
          </p:nvSpPr>
          <p:spPr>
            <a:xfrm>
              <a:off x="7652501" y="1250758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49552" y="1390128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42553" y="2618910"/>
            <a:ext cx="648072" cy="648072"/>
            <a:chOff x="642553" y="2618910"/>
            <a:chExt cx="648072" cy="648072"/>
          </a:xfrm>
        </p:grpSpPr>
        <p:sp>
          <p:nvSpPr>
            <p:cNvPr id="33" name="타원 32"/>
            <p:cNvSpPr/>
            <p:nvPr/>
          </p:nvSpPr>
          <p:spPr>
            <a:xfrm>
              <a:off x="642553" y="261891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39604" y="2758280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01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47527" y="1934834"/>
            <a:ext cx="648072" cy="648072"/>
            <a:chOff x="4147527" y="1934834"/>
            <a:chExt cx="648072" cy="648072"/>
          </a:xfrm>
        </p:grpSpPr>
        <p:sp>
          <p:nvSpPr>
            <p:cNvPr id="36" name="타원 35"/>
            <p:cNvSpPr/>
            <p:nvPr/>
          </p:nvSpPr>
          <p:spPr>
            <a:xfrm>
              <a:off x="4147527" y="1934834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4244578" y="2074204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03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818636" y="4959170"/>
            <a:ext cx="648072" cy="648072"/>
            <a:chOff x="2818636" y="4959170"/>
            <a:chExt cx="648072" cy="648072"/>
          </a:xfrm>
        </p:grpSpPr>
        <p:sp>
          <p:nvSpPr>
            <p:cNvPr id="42" name="타원 41"/>
            <p:cNvSpPr/>
            <p:nvPr/>
          </p:nvSpPr>
          <p:spPr>
            <a:xfrm>
              <a:off x="2818636" y="4959170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915687" y="5098540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02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323610" y="4275094"/>
            <a:ext cx="648072" cy="648072"/>
            <a:chOff x="6323610" y="4275094"/>
            <a:chExt cx="648072" cy="648072"/>
          </a:xfrm>
        </p:grpSpPr>
        <p:sp>
          <p:nvSpPr>
            <p:cNvPr id="45" name="타원 44"/>
            <p:cNvSpPr/>
            <p:nvPr/>
          </p:nvSpPr>
          <p:spPr>
            <a:xfrm>
              <a:off x="6323610" y="4275094"/>
              <a:ext cx="648072" cy="64807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EDE6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79D5D3"/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420661" y="4414464"/>
              <a:ext cx="4539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436096" y="3203684"/>
            <a:ext cx="1258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Grant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고난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35896" y="3563724"/>
            <a:ext cx="1399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Play Music!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63688" y="3861048"/>
            <a:ext cx="164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Magenta </a:t>
            </a:r>
            <a:r>
              <a:rPr lang="ko-KR" altLang="en-US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가동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-36512" y="4211796"/>
            <a:ext cx="1805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Magenta 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Install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543149" y="2794284"/>
            <a:ext cx="814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Q &amp; A</a:t>
            </a:r>
            <a:endParaRPr lang="ko-KR" altLang="en-US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80577" y="5031178"/>
            <a:ext cx="1982846" cy="50405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 HIGH-RESOLUTION PICTURES YOU CAN USE ON YOUR PERSONAL AND COMMERCIAL PROJECTS. 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79203" y="4347102"/>
            <a:ext cx="1982846" cy="50405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 HIGH-RESOLUTION PICTURES YOU CAN USE ON YOUR PERSONAL AND COMMERCIAL PROJECTS. 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72384" y="2690918"/>
            <a:ext cx="1982846" cy="50405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 HIGH-RESOLUTION PICTURES YOU CAN USE ON YOUR PERSONAL AND COMMERCIAL PROJECTS. </a:t>
            </a:r>
            <a:endParaRPr lang="en-US" altLang="ko-KR" sz="7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71010" y="2006842"/>
            <a:ext cx="1982846" cy="504056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8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FREE HIGH-RESOLUTION PICTURES YOU CAN USE ON YOUR PERSONAL AND COMMERCIAL PROJECTS. </a:t>
            </a:r>
            <a:endParaRPr lang="en-US" altLang="ko-KR" sz="7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7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6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Magenta Install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4679" y="980728"/>
            <a:ext cx="6933626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2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  <a:hlinkClick r:id="rId2"/>
              </a:rPr>
              <a:t>https://magenta.tensorflow.org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  <a:hlinkClick r:id="rId2"/>
              </a:rPr>
              <a:t>/</a:t>
            </a:r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접속</a:t>
            </a:r>
            <a:endParaRPr lang="en-US" altLang="ko-KR" sz="2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2700000">
            <a:off x="224496" y="1506867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03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Presentation Template</a:t>
              </a:r>
            </a:p>
            <a:p>
              <a:pPr algn="r"/>
              <a:endPara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776" y="1794000"/>
            <a:ext cx="5972536" cy="3108468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9252744">
            <a:off x="3961562" y="4609360"/>
            <a:ext cx="490516" cy="650869"/>
          </a:xfrm>
          <a:prstGeom prst="downArrow">
            <a:avLst>
              <a:gd name="adj1" fmla="val 39006"/>
              <a:gd name="adj2" fmla="val 6924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200793" y="5072221"/>
            <a:ext cx="35395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393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4629369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Package Install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 rot="2700000">
            <a:off x="224496" y="1506867"/>
            <a:ext cx="423574" cy="680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04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Presentation Template</a:t>
              </a:r>
            </a:p>
            <a:p>
              <a:pPr algn="r"/>
              <a:endPara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34733"/>
            <a:ext cx="5226374" cy="460458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630858" y="539835"/>
            <a:ext cx="36878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Scipy</a:t>
            </a:r>
            <a:endParaRPr lang="en-US" altLang="ko-KR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39179" y="1628800"/>
            <a:ext cx="36878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Libasound2-dev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92080" y="2780928"/>
            <a:ext cx="42484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Build-essential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46604" y="2206605"/>
            <a:ext cx="345638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Libjack</a:t>
            </a:r>
            <a:r>
              <a:rPr lang="en-US" altLang="ko-KR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-dev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61316" y="3429000"/>
            <a:ext cx="323953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Matplotlib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36032" y="4077072"/>
            <a:ext cx="289010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IPython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4727" y="4653136"/>
            <a:ext cx="253271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pandas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12933" y="5301208"/>
            <a:ext cx="27363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bokeh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43555" y="1075791"/>
            <a:ext cx="206248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Bazel</a:t>
            </a:r>
            <a:endParaRPr lang="en-US" altLang="ko-KR" sz="36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99879" y="-35046"/>
            <a:ext cx="36878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Git</a:t>
            </a:r>
            <a:r>
              <a:rPr lang="en-US" altLang="ko-KR" sz="3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-clone</a:t>
            </a:r>
            <a:endParaRPr lang="en-US" altLang="ko-KR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29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254362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Magenta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가동</a:t>
            </a:r>
            <a:endParaRPr lang="en-US" altLang="ko-KR" sz="28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7CA1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0" y="3816043"/>
            <a:ext cx="9144000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6341322" y="2978950"/>
            <a:ext cx="1674186" cy="1674186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453526" y="3091154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6702902" y="3615988"/>
            <a:ext cx="951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Create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128492" y="2978950"/>
            <a:ext cx="1674186" cy="1674186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1240696" y="3091154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351735" y="3615988"/>
            <a:ext cx="1227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TFrecord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734907" y="2978950"/>
            <a:ext cx="1674186" cy="1674186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3847111" y="3091154"/>
            <a:ext cx="1449778" cy="1449778"/>
          </a:xfrm>
          <a:prstGeom prst="ellipse">
            <a:avLst/>
          </a:prstGeom>
          <a:noFill/>
          <a:ln w="5715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185742" y="3615988"/>
            <a:ext cx="772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Train</a:t>
            </a:r>
            <a:endParaRPr lang="ko-KR" altLang="en-US" sz="2000" b="1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235456" y="3718661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611560" y="3718661"/>
            <a:ext cx="194764" cy="194764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054981" y="3718661"/>
            <a:ext cx="194764" cy="194764"/>
          </a:xfrm>
          <a:prstGeom prst="ellipse">
            <a:avLst/>
          </a:prstGeom>
          <a:solidFill>
            <a:schemeClr val="bg1"/>
          </a:solidFill>
          <a:ln w="38100">
            <a:solidFill>
              <a:srgbClr val="EDE6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926610" y="3718661"/>
            <a:ext cx="194764" cy="194764"/>
          </a:xfrm>
          <a:prstGeom prst="ellipse">
            <a:avLst/>
          </a:prstGeom>
          <a:solidFill>
            <a:srgbClr val="E5DA4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88" name="직선 연결선 87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05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</a:t>
              </a:r>
              <a:r>
                <a:rPr lang="ko-KR" altLang="en-US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Presentation Template</a:t>
              </a:r>
            </a:p>
          </p:txBody>
        </p:sp>
      </p:grpSp>
      <p:sp>
        <p:nvSpPr>
          <p:cNvPr id="3" name="오른쪽 화살표 2"/>
          <p:cNvSpPr/>
          <p:nvPr/>
        </p:nvSpPr>
        <p:spPr>
          <a:xfrm>
            <a:off x="967408" y="1556792"/>
            <a:ext cx="7209184" cy="1008112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CMD </a:t>
            </a:r>
            <a:r>
              <a:rPr lang="ko-KR" altLang="en-US" dirty="0" smtClean="0"/>
              <a:t>창에서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7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Play Music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07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Presentation Template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39800" y="1340768"/>
            <a:ext cx="7576616" cy="4405141"/>
            <a:chOff x="467544" y="-459432"/>
            <a:chExt cx="7576616" cy="4405141"/>
          </a:xfrm>
        </p:grpSpPr>
        <p:grpSp>
          <p:nvGrpSpPr>
            <p:cNvPr id="4" name="그룹 3"/>
            <p:cNvGrpSpPr/>
            <p:nvPr/>
          </p:nvGrpSpPr>
          <p:grpSpPr>
            <a:xfrm>
              <a:off x="4345902" y="1628800"/>
              <a:ext cx="3698258" cy="2316909"/>
              <a:chOff x="4965366" y="1628800"/>
              <a:chExt cx="3698258" cy="2316909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5911544" y="1628800"/>
                <a:ext cx="2752080" cy="2160240"/>
                <a:chOff x="508984" y="1772816"/>
                <a:chExt cx="4495064" cy="3528392"/>
              </a:xfrm>
            </p:grpSpPr>
            <p:graphicFrame>
              <p:nvGraphicFramePr>
                <p:cNvPr id="19" name="차트 18"/>
                <p:cNvGraphicFramePr/>
                <p:nvPr>
                  <p:extLst/>
                </p:nvPr>
              </p:nvGraphicFramePr>
              <p:xfrm>
                <a:off x="508984" y="1772816"/>
                <a:ext cx="4495064" cy="352839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20" name="타원 19"/>
                <p:cNvSpPr/>
                <p:nvPr/>
              </p:nvSpPr>
              <p:spPr>
                <a:xfrm>
                  <a:off x="1598681" y="2379177"/>
                  <a:ext cx="2315671" cy="2315671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79D5D3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4965366" y="3284984"/>
                <a:ext cx="2114082" cy="66072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RnB</a:t>
                </a:r>
              </a:p>
              <a:p>
                <a:pPr algn="ctr"/>
                <a:r>
                  <a:rPr lang="ko-KR" altLang="en-US" sz="105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정확도 </a:t>
                </a:r>
                <a:r>
                  <a:rPr lang="en-US" altLang="ko-KR" sz="105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: 64%</a:t>
                </a:r>
                <a:endParaRPr lang="en-US" altLang="ko-KR" sz="105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algn="ctr"/>
                <a:endParaRPr lang="en-US" altLang="ko-KR" sz="9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endParaRPr lang="en-US" altLang="ko-KR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80376" y="980728"/>
              <a:ext cx="5907600" cy="2808312"/>
              <a:chOff x="480376" y="980728"/>
              <a:chExt cx="5907600" cy="2808312"/>
            </a:xfrm>
          </p:grpSpPr>
          <p:grpSp>
            <p:nvGrpSpPr>
              <p:cNvPr id="2" name="그룹 1"/>
              <p:cNvGrpSpPr/>
              <p:nvPr/>
            </p:nvGrpSpPr>
            <p:grpSpPr>
              <a:xfrm>
                <a:off x="480376" y="1628800"/>
                <a:ext cx="2752080" cy="2160240"/>
                <a:chOff x="508984" y="1772816"/>
                <a:chExt cx="4495064" cy="3528392"/>
              </a:xfrm>
            </p:grpSpPr>
            <p:graphicFrame>
              <p:nvGraphicFramePr>
                <p:cNvPr id="15" name="차트 14"/>
                <p:cNvGraphicFramePr/>
                <p:nvPr>
                  <p:extLst>
                    <p:ext uri="{D42A27DB-BD31-4B8C-83A1-F6EECF244321}">
                      <p14:modId xmlns:p14="http://schemas.microsoft.com/office/powerpoint/2010/main" val="3983977605"/>
                    </p:ext>
                  </p:extLst>
                </p:nvPr>
              </p:nvGraphicFramePr>
              <p:xfrm>
                <a:off x="508984" y="1772816"/>
                <a:ext cx="4495064" cy="352839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16" name="타원 15"/>
                <p:cNvSpPr/>
                <p:nvPr/>
              </p:nvSpPr>
              <p:spPr>
                <a:xfrm>
                  <a:off x="1598680" y="2379176"/>
                  <a:ext cx="2315671" cy="2315671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79D5D3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4273894" y="980728"/>
                <a:ext cx="2114082" cy="619868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Rap</a:t>
                </a:r>
              </a:p>
              <a:p>
                <a:pPr algn="ctr"/>
                <a:r>
                  <a:rPr lang="ko-KR" altLang="en-US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정확도 </a:t>
                </a:r>
                <a:r>
                  <a:rPr lang="en-US" altLang="ko-KR" sz="10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: 70%</a:t>
                </a: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467544" y="-459432"/>
              <a:ext cx="3858050" cy="2160240"/>
              <a:chOff x="777276" y="-459432"/>
              <a:chExt cx="3858050" cy="2160240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777276" y="-459432"/>
                <a:ext cx="2752080" cy="2160240"/>
                <a:chOff x="-3441531" y="-1637961"/>
                <a:chExt cx="4495064" cy="3528392"/>
              </a:xfrm>
            </p:grpSpPr>
            <p:graphicFrame>
              <p:nvGraphicFramePr>
                <p:cNvPr id="22" name="차트 21"/>
                <p:cNvGraphicFramePr/>
                <p:nvPr>
                  <p:extLst>
                    <p:ext uri="{D42A27DB-BD31-4B8C-83A1-F6EECF244321}">
                      <p14:modId xmlns:p14="http://schemas.microsoft.com/office/powerpoint/2010/main" val="3202366826"/>
                    </p:ext>
                  </p:extLst>
                </p:nvPr>
              </p:nvGraphicFramePr>
              <p:xfrm>
                <a:off x="-3441531" y="-1637961"/>
                <a:ext cx="4495064" cy="352839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23" name="타원 22"/>
                <p:cNvSpPr/>
                <p:nvPr/>
              </p:nvSpPr>
              <p:spPr>
                <a:xfrm>
                  <a:off x="-2351835" y="-1031601"/>
                  <a:ext cx="2315671" cy="2315671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79D5D3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2521244" y="-131496"/>
                <a:ext cx="2114082" cy="68017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ko-KR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Classic</a:t>
                </a:r>
              </a:p>
              <a:p>
                <a:pPr algn="ctr"/>
                <a:r>
                  <a:rPr lang="ko-KR" altLang="en-US" sz="9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정확도 </a:t>
                </a:r>
                <a:r>
                  <a:rPr lang="en-US" altLang="ko-KR" sz="9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: </a:t>
                </a:r>
                <a:r>
                  <a: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62%</a:t>
                </a:r>
                <a:endParaRPr lang="en-US" altLang="ko-KR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6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  <p:sp>
        <p:nvSpPr>
          <p:cNvPr id="33" name="5-Point Star 26"/>
          <p:cNvSpPr/>
          <p:nvPr/>
        </p:nvSpPr>
        <p:spPr bwMode="auto">
          <a:xfrm>
            <a:off x="6659388" y="4152949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5-Point Star 26"/>
          <p:cNvSpPr/>
          <p:nvPr/>
        </p:nvSpPr>
        <p:spPr bwMode="auto">
          <a:xfrm>
            <a:off x="1847684" y="4180659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5-Point Star 26"/>
          <p:cNvSpPr/>
          <p:nvPr/>
        </p:nvSpPr>
        <p:spPr bwMode="auto">
          <a:xfrm>
            <a:off x="1834852" y="2088558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40" name="차트 39"/>
          <p:cNvGraphicFramePr/>
          <p:nvPr>
            <p:extLst>
              <p:ext uri="{D42A27DB-BD31-4B8C-83A1-F6EECF244321}">
                <p14:modId xmlns:p14="http://schemas.microsoft.com/office/powerpoint/2010/main" val="1939220342"/>
              </p:ext>
            </p:extLst>
          </p:nvPr>
        </p:nvGraphicFramePr>
        <p:xfrm>
          <a:off x="5580112" y="1268760"/>
          <a:ext cx="2752080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1" name="타원 40"/>
          <p:cNvSpPr/>
          <p:nvPr/>
        </p:nvSpPr>
        <p:spPr>
          <a:xfrm>
            <a:off x="6247273" y="1640001"/>
            <a:ext cx="1417758" cy="1417758"/>
          </a:xfrm>
          <a:prstGeom prst="ellipse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42" name="5-Point Star 26"/>
          <p:cNvSpPr/>
          <p:nvPr/>
        </p:nvSpPr>
        <p:spPr bwMode="auto">
          <a:xfrm>
            <a:off x="6675164" y="2027351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411760" y="3613871"/>
            <a:ext cx="2114082" cy="64611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Pop</a:t>
            </a:r>
            <a:endParaRPr lang="en-US" altLang="ko-KR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정확도 </a:t>
            </a:r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: 65%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0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Grant </a:t>
            </a:r>
            <a:r>
              <a:rPr lang="ko-KR" altLang="en-US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고난</a:t>
            </a:r>
            <a:endParaRPr lang="en-US" altLang="ko-KR" sz="28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79D5D3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4678" y="980728"/>
            <a:ext cx="6322185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한풀이하는 시간</a:t>
            </a:r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07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Presentation Template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90108" y="1772816"/>
            <a:ext cx="7563784" cy="4021246"/>
            <a:chOff x="480376" y="1628800"/>
            <a:chExt cx="7563784" cy="4021246"/>
          </a:xfrm>
        </p:grpSpPr>
        <p:grpSp>
          <p:nvGrpSpPr>
            <p:cNvPr id="18" name="그룹 17"/>
            <p:cNvGrpSpPr/>
            <p:nvPr/>
          </p:nvGrpSpPr>
          <p:grpSpPr>
            <a:xfrm>
              <a:off x="5292080" y="1628800"/>
              <a:ext cx="2752080" cy="2160240"/>
              <a:chOff x="508984" y="1772816"/>
              <a:chExt cx="4495064" cy="3528392"/>
            </a:xfrm>
          </p:grpSpPr>
          <p:graphicFrame>
            <p:nvGraphicFramePr>
              <p:cNvPr id="19" name="차트 18"/>
              <p:cNvGraphicFramePr/>
              <p:nvPr>
                <p:extLst/>
              </p:nvPr>
            </p:nvGraphicFramePr>
            <p:xfrm>
              <a:off x="508984" y="1772816"/>
              <a:ext cx="4495064" cy="35283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0" name="타원 19"/>
              <p:cNvSpPr/>
              <p:nvPr/>
            </p:nvSpPr>
            <p:spPr>
              <a:xfrm>
                <a:off x="1598681" y="2379177"/>
                <a:ext cx="2315671" cy="2315671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79D5D3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480376" y="1628800"/>
              <a:ext cx="2752080" cy="2160240"/>
              <a:chOff x="508984" y="1772816"/>
              <a:chExt cx="4495064" cy="3528392"/>
            </a:xfrm>
          </p:grpSpPr>
          <p:graphicFrame>
            <p:nvGraphicFramePr>
              <p:cNvPr id="15" name="차트 14"/>
              <p:cNvGraphicFramePr/>
              <p:nvPr>
                <p:extLst/>
              </p:nvPr>
            </p:nvGraphicFramePr>
            <p:xfrm>
              <a:off x="508984" y="1772816"/>
              <a:ext cx="4495064" cy="35283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6" name="타원 15"/>
              <p:cNvSpPr/>
              <p:nvPr/>
            </p:nvSpPr>
            <p:spPr>
              <a:xfrm>
                <a:off x="1598681" y="2379177"/>
                <a:ext cx="2315671" cy="2315671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79D5D3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2176381" y="1628800"/>
              <a:ext cx="4171772" cy="4021246"/>
              <a:chOff x="2486113" y="1628800"/>
              <a:chExt cx="4171772" cy="4021246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3195960" y="1628800"/>
                <a:ext cx="2752080" cy="2160240"/>
                <a:chOff x="508984" y="1772816"/>
                <a:chExt cx="4495064" cy="3528392"/>
              </a:xfrm>
            </p:grpSpPr>
            <p:graphicFrame>
              <p:nvGraphicFramePr>
                <p:cNvPr id="22" name="차트 21"/>
                <p:cNvGraphicFramePr/>
                <p:nvPr>
                  <p:extLst/>
                </p:nvPr>
              </p:nvGraphicFramePr>
              <p:xfrm>
                <a:off x="508984" y="1772816"/>
                <a:ext cx="4495064" cy="3528392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23" name="타원 22"/>
                <p:cNvSpPr/>
                <p:nvPr/>
              </p:nvSpPr>
              <p:spPr>
                <a:xfrm>
                  <a:off x="1598681" y="2379177"/>
                  <a:ext cx="2315671" cy="2315671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79D5D3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2486113" y="4009993"/>
                <a:ext cx="4171772" cy="164005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ko-KR" altLang="en-US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결론</a:t>
                </a:r>
                <a:endParaRPr lang="en-US" altLang="ko-KR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algn="ctr"/>
                <a:endParaRPr lang="en-US" altLang="ko-KR" sz="2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algn="ctr"/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가시밭길인지 아닌지는</a:t>
                </a:r>
                <a:endParaRPr lang="en-US" altLang="ko-KR" sz="24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algn="ctr"/>
                <a:r>
                  <a:rPr lang="ko-KR" altLang="en-US" sz="24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 걸어봐야 아는 것이다</a:t>
                </a:r>
                <a:r>
                  <a: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rPr>
                  <a:t>. </a:t>
                </a:r>
                <a:endParaRPr lang="en-US" altLang="ko-KR" sz="9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  <p:sp>
        <p:nvSpPr>
          <p:cNvPr id="33" name="5-Point Star 26"/>
          <p:cNvSpPr/>
          <p:nvPr/>
        </p:nvSpPr>
        <p:spPr bwMode="auto">
          <a:xfrm>
            <a:off x="6696864" y="2568773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4" name="5-Point Star 26"/>
          <p:cNvSpPr/>
          <p:nvPr/>
        </p:nvSpPr>
        <p:spPr bwMode="auto">
          <a:xfrm>
            <a:off x="1885160" y="2568773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5-Point Star 26"/>
          <p:cNvSpPr/>
          <p:nvPr/>
        </p:nvSpPr>
        <p:spPr bwMode="auto">
          <a:xfrm>
            <a:off x="4291012" y="2568773"/>
            <a:ext cx="561975" cy="568325"/>
          </a:xfrm>
          <a:prstGeom prst="star5">
            <a:avLst>
              <a:gd name="adj" fmla="val 26056"/>
              <a:gd name="hf" fmla="val 105146"/>
              <a:gd name="vf" fmla="val 110557"/>
            </a:avLst>
          </a:prstGeom>
          <a:solidFill>
            <a:srgbClr val="EDE6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09107" y="2336291"/>
            <a:ext cx="2114082" cy="126152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</a:t>
            </a:r>
            <a:r>
              <a:rPr lang="en-US" altLang="ko-KR" b="1" baseline="30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st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mp3 to midi</a:t>
            </a:r>
          </a:p>
          <a:p>
            <a:pPr algn="ctr"/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9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크롤링으로</a:t>
            </a:r>
            <a:r>
              <a:rPr lang="ko-KR" altLang="en-US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mp3</a:t>
            </a:r>
            <a:r>
              <a:rPr lang="ko-KR" altLang="en-US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컨버터를 통해 </a:t>
            </a:r>
            <a:r>
              <a: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midi</a:t>
            </a:r>
            <a:r>
              <a:rPr lang="ko-KR" altLang="en-US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로</a:t>
            </a:r>
            <a:endParaRPr lang="en-US" altLang="ko-KR" sz="9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결론</a:t>
            </a:r>
            <a:r>
              <a: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algn="ctr"/>
            <a:r>
              <a:rPr lang="en-US" altLang="ko-KR" sz="9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Magenta</a:t>
            </a:r>
            <a:r>
              <a:rPr lang="ko-KR" altLang="en-US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에서 돌아가지 않았다</a:t>
            </a:r>
            <a:r>
              <a:rPr lang="en-US" altLang="ko-KR" sz="9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!</a:t>
            </a:r>
            <a:endParaRPr lang="en-US" altLang="ko-KR" sz="9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51127" y="2316626"/>
            <a:ext cx="2241747" cy="1349900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</a:t>
            </a:r>
            <a:r>
              <a:rPr lang="en-US" altLang="ko-KR" b="1" baseline="30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nd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Free midi</a:t>
            </a:r>
          </a:p>
          <a:p>
            <a:pPr algn="ctr"/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Midi</a:t>
            </a:r>
            <a:r>
              <a:rPr lang="ko-KR" altLang="en-US" sz="1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</a:t>
            </a:r>
            <a:r>
              <a:rPr lang="ko-KR" altLang="en-US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제공해 주는 곳에서 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다운로드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결론</a:t>
            </a:r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우리가 원하는 노래로는 하지 못했다</a:t>
            </a:r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3031" y="2316626"/>
            <a:ext cx="2469639" cy="1471313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en-US" altLang="ko-KR" b="1" baseline="300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rd</a:t>
            </a:r>
            <a:r>
              <a:rPr lang="en-US" altLang="ko-KR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Performance RNN</a:t>
            </a:r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en-US" altLang="ko-KR" sz="1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Performance_RNN</a:t>
            </a:r>
            <a:r>
              <a:rPr lang="ko-KR" altLang="en-US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사용하여 노래를 제작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endParaRPr lang="en-US" altLang="ko-KR" sz="1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결론</a:t>
            </a:r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?</a:t>
            </a:r>
          </a:p>
          <a:p>
            <a:pPr algn="ctr"/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Accuracy</a:t>
            </a:r>
            <a:r>
              <a:rPr lang="ko-KR" altLang="en-US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가 </a:t>
            </a:r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10%</a:t>
            </a:r>
            <a:r>
              <a:rPr lang="ko-KR" altLang="en-US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를 </a:t>
            </a:r>
            <a:r>
              <a:rPr lang="ko-KR" altLang="en-US" sz="10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못넘는다</a:t>
            </a:r>
            <a:r>
              <a:rPr lang="en-US" altLang="ko-KR" sz="10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000" b="1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2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4679" y="404664"/>
            <a:ext cx="5277441" cy="55806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en-US" altLang="ko-KR" sz="32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D7CA1F"/>
                </a:solidFill>
                <a:latin typeface="나눔바른고딕" pitchFamily="50" charset="-127"/>
                <a:ea typeface="나눔바른고딕" pitchFamily="50" charset="-127"/>
              </a:rPr>
              <a:t>Review</a:t>
            </a:r>
            <a:endParaRPr lang="en-US" altLang="ko-KR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D7CA1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4679" y="980728"/>
            <a:ext cx="5349450" cy="288032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프로젝트를 통해 </a:t>
            </a:r>
            <a:r>
              <a:rPr lang="ko-KR" altLang="en-US" sz="1100" b="1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느낀점을</a:t>
            </a:r>
            <a:r>
              <a:rPr lang="ko-KR" altLang="en-US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몇 줄로 요약해본 결과</a:t>
            </a:r>
            <a:r>
              <a:rPr lang="en-US" altLang="ko-KR" sz="11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05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85108" y="6165304"/>
            <a:ext cx="8373785" cy="360040"/>
            <a:chOff x="385108" y="5517232"/>
            <a:chExt cx="8373785" cy="36004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385108" y="5517232"/>
              <a:ext cx="837378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372200" y="5589240"/>
              <a:ext cx="2386693" cy="2880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rPr>
                <a:t>09</a:t>
              </a:r>
              <a:r>
                <a:rPr lang="en-US" altLang="ko-KR" sz="1000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ㅣ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 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10</a:t>
              </a:r>
              <a:r>
                <a:rPr lang="ko-KR" altLang="en-US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　　</a:t>
              </a:r>
              <a:r>
                <a:rPr lang="en-US" altLang="ko-KR" sz="10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>
                      <a:lumMod val="75000"/>
                    </a:schemeClr>
                  </a:solidFill>
                  <a:latin typeface="나눔바른고딕" pitchFamily="50" charset="-127"/>
                  <a:ea typeface="나눔바른고딕" pitchFamily="50" charset="-127"/>
                </a:rPr>
                <a:t>Presentation Template</a:t>
              </a: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39552" y="1772816"/>
            <a:ext cx="7721256" cy="3528392"/>
            <a:chOff x="508984" y="1669169"/>
            <a:chExt cx="7721256" cy="3528392"/>
          </a:xfrm>
        </p:grpSpPr>
        <p:grpSp>
          <p:nvGrpSpPr>
            <p:cNvPr id="58" name="그룹 57"/>
            <p:cNvGrpSpPr/>
            <p:nvPr/>
          </p:nvGrpSpPr>
          <p:grpSpPr>
            <a:xfrm>
              <a:off x="5086485" y="2317241"/>
              <a:ext cx="3143755" cy="2211971"/>
              <a:chOff x="5086485" y="2242992"/>
              <a:chExt cx="3143755" cy="2211971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5086485" y="2242992"/>
                <a:ext cx="3143755" cy="900000"/>
                <a:chOff x="5086485" y="2242992"/>
                <a:chExt cx="3143755" cy="900000"/>
              </a:xfrm>
            </p:grpSpPr>
            <p:cxnSp>
              <p:nvCxnSpPr>
                <p:cNvPr id="50" name="직선 연결선 49"/>
                <p:cNvCxnSpPr/>
                <p:nvPr/>
              </p:nvCxnSpPr>
              <p:spPr>
                <a:xfrm>
                  <a:off x="5086485" y="2242992"/>
                  <a:ext cx="0" cy="900000"/>
                </a:xfrm>
                <a:prstGeom prst="line">
                  <a:avLst/>
                </a:prstGeom>
                <a:ln w="38100">
                  <a:solidFill>
                    <a:srgbClr val="EDE68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>
                  <a:off x="5148064" y="2242992"/>
                  <a:ext cx="3082176" cy="750828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ko-KR" sz="16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rgbClr val="EDE687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Accuracy?!</a:t>
                  </a:r>
                </a:p>
                <a:p>
                  <a:endPara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  <a:p>
                  <a:r>
                    <a:rPr lang="en-US" altLang="ko-KR" sz="9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60 ~ 70…%?</a:t>
                  </a:r>
                </a:p>
                <a:p>
                  <a:r>
                    <a:rPr lang="ko-KR" altLang="en-US" sz="9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형편 없었다</a:t>
                  </a:r>
                  <a:r>
                    <a:rPr lang="en-US" altLang="ko-KR" sz="9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!</a:t>
                  </a:r>
                </a:p>
                <a:p>
                  <a:r>
                    <a:rPr lang="ko-KR" altLang="en-US" sz="9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고도화하는 방법을 찾아서 다시 수행해보자</a:t>
                  </a:r>
                  <a:endPara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  <p:grpSp>
            <p:nvGrpSpPr>
              <p:cNvPr id="56" name="그룹 55"/>
              <p:cNvGrpSpPr/>
              <p:nvPr/>
            </p:nvGrpSpPr>
            <p:grpSpPr>
              <a:xfrm>
                <a:off x="5086485" y="3554963"/>
                <a:ext cx="3143755" cy="900000"/>
                <a:chOff x="5086485" y="3626972"/>
                <a:chExt cx="3143755" cy="900000"/>
              </a:xfrm>
            </p:grpSpPr>
            <p:cxnSp>
              <p:nvCxnSpPr>
                <p:cNvPr id="53" name="직선 연결선 52"/>
                <p:cNvCxnSpPr/>
                <p:nvPr/>
              </p:nvCxnSpPr>
              <p:spPr>
                <a:xfrm>
                  <a:off x="5086485" y="3626972"/>
                  <a:ext cx="0" cy="900000"/>
                </a:xfrm>
                <a:prstGeom prst="line">
                  <a:avLst/>
                </a:prstGeom>
                <a:ln w="38100">
                  <a:solidFill>
                    <a:srgbClr val="E5DA4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/>
                <p:cNvSpPr txBox="1"/>
                <p:nvPr/>
              </p:nvSpPr>
              <p:spPr>
                <a:xfrm>
                  <a:off x="5148064" y="3656326"/>
                  <a:ext cx="3082176" cy="816690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noAutofit/>
                </a:bodyPr>
                <a:lstStyle/>
                <a:p>
                  <a:r>
                    <a:rPr lang="ko-KR" altLang="en-US" sz="16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rgbClr val="E5DA4D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후기</a:t>
                  </a:r>
                  <a:r>
                    <a:rPr lang="en-US" altLang="ko-KR" sz="16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rgbClr val="E5DA4D"/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?!</a:t>
                  </a:r>
                  <a:endParaRPr lang="en-US" altLang="ko-KR" sz="16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5DA4D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  <a:p>
                  <a:endParaRPr lang="en-US" altLang="ko-KR" sz="1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E5DA4D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  <a:p>
                  <a:r>
                    <a:rPr lang="ko-KR" altLang="en-US" sz="9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많은 시행착오와 처음으로 리눅스를 써본 결과</a:t>
                  </a:r>
                  <a:endPara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  <a:p>
                  <a:r>
                    <a:rPr lang="ko-KR" altLang="en-US" sz="9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개발환경에 관한 중요성을 느낌</a:t>
                  </a:r>
                  <a:endPara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  <a:p>
                  <a:r>
                    <a:rPr lang="ko-KR" altLang="en-US" sz="9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따라하는 것도 힘들 때가 있구나</a:t>
                  </a:r>
                  <a:r>
                    <a:rPr lang="en-US" altLang="ko-KR" sz="900" b="1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bg1">
                          <a:lumMod val="75000"/>
                        </a:schemeClr>
                      </a:solidFill>
                      <a:latin typeface="나눔바른고딕" pitchFamily="50" charset="-127"/>
                      <a:ea typeface="나눔바른고딕" pitchFamily="50" charset="-127"/>
                    </a:rPr>
                    <a:t>….</a:t>
                  </a:r>
                </a:p>
                <a:p>
                  <a:endParaRPr lang="en-US" altLang="ko-KR" sz="9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>
                        <a:lumMod val="75000"/>
                      </a:schemeClr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</p:grpSp>
        <p:grpSp>
          <p:nvGrpSpPr>
            <p:cNvPr id="59" name="그룹 58"/>
            <p:cNvGrpSpPr/>
            <p:nvPr/>
          </p:nvGrpSpPr>
          <p:grpSpPr>
            <a:xfrm>
              <a:off x="508984" y="1669169"/>
              <a:ext cx="4495064" cy="3528392"/>
              <a:chOff x="508984" y="1741193"/>
              <a:chExt cx="4495064" cy="3528392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08984" y="1741193"/>
                <a:ext cx="4495064" cy="3528392"/>
                <a:chOff x="374679" y="2060848"/>
                <a:chExt cx="4128120" cy="3240360"/>
              </a:xfrm>
            </p:grpSpPr>
            <p:graphicFrame>
              <p:nvGraphicFramePr>
                <p:cNvPr id="2" name="차트 1"/>
                <p:cNvGraphicFramePr/>
                <p:nvPr>
                  <p:extLst>
                    <p:ext uri="{D42A27DB-BD31-4B8C-83A1-F6EECF244321}">
                      <p14:modId xmlns:p14="http://schemas.microsoft.com/office/powerpoint/2010/main" val="2583278729"/>
                    </p:ext>
                  </p:extLst>
                </p:nvPr>
              </p:nvGraphicFramePr>
              <p:xfrm>
                <a:off x="374679" y="2060848"/>
                <a:ext cx="4128120" cy="32403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36" name="타원 35"/>
                <p:cNvSpPr/>
                <p:nvPr/>
              </p:nvSpPr>
              <p:spPr>
                <a:xfrm>
                  <a:off x="1601634" y="2843923"/>
                  <a:ext cx="1674210" cy="1674210"/>
                </a:xfrm>
                <a:prstGeom prst="ellipse">
                  <a:avLst/>
                </a:prstGeom>
                <a:solidFill>
                  <a:schemeClr val="bg1"/>
                </a:solidFill>
                <a:ln w="571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rgbClr val="79D5D3"/>
                    </a:solidFill>
                    <a:latin typeface="나눔바른고딕" pitchFamily="50" charset="-127"/>
                    <a:ea typeface="나눔바른고딕" pitchFamily="50" charset="-127"/>
                  </a:endParaRPr>
                </a:p>
              </p:txBody>
            </p:sp>
          </p:grpSp>
          <p:sp>
            <p:nvSpPr>
              <p:cNvPr id="42" name="직사각형 41"/>
              <p:cNvSpPr/>
              <p:nvPr/>
            </p:nvSpPr>
            <p:spPr>
              <a:xfrm>
                <a:off x="1764899" y="3182223"/>
                <a:ext cx="198323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D7CA1F"/>
                    </a:solidFill>
                    <a:latin typeface="나눔바른고딕" pitchFamily="50" charset="-127"/>
                    <a:ea typeface="나눔바른고딕" pitchFamily="50" charset="-127"/>
                  </a:rPr>
                  <a:t>60~70</a:t>
                </a:r>
                <a:r>
                  <a:rPr lang="en-US" altLang="ko-KR" sz="3600" b="1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D7CA1F"/>
                    </a:solidFill>
                    <a:latin typeface="나눔바른고딕" pitchFamily="50" charset="-127"/>
                    <a:ea typeface="나눔바른고딕" pitchFamily="50" charset="-127"/>
                  </a:rPr>
                  <a:t>%</a:t>
                </a:r>
                <a:endParaRPr lang="ko-KR" altLang="en-US" sz="3600" dirty="0">
                  <a:solidFill>
                    <a:srgbClr val="D7CA1F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683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275</Words>
  <Application>Microsoft Office PowerPoint</Application>
  <PresentationFormat>화면 슬라이드 쇼(4:3)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YOONYJ</dc:creator>
  <cp:lastModifiedBy>Windows 사용자</cp:lastModifiedBy>
  <cp:revision>46</cp:revision>
  <dcterms:created xsi:type="dcterms:W3CDTF">2015-12-23T04:52:35Z</dcterms:created>
  <dcterms:modified xsi:type="dcterms:W3CDTF">2018-05-02T18:43:34Z</dcterms:modified>
</cp:coreProperties>
</file>