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B0F8E6-8A02-4DDC-B123-7E0F6CEBFEB8}">
  <a:tblStyle styleId="{20B0F8E6-8A02-4DDC-B123-7E0F6CEBFE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9d71698d59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9d71698d59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d71698d59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d71698d59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9d71698d59_0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9d71698d59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97fdbfa30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97fdbfa30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97fdbfa3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97fdbfa3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97fdbfa30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97fdbfa30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97fdbfa30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97fdbfa30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97fdbfa30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97fdbfa30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97fdbfa30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97fdbfa30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97fdbfa30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97fdbfa30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d71698d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d71698d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97fdbfa30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97fdbfa30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97fdbfa30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97fdbfa30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97fdbfa30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97fdbfa30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9d71698d5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9d71698d5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d71698d5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d71698d5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9d71698d5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9d71698d5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9d71698d5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9d71698d5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e98deaa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e98deaa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9d71698d59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9d71698d59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d71698d59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9d71698d59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7445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NER Task using T-NER Model: A Replication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Muhammad Hanif Fahreza - 1906351026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Taufiq Hadi Pratama - 1906350856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Definisi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Aproksimasi dari aturan-aturan pada suatu bahasa dengan menggunakan distribusi probabilitas terhadap suatu urutan kata-kata.</a:t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644625" y="2242725"/>
            <a:ext cx="6365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accent5"/>
                </a:solidFill>
              </a:rPr>
              <a:t>P(“Saya sedang presentasi NLP”) = 0.78</a:t>
            </a:r>
            <a:endParaRPr sz="19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0000"/>
                </a:solidFill>
              </a:rPr>
              <a:t>P(“NLP dalam presentasi saya sedang”) = 0.02</a:t>
            </a:r>
            <a:endParaRPr sz="19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NER dengan Deep Learning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Lebih tepatnya Neural Language Model…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Alih-alih menggunakan language model untuk </a:t>
            </a:r>
            <a:r>
              <a:rPr i="1" lang="en-GB"/>
              <a:t>word embedding</a:t>
            </a:r>
            <a:r>
              <a:rPr lang="en-GB"/>
              <a:t>, kita menggunakan vektor numerik </a:t>
            </a:r>
            <a:r>
              <a:rPr i="1" lang="en-GB"/>
              <a:t>dense </a:t>
            </a:r>
            <a:r>
              <a:rPr lang="en-GB"/>
              <a:t>sebagai</a:t>
            </a:r>
            <a:r>
              <a:rPr i="1" lang="en-GB"/>
              <a:t> </a:t>
            </a:r>
            <a:r>
              <a:rPr i="1" lang="en-GB"/>
              <a:t>word embedding</a:t>
            </a:r>
            <a:r>
              <a:rPr lang="en-GB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Vektor </a:t>
            </a:r>
            <a:r>
              <a:rPr i="1" lang="en-GB"/>
              <a:t>word embedding</a:t>
            </a:r>
            <a:r>
              <a:rPr lang="en-GB"/>
              <a:t> ini juga perlu menyimpan informasi konteks dari setiap token (</a:t>
            </a:r>
            <a:r>
              <a:rPr i="1" lang="en-GB"/>
              <a:t>contextualized word embeddings</a:t>
            </a:r>
            <a:r>
              <a:rPr lang="en-GB"/>
              <a:t>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Ada dua tahap yang dapat dilakukan: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-GB" sz="1800"/>
              <a:t>Training from scratch</a:t>
            </a:r>
            <a:r>
              <a:rPr lang="en-GB" sz="1800"/>
              <a:t>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-GB" sz="1800"/>
              <a:t>Fine-tune pre-trained model</a:t>
            </a:r>
            <a:endParaRPr i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Contoh: ELMo, BERT, Transformers, …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6925"/>
            <a:ext cx="9143999" cy="472965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/>
        </p:nvSpPr>
        <p:spPr>
          <a:xfrm>
            <a:off x="2914200" y="4536375"/>
            <a:ext cx="7521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Hanif</a:t>
            </a:r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4061625" y="4536375"/>
            <a:ext cx="8937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sedang</a:t>
            </a:r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5288375" y="4536375"/>
            <a:ext cx="8937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kuliah</a:t>
            </a:r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6515125" y="4536375"/>
            <a:ext cx="8937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</a:t>
            </a:r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7741875" y="4536375"/>
            <a:ext cx="8937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Depok</a:t>
            </a:r>
            <a:endParaRPr/>
          </a:p>
        </p:txBody>
      </p:sp>
      <p:sp>
        <p:nvSpPr>
          <p:cNvPr id="147" name="Google Shape;147;p25"/>
          <p:cNvSpPr txBox="1"/>
          <p:nvPr/>
        </p:nvSpPr>
        <p:spPr>
          <a:xfrm>
            <a:off x="2914200" y="95900"/>
            <a:ext cx="7521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B-PER</a:t>
            </a:r>
            <a:endParaRPr/>
          </a:p>
        </p:txBody>
      </p:sp>
      <p:sp>
        <p:nvSpPr>
          <p:cNvPr id="148" name="Google Shape;148;p25"/>
          <p:cNvSpPr txBox="1"/>
          <p:nvPr/>
        </p:nvSpPr>
        <p:spPr>
          <a:xfrm>
            <a:off x="4132425" y="95900"/>
            <a:ext cx="7521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</a:t>
            </a:r>
            <a:endParaRPr/>
          </a:p>
        </p:txBody>
      </p:sp>
      <p:sp>
        <p:nvSpPr>
          <p:cNvPr id="149" name="Google Shape;149;p25"/>
          <p:cNvSpPr txBox="1"/>
          <p:nvPr/>
        </p:nvSpPr>
        <p:spPr>
          <a:xfrm>
            <a:off x="5350650" y="95900"/>
            <a:ext cx="7521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</a:t>
            </a:r>
            <a:endParaRPr/>
          </a:p>
        </p:txBody>
      </p:sp>
      <p:sp>
        <p:nvSpPr>
          <p:cNvPr id="150" name="Google Shape;150;p25"/>
          <p:cNvSpPr txBox="1"/>
          <p:nvPr/>
        </p:nvSpPr>
        <p:spPr>
          <a:xfrm>
            <a:off x="6568875" y="95900"/>
            <a:ext cx="7521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</a:t>
            </a:r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7787100" y="95900"/>
            <a:ext cx="7521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B-LOC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T-NER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Apa itu T-NER?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T</a:t>
            </a:r>
            <a:r>
              <a:rPr lang="en-GB"/>
              <a:t>ransformer-based </a:t>
            </a:r>
            <a:r>
              <a:rPr b="1" lang="en-GB"/>
              <a:t>N</a:t>
            </a:r>
            <a:r>
              <a:rPr lang="en-GB"/>
              <a:t>amed </a:t>
            </a:r>
            <a:r>
              <a:rPr b="1" lang="en-GB"/>
              <a:t>E</a:t>
            </a:r>
            <a:r>
              <a:rPr lang="en-GB"/>
              <a:t>ntity </a:t>
            </a:r>
            <a:r>
              <a:rPr b="1" lang="en-GB"/>
              <a:t>R</a:t>
            </a:r>
            <a:r>
              <a:rPr lang="en-GB"/>
              <a:t>ecognition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Library di Python untuk mempermudah proses </a:t>
            </a:r>
            <a:r>
              <a:rPr i="1" lang="en-GB"/>
              <a:t>finetuning</a:t>
            </a:r>
            <a:r>
              <a:rPr lang="en-GB"/>
              <a:t> dari Neural Language Model yang sudah </a:t>
            </a:r>
            <a:r>
              <a:rPr i="1" lang="en-GB"/>
              <a:t>pre-trained</a:t>
            </a:r>
            <a:r>
              <a:rPr lang="en-GB"/>
              <a:t>.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37163"/>
            <a:ext cx="4267200" cy="2069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Eksperimen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</a:t>
            </a:r>
            <a:endParaRPr/>
          </a:p>
        </p:txBody>
      </p:sp>
      <p:graphicFrame>
        <p:nvGraphicFramePr>
          <p:cNvPr id="174" name="Google Shape;174;p29"/>
          <p:cNvGraphicFramePr/>
          <p:nvPr/>
        </p:nvGraphicFramePr>
        <p:xfrm>
          <a:off x="311700" y="177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{20B0F8E6-8A02-4DDC-B123-7E0F6CEBFEB8}</a:tableStyleId>
              </a:tblPr>
              <a:tblGrid>
                <a:gridCol w="2130150"/>
                <a:gridCol w="2130150"/>
                <a:gridCol w="2130150"/>
                <a:gridCol w="2130150"/>
              </a:tblGrid>
              <a:tr h="396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Dataset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Banyak Kalimat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 hMerge="1"/>
                <a:tc hMerge="1"/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Train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Test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Validation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Broad Twitter Corpus (BTC)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1,014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303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Tweebank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1,639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710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1,201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Konfigurasi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Kami menggunakan model RoBERTa</a:t>
            </a:r>
            <a:r>
              <a:rPr baseline="-25000" lang="en-GB"/>
              <a:t>LARGE</a:t>
            </a:r>
            <a:r>
              <a:rPr lang="en-GB"/>
              <a:t> yang sudah </a:t>
            </a:r>
            <a:r>
              <a:rPr i="1" lang="en-GB"/>
              <a:t>pre-trained</a:t>
            </a:r>
            <a:r>
              <a:rPr lang="en-GB"/>
              <a:t>, kemudian kami melakukan </a:t>
            </a:r>
            <a:r>
              <a:rPr i="1" lang="en-GB"/>
              <a:t>finetuning </a:t>
            </a:r>
            <a:r>
              <a:rPr lang="en-GB"/>
              <a:t>dengan hyperparameter sebagai berikut</a:t>
            </a:r>
            <a:endParaRPr/>
          </a:p>
        </p:txBody>
      </p:sp>
      <p:graphicFrame>
        <p:nvGraphicFramePr>
          <p:cNvPr id="181" name="Google Shape;181;p30"/>
          <p:cNvGraphicFramePr/>
          <p:nvPr/>
        </p:nvGraphicFramePr>
        <p:xfrm>
          <a:off x="814850" y="2068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{20B0F8E6-8A02-4DDC-B123-7E0F6CEBFEB8}</a:tableStyleId>
              </a:tblPr>
              <a:tblGrid>
                <a:gridCol w="1637150"/>
                <a:gridCol w="1637150"/>
              </a:tblGrid>
              <a:tr h="396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Hyperparameter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Nilai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</a:tr>
              <a:tr h="396200">
                <a:tc vMerge="1"/>
                <a:tc vMerge="1"/>
              </a:tr>
              <a:tr h="38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epoch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batch_size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gradient_accumulation_steps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weight_decay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None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2" name="Google Shape;182;p30"/>
          <p:cNvGraphicFramePr/>
          <p:nvPr/>
        </p:nvGraphicFramePr>
        <p:xfrm>
          <a:off x="4572000" y="2068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{20B0F8E6-8A02-4DDC-B123-7E0F6CEBFEB8}</a:tableStyleId>
              </a:tblPr>
              <a:tblGrid>
                <a:gridCol w="2016525"/>
                <a:gridCol w="2016525"/>
              </a:tblGrid>
              <a:tr h="396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Hyperparameter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Nilai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</a:tr>
              <a:tr h="396200">
                <a:tc vMerge="1"/>
                <a:tc v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random_seed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n_max_config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CRF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True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learning_rate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[10</a:t>
                      </a:r>
                      <a:r>
                        <a:rPr baseline="30000" lang="en-GB"/>
                        <a:t>-4</a:t>
                      </a:r>
                      <a:r>
                        <a:rPr lang="en-GB"/>
                        <a:t>, 10</a:t>
                      </a:r>
                      <a:r>
                        <a:rPr baseline="30000" lang="en-GB"/>
                        <a:t>-3</a:t>
                      </a:r>
                      <a:r>
                        <a:rPr lang="en-GB"/>
                        <a:t>]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learning_rate_warmup_step_ratio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Hasil eksperimen - BTC </a:t>
            </a:r>
            <a:endParaRPr/>
          </a:p>
        </p:txBody>
      </p:sp>
      <p:graphicFrame>
        <p:nvGraphicFramePr>
          <p:cNvPr id="188" name="Google Shape;188;p31"/>
          <p:cNvGraphicFramePr/>
          <p:nvPr/>
        </p:nvGraphicFramePr>
        <p:xfrm>
          <a:off x="235476" y="10177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{20B0F8E6-8A02-4DDC-B123-7E0F6CEBFEB8}</a:tableStyleId>
              </a:tblPr>
              <a:tblGrid>
                <a:gridCol w="1704125"/>
                <a:gridCol w="1704125"/>
                <a:gridCol w="1704125"/>
                <a:gridCol w="1704125"/>
                <a:gridCol w="1704125"/>
              </a:tblGrid>
              <a:tr h="396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Dataset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Banyak Kalimat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Support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Prec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Recall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F1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 vMerge="1"/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Location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0.86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0.68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0.76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111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Organization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0.60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0.65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182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Person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0.92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0.75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0.82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273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Other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0.49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0.46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0.47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184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Micro Average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0.66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0.68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750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Macro Average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0.65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0.68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750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Named Entity Recognition (NER)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Hasil eksperimen - Tweebank</a:t>
            </a:r>
            <a:endParaRPr/>
          </a:p>
        </p:txBody>
      </p:sp>
      <p:graphicFrame>
        <p:nvGraphicFramePr>
          <p:cNvPr id="194" name="Google Shape;194;p32"/>
          <p:cNvGraphicFramePr/>
          <p:nvPr/>
        </p:nvGraphicFramePr>
        <p:xfrm>
          <a:off x="311675" y="12656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{20B0F8E6-8A02-4DDC-B123-7E0F6CEBFEB8}</a:tableStyleId>
              </a:tblPr>
              <a:tblGrid>
                <a:gridCol w="1704125"/>
                <a:gridCol w="1704125"/>
                <a:gridCol w="1704125"/>
                <a:gridCol w="1704125"/>
                <a:gridCol w="1704125"/>
              </a:tblGrid>
              <a:tr h="396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Dataset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Banyak Kalimat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Support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Train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Test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Validation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 vMerge="1"/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Location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0.74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0.74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0.74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636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Organization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0.64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0.68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1090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Person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0.91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0.91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0.91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2650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Micro Average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4376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Macro Average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4376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Diskusi</a:t>
            </a:r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Kedua model berhasil memprediksi entitas PERSON lebih baik pada kedua dataset dibandingkan entitas lain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Jarak antara </a:t>
            </a:r>
            <a:r>
              <a:rPr i="1" lang="en-GB"/>
              <a:t>micro-average </a:t>
            </a:r>
            <a:r>
              <a:rPr lang="en-GB"/>
              <a:t>dan </a:t>
            </a:r>
            <a:r>
              <a:rPr i="1" lang="en-GB"/>
              <a:t>macro-average</a:t>
            </a:r>
            <a:r>
              <a:rPr lang="en-GB"/>
              <a:t> yang lebih besar pada Tweebank dibandingkan BTC disebabkan tingkat </a:t>
            </a:r>
            <a:r>
              <a:rPr i="1" lang="en-GB"/>
              <a:t>imbalance</a:t>
            </a:r>
            <a:r>
              <a:rPr lang="en-GB"/>
              <a:t> pada Tweebank yang lebih tinggi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Metrik evaluasi Tweebank yang secara umum lebih tinggi dibandingkan BTC disebabkan Tweebank mempunyai data yang lebih besar sehingga semakin banyak kemungkinan token yang dapat diberikan </a:t>
            </a:r>
            <a:r>
              <a:rPr i="1" lang="en-GB"/>
              <a:t>tag </a:t>
            </a:r>
            <a:r>
              <a:rPr lang="en-GB"/>
              <a:t>entitas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Terima Kasih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Definisi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Diberikan sebuah kalimat, tentukan entitas bernama dan </a:t>
            </a:r>
            <a:r>
              <a:rPr i="1" lang="en-GB" sz="2000"/>
              <a:t>tag</a:t>
            </a:r>
            <a:r>
              <a:rPr lang="en-GB" sz="2000"/>
              <a:t> yang ada pada kalimat tersebut.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Contoh: PERSON, ORGANIZATION, LOCATION, dst.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905700" y="2583625"/>
            <a:ext cx="7332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Sukarno proclaimed the independence of Republic of Indonesia on 1945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Definisi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Diberikan sebuah kalimat, tentukan entitas bernama dan </a:t>
            </a:r>
            <a:r>
              <a:rPr i="1" lang="en-GB" sz="2000"/>
              <a:t>tag</a:t>
            </a:r>
            <a:r>
              <a:rPr lang="en-GB" sz="2000"/>
              <a:t> yang ada pada kalimat tersebut.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Contoh: PERSON, ORGANIZATION, LOCATION, dst.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905700" y="2583625"/>
            <a:ext cx="7332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5"/>
                </a:solidFill>
              </a:rPr>
              <a:t>Sukarno</a:t>
            </a:r>
            <a:r>
              <a:rPr lang="en-GB" sz="2400">
                <a:solidFill>
                  <a:schemeClr val="dk1"/>
                </a:solidFill>
              </a:rPr>
              <a:t> proclaimed the independence of </a:t>
            </a:r>
            <a:r>
              <a:rPr lang="en-GB" sz="2400">
                <a:solidFill>
                  <a:schemeClr val="accent5"/>
                </a:solidFill>
              </a:rPr>
              <a:t>Republic of Indonesia</a:t>
            </a:r>
            <a:r>
              <a:rPr lang="en-GB" sz="2400">
                <a:solidFill>
                  <a:schemeClr val="dk1"/>
                </a:solidFill>
              </a:rPr>
              <a:t> on 1945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Definisi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Diberikan sebuah kalimat, tentukan entitas bernama dan </a:t>
            </a:r>
            <a:r>
              <a:rPr i="1" lang="en-GB" sz="2000"/>
              <a:t>tag</a:t>
            </a:r>
            <a:r>
              <a:rPr lang="en-GB" sz="2000"/>
              <a:t> yang ada pada kalimat tersebut.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Contoh: PERSON, ORGANIZATION, LOCATION, dst.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905700" y="2583625"/>
            <a:ext cx="7332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5"/>
                </a:solidFill>
              </a:rPr>
              <a:t>Sukarno</a:t>
            </a:r>
            <a:r>
              <a:rPr lang="en-GB" sz="2400">
                <a:solidFill>
                  <a:schemeClr val="dk1"/>
                </a:solidFill>
              </a:rPr>
              <a:t> proclaimed the independence of </a:t>
            </a:r>
            <a:r>
              <a:rPr lang="en-GB" sz="2400">
                <a:solidFill>
                  <a:schemeClr val="accent5"/>
                </a:solidFill>
              </a:rPr>
              <a:t>Republic of Indonesia</a:t>
            </a:r>
            <a:r>
              <a:rPr lang="en-GB" sz="2400">
                <a:solidFill>
                  <a:schemeClr val="dk1"/>
                </a:solidFill>
              </a:rPr>
              <a:t> on 1945</a:t>
            </a:r>
            <a:endParaRPr sz="2400">
              <a:solidFill>
                <a:schemeClr val="dk1"/>
              </a:solidFill>
            </a:endParaRPr>
          </a:p>
        </p:txBody>
      </p:sp>
      <p:cxnSp>
        <p:nvCxnSpPr>
          <p:cNvPr id="82" name="Google Shape;82;p17"/>
          <p:cNvCxnSpPr/>
          <p:nvPr/>
        </p:nvCxnSpPr>
        <p:spPr>
          <a:xfrm flipH="1">
            <a:off x="1114800" y="3023425"/>
            <a:ext cx="232800" cy="710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7"/>
          <p:cNvSpPr txBox="1"/>
          <p:nvPr/>
        </p:nvSpPr>
        <p:spPr>
          <a:xfrm>
            <a:off x="378850" y="3733525"/>
            <a:ext cx="145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5"/>
                </a:solidFill>
              </a:rPr>
              <a:t>PERSON</a:t>
            </a:r>
            <a:endParaRPr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Definisi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Diberikan sebuah kalimat, tentukan entitas bernama dan </a:t>
            </a:r>
            <a:r>
              <a:rPr i="1" lang="en-GB" sz="2000"/>
              <a:t>tag</a:t>
            </a:r>
            <a:r>
              <a:rPr lang="en-GB" sz="2000"/>
              <a:t> yang ada pada kalimat tersebut.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Contoh: PERSON, ORGANIZATION, LOCATION, dst.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905700" y="2583625"/>
            <a:ext cx="7332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5"/>
                </a:solidFill>
              </a:rPr>
              <a:t>Sukarno</a:t>
            </a:r>
            <a:r>
              <a:rPr lang="en-GB" sz="2400">
                <a:solidFill>
                  <a:schemeClr val="dk1"/>
                </a:solidFill>
              </a:rPr>
              <a:t> proclaimed the independence of </a:t>
            </a:r>
            <a:r>
              <a:rPr lang="en-GB" sz="2400">
                <a:solidFill>
                  <a:schemeClr val="accent5"/>
                </a:solidFill>
              </a:rPr>
              <a:t>Republic of Indonesia</a:t>
            </a:r>
            <a:r>
              <a:rPr lang="en-GB" sz="2400">
                <a:solidFill>
                  <a:schemeClr val="dk1"/>
                </a:solidFill>
              </a:rPr>
              <a:t> on 1945</a:t>
            </a:r>
            <a:endParaRPr sz="2400">
              <a:solidFill>
                <a:schemeClr val="dk1"/>
              </a:solidFill>
            </a:endParaRPr>
          </a:p>
        </p:txBody>
      </p:sp>
      <p:cxnSp>
        <p:nvCxnSpPr>
          <p:cNvPr id="91" name="Google Shape;91;p18"/>
          <p:cNvCxnSpPr/>
          <p:nvPr/>
        </p:nvCxnSpPr>
        <p:spPr>
          <a:xfrm>
            <a:off x="3518525" y="3437950"/>
            <a:ext cx="470100" cy="483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8"/>
          <p:cNvCxnSpPr/>
          <p:nvPr/>
        </p:nvCxnSpPr>
        <p:spPr>
          <a:xfrm flipH="1">
            <a:off x="1114800" y="3023425"/>
            <a:ext cx="232800" cy="710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8"/>
          <p:cNvSpPr txBox="1"/>
          <p:nvPr/>
        </p:nvSpPr>
        <p:spPr>
          <a:xfrm>
            <a:off x="378850" y="3733525"/>
            <a:ext cx="145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5"/>
                </a:solidFill>
              </a:rPr>
              <a:t>PERSON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3846750" y="3840975"/>
            <a:ext cx="2247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5"/>
                </a:solidFill>
              </a:rPr>
              <a:t>GEOPOLITICAL ENTITY</a:t>
            </a:r>
            <a:endParaRPr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0"/>
            <a:ext cx="8520600" cy="49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</a:rPr>
              <a:t>Input:</a:t>
            </a:r>
            <a:r>
              <a:rPr lang="en-GB" sz="3000"/>
              <a:t> 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</a:rPr>
              <a:t>Sukarno proclaimed the independence of Republic of Indonesia on 1945.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</a:rPr>
              <a:t>Output: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accent5"/>
                </a:solidFill>
              </a:rPr>
              <a:t>Sukarno</a:t>
            </a:r>
            <a:r>
              <a:rPr lang="en-GB" sz="3000">
                <a:solidFill>
                  <a:schemeClr val="dk1"/>
                </a:solidFill>
              </a:rPr>
              <a:t> </a:t>
            </a:r>
            <a:r>
              <a:rPr lang="en-GB" sz="3000">
                <a:solidFill>
                  <a:srgbClr val="EA9999"/>
                </a:solidFill>
              </a:rPr>
              <a:t>&lt;PERSON&gt;</a:t>
            </a:r>
            <a:r>
              <a:rPr lang="en-GB" sz="3000">
                <a:solidFill>
                  <a:schemeClr val="dk1"/>
                </a:solidFill>
              </a:rPr>
              <a:t> proclaimed the independence of </a:t>
            </a:r>
            <a:r>
              <a:rPr lang="en-GB" sz="3000">
                <a:solidFill>
                  <a:schemeClr val="accent5"/>
                </a:solidFill>
              </a:rPr>
              <a:t>Republic of Indonesia</a:t>
            </a:r>
            <a:r>
              <a:rPr lang="en-GB" sz="3000">
                <a:solidFill>
                  <a:schemeClr val="dk1"/>
                </a:solidFill>
              </a:rPr>
              <a:t> </a:t>
            </a:r>
            <a:r>
              <a:rPr lang="en-GB" sz="3000">
                <a:solidFill>
                  <a:srgbClr val="EA9999"/>
                </a:solidFill>
              </a:rPr>
              <a:t>&lt;GEOPOLITICAL ENTITY&gt;</a:t>
            </a:r>
            <a:r>
              <a:rPr lang="en-GB" sz="3000">
                <a:solidFill>
                  <a:schemeClr val="dk1"/>
                </a:solidFill>
              </a:rPr>
              <a:t> on 1945.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Penjelasan Language Model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Beberapa language model dapat digunakan untuk memodelkan distribusi probabilitas kemunculan suatu token jika diberikan token-token konteks. NER sangat terbantu dengan fitur ini karena </a:t>
            </a:r>
            <a:r>
              <a:rPr i="1" lang="en-GB"/>
              <a:t>tag </a:t>
            </a:r>
            <a:r>
              <a:rPr lang="en-GB"/>
              <a:t>yang diberikan pada suatu token bergantung pada makna semantik token itu dan token-token sekitarnya (konteks).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2087213" y="3317100"/>
            <a:ext cx="927300" cy="4617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Hadi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3107838" y="3317100"/>
            <a:ext cx="2860500" cy="461700"/>
          </a:xfrm>
          <a:prstGeom prst="rect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 sedang berjalan menuju 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6129488" y="3317100"/>
            <a:ext cx="927300" cy="4617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Depok</a:t>
            </a:r>
            <a:endParaRPr/>
          </a:p>
        </p:txBody>
      </p:sp>
      <p:cxnSp>
        <p:nvCxnSpPr>
          <p:cNvPr id="109" name="Google Shape;109;p20"/>
          <p:cNvCxnSpPr>
            <a:stCxn id="106" idx="2"/>
          </p:cNvCxnSpPr>
          <p:nvPr/>
        </p:nvCxnSpPr>
        <p:spPr>
          <a:xfrm>
            <a:off x="2550863" y="3778800"/>
            <a:ext cx="1712700" cy="639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20"/>
          <p:cNvCxnSpPr>
            <a:stCxn id="108" idx="2"/>
          </p:cNvCxnSpPr>
          <p:nvPr/>
        </p:nvCxnSpPr>
        <p:spPr>
          <a:xfrm flipH="1">
            <a:off x="4639538" y="3778800"/>
            <a:ext cx="1953600" cy="612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20"/>
          <p:cNvSpPr txBox="1"/>
          <p:nvPr/>
        </p:nvSpPr>
        <p:spPr>
          <a:xfrm>
            <a:off x="3202588" y="4391400"/>
            <a:ext cx="251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Token entitas yang diprediksi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12" name="Google Shape;112;p20"/>
          <p:cNvCxnSpPr>
            <a:stCxn id="107" idx="0"/>
          </p:cNvCxnSpPr>
          <p:nvPr/>
        </p:nvCxnSpPr>
        <p:spPr>
          <a:xfrm flipH="1" rot="10800000">
            <a:off x="4538088" y="3008100"/>
            <a:ext cx="336900" cy="3090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20"/>
          <p:cNvSpPr txBox="1"/>
          <p:nvPr/>
        </p:nvSpPr>
        <p:spPr>
          <a:xfrm>
            <a:off x="4263575" y="2571750"/>
            <a:ext cx="144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Token konteks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Language Model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