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71" r:id="rId6"/>
    <p:sldId id="257" r:id="rId7"/>
    <p:sldId id="258" r:id="rId8"/>
    <p:sldId id="259" r:id="rId9"/>
    <p:sldId id="260" r:id="rId10"/>
    <p:sldId id="273" r:id="rId11"/>
    <p:sldId id="274" r:id="rId12"/>
    <p:sldId id="261" r:id="rId13"/>
    <p:sldId id="272" r:id="rId14"/>
    <p:sldId id="262" r:id="rId15"/>
    <p:sldId id="263"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20DDA8C-E24D-44F3-439B-23D3E2FFE6C2}" name="Jacob Ororke" initials="JO" userId="Jacob Ororke"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C065EF-B528-4A12-B2DA-0DE892D9CEF5}" type="datetimeFigureOut">
              <a:rPr lang="en-US" smtClean="0"/>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F725BB-2EE9-4FBC-AAD4-BC11F92E814D}" type="slidenum">
              <a:rPr lang="en-US" smtClean="0"/>
              <a:t>‹#›</a:t>
            </a:fld>
            <a:endParaRPr lang="en-US"/>
          </a:p>
        </p:txBody>
      </p:sp>
    </p:spTree>
    <p:extLst>
      <p:ext uri="{BB962C8B-B14F-4D97-AF65-F5344CB8AC3E}">
        <p14:creationId xmlns:p14="http://schemas.microsoft.com/office/powerpoint/2010/main" val="604722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C065EF-B528-4A12-B2DA-0DE892D9CEF5}" type="datetimeFigureOut">
              <a:rPr lang="en-US" smtClean="0"/>
              <a:t>9/24/2022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F725BB-2EE9-4FBC-AAD4-BC11F92E814D}" type="slidenum">
              <a:rPr lang="en-US" smtClean="0"/>
              <a:t>‹#›</a:t>
            </a:fld>
            <a:endParaRPr lang="en-US"/>
          </a:p>
        </p:txBody>
      </p:sp>
    </p:spTree>
    <p:extLst>
      <p:ext uri="{BB962C8B-B14F-4D97-AF65-F5344CB8AC3E}">
        <p14:creationId xmlns:p14="http://schemas.microsoft.com/office/powerpoint/2010/main" val="2613052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C065EF-B528-4A12-B2DA-0DE892D9CEF5}" type="datetimeFigureOut">
              <a:rPr lang="en-US" smtClean="0"/>
              <a:t>9/24/2022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F725BB-2EE9-4FBC-AAD4-BC11F92E814D}" type="slidenum">
              <a:rPr lang="en-US" smtClean="0"/>
              <a:t>‹#›</a:t>
            </a:fld>
            <a:endParaRPr lang="en-US"/>
          </a:p>
        </p:txBody>
      </p:sp>
    </p:spTree>
    <p:extLst>
      <p:ext uri="{BB962C8B-B14F-4D97-AF65-F5344CB8AC3E}">
        <p14:creationId xmlns:p14="http://schemas.microsoft.com/office/powerpoint/2010/main" val="41093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C065EF-B528-4A12-B2DA-0DE892D9CEF5}" type="datetimeFigureOut">
              <a:rPr lang="en-US" smtClean="0"/>
              <a:t>9/24/2022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F725BB-2EE9-4FBC-AAD4-BC11F92E814D}"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40524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C065EF-B528-4A12-B2DA-0DE892D9CEF5}" type="datetimeFigureOut">
              <a:rPr lang="en-US" smtClean="0"/>
              <a:t>9/24/2022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F725BB-2EE9-4FBC-AAD4-BC11F92E814D}" type="slidenum">
              <a:rPr lang="en-US" smtClean="0"/>
              <a:t>‹#›</a:t>
            </a:fld>
            <a:endParaRPr lang="en-US"/>
          </a:p>
        </p:txBody>
      </p:sp>
    </p:spTree>
    <p:extLst>
      <p:ext uri="{BB962C8B-B14F-4D97-AF65-F5344CB8AC3E}">
        <p14:creationId xmlns:p14="http://schemas.microsoft.com/office/powerpoint/2010/main" val="591932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AC065EF-B528-4A12-B2DA-0DE892D9CEF5}" type="datetimeFigureOut">
              <a:rPr lang="en-US" smtClean="0"/>
              <a:t>9/24/2022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F725BB-2EE9-4FBC-AAD4-BC11F92E814D}" type="slidenum">
              <a:rPr lang="en-US" smtClean="0"/>
              <a:t>‹#›</a:t>
            </a:fld>
            <a:endParaRPr lang="en-US"/>
          </a:p>
        </p:txBody>
      </p:sp>
    </p:spTree>
    <p:extLst>
      <p:ext uri="{BB962C8B-B14F-4D97-AF65-F5344CB8AC3E}">
        <p14:creationId xmlns:p14="http://schemas.microsoft.com/office/powerpoint/2010/main" val="2311939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AC065EF-B528-4A12-B2DA-0DE892D9CEF5}" type="datetimeFigureOut">
              <a:rPr lang="en-US" smtClean="0"/>
              <a:t>9/24/2022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F725BB-2EE9-4FBC-AAD4-BC11F92E814D}" type="slidenum">
              <a:rPr lang="en-US" smtClean="0"/>
              <a:t>‹#›</a:t>
            </a:fld>
            <a:endParaRPr lang="en-US"/>
          </a:p>
        </p:txBody>
      </p:sp>
    </p:spTree>
    <p:extLst>
      <p:ext uri="{BB962C8B-B14F-4D97-AF65-F5344CB8AC3E}">
        <p14:creationId xmlns:p14="http://schemas.microsoft.com/office/powerpoint/2010/main" val="2054802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C065EF-B528-4A12-B2DA-0DE892D9CEF5}" type="datetimeFigureOut">
              <a:rPr lang="en-US" smtClean="0"/>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F725BB-2EE9-4FBC-AAD4-BC11F92E814D}" type="slidenum">
              <a:rPr lang="en-US" smtClean="0"/>
              <a:t>‹#›</a:t>
            </a:fld>
            <a:endParaRPr lang="en-US"/>
          </a:p>
        </p:txBody>
      </p:sp>
    </p:spTree>
    <p:extLst>
      <p:ext uri="{BB962C8B-B14F-4D97-AF65-F5344CB8AC3E}">
        <p14:creationId xmlns:p14="http://schemas.microsoft.com/office/powerpoint/2010/main" val="19095748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C065EF-B528-4A12-B2DA-0DE892D9CEF5}" type="datetimeFigureOut">
              <a:rPr lang="en-US" smtClean="0"/>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F725BB-2EE9-4FBC-AAD4-BC11F92E814D}" type="slidenum">
              <a:rPr lang="en-US" smtClean="0"/>
              <a:t>‹#›</a:t>
            </a:fld>
            <a:endParaRPr lang="en-US"/>
          </a:p>
        </p:txBody>
      </p:sp>
    </p:spTree>
    <p:extLst>
      <p:ext uri="{BB962C8B-B14F-4D97-AF65-F5344CB8AC3E}">
        <p14:creationId xmlns:p14="http://schemas.microsoft.com/office/powerpoint/2010/main" val="585653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C065EF-B528-4A12-B2DA-0DE892D9CEF5}" type="datetimeFigureOut">
              <a:rPr lang="en-US" smtClean="0"/>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F725BB-2EE9-4FBC-AAD4-BC11F92E814D}" type="slidenum">
              <a:rPr lang="en-US" smtClean="0"/>
              <a:t>‹#›</a:t>
            </a:fld>
            <a:endParaRPr lang="en-US"/>
          </a:p>
        </p:txBody>
      </p:sp>
    </p:spTree>
    <p:extLst>
      <p:ext uri="{BB962C8B-B14F-4D97-AF65-F5344CB8AC3E}">
        <p14:creationId xmlns:p14="http://schemas.microsoft.com/office/powerpoint/2010/main" val="1703519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C065EF-B528-4A12-B2DA-0DE892D9CEF5}" type="datetimeFigureOut">
              <a:rPr lang="en-US" smtClean="0"/>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F725BB-2EE9-4FBC-AAD4-BC11F92E814D}" type="slidenum">
              <a:rPr lang="en-US" smtClean="0"/>
              <a:t>‹#›</a:t>
            </a:fld>
            <a:endParaRPr lang="en-US"/>
          </a:p>
        </p:txBody>
      </p:sp>
    </p:spTree>
    <p:extLst>
      <p:ext uri="{BB962C8B-B14F-4D97-AF65-F5344CB8AC3E}">
        <p14:creationId xmlns:p14="http://schemas.microsoft.com/office/powerpoint/2010/main" val="2074161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C065EF-B528-4A12-B2DA-0DE892D9CEF5}" type="datetimeFigureOut">
              <a:rPr lang="en-US" smtClean="0"/>
              <a:t>9/24/2022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F725BB-2EE9-4FBC-AAD4-BC11F92E814D}" type="slidenum">
              <a:rPr lang="en-US" smtClean="0"/>
              <a:t>‹#›</a:t>
            </a:fld>
            <a:endParaRPr lang="en-US"/>
          </a:p>
        </p:txBody>
      </p:sp>
    </p:spTree>
    <p:extLst>
      <p:ext uri="{BB962C8B-B14F-4D97-AF65-F5344CB8AC3E}">
        <p14:creationId xmlns:p14="http://schemas.microsoft.com/office/powerpoint/2010/main" val="392494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C065EF-B528-4A12-B2DA-0DE892D9CEF5}" type="datetimeFigureOut">
              <a:rPr lang="en-US" smtClean="0"/>
              <a:t>9/24/2022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F725BB-2EE9-4FBC-AAD4-BC11F92E814D}" type="slidenum">
              <a:rPr lang="en-US" smtClean="0"/>
              <a:t>‹#›</a:t>
            </a:fld>
            <a:endParaRPr lang="en-US"/>
          </a:p>
        </p:txBody>
      </p:sp>
    </p:spTree>
    <p:extLst>
      <p:ext uri="{BB962C8B-B14F-4D97-AF65-F5344CB8AC3E}">
        <p14:creationId xmlns:p14="http://schemas.microsoft.com/office/powerpoint/2010/main" val="3799334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C065EF-B528-4A12-B2DA-0DE892D9CEF5}" type="datetimeFigureOut">
              <a:rPr lang="en-US" smtClean="0"/>
              <a:t>9/24/2022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F725BB-2EE9-4FBC-AAD4-BC11F92E814D}" type="slidenum">
              <a:rPr lang="en-US" smtClean="0"/>
              <a:t>‹#›</a:t>
            </a:fld>
            <a:endParaRPr lang="en-US"/>
          </a:p>
        </p:txBody>
      </p:sp>
    </p:spTree>
    <p:extLst>
      <p:ext uri="{BB962C8B-B14F-4D97-AF65-F5344CB8AC3E}">
        <p14:creationId xmlns:p14="http://schemas.microsoft.com/office/powerpoint/2010/main" val="557743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065EF-B528-4A12-B2DA-0DE892D9CEF5}" type="datetimeFigureOut">
              <a:rPr lang="en-US" smtClean="0"/>
              <a:t>9/24/2022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F725BB-2EE9-4FBC-AAD4-BC11F92E814D}" type="slidenum">
              <a:rPr lang="en-US" smtClean="0"/>
              <a:t>‹#›</a:t>
            </a:fld>
            <a:endParaRPr lang="en-US"/>
          </a:p>
        </p:txBody>
      </p:sp>
    </p:spTree>
    <p:extLst>
      <p:ext uri="{BB962C8B-B14F-4D97-AF65-F5344CB8AC3E}">
        <p14:creationId xmlns:p14="http://schemas.microsoft.com/office/powerpoint/2010/main" val="1635519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C065EF-B528-4A12-B2DA-0DE892D9CEF5}" type="datetimeFigureOut">
              <a:rPr lang="en-US" smtClean="0"/>
              <a:t>9/24/2022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F725BB-2EE9-4FBC-AAD4-BC11F92E814D}" type="slidenum">
              <a:rPr lang="en-US" smtClean="0"/>
              <a:t>‹#›</a:t>
            </a:fld>
            <a:endParaRPr lang="en-US"/>
          </a:p>
        </p:txBody>
      </p:sp>
    </p:spTree>
    <p:extLst>
      <p:ext uri="{BB962C8B-B14F-4D97-AF65-F5344CB8AC3E}">
        <p14:creationId xmlns:p14="http://schemas.microsoft.com/office/powerpoint/2010/main" val="1944327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C065EF-B528-4A12-B2DA-0DE892D9CEF5}" type="datetimeFigureOut">
              <a:rPr lang="en-US" smtClean="0"/>
              <a:t>9/24/2022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F725BB-2EE9-4FBC-AAD4-BC11F92E814D}" type="slidenum">
              <a:rPr lang="en-US" smtClean="0"/>
              <a:t>‹#›</a:t>
            </a:fld>
            <a:endParaRPr lang="en-US"/>
          </a:p>
        </p:txBody>
      </p:sp>
    </p:spTree>
    <p:extLst>
      <p:ext uri="{BB962C8B-B14F-4D97-AF65-F5344CB8AC3E}">
        <p14:creationId xmlns:p14="http://schemas.microsoft.com/office/powerpoint/2010/main" val="2655896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AC065EF-B528-4A12-B2DA-0DE892D9CEF5}" type="datetimeFigureOut">
              <a:rPr lang="en-US" smtClean="0"/>
              <a:t>9/24/2022</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EF725BB-2EE9-4FBC-AAD4-BC11F92E814D}" type="slidenum">
              <a:rPr lang="en-US" smtClean="0"/>
              <a:t>‹#›</a:t>
            </a:fld>
            <a:endParaRPr lang="en-US"/>
          </a:p>
        </p:txBody>
      </p:sp>
    </p:spTree>
    <p:extLst>
      <p:ext uri="{BB962C8B-B14F-4D97-AF65-F5344CB8AC3E}">
        <p14:creationId xmlns:p14="http://schemas.microsoft.com/office/powerpoint/2010/main" val="15898932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shford.instructure.com/courses/103482/modules/items/5252742" TargetMode="External"/><Relationship Id="rId2" Type="http://schemas.openxmlformats.org/officeDocument/2006/relationships/hyperlink" Target="https://www.apu.apus.edu/help/courses-and-registration/problems-with-course-registration.html" TargetMode="External"/><Relationship Id="rId1" Type="http://schemas.openxmlformats.org/officeDocument/2006/relationships/slideLayout" Target="../slideLayouts/slideLayout2.xml"/><Relationship Id="rId4" Type="http://schemas.openxmlformats.org/officeDocument/2006/relationships/hyperlink" Target="https://ashford.instructure.com/courses/106524/modules/items/5408048"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0DBE5-4992-445B-8DDF-A142B1D5E945}"/>
              </a:ext>
            </a:extLst>
          </p:cNvPr>
          <p:cNvSpPr>
            <a:spLocks noGrp="1"/>
          </p:cNvSpPr>
          <p:nvPr>
            <p:ph type="ctrTitle"/>
          </p:nvPr>
        </p:nvSpPr>
        <p:spPr>
          <a:xfrm>
            <a:off x="1524000" y="332509"/>
            <a:ext cx="9144000" cy="6096000"/>
          </a:xfrm>
        </p:spPr>
        <p:txBody>
          <a:bodyPr>
            <a:normAutofit fontScale="90000"/>
          </a:bodyPr>
          <a:lstStyle/>
          <a:p>
            <a:pPr>
              <a:lnSpc>
                <a:spcPct val="200000"/>
              </a:lnSpc>
            </a:pPr>
            <a:br>
              <a:rPr lang="en-US" sz="2000" b="0" i="0" dirty="0">
                <a:solidFill>
                  <a:srgbClr val="AB0520"/>
                </a:solidFill>
                <a:effectLst/>
                <a:latin typeface="Times New Roman" panose="02020603050405020304" pitchFamily="18" charset="0"/>
                <a:cs typeface="Times New Roman" panose="02020603050405020304" pitchFamily="18" charset="0"/>
              </a:rPr>
            </a:br>
            <a:br>
              <a:rPr lang="en-US" sz="2000" b="0" i="0" dirty="0">
                <a:solidFill>
                  <a:srgbClr val="AB0520"/>
                </a:solidFill>
                <a:effectLst/>
                <a:latin typeface="Times New Roman" panose="02020603050405020304" pitchFamily="18" charset="0"/>
                <a:cs typeface="Times New Roman" panose="02020603050405020304" pitchFamily="18" charset="0"/>
              </a:rPr>
            </a:br>
            <a:br>
              <a:rPr lang="en-US" sz="2000" b="0" i="0" dirty="0">
                <a:solidFill>
                  <a:srgbClr val="AB0520"/>
                </a:solidFill>
                <a:effectLst/>
                <a:latin typeface="Times New Roman" panose="02020603050405020304" pitchFamily="18" charset="0"/>
                <a:cs typeface="Times New Roman" panose="02020603050405020304" pitchFamily="18" charset="0"/>
              </a:rPr>
            </a:br>
            <a:br>
              <a:rPr lang="en-US" sz="2000" b="0" i="0" dirty="0">
                <a:solidFill>
                  <a:srgbClr val="AB0520"/>
                </a:solidFill>
                <a:effectLst/>
                <a:latin typeface="Times New Roman" panose="02020603050405020304" pitchFamily="18" charset="0"/>
                <a:cs typeface="Times New Roman" panose="02020603050405020304" pitchFamily="18" charset="0"/>
              </a:rPr>
            </a:br>
            <a:br>
              <a:rPr lang="en-US" sz="2000" b="0" i="0" dirty="0">
                <a:solidFill>
                  <a:srgbClr val="AB0520"/>
                </a:solidFill>
                <a:effectLst/>
                <a:latin typeface="Times New Roman" panose="02020603050405020304" pitchFamily="18" charset="0"/>
                <a:cs typeface="Times New Roman" panose="02020603050405020304" pitchFamily="18" charset="0"/>
              </a:rPr>
            </a:br>
            <a:br>
              <a:rPr lang="en-US" sz="2000" b="0" i="0" dirty="0">
                <a:solidFill>
                  <a:srgbClr val="AB0520"/>
                </a:solidFill>
                <a:effectLst/>
                <a:latin typeface="Times New Roman" panose="02020603050405020304" pitchFamily="18" charset="0"/>
                <a:cs typeface="Times New Roman" panose="02020603050405020304" pitchFamily="18" charset="0"/>
              </a:rPr>
            </a:br>
            <a:br>
              <a:rPr lang="en-US" sz="2000" b="0" i="0" dirty="0">
                <a:solidFill>
                  <a:srgbClr val="AB0520"/>
                </a:solidFill>
                <a:effectLst/>
                <a:latin typeface="Times New Roman" panose="02020603050405020304" pitchFamily="18" charset="0"/>
                <a:cs typeface="Times New Roman" panose="02020603050405020304" pitchFamily="18" charset="0"/>
              </a:rPr>
            </a:br>
            <a:br>
              <a:rPr lang="en-US" sz="2000" b="0" i="0" dirty="0">
                <a:solidFill>
                  <a:srgbClr val="AB0520"/>
                </a:solidFill>
                <a:effectLst/>
                <a:latin typeface="Times New Roman" panose="02020603050405020304" pitchFamily="18" charset="0"/>
                <a:cs typeface="Times New Roman" panose="02020603050405020304" pitchFamily="18" charset="0"/>
              </a:rPr>
            </a:br>
            <a:br>
              <a:rPr lang="en-US" sz="2000" b="0" i="0" dirty="0">
                <a:solidFill>
                  <a:srgbClr val="AB0520"/>
                </a:solidFill>
                <a:effectLst/>
                <a:latin typeface="Times New Roman" panose="02020603050405020304" pitchFamily="18" charset="0"/>
                <a:cs typeface="Times New Roman" panose="02020603050405020304" pitchFamily="18" charset="0"/>
              </a:rPr>
            </a:br>
            <a:br>
              <a:rPr lang="en-US" sz="2000" b="0" i="0" dirty="0">
                <a:solidFill>
                  <a:srgbClr val="AB0520"/>
                </a:solidFill>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Final Software Project</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Jake Ororke</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University of Arizona Global Campus</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CST499: Capstone for Computer Software Technology</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Dr. </a:t>
            </a:r>
            <a:r>
              <a:rPr lang="en-US" sz="2000" b="0" i="0" dirty="0" err="1">
                <a:effectLst/>
                <a:latin typeface="Times New Roman" panose="02020603050405020304" pitchFamily="18" charset="0"/>
                <a:cs typeface="Times New Roman" panose="02020603050405020304" pitchFamily="18" charset="0"/>
              </a:rPr>
              <a:t>Elchouemi</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September 24</a:t>
            </a:r>
            <a:r>
              <a:rPr lang="en-US" sz="2000" b="0" i="0" baseline="30000" dirty="0">
                <a:effectLst/>
                <a:latin typeface="Times New Roman" panose="02020603050405020304" pitchFamily="18" charset="0"/>
                <a:cs typeface="Times New Roman" panose="02020603050405020304" pitchFamily="18" charset="0"/>
              </a:rPr>
              <a:t>th,</a:t>
            </a:r>
            <a:r>
              <a:rPr lang="en-US" sz="2000" b="0" i="0" dirty="0">
                <a:effectLst/>
                <a:latin typeface="Times New Roman" panose="02020603050405020304" pitchFamily="18" charset="0"/>
                <a:cs typeface="Times New Roman" panose="02020603050405020304" pitchFamily="18" charset="0"/>
              </a:rPr>
              <a:t> 2022</a:t>
            </a:r>
            <a:br>
              <a:rPr lang="en-US" sz="2000" b="0" i="0" dirty="0">
                <a:effectLst/>
                <a:latin typeface="Times New Roman" panose="02020603050405020304" pitchFamily="18" charset="0"/>
                <a:cs typeface="Times New Roman" panose="02020603050405020304" pitchFamily="18" charset="0"/>
              </a:rPr>
            </a:br>
            <a:br>
              <a:rPr lang="en-US" sz="2000" b="0" i="0" dirty="0">
                <a:solidFill>
                  <a:srgbClr val="AB0520"/>
                </a:solidFill>
                <a:effectLst/>
                <a:latin typeface="Times New Roman" panose="02020603050405020304" pitchFamily="18" charset="0"/>
                <a:cs typeface="Times New Roman" panose="02020603050405020304" pitchFamily="18" charset="0"/>
              </a:rPr>
            </a:br>
            <a:br>
              <a:rPr lang="en-US" sz="2000" b="0" i="0" dirty="0">
                <a:solidFill>
                  <a:srgbClr val="AB0520"/>
                </a:solidFill>
                <a:effectLst/>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5441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21CA78-C501-B161-620E-C6983BC605F3}"/>
              </a:ext>
            </a:extLst>
          </p:cNvPr>
          <p:cNvSpPr>
            <a:spLocks noGrp="1"/>
          </p:cNvSpPr>
          <p:nvPr>
            <p:ph idx="1"/>
          </p:nvPr>
        </p:nvSpPr>
        <p:spPr>
          <a:xfrm>
            <a:off x="103517" y="189781"/>
            <a:ext cx="6380410" cy="6418053"/>
          </a:xfrm>
        </p:spPr>
        <p:txBody>
          <a:bodyPr>
            <a:normAutofit/>
          </a:bodyPr>
          <a:lstStyle/>
          <a:p>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 class registration we have created a dropdown option list in the course landing page, once the following value is selected from the landing page (all, spring, summer, or fall) then the student presses the “Lets Go!” button. The student is then taken to the course registration page, as we mentioned earlier the course registration page receives the session key for selection the student made and an if statement then populates the dropdown list in the course registration page for the courses available for the semester. </a:t>
            </a:r>
          </a:p>
          <a:p>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Once the course has been selected and the student presses the Register button on the registration page, the value selected is then run against the MySQL server and against the student to verify that </a:t>
            </a:r>
          </a:p>
          <a:p>
            <a:pPr lvl="1"/>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student is not already assigned to the course</a:t>
            </a:r>
          </a:p>
          <a:p>
            <a:pPr lvl="1"/>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student does not already have more than 4 courses assigned to him</a:t>
            </a:r>
          </a:p>
          <a:p>
            <a:pPr lvl="1"/>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course does not have more than the max amount of students</a:t>
            </a:r>
          </a:p>
          <a:p>
            <a:r>
              <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the event that a course does have more than the max amount of students already assigned, then the student is added to a wait list and the wait list table in the database is updated with the student being assigned to that course. </a:t>
            </a:r>
          </a:p>
          <a:p>
            <a:r>
              <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Additionally, the student will be notified on the course registration page if the student is added to the waitlist for a course.</a:t>
            </a:r>
          </a:p>
        </p:txBody>
      </p:sp>
      <p:pic>
        <p:nvPicPr>
          <p:cNvPr id="4" name="Picture 3">
            <a:extLst>
              <a:ext uri="{FF2B5EF4-FFF2-40B4-BE49-F238E27FC236}">
                <a16:creationId xmlns:a16="http://schemas.microsoft.com/office/drawing/2014/main" id="{BE80FA97-64C1-9286-C122-BC09E0981A46}"/>
              </a:ext>
            </a:extLst>
          </p:cNvPr>
          <p:cNvPicPr>
            <a:picLocks noChangeAspect="1"/>
          </p:cNvPicPr>
          <p:nvPr/>
        </p:nvPicPr>
        <p:blipFill>
          <a:blip r:embed="rId2"/>
          <a:stretch>
            <a:fillRect/>
          </a:stretch>
        </p:blipFill>
        <p:spPr>
          <a:xfrm>
            <a:off x="6483927" y="3019245"/>
            <a:ext cx="5708073" cy="3454784"/>
          </a:xfrm>
          <a:prstGeom prst="rect">
            <a:avLst/>
          </a:prstGeom>
        </p:spPr>
      </p:pic>
      <p:sp>
        <p:nvSpPr>
          <p:cNvPr id="5" name="TextBox 4">
            <a:extLst>
              <a:ext uri="{FF2B5EF4-FFF2-40B4-BE49-F238E27FC236}">
                <a16:creationId xmlns:a16="http://schemas.microsoft.com/office/drawing/2014/main" id="{0B22EA8D-B935-4815-5A91-6F78240CF5C2}"/>
              </a:ext>
            </a:extLst>
          </p:cNvPr>
          <p:cNvSpPr txBox="1"/>
          <p:nvPr/>
        </p:nvSpPr>
        <p:spPr>
          <a:xfrm>
            <a:off x="6710654" y="6474029"/>
            <a:ext cx="4687019" cy="369332"/>
          </a:xfrm>
          <a:prstGeom prst="rect">
            <a:avLst/>
          </a:prstGeom>
          <a:noFill/>
        </p:spPr>
        <p:txBody>
          <a:bodyPr wrap="square" rtlCol="0">
            <a:spAutoFit/>
          </a:bodyPr>
          <a:lstStyle/>
          <a:p>
            <a:r>
              <a:rPr lang="en-US" dirty="0"/>
              <a:t>Course Registration Page</a:t>
            </a:r>
          </a:p>
        </p:txBody>
      </p:sp>
      <p:pic>
        <p:nvPicPr>
          <p:cNvPr id="7" name="Picture 6">
            <a:extLst>
              <a:ext uri="{FF2B5EF4-FFF2-40B4-BE49-F238E27FC236}">
                <a16:creationId xmlns:a16="http://schemas.microsoft.com/office/drawing/2014/main" id="{5193835B-16CB-6B63-3BD7-10182E36E0B5}"/>
              </a:ext>
            </a:extLst>
          </p:cNvPr>
          <p:cNvPicPr>
            <a:picLocks noChangeAspect="1"/>
          </p:cNvPicPr>
          <p:nvPr/>
        </p:nvPicPr>
        <p:blipFill>
          <a:blip r:embed="rId3"/>
          <a:stretch>
            <a:fillRect/>
          </a:stretch>
        </p:blipFill>
        <p:spPr>
          <a:xfrm>
            <a:off x="6483927" y="0"/>
            <a:ext cx="5708074" cy="2726200"/>
          </a:xfrm>
          <a:prstGeom prst="rect">
            <a:avLst/>
          </a:prstGeom>
        </p:spPr>
      </p:pic>
      <p:sp>
        <p:nvSpPr>
          <p:cNvPr id="8" name="TextBox 7">
            <a:extLst>
              <a:ext uri="{FF2B5EF4-FFF2-40B4-BE49-F238E27FC236}">
                <a16:creationId xmlns:a16="http://schemas.microsoft.com/office/drawing/2014/main" id="{644CBC3B-003F-FE8A-0004-84272F71E44C}"/>
              </a:ext>
            </a:extLst>
          </p:cNvPr>
          <p:cNvSpPr txBox="1"/>
          <p:nvPr/>
        </p:nvSpPr>
        <p:spPr>
          <a:xfrm>
            <a:off x="6483927" y="2649913"/>
            <a:ext cx="4687019" cy="369332"/>
          </a:xfrm>
          <a:prstGeom prst="rect">
            <a:avLst/>
          </a:prstGeom>
          <a:noFill/>
        </p:spPr>
        <p:txBody>
          <a:bodyPr wrap="square" rtlCol="0">
            <a:spAutoFit/>
          </a:bodyPr>
          <a:lstStyle/>
          <a:p>
            <a:r>
              <a:rPr lang="en-US" dirty="0"/>
              <a:t>Course Landing Page</a:t>
            </a:r>
          </a:p>
        </p:txBody>
      </p:sp>
    </p:spTree>
    <p:extLst>
      <p:ext uri="{BB962C8B-B14F-4D97-AF65-F5344CB8AC3E}">
        <p14:creationId xmlns:p14="http://schemas.microsoft.com/office/powerpoint/2010/main" val="1923201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4F9C1-43FA-4DF7-90CB-EC3C2A2521BF}"/>
              </a:ext>
            </a:extLst>
          </p:cNvPr>
          <p:cNvSpPr>
            <a:spLocks noGrp="1"/>
          </p:cNvSpPr>
          <p:nvPr>
            <p:ph type="title"/>
          </p:nvPr>
        </p:nvSpPr>
        <p:spPr>
          <a:xfrm>
            <a:off x="0" y="0"/>
            <a:ext cx="7625751" cy="1325563"/>
          </a:xfrm>
        </p:spPr>
        <p:txBody>
          <a:bodyPr>
            <a:normAutofit/>
          </a:bodyPr>
          <a:lstStyle/>
          <a:p>
            <a:r>
              <a:rPr lang="en-US" dirty="0"/>
              <a:t>PHP code Discussion</a:t>
            </a:r>
          </a:p>
        </p:txBody>
      </p:sp>
      <p:sp>
        <p:nvSpPr>
          <p:cNvPr id="3" name="Content Placeholder 2">
            <a:extLst>
              <a:ext uri="{FF2B5EF4-FFF2-40B4-BE49-F238E27FC236}">
                <a16:creationId xmlns:a16="http://schemas.microsoft.com/office/drawing/2014/main" id="{C3AEC8FD-A249-4729-9E1A-E34CB041FA75}"/>
              </a:ext>
            </a:extLst>
          </p:cNvPr>
          <p:cNvSpPr>
            <a:spLocks noGrp="1"/>
          </p:cNvSpPr>
          <p:nvPr>
            <p:ph idx="1"/>
          </p:nvPr>
        </p:nvSpPr>
        <p:spPr>
          <a:xfrm>
            <a:off x="0" y="1000664"/>
            <a:ext cx="8203721" cy="5776882"/>
          </a:xfrm>
        </p:spPr>
        <p:txBody>
          <a:bodyPr>
            <a:no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According to Connolly &amp; Hoar (2018) the $_SESSION super-global allows you to pass values in arrays between sessions, additionally the session state is stored between user sessions thus a key and value pair set for a session by one user is not the same as when set by another users session, thus if one user is logged in and another has not completed logging in yet the session state can handle the requests from each user separately, and handle things differently by hiding or displaying links in the same location on pages through if statements. Additionally,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session_start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function is provided inside of PHP code blocks that are called on the web pages. Thus, as an example when the student or teacher goes to the profile page after successfully logging into the system they are then displayed with their information in a html container. This above behavior additionally happens when displaying the currently assigned courses to signed in students when going to the course landing page.</a:t>
            </a:r>
          </a:p>
          <a:p>
            <a:r>
              <a:rPr lang="en-US" sz="1800" dirty="0">
                <a:latin typeface="Times New Roman" panose="02020603050405020304" pitchFamily="18" charset="0"/>
                <a:cs typeface="Times New Roman" panose="02020603050405020304" pitchFamily="18" charset="0"/>
              </a:rPr>
              <a:t>We have created if statement checks throughout the code in our project to help make sure that if something happens such as too many students in a course, too many courses already assigned to a student, or student is already assigned the course, that the system behaves as expected. </a:t>
            </a:r>
          </a:p>
        </p:txBody>
      </p:sp>
      <p:pic>
        <p:nvPicPr>
          <p:cNvPr id="7" name="Picture 6" descr="A picture containing logo&#10;&#10;Description automatically generated">
            <a:extLst>
              <a:ext uri="{FF2B5EF4-FFF2-40B4-BE49-F238E27FC236}">
                <a16:creationId xmlns:a16="http://schemas.microsoft.com/office/drawing/2014/main" id="{F53D1077-7EF4-B4B4-CCD8-9946F56BCB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3721" y="0"/>
            <a:ext cx="3988279" cy="6858000"/>
          </a:xfrm>
          <a:prstGeom prst="rect">
            <a:avLst/>
          </a:prstGeom>
        </p:spPr>
      </p:pic>
    </p:spTree>
    <p:extLst>
      <p:ext uri="{BB962C8B-B14F-4D97-AF65-F5344CB8AC3E}">
        <p14:creationId xmlns:p14="http://schemas.microsoft.com/office/powerpoint/2010/main" val="171688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2AC14-8710-4E1C-9DB7-2A538B95682A}"/>
              </a:ext>
            </a:extLst>
          </p:cNvPr>
          <p:cNvSpPr>
            <a:spLocks noGrp="1"/>
          </p:cNvSpPr>
          <p:nvPr>
            <p:ph type="title"/>
          </p:nvPr>
        </p:nvSpPr>
        <p:spPr>
          <a:xfrm>
            <a:off x="758520" y="0"/>
            <a:ext cx="10353761" cy="1326321"/>
          </a:xfrm>
        </p:spPr>
        <p:txBody>
          <a:bodyPr/>
          <a:lstStyle/>
          <a:p>
            <a:r>
              <a:rPr lang="en-US" b="1" i="0" dirty="0">
                <a:effectLst/>
                <a:latin typeface="Lato Extended"/>
              </a:rPr>
              <a:t>Conclusion</a:t>
            </a:r>
            <a:endParaRPr lang="en-US" dirty="0"/>
          </a:p>
        </p:txBody>
      </p:sp>
      <p:sp>
        <p:nvSpPr>
          <p:cNvPr id="3" name="Content Placeholder 2">
            <a:extLst>
              <a:ext uri="{FF2B5EF4-FFF2-40B4-BE49-F238E27FC236}">
                <a16:creationId xmlns:a16="http://schemas.microsoft.com/office/drawing/2014/main" id="{1B5C1685-0FF7-40D7-9ED7-72DF03621522}"/>
              </a:ext>
            </a:extLst>
          </p:cNvPr>
          <p:cNvSpPr>
            <a:spLocks noGrp="1"/>
          </p:cNvSpPr>
          <p:nvPr>
            <p:ph idx="1"/>
          </p:nvPr>
        </p:nvSpPr>
        <p:spPr>
          <a:xfrm>
            <a:off x="163902" y="905775"/>
            <a:ext cx="11869947" cy="5555410"/>
          </a:xfrm>
        </p:spPr>
        <p:txBody>
          <a:bodyPr>
            <a:normAutofit/>
          </a:bodyPr>
          <a:lstStyle/>
          <a:p>
            <a:pPr marL="0" indent="0">
              <a:lnSpc>
                <a:spcPct val="200000"/>
              </a:lnSpc>
              <a:buNone/>
            </a:pPr>
            <a:r>
              <a:rPr lang="en-US" dirty="0"/>
              <a:t>	</a:t>
            </a:r>
          </a:p>
        </p:txBody>
      </p:sp>
      <p:sp>
        <p:nvSpPr>
          <p:cNvPr id="4" name="TextBox 3">
            <a:extLst>
              <a:ext uri="{FF2B5EF4-FFF2-40B4-BE49-F238E27FC236}">
                <a16:creationId xmlns:a16="http://schemas.microsoft.com/office/drawing/2014/main" id="{975A116F-0128-1DC3-8013-3DE77606E36A}"/>
              </a:ext>
            </a:extLst>
          </p:cNvPr>
          <p:cNvSpPr txBox="1"/>
          <p:nvPr/>
        </p:nvSpPr>
        <p:spPr>
          <a:xfrm>
            <a:off x="276224" y="1181098"/>
            <a:ext cx="11751874" cy="2780633"/>
          </a:xfrm>
          <a:prstGeom prst="rect">
            <a:avLst/>
          </a:prstGeom>
          <a:noFill/>
        </p:spPr>
        <p:txBody>
          <a:bodyPr wrap="square" rtlCol="0">
            <a:spAutoFit/>
          </a:bodyPr>
          <a:lstStyle/>
          <a:p>
            <a:pPr>
              <a:lnSpc>
                <a:spcPct val="200000"/>
              </a:lnSpc>
            </a:pPr>
            <a:r>
              <a:rPr lang="en-US" sz="1800" dirty="0">
                <a:latin typeface="+mj-lt"/>
                <a:cs typeface="Times New Roman" panose="02020603050405020304" pitchFamily="18" charset="0"/>
              </a:rPr>
              <a:t>In this above presentation I have </a:t>
            </a:r>
            <a:r>
              <a:rPr lang="en-US" dirty="0">
                <a:latin typeface="+mj-lt"/>
                <a:cs typeface="Times New Roman" panose="02020603050405020304" pitchFamily="18" charset="0"/>
              </a:rPr>
              <a:t>s</a:t>
            </a:r>
            <a:r>
              <a:rPr lang="en-US" sz="1800" dirty="0">
                <a:latin typeface="+mj-lt"/>
              </a:rPr>
              <a:t>ummarized the key aspects of the SRS document</a:t>
            </a:r>
            <a:r>
              <a:rPr lang="en-US" dirty="0">
                <a:latin typeface="+mj-lt"/>
              </a:rPr>
              <a:t>. S</a:t>
            </a:r>
            <a:r>
              <a:rPr lang="en-US" sz="1800" dirty="0">
                <a:latin typeface="+mj-lt"/>
              </a:rPr>
              <a:t>howcased the UML design model that was created for this software project. </a:t>
            </a:r>
            <a:r>
              <a:rPr lang="en-US" dirty="0">
                <a:latin typeface="+mj-lt"/>
              </a:rPr>
              <a:t>E</a:t>
            </a:r>
            <a:r>
              <a:rPr lang="en-US" sz="1800" dirty="0">
                <a:latin typeface="+mj-lt"/>
              </a:rPr>
              <a:t>xplained the design of the landing, login, and enrollment pages that were created. </a:t>
            </a:r>
            <a:r>
              <a:rPr lang="en-US" dirty="0">
                <a:latin typeface="+mj-lt"/>
              </a:rPr>
              <a:t>E</a:t>
            </a:r>
            <a:r>
              <a:rPr lang="en-US" sz="1800" dirty="0">
                <a:latin typeface="+mj-lt"/>
              </a:rPr>
              <a:t>xplained the MySQL database and class registration that were developed. Finally, discussed the PHP code that was written for this software project. Thanks again for taking the time to listen to this presentation!</a:t>
            </a:r>
            <a:endParaRPr lang="en-US" dirty="0">
              <a:latin typeface="+mj-lt"/>
            </a:endParaRPr>
          </a:p>
        </p:txBody>
      </p:sp>
    </p:spTree>
    <p:extLst>
      <p:ext uri="{BB962C8B-B14F-4D97-AF65-F5344CB8AC3E}">
        <p14:creationId xmlns:p14="http://schemas.microsoft.com/office/powerpoint/2010/main" val="2883180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B4743-6B5A-4276-B346-CEADDA67EBAF}"/>
              </a:ext>
            </a:extLst>
          </p:cNvPr>
          <p:cNvSpPr>
            <a:spLocks noGrp="1"/>
          </p:cNvSpPr>
          <p:nvPr>
            <p:ph type="title"/>
          </p:nvPr>
        </p:nvSpPr>
        <p:spPr>
          <a:xfrm>
            <a:off x="767146" y="74763"/>
            <a:ext cx="10353761" cy="1326321"/>
          </a:xfrm>
        </p:spPr>
        <p:txBody>
          <a:bodyPr/>
          <a:lstStyle/>
          <a:p>
            <a:r>
              <a:rPr lang="en-US" b="1" dirty="0"/>
              <a:t>References</a:t>
            </a:r>
          </a:p>
        </p:txBody>
      </p:sp>
      <p:sp>
        <p:nvSpPr>
          <p:cNvPr id="3" name="Content Placeholder 2">
            <a:extLst>
              <a:ext uri="{FF2B5EF4-FFF2-40B4-BE49-F238E27FC236}">
                <a16:creationId xmlns:a16="http://schemas.microsoft.com/office/drawing/2014/main" id="{D2BD5029-9B3C-402C-AB86-4F36CB220A00}"/>
              </a:ext>
            </a:extLst>
          </p:cNvPr>
          <p:cNvSpPr>
            <a:spLocks noGrp="1"/>
          </p:cNvSpPr>
          <p:nvPr>
            <p:ph idx="1"/>
          </p:nvPr>
        </p:nvSpPr>
        <p:spPr>
          <a:xfrm>
            <a:off x="0" y="1155940"/>
            <a:ext cx="12120113" cy="4684143"/>
          </a:xfrm>
        </p:spPr>
        <p:txBody>
          <a:bodyPr>
            <a:noAutofit/>
          </a:bodyPr>
          <a:lstStyle/>
          <a:p>
            <a:pPr marL="0" indent="0">
              <a:lnSpc>
                <a:spcPct val="200000"/>
              </a:lnSpc>
              <a:buNone/>
            </a:pPr>
            <a:r>
              <a:rPr lang="en-US" dirty="0">
                <a:latin typeface="Times New Roman" panose="02020603050405020304" pitchFamily="18" charset="0"/>
                <a:cs typeface="Times New Roman" panose="02020603050405020304" pitchFamily="18" charset="0"/>
              </a:rPr>
              <a:t>American Public University (n.d.) Problems with Course Registration. American Public University. Retrieved from 	</a:t>
            </a:r>
            <a:r>
              <a:rPr lang="en-US" dirty="0">
                <a:latin typeface="Times New Roman" panose="02020603050405020304" pitchFamily="18" charset="0"/>
                <a:cs typeface="Times New Roman" panose="02020603050405020304" pitchFamily="18" charset="0"/>
                <a:hlinkClick r:id="rId2"/>
              </a:rPr>
              <a:t>https://www.apu.apus.edu/help/courses-and-registration/problems-with-course-registration.html</a:t>
            </a:r>
            <a:r>
              <a:rPr lang="en-US" dirty="0">
                <a:latin typeface="Times New Roman" panose="02020603050405020304" pitchFamily="18" charset="0"/>
                <a:cs typeface="Times New Roman" panose="02020603050405020304" pitchFamily="18" charset="0"/>
              </a:rPr>
              <a:t> </a:t>
            </a:r>
          </a:p>
          <a:p>
            <a:pPr marL="0" indent="0">
              <a:lnSpc>
                <a:spcPct val="200000"/>
              </a:lnSpc>
              <a:buNone/>
            </a:pPr>
            <a:r>
              <a:rPr lang="en-US" sz="1800" dirty="0">
                <a:effectLst/>
                <a:latin typeface="Times New Roman" panose="02020603050405020304" pitchFamily="18" charset="0"/>
                <a:ea typeface="Calibri" panose="020F0502020204030204" pitchFamily="34" charset="0"/>
              </a:rPr>
              <a:t>Connolly, R., &amp; Hoar, R. (2018). </a:t>
            </a:r>
            <a:r>
              <a:rPr lang="en-US" sz="1800" i="1" u="sng" dirty="0">
                <a:effectLst/>
                <a:latin typeface="Times New Roman" panose="02020603050405020304" pitchFamily="18" charset="0"/>
                <a:ea typeface="Calibri" panose="020F0502020204030204" pitchFamily="34" charset="0"/>
              </a:rPr>
              <a:t>Fundamentals of web development</a:t>
            </a:r>
            <a:r>
              <a:rPr lang="en-US" sz="1800" dirty="0">
                <a:effectLst/>
                <a:latin typeface="Times New Roman" panose="02020603050405020304" pitchFamily="18" charset="0"/>
                <a:ea typeface="Calibri" panose="020F0502020204030204" pitchFamily="34" charset="0"/>
              </a:rPr>
              <a:t> (2nd ed.). Pearson. Retrieved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https://ashford.instructure.com/courses/103482/modules/items/5252742</a:t>
            </a:r>
            <a:endPar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200000"/>
              </a:lnSpc>
              <a:buNone/>
            </a:pPr>
            <a:r>
              <a:rPr lang="en-US" sz="1800" dirty="0" err="1">
                <a:effectLst/>
                <a:latin typeface="Times New Roman" panose="02020603050405020304" pitchFamily="18" charset="0"/>
                <a:ea typeface="Calibri" panose="020F0502020204030204" pitchFamily="34" charset="0"/>
              </a:rPr>
              <a:t>Tsui</a:t>
            </a:r>
            <a:r>
              <a:rPr lang="en-US" sz="1800" dirty="0">
                <a:effectLst/>
                <a:latin typeface="Times New Roman" panose="02020603050405020304" pitchFamily="18" charset="0"/>
                <a:ea typeface="Calibri" panose="020F0502020204030204" pitchFamily="34" charset="0"/>
              </a:rPr>
              <a:t>, F., Karam, O., &amp; Bernal, B. (2018). </a:t>
            </a:r>
            <a:r>
              <a:rPr lang="en-US" sz="1800" i="1" u="sng" dirty="0">
                <a:solidFill>
                  <a:srgbClr val="0000FF"/>
                </a:solidFill>
                <a:effectLst/>
                <a:latin typeface="Times New Roman" panose="02020603050405020304" pitchFamily="18" charset="0"/>
                <a:ea typeface="Calibri" panose="020F0502020204030204" pitchFamily="34" charset="0"/>
              </a:rPr>
              <a:t>Essentials of software engineering</a:t>
            </a:r>
            <a:r>
              <a:rPr lang="en-US" sz="1800" dirty="0">
                <a:effectLst/>
                <a:latin typeface="Times New Roman" panose="02020603050405020304" pitchFamily="18" charset="0"/>
                <a:ea typeface="Calibri" panose="020F0502020204030204" pitchFamily="34" charset="0"/>
              </a:rPr>
              <a:t> (4th ed.). Jones &amp; Bartlett Learning. Retrieved from 	</a:t>
            </a:r>
            <a:r>
              <a:rPr lang="en-US"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https://ashford.instructure.com/courses/106524/modules/items/5408048</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6787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182B8-D8C6-4633-B05F-90C1B7CF923C}"/>
              </a:ext>
            </a:extLst>
          </p:cNvPr>
          <p:cNvSpPr>
            <a:spLocks noGrp="1"/>
          </p:cNvSpPr>
          <p:nvPr>
            <p:ph type="title"/>
          </p:nvPr>
        </p:nvSpPr>
        <p:spPr>
          <a:xfrm>
            <a:off x="839904" y="73891"/>
            <a:ext cx="10353761" cy="1326321"/>
          </a:xfrm>
        </p:spPr>
        <p:txBody>
          <a:bodyPr>
            <a:normAutofit/>
          </a:bodyPr>
          <a:lstStyle/>
          <a:p>
            <a:r>
              <a:rPr lang="en-US" b="1" dirty="0"/>
              <a:t>Welcome Speech</a:t>
            </a:r>
          </a:p>
        </p:txBody>
      </p:sp>
      <p:sp>
        <p:nvSpPr>
          <p:cNvPr id="3" name="Content Placeholder 2">
            <a:extLst>
              <a:ext uri="{FF2B5EF4-FFF2-40B4-BE49-F238E27FC236}">
                <a16:creationId xmlns:a16="http://schemas.microsoft.com/office/drawing/2014/main" id="{50A72D79-AB7C-4EE1-8558-068D74DFC5AE}"/>
              </a:ext>
            </a:extLst>
          </p:cNvPr>
          <p:cNvSpPr>
            <a:spLocks noGrp="1"/>
          </p:cNvSpPr>
          <p:nvPr>
            <p:ph idx="1"/>
          </p:nvPr>
        </p:nvSpPr>
        <p:spPr>
          <a:xfrm>
            <a:off x="166254" y="1316181"/>
            <a:ext cx="6659418" cy="4821382"/>
          </a:xfrm>
        </p:spPr>
        <p:txBody>
          <a:bodyPr>
            <a:noAutofit/>
          </a:bodyPr>
          <a:lstStyle/>
          <a:p>
            <a:pPr marL="0" indent="0">
              <a:buNone/>
            </a:pPr>
            <a:r>
              <a:rPr lang="en-US" sz="2800" dirty="0">
                <a:latin typeface="Times New Roman" panose="02020603050405020304" pitchFamily="18" charset="0"/>
                <a:cs typeface="Times New Roman" panose="02020603050405020304" pitchFamily="18" charset="0"/>
              </a:rPr>
              <a:t>Hello,</a:t>
            </a:r>
          </a:p>
          <a:p>
            <a:pPr marL="0" indent="0">
              <a:buNone/>
            </a:pPr>
            <a:r>
              <a:rPr lang="en-US" sz="2800" dirty="0">
                <a:latin typeface="Times New Roman" panose="02020603050405020304" pitchFamily="18" charset="0"/>
                <a:cs typeface="Times New Roman" panose="02020603050405020304" pitchFamily="18" charset="0"/>
              </a:rPr>
              <a:t>	Thank you for taking some time to watch the following PowerPoint presentation regarding the College Course Management System.</a:t>
            </a:r>
          </a:p>
        </p:txBody>
      </p:sp>
      <p:pic>
        <p:nvPicPr>
          <p:cNvPr id="5" name="Picture 4" descr="Graphical user interface&#10;&#10;Description automatically generated">
            <a:extLst>
              <a:ext uri="{FF2B5EF4-FFF2-40B4-BE49-F238E27FC236}">
                <a16:creationId xmlns:a16="http://schemas.microsoft.com/office/drawing/2014/main" id="{392463DE-01AF-45FC-A892-E3C69ACA44A3}"/>
              </a:ext>
            </a:extLst>
          </p:cNvPr>
          <p:cNvPicPr>
            <a:picLocks noChangeAspect="1"/>
          </p:cNvPicPr>
          <p:nvPr/>
        </p:nvPicPr>
        <p:blipFill rotWithShape="1">
          <a:blip r:embed="rId3">
            <a:extLst>
              <a:ext uri="{28A0092B-C50C-407E-A947-70E740481C1C}">
                <a14:useLocalDpi xmlns:a14="http://schemas.microsoft.com/office/drawing/2010/main" val="0"/>
              </a:ext>
            </a:extLst>
          </a:blip>
          <a:srcRect t="6081"/>
          <a:stretch/>
        </p:blipFill>
        <p:spPr>
          <a:xfrm>
            <a:off x="7031511" y="1798451"/>
            <a:ext cx="4833257" cy="3856842"/>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3915329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9BB15-744C-4036-87C5-EE8233EE3484}"/>
              </a:ext>
            </a:extLst>
          </p:cNvPr>
          <p:cNvSpPr>
            <a:spLocks noGrp="1"/>
          </p:cNvSpPr>
          <p:nvPr>
            <p:ph type="ctrTitle"/>
          </p:nvPr>
        </p:nvSpPr>
        <p:spPr>
          <a:xfrm>
            <a:off x="1420483" y="285600"/>
            <a:ext cx="9144000" cy="723690"/>
          </a:xfrm>
        </p:spPr>
        <p:txBody>
          <a:bodyPr>
            <a:normAutofit fontScale="90000"/>
          </a:bodyPr>
          <a:lstStyle/>
          <a:p>
            <a:r>
              <a:rPr lang="en-US" b="1" dirty="0"/>
              <a:t>Introduction</a:t>
            </a:r>
          </a:p>
        </p:txBody>
      </p:sp>
      <p:sp>
        <p:nvSpPr>
          <p:cNvPr id="3" name="Subtitle 2">
            <a:extLst>
              <a:ext uri="{FF2B5EF4-FFF2-40B4-BE49-F238E27FC236}">
                <a16:creationId xmlns:a16="http://schemas.microsoft.com/office/drawing/2014/main" id="{C70AD506-2027-4042-AD58-CFB9F4F6BDA5}"/>
              </a:ext>
            </a:extLst>
          </p:cNvPr>
          <p:cNvSpPr>
            <a:spLocks noGrp="1"/>
          </p:cNvSpPr>
          <p:nvPr>
            <p:ph type="subTitle" idx="1"/>
          </p:nvPr>
        </p:nvSpPr>
        <p:spPr>
          <a:xfrm>
            <a:off x="165339" y="1104182"/>
            <a:ext cx="11861321" cy="5468218"/>
          </a:xfrm>
        </p:spPr>
        <p:txBody>
          <a:bodyPr>
            <a:normAutofit lnSpcReduction="10000"/>
          </a:bodyPr>
          <a:lstStyle/>
          <a:p>
            <a:pPr algn="l">
              <a:lnSpc>
                <a:spcPct val="200000"/>
              </a:lnSpc>
            </a:pPr>
            <a:r>
              <a:rPr lang="en-US" sz="1800" dirty="0">
                <a:latin typeface="Times New Roman" panose="02020603050405020304" pitchFamily="18" charset="0"/>
                <a:cs typeface="Times New Roman" panose="02020603050405020304" pitchFamily="18" charset="0"/>
              </a:rPr>
              <a:t>	During this presentation I will be providing you my perspective and information on a college course management system that I recently developed. As according to</a:t>
            </a:r>
            <a:r>
              <a:rPr lang="en-US" sz="1800" dirty="0">
                <a:effectLst/>
                <a:latin typeface="Calibri" panose="020F0502020204030204" pitchFamily="34" charset="0"/>
                <a:ea typeface="Calibri" panose="020F0502020204030204" pitchFamily="34" charset="0"/>
                <a:cs typeface="Times New Roman" panose="02020603050405020304" pitchFamily="18" charset="0"/>
              </a:rPr>
              <a:t> American Public University (n.d.) one of the biggest problems with online college course registrations currently is the fact that when courses fill up with student’s they become no longer available in the course scheduler and there is no way to sign up for those courses until they become available again. Thus. one aspect of this software project is to have created the ability for students to be put on a wait list for the event of when desired courses become full of students. </a:t>
            </a:r>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Additionally, In this presentation I will be discussing the following details related to this software project: Summarizing the key aspects of the SRS document; Showcasing the UML design model that was created for this software project; Explaining the design of the landing, login, and enrollment pages that were created; Explaining the MySQL database and class registration that was developed; Will finish by discussing the PHP code that was written for this software project.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40104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9C5BD-21CC-440D-AFF6-60E745A88028}"/>
              </a:ext>
            </a:extLst>
          </p:cNvPr>
          <p:cNvSpPr>
            <a:spLocks noGrp="1"/>
          </p:cNvSpPr>
          <p:nvPr>
            <p:ph type="title"/>
          </p:nvPr>
        </p:nvSpPr>
        <p:spPr>
          <a:xfrm>
            <a:off x="822137" y="106218"/>
            <a:ext cx="10353761" cy="1326321"/>
          </a:xfrm>
        </p:spPr>
        <p:txBody>
          <a:bodyPr>
            <a:normAutofit/>
          </a:bodyPr>
          <a:lstStyle/>
          <a:p>
            <a:r>
              <a:rPr lang="en-US" dirty="0"/>
              <a:t>key aspects of AN SRS document</a:t>
            </a:r>
          </a:p>
        </p:txBody>
      </p:sp>
      <p:sp>
        <p:nvSpPr>
          <p:cNvPr id="11" name="Content Placeholder 10">
            <a:extLst>
              <a:ext uri="{FF2B5EF4-FFF2-40B4-BE49-F238E27FC236}">
                <a16:creationId xmlns:a16="http://schemas.microsoft.com/office/drawing/2014/main" id="{6C2AE0BB-E501-CD25-DBE5-F12F1B329410}"/>
              </a:ext>
            </a:extLst>
          </p:cNvPr>
          <p:cNvSpPr>
            <a:spLocks noGrp="1"/>
          </p:cNvSpPr>
          <p:nvPr>
            <p:ph idx="1"/>
          </p:nvPr>
        </p:nvSpPr>
        <p:spPr>
          <a:xfrm>
            <a:off x="77638" y="1354347"/>
            <a:ext cx="6202392" cy="5397435"/>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	</a:t>
            </a:r>
          </a:p>
        </p:txBody>
      </p:sp>
      <p:pic>
        <p:nvPicPr>
          <p:cNvPr id="4" name="Picture 3" descr="Diagram&#10;&#10;Description automatically generated">
            <a:extLst>
              <a:ext uri="{FF2B5EF4-FFF2-40B4-BE49-F238E27FC236}">
                <a16:creationId xmlns:a16="http://schemas.microsoft.com/office/drawing/2014/main" id="{DA346A92-E47F-0026-C4FF-5F6ACFD377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8174" y="1168924"/>
            <a:ext cx="3315297" cy="5582858"/>
          </a:xfrm>
          <a:prstGeom prst="rect">
            <a:avLst/>
          </a:prstGeom>
        </p:spPr>
      </p:pic>
      <p:sp>
        <p:nvSpPr>
          <p:cNvPr id="6" name="TextBox 5">
            <a:extLst>
              <a:ext uri="{FF2B5EF4-FFF2-40B4-BE49-F238E27FC236}">
                <a16:creationId xmlns:a16="http://schemas.microsoft.com/office/drawing/2014/main" id="{0D590CF2-EB4F-F14D-1358-9F9D6F90BE87}"/>
              </a:ext>
            </a:extLst>
          </p:cNvPr>
          <p:cNvSpPr txBox="1"/>
          <p:nvPr/>
        </p:nvSpPr>
        <p:spPr>
          <a:xfrm>
            <a:off x="77638" y="1168924"/>
            <a:ext cx="8540151" cy="590931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According to </a:t>
            </a:r>
            <a:r>
              <a:rPr lang="en-US" sz="1800" dirty="0" err="1">
                <a:effectLst/>
                <a:latin typeface="Times New Roman" panose="02020603050405020304" pitchFamily="18" charset="0"/>
                <a:ea typeface="Calibri" panose="020F0502020204030204" pitchFamily="34" charset="0"/>
              </a:rPr>
              <a:t>Tsui</a:t>
            </a:r>
            <a:r>
              <a:rPr lang="en-US" sz="1800" dirty="0">
                <a:effectLst/>
                <a:latin typeface="Times New Roman" panose="02020603050405020304" pitchFamily="18" charset="0"/>
                <a:ea typeface="Calibri" panose="020F0502020204030204" pitchFamily="34" charset="0"/>
              </a:rPr>
              <a:t>, et. al (2018) the following should be included in an SRS document in order to be considered in compliance with IEEE/EIA Standard 12207.1-1997:</a:t>
            </a:r>
          </a:p>
          <a:p>
            <a:pPr marL="742950" lvl="1" indent="-285750">
              <a:lnSpc>
                <a:spcPct val="200000"/>
              </a:lnSpc>
              <a:buFont typeface="Arial" panose="020B0604020202020204" pitchFamily="34" charset="0"/>
              <a:buChar char="•"/>
            </a:pPr>
            <a:r>
              <a:rPr lang="en-US" b="1" dirty="0">
                <a:effectLst/>
                <a:latin typeface="Times New Roman" panose="02020603050405020304" pitchFamily="18" charset="0"/>
                <a:ea typeface="Calibri" panose="020F0502020204030204" pitchFamily="34" charset="0"/>
              </a:rPr>
              <a:t>Intro</a:t>
            </a:r>
            <a:r>
              <a:rPr lang="en-US" b="1" dirty="0">
                <a:latin typeface="Times New Roman" panose="02020603050405020304" pitchFamily="18" charset="0"/>
                <a:ea typeface="Calibri" panose="020F0502020204030204" pitchFamily="34" charset="0"/>
              </a:rPr>
              <a:t>duction – </a:t>
            </a:r>
            <a:r>
              <a:rPr lang="en-US" dirty="0">
                <a:latin typeface="Times New Roman" panose="02020603050405020304" pitchFamily="18" charset="0"/>
                <a:ea typeface="Calibri" panose="020F0502020204030204" pitchFamily="34" charset="0"/>
              </a:rPr>
              <a:t>Describes why the SRS document exists, this includes purpose, scope, references, and terms definition</a:t>
            </a:r>
          </a:p>
          <a:p>
            <a:pPr marL="742950" lvl="1" indent="-285750">
              <a:lnSpc>
                <a:spcPct val="200000"/>
              </a:lnSpc>
              <a:buFont typeface="Arial" panose="020B0604020202020204" pitchFamily="34" charset="0"/>
              <a:buChar char="•"/>
            </a:pPr>
            <a:r>
              <a:rPr lang="en-US" b="1" dirty="0">
                <a:effectLst/>
                <a:latin typeface="Times New Roman" panose="02020603050405020304" pitchFamily="18" charset="0"/>
                <a:ea typeface="Calibri" panose="020F0502020204030204" pitchFamily="34" charset="0"/>
              </a:rPr>
              <a:t>High-Level Descri</a:t>
            </a:r>
            <a:r>
              <a:rPr lang="en-US" b="1" dirty="0">
                <a:latin typeface="Times New Roman" panose="02020603050405020304" pitchFamily="18" charset="0"/>
                <a:ea typeface="Calibri" panose="020F0502020204030204" pitchFamily="34" charset="0"/>
              </a:rPr>
              <a:t>ption</a:t>
            </a:r>
            <a:r>
              <a:rPr lang="en-US" dirty="0">
                <a:latin typeface="Times New Roman" panose="02020603050405020304" pitchFamily="18" charset="0"/>
                <a:ea typeface="Calibri" panose="020F0502020204030204" pitchFamily="34" charset="0"/>
              </a:rPr>
              <a:t> – Provides a general overview of the software that the SRS document is being written for</a:t>
            </a:r>
          </a:p>
          <a:p>
            <a:pPr marL="742950" lvl="1" indent="-285750">
              <a:lnSpc>
                <a:spcPct val="200000"/>
              </a:lnSpc>
              <a:buFont typeface="Arial" panose="020B0604020202020204" pitchFamily="34" charset="0"/>
              <a:buChar char="•"/>
            </a:pPr>
            <a:r>
              <a:rPr lang="en-US" b="1" dirty="0">
                <a:effectLst/>
                <a:latin typeface="Times New Roman" panose="02020603050405020304" pitchFamily="18" charset="0"/>
                <a:ea typeface="Calibri" panose="020F0502020204030204" pitchFamily="34" charset="0"/>
              </a:rPr>
              <a:t>Detailed Requirements – </a:t>
            </a:r>
            <a:r>
              <a:rPr lang="en-US" dirty="0">
                <a:effectLst/>
                <a:latin typeface="Times New Roman" panose="02020603050405020304" pitchFamily="18" charset="0"/>
                <a:ea typeface="Calibri" panose="020F0502020204030204" pitchFamily="34" charset="0"/>
              </a:rPr>
              <a:t>All interfaces should be included that will interact with the software or inside the software. Details the expected functional inputs, outputs, and processes. Description of performance expectancies. Lists any design constraints. </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63561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A3867-C4F5-4177-8210-BAB81DBD8B31}"/>
              </a:ext>
            </a:extLst>
          </p:cNvPr>
          <p:cNvSpPr>
            <a:spLocks noGrp="1"/>
          </p:cNvSpPr>
          <p:nvPr>
            <p:ph type="title"/>
          </p:nvPr>
        </p:nvSpPr>
        <p:spPr>
          <a:xfrm>
            <a:off x="880620" y="0"/>
            <a:ext cx="10515600" cy="1325563"/>
          </a:xfrm>
        </p:spPr>
        <p:txBody>
          <a:bodyPr>
            <a:normAutofit/>
          </a:bodyPr>
          <a:lstStyle/>
          <a:p>
            <a:r>
              <a:rPr lang="en-US" dirty="0"/>
              <a:t>UML Design Model </a:t>
            </a:r>
          </a:p>
        </p:txBody>
      </p:sp>
      <p:pic>
        <p:nvPicPr>
          <p:cNvPr id="11" name="Content Placeholder 10" descr="Diagram&#10;&#10;Description automatically generated">
            <a:extLst>
              <a:ext uri="{FF2B5EF4-FFF2-40B4-BE49-F238E27FC236}">
                <a16:creationId xmlns:a16="http://schemas.microsoft.com/office/drawing/2014/main" id="{DAA1F4DF-1258-3026-4C63-DF52F13293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841" y="940278"/>
            <a:ext cx="12107159" cy="5926347"/>
          </a:xfrm>
        </p:spPr>
      </p:pic>
    </p:spTree>
    <p:extLst>
      <p:ext uri="{BB962C8B-B14F-4D97-AF65-F5344CB8AC3E}">
        <p14:creationId xmlns:p14="http://schemas.microsoft.com/office/powerpoint/2010/main" val="523629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4E549-E32E-4854-BBE4-B21A5815162E}"/>
              </a:ext>
            </a:extLst>
          </p:cNvPr>
          <p:cNvSpPr>
            <a:spLocks noGrp="1"/>
          </p:cNvSpPr>
          <p:nvPr>
            <p:ph type="title"/>
          </p:nvPr>
        </p:nvSpPr>
        <p:spPr>
          <a:xfrm>
            <a:off x="0" y="0"/>
            <a:ext cx="6834910" cy="1326321"/>
          </a:xfrm>
        </p:spPr>
        <p:txBody>
          <a:bodyPr>
            <a:normAutofit/>
          </a:bodyPr>
          <a:lstStyle/>
          <a:p>
            <a:r>
              <a:rPr lang="en-US" dirty="0"/>
              <a:t>landing, login, and enrollment page Design</a:t>
            </a:r>
          </a:p>
        </p:txBody>
      </p:sp>
      <p:sp>
        <p:nvSpPr>
          <p:cNvPr id="3" name="Content Placeholder 2">
            <a:extLst>
              <a:ext uri="{FF2B5EF4-FFF2-40B4-BE49-F238E27FC236}">
                <a16:creationId xmlns:a16="http://schemas.microsoft.com/office/drawing/2014/main" id="{B659B224-150A-42DB-B639-1F44A3247E07}"/>
              </a:ext>
            </a:extLst>
          </p:cNvPr>
          <p:cNvSpPr>
            <a:spLocks noGrp="1"/>
          </p:cNvSpPr>
          <p:nvPr>
            <p:ph idx="1"/>
          </p:nvPr>
        </p:nvSpPr>
        <p:spPr>
          <a:xfrm>
            <a:off x="0" y="1326321"/>
            <a:ext cx="6834910" cy="5531679"/>
          </a:xfrm>
        </p:spPr>
        <p:txBody>
          <a:bodyPr>
            <a:noAutofit/>
          </a:bodyPr>
          <a:lstStyle/>
          <a:p>
            <a:pPr marL="457200" lvl="1" indent="0">
              <a:lnSpc>
                <a:spcPct val="200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design for the enrollment, login, and landing pages are kept precise, consistent, and easily readable. This should help the student keep focus on the pages and the steps to be completed on that page. Which will make it easy for the student to enroll into the system as displayed in the enrollment page to the right, we have incorporated a printout of the college name this college management system was developed for at the top of the page, the middle contains a bar for the users to change pages, if necessary, followed by the input fields for the student's personal information, then the register button at the bottom of the input fields.</a:t>
            </a:r>
          </a:p>
        </p:txBody>
      </p:sp>
      <p:pic>
        <p:nvPicPr>
          <p:cNvPr id="6" name="Picture 5" descr="Graphical user interface&#10;&#10;Description automatically generated">
            <a:extLst>
              <a:ext uri="{FF2B5EF4-FFF2-40B4-BE49-F238E27FC236}">
                <a16:creationId xmlns:a16="http://schemas.microsoft.com/office/drawing/2014/main" id="{B4AB6284-E9C9-13E5-1A06-2E1F0FD852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8332" y="0"/>
            <a:ext cx="4833668" cy="6488668"/>
          </a:xfrm>
          <a:prstGeom prst="rect">
            <a:avLst/>
          </a:prstGeom>
        </p:spPr>
      </p:pic>
      <p:sp>
        <p:nvSpPr>
          <p:cNvPr id="14" name="TextBox 13">
            <a:extLst>
              <a:ext uri="{FF2B5EF4-FFF2-40B4-BE49-F238E27FC236}">
                <a16:creationId xmlns:a16="http://schemas.microsoft.com/office/drawing/2014/main" id="{3958D2C7-A34C-6077-004D-8EA932D8D36C}"/>
              </a:ext>
            </a:extLst>
          </p:cNvPr>
          <p:cNvSpPr txBox="1"/>
          <p:nvPr/>
        </p:nvSpPr>
        <p:spPr>
          <a:xfrm>
            <a:off x="7358332" y="6488668"/>
            <a:ext cx="5357090" cy="369332"/>
          </a:xfrm>
          <a:prstGeom prst="rect">
            <a:avLst/>
          </a:prstGeom>
          <a:noFill/>
        </p:spPr>
        <p:txBody>
          <a:bodyPr wrap="square" rtlCol="0">
            <a:spAutoFit/>
          </a:bodyPr>
          <a:lstStyle/>
          <a:p>
            <a:r>
              <a:rPr lang="en-US" dirty="0"/>
              <a:t>Enrollment Page</a:t>
            </a:r>
          </a:p>
        </p:txBody>
      </p:sp>
    </p:spTree>
    <p:extLst>
      <p:ext uri="{BB962C8B-B14F-4D97-AF65-F5344CB8AC3E}">
        <p14:creationId xmlns:p14="http://schemas.microsoft.com/office/powerpoint/2010/main" val="2648064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297498-296C-3319-5EB4-556A2BA62363}"/>
              </a:ext>
            </a:extLst>
          </p:cNvPr>
          <p:cNvSpPr>
            <a:spLocks noGrp="1"/>
          </p:cNvSpPr>
          <p:nvPr>
            <p:ph idx="1"/>
          </p:nvPr>
        </p:nvSpPr>
        <p:spPr>
          <a:xfrm>
            <a:off x="129309" y="184664"/>
            <a:ext cx="7375672" cy="5317941"/>
          </a:xfrm>
        </p:spPr>
        <p:txBody>
          <a:bodyPr>
            <a:noAutofit/>
          </a:bodyPr>
          <a:lstStyle/>
          <a:p>
            <a:pPr>
              <a:lnSpc>
                <a:spcPct val="200000"/>
              </a:lnSpc>
            </a:pPr>
            <a:r>
              <a:rPr lang="en-US" sz="1800" dirty="0">
                <a:latin typeface="Times New Roman" panose="02020603050405020304" pitchFamily="18" charset="0"/>
                <a:cs typeface="Times New Roman" panose="02020603050405020304" pitchFamily="18" charset="0"/>
              </a:rPr>
              <a:t>The design for the login page is similar to that of the enrollment page this is to keep the design of the pages that we have developed consistent throughout. This includes not just the background and foreground color schemes but also the input fields and the buttons on the page.</a:t>
            </a:r>
          </a:p>
          <a:p>
            <a:pPr>
              <a:lnSpc>
                <a:spcPct val="200000"/>
              </a:lnSpc>
            </a:pPr>
            <a:r>
              <a:rPr lang="en-US" sz="1800" dirty="0">
                <a:latin typeface="Times New Roman" panose="02020603050405020304" pitchFamily="18" charset="0"/>
                <a:cs typeface="Times New Roman" panose="02020603050405020304" pitchFamily="18" charset="0"/>
              </a:rPr>
              <a:t>Another aspect of the design for the login page that is different than the enrollment page is the input fields here take the students or teachers email and password in order to be validated after they press on the Submit Query button. This then either informs the student or teacher that their information was correct by sending the user to the landing page or it will inform the student or teacher that their email or password was incorrect and to please try again.  </a:t>
            </a:r>
          </a:p>
        </p:txBody>
      </p:sp>
      <p:pic>
        <p:nvPicPr>
          <p:cNvPr id="4" name="Picture 3">
            <a:extLst>
              <a:ext uri="{FF2B5EF4-FFF2-40B4-BE49-F238E27FC236}">
                <a16:creationId xmlns:a16="http://schemas.microsoft.com/office/drawing/2014/main" id="{8B8F02AD-E1A5-7594-7597-D83C8A904A6A}"/>
              </a:ext>
            </a:extLst>
          </p:cNvPr>
          <p:cNvPicPr>
            <a:picLocks noChangeAspect="1"/>
          </p:cNvPicPr>
          <p:nvPr/>
        </p:nvPicPr>
        <p:blipFill>
          <a:blip r:embed="rId2"/>
          <a:stretch>
            <a:fillRect/>
          </a:stretch>
        </p:blipFill>
        <p:spPr>
          <a:xfrm>
            <a:off x="7573992" y="277090"/>
            <a:ext cx="4497934" cy="6026727"/>
          </a:xfrm>
          <a:prstGeom prst="rect">
            <a:avLst/>
          </a:prstGeom>
        </p:spPr>
      </p:pic>
      <p:sp>
        <p:nvSpPr>
          <p:cNvPr id="5" name="TextBox 4">
            <a:extLst>
              <a:ext uri="{FF2B5EF4-FFF2-40B4-BE49-F238E27FC236}">
                <a16:creationId xmlns:a16="http://schemas.microsoft.com/office/drawing/2014/main" id="{11B02C7A-D488-EF24-7A67-D6255DF2E161}"/>
              </a:ext>
            </a:extLst>
          </p:cNvPr>
          <p:cNvSpPr txBox="1"/>
          <p:nvPr/>
        </p:nvSpPr>
        <p:spPr>
          <a:xfrm>
            <a:off x="7573992" y="6396244"/>
            <a:ext cx="5357090" cy="369332"/>
          </a:xfrm>
          <a:prstGeom prst="rect">
            <a:avLst/>
          </a:prstGeom>
          <a:noFill/>
        </p:spPr>
        <p:txBody>
          <a:bodyPr wrap="square" rtlCol="0">
            <a:spAutoFit/>
          </a:bodyPr>
          <a:lstStyle/>
          <a:p>
            <a:r>
              <a:rPr lang="en-US" dirty="0"/>
              <a:t>Login Page</a:t>
            </a:r>
          </a:p>
        </p:txBody>
      </p:sp>
    </p:spTree>
    <p:extLst>
      <p:ext uri="{BB962C8B-B14F-4D97-AF65-F5344CB8AC3E}">
        <p14:creationId xmlns:p14="http://schemas.microsoft.com/office/powerpoint/2010/main" val="3275919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7F1E7E-34F3-5670-9F59-1DAEBC68A8BD}"/>
              </a:ext>
            </a:extLst>
          </p:cNvPr>
          <p:cNvSpPr>
            <a:spLocks noGrp="1"/>
          </p:cNvSpPr>
          <p:nvPr>
            <p:ph idx="1"/>
          </p:nvPr>
        </p:nvSpPr>
        <p:spPr>
          <a:xfrm>
            <a:off x="73891" y="64655"/>
            <a:ext cx="6761019" cy="6668653"/>
          </a:xfrm>
        </p:spPr>
        <p:txBody>
          <a:bodyPr>
            <a:normAutofit lnSpcReduction="10000"/>
          </a:bodyPr>
          <a:lstStyle/>
          <a:p>
            <a:pPr>
              <a:lnSpc>
                <a:spcPct val="200000"/>
              </a:lnSpc>
            </a:pPr>
            <a:r>
              <a:rPr lang="en-US" sz="1800" dirty="0">
                <a:latin typeface="Times New Roman" panose="02020603050405020304" pitchFamily="18" charset="0"/>
                <a:cs typeface="Times New Roman" panose="02020603050405020304" pitchFamily="18" charset="0"/>
              </a:rPr>
              <a:t>The design for the landing page while the background and foreground colors are the same as the login and the enrollment screen, this page will be automatically updated with the student or teachers name on the page as soon as they login this is completed by sending the specified session key from the login page onto the landing page.</a:t>
            </a:r>
          </a:p>
          <a:p>
            <a:pPr>
              <a:lnSpc>
                <a:spcPct val="200000"/>
              </a:lnSpc>
            </a:pPr>
            <a:r>
              <a:rPr lang="en-US" sz="1800" dirty="0">
                <a:latin typeface="Times New Roman" panose="02020603050405020304" pitchFamily="18" charset="0"/>
                <a:cs typeface="Times New Roman" panose="02020603050405020304" pitchFamily="18" charset="0"/>
              </a:rPr>
              <a:t>The other aspects of the design for the user landing page is the bulletin list of links that are provided in the center of the page. This includes the Profile page link which would take the student or teacher to their individual profile pages to display their personal information, the other one being the courses landing page link which would send the user onto the courses landing page.</a:t>
            </a:r>
          </a:p>
        </p:txBody>
      </p:sp>
      <p:pic>
        <p:nvPicPr>
          <p:cNvPr id="4" name="Picture 3">
            <a:extLst>
              <a:ext uri="{FF2B5EF4-FFF2-40B4-BE49-F238E27FC236}">
                <a16:creationId xmlns:a16="http://schemas.microsoft.com/office/drawing/2014/main" id="{65DA4999-07BF-19DF-85DB-C0B56CE5FB80}"/>
              </a:ext>
            </a:extLst>
          </p:cNvPr>
          <p:cNvPicPr>
            <a:picLocks noChangeAspect="1"/>
          </p:cNvPicPr>
          <p:nvPr/>
        </p:nvPicPr>
        <p:blipFill>
          <a:blip r:embed="rId2"/>
          <a:stretch>
            <a:fillRect/>
          </a:stretch>
        </p:blipFill>
        <p:spPr>
          <a:xfrm>
            <a:off x="6834910" y="0"/>
            <a:ext cx="5357090" cy="6488668"/>
          </a:xfrm>
          <a:prstGeom prst="rect">
            <a:avLst/>
          </a:prstGeom>
        </p:spPr>
      </p:pic>
      <p:sp>
        <p:nvSpPr>
          <p:cNvPr id="5" name="TextBox 4">
            <a:extLst>
              <a:ext uri="{FF2B5EF4-FFF2-40B4-BE49-F238E27FC236}">
                <a16:creationId xmlns:a16="http://schemas.microsoft.com/office/drawing/2014/main" id="{C9364A19-C99B-A878-1A36-BB9956A6CD45}"/>
              </a:ext>
            </a:extLst>
          </p:cNvPr>
          <p:cNvSpPr txBox="1"/>
          <p:nvPr/>
        </p:nvSpPr>
        <p:spPr>
          <a:xfrm>
            <a:off x="6899565" y="6426322"/>
            <a:ext cx="5357090" cy="369332"/>
          </a:xfrm>
          <a:prstGeom prst="rect">
            <a:avLst/>
          </a:prstGeom>
          <a:noFill/>
        </p:spPr>
        <p:txBody>
          <a:bodyPr wrap="square" rtlCol="0">
            <a:spAutoFit/>
          </a:bodyPr>
          <a:lstStyle/>
          <a:p>
            <a:r>
              <a:rPr lang="en-US" dirty="0"/>
              <a:t>Landing Page</a:t>
            </a:r>
          </a:p>
        </p:txBody>
      </p:sp>
    </p:spTree>
    <p:extLst>
      <p:ext uri="{BB962C8B-B14F-4D97-AF65-F5344CB8AC3E}">
        <p14:creationId xmlns:p14="http://schemas.microsoft.com/office/powerpoint/2010/main" val="2348319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595DB-2B57-4983-A861-7635DFA0A882}"/>
              </a:ext>
            </a:extLst>
          </p:cNvPr>
          <p:cNvSpPr>
            <a:spLocks noGrp="1"/>
          </p:cNvSpPr>
          <p:nvPr>
            <p:ph type="title"/>
          </p:nvPr>
        </p:nvSpPr>
        <p:spPr>
          <a:xfrm>
            <a:off x="919119" y="0"/>
            <a:ext cx="10353761" cy="1326321"/>
          </a:xfrm>
        </p:spPr>
        <p:txBody>
          <a:bodyPr>
            <a:normAutofit/>
          </a:bodyPr>
          <a:lstStyle/>
          <a:p>
            <a:r>
              <a:rPr lang="en-US" sz="3200" dirty="0"/>
              <a:t>MySQL database and class registration </a:t>
            </a:r>
          </a:p>
        </p:txBody>
      </p:sp>
      <p:sp>
        <p:nvSpPr>
          <p:cNvPr id="3" name="Content Placeholder 2">
            <a:extLst>
              <a:ext uri="{FF2B5EF4-FFF2-40B4-BE49-F238E27FC236}">
                <a16:creationId xmlns:a16="http://schemas.microsoft.com/office/drawing/2014/main" id="{E4AB5E71-8211-4868-A1F0-7D78189436EC}"/>
              </a:ext>
            </a:extLst>
          </p:cNvPr>
          <p:cNvSpPr>
            <a:spLocks noGrp="1"/>
          </p:cNvSpPr>
          <p:nvPr>
            <p:ph idx="1"/>
          </p:nvPr>
        </p:nvSpPr>
        <p:spPr>
          <a:xfrm>
            <a:off x="0" y="1038479"/>
            <a:ext cx="8617786" cy="5512280"/>
          </a:xfrm>
        </p:spPr>
        <p:txBody>
          <a:bodyPr>
            <a:noAutofit/>
          </a:bodyPr>
          <a:lstStyle/>
          <a:p>
            <a:pPr>
              <a:lnSpc>
                <a:spcPct val="200000"/>
              </a:lnSpc>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MySQL Database contains 5 tables, these tables include classes, courses, instructors, students, and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waiting_list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200000"/>
              </a:lnSpc>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Classes –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Utilized as a table to control the connection between all other tables in the database, except for waiting list</a:t>
            </a:r>
          </a:p>
          <a:p>
            <a:pPr lvl="1">
              <a:lnSpc>
                <a:spcPct val="200000"/>
              </a:lnSpc>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Courses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Consists of all course related information </a:t>
            </a:r>
          </a:p>
          <a:p>
            <a:pPr lvl="1">
              <a:lnSpc>
                <a:spcPct val="200000"/>
              </a:lnSpc>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Students –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Consists of all students related information</a:t>
            </a:r>
          </a:p>
          <a:p>
            <a:pPr lvl="1">
              <a:lnSpc>
                <a:spcPct val="200000"/>
              </a:lnSpc>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Instructors –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Consists of all teacher’s information in the database</a:t>
            </a:r>
          </a:p>
          <a:p>
            <a:pPr lvl="1">
              <a:lnSpc>
                <a:spcPct val="200000"/>
              </a:lnSpc>
            </a:pP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Waiting_List</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consists of the courses that students are currently waiting to be available in order to be assigned that course.</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200000"/>
              </a:lnSpc>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Functionality for communication between the database and the course registration page as well as all other created pages is controlled through the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connectDB</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script in which input is converted to MySQL queries and then sent to the DB, then returned and sent back to the main page. </a:t>
            </a:r>
          </a:p>
          <a:p>
            <a:pPr lvl="1"/>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41311B46-8C83-D0EE-DEDE-F85C75A26A30}"/>
              </a:ext>
            </a:extLst>
          </p:cNvPr>
          <p:cNvPicPr>
            <a:picLocks noChangeAspect="1"/>
          </p:cNvPicPr>
          <p:nvPr/>
        </p:nvPicPr>
        <p:blipFill>
          <a:blip r:embed="rId3"/>
          <a:stretch>
            <a:fillRect/>
          </a:stretch>
        </p:blipFill>
        <p:spPr>
          <a:xfrm>
            <a:off x="8729932" y="1038479"/>
            <a:ext cx="3462065" cy="5412376"/>
          </a:xfrm>
          <a:prstGeom prst="rect">
            <a:avLst/>
          </a:prstGeom>
        </p:spPr>
      </p:pic>
      <p:sp>
        <p:nvSpPr>
          <p:cNvPr id="16" name="TextBox 15">
            <a:extLst>
              <a:ext uri="{FF2B5EF4-FFF2-40B4-BE49-F238E27FC236}">
                <a16:creationId xmlns:a16="http://schemas.microsoft.com/office/drawing/2014/main" id="{B44D7552-24D1-0A45-4151-79A21B3CE466}"/>
              </a:ext>
            </a:extLst>
          </p:cNvPr>
          <p:cNvSpPr txBox="1"/>
          <p:nvPr/>
        </p:nvSpPr>
        <p:spPr>
          <a:xfrm>
            <a:off x="8729932" y="6450855"/>
            <a:ext cx="3462068" cy="369332"/>
          </a:xfrm>
          <a:prstGeom prst="rect">
            <a:avLst/>
          </a:prstGeom>
          <a:noFill/>
        </p:spPr>
        <p:txBody>
          <a:bodyPr wrap="square" rtlCol="0">
            <a:spAutoFit/>
          </a:bodyPr>
          <a:lstStyle/>
          <a:p>
            <a:r>
              <a:rPr lang="en-US" dirty="0"/>
              <a:t>Database and Tables Created</a:t>
            </a:r>
          </a:p>
        </p:txBody>
      </p:sp>
    </p:spTree>
    <p:extLst>
      <p:ext uri="{BB962C8B-B14F-4D97-AF65-F5344CB8AC3E}">
        <p14:creationId xmlns:p14="http://schemas.microsoft.com/office/powerpoint/2010/main" val="17394702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0AF68DFC01C714390A2A76B268B154B" ma:contentTypeVersion="4" ma:contentTypeDescription="Create a new document." ma:contentTypeScope="" ma:versionID="fea396f7aa865b110f1eb2aec5f2ef54">
  <xsd:schema xmlns:xsd="http://www.w3.org/2001/XMLSchema" xmlns:xs="http://www.w3.org/2001/XMLSchema" xmlns:p="http://schemas.microsoft.com/office/2006/metadata/properties" xmlns:ns3="7db78317-309f-4ff4-bf56-9f714302ba71" targetNamespace="http://schemas.microsoft.com/office/2006/metadata/properties" ma:root="true" ma:fieldsID="61557e6b1091355c55fb6d1189d7b5df" ns3:_="">
    <xsd:import namespace="7db78317-309f-4ff4-bf56-9f714302ba71"/>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b78317-309f-4ff4-bf56-9f714302ba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F95E508-93A3-4CA8-90A6-318A6B550200}">
  <ds:schemaRefs>
    <ds:schemaRef ds:uri="http://schemas.microsoft.com/sharepoint/v3/contenttype/forms"/>
  </ds:schemaRefs>
</ds:datastoreItem>
</file>

<file path=customXml/itemProps2.xml><?xml version="1.0" encoding="utf-8"?>
<ds:datastoreItem xmlns:ds="http://schemas.openxmlformats.org/officeDocument/2006/customXml" ds:itemID="{61407D8C-99FC-4E2B-A023-FF1F1D7923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db78317-309f-4ff4-bf56-9f714302ba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F2E1793-A319-4895-9B92-8BE87AA72092}">
  <ds:schemaRefs>
    <ds:schemaRef ds:uri="http://schemas.microsoft.com/office/2006/documentManagement/types"/>
    <ds:schemaRef ds:uri="http://purl.org/dc/elements/1.1/"/>
    <ds:schemaRef ds:uri="http://purl.org/dc/terms/"/>
    <ds:schemaRef ds:uri="http://purl.org/dc/dcmitype/"/>
    <ds:schemaRef ds:uri="http://schemas.microsoft.com/office/infopath/2007/PartnerControls"/>
    <ds:schemaRef ds:uri="http://schemas.openxmlformats.org/package/2006/metadata/core-properties"/>
    <ds:schemaRef ds:uri="7db78317-309f-4ff4-bf56-9f714302ba7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TM04033921[[fn=Damask]]</Template>
  <TotalTime>3698</TotalTime>
  <Words>1638</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Bookman Old Style</vt:lpstr>
      <vt:lpstr>Calibri</vt:lpstr>
      <vt:lpstr>Lato Extended</vt:lpstr>
      <vt:lpstr>Rockwell</vt:lpstr>
      <vt:lpstr>Times New Roman</vt:lpstr>
      <vt:lpstr>Damask</vt:lpstr>
      <vt:lpstr>          Final Software Project Jake Ororke University of Arizona Global Campus CST499: Capstone for Computer Software Technology Dr. Elchouemi September 24th, 2022   </vt:lpstr>
      <vt:lpstr>Welcome Speech</vt:lpstr>
      <vt:lpstr>Introduction</vt:lpstr>
      <vt:lpstr>key aspects of AN SRS document</vt:lpstr>
      <vt:lpstr>UML Design Model </vt:lpstr>
      <vt:lpstr>landing, login, and enrollment page Design</vt:lpstr>
      <vt:lpstr>PowerPoint Presentation</vt:lpstr>
      <vt:lpstr>PowerPoint Presentation</vt:lpstr>
      <vt:lpstr>MySQL database and class registration </vt:lpstr>
      <vt:lpstr>PowerPoint Presentation</vt:lpstr>
      <vt:lpstr>PHP code Discussion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System Administration Presentation Jake Ororke University of Arizona Global Campus CYB300: System Administration Presentation Dr. Stewart March 12th, 2022   </dc:title>
  <dc:creator>Jacob Ororke</dc:creator>
  <cp:lastModifiedBy>jake ororke</cp:lastModifiedBy>
  <cp:revision>55</cp:revision>
  <dcterms:created xsi:type="dcterms:W3CDTF">2022-03-12T19:21:57Z</dcterms:created>
  <dcterms:modified xsi:type="dcterms:W3CDTF">2022-09-26T00:55:49Z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0x010100F0AF68DFC01C714390A2A76B268B154B</vt:lpwstr>
  </property>
</Properties>
</file>